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63" r:id="rId2"/>
    <p:sldId id="256" r:id="rId3"/>
    <p:sldId id="259" r:id="rId4"/>
    <p:sldId id="258" r:id="rId5"/>
    <p:sldId id="257" r:id="rId6"/>
    <p:sldId id="268" r:id="rId7"/>
    <p:sldId id="260" r:id="rId8"/>
    <p:sldId id="266" r:id="rId9"/>
    <p:sldId id="281" r:id="rId10"/>
    <p:sldId id="264" r:id="rId11"/>
    <p:sldId id="270" r:id="rId12"/>
    <p:sldId id="274" r:id="rId13"/>
    <p:sldId id="275" r:id="rId14"/>
    <p:sldId id="276" r:id="rId15"/>
    <p:sldId id="277" r:id="rId16"/>
    <p:sldId id="283" r:id="rId17"/>
    <p:sldId id="286" r:id="rId18"/>
    <p:sldId id="288" r:id="rId19"/>
    <p:sldId id="289" r:id="rId20"/>
    <p:sldId id="287" r:id="rId21"/>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800000"/>
    <a:srgbClr val="000066"/>
    <a:srgbClr val="CC0000"/>
    <a:srgbClr val="FFFF00"/>
    <a:srgbClr val="000099"/>
    <a:srgbClr val="66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152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798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798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798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95B24F4-9BBF-4A60-A1C9-C9232DCE3AE9}" type="slidenum">
              <a:rPr lang="es-ES"/>
              <a:pPr/>
              <a:t>‹#›</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593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593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1C2F647-49C3-4F9E-A51A-95BBD0C82C37}" type="slidenum">
              <a:rPr lang="es-ES"/>
              <a:pPr/>
              <a:t>‹#›</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6FC12B-4FFA-4B08-9007-F97E287A06E2}" type="slidenum">
              <a:rPr lang="es-ES"/>
              <a:pPr/>
              <a:t>9</a:t>
            </a:fld>
            <a:endParaRPr lang="es-ES"/>
          </a:p>
        </p:txBody>
      </p:sp>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s-MX"/>
              <a:t>EMPADRONADOR: es la persona encargada de obtener la información requerida en el cuestionario censal. Para esto debe:</a:t>
            </a:r>
          </a:p>
          <a:p>
            <a:pPr>
              <a:buFontTx/>
              <a:buChar char="•"/>
            </a:pPr>
            <a:r>
              <a:rPr lang="es-MX"/>
              <a:t>Visitar todos los establecimientos agropecuarios de la zona que se le asigne</a:t>
            </a:r>
          </a:p>
          <a:p>
            <a:pPr>
              <a:buFontTx/>
              <a:buChar char="•"/>
            </a:pPr>
            <a:r>
              <a:rPr lang="es-MX"/>
              <a:t>Entrevistar personalmente al productor u otra persona que conozca el manejo del establecimiento (informante calificado)</a:t>
            </a:r>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03D96E-4B04-4AEF-83AC-DEA04BC18C5F}" type="slidenum">
              <a:rPr lang="es-ES"/>
              <a:pPr/>
              <a:t>12</a:t>
            </a:fld>
            <a:endParaRPr lang="es-ES"/>
          </a:p>
        </p:txBody>
      </p:sp>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r>
              <a:rPr lang="es-MX" sz="1000"/>
              <a:t>Existen tres palabras fundamentales: Tierra, Productor y Medios de producción. </a:t>
            </a:r>
          </a:p>
          <a:p>
            <a:r>
              <a:rPr lang="es-MX" sz="1000"/>
              <a:t>TIERRA: superficie trabajada por el productor.</a:t>
            </a:r>
          </a:p>
          <a:p>
            <a:r>
              <a:rPr lang="es-MX" sz="1000"/>
              <a:t>PRODUCTOR: es la persona que asume el riesgo, es el responsable de la marcha económica y financiera de la explotación aunque no necesariamente.</a:t>
            </a:r>
          </a:p>
          <a:p>
            <a:r>
              <a:rPr lang="es-MX" sz="1000"/>
              <a:t>MEDIOS DE PRODUCCION: son los medios (personal, maquinaria, insumos, capital) que aplicados sobre la tierra permiten obtener una producción. </a:t>
            </a:r>
          </a:p>
          <a:p>
            <a:r>
              <a:rPr lang="es-MX" sz="1000"/>
              <a:t>Enfatizar la frase: TIERRA TRABAJADA POR EL PRODUCTOR. No importa quien es el propietario de la tierra, importa quien la trabaja. No importa si el productor es el propietario de la tierra, un arrendatario o medianero entra dentro de productor ya que el es quien trabaja esa tierra.</a:t>
            </a:r>
          </a:p>
          <a:p>
            <a:r>
              <a:rPr lang="es-MX" sz="1000"/>
              <a:t>PRODUCCION AGROPECUARIA: producción de bienes agrícolas (proveniente de cultivos), pecuarios (cría, recría, engorde de ganado, prod. leche y lana, prod. de aves y abejas) y forestales (explotación de bosques, viveros).</a:t>
            </a:r>
          </a:p>
          <a:p>
            <a:r>
              <a:rPr lang="es-MX" sz="1000"/>
              <a:t>Producción Agropecuaria de que momento???? Resaltar que siempre en las preguntas del cuestionario existe un periodo de referencia o una fecha a la cual se pregunta. Observar cuidadosamente la fecha o periodo de referencia al efectuar cada pregunta En el formulario se encontrara dos periodos de referencia: el año censal (1/7/2009 al 30/6/2010) y el cierre del año (30/6/2010). Por ejemplo Sección 1 pregunta 21, nos interesa si recibió asesoramiento durante el año censal (1/7/2009 y 30/6/2010). En otros casos, como Sección 5 producción animal, lo importante es la situación al 30 de junio de 2010 (stocks). Por ejemplo antecedentes generales, interesa a la fecha de la entrevista.</a:t>
            </a:r>
            <a:endParaRPr lang="es-ES"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375FE0-F744-4846-B8CC-E96DAE15FFE9}" type="slidenum">
              <a:rPr lang="es-ES"/>
              <a:pPr/>
              <a:t>13</a:t>
            </a:fld>
            <a:endParaRPr lang="es-ES"/>
          </a:p>
        </p:txBody>
      </p:sp>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s-MX"/>
              <a:t>ACLARAR: Las fracciones separadas se consideran parte de una misma explotación siempre que estén bajo una misma gerencia y compartan los medios de producción y además estén dentro del mismo departamento o en departamentos limítrofes. </a:t>
            </a:r>
            <a:endParaRPr lang="es-ES"/>
          </a:p>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s-ES"/>
          </a:p>
        </p:txBody>
      </p:sp>
      <p:sp>
        <p:nvSpPr>
          <p:cNvPr id="5" name="Footer Placeholder 4"/>
          <p:cNvSpPr>
            <a:spLocks noGrp="1"/>
          </p:cNvSpPr>
          <p:nvPr>
            <p:ph type="ftr" sz="quarter" idx="11"/>
          </p:nvPr>
        </p:nvSpPr>
        <p:spPr/>
        <p:txBody>
          <a:bodyPr/>
          <a:lstStyle>
            <a:lvl1pPr>
              <a:defRPr/>
            </a:lvl1pPr>
          </a:lstStyle>
          <a:p>
            <a:endParaRPr lang="es-ES"/>
          </a:p>
        </p:txBody>
      </p:sp>
      <p:sp>
        <p:nvSpPr>
          <p:cNvPr id="6" name="Slide Number Placeholder 5"/>
          <p:cNvSpPr>
            <a:spLocks noGrp="1"/>
          </p:cNvSpPr>
          <p:nvPr>
            <p:ph type="sldNum" sz="quarter" idx="12"/>
          </p:nvPr>
        </p:nvSpPr>
        <p:spPr/>
        <p:txBody>
          <a:bodyPr/>
          <a:lstStyle>
            <a:lvl1pPr>
              <a:defRPr/>
            </a:lvl1pPr>
          </a:lstStyle>
          <a:p>
            <a:fld id="{4A61F571-AA34-4717-AE33-406D17191E96}" type="slidenum">
              <a:rPr lang="es-ES"/>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p>
        </p:txBody>
      </p:sp>
      <p:sp>
        <p:nvSpPr>
          <p:cNvPr id="5" name="Footer Placeholder 4"/>
          <p:cNvSpPr>
            <a:spLocks noGrp="1"/>
          </p:cNvSpPr>
          <p:nvPr>
            <p:ph type="ftr" sz="quarter" idx="11"/>
          </p:nvPr>
        </p:nvSpPr>
        <p:spPr/>
        <p:txBody>
          <a:bodyPr/>
          <a:lstStyle>
            <a:lvl1pPr>
              <a:defRPr/>
            </a:lvl1pPr>
          </a:lstStyle>
          <a:p>
            <a:endParaRPr lang="es-ES"/>
          </a:p>
        </p:txBody>
      </p:sp>
      <p:sp>
        <p:nvSpPr>
          <p:cNvPr id="6" name="Slide Number Placeholder 5"/>
          <p:cNvSpPr>
            <a:spLocks noGrp="1"/>
          </p:cNvSpPr>
          <p:nvPr>
            <p:ph type="sldNum" sz="quarter" idx="12"/>
          </p:nvPr>
        </p:nvSpPr>
        <p:spPr/>
        <p:txBody>
          <a:bodyPr/>
          <a:lstStyle>
            <a:lvl1pPr>
              <a:defRPr/>
            </a:lvl1pPr>
          </a:lstStyle>
          <a:p>
            <a:fld id="{1B660012-2F78-4779-B221-C7219E7C8545}" type="slidenum">
              <a:rPr lang="es-ES"/>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p>
        </p:txBody>
      </p:sp>
      <p:sp>
        <p:nvSpPr>
          <p:cNvPr id="5" name="Footer Placeholder 4"/>
          <p:cNvSpPr>
            <a:spLocks noGrp="1"/>
          </p:cNvSpPr>
          <p:nvPr>
            <p:ph type="ftr" sz="quarter" idx="11"/>
          </p:nvPr>
        </p:nvSpPr>
        <p:spPr/>
        <p:txBody>
          <a:bodyPr/>
          <a:lstStyle>
            <a:lvl1pPr>
              <a:defRPr/>
            </a:lvl1pPr>
          </a:lstStyle>
          <a:p>
            <a:endParaRPr lang="es-ES"/>
          </a:p>
        </p:txBody>
      </p:sp>
      <p:sp>
        <p:nvSpPr>
          <p:cNvPr id="6" name="Slide Number Placeholder 5"/>
          <p:cNvSpPr>
            <a:spLocks noGrp="1"/>
          </p:cNvSpPr>
          <p:nvPr>
            <p:ph type="sldNum" sz="quarter" idx="12"/>
          </p:nvPr>
        </p:nvSpPr>
        <p:spPr/>
        <p:txBody>
          <a:bodyPr/>
          <a:lstStyle>
            <a:lvl1pPr>
              <a:defRPr/>
            </a:lvl1pPr>
          </a:lstStyle>
          <a:p>
            <a:fld id="{10DC5FC9-829B-43C0-96E0-4F56A9210DE7}" type="slidenum">
              <a:rPr lang="es-ES"/>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s-ES"/>
          </a:p>
        </p:txBody>
      </p:sp>
      <p:sp>
        <p:nvSpPr>
          <p:cNvPr id="5" name="Footer Placeholder 4"/>
          <p:cNvSpPr>
            <a:spLocks noGrp="1"/>
          </p:cNvSpPr>
          <p:nvPr>
            <p:ph type="ftr" sz="quarter" idx="11"/>
          </p:nvPr>
        </p:nvSpPr>
        <p:spPr/>
        <p:txBody>
          <a:bodyPr/>
          <a:lstStyle>
            <a:lvl1pPr>
              <a:defRPr/>
            </a:lvl1pPr>
          </a:lstStyle>
          <a:p>
            <a:endParaRPr lang="es-ES"/>
          </a:p>
        </p:txBody>
      </p:sp>
      <p:sp>
        <p:nvSpPr>
          <p:cNvPr id="6" name="Slide Number Placeholder 5"/>
          <p:cNvSpPr>
            <a:spLocks noGrp="1"/>
          </p:cNvSpPr>
          <p:nvPr>
            <p:ph type="sldNum" sz="quarter" idx="12"/>
          </p:nvPr>
        </p:nvSpPr>
        <p:spPr/>
        <p:txBody>
          <a:bodyPr/>
          <a:lstStyle>
            <a:lvl1pPr>
              <a:defRPr/>
            </a:lvl1pPr>
          </a:lstStyle>
          <a:p>
            <a:fld id="{AA006E17-079D-4688-83BE-CC649FEAF5B7}" type="slidenum">
              <a:rPr lang="es-ES"/>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s-ES"/>
          </a:p>
        </p:txBody>
      </p:sp>
      <p:sp>
        <p:nvSpPr>
          <p:cNvPr id="5" name="Footer Placeholder 4"/>
          <p:cNvSpPr>
            <a:spLocks noGrp="1"/>
          </p:cNvSpPr>
          <p:nvPr>
            <p:ph type="ftr" sz="quarter" idx="11"/>
          </p:nvPr>
        </p:nvSpPr>
        <p:spPr/>
        <p:txBody>
          <a:bodyPr/>
          <a:lstStyle>
            <a:lvl1pPr>
              <a:defRPr/>
            </a:lvl1pPr>
          </a:lstStyle>
          <a:p>
            <a:endParaRPr lang="es-ES"/>
          </a:p>
        </p:txBody>
      </p:sp>
      <p:sp>
        <p:nvSpPr>
          <p:cNvPr id="6" name="Slide Number Placeholder 5"/>
          <p:cNvSpPr>
            <a:spLocks noGrp="1"/>
          </p:cNvSpPr>
          <p:nvPr>
            <p:ph type="sldNum" sz="quarter" idx="12"/>
          </p:nvPr>
        </p:nvSpPr>
        <p:spPr/>
        <p:txBody>
          <a:bodyPr/>
          <a:lstStyle>
            <a:lvl1pPr>
              <a:defRPr/>
            </a:lvl1pPr>
          </a:lstStyle>
          <a:p>
            <a:fld id="{C48BAB58-00E9-4D20-9852-5C3CFC2E6D6F}" type="slidenum">
              <a:rPr lang="es-ES"/>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s-ES"/>
          </a:p>
        </p:txBody>
      </p:sp>
      <p:sp>
        <p:nvSpPr>
          <p:cNvPr id="6" name="Footer Placeholder 5"/>
          <p:cNvSpPr>
            <a:spLocks noGrp="1"/>
          </p:cNvSpPr>
          <p:nvPr>
            <p:ph type="ftr" sz="quarter" idx="11"/>
          </p:nvPr>
        </p:nvSpPr>
        <p:spPr/>
        <p:txBody>
          <a:bodyPr/>
          <a:lstStyle>
            <a:lvl1pPr>
              <a:defRPr/>
            </a:lvl1pPr>
          </a:lstStyle>
          <a:p>
            <a:endParaRPr lang="es-ES"/>
          </a:p>
        </p:txBody>
      </p:sp>
      <p:sp>
        <p:nvSpPr>
          <p:cNvPr id="7" name="Slide Number Placeholder 6"/>
          <p:cNvSpPr>
            <a:spLocks noGrp="1"/>
          </p:cNvSpPr>
          <p:nvPr>
            <p:ph type="sldNum" sz="quarter" idx="12"/>
          </p:nvPr>
        </p:nvSpPr>
        <p:spPr/>
        <p:txBody>
          <a:bodyPr/>
          <a:lstStyle>
            <a:lvl1pPr>
              <a:defRPr/>
            </a:lvl1pPr>
          </a:lstStyle>
          <a:p>
            <a:fld id="{B25D71E4-8D72-4D34-8182-6B6CF4527AD0}" type="slidenum">
              <a:rPr lang="es-ES"/>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s-ES"/>
          </a:p>
        </p:txBody>
      </p:sp>
      <p:sp>
        <p:nvSpPr>
          <p:cNvPr id="8" name="Footer Placeholder 7"/>
          <p:cNvSpPr>
            <a:spLocks noGrp="1"/>
          </p:cNvSpPr>
          <p:nvPr>
            <p:ph type="ftr" sz="quarter" idx="11"/>
          </p:nvPr>
        </p:nvSpPr>
        <p:spPr/>
        <p:txBody>
          <a:bodyPr/>
          <a:lstStyle>
            <a:lvl1pPr>
              <a:defRPr/>
            </a:lvl1pPr>
          </a:lstStyle>
          <a:p>
            <a:endParaRPr lang="es-ES"/>
          </a:p>
        </p:txBody>
      </p:sp>
      <p:sp>
        <p:nvSpPr>
          <p:cNvPr id="9" name="Slide Number Placeholder 8"/>
          <p:cNvSpPr>
            <a:spLocks noGrp="1"/>
          </p:cNvSpPr>
          <p:nvPr>
            <p:ph type="sldNum" sz="quarter" idx="12"/>
          </p:nvPr>
        </p:nvSpPr>
        <p:spPr/>
        <p:txBody>
          <a:bodyPr/>
          <a:lstStyle>
            <a:lvl1pPr>
              <a:defRPr/>
            </a:lvl1pPr>
          </a:lstStyle>
          <a:p>
            <a:fld id="{48CEB16C-2084-4341-822D-4402951CF5E9}" type="slidenum">
              <a:rPr lang="es-ES"/>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s-ES"/>
          </a:p>
        </p:txBody>
      </p:sp>
      <p:sp>
        <p:nvSpPr>
          <p:cNvPr id="4" name="Footer Placeholder 3"/>
          <p:cNvSpPr>
            <a:spLocks noGrp="1"/>
          </p:cNvSpPr>
          <p:nvPr>
            <p:ph type="ftr" sz="quarter" idx="11"/>
          </p:nvPr>
        </p:nvSpPr>
        <p:spPr/>
        <p:txBody>
          <a:bodyPr/>
          <a:lstStyle>
            <a:lvl1pPr>
              <a:defRPr/>
            </a:lvl1pPr>
          </a:lstStyle>
          <a:p>
            <a:endParaRPr lang="es-ES"/>
          </a:p>
        </p:txBody>
      </p:sp>
      <p:sp>
        <p:nvSpPr>
          <p:cNvPr id="5" name="Slide Number Placeholder 4"/>
          <p:cNvSpPr>
            <a:spLocks noGrp="1"/>
          </p:cNvSpPr>
          <p:nvPr>
            <p:ph type="sldNum" sz="quarter" idx="12"/>
          </p:nvPr>
        </p:nvSpPr>
        <p:spPr/>
        <p:txBody>
          <a:bodyPr/>
          <a:lstStyle>
            <a:lvl1pPr>
              <a:defRPr/>
            </a:lvl1pPr>
          </a:lstStyle>
          <a:p>
            <a:fld id="{63AF8677-3AF3-48ED-BCF9-675B8E4D2622}" type="slidenum">
              <a:rPr lang="es-ES"/>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s-ES"/>
          </a:p>
        </p:txBody>
      </p:sp>
      <p:sp>
        <p:nvSpPr>
          <p:cNvPr id="3" name="Footer Placeholder 2"/>
          <p:cNvSpPr>
            <a:spLocks noGrp="1"/>
          </p:cNvSpPr>
          <p:nvPr>
            <p:ph type="ftr" sz="quarter" idx="11"/>
          </p:nvPr>
        </p:nvSpPr>
        <p:spPr/>
        <p:txBody>
          <a:bodyPr/>
          <a:lstStyle>
            <a:lvl1pPr>
              <a:defRPr/>
            </a:lvl1pPr>
          </a:lstStyle>
          <a:p>
            <a:endParaRPr lang="es-ES"/>
          </a:p>
        </p:txBody>
      </p:sp>
      <p:sp>
        <p:nvSpPr>
          <p:cNvPr id="4" name="Slide Number Placeholder 3"/>
          <p:cNvSpPr>
            <a:spLocks noGrp="1"/>
          </p:cNvSpPr>
          <p:nvPr>
            <p:ph type="sldNum" sz="quarter" idx="12"/>
          </p:nvPr>
        </p:nvSpPr>
        <p:spPr/>
        <p:txBody>
          <a:bodyPr/>
          <a:lstStyle>
            <a:lvl1pPr>
              <a:defRPr/>
            </a:lvl1pPr>
          </a:lstStyle>
          <a:p>
            <a:fld id="{FAC0065A-3CB7-4CAA-960A-D037CD532C37}" type="slidenum">
              <a:rPr lang="es-ES"/>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s-ES"/>
          </a:p>
        </p:txBody>
      </p:sp>
      <p:sp>
        <p:nvSpPr>
          <p:cNvPr id="6" name="Footer Placeholder 5"/>
          <p:cNvSpPr>
            <a:spLocks noGrp="1"/>
          </p:cNvSpPr>
          <p:nvPr>
            <p:ph type="ftr" sz="quarter" idx="11"/>
          </p:nvPr>
        </p:nvSpPr>
        <p:spPr/>
        <p:txBody>
          <a:bodyPr/>
          <a:lstStyle>
            <a:lvl1pPr>
              <a:defRPr/>
            </a:lvl1pPr>
          </a:lstStyle>
          <a:p>
            <a:endParaRPr lang="es-ES"/>
          </a:p>
        </p:txBody>
      </p:sp>
      <p:sp>
        <p:nvSpPr>
          <p:cNvPr id="7" name="Slide Number Placeholder 6"/>
          <p:cNvSpPr>
            <a:spLocks noGrp="1"/>
          </p:cNvSpPr>
          <p:nvPr>
            <p:ph type="sldNum" sz="quarter" idx="12"/>
          </p:nvPr>
        </p:nvSpPr>
        <p:spPr/>
        <p:txBody>
          <a:bodyPr/>
          <a:lstStyle>
            <a:lvl1pPr>
              <a:defRPr/>
            </a:lvl1pPr>
          </a:lstStyle>
          <a:p>
            <a:fld id="{B9620272-2C0B-4D05-91CB-70DE8665E447}" type="slidenum">
              <a:rPr lang="es-ES"/>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s-ES"/>
          </a:p>
        </p:txBody>
      </p:sp>
      <p:sp>
        <p:nvSpPr>
          <p:cNvPr id="6" name="Footer Placeholder 5"/>
          <p:cNvSpPr>
            <a:spLocks noGrp="1"/>
          </p:cNvSpPr>
          <p:nvPr>
            <p:ph type="ftr" sz="quarter" idx="11"/>
          </p:nvPr>
        </p:nvSpPr>
        <p:spPr/>
        <p:txBody>
          <a:bodyPr/>
          <a:lstStyle>
            <a:lvl1pPr>
              <a:defRPr/>
            </a:lvl1pPr>
          </a:lstStyle>
          <a:p>
            <a:endParaRPr lang="es-ES"/>
          </a:p>
        </p:txBody>
      </p:sp>
      <p:sp>
        <p:nvSpPr>
          <p:cNvPr id="7" name="Slide Number Placeholder 6"/>
          <p:cNvSpPr>
            <a:spLocks noGrp="1"/>
          </p:cNvSpPr>
          <p:nvPr>
            <p:ph type="sldNum" sz="quarter" idx="12"/>
          </p:nvPr>
        </p:nvSpPr>
        <p:spPr/>
        <p:txBody>
          <a:bodyPr/>
          <a:lstStyle>
            <a:lvl1pPr>
              <a:defRPr/>
            </a:lvl1pPr>
          </a:lstStyle>
          <a:p>
            <a:fld id="{3D4E92E5-E100-4565-BDA1-A38F951E2B9E}" type="slidenum">
              <a:rPr lang="es-ES"/>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86CCFC3-6C24-4B90-8EEA-9A0030C2F280}" type="slidenum">
              <a:rPr lang="es-ES"/>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6.xml"/><Relationship Id="rId5" Type="http://schemas.openxmlformats.org/officeDocument/2006/relationships/image" Target="../media/image7.wmf"/><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descr="logo MGAP 1 SOL"/>
          <p:cNvPicPr>
            <a:picLocks noChangeAspect="1" noChangeArrowheads="1"/>
          </p:cNvPicPr>
          <p:nvPr/>
        </p:nvPicPr>
        <p:blipFill>
          <a:blip r:embed="rId2" cstate="print"/>
          <a:srcRect l="14963" t="25993" r="17207" b="14952"/>
          <a:stretch>
            <a:fillRect/>
          </a:stretch>
        </p:blipFill>
        <p:spPr bwMode="auto">
          <a:xfrm>
            <a:off x="2627313" y="765175"/>
            <a:ext cx="3168650" cy="1906588"/>
          </a:xfrm>
          <a:prstGeom prst="rect">
            <a:avLst/>
          </a:prstGeom>
          <a:noFill/>
        </p:spPr>
      </p:pic>
      <p:sp>
        <p:nvSpPr>
          <p:cNvPr id="11270" name="Text Box 6"/>
          <p:cNvSpPr txBox="1">
            <a:spLocks noChangeArrowheads="1"/>
          </p:cNvSpPr>
          <p:nvPr/>
        </p:nvSpPr>
        <p:spPr bwMode="auto">
          <a:xfrm>
            <a:off x="0" y="3429000"/>
            <a:ext cx="9144000" cy="2792413"/>
          </a:xfrm>
          <a:prstGeom prst="rect">
            <a:avLst/>
          </a:prstGeom>
          <a:solidFill>
            <a:srgbClr val="CCFFCC"/>
          </a:solidFill>
          <a:ln w="47625">
            <a:solidFill>
              <a:srgbClr val="008000"/>
            </a:solidFill>
            <a:miter lim="800000"/>
            <a:headEnd/>
            <a:tailEnd/>
          </a:ln>
          <a:effectLst/>
        </p:spPr>
        <p:txBody>
          <a:bodyPr>
            <a:spAutoFit/>
          </a:bodyPr>
          <a:lstStyle/>
          <a:p>
            <a:pPr algn="ctr">
              <a:spcBef>
                <a:spcPct val="50000"/>
              </a:spcBef>
            </a:pPr>
            <a:r>
              <a:rPr lang="es-ES" sz="4000"/>
              <a:t>COMITÉ NACIONAL Y LANZAMIENTO DEL CENSO GENERAL AGROPECUARIO 2011</a:t>
            </a:r>
          </a:p>
          <a:p>
            <a:pPr algn="ctr">
              <a:spcBef>
                <a:spcPct val="50000"/>
              </a:spcBef>
            </a:pPr>
            <a:r>
              <a:rPr lang="es-ES" sz="3600"/>
              <a:t>4 de agosto 2011</a:t>
            </a:r>
          </a:p>
        </p:txBody>
      </p:sp>
      <p:pic>
        <p:nvPicPr>
          <p:cNvPr id="11271" name="Picture 7" descr="censo2011"/>
          <p:cNvPicPr>
            <a:picLocks noChangeAspect="1" noChangeArrowheads="1"/>
          </p:cNvPicPr>
          <p:nvPr/>
        </p:nvPicPr>
        <p:blipFill>
          <a:blip r:embed="rId3" cstate="print"/>
          <a:srcRect/>
          <a:stretch>
            <a:fillRect/>
          </a:stretch>
        </p:blipFill>
        <p:spPr bwMode="auto">
          <a:xfrm>
            <a:off x="6156325" y="549275"/>
            <a:ext cx="2987675" cy="1938338"/>
          </a:xfrm>
          <a:prstGeom prst="rect">
            <a:avLst/>
          </a:prstGeom>
          <a:noFill/>
        </p:spPr>
      </p:pic>
      <p:pic>
        <p:nvPicPr>
          <p:cNvPr id="11272" name="Picture 8" descr="Bicentenario_Horizontal_Color"/>
          <p:cNvPicPr>
            <a:picLocks noChangeAspect="1" noChangeArrowheads="1"/>
          </p:cNvPicPr>
          <p:nvPr/>
        </p:nvPicPr>
        <p:blipFill>
          <a:blip r:embed="rId4" cstate="print"/>
          <a:srcRect l="15295" t="20393" r="20740" b="18483"/>
          <a:stretch>
            <a:fillRect/>
          </a:stretch>
        </p:blipFill>
        <p:spPr bwMode="auto">
          <a:xfrm>
            <a:off x="179388" y="765175"/>
            <a:ext cx="2305050" cy="15573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272"/>
                                        </p:tgtEl>
                                        <p:attrNameLst>
                                          <p:attrName>style.visibility</p:attrName>
                                        </p:attrNameLst>
                                      </p:cBhvr>
                                      <p:to>
                                        <p:strVal val="visible"/>
                                      </p:to>
                                    </p:set>
                                    <p:animEffect transition="in" filter="blinds(horizontal)">
                                      <p:cBhvr>
                                        <p:cTn id="7" dur="500"/>
                                        <p:tgtEl>
                                          <p:spTgt spid="1127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269"/>
                                        </p:tgtEl>
                                        <p:attrNameLst>
                                          <p:attrName>style.visibility</p:attrName>
                                        </p:attrNameLst>
                                      </p:cBhvr>
                                      <p:to>
                                        <p:strVal val="visible"/>
                                      </p:to>
                                    </p:set>
                                    <p:animEffect transition="in" filter="blinds(horizontal)">
                                      <p:cBhvr>
                                        <p:cTn id="11" dur="500"/>
                                        <p:tgtEl>
                                          <p:spTgt spid="1126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1271"/>
                                        </p:tgtEl>
                                        <p:attrNameLst>
                                          <p:attrName>style.visibility</p:attrName>
                                        </p:attrNameLst>
                                      </p:cBhvr>
                                      <p:to>
                                        <p:strVal val="visible"/>
                                      </p:to>
                                    </p:set>
                                    <p:animEffect transition="in" filter="blinds(horizontal)">
                                      <p:cBhvr>
                                        <p:cTn id="15" dur="500"/>
                                        <p:tgtEl>
                                          <p:spTgt spid="1127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1270"/>
                                        </p:tgtEl>
                                        <p:attrNameLst>
                                          <p:attrName>style.visibility</p:attrName>
                                        </p:attrNameLst>
                                      </p:cBhvr>
                                      <p:to>
                                        <p:strVal val="visible"/>
                                      </p:to>
                                    </p:set>
                                    <p:animEffect transition="in" filter="blinds(horizontal)">
                                      <p:cBhvr>
                                        <p:cTn id="19" dur="2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a:xfrm>
            <a:off x="457200" y="260350"/>
            <a:ext cx="8229600" cy="720725"/>
          </a:xfrm>
          <a:solidFill>
            <a:srgbClr val="CCFFCC"/>
          </a:solidFill>
          <a:ln w="41275" cap="flat" algn="ctr">
            <a:solidFill>
              <a:srgbClr val="003300"/>
            </a:solidFill>
          </a:ln>
        </p:spPr>
        <p:txBody>
          <a:bodyPr/>
          <a:lstStyle/>
          <a:p>
            <a:r>
              <a:rPr lang="es-ES" sz="4000"/>
              <a:t>CRONOGRAMA DE TRABAJO</a:t>
            </a:r>
          </a:p>
        </p:txBody>
      </p:sp>
      <p:sp>
        <p:nvSpPr>
          <p:cNvPr id="14341" name="Rectangle 5"/>
          <p:cNvSpPr>
            <a:spLocks noChangeArrowheads="1"/>
          </p:cNvSpPr>
          <p:nvPr/>
        </p:nvSpPr>
        <p:spPr bwMode="auto">
          <a:xfrm>
            <a:off x="179388" y="1412875"/>
            <a:ext cx="8964612" cy="5322888"/>
          </a:xfrm>
          <a:prstGeom prst="rect">
            <a:avLst/>
          </a:prstGeom>
          <a:noFill/>
          <a:ln w="9525">
            <a:noFill/>
            <a:miter lim="800000"/>
            <a:headEnd/>
            <a:tailEnd/>
          </a:ln>
          <a:effectLst/>
        </p:spPr>
        <p:txBody>
          <a:bodyPr anchor="ctr">
            <a:spAutoFit/>
          </a:bodyPr>
          <a:lstStyle/>
          <a:p>
            <a:pPr>
              <a:lnSpc>
                <a:spcPct val="80000"/>
              </a:lnSpc>
            </a:pPr>
            <a:r>
              <a:rPr lang="es-ES" sz="2800" b="1" u="sng">
                <a:solidFill>
                  <a:srgbClr val="000099"/>
                </a:solidFill>
              </a:rPr>
              <a:t>Principales etapas del operativo</a:t>
            </a:r>
            <a:r>
              <a:rPr lang="es-ES" sz="2800" b="1">
                <a:solidFill>
                  <a:srgbClr val="000099"/>
                </a:solidFill>
              </a:rPr>
              <a:t>:</a:t>
            </a:r>
          </a:p>
          <a:p>
            <a:pPr>
              <a:lnSpc>
                <a:spcPct val="80000"/>
              </a:lnSpc>
            </a:pPr>
            <a:endParaRPr lang="es-ES" sz="2000" b="1"/>
          </a:p>
          <a:p>
            <a:pPr>
              <a:lnSpc>
                <a:spcPct val="80000"/>
              </a:lnSpc>
              <a:buClr>
                <a:srgbClr val="CC0000"/>
              </a:buClr>
              <a:buSzPct val="130000"/>
              <a:buFont typeface="Wingdings" pitchFamily="2" charset="2"/>
              <a:buChar char="Ø"/>
            </a:pPr>
            <a:r>
              <a:rPr lang="es-ES" sz="2000"/>
              <a:t>  Tareas preparatorias: diseño e impresión cuestionario, cartografía, 	materiales de capacitación, etc. </a:t>
            </a:r>
            <a:r>
              <a:rPr lang="es-ES" b="1">
                <a:solidFill>
                  <a:srgbClr val="CC0000"/>
                </a:solidFill>
              </a:rPr>
              <a:t>(culminado</a:t>
            </a:r>
            <a:r>
              <a:rPr lang="es-ES"/>
              <a:t>) </a:t>
            </a:r>
            <a:endParaRPr lang="es-ES" sz="2000"/>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Giras de coordinación y elaboración conjunta DIEA-Ejército Nacional de operativa para levantamiento del Censo (enero-febrero 2011). Estimación recursos </a:t>
            </a:r>
            <a:r>
              <a:rPr lang="es-ES" b="1">
                <a:solidFill>
                  <a:srgbClr val="CC0000"/>
                </a:solidFill>
              </a:rPr>
              <a:t>(culminado</a:t>
            </a:r>
            <a:r>
              <a:rPr lang="es-ES"/>
              <a:t>) </a:t>
            </a:r>
            <a:endParaRPr lang="es-ES" sz="2000"/>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Capacitación del personal de campo a S. Zonales y empadronadores (julio 2011). Distribución de materiales por departamento </a:t>
            </a:r>
            <a:r>
              <a:rPr lang="es-ES" b="1">
                <a:solidFill>
                  <a:srgbClr val="CC0000"/>
                </a:solidFill>
              </a:rPr>
              <a:t>(finalizando</a:t>
            </a:r>
            <a:r>
              <a:rPr lang="es-ES"/>
              <a:t>) </a:t>
            </a:r>
            <a:endParaRPr lang="es-ES" sz="2000"/>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Levantamiento del Censo y control en campo (15 agosto- 15 nov. 2011).</a:t>
            </a:r>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Registro y lectura información en formularios (diciembre 2011 – abril 2012)</a:t>
            </a:r>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Validación y procesamiento (enero a octubre 2012)</a:t>
            </a:r>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Resultados preliminares (diciembre 2011)</a:t>
            </a:r>
          </a:p>
          <a:p>
            <a:pPr>
              <a:lnSpc>
                <a:spcPct val="80000"/>
              </a:lnSpc>
              <a:buClr>
                <a:srgbClr val="CC0000"/>
              </a:buClr>
              <a:buSzPct val="130000"/>
              <a:buFont typeface="Wingdings" pitchFamily="2" charset="2"/>
              <a:buChar char="Ø"/>
            </a:pPr>
            <a:endParaRPr lang="es-ES" sz="2000"/>
          </a:p>
          <a:p>
            <a:pPr>
              <a:lnSpc>
                <a:spcPct val="80000"/>
              </a:lnSpc>
              <a:buClr>
                <a:srgbClr val="CC0000"/>
              </a:buClr>
              <a:buSzPct val="130000"/>
              <a:buFont typeface="Wingdings" pitchFamily="2" charset="2"/>
              <a:buChar char="Ø"/>
            </a:pPr>
            <a:r>
              <a:rPr lang="es-ES" sz="2000"/>
              <a:t> Resultados definitivos (octubre 2012)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250825" y="0"/>
            <a:ext cx="3816350" cy="836613"/>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 sz="4000">
                <a:solidFill>
                  <a:srgbClr val="800000"/>
                </a:solidFill>
              </a:rPr>
              <a:t>Encuestas:</a:t>
            </a:r>
          </a:p>
        </p:txBody>
      </p:sp>
      <p:sp>
        <p:nvSpPr>
          <p:cNvPr id="54275" name="Rectangle 3"/>
          <p:cNvSpPr>
            <a:spLocks noGrp="1" noChangeArrowheads="1"/>
          </p:cNvSpPr>
          <p:nvPr>
            <p:ph type="body" sz="half" idx="1"/>
          </p:nvPr>
        </p:nvSpPr>
        <p:spPr>
          <a:xfrm>
            <a:off x="3276600" y="836613"/>
            <a:ext cx="4356100" cy="6021387"/>
          </a:xfrm>
          <a:noFill/>
          <a:ln w="38100">
            <a:solidFill>
              <a:srgbClr val="FF0000"/>
            </a:solidFill>
          </a:ln>
        </p:spPr>
        <p:txBody>
          <a:bodyPr/>
          <a:lstStyle/>
          <a:p>
            <a:pPr>
              <a:lnSpc>
                <a:spcPct val="90000"/>
              </a:lnSpc>
            </a:pPr>
            <a:r>
              <a:rPr lang="es-ES" sz="2400" b="1"/>
              <a:t>Continuas:</a:t>
            </a:r>
          </a:p>
          <a:p>
            <a:pPr lvl="1">
              <a:lnSpc>
                <a:spcPct val="90000"/>
              </a:lnSpc>
            </a:pPr>
            <a:r>
              <a:rPr lang="es-ES" sz="2000"/>
              <a:t>Agrícolas de secano (2)</a:t>
            </a:r>
          </a:p>
          <a:p>
            <a:pPr lvl="1">
              <a:lnSpc>
                <a:spcPct val="90000"/>
              </a:lnSpc>
            </a:pPr>
            <a:r>
              <a:rPr lang="es-ES" sz="2000"/>
              <a:t>Arroz (1)</a:t>
            </a:r>
          </a:p>
          <a:p>
            <a:pPr lvl="1">
              <a:lnSpc>
                <a:spcPct val="90000"/>
              </a:lnSpc>
            </a:pPr>
            <a:r>
              <a:rPr lang="es-ES" sz="2000"/>
              <a:t>Frutales hoja caduca (1)</a:t>
            </a:r>
          </a:p>
          <a:p>
            <a:pPr lvl="1">
              <a:lnSpc>
                <a:spcPct val="90000"/>
              </a:lnSpc>
            </a:pPr>
            <a:r>
              <a:rPr lang="es-ES" sz="2000"/>
              <a:t>Citrícola (2)</a:t>
            </a:r>
          </a:p>
          <a:p>
            <a:pPr lvl="1">
              <a:lnSpc>
                <a:spcPct val="90000"/>
              </a:lnSpc>
            </a:pPr>
            <a:r>
              <a:rPr lang="es-ES" sz="2000"/>
              <a:t>Hortícolas (2)</a:t>
            </a:r>
          </a:p>
          <a:p>
            <a:pPr lvl="1">
              <a:lnSpc>
                <a:spcPct val="90000"/>
              </a:lnSpc>
            </a:pPr>
            <a:r>
              <a:rPr lang="es-ES" sz="2000"/>
              <a:t>Papa (2)</a:t>
            </a:r>
          </a:p>
          <a:p>
            <a:pPr lvl="1">
              <a:lnSpc>
                <a:spcPct val="90000"/>
              </a:lnSpc>
            </a:pPr>
            <a:r>
              <a:rPr lang="es-ES" sz="2000"/>
              <a:t>Productores pollos (1)</a:t>
            </a:r>
          </a:p>
          <a:p>
            <a:pPr lvl="1">
              <a:lnSpc>
                <a:spcPct val="90000"/>
              </a:lnSpc>
            </a:pPr>
            <a:r>
              <a:rPr lang="es-ES" sz="2000"/>
              <a:t>Preñez vacunos carne (1)</a:t>
            </a:r>
          </a:p>
          <a:p>
            <a:pPr lvl="1">
              <a:lnSpc>
                <a:spcPct val="90000"/>
              </a:lnSpc>
            </a:pPr>
            <a:r>
              <a:rPr lang="es-ES" sz="2000"/>
              <a:t>Industrias lácteas</a:t>
            </a:r>
          </a:p>
          <a:p>
            <a:pPr>
              <a:lnSpc>
                <a:spcPct val="90000"/>
              </a:lnSpc>
            </a:pPr>
            <a:r>
              <a:rPr lang="es-ES" sz="2400" b="1"/>
              <a:t>Eventuales </a:t>
            </a:r>
            <a:r>
              <a:rPr lang="es-ES" sz="2400"/>
              <a:t>(necesidad /demandas puntuales). Ejemplos:</a:t>
            </a:r>
          </a:p>
          <a:p>
            <a:pPr lvl="1">
              <a:lnSpc>
                <a:spcPct val="90000"/>
              </a:lnSpc>
            </a:pPr>
            <a:r>
              <a:rPr lang="es-ES" sz="2000"/>
              <a:t>Ganadería </a:t>
            </a:r>
          </a:p>
          <a:p>
            <a:pPr lvl="1">
              <a:lnSpc>
                <a:spcPct val="90000"/>
              </a:lnSpc>
            </a:pPr>
            <a:r>
              <a:rPr lang="es-ES" sz="2000"/>
              <a:t>Lechería</a:t>
            </a:r>
          </a:p>
          <a:p>
            <a:pPr lvl="1">
              <a:lnSpc>
                <a:spcPct val="90000"/>
              </a:lnSpc>
            </a:pPr>
            <a:r>
              <a:rPr lang="es-ES" sz="2000"/>
              <a:t>Cerdos</a:t>
            </a:r>
          </a:p>
          <a:p>
            <a:pPr lvl="1">
              <a:lnSpc>
                <a:spcPct val="90000"/>
              </a:lnSpc>
            </a:pPr>
            <a:r>
              <a:rPr lang="es-ES" sz="2000"/>
              <a:t>Avícola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1000"/>
                                  </p:stCondLst>
                                  <p:childTnLst>
                                    <p:set>
                                      <p:cBhvr>
                                        <p:cTn id="6" dur="1" fill="hold">
                                          <p:stCondLst>
                                            <p:cond delay="0"/>
                                          </p:stCondLst>
                                        </p:cTn>
                                        <p:tgtEl>
                                          <p:spTgt spid="54275">
                                            <p:bg/>
                                          </p:spTgt>
                                        </p:tgtEl>
                                        <p:attrNameLst>
                                          <p:attrName>style.visibility</p:attrName>
                                        </p:attrNameLst>
                                      </p:cBhvr>
                                      <p:to>
                                        <p:strVal val="visible"/>
                                      </p:to>
                                    </p:set>
                                    <p:animEffect transition="in" filter="blinds(horizontal)">
                                      <p:cBhvr>
                                        <p:cTn id="7" dur="500"/>
                                        <p:tgtEl>
                                          <p:spTgt spid="54275">
                                            <p:bg/>
                                          </p:spTgt>
                                        </p:tgtEl>
                                      </p:cBhvr>
                                    </p:animEffect>
                                  </p:childTnLst>
                                </p:cTn>
                              </p:par>
                            </p:childTnLst>
                          </p:cTn>
                        </p:par>
                        <p:par>
                          <p:cTn id="8" fill="hold">
                            <p:stCondLst>
                              <p:cond delay="1500"/>
                            </p:stCondLst>
                            <p:childTnLst>
                              <p:par>
                                <p:cTn id="9" presetID="3" presetClass="entr" presetSubtype="10" fill="hold" grpId="0" nodeType="afterEffect">
                                  <p:stCondLst>
                                    <p:cond delay="1000"/>
                                  </p:stCondLst>
                                  <p:childTnLst>
                                    <p:set>
                                      <p:cBhvr>
                                        <p:cTn id="10"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11" dur="500"/>
                                        <p:tgtEl>
                                          <p:spTgt spid="54275">
                                            <p:txEl>
                                              <p:pRg st="0" end="0"/>
                                            </p:txEl>
                                          </p:spTgt>
                                        </p:tgtEl>
                                      </p:cBhvr>
                                    </p:animEffect>
                                  </p:childTnLst>
                                </p:cTn>
                              </p:par>
                            </p:childTnLst>
                          </p:cTn>
                        </p:par>
                        <p:par>
                          <p:cTn id="12" fill="hold">
                            <p:stCondLst>
                              <p:cond delay="3000"/>
                            </p:stCondLst>
                            <p:childTnLst>
                              <p:par>
                                <p:cTn id="13" presetID="3" presetClass="entr" presetSubtype="10" fill="hold" grpId="0" nodeType="afterEffect">
                                  <p:stCondLst>
                                    <p:cond delay="1000"/>
                                  </p:stCondLst>
                                  <p:childTnLst>
                                    <p:set>
                                      <p:cBhvr>
                                        <p:cTn id="14"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5" dur="500"/>
                                        <p:tgtEl>
                                          <p:spTgt spid="54275">
                                            <p:txEl>
                                              <p:pRg st="1" end="1"/>
                                            </p:txEl>
                                          </p:spTgt>
                                        </p:tgtEl>
                                      </p:cBhvr>
                                    </p:animEffect>
                                  </p:childTnLst>
                                </p:cTn>
                              </p:par>
                            </p:childTnLst>
                          </p:cTn>
                        </p:par>
                        <p:par>
                          <p:cTn id="16" fill="hold">
                            <p:stCondLst>
                              <p:cond delay="4500"/>
                            </p:stCondLst>
                            <p:childTnLst>
                              <p:par>
                                <p:cTn id="17" presetID="3" presetClass="entr" presetSubtype="10" fill="hold" grpId="0" nodeType="afterEffect">
                                  <p:stCondLst>
                                    <p:cond delay="1000"/>
                                  </p:stCondLst>
                                  <p:childTnLst>
                                    <p:set>
                                      <p:cBhvr>
                                        <p:cTn id="18"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9" dur="500"/>
                                        <p:tgtEl>
                                          <p:spTgt spid="54275">
                                            <p:txEl>
                                              <p:pRg st="2" end="2"/>
                                            </p:txEl>
                                          </p:spTgt>
                                        </p:tgtEl>
                                      </p:cBhvr>
                                    </p:animEffect>
                                  </p:childTnLst>
                                </p:cTn>
                              </p:par>
                            </p:childTnLst>
                          </p:cTn>
                        </p:par>
                        <p:par>
                          <p:cTn id="20" fill="hold">
                            <p:stCondLst>
                              <p:cond delay="6000"/>
                            </p:stCondLst>
                            <p:childTnLst>
                              <p:par>
                                <p:cTn id="21" presetID="3" presetClass="entr" presetSubtype="10" fill="hold" grpId="0" nodeType="afterEffect">
                                  <p:stCondLst>
                                    <p:cond delay="1000"/>
                                  </p:stCondLst>
                                  <p:childTnLst>
                                    <p:set>
                                      <p:cBhvr>
                                        <p:cTn id="22" dur="1" fill="hold">
                                          <p:stCondLst>
                                            <p:cond delay="0"/>
                                          </p:stCondLst>
                                        </p:cTn>
                                        <p:tgtEl>
                                          <p:spTgt spid="54275">
                                            <p:txEl>
                                              <p:pRg st="3" end="3"/>
                                            </p:txEl>
                                          </p:spTgt>
                                        </p:tgtEl>
                                        <p:attrNameLst>
                                          <p:attrName>style.visibility</p:attrName>
                                        </p:attrNameLst>
                                      </p:cBhvr>
                                      <p:to>
                                        <p:strVal val="visible"/>
                                      </p:to>
                                    </p:set>
                                    <p:animEffect transition="in" filter="blinds(horizontal)">
                                      <p:cBhvr>
                                        <p:cTn id="23" dur="500"/>
                                        <p:tgtEl>
                                          <p:spTgt spid="54275">
                                            <p:txEl>
                                              <p:pRg st="3" end="3"/>
                                            </p:txEl>
                                          </p:spTgt>
                                        </p:tgtEl>
                                      </p:cBhvr>
                                    </p:animEffect>
                                  </p:childTnLst>
                                </p:cTn>
                              </p:par>
                            </p:childTnLst>
                          </p:cTn>
                        </p:par>
                        <p:par>
                          <p:cTn id="24" fill="hold">
                            <p:stCondLst>
                              <p:cond delay="7500"/>
                            </p:stCondLst>
                            <p:childTnLst>
                              <p:par>
                                <p:cTn id="25" presetID="3" presetClass="entr" presetSubtype="10" fill="hold" grpId="0" nodeType="afterEffect">
                                  <p:stCondLst>
                                    <p:cond delay="1000"/>
                                  </p:stCondLst>
                                  <p:childTnLst>
                                    <p:set>
                                      <p:cBhvr>
                                        <p:cTn id="26" dur="1" fill="hold">
                                          <p:stCondLst>
                                            <p:cond delay="0"/>
                                          </p:stCondLst>
                                        </p:cTn>
                                        <p:tgtEl>
                                          <p:spTgt spid="54275">
                                            <p:txEl>
                                              <p:pRg st="4" end="4"/>
                                            </p:txEl>
                                          </p:spTgt>
                                        </p:tgtEl>
                                        <p:attrNameLst>
                                          <p:attrName>style.visibility</p:attrName>
                                        </p:attrNameLst>
                                      </p:cBhvr>
                                      <p:to>
                                        <p:strVal val="visible"/>
                                      </p:to>
                                    </p:set>
                                    <p:animEffect transition="in" filter="blinds(horizontal)">
                                      <p:cBhvr>
                                        <p:cTn id="27" dur="500"/>
                                        <p:tgtEl>
                                          <p:spTgt spid="54275">
                                            <p:txEl>
                                              <p:pRg st="4" end="4"/>
                                            </p:txEl>
                                          </p:spTgt>
                                        </p:tgtEl>
                                      </p:cBhvr>
                                    </p:animEffect>
                                  </p:childTnLst>
                                </p:cTn>
                              </p:par>
                            </p:childTnLst>
                          </p:cTn>
                        </p:par>
                        <p:par>
                          <p:cTn id="28" fill="hold">
                            <p:stCondLst>
                              <p:cond delay="9000"/>
                            </p:stCondLst>
                            <p:childTnLst>
                              <p:par>
                                <p:cTn id="29" presetID="3" presetClass="entr" presetSubtype="10" fill="hold" grpId="0" nodeType="afterEffect">
                                  <p:stCondLst>
                                    <p:cond delay="1000"/>
                                  </p:stCondLst>
                                  <p:childTnLst>
                                    <p:set>
                                      <p:cBhvr>
                                        <p:cTn id="30" dur="1" fill="hold">
                                          <p:stCondLst>
                                            <p:cond delay="0"/>
                                          </p:stCondLst>
                                        </p:cTn>
                                        <p:tgtEl>
                                          <p:spTgt spid="54275">
                                            <p:txEl>
                                              <p:pRg st="5" end="5"/>
                                            </p:txEl>
                                          </p:spTgt>
                                        </p:tgtEl>
                                        <p:attrNameLst>
                                          <p:attrName>style.visibility</p:attrName>
                                        </p:attrNameLst>
                                      </p:cBhvr>
                                      <p:to>
                                        <p:strVal val="visible"/>
                                      </p:to>
                                    </p:set>
                                    <p:animEffect transition="in" filter="blinds(horizontal)">
                                      <p:cBhvr>
                                        <p:cTn id="31" dur="500"/>
                                        <p:tgtEl>
                                          <p:spTgt spid="54275">
                                            <p:txEl>
                                              <p:pRg st="5" end="5"/>
                                            </p:txEl>
                                          </p:spTgt>
                                        </p:tgtEl>
                                      </p:cBhvr>
                                    </p:animEffect>
                                  </p:childTnLst>
                                </p:cTn>
                              </p:par>
                            </p:childTnLst>
                          </p:cTn>
                        </p:par>
                        <p:par>
                          <p:cTn id="32" fill="hold">
                            <p:stCondLst>
                              <p:cond delay="10500"/>
                            </p:stCondLst>
                            <p:childTnLst>
                              <p:par>
                                <p:cTn id="33" presetID="3" presetClass="entr" presetSubtype="10" fill="hold" grpId="0" nodeType="afterEffect">
                                  <p:stCondLst>
                                    <p:cond delay="1000"/>
                                  </p:stCondLst>
                                  <p:childTnLst>
                                    <p:set>
                                      <p:cBhvr>
                                        <p:cTn id="34" dur="1" fill="hold">
                                          <p:stCondLst>
                                            <p:cond delay="0"/>
                                          </p:stCondLst>
                                        </p:cTn>
                                        <p:tgtEl>
                                          <p:spTgt spid="54275">
                                            <p:txEl>
                                              <p:pRg st="6" end="6"/>
                                            </p:txEl>
                                          </p:spTgt>
                                        </p:tgtEl>
                                        <p:attrNameLst>
                                          <p:attrName>style.visibility</p:attrName>
                                        </p:attrNameLst>
                                      </p:cBhvr>
                                      <p:to>
                                        <p:strVal val="visible"/>
                                      </p:to>
                                    </p:set>
                                    <p:animEffect transition="in" filter="blinds(horizontal)">
                                      <p:cBhvr>
                                        <p:cTn id="35" dur="500"/>
                                        <p:tgtEl>
                                          <p:spTgt spid="54275">
                                            <p:txEl>
                                              <p:pRg st="6" end="6"/>
                                            </p:txEl>
                                          </p:spTgt>
                                        </p:tgtEl>
                                      </p:cBhvr>
                                    </p:animEffect>
                                  </p:childTnLst>
                                </p:cTn>
                              </p:par>
                            </p:childTnLst>
                          </p:cTn>
                        </p:par>
                        <p:par>
                          <p:cTn id="36" fill="hold">
                            <p:stCondLst>
                              <p:cond delay="12000"/>
                            </p:stCondLst>
                            <p:childTnLst>
                              <p:par>
                                <p:cTn id="37" presetID="3" presetClass="entr" presetSubtype="10" fill="hold" grpId="0" nodeType="afterEffect">
                                  <p:stCondLst>
                                    <p:cond delay="1000"/>
                                  </p:stCondLst>
                                  <p:childTnLst>
                                    <p:set>
                                      <p:cBhvr>
                                        <p:cTn id="38" dur="1" fill="hold">
                                          <p:stCondLst>
                                            <p:cond delay="0"/>
                                          </p:stCondLst>
                                        </p:cTn>
                                        <p:tgtEl>
                                          <p:spTgt spid="54275">
                                            <p:txEl>
                                              <p:pRg st="7" end="7"/>
                                            </p:txEl>
                                          </p:spTgt>
                                        </p:tgtEl>
                                        <p:attrNameLst>
                                          <p:attrName>style.visibility</p:attrName>
                                        </p:attrNameLst>
                                      </p:cBhvr>
                                      <p:to>
                                        <p:strVal val="visible"/>
                                      </p:to>
                                    </p:set>
                                    <p:animEffect transition="in" filter="blinds(horizontal)">
                                      <p:cBhvr>
                                        <p:cTn id="39" dur="500"/>
                                        <p:tgtEl>
                                          <p:spTgt spid="54275">
                                            <p:txEl>
                                              <p:pRg st="7" end="7"/>
                                            </p:txEl>
                                          </p:spTgt>
                                        </p:tgtEl>
                                      </p:cBhvr>
                                    </p:animEffect>
                                  </p:childTnLst>
                                </p:cTn>
                              </p:par>
                            </p:childTnLst>
                          </p:cTn>
                        </p:par>
                        <p:par>
                          <p:cTn id="40" fill="hold">
                            <p:stCondLst>
                              <p:cond delay="13500"/>
                            </p:stCondLst>
                            <p:childTnLst>
                              <p:par>
                                <p:cTn id="41" presetID="3" presetClass="entr" presetSubtype="10" fill="hold" grpId="0" nodeType="afterEffect">
                                  <p:stCondLst>
                                    <p:cond delay="1000"/>
                                  </p:stCondLst>
                                  <p:childTnLst>
                                    <p:set>
                                      <p:cBhvr>
                                        <p:cTn id="42" dur="1" fill="hold">
                                          <p:stCondLst>
                                            <p:cond delay="0"/>
                                          </p:stCondLst>
                                        </p:cTn>
                                        <p:tgtEl>
                                          <p:spTgt spid="54275">
                                            <p:txEl>
                                              <p:pRg st="8" end="8"/>
                                            </p:txEl>
                                          </p:spTgt>
                                        </p:tgtEl>
                                        <p:attrNameLst>
                                          <p:attrName>style.visibility</p:attrName>
                                        </p:attrNameLst>
                                      </p:cBhvr>
                                      <p:to>
                                        <p:strVal val="visible"/>
                                      </p:to>
                                    </p:set>
                                    <p:animEffect transition="in" filter="blinds(horizontal)">
                                      <p:cBhvr>
                                        <p:cTn id="43" dur="500"/>
                                        <p:tgtEl>
                                          <p:spTgt spid="54275">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54275">
                                            <p:txEl>
                                              <p:pRg st="9" end="9"/>
                                            </p:txEl>
                                          </p:spTgt>
                                        </p:tgtEl>
                                        <p:attrNameLst>
                                          <p:attrName>style.visibility</p:attrName>
                                        </p:attrNameLst>
                                      </p:cBhvr>
                                      <p:to>
                                        <p:strVal val="visible"/>
                                      </p:to>
                                    </p:set>
                                    <p:animEffect transition="in" filter="blinds(horizontal)">
                                      <p:cBhvr>
                                        <p:cTn id="48" dur="500"/>
                                        <p:tgtEl>
                                          <p:spTgt spid="54275">
                                            <p:txEl>
                                              <p:pRg st="9" end="9"/>
                                            </p:txEl>
                                          </p:spTgt>
                                        </p:tgtEl>
                                      </p:cBhvr>
                                    </p:animEffect>
                                  </p:childTnLst>
                                </p:cTn>
                              </p:par>
                            </p:childTnLst>
                          </p:cTn>
                        </p:par>
                        <p:par>
                          <p:cTn id="49" fill="hold">
                            <p:stCondLst>
                              <p:cond delay="500"/>
                            </p:stCondLst>
                            <p:childTnLst>
                              <p:par>
                                <p:cTn id="50" presetID="3" presetClass="entr" presetSubtype="10" fill="hold" grpId="0" nodeType="afterEffect">
                                  <p:stCondLst>
                                    <p:cond delay="1000"/>
                                  </p:stCondLst>
                                  <p:childTnLst>
                                    <p:set>
                                      <p:cBhvr>
                                        <p:cTn id="51" dur="1" fill="hold">
                                          <p:stCondLst>
                                            <p:cond delay="0"/>
                                          </p:stCondLst>
                                        </p:cTn>
                                        <p:tgtEl>
                                          <p:spTgt spid="54275">
                                            <p:txEl>
                                              <p:pRg st="10" end="10"/>
                                            </p:txEl>
                                          </p:spTgt>
                                        </p:tgtEl>
                                        <p:attrNameLst>
                                          <p:attrName>style.visibility</p:attrName>
                                        </p:attrNameLst>
                                      </p:cBhvr>
                                      <p:to>
                                        <p:strVal val="visible"/>
                                      </p:to>
                                    </p:set>
                                    <p:animEffect transition="in" filter="blinds(horizontal)">
                                      <p:cBhvr>
                                        <p:cTn id="52" dur="500"/>
                                        <p:tgtEl>
                                          <p:spTgt spid="54275">
                                            <p:txEl>
                                              <p:pRg st="10" end="10"/>
                                            </p:txEl>
                                          </p:spTgt>
                                        </p:tgtEl>
                                      </p:cBhvr>
                                    </p:animEffect>
                                  </p:childTnLst>
                                </p:cTn>
                              </p:par>
                            </p:childTnLst>
                          </p:cTn>
                        </p:par>
                        <p:par>
                          <p:cTn id="53" fill="hold">
                            <p:stCondLst>
                              <p:cond delay="2000"/>
                            </p:stCondLst>
                            <p:childTnLst>
                              <p:par>
                                <p:cTn id="54" presetID="3" presetClass="entr" presetSubtype="10" fill="hold" grpId="0" nodeType="afterEffect">
                                  <p:stCondLst>
                                    <p:cond delay="1000"/>
                                  </p:stCondLst>
                                  <p:childTnLst>
                                    <p:set>
                                      <p:cBhvr>
                                        <p:cTn id="55" dur="1" fill="hold">
                                          <p:stCondLst>
                                            <p:cond delay="0"/>
                                          </p:stCondLst>
                                        </p:cTn>
                                        <p:tgtEl>
                                          <p:spTgt spid="54275">
                                            <p:txEl>
                                              <p:pRg st="11" end="11"/>
                                            </p:txEl>
                                          </p:spTgt>
                                        </p:tgtEl>
                                        <p:attrNameLst>
                                          <p:attrName>style.visibility</p:attrName>
                                        </p:attrNameLst>
                                      </p:cBhvr>
                                      <p:to>
                                        <p:strVal val="visible"/>
                                      </p:to>
                                    </p:set>
                                    <p:animEffect transition="in" filter="blinds(horizontal)">
                                      <p:cBhvr>
                                        <p:cTn id="56" dur="500"/>
                                        <p:tgtEl>
                                          <p:spTgt spid="54275">
                                            <p:txEl>
                                              <p:pRg st="11" end="11"/>
                                            </p:txEl>
                                          </p:spTgt>
                                        </p:tgtEl>
                                      </p:cBhvr>
                                    </p:animEffect>
                                  </p:childTnLst>
                                </p:cTn>
                              </p:par>
                            </p:childTnLst>
                          </p:cTn>
                        </p:par>
                        <p:par>
                          <p:cTn id="57" fill="hold">
                            <p:stCondLst>
                              <p:cond delay="3500"/>
                            </p:stCondLst>
                            <p:childTnLst>
                              <p:par>
                                <p:cTn id="58" presetID="3" presetClass="entr" presetSubtype="10" fill="hold" grpId="0" nodeType="afterEffect">
                                  <p:stCondLst>
                                    <p:cond delay="1000"/>
                                  </p:stCondLst>
                                  <p:childTnLst>
                                    <p:set>
                                      <p:cBhvr>
                                        <p:cTn id="59" dur="1" fill="hold">
                                          <p:stCondLst>
                                            <p:cond delay="0"/>
                                          </p:stCondLst>
                                        </p:cTn>
                                        <p:tgtEl>
                                          <p:spTgt spid="54275">
                                            <p:txEl>
                                              <p:pRg st="12" end="12"/>
                                            </p:txEl>
                                          </p:spTgt>
                                        </p:tgtEl>
                                        <p:attrNameLst>
                                          <p:attrName>style.visibility</p:attrName>
                                        </p:attrNameLst>
                                      </p:cBhvr>
                                      <p:to>
                                        <p:strVal val="visible"/>
                                      </p:to>
                                    </p:set>
                                    <p:animEffect transition="in" filter="blinds(horizontal)">
                                      <p:cBhvr>
                                        <p:cTn id="60" dur="500"/>
                                        <p:tgtEl>
                                          <p:spTgt spid="54275">
                                            <p:txEl>
                                              <p:pRg st="12" end="12"/>
                                            </p:txEl>
                                          </p:spTgt>
                                        </p:tgtEl>
                                      </p:cBhvr>
                                    </p:animEffect>
                                  </p:childTnLst>
                                </p:cTn>
                              </p:par>
                            </p:childTnLst>
                          </p:cTn>
                        </p:par>
                        <p:par>
                          <p:cTn id="61" fill="hold">
                            <p:stCondLst>
                              <p:cond delay="5000"/>
                            </p:stCondLst>
                            <p:childTnLst>
                              <p:par>
                                <p:cTn id="62" presetID="3" presetClass="entr" presetSubtype="10" fill="hold" grpId="0" nodeType="afterEffect">
                                  <p:stCondLst>
                                    <p:cond delay="1000"/>
                                  </p:stCondLst>
                                  <p:childTnLst>
                                    <p:set>
                                      <p:cBhvr>
                                        <p:cTn id="63" dur="1" fill="hold">
                                          <p:stCondLst>
                                            <p:cond delay="0"/>
                                          </p:stCondLst>
                                        </p:cTn>
                                        <p:tgtEl>
                                          <p:spTgt spid="54275">
                                            <p:txEl>
                                              <p:pRg st="13" end="13"/>
                                            </p:txEl>
                                          </p:spTgt>
                                        </p:tgtEl>
                                        <p:attrNameLst>
                                          <p:attrName>style.visibility</p:attrName>
                                        </p:attrNameLst>
                                      </p:cBhvr>
                                      <p:to>
                                        <p:strVal val="visible"/>
                                      </p:to>
                                    </p:set>
                                    <p:animEffect transition="in" filter="blinds(horizontal)">
                                      <p:cBhvr>
                                        <p:cTn id="64" dur="500"/>
                                        <p:tgtEl>
                                          <p:spTgt spid="54275">
                                            <p:txEl>
                                              <p:pRg st="13" end="13"/>
                                            </p:txEl>
                                          </p:spTgt>
                                        </p:tgtEl>
                                      </p:cBhvr>
                                    </p:animEffect>
                                  </p:childTnLst>
                                </p:cTn>
                              </p:par>
                            </p:childTnLst>
                          </p:cTn>
                        </p:par>
                        <p:par>
                          <p:cTn id="65" fill="hold">
                            <p:stCondLst>
                              <p:cond delay="6500"/>
                            </p:stCondLst>
                            <p:childTnLst>
                              <p:par>
                                <p:cTn id="66" presetID="3" presetClass="entr" presetSubtype="10" fill="hold" grpId="0" nodeType="afterEffect">
                                  <p:stCondLst>
                                    <p:cond delay="1000"/>
                                  </p:stCondLst>
                                  <p:childTnLst>
                                    <p:set>
                                      <p:cBhvr>
                                        <p:cTn id="67" dur="1" fill="hold">
                                          <p:stCondLst>
                                            <p:cond delay="0"/>
                                          </p:stCondLst>
                                        </p:cTn>
                                        <p:tgtEl>
                                          <p:spTgt spid="54275">
                                            <p:txEl>
                                              <p:pRg st="14" end="14"/>
                                            </p:txEl>
                                          </p:spTgt>
                                        </p:tgtEl>
                                        <p:attrNameLst>
                                          <p:attrName>style.visibility</p:attrName>
                                        </p:attrNameLst>
                                      </p:cBhvr>
                                      <p:to>
                                        <p:strVal val="visible"/>
                                      </p:to>
                                    </p:set>
                                    <p:animEffect transition="in" filter="blinds(horizontal)">
                                      <p:cBhvr>
                                        <p:cTn id="68" dur="500"/>
                                        <p:tgtEl>
                                          <p:spTgt spid="5427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bldLvl="2"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Oval 2"/>
          <p:cNvSpPr>
            <a:spLocks noChangeArrowheads="1"/>
          </p:cNvSpPr>
          <p:nvPr/>
        </p:nvSpPr>
        <p:spPr bwMode="auto">
          <a:xfrm>
            <a:off x="395288" y="1989138"/>
            <a:ext cx="8569325" cy="2087562"/>
          </a:xfrm>
          <a:prstGeom prst="ellipse">
            <a:avLst/>
          </a:prstGeom>
          <a:solidFill>
            <a:srgbClr val="66FF66">
              <a:alpha val="48000"/>
            </a:srgbClr>
          </a:solidFill>
          <a:ln w="9525">
            <a:solidFill>
              <a:schemeClr val="tx1"/>
            </a:solidFill>
            <a:round/>
            <a:headEnd/>
            <a:tailEnd/>
          </a:ln>
          <a:effectLst/>
        </p:spPr>
        <p:txBody>
          <a:bodyPr wrap="none" anchor="ctr"/>
          <a:lstStyle/>
          <a:p>
            <a:pPr algn="ctr"/>
            <a:endParaRPr lang="en-US" sz="2800"/>
          </a:p>
        </p:txBody>
      </p:sp>
      <p:sp>
        <p:nvSpPr>
          <p:cNvPr id="58371" name="Rectangle 3"/>
          <p:cNvSpPr>
            <a:spLocks noGrp="1" noChangeArrowheads="1"/>
          </p:cNvSpPr>
          <p:nvPr>
            <p:ph type="title"/>
          </p:nvPr>
        </p:nvSpPr>
        <p:spPr>
          <a:xfrm>
            <a:off x="0" y="0"/>
            <a:ext cx="9144000" cy="1773238"/>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 sz="4000" b="1" i="1" u="sng">
                <a:solidFill>
                  <a:srgbClr val="800000"/>
                </a:solidFill>
              </a:rPr>
              <a:t>¿Qué se censa?</a:t>
            </a:r>
            <a:br>
              <a:rPr lang="es-ES" sz="4000" b="1" i="1" u="sng">
                <a:solidFill>
                  <a:srgbClr val="800000"/>
                </a:solidFill>
              </a:rPr>
            </a:br>
            <a:r>
              <a:rPr lang="es-ES" sz="4000">
                <a:solidFill>
                  <a:srgbClr val="800000"/>
                </a:solidFill>
              </a:rPr>
              <a:t>Explotaciones 1 hectárea o más de tierra uso agropecuario</a:t>
            </a:r>
            <a:r>
              <a:rPr lang="es-MX" sz="4000">
                <a:solidFill>
                  <a:srgbClr val="800000"/>
                </a:solidFill>
              </a:rPr>
              <a:t> </a:t>
            </a:r>
            <a:endParaRPr lang="es-ES" sz="4000">
              <a:solidFill>
                <a:srgbClr val="800000"/>
              </a:solidFill>
            </a:endParaRPr>
          </a:p>
        </p:txBody>
      </p:sp>
      <p:sp>
        <p:nvSpPr>
          <p:cNvPr id="58372" name="Text Box 4"/>
          <p:cNvSpPr txBox="1">
            <a:spLocks noChangeArrowheads="1"/>
          </p:cNvSpPr>
          <p:nvPr/>
        </p:nvSpPr>
        <p:spPr bwMode="auto">
          <a:xfrm>
            <a:off x="971550" y="3141663"/>
            <a:ext cx="1152525" cy="379412"/>
          </a:xfrm>
          <a:prstGeom prst="rect">
            <a:avLst/>
          </a:prstGeom>
          <a:noFill/>
          <a:ln w="12700">
            <a:solidFill>
              <a:schemeClr val="tx1"/>
            </a:solidFill>
            <a:miter lim="800000"/>
            <a:headEnd/>
            <a:tailEnd/>
          </a:ln>
          <a:effectLst/>
        </p:spPr>
        <p:txBody>
          <a:bodyPr>
            <a:spAutoFit/>
          </a:bodyPr>
          <a:lstStyle/>
          <a:p>
            <a:pPr>
              <a:spcBef>
                <a:spcPct val="50000"/>
              </a:spcBef>
            </a:pPr>
            <a:r>
              <a:rPr lang="es-MX" b="1">
                <a:latin typeface="Tahoma" pitchFamily="34" charset="0"/>
              </a:rPr>
              <a:t>TIERRA</a:t>
            </a:r>
            <a:endParaRPr lang="es-ES" b="1">
              <a:latin typeface="Tahoma" pitchFamily="34" charset="0"/>
            </a:endParaRPr>
          </a:p>
        </p:txBody>
      </p:sp>
      <p:sp>
        <p:nvSpPr>
          <p:cNvPr id="58373" name="Text Box 5"/>
          <p:cNvSpPr txBox="1">
            <a:spLocks noChangeArrowheads="1"/>
          </p:cNvSpPr>
          <p:nvPr/>
        </p:nvSpPr>
        <p:spPr bwMode="auto">
          <a:xfrm>
            <a:off x="3059113" y="3141663"/>
            <a:ext cx="1800225" cy="379412"/>
          </a:xfrm>
          <a:prstGeom prst="rect">
            <a:avLst/>
          </a:prstGeom>
          <a:noFill/>
          <a:ln w="12700">
            <a:solidFill>
              <a:schemeClr val="tx1"/>
            </a:solidFill>
            <a:miter lim="800000"/>
            <a:headEnd/>
            <a:tailEnd/>
          </a:ln>
          <a:effectLst/>
        </p:spPr>
        <p:txBody>
          <a:bodyPr>
            <a:spAutoFit/>
          </a:bodyPr>
          <a:lstStyle/>
          <a:p>
            <a:pPr>
              <a:spcBef>
                <a:spcPct val="50000"/>
              </a:spcBef>
            </a:pPr>
            <a:r>
              <a:rPr lang="es-MX" b="1">
                <a:latin typeface="Tahoma" pitchFamily="34" charset="0"/>
              </a:rPr>
              <a:t>PRODUCTOR</a:t>
            </a:r>
            <a:endParaRPr lang="es-ES" b="1">
              <a:latin typeface="Tahoma" pitchFamily="34" charset="0"/>
            </a:endParaRPr>
          </a:p>
        </p:txBody>
      </p:sp>
      <p:sp>
        <p:nvSpPr>
          <p:cNvPr id="58374" name="Text Box 6"/>
          <p:cNvSpPr txBox="1">
            <a:spLocks noChangeArrowheads="1"/>
          </p:cNvSpPr>
          <p:nvPr/>
        </p:nvSpPr>
        <p:spPr bwMode="auto">
          <a:xfrm>
            <a:off x="5508625" y="3141663"/>
            <a:ext cx="3240088" cy="379412"/>
          </a:xfrm>
          <a:prstGeom prst="rect">
            <a:avLst/>
          </a:prstGeom>
          <a:noFill/>
          <a:ln w="12700">
            <a:solidFill>
              <a:schemeClr val="tx1"/>
            </a:solidFill>
            <a:miter lim="800000"/>
            <a:headEnd/>
            <a:tailEnd/>
          </a:ln>
          <a:effectLst/>
        </p:spPr>
        <p:txBody>
          <a:bodyPr>
            <a:spAutoFit/>
          </a:bodyPr>
          <a:lstStyle/>
          <a:p>
            <a:pPr>
              <a:spcBef>
                <a:spcPct val="50000"/>
              </a:spcBef>
            </a:pPr>
            <a:r>
              <a:rPr lang="es-MX" b="1">
                <a:latin typeface="Tahoma" pitchFamily="34" charset="0"/>
              </a:rPr>
              <a:t>MEDIOS DE PRODUCCION</a:t>
            </a:r>
            <a:endParaRPr lang="es-ES" b="1">
              <a:latin typeface="Tahoma" pitchFamily="34" charset="0"/>
            </a:endParaRPr>
          </a:p>
        </p:txBody>
      </p:sp>
      <p:sp>
        <p:nvSpPr>
          <p:cNvPr id="58375" name="Text Box 7"/>
          <p:cNvSpPr txBox="1">
            <a:spLocks noChangeArrowheads="1"/>
          </p:cNvSpPr>
          <p:nvPr/>
        </p:nvSpPr>
        <p:spPr bwMode="auto">
          <a:xfrm>
            <a:off x="2627313" y="4149725"/>
            <a:ext cx="4392612" cy="409575"/>
          </a:xfrm>
          <a:prstGeom prst="rect">
            <a:avLst/>
          </a:prstGeom>
          <a:noFill/>
          <a:ln w="12700">
            <a:solidFill>
              <a:schemeClr val="tx1"/>
            </a:solidFill>
            <a:miter lim="800000"/>
            <a:headEnd/>
            <a:tailEnd/>
          </a:ln>
          <a:effectLst/>
        </p:spPr>
        <p:txBody>
          <a:bodyPr>
            <a:spAutoFit/>
          </a:bodyPr>
          <a:lstStyle/>
          <a:p>
            <a:r>
              <a:rPr lang="es-MX" sz="2000" b="1">
                <a:latin typeface="Tahoma" pitchFamily="34" charset="0"/>
              </a:rPr>
              <a:t>PRODUCCION AGROPECUARIA</a:t>
            </a:r>
            <a:endParaRPr lang="es-ES" sz="2000" b="1">
              <a:latin typeface="Tahoma" pitchFamily="34" charset="0"/>
            </a:endParaRPr>
          </a:p>
        </p:txBody>
      </p:sp>
      <p:sp>
        <p:nvSpPr>
          <p:cNvPr id="58376" name="Text Box 8"/>
          <p:cNvSpPr txBox="1">
            <a:spLocks noChangeArrowheads="1"/>
          </p:cNvSpPr>
          <p:nvPr/>
        </p:nvSpPr>
        <p:spPr bwMode="auto">
          <a:xfrm>
            <a:off x="3779838" y="2133600"/>
            <a:ext cx="1655762" cy="379413"/>
          </a:xfrm>
          <a:prstGeom prst="rect">
            <a:avLst/>
          </a:prstGeom>
          <a:noFill/>
          <a:ln w="12700">
            <a:solidFill>
              <a:schemeClr val="tx1"/>
            </a:solidFill>
            <a:miter lim="800000"/>
            <a:headEnd/>
            <a:tailEnd/>
          </a:ln>
          <a:effectLst/>
        </p:spPr>
        <p:txBody>
          <a:bodyPr>
            <a:spAutoFit/>
          </a:bodyPr>
          <a:lstStyle/>
          <a:p>
            <a:pPr algn="ctr">
              <a:spcBef>
                <a:spcPct val="50000"/>
              </a:spcBef>
            </a:pPr>
            <a:r>
              <a:rPr lang="es-MX" b="1">
                <a:latin typeface="Tahoma" pitchFamily="34" charset="0"/>
              </a:rPr>
              <a:t>TRABAJAR</a:t>
            </a:r>
            <a:endParaRPr lang="es-ES" b="1">
              <a:latin typeface="Tahoma" pitchFamily="34" charset="0"/>
            </a:endParaRPr>
          </a:p>
        </p:txBody>
      </p:sp>
      <p:sp>
        <p:nvSpPr>
          <p:cNvPr id="58377" name="AutoShape 9"/>
          <p:cNvSpPr>
            <a:spLocks/>
          </p:cNvSpPr>
          <p:nvPr/>
        </p:nvSpPr>
        <p:spPr bwMode="auto">
          <a:xfrm rot="5400000">
            <a:off x="4392613" y="-1143000"/>
            <a:ext cx="431800" cy="7848600"/>
          </a:xfrm>
          <a:prstGeom prst="leftBrace">
            <a:avLst>
              <a:gd name="adj1" fmla="val 151471"/>
              <a:gd name="adj2" fmla="val 50000"/>
            </a:avLst>
          </a:prstGeom>
          <a:noFill/>
          <a:ln w="9525">
            <a:solidFill>
              <a:schemeClr val="tx1"/>
            </a:solidFill>
            <a:round/>
            <a:headEnd/>
            <a:tailEnd/>
          </a:ln>
          <a:effectLst/>
        </p:spPr>
        <p:txBody>
          <a:bodyPr wrap="none" anchor="ctr"/>
          <a:lstStyle/>
          <a:p>
            <a:endParaRPr lang="en-US"/>
          </a:p>
        </p:txBody>
      </p:sp>
      <p:grpSp>
        <p:nvGrpSpPr>
          <p:cNvPr id="58378" name="Group 10"/>
          <p:cNvGrpSpPr>
            <a:grpSpLocks/>
          </p:cNvGrpSpPr>
          <p:nvPr/>
        </p:nvGrpSpPr>
        <p:grpSpPr bwMode="auto">
          <a:xfrm>
            <a:off x="539750" y="5300663"/>
            <a:ext cx="7850188" cy="1225550"/>
            <a:chOff x="713" y="3430"/>
            <a:chExt cx="4435" cy="637"/>
          </a:xfrm>
        </p:grpSpPr>
        <p:sp>
          <p:nvSpPr>
            <p:cNvPr id="58379" name="Line 11"/>
            <p:cNvSpPr>
              <a:spLocks noChangeShapeType="1"/>
            </p:cNvSpPr>
            <p:nvPr/>
          </p:nvSpPr>
          <p:spPr bwMode="auto">
            <a:xfrm>
              <a:off x="1111" y="3430"/>
              <a:ext cx="0" cy="136"/>
            </a:xfrm>
            <a:prstGeom prst="line">
              <a:avLst/>
            </a:prstGeom>
            <a:noFill/>
            <a:ln w="9525">
              <a:solidFill>
                <a:schemeClr val="tx1"/>
              </a:solidFill>
              <a:round/>
              <a:headEnd/>
              <a:tailEnd/>
            </a:ln>
            <a:effectLst/>
          </p:spPr>
          <p:txBody>
            <a:bodyPr/>
            <a:lstStyle/>
            <a:p>
              <a:endParaRPr lang="en-US"/>
            </a:p>
          </p:txBody>
        </p:sp>
        <p:sp>
          <p:nvSpPr>
            <p:cNvPr id="58380" name="Line 12"/>
            <p:cNvSpPr>
              <a:spLocks noChangeShapeType="1"/>
            </p:cNvSpPr>
            <p:nvPr/>
          </p:nvSpPr>
          <p:spPr bwMode="auto">
            <a:xfrm>
              <a:off x="4739" y="3439"/>
              <a:ext cx="0" cy="136"/>
            </a:xfrm>
            <a:prstGeom prst="line">
              <a:avLst/>
            </a:prstGeom>
            <a:noFill/>
            <a:ln w="9525">
              <a:solidFill>
                <a:schemeClr val="tx1"/>
              </a:solidFill>
              <a:round/>
              <a:headEnd/>
              <a:tailEnd/>
            </a:ln>
            <a:effectLst/>
          </p:spPr>
          <p:txBody>
            <a:bodyPr/>
            <a:lstStyle/>
            <a:p>
              <a:endParaRPr lang="en-US"/>
            </a:p>
          </p:txBody>
        </p:sp>
        <p:sp>
          <p:nvSpPr>
            <p:cNvPr id="58381" name="Line 13"/>
            <p:cNvSpPr>
              <a:spLocks noChangeShapeType="1"/>
            </p:cNvSpPr>
            <p:nvPr/>
          </p:nvSpPr>
          <p:spPr bwMode="auto">
            <a:xfrm>
              <a:off x="1111" y="3521"/>
              <a:ext cx="3629" cy="0"/>
            </a:xfrm>
            <a:prstGeom prst="line">
              <a:avLst/>
            </a:prstGeom>
            <a:noFill/>
            <a:ln w="50800">
              <a:solidFill>
                <a:srgbClr val="FF0000"/>
              </a:solidFill>
              <a:round/>
              <a:headEnd/>
              <a:tailEnd/>
            </a:ln>
            <a:effectLst/>
          </p:spPr>
          <p:txBody>
            <a:bodyPr/>
            <a:lstStyle/>
            <a:p>
              <a:endParaRPr lang="en-US"/>
            </a:p>
          </p:txBody>
        </p:sp>
        <p:sp>
          <p:nvSpPr>
            <p:cNvPr id="58382" name="Text Box 14"/>
            <p:cNvSpPr txBox="1">
              <a:spLocks noChangeArrowheads="1"/>
            </p:cNvSpPr>
            <p:nvPr/>
          </p:nvSpPr>
          <p:spPr bwMode="auto">
            <a:xfrm>
              <a:off x="713" y="3657"/>
              <a:ext cx="816" cy="365"/>
            </a:xfrm>
            <a:prstGeom prst="rect">
              <a:avLst/>
            </a:prstGeom>
            <a:noFill/>
            <a:ln w="9525">
              <a:noFill/>
              <a:miter lim="800000"/>
              <a:headEnd/>
              <a:tailEnd/>
            </a:ln>
            <a:effectLst/>
          </p:spPr>
          <p:txBody>
            <a:bodyPr>
              <a:spAutoFit/>
            </a:bodyPr>
            <a:lstStyle/>
            <a:p>
              <a:pPr>
                <a:spcBef>
                  <a:spcPct val="50000"/>
                </a:spcBef>
              </a:pPr>
              <a:r>
                <a:rPr lang="es-MX" sz="2000">
                  <a:latin typeface="Tahoma" pitchFamily="34" charset="0"/>
                </a:rPr>
                <a:t>1 Julio 2010</a:t>
              </a:r>
              <a:endParaRPr lang="es-ES" sz="2000">
                <a:latin typeface="Tahoma" pitchFamily="34" charset="0"/>
              </a:endParaRPr>
            </a:p>
          </p:txBody>
        </p:sp>
        <p:sp>
          <p:nvSpPr>
            <p:cNvPr id="58383" name="Text Box 15"/>
            <p:cNvSpPr txBox="1">
              <a:spLocks noChangeArrowheads="1"/>
            </p:cNvSpPr>
            <p:nvPr/>
          </p:nvSpPr>
          <p:spPr bwMode="auto">
            <a:xfrm>
              <a:off x="4195" y="3702"/>
              <a:ext cx="953" cy="365"/>
            </a:xfrm>
            <a:prstGeom prst="rect">
              <a:avLst/>
            </a:prstGeom>
            <a:noFill/>
            <a:ln w="9525">
              <a:noFill/>
              <a:miter lim="800000"/>
              <a:headEnd/>
              <a:tailEnd/>
            </a:ln>
            <a:effectLst/>
          </p:spPr>
          <p:txBody>
            <a:bodyPr>
              <a:spAutoFit/>
            </a:bodyPr>
            <a:lstStyle/>
            <a:p>
              <a:pPr>
                <a:spcBef>
                  <a:spcPct val="50000"/>
                </a:spcBef>
              </a:pPr>
              <a:r>
                <a:rPr lang="es-MX" sz="2000">
                  <a:latin typeface="Tahoma" pitchFamily="34" charset="0"/>
                </a:rPr>
                <a:t>30 Junio 2011</a:t>
              </a:r>
              <a:endParaRPr lang="es-ES" sz="2000">
                <a:latin typeface="Tahoma" pitchFamily="34" charset="0"/>
              </a:endParaRPr>
            </a:p>
          </p:txBody>
        </p:sp>
      </p:grpSp>
      <p:sp>
        <p:nvSpPr>
          <p:cNvPr id="58384" name="Text Box 16"/>
          <p:cNvSpPr txBox="1">
            <a:spLocks noChangeArrowheads="1"/>
          </p:cNvSpPr>
          <p:nvPr/>
        </p:nvSpPr>
        <p:spPr bwMode="auto">
          <a:xfrm>
            <a:off x="3203575" y="5661025"/>
            <a:ext cx="2663825" cy="379413"/>
          </a:xfrm>
          <a:prstGeom prst="rect">
            <a:avLst/>
          </a:prstGeom>
          <a:noFill/>
          <a:ln w="12700">
            <a:solidFill>
              <a:schemeClr val="tx1"/>
            </a:solidFill>
            <a:miter lim="800000"/>
            <a:headEnd/>
            <a:tailEnd/>
          </a:ln>
          <a:effectLst/>
        </p:spPr>
        <p:txBody>
          <a:bodyPr>
            <a:spAutoFit/>
          </a:bodyPr>
          <a:lstStyle/>
          <a:p>
            <a:pPr algn="ctr">
              <a:spcBef>
                <a:spcPct val="50000"/>
              </a:spcBef>
            </a:pPr>
            <a:r>
              <a:rPr lang="es-MX" b="1">
                <a:solidFill>
                  <a:srgbClr val="0000CC"/>
                </a:solidFill>
                <a:latin typeface="Tahoma" pitchFamily="34" charset="0"/>
              </a:rPr>
              <a:t>PERIODO CENSAL</a:t>
            </a:r>
            <a:endParaRPr lang="es-ES" b="1">
              <a:solidFill>
                <a:srgbClr val="0000CC"/>
              </a:solidFill>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0"/>
                                  </p:stCondLst>
                                  <p:childTnLst>
                                    <p:set>
                                      <p:cBhvr>
                                        <p:cTn id="6" dur="1" fill="hold">
                                          <p:stCondLst>
                                            <p:cond delay="0"/>
                                          </p:stCondLst>
                                        </p:cTn>
                                        <p:tgtEl>
                                          <p:spTgt spid="58372"/>
                                        </p:tgtEl>
                                        <p:attrNameLst>
                                          <p:attrName>style.visibility</p:attrName>
                                        </p:attrNameLst>
                                      </p:cBhvr>
                                      <p:to>
                                        <p:strVal val="visible"/>
                                      </p:to>
                                    </p:set>
                                    <p:animEffect transition="in" filter="blinds(horizontal)">
                                      <p:cBhvr>
                                        <p:cTn id="7" dur="500"/>
                                        <p:tgtEl>
                                          <p:spTgt spid="58372"/>
                                        </p:tgtEl>
                                      </p:cBhvr>
                                    </p:animEffect>
                                  </p:childTnLst>
                                </p:cTn>
                              </p:par>
                            </p:childTnLst>
                          </p:cTn>
                        </p:par>
                        <p:par>
                          <p:cTn id="8" fill="hold">
                            <p:stCondLst>
                              <p:cond delay="5500"/>
                            </p:stCondLst>
                            <p:childTnLst>
                              <p:par>
                                <p:cTn id="9" presetID="3" presetClass="entr" presetSubtype="10" fill="hold" grpId="0" nodeType="afterEffect">
                                  <p:stCondLst>
                                    <p:cond delay="1500"/>
                                  </p:stCondLst>
                                  <p:childTnLst>
                                    <p:set>
                                      <p:cBhvr>
                                        <p:cTn id="10" dur="1" fill="hold">
                                          <p:stCondLst>
                                            <p:cond delay="0"/>
                                          </p:stCondLst>
                                        </p:cTn>
                                        <p:tgtEl>
                                          <p:spTgt spid="58373"/>
                                        </p:tgtEl>
                                        <p:attrNameLst>
                                          <p:attrName>style.visibility</p:attrName>
                                        </p:attrNameLst>
                                      </p:cBhvr>
                                      <p:to>
                                        <p:strVal val="visible"/>
                                      </p:to>
                                    </p:set>
                                    <p:animEffect transition="in" filter="blinds(horizontal)">
                                      <p:cBhvr>
                                        <p:cTn id="11" dur="500"/>
                                        <p:tgtEl>
                                          <p:spTgt spid="58373"/>
                                        </p:tgtEl>
                                      </p:cBhvr>
                                    </p:animEffect>
                                  </p:childTnLst>
                                </p:cTn>
                              </p:par>
                            </p:childTnLst>
                          </p:cTn>
                        </p:par>
                        <p:par>
                          <p:cTn id="12" fill="hold">
                            <p:stCondLst>
                              <p:cond delay="7500"/>
                            </p:stCondLst>
                            <p:childTnLst>
                              <p:par>
                                <p:cTn id="13" presetID="3" presetClass="entr" presetSubtype="10" fill="hold" grpId="0" nodeType="afterEffect">
                                  <p:stCondLst>
                                    <p:cond delay="1000"/>
                                  </p:stCondLst>
                                  <p:childTnLst>
                                    <p:set>
                                      <p:cBhvr>
                                        <p:cTn id="14" dur="1" fill="hold">
                                          <p:stCondLst>
                                            <p:cond delay="0"/>
                                          </p:stCondLst>
                                        </p:cTn>
                                        <p:tgtEl>
                                          <p:spTgt spid="58374"/>
                                        </p:tgtEl>
                                        <p:attrNameLst>
                                          <p:attrName>style.visibility</p:attrName>
                                        </p:attrNameLst>
                                      </p:cBhvr>
                                      <p:to>
                                        <p:strVal val="visible"/>
                                      </p:to>
                                    </p:set>
                                    <p:animEffect transition="in" filter="blinds(horizontal)">
                                      <p:cBhvr>
                                        <p:cTn id="15" dur="500"/>
                                        <p:tgtEl>
                                          <p:spTgt spid="58374"/>
                                        </p:tgtEl>
                                      </p:cBhvr>
                                    </p:animEffect>
                                  </p:childTnLst>
                                </p:cTn>
                              </p:par>
                            </p:childTnLst>
                          </p:cTn>
                        </p:par>
                        <p:par>
                          <p:cTn id="16" fill="hold">
                            <p:stCondLst>
                              <p:cond delay="9000"/>
                            </p:stCondLst>
                            <p:childTnLst>
                              <p:par>
                                <p:cTn id="17" presetID="3" presetClass="entr" presetSubtype="10" fill="hold" grpId="0" nodeType="afterEffect">
                                  <p:stCondLst>
                                    <p:cond delay="1500"/>
                                  </p:stCondLst>
                                  <p:childTnLst>
                                    <p:set>
                                      <p:cBhvr>
                                        <p:cTn id="18" dur="1" fill="hold">
                                          <p:stCondLst>
                                            <p:cond delay="0"/>
                                          </p:stCondLst>
                                        </p:cTn>
                                        <p:tgtEl>
                                          <p:spTgt spid="58377"/>
                                        </p:tgtEl>
                                        <p:attrNameLst>
                                          <p:attrName>style.visibility</p:attrName>
                                        </p:attrNameLst>
                                      </p:cBhvr>
                                      <p:to>
                                        <p:strVal val="visible"/>
                                      </p:to>
                                    </p:set>
                                    <p:animEffect transition="in" filter="blinds(horizontal)">
                                      <p:cBhvr>
                                        <p:cTn id="19" dur="500"/>
                                        <p:tgtEl>
                                          <p:spTgt spid="58377"/>
                                        </p:tgtEl>
                                      </p:cBhvr>
                                    </p:animEffect>
                                  </p:childTnLst>
                                </p:cTn>
                              </p:par>
                              <p:par>
                                <p:cTn id="20" presetID="3" presetClass="entr" presetSubtype="10" fill="hold" grpId="0" nodeType="withEffect">
                                  <p:stCondLst>
                                    <p:cond delay="1500"/>
                                  </p:stCondLst>
                                  <p:childTnLst>
                                    <p:set>
                                      <p:cBhvr>
                                        <p:cTn id="21" dur="1" fill="hold">
                                          <p:stCondLst>
                                            <p:cond delay="0"/>
                                          </p:stCondLst>
                                        </p:cTn>
                                        <p:tgtEl>
                                          <p:spTgt spid="58376"/>
                                        </p:tgtEl>
                                        <p:attrNameLst>
                                          <p:attrName>style.visibility</p:attrName>
                                        </p:attrNameLst>
                                      </p:cBhvr>
                                      <p:to>
                                        <p:strVal val="visible"/>
                                      </p:to>
                                    </p:set>
                                    <p:animEffect transition="in" filter="blinds(horizontal)">
                                      <p:cBhvr>
                                        <p:cTn id="22" dur="500"/>
                                        <p:tgtEl>
                                          <p:spTgt spid="58376"/>
                                        </p:tgtEl>
                                      </p:cBhvr>
                                    </p:animEffect>
                                  </p:childTnLst>
                                </p:cTn>
                              </p:par>
                            </p:childTnLst>
                          </p:cTn>
                        </p:par>
                        <p:par>
                          <p:cTn id="23" fill="hold">
                            <p:stCondLst>
                              <p:cond delay="11000"/>
                            </p:stCondLst>
                            <p:childTnLst>
                              <p:par>
                                <p:cTn id="24" presetID="12" presetClass="entr" presetSubtype="4" fill="hold" grpId="0" nodeType="afterEffect">
                                  <p:stCondLst>
                                    <p:cond delay="2500"/>
                                  </p:stCondLst>
                                  <p:childTnLst>
                                    <p:set>
                                      <p:cBhvr>
                                        <p:cTn id="25" dur="1" fill="hold">
                                          <p:stCondLst>
                                            <p:cond delay="0"/>
                                          </p:stCondLst>
                                        </p:cTn>
                                        <p:tgtEl>
                                          <p:spTgt spid="58370"/>
                                        </p:tgtEl>
                                        <p:attrNameLst>
                                          <p:attrName>style.visibility</p:attrName>
                                        </p:attrNameLst>
                                      </p:cBhvr>
                                      <p:to>
                                        <p:strVal val="visible"/>
                                      </p:to>
                                    </p:set>
                                    <p:animEffect transition="in" filter="slide(fromBottom)">
                                      <p:cBhvr>
                                        <p:cTn id="26" dur="500"/>
                                        <p:tgtEl>
                                          <p:spTgt spid="58370"/>
                                        </p:tgtEl>
                                      </p:cBhvr>
                                    </p:animEffect>
                                  </p:childTnLst>
                                </p:cTn>
                              </p:par>
                            </p:childTnLst>
                          </p:cTn>
                        </p:par>
                        <p:par>
                          <p:cTn id="27" fill="hold">
                            <p:stCondLst>
                              <p:cond delay="14000"/>
                            </p:stCondLst>
                            <p:childTnLst>
                              <p:par>
                                <p:cTn id="28" presetID="3" presetClass="entr" presetSubtype="10" fill="hold" grpId="0" nodeType="afterEffect">
                                  <p:stCondLst>
                                    <p:cond delay="1000"/>
                                  </p:stCondLst>
                                  <p:childTnLst>
                                    <p:set>
                                      <p:cBhvr>
                                        <p:cTn id="29" dur="1" fill="hold">
                                          <p:stCondLst>
                                            <p:cond delay="0"/>
                                          </p:stCondLst>
                                        </p:cTn>
                                        <p:tgtEl>
                                          <p:spTgt spid="58375"/>
                                        </p:tgtEl>
                                        <p:attrNameLst>
                                          <p:attrName>style.visibility</p:attrName>
                                        </p:attrNameLst>
                                      </p:cBhvr>
                                      <p:to>
                                        <p:strVal val="visible"/>
                                      </p:to>
                                    </p:set>
                                    <p:animEffect transition="in" filter="blinds(horizontal)">
                                      <p:cBhvr>
                                        <p:cTn id="30" dur="500"/>
                                        <p:tgtEl>
                                          <p:spTgt spid="58375"/>
                                        </p:tgtEl>
                                      </p:cBhvr>
                                    </p:animEffect>
                                  </p:childTnLst>
                                </p:cTn>
                              </p:par>
                            </p:childTnLst>
                          </p:cTn>
                        </p:par>
                        <p:par>
                          <p:cTn id="31" fill="hold">
                            <p:stCondLst>
                              <p:cond delay="15500"/>
                            </p:stCondLst>
                            <p:childTnLst>
                              <p:par>
                                <p:cTn id="32" presetID="3" presetClass="entr" presetSubtype="10" fill="hold" nodeType="afterEffect">
                                  <p:stCondLst>
                                    <p:cond delay="1000"/>
                                  </p:stCondLst>
                                  <p:childTnLst>
                                    <p:set>
                                      <p:cBhvr>
                                        <p:cTn id="33" dur="1" fill="hold">
                                          <p:stCondLst>
                                            <p:cond delay="0"/>
                                          </p:stCondLst>
                                        </p:cTn>
                                        <p:tgtEl>
                                          <p:spTgt spid="58378"/>
                                        </p:tgtEl>
                                        <p:attrNameLst>
                                          <p:attrName>style.visibility</p:attrName>
                                        </p:attrNameLst>
                                      </p:cBhvr>
                                      <p:to>
                                        <p:strVal val="visible"/>
                                      </p:to>
                                    </p:set>
                                    <p:animEffect transition="in" filter="blinds(horizontal)">
                                      <p:cBhvr>
                                        <p:cTn id="34" dur="500"/>
                                        <p:tgtEl>
                                          <p:spTgt spid="58378"/>
                                        </p:tgtEl>
                                      </p:cBhvr>
                                    </p:animEffect>
                                  </p:childTnLst>
                                </p:cTn>
                              </p:par>
                            </p:childTnLst>
                          </p:cTn>
                        </p:par>
                        <p:par>
                          <p:cTn id="35" fill="hold">
                            <p:stCondLst>
                              <p:cond delay="17000"/>
                            </p:stCondLst>
                            <p:childTnLst>
                              <p:par>
                                <p:cTn id="36" presetID="3" presetClass="entr" presetSubtype="10" fill="hold" grpId="0" nodeType="afterEffect">
                                  <p:stCondLst>
                                    <p:cond delay="1000"/>
                                  </p:stCondLst>
                                  <p:childTnLst>
                                    <p:set>
                                      <p:cBhvr>
                                        <p:cTn id="37" dur="1" fill="hold">
                                          <p:stCondLst>
                                            <p:cond delay="0"/>
                                          </p:stCondLst>
                                        </p:cTn>
                                        <p:tgtEl>
                                          <p:spTgt spid="58384"/>
                                        </p:tgtEl>
                                        <p:attrNameLst>
                                          <p:attrName>style.visibility</p:attrName>
                                        </p:attrNameLst>
                                      </p:cBhvr>
                                      <p:to>
                                        <p:strVal val="visible"/>
                                      </p:to>
                                    </p:set>
                                    <p:animEffect transition="in" filter="blinds(horizontal)">
                                      <p:cBhvr>
                                        <p:cTn id="38" dur="500"/>
                                        <p:tgtEl>
                                          <p:spTgt spid="58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P spid="58372" grpId="0" animBg="1"/>
      <p:bldP spid="58373" grpId="0" animBg="1"/>
      <p:bldP spid="58374" grpId="0" animBg="1"/>
      <p:bldP spid="58375" grpId="0" animBg="1"/>
      <p:bldP spid="58376" grpId="0" animBg="1"/>
      <p:bldP spid="58377" grpId="0" animBg="1"/>
      <p:bldP spid="5838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MX" sz="4000">
                <a:solidFill>
                  <a:srgbClr val="800000"/>
                </a:solidFill>
              </a:rPr>
              <a:t>Explotación Agropecuaria</a:t>
            </a:r>
            <a:endParaRPr lang="es-ES" sz="4000">
              <a:solidFill>
                <a:srgbClr val="800000"/>
              </a:solidFill>
            </a:endParaRPr>
          </a:p>
        </p:txBody>
      </p:sp>
      <p:sp>
        <p:nvSpPr>
          <p:cNvPr id="61443" name="Rectangle 3"/>
          <p:cNvSpPr>
            <a:spLocks noGrp="1" noChangeArrowheads="1"/>
          </p:cNvSpPr>
          <p:nvPr>
            <p:ph type="body" idx="1"/>
          </p:nvPr>
        </p:nvSpPr>
        <p:spPr>
          <a:xfrm>
            <a:off x="323850" y="1916113"/>
            <a:ext cx="8631238" cy="4216400"/>
          </a:xfrm>
          <a:noFill/>
        </p:spPr>
        <p:txBody>
          <a:bodyPr/>
          <a:lstStyle/>
          <a:p>
            <a:pPr>
              <a:buFont typeface="Wingdings" pitchFamily="2" charset="2"/>
              <a:buChar char="ü"/>
            </a:pPr>
            <a:r>
              <a:rPr lang="es-MX" sz="3400"/>
              <a:t> Unidad económica de producción con gerencia única</a:t>
            </a:r>
          </a:p>
          <a:p>
            <a:pPr>
              <a:buFont typeface="Wingdings" pitchFamily="2" charset="2"/>
              <a:buChar char="ü"/>
            </a:pPr>
            <a:endParaRPr lang="es-MX" sz="3400"/>
          </a:p>
          <a:p>
            <a:pPr>
              <a:buFont typeface="Wingdings" pitchFamily="2" charset="2"/>
              <a:buChar char="ü"/>
            </a:pPr>
            <a:r>
              <a:rPr lang="es-MX" sz="3400"/>
              <a:t> Con toda la tierra dedicada a fines agrícolas, pecuarios y/o forestales,  independientemente de la tenencia y la forma jurídica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par>
                          <p:cTn id="8" fill="hold">
                            <p:stCondLst>
                              <p:cond delay="1000"/>
                            </p:stCondLst>
                            <p:childTnLst>
                              <p:par>
                                <p:cTn id="9" presetID="2" presetClass="entr" presetSubtype="4" fill="hold" grpId="0" nodeType="afterEffect">
                                  <p:stCondLst>
                                    <p:cond delay="1000"/>
                                  </p:stCondLst>
                                  <p:childTnLst>
                                    <p:set>
                                      <p:cBhvr>
                                        <p:cTn id="10" dur="1" fill="hold">
                                          <p:stCondLst>
                                            <p:cond delay="0"/>
                                          </p:stCondLst>
                                        </p:cTn>
                                        <p:tgtEl>
                                          <p:spTgt spid="61443">
                                            <p:txEl>
                                              <p:pRg st="0" end="0"/>
                                            </p:txEl>
                                          </p:spTgt>
                                        </p:tgtEl>
                                        <p:attrNameLst>
                                          <p:attrName>style.visibility</p:attrName>
                                        </p:attrNameLst>
                                      </p:cBhvr>
                                      <p:to>
                                        <p:strVal val="visible"/>
                                      </p:to>
                                    </p:set>
                                    <p:anim calcmode="lin" valueType="num">
                                      <p:cBhvr additive="base">
                                        <p:cTn id="11" dur="2000" fill="hold"/>
                                        <p:tgtEl>
                                          <p:spTgt spid="61443">
                                            <p:txEl>
                                              <p:pRg st="0" end="0"/>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61443">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4000"/>
                            </p:stCondLst>
                            <p:childTnLst>
                              <p:par>
                                <p:cTn id="14" presetID="2" presetClass="entr" presetSubtype="4" fill="hold" grpId="0" nodeType="afterEffect">
                                  <p:stCondLst>
                                    <p:cond delay="1000"/>
                                  </p:stCondLst>
                                  <p:childTnLst>
                                    <p:set>
                                      <p:cBhvr>
                                        <p:cTn id="15" dur="1" fill="hold">
                                          <p:stCondLst>
                                            <p:cond delay="0"/>
                                          </p:stCondLst>
                                        </p:cTn>
                                        <p:tgtEl>
                                          <p:spTgt spid="61443">
                                            <p:txEl>
                                              <p:pRg st="2" end="2"/>
                                            </p:txEl>
                                          </p:spTgt>
                                        </p:tgtEl>
                                        <p:attrNameLst>
                                          <p:attrName>style.visibility</p:attrName>
                                        </p:attrNameLst>
                                      </p:cBhvr>
                                      <p:to>
                                        <p:strVal val="visible"/>
                                      </p:to>
                                    </p:set>
                                    <p:anim calcmode="lin" valueType="num">
                                      <p:cBhvr additive="base">
                                        <p:cTn id="16" dur="2000" fill="hold"/>
                                        <p:tgtEl>
                                          <p:spTgt spid="61443">
                                            <p:txEl>
                                              <p:pRg st="2" end="2"/>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614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nimBg="1"/>
      <p:bldP spid="6144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323850" y="44450"/>
            <a:ext cx="8229600" cy="922338"/>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_tradnl" sz="4000">
                <a:solidFill>
                  <a:srgbClr val="800000"/>
                </a:solidFill>
              </a:rPr>
              <a:t>Formulario: contenido conceptual</a:t>
            </a:r>
          </a:p>
        </p:txBody>
      </p:sp>
      <p:sp>
        <p:nvSpPr>
          <p:cNvPr id="63491" name="Rectangle 3"/>
          <p:cNvSpPr>
            <a:spLocks noGrp="1" noChangeArrowheads="1"/>
          </p:cNvSpPr>
          <p:nvPr>
            <p:ph type="body" idx="1"/>
          </p:nvPr>
        </p:nvSpPr>
        <p:spPr>
          <a:xfrm>
            <a:off x="250825" y="1052513"/>
            <a:ext cx="8291513" cy="5516562"/>
          </a:xfrm>
        </p:spPr>
        <p:txBody>
          <a:bodyPr/>
          <a:lstStyle/>
          <a:p>
            <a:pPr marL="609600" indent="-609600">
              <a:lnSpc>
                <a:spcPct val="90000"/>
              </a:lnSpc>
              <a:buFontTx/>
              <a:buAutoNum type="arabicPeriod"/>
            </a:pPr>
            <a:r>
              <a:rPr lang="es-ES_tradnl" sz="2400"/>
              <a:t>Tierra. Superficie ocupada y ubicación.</a:t>
            </a:r>
          </a:p>
          <a:p>
            <a:pPr marL="609600" indent="-609600">
              <a:lnSpc>
                <a:spcPct val="90000"/>
              </a:lnSpc>
              <a:buFontTx/>
              <a:buAutoNum type="arabicPeriod"/>
            </a:pPr>
            <a:endParaRPr lang="es-ES_tradnl" sz="2400"/>
          </a:p>
          <a:p>
            <a:pPr marL="609600" indent="-609600">
              <a:lnSpc>
                <a:spcPct val="90000"/>
              </a:lnSpc>
              <a:buFontTx/>
              <a:buNone/>
            </a:pPr>
            <a:r>
              <a:rPr lang="es-ES_tradnl" sz="2400"/>
              <a:t>2.       Medios de producción</a:t>
            </a:r>
          </a:p>
          <a:p>
            <a:pPr marL="609600" indent="-609600">
              <a:lnSpc>
                <a:spcPct val="90000"/>
              </a:lnSpc>
              <a:buFontTx/>
              <a:buNone/>
            </a:pPr>
            <a:endParaRPr lang="es-ES_tradnl" sz="2400"/>
          </a:p>
          <a:p>
            <a:pPr marL="1371600" lvl="2" indent="-457200">
              <a:lnSpc>
                <a:spcPct val="90000"/>
              </a:lnSpc>
              <a:buFontTx/>
              <a:buNone/>
            </a:pPr>
            <a:r>
              <a:rPr lang="es-ES_tradnl"/>
              <a:t>2.1 Stocks:</a:t>
            </a:r>
          </a:p>
          <a:p>
            <a:pPr marL="1371600" lvl="2" indent="-457200">
              <a:lnSpc>
                <a:spcPct val="90000"/>
              </a:lnSpc>
              <a:buFontTx/>
              <a:buNone/>
            </a:pPr>
            <a:r>
              <a:rPr lang="es-ES_tradnl"/>
              <a:t>     2.1.1  Maquinarias y mejoras.</a:t>
            </a:r>
          </a:p>
          <a:p>
            <a:pPr marL="1752600" lvl="3" indent="-381000">
              <a:lnSpc>
                <a:spcPct val="90000"/>
              </a:lnSpc>
              <a:buFontTx/>
              <a:buNone/>
            </a:pPr>
            <a:r>
              <a:rPr lang="es-ES_tradnl" sz="2400"/>
              <a:t>2.1.2 Semovientes.</a:t>
            </a:r>
          </a:p>
          <a:p>
            <a:pPr marL="1752600" lvl="3" indent="-381000">
              <a:lnSpc>
                <a:spcPct val="90000"/>
              </a:lnSpc>
              <a:buFontTx/>
              <a:buNone/>
            </a:pPr>
            <a:r>
              <a:rPr lang="es-ES_tradnl" sz="2400"/>
              <a:t>2.1.3 Plantaciones perennes. (Forestales,   frutales y forrajeras perennes)</a:t>
            </a:r>
          </a:p>
          <a:p>
            <a:pPr marL="1371600" lvl="2" indent="-457200">
              <a:lnSpc>
                <a:spcPct val="90000"/>
              </a:lnSpc>
              <a:buFontTx/>
              <a:buNone/>
            </a:pPr>
            <a:r>
              <a:rPr lang="es-ES_tradnl"/>
              <a:t>2.2 Cultivos anuales.(cereales, oleaginosos, hortícolas y forrajeros anuales)</a:t>
            </a:r>
          </a:p>
          <a:p>
            <a:pPr marL="1371600" lvl="2" indent="-457200">
              <a:lnSpc>
                <a:spcPct val="90000"/>
              </a:lnSpc>
              <a:buFontTx/>
              <a:buNone/>
            </a:pPr>
            <a:r>
              <a:rPr lang="es-ES_tradnl"/>
              <a:t>2.3    Mano de obra.</a:t>
            </a:r>
          </a:p>
          <a:p>
            <a:pPr marL="1371600" lvl="2" indent="-457200">
              <a:lnSpc>
                <a:spcPct val="90000"/>
              </a:lnSpc>
              <a:buFontTx/>
              <a:buNone/>
            </a:pPr>
            <a:endParaRPr lang="es-ES_tradnl"/>
          </a:p>
          <a:p>
            <a:pPr marL="609600" indent="-609600">
              <a:lnSpc>
                <a:spcPct val="90000"/>
              </a:lnSpc>
              <a:buFontTx/>
              <a:buNone/>
            </a:pPr>
            <a:r>
              <a:rPr lang="es-ES_tradnl" sz="2400"/>
              <a:t>3.       Población</a:t>
            </a:r>
            <a:endParaRPr lang="es-ES_tradnl"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63490"/>
                                        </p:tgtEl>
                                        <p:attrNameLst>
                                          <p:attrName>style.visibility</p:attrName>
                                        </p:attrNameLst>
                                      </p:cBhvr>
                                      <p:to>
                                        <p:strVal val="visible"/>
                                      </p:to>
                                    </p:set>
                                    <p:animEffect transition="in" filter="blinds(horizontal)">
                                      <p:cBhvr>
                                        <p:cTn id="7" dur="500"/>
                                        <p:tgtEl>
                                          <p:spTgt spid="63490"/>
                                        </p:tgtEl>
                                      </p:cBhvr>
                                    </p:animEffect>
                                  </p:childTnLst>
                                </p:cTn>
                              </p:par>
                            </p:childTnLst>
                          </p:cTn>
                        </p:par>
                        <p:par>
                          <p:cTn id="8" fill="hold">
                            <p:stCondLst>
                              <p:cond delay="1000"/>
                            </p:stCondLst>
                            <p:childTnLst>
                              <p:par>
                                <p:cTn id="9" presetID="3" presetClass="entr" presetSubtype="10" fill="hold" grpId="0" nodeType="afterEffect">
                                  <p:stCondLst>
                                    <p:cond delay="2000"/>
                                  </p:stCondLst>
                                  <p:childTnLst>
                                    <p:set>
                                      <p:cBhvr>
                                        <p:cTn id="10" dur="1" fill="hold">
                                          <p:stCondLst>
                                            <p:cond delay="0"/>
                                          </p:stCondLst>
                                        </p:cTn>
                                        <p:tgtEl>
                                          <p:spTgt spid="63491">
                                            <p:txEl>
                                              <p:pRg st="0" end="0"/>
                                            </p:txEl>
                                          </p:spTgt>
                                        </p:tgtEl>
                                        <p:attrNameLst>
                                          <p:attrName>style.visibility</p:attrName>
                                        </p:attrNameLst>
                                      </p:cBhvr>
                                      <p:to>
                                        <p:strVal val="visible"/>
                                      </p:to>
                                    </p:set>
                                    <p:animEffect transition="in" filter="blinds(horizontal)">
                                      <p:cBhvr>
                                        <p:cTn id="11" dur="1000"/>
                                        <p:tgtEl>
                                          <p:spTgt spid="63491">
                                            <p:txEl>
                                              <p:pRg st="0" end="0"/>
                                            </p:txEl>
                                          </p:spTgt>
                                        </p:tgtEl>
                                      </p:cBhvr>
                                    </p:animEffect>
                                  </p:childTnLst>
                                </p:cTn>
                              </p:par>
                            </p:childTnLst>
                          </p:cTn>
                        </p:par>
                        <p:par>
                          <p:cTn id="12" fill="hold">
                            <p:stCondLst>
                              <p:cond delay="4000"/>
                            </p:stCondLst>
                            <p:childTnLst>
                              <p:par>
                                <p:cTn id="13" presetID="3" presetClass="entr" presetSubtype="10" fill="hold" grpId="0" nodeType="afterEffect">
                                  <p:stCondLst>
                                    <p:cond delay="2000"/>
                                  </p:stCondLst>
                                  <p:childTnLst>
                                    <p:set>
                                      <p:cBhvr>
                                        <p:cTn id="14" dur="1" fill="hold">
                                          <p:stCondLst>
                                            <p:cond delay="0"/>
                                          </p:stCondLst>
                                        </p:cTn>
                                        <p:tgtEl>
                                          <p:spTgt spid="63491">
                                            <p:txEl>
                                              <p:pRg st="2" end="2"/>
                                            </p:txEl>
                                          </p:spTgt>
                                        </p:tgtEl>
                                        <p:attrNameLst>
                                          <p:attrName>style.visibility</p:attrName>
                                        </p:attrNameLst>
                                      </p:cBhvr>
                                      <p:to>
                                        <p:strVal val="visible"/>
                                      </p:to>
                                    </p:set>
                                    <p:animEffect transition="in" filter="blinds(horizontal)">
                                      <p:cBhvr>
                                        <p:cTn id="15" dur="1000"/>
                                        <p:tgtEl>
                                          <p:spTgt spid="63491">
                                            <p:txEl>
                                              <p:pRg st="2" end="2"/>
                                            </p:txEl>
                                          </p:spTgt>
                                        </p:tgtEl>
                                      </p:cBhvr>
                                    </p:animEffect>
                                  </p:childTnLst>
                                </p:cTn>
                              </p:par>
                            </p:childTnLst>
                          </p:cTn>
                        </p:par>
                        <p:par>
                          <p:cTn id="16" fill="hold">
                            <p:stCondLst>
                              <p:cond delay="7000"/>
                            </p:stCondLst>
                            <p:childTnLst>
                              <p:par>
                                <p:cTn id="17" presetID="3" presetClass="entr" presetSubtype="10" fill="hold" grpId="0" nodeType="afterEffect">
                                  <p:stCondLst>
                                    <p:cond delay="2000"/>
                                  </p:stCondLst>
                                  <p:childTnLst>
                                    <p:set>
                                      <p:cBhvr>
                                        <p:cTn id="18" dur="1" fill="hold">
                                          <p:stCondLst>
                                            <p:cond delay="0"/>
                                          </p:stCondLst>
                                        </p:cTn>
                                        <p:tgtEl>
                                          <p:spTgt spid="63491">
                                            <p:txEl>
                                              <p:pRg st="4" end="4"/>
                                            </p:txEl>
                                          </p:spTgt>
                                        </p:tgtEl>
                                        <p:attrNameLst>
                                          <p:attrName>style.visibility</p:attrName>
                                        </p:attrNameLst>
                                      </p:cBhvr>
                                      <p:to>
                                        <p:strVal val="visible"/>
                                      </p:to>
                                    </p:set>
                                    <p:animEffect transition="in" filter="blinds(horizontal)">
                                      <p:cBhvr>
                                        <p:cTn id="19" dur="1000"/>
                                        <p:tgtEl>
                                          <p:spTgt spid="63491">
                                            <p:txEl>
                                              <p:pRg st="4" end="4"/>
                                            </p:txEl>
                                          </p:spTgt>
                                        </p:tgtEl>
                                      </p:cBhvr>
                                    </p:animEffect>
                                  </p:childTnLst>
                                </p:cTn>
                              </p:par>
                            </p:childTnLst>
                          </p:cTn>
                        </p:par>
                        <p:par>
                          <p:cTn id="20" fill="hold">
                            <p:stCondLst>
                              <p:cond delay="10000"/>
                            </p:stCondLst>
                            <p:childTnLst>
                              <p:par>
                                <p:cTn id="21" presetID="3" presetClass="entr" presetSubtype="10" fill="hold" grpId="0" nodeType="afterEffect">
                                  <p:stCondLst>
                                    <p:cond delay="2000"/>
                                  </p:stCondLst>
                                  <p:childTnLst>
                                    <p:set>
                                      <p:cBhvr>
                                        <p:cTn id="22" dur="1" fill="hold">
                                          <p:stCondLst>
                                            <p:cond delay="0"/>
                                          </p:stCondLst>
                                        </p:cTn>
                                        <p:tgtEl>
                                          <p:spTgt spid="63491">
                                            <p:txEl>
                                              <p:pRg st="5" end="5"/>
                                            </p:txEl>
                                          </p:spTgt>
                                        </p:tgtEl>
                                        <p:attrNameLst>
                                          <p:attrName>style.visibility</p:attrName>
                                        </p:attrNameLst>
                                      </p:cBhvr>
                                      <p:to>
                                        <p:strVal val="visible"/>
                                      </p:to>
                                    </p:set>
                                    <p:animEffect transition="in" filter="blinds(horizontal)">
                                      <p:cBhvr>
                                        <p:cTn id="23" dur="1000"/>
                                        <p:tgtEl>
                                          <p:spTgt spid="63491">
                                            <p:txEl>
                                              <p:pRg st="5" end="5"/>
                                            </p:txEl>
                                          </p:spTgt>
                                        </p:tgtEl>
                                      </p:cBhvr>
                                    </p:animEffect>
                                  </p:childTnLst>
                                </p:cTn>
                              </p:par>
                            </p:childTnLst>
                          </p:cTn>
                        </p:par>
                        <p:par>
                          <p:cTn id="24" fill="hold">
                            <p:stCondLst>
                              <p:cond delay="13000"/>
                            </p:stCondLst>
                            <p:childTnLst>
                              <p:par>
                                <p:cTn id="25" presetID="3" presetClass="entr" presetSubtype="10" fill="hold" grpId="0" nodeType="afterEffect">
                                  <p:stCondLst>
                                    <p:cond delay="2000"/>
                                  </p:stCondLst>
                                  <p:childTnLst>
                                    <p:set>
                                      <p:cBhvr>
                                        <p:cTn id="26" dur="1" fill="hold">
                                          <p:stCondLst>
                                            <p:cond delay="0"/>
                                          </p:stCondLst>
                                        </p:cTn>
                                        <p:tgtEl>
                                          <p:spTgt spid="63491">
                                            <p:txEl>
                                              <p:pRg st="6" end="6"/>
                                            </p:txEl>
                                          </p:spTgt>
                                        </p:tgtEl>
                                        <p:attrNameLst>
                                          <p:attrName>style.visibility</p:attrName>
                                        </p:attrNameLst>
                                      </p:cBhvr>
                                      <p:to>
                                        <p:strVal val="visible"/>
                                      </p:to>
                                    </p:set>
                                    <p:animEffect transition="in" filter="blinds(horizontal)">
                                      <p:cBhvr>
                                        <p:cTn id="27" dur="1000"/>
                                        <p:tgtEl>
                                          <p:spTgt spid="63491">
                                            <p:txEl>
                                              <p:pRg st="6" end="6"/>
                                            </p:txEl>
                                          </p:spTgt>
                                        </p:tgtEl>
                                      </p:cBhvr>
                                    </p:animEffect>
                                  </p:childTnLst>
                                </p:cTn>
                              </p:par>
                            </p:childTnLst>
                          </p:cTn>
                        </p:par>
                        <p:par>
                          <p:cTn id="28" fill="hold">
                            <p:stCondLst>
                              <p:cond delay="16000"/>
                            </p:stCondLst>
                            <p:childTnLst>
                              <p:par>
                                <p:cTn id="29" presetID="3" presetClass="entr" presetSubtype="10" fill="hold" grpId="0" nodeType="afterEffect">
                                  <p:stCondLst>
                                    <p:cond delay="2000"/>
                                  </p:stCondLst>
                                  <p:childTnLst>
                                    <p:set>
                                      <p:cBhvr>
                                        <p:cTn id="30" dur="1" fill="hold">
                                          <p:stCondLst>
                                            <p:cond delay="0"/>
                                          </p:stCondLst>
                                        </p:cTn>
                                        <p:tgtEl>
                                          <p:spTgt spid="63491">
                                            <p:txEl>
                                              <p:pRg st="7" end="7"/>
                                            </p:txEl>
                                          </p:spTgt>
                                        </p:tgtEl>
                                        <p:attrNameLst>
                                          <p:attrName>style.visibility</p:attrName>
                                        </p:attrNameLst>
                                      </p:cBhvr>
                                      <p:to>
                                        <p:strVal val="visible"/>
                                      </p:to>
                                    </p:set>
                                    <p:animEffect transition="in" filter="blinds(horizontal)">
                                      <p:cBhvr>
                                        <p:cTn id="31" dur="1000"/>
                                        <p:tgtEl>
                                          <p:spTgt spid="63491">
                                            <p:txEl>
                                              <p:pRg st="7" end="7"/>
                                            </p:txEl>
                                          </p:spTgt>
                                        </p:tgtEl>
                                      </p:cBhvr>
                                    </p:animEffect>
                                  </p:childTnLst>
                                </p:cTn>
                              </p:par>
                            </p:childTnLst>
                          </p:cTn>
                        </p:par>
                        <p:par>
                          <p:cTn id="32" fill="hold">
                            <p:stCondLst>
                              <p:cond delay="19000"/>
                            </p:stCondLst>
                            <p:childTnLst>
                              <p:par>
                                <p:cTn id="33" presetID="3" presetClass="entr" presetSubtype="10" fill="hold" grpId="0" nodeType="afterEffect">
                                  <p:stCondLst>
                                    <p:cond delay="2000"/>
                                  </p:stCondLst>
                                  <p:childTnLst>
                                    <p:set>
                                      <p:cBhvr>
                                        <p:cTn id="34" dur="1" fill="hold">
                                          <p:stCondLst>
                                            <p:cond delay="0"/>
                                          </p:stCondLst>
                                        </p:cTn>
                                        <p:tgtEl>
                                          <p:spTgt spid="63491">
                                            <p:txEl>
                                              <p:pRg st="8" end="8"/>
                                            </p:txEl>
                                          </p:spTgt>
                                        </p:tgtEl>
                                        <p:attrNameLst>
                                          <p:attrName>style.visibility</p:attrName>
                                        </p:attrNameLst>
                                      </p:cBhvr>
                                      <p:to>
                                        <p:strVal val="visible"/>
                                      </p:to>
                                    </p:set>
                                    <p:animEffect transition="in" filter="blinds(horizontal)">
                                      <p:cBhvr>
                                        <p:cTn id="35" dur="1000"/>
                                        <p:tgtEl>
                                          <p:spTgt spid="63491">
                                            <p:txEl>
                                              <p:pRg st="8" end="8"/>
                                            </p:txEl>
                                          </p:spTgt>
                                        </p:tgtEl>
                                      </p:cBhvr>
                                    </p:animEffect>
                                  </p:childTnLst>
                                </p:cTn>
                              </p:par>
                            </p:childTnLst>
                          </p:cTn>
                        </p:par>
                        <p:par>
                          <p:cTn id="36" fill="hold">
                            <p:stCondLst>
                              <p:cond delay="22000"/>
                            </p:stCondLst>
                            <p:childTnLst>
                              <p:par>
                                <p:cTn id="37" presetID="3" presetClass="entr" presetSubtype="10" fill="hold" grpId="0" nodeType="afterEffect">
                                  <p:stCondLst>
                                    <p:cond delay="2000"/>
                                  </p:stCondLst>
                                  <p:childTnLst>
                                    <p:set>
                                      <p:cBhvr>
                                        <p:cTn id="38" dur="1" fill="hold">
                                          <p:stCondLst>
                                            <p:cond delay="0"/>
                                          </p:stCondLst>
                                        </p:cTn>
                                        <p:tgtEl>
                                          <p:spTgt spid="63491">
                                            <p:txEl>
                                              <p:pRg st="9" end="9"/>
                                            </p:txEl>
                                          </p:spTgt>
                                        </p:tgtEl>
                                        <p:attrNameLst>
                                          <p:attrName>style.visibility</p:attrName>
                                        </p:attrNameLst>
                                      </p:cBhvr>
                                      <p:to>
                                        <p:strVal val="visible"/>
                                      </p:to>
                                    </p:set>
                                    <p:animEffect transition="in" filter="blinds(horizontal)">
                                      <p:cBhvr>
                                        <p:cTn id="39" dur="1000"/>
                                        <p:tgtEl>
                                          <p:spTgt spid="63491">
                                            <p:txEl>
                                              <p:pRg st="9" end="9"/>
                                            </p:txEl>
                                          </p:spTgt>
                                        </p:tgtEl>
                                      </p:cBhvr>
                                    </p:animEffect>
                                  </p:childTnLst>
                                </p:cTn>
                              </p:par>
                            </p:childTnLst>
                          </p:cTn>
                        </p:par>
                        <p:par>
                          <p:cTn id="40" fill="hold">
                            <p:stCondLst>
                              <p:cond delay="25000"/>
                            </p:stCondLst>
                            <p:childTnLst>
                              <p:par>
                                <p:cTn id="41" presetID="3" presetClass="entr" presetSubtype="10" fill="hold" grpId="0" nodeType="afterEffect">
                                  <p:stCondLst>
                                    <p:cond delay="2000"/>
                                  </p:stCondLst>
                                  <p:childTnLst>
                                    <p:set>
                                      <p:cBhvr>
                                        <p:cTn id="42" dur="1" fill="hold">
                                          <p:stCondLst>
                                            <p:cond delay="0"/>
                                          </p:stCondLst>
                                        </p:cTn>
                                        <p:tgtEl>
                                          <p:spTgt spid="63491">
                                            <p:txEl>
                                              <p:pRg st="11" end="11"/>
                                            </p:txEl>
                                          </p:spTgt>
                                        </p:tgtEl>
                                        <p:attrNameLst>
                                          <p:attrName>style.visibility</p:attrName>
                                        </p:attrNameLst>
                                      </p:cBhvr>
                                      <p:to>
                                        <p:strVal val="visible"/>
                                      </p:to>
                                    </p:set>
                                    <p:animEffect transition="in" filter="blinds(horizontal)">
                                      <p:cBhvr>
                                        <p:cTn id="43" dur="1000"/>
                                        <p:tgtEl>
                                          <p:spTgt spid="6349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nimBg="1"/>
      <p:bldP spid="6349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68313" y="0"/>
            <a:ext cx="8229600" cy="549275"/>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_tradnl" sz="4000">
                <a:solidFill>
                  <a:srgbClr val="800000"/>
                </a:solidFill>
              </a:rPr>
              <a:t>Formulario: contenido temático</a:t>
            </a:r>
          </a:p>
        </p:txBody>
      </p:sp>
      <p:sp>
        <p:nvSpPr>
          <p:cNvPr id="64515" name="Rectangle 3"/>
          <p:cNvSpPr>
            <a:spLocks noGrp="1" noChangeArrowheads="1"/>
          </p:cNvSpPr>
          <p:nvPr>
            <p:ph type="body" idx="1"/>
          </p:nvPr>
        </p:nvSpPr>
        <p:spPr>
          <a:xfrm>
            <a:off x="757238" y="477838"/>
            <a:ext cx="7559675" cy="5759450"/>
          </a:xfrm>
        </p:spPr>
        <p:txBody>
          <a:bodyPr/>
          <a:lstStyle/>
          <a:p>
            <a:pPr marL="711200" indent="-711200">
              <a:lnSpc>
                <a:spcPct val="80000"/>
              </a:lnSpc>
              <a:buFontTx/>
              <a:buNone/>
            </a:pPr>
            <a:r>
              <a:rPr lang="es-ES_tradnl" u="sng"/>
              <a:t>Secciones:</a:t>
            </a:r>
          </a:p>
          <a:p>
            <a:pPr marL="711200" indent="-711200">
              <a:lnSpc>
                <a:spcPct val="80000"/>
              </a:lnSpc>
            </a:pPr>
            <a:r>
              <a:rPr lang="es-ES_tradnl"/>
              <a:t>	Antecedentes generales</a:t>
            </a:r>
          </a:p>
          <a:p>
            <a:pPr marL="711200" indent="-711200">
              <a:lnSpc>
                <a:spcPct val="80000"/>
              </a:lnSpc>
            </a:pPr>
            <a:r>
              <a:rPr lang="es-ES_tradnl"/>
              <a:t>	Superficie de la explotación</a:t>
            </a:r>
          </a:p>
          <a:p>
            <a:pPr marL="711200" indent="-711200">
              <a:lnSpc>
                <a:spcPct val="80000"/>
              </a:lnSpc>
            </a:pPr>
            <a:r>
              <a:rPr lang="es-ES_tradnl"/>
              <a:t>	Cultivos</a:t>
            </a:r>
          </a:p>
          <a:p>
            <a:pPr marL="711200" indent="-711200">
              <a:lnSpc>
                <a:spcPct val="80000"/>
              </a:lnSpc>
            </a:pPr>
            <a:r>
              <a:rPr lang="es-ES_tradnl"/>
              <a:t>	Aprovechamiento de la tierra</a:t>
            </a:r>
          </a:p>
          <a:p>
            <a:pPr marL="711200" indent="-711200">
              <a:lnSpc>
                <a:spcPct val="80000"/>
              </a:lnSpc>
            </a:pPr>
            <a:r>
              <a:rPr lang="es-ES_tradnl"/>
              <a:t>	Producción animal</a:t>
            </a:r>
          </a:p>
          <a:p>
            <a:pPr marL="711200" indent="-711200">
              <a:lnSpc>
                <a:spcPct val="80000"/>
              </a:lnSpc>
            </a:pPr>
            <a:r>
              <a:rPr lang="es-ES_tradnl"/>
              <a:t>	Producción orgánica</a:t>
            </a:r>
          </a:p>
          <a:p>
            <a:pPr marL="711200" indent="-711200">
              <a:lnSpc>
                <a:spcPct val="80000"/>
              </a:lnSpc>
            </a:pPr>
            <a:r>
              <a:rPr lang="es-ES_tradnl"/>
              <a:t>	Maquinaria</a:t>
            </a:r>
          </a:p>
          <a:p>
            <a:pPr marL="711200" indent="-711200">
              <a:lnSpc>
                <a:spcPct val="80000"/>
              </a:lnSpc>
            </a:pPr>
            <a:r>
              <a:rPr lang="es-ES_tradnl"/>
              <a:t>	Mejoras</a:t>
            </a:r>
          </a:p>
          <a:p>
            <a:pPr marL="711200" indent="-711200">
              <a:lnSpc>
                <a:spcPct val="80000"/>
              </a:lnSpc>
            </a:pPr>
            <a:r>
              <a:rPr lang="es-ES_tradnl"/>
              <a:t>	Población y mano de obra</a:t>
            </a:r>
          </a:p>
          <a:p>
            <a:pPr marL="711200" indent="-711200">
              <a:lnSpc>
                <a:spcPct val="80000"/>
              </a:lnSpc>
            </a:pPr>
            <a:r>
              <a:rPr lang="es-ES_tradnl"/>
              <a:t>	Servicios</a:t>
            </a:r>
          </a:p>
          <a:p>
            <a:pPr marL="711200" indent="-711200">
              <a:lnSpc>
                <a:spcPct val="80000"/>
              </a:lnSpc>
            </a:pPr>
            <a:r>
              <a:rPr lang="es-ES_tradnl"/>
              <a:t>	Actividades de la explotación</a:t>
            </a:r>
          </a:p>
        </p:txBody>
      </p:sp>
      <p:sp>
        <p:nvSpPr>
          <p:cNvPr id="64516" name="Text Box 4"/>
          <p:cNvSpPr txBox="1">
            <a:spLocks noChangeArrowheads="1"/>
          </p:cNvSpPr>
          <p:nvPr/>
        </p:nvSpPr>
        <p:spPr bwMode="auto">
          <a:xfrm>
            <a:off x="0" y="6437313"/>
            <a:ext cx="9144000" cy="376237"/>
          </a:xfrm>
          <a:prstGeom prst="rect">
            <a:avLst/>
          </a:prstGeom>
          <a:solidFill>
            <a:srgbClr val="FFFF99"/>
          </a:solidFill>
          <a:ln w="9525">
            <a:solidFill>
              <a:srgbClr val="993300"/>
            </a:solidFill>
            <a:miter lim="800000"/>
            <a:headEnd/>
            <a:tailEnd/>
          </a:ln>
          <a:effectLst/>
        </p:spPr>
        <p:txBody>
          <a:bodyPr>
            <a:spAutoFit/>
          </a:bodyPr>
          <a:lstStyle/>
          <a:p>
            <a:pPr>
              <a:spcBef>
                <a:spcPct val="50000"/>
              </a:spcBef>
            </a:pPr>
            <a:r>
              <a:rPr lang="es-ES" b="1"/>
              <a:t>Se compone de unas 750 preguntas, formulario único, que cubre todos rubros.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64514"/>
                                        </p:tgtEl>
                                        <p:attrNameLst>
                                          <p:attrName>style.visibility</p:attrName>
                                        </p:attrNameLst>
                                      </p:cBhvr>
                                      <p:to>
                                        <p:strVal val="visible"/>
                                      </p:to>
                                    </p:set>
                                    <p:animEffect transition="in" filter="blinds(horizontal)">
                                      <p:cBhvr>
                                        <p:cTn id="7" dur="500"/>
                                        <p:tgtEl>
                                          <p:spTgt spid="64514"/>
                                        </p:tgtEl>
                                      </p:cBhvr>
                                    </p:animEffect>
                                  </p:childTnLst>
                                </p:cTn>
                              </p:par>
                            </p:childTnLst>
                          </p:cTn>
                        </p:par>
                        <p:par>
                          <p:cTn id="8" fill="hold">
                            <p:stCondLst>
                              <p:cond delay="1000"/>
                            </p:stCondLst>
                            <p:childTnLst>
                              <p:par>
                                <p:cTn id="9" presetID="3" presetClass="entr" presetSubtype="10" fill="hold" grpId="0" nodeType="afterEffect">
                                  <p:stCondLst>
                                    <p:cond delay="1000"/>
                                  </p:stCondLst>
                                  <p:childTnLst>
                                    <p:set>
                                      <p:cBhvr>
                                        <p:cTn id="10" dur="1" fill="hold">
                                          <p:stCondLst>
                                            <p:cond delay="0"/>
                                          </p:stCondLst>
                                        </p:cTn>
                                        <p:tgtEl>
                                          <p:spTgt spid="64515">
                                            <p:txEl>
                                              <p:pRg st="0" end="0"/>
                                            </p:txEl>
                                          </p:spTgt>
                                        </p:tgtEl>
                                        <p:attrNameLst>
                                          <p:attrName>style.visibility</p:attrName>
                                        </p:attrNameLst>
                                      </p:cBhvr>
                                      <p:to>
                                        <p:strVal val="visible"/>
                                      </p:to>
                                    </p:set>
                                    <p:animEffect transition="in" filter="blinds(horizontal)">
                                      <p:cBhvr>
                                        <p:cTn id="11" dur="500"/>
                                        <p:tgtEl>
                                          <p:spTgt spid="64515">
                                            <p:txEl>
                                              <p:pRg st="0" end="0"/>
                                            </p:txEl>
                                          </p:spTgt>
                                        </p:tgtEl>
                                      </p:cBhvr>
                                    </p:animEffect>
                                  </p:childTnLst>
                                </p:cTn>
                              </p:par>
                            </p:childTnLst>
                          </p:cTn>
                        </p:par>
                        <p:par>
                          <p:cTn id="12" fill="hold">
                            <p:stCondLst>
                              <p:cond delay="2500"/>
                            </p:stCondLst>
                            <p:childTnLst>
                              <p:par>
                                <p:cTn id="13" presetID="3" presetClass="entr" presetSubtype="10" fill="hold" grpId="0" nodeType="afterEffect">
                                  <p:stCondLst>
                                    <p:cond delay="1000"/>
                                  </p:stCondLst>
                                  <p:childTnLst>
                                    <p:set>
                                      <p:cBhvr>
                                        <p:cTn id="14" dur="1" fill="hold">
                                          <p:stCondLst>
                                            <p:cond delay="0"/>
                                          </p:stCondLst>
                                        </p:cTn>
                                        <p:tgtEl>
                                          <p:spTgt spid="64515">
                                            <p:txEl>
                                              <p:pRg st="1" end="1"/>
                                            </p:txEl>
                                          </p:spTgt>
                                        </p:tgtEl>
                                        <p:attrNameLst>
                                          <p:attrName>style.visibility</p:attrName>
                                        </p:attrNameLst>
                                      </p:cBhvr>
                                      <p:to>
                                        <p:strVal val="visible"/>
                                      </p:to>
                                    </p:set>
                                    <p:animEffect transition="in" filter="blinds(horizontal)">
                                      <p:cBhvr>
                                        <p:cTn id="15" dur="500"/>
                                        <p:tgtEl>
                                          <p:spTgt spid="64515">
                                            <p:txEl>
                                              <p:pRg st="1" end="1"/>
                                            </p:txEl>
                                          </p:spTgt>
                                        </p:tgtEl>
                                      </p:cBhvr>
                                    </p:animEffect>
                                  </p:childTnLst>
                                </p:cTn>
                              </p:par>
                            </p:childTnLst>
                          </p:cTn>
                        </p:par>
                        <p:par>
                          <p:cTn id="16" fill="hold">
                            <p:stCondLst>
                              <p:cond delay="4000"/>
                            </p:stCondLst>
                            <p:childTnLst>
                              <p:par>
                                <p:cTn id="17" presetID="3" presetClass="entr" presetSubtype="10" fill="hold" grpId="0" nodeType="afterEffect">
                                  <p:stCondLst>
                                    <p:cond delay="1000"/>
                                  </p:stCondLst>
                                  <p:childTnLst>
                                    <p:set>
                                      <p:cBhvr>
                                        <p:cTn id="18" dur="1" fill="hold">
                                          <p:stCondLst>
                                            <p:cond delay="0"/>
                                          </p:stCondLst>
                                        </p:cTn>
                                        <p:tgtEl>
                                          <p:spTgt spid="64515">
                                            <p:txEl>
                                              <p:pRg st="2" end="2"/>
                                            </p:txEl>
                                          </p:spTgt>
                                        </p:tgtEl>
                                        <p:attrNameLst>
                                          <p:attrName>style.visibility</p:attrName>
                                        </p:attrNameLst>
                                      </p:cBhvr>
                                      <p:to>
                                        <p:strVal val="visible"/>
                                      </p:to>
                                    </p:set>
                                    <p:animEffect transition="in" filter="blinds(horizontal)">
                                      <p:cBhvr>
                                        <p:cTn id="19" dur="500"/>
                                        <p:tgtEl>
                                          <p:spTgt spid="64515">
                                            <p:txEl>
                                              <p:pRg st="2" end="2"/>
                                            </p:txEl>
                                          </p:spTgt>
                                        </p:tgtEl>
                                      </p:cBhvr>
                                    </p:animEffect>
                                  </p:childTnLst>
                                </p:cTn>
                              </p:par>
                            </p:childTnLst>
                          </p:cTn>
                        </p:par>
                        <p:par>
                          <p:cTn id="20" fill="hold">
                            <p:stCondLst>
                              <p:cond delay="5500"/>
                            </p:stCondLst>
                            <p:childTnLst>
                              <p:par>
                                <p:cTn id="21" presetID="3" presetClass="entr" presetSubtype="10" fill="hold" grpId="0" nodeType="afterEffect">
                                  <p:stCondLst>
                                    <p:cond delay="1000"/>
                                  </p:stCondLst>
                                  <p:childTnLst>
                                    <p:set>
                                      <p:cBhvr>
                                        <p:cTn id="22" dur="1" fill="hold">
                                          <p:stCondLst>
                                            <p:cond delay="0"/>
                                          </p:stCondLst>
                                        </p:cTn>
                                        <p:tgtEl>
                                          <p:spTgt spid="64515">
                                            <p:txEl>
                                              <p:pRg st="3" end="3"/>
                                            </p:txEl>
                                          </p:spTgt>
                                        </p:tgtEl>
                                        <p:attrNameLst>
                                          <p:attrName>style.visibility</p:attrName>
                                        </p:attrNameLst>
                                      </p:cBhvr>
                                      <p:to>
                                        <p:strVal val="visible"/>
                                      </p:to>
                                    </p:set>
                                    <p:animEffect transition="in" filter="blinds(horizontal)">
                                      <p:cBhvr>
                                        <p:cTn id="23" dur="500"/>
                                        <p:tgtEl>
                                          <p:spTgt spid="64515">
                                            <p:txEl>
                                              <p:pRg st="3" end="3"/>
                                            </p:txEl>
                                          </p:spTgt>
                                        </p:tgtEl>
                                      </p:cBhvr>
                                    </p:animEffect>
                                  </p:childTnLst>
                                </p:cTn>
                              </p:par>
                            </p:childTnLst>
                          </p:cTn>
                        </p:par>
                        <p:par>
                          <p:cTn id="24" fill="hold">
                            <p:stCondLst>
                              <p:cond delay="7000"/>
                            </p:stCondLst>
                            <p:childTnLst>
                              <p:par>
                                <p:cTn id="25" presetID="3" presetClass="entr" presetSubtype="10" fill="hold" grpId="0" nodeType="afterEffect">
                                  <p:stCondLst>
                                    <p:cond delay="1000"/>
                                  </p:stCondLst>
                                  <p:childTnLst>
                                    <p:set>
                                      <p:cBhvr>
                                        <p:cTn id="26" dur="1" fill="hold">
                                          <p:stCondLst>
                                            <p:cond delay="0"/>
                                          </p:stCondLst>
                                        </p:cTn>
                                        <p:tgtEl>
                                          <p:spTgt spid="64515">
                                            <p:txEl>
                                              <p:pRg st="4" end="4"/>
                                            </p:txEl>
                                          </p:spTgt>
                                        </p:tgtEl>
                                        <p:attrNameLst>
                                          <p:attrName>style.visibility</p:attrName>
                                        </p:attrNameLst>
                                      </p:cBhvr>
                                      <p:to>
                                        <p:strVal val="visible"/>
                                      </p:to>
                                    </p:set>
                                    <p:animEffect transition="in" filter="blinds(horizontal)">
                                      <p:cBhvr>
                                        <p:cTn id="27" dur="500"/>
                                        <p:tgtEl>
                                          <p:spTgt spid="64515">
                                            <p:txEl>
                                              <p:pRg st="4" end="4"/>
                                            </p:txEl>
                                          </p:spTgt>
                                        </p:tgtEl>
                                      </p:cBhvr>
                                    </p:animEffect>
                                  </p:childTnLst>
                                </p:cTn>
                              </p:par>
                            </p:childTnLst>
                          </p:cTn>
                        </p:par>
                        <p:par>
                          <p:cTn id="28" fill="hold">
                            <p:stCondLst>
                              <p:cond delay="8500"/>
                            </p:stCondLst>
                            <p:childTnLst>
                              <p:par>
                                <p:cTn id="29" presetID="3" presetClass="entr" presetSubtype="10" fill="hold" grpId="0" nodeType="afterEffect">
                                  <p:stCondLst>
                                    <p:cond delay="1000"/>
                                  </p:stCondLst>
                                  <p:childTnLst>
                                    <p:set>
                                      <p:cBhvr>
                                        <p:cTn id="30" dur="1" fill="hold">
                                          <p:stCondLst>
                                            <p:cond delay="0"/>
                                          </p:stCondLst>
                                        </p:cTn>
                                        <p:tgtEl>
                                          <p:spTgt spid="64515">
                                            <p:txEl>
                                              <p:pRg st="5" end="5"/>
                                            </p:txEl>
                                          </p:spTgt>
                                        </p:tgtEl>
                                        <p:attrNameLst>
                                          <p:attrName>style.visibility</p:attrName>
                                        </p:attrNameLst>
                                      </p:cBhvr>
                                      <p:to>
                                        <p:strVal val="visible"/>
                                      </p:to>
                                    </p:set>
                                    <p:animEffect transition="in" filter="blinds(horizontal)">
                                      <p:cBhvr>
                                        <p:cTn id="31" dur="500"/>
                                        <p:tgtEl>
                                          <p:spTgt spid="64515">
                                            <p:txEl>
                                              <p:pRg st="5" end="5"/>
                                            </p:txEl>
                                          </p:spTgt>
                                        </p:tgtEl>
                                      </p:cBhvr>
                                    </p:animEffect>
                                  </p:childTnLst>
                                </p:cTn>
                              </p:par>
                            </p:childTnLst>
                          </p:cTn>
                        </p:par>
                        <p:par>
                          <p:cTn id="32" fill="hold">
                            <p:stCondLst>
                              <p:cond delay="10000"/>
                            </p:stCondLst>
                            <p:childTnLst>
                              <p:par>
                                <p:cTn id="33" presetID="3" presetClass="entr" presetSubtype="10" fill="hold" grpId="0" nodeType="afterEffect">
                                  <p:stCondLst>
                                    <p:cond delay="1000"/>
                                  </p:stCondLst>
                                  <p:childTnLst>
                                    <p:set>
                                      <p:cBhvr>
                                        <p:cTn id="34" dur="1" fill="hold">
                                          <p:stCondLst>
                                            <p:cond delay="0"/>
                                          </p:stCondLst>
                                        </p:cTn>
                                        <p:tgtEl>
                                          <p:spTgt spid="64515">
                                            <p:txEl>
                                              <p:pRg st="6" end="6"/>
                                            </p:txEl>
                                          </p:spTgt>
                                        </p:tgtEl>
                                        <p:attrNameLst>
                                          <p:attrName>style.visibility</p:attrName>
                                        </p:attrNameLst>
                                      </p:cBhvr>
                                      <p:to>
                                        <p:strVal val="visible"/>
                                      </p:to>
                                    </p:set>
                                    <p:animEffect transition="in" filter="blinds(horizontal)">
                                      <p:cBhvr>
                                        <p:cTn id="35" dur="500"/>
                                        <p:tgtEl>
                                          <p:spTgt spid="64515">
                                            <p:txEl>
                                              <p:pRg st="6" end="6"/>
                                            </p:txEl>
                                          </p:spTgt>
                                        </p:tgtEl>
                                      </p:cBhvr>
                                    </p:animEffect>
                                  </p:childTnLst>
                                </p:cTn>
                              </p:par>
                            </p:childTnLst>
                          </p:cTn>
                        </p:par>
                        <p:par>
                          <p:cTn id="36" fill="hold">
                            <p:stCondLst>
                              <p:cond delay="11500"/>
                            </p:stCondLst>
                            <p:childTnLst>
                              <p:par>
                                <p:cTn id="37" presetID="3" presetClass="entr" presetSubtype="10" fill="hold" grpId="0" nodeType="afterEffect">
                                  <p:stCondLst>
                                    <p:cond delay="1000"/>
                                  </p:stCondLst>
                                  <p:childTnLst>
                                    <p:set>
                                      <p:cBhvr>
                                        <p:cTn id="38" dur="1" fill="hold">
                                          <p:stCondLst>
                                            <p:cond delay="0"/>
                                          </p:stCondLst>
                                        </p:cTn>
                                        <p:tgtEl>
                                          <p:spTgt spid="64515">
                                            <p:txEl>
                                              <p:pRg st="7" end="7"/>
                                            </p:txEl>
                                          </p:spTgt>
                                        </p:tgtEl>
                                        <p:attrNameLst>
                                          <p:attrName>style.visibility</p:attrName>
                                        </p:attrNameLst>
                                      </p:cBhvr>
                                      <p:to>
                                        <p:strVal val="visible"/>
                                      </p:to>
                                    </p:set>
                                    <p:animEffect transition="in" filter="blinds(horizontal)">
                                      <p:cBhvr>
                                        <p:cTn id="39" dur="500"/>
                                        <p:tgtEl>
                                          <p:spTgt spid="64515">
                                            <p:txEl>
                                              <p:pRg st="7" end="7"/>
                                            </p:txEl>
                                          </p:spTgt>
                                        </p:tgtEl>
                                      </p:cBhvr>
                                    </p:animEffect>
                                  </p:childTnLst>
                                </p:cTn>
                              </p:par>
                            </p:childTnLst>
                          </p:cTn>
                        </p:par>
                        <p:par>
                          <p:cTn id="40" fill="hold">
                            <p:stCondLst>
                              <p:cond delay="13000"/>
                            </p:stCondLst>
                            <p:childTnLst>
                              <p:par>
                                <p:cTn id="41" presetID="3" presetClass="entr" presetSubtype="10" fill="hold" grpId="0" nodeType="afterEffect">
                                  <p:stCondLst>
                                    <p:cond delay="1000"/>
                                  </p:stCondLst>
                                  <p:childTnLst>
                                    <p:set>
                                      <p:cBhvr>
                                        <p:cTn id="42" dur="1" fill="hold">
                                          <p:stCondLst>
                                            <p:cond delay="0"/>
                                          </p:stCondLst>
                                        </p:cTn>
                                        <p:tgtEl>
                                          <p:spTgt spid="64515">
                                            <p:txEl>
                                              <p:pRg st="8" end="8"/>
                                            </p:txEl>
                                          </p:spTgt>
                                        </p:tgtEl>
                                        <p:attrNameLst>
                                          <p:attrName>style.visibility</p:attrName>
                                        </p:attrNameLst>
                                      </p:cBhvr>
                                      <p:to>
                                        <p:strVal val="visible"/>
                                      </p:to>
                                    </p:set>
                                    <p:animEffect transition="in" filter="blinds(horizontal)">
                                      <p:cBhvr>
                                        <p:cTn id="43" dur="500"/>
                                        <p:tgtEl>
                                          <p:spTgt spid="64515">
                                            <p:txEl>
                                              <p:pRg st="8" end="8"/>
                                            </p:txEl>
                                          </p:spTgt>
                                        </p:tgtEl>
                                      </p:cBhvr>
                                    </p:animEffect>
                                  </p:childTnLst>
                                </p:cTn>
                              </p:par>
                            </p:childTnLst>
                          </p:cTn>
                        </p:par>
                        <p:par>
                          <p:cTn id="44" fill="hold">
                            <p:stCondLst>
                              <p:cond delay="14500"/>
                            </p:stCondLst>
                            <p:childTnLst>
                              <p:par>
                                <p:cTn id="45" presetID="3" presetClass="entr" presetSubtype="10" fill="hold" grpId="0" nodeType="afterEffect">
                                  <p:stCondLst>
                                    <p:cond delay="1000"/>
                                  </p:stCondLst>
                                  <p:childTnLst>
                                    <p:set>
                                      <p:cBhvr>
                                        <p:cTn id="46" dur="1" fill="hold">
                                          <p:stCondLst>
                                            <p:cond delay="0"/>
                                          </p:stCondLst>
                                        </p:cTn>
                                        <p:tgtEl>
                                          <p:spTgt spid="64515">
                                            <p:txEl>
                                              <p:pRg st="9" end="9"/>
                                            </p:txEl>
                                          </p:spTgt>
                                        </p:tgtEl>
                                        <p:attrNameLst>
                                          <p:attrName>style.visibility</p:attrName>
                                        </p:attrNameLst>
                                      </p:cBhvr>
                                      <p:to>
                                        <p:strVal val="visible"/>
                                      </p:to>
                                    </p:set>
                                    <p:animEffect transition="in" filter="blinds(horizontal)">
                                      <p:cBhvr>
                                        <p:cTn id="47" dur="500"/>
                                        <p:tgtEl>
                                          <p:spTgt spid="64515">
                                            <p:txEl>
                                              <p:pRg st="9" end="9"/>
                                            </p:txEl>
                                          </p:spTgt>
                                        </p:tgtEl>
                                      </p:cBhvr>
                                    </p:animEffect>
                                  </p:childTnLst>
                                </p:cTn>
                              </p:par>
                            </p:childTnLst>
                          </p:cTn>
                        </p:par>
                        <p:par>
                          <p:cTn id="48" fill="hold">
                            <p:stCondLst>
                              <p:cond delay="16000"/>
                            </p:stCondLst>
                            <p:childTnLst>
                              <p:par>
                                <p:cTn id="49" presetID="3" presetClass="entr" presetSubtype="10" fill="hold" grpId="0" nodeType="afterEffect">
                                  <p:stCondLst>
                                    <p:cond delay="1000"/>
                                  </p:stCondLst>
                                  <p:childTnLst>
                                    <p:set>
                                      <p:cBhvr>
                                        <p:cTn id="50" dur="1" fill="hold">
                                          <p:stCondLst>
                                            <p:cond delay="0"/>
                                          </p:stCondLst>
                                        </p:cTn>
                                        <p:tgtEl>
                                          <p:spTgt spid="64515">
                                            <p:txEl>
                                              <p:pRg st="10" end="10"/>
                                            </p:txEl>
                                          </p:spTgt>
                                        </p:tgtEl>
                                        <p:attrNameLst>
                                          <p:attrName>style.visibility</p:attrName>
                                        </p:attrNameLst>
                                      </p:cBhvr>
                                      <p:to>
                                        <p:strVal val="visible"/>
                                      </p:to>
                                    </p:set>
                                    <p:animEffect transition="in" filter="blinds(horizontal)">
                                      <p:cBhvr>
                                        <p:cTn id="51" dur="500"/>
                                        <p:tgtEl>
                                          <p:spTgt spid="64515">
                                            <p:txEl>
                                              <p:pRg st="10" end="10"/>
                                            </p:txEl>
                                          </p:spTgt>
                                        </p:tgtEl>
                                      </p:cBhvr>
                                    </p:animEffect>
                                  </p:childTnLst>
                                </p:cTn>
                              </p:par>
                            </p:childTnLst>
                          </p:cTn>
                        </p:par>
                        <p:par>
                          <p:cTn id="52" fill="hold">
                            <p:stCondLst>
                              <p:cond delay="17500"/>
                            </p:stCondLst>
                            <p:childTnLst>
                              <p:par>
                                <p:cTn id="53" presetID="3" presetClass="entr" presetSubtype="10" fill="hold" grpId="0" nodeType="afterEffect">
                                  <p:stCondLst>
                                    <p:cond delay="1000"/>
                                  </p:stCondLst>
                                  <p:childTnLst>
                                    <p:set>
                                      <p:cBhvr>
                                        <p:cTn id="54" dur="1" fill="hold">
                                          <p:stCondLst>
                                            <p:cond delay="0"/>
                                          </p:stCondLst>
                                        </p:cTn>
                                        <p:tgtEl>
                                          <p:spTgt spid="64515">
                                            <p:txEl>
                                              <p:pRg st="11" end="11"/>
                                            </p:txEl>
                                          </p:spTgt>
                                        </p:tgtEl>
                                        <p:attrNameLst>
                                          <p:attrName>style.visibility</p:attrName>
                                        </p:attrNameLst>
                                      </p:cBhvr>
                                      <p:to>
                                        <p:strVal val="visible"/>
                                      </p:to>
                                    </p:set>
                                    <p:animEffect transition="in" filter="blinds(horizontal)">
                                      <p:cBhvr>
                                        <p:cTn id="55" dur="500"/>
                                        <p:tgtEl>
                                          <p:spTgt spid="64515">
                                            <p:txEl>
                                              <p:pRg st="11" end="11"/>
                                            </p:txEl>
                                          </p:spTgt>
                                        </p:tgtEl>
                                      </p:cBhvr>
                                    </p:animEffect>
                                  </p:childTnLst>
                                </p:cTn>
                              </p:par>
                            </p:childTnLst>
                          </p:cTn>
                        </p:par>
                        <p:par>
                          <p:cTn id="56" fill="hold">
                            <p:stCondLst>
                              <p:cond delay="19000"/>
                            </p:stCondLst>
                            <p:childTnLst>
                              <p:par>
                                <p:cTn id="57" presetID="18" presetClass="entr" presetSubtype="12" fill="hold" grpId="0" nodeType="afterEffect">
                                  <p:stCondLst>
                                    <p:cond delay="0"/>
                                  </p:stCondLst>
                                  <p:childTnLst>
                                    <p:set>
                                      <p:cBhvr>
                                        <p:cTn id="58" dur="1" fill="hold">
                                          <p:stCondLst>
                                            <p:cond delay="0"/>
                                          </p:stCondLst>
                                        </p:cTn>
                                        <p:tgtEl>
                                          <p:spTgt spid="64516"/>
                                        </p:tgtEl>
                                        <p:attrNameLst>
                                          <p:attrName>style.visibility</p:attrName>
                                        </p:attrNameLst>
                                      </p:cBhvr>
                                      <p:to>
                                        <p:strVal val="visible"/>
                                      </p:to>
                                    </p:set>
                                    <p:animEffect transition="in" filter="strips(downLeft)">
                                      <p:cBhvr>
                                        <p:cTn id="59" dur="5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64515" grpId="0" build="p"/>
      <p:bldP spid="645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88925" y="260350"/>
            <a:ext cx="8459788" cy="647700"/>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_tradnl" sz="4000">
                <a:solidFill>
                  <a:srgbClr val="800000"/>
                </a:solidFill>
              </a:rPr>
              <a:t>Alcance y procedimiento CGA2011</a:t>
            </a:r>
          </a:p>
        </p:txBody>
      </p:sp>
      <p:sp>
        <p:nvSpPr>
          <p:cNvPr id="71683" name="Rectangle 3"/>
          <p:cNvSpPr>
            <a:spLocks noGrp="1" noChangeArrowheads="1"/>
          </p:cNvSpPr>
          <p:nvPr>
            <p:ph type="body" idx="1"/>
          </p:nvPr>
        </p:nvSpPr>
        <p:spPr>
          <a:xfrm>
            <a:off x="468313" y="1125538"/>
            <a:ext cx="8229600" cy="5732462"/>
          </a:xfrm>
          <a:gradFill rotWithShape="1">
            <a:gsLst>
              <a:gs pos="0">
                <a:srgbClr val="CCFFCC"/>
              </a:gs>
              <a:gs pos="50000">
                <a:srgbClr val="CCFFCC">
                  <a:gamma/>
                  <a:tint val="0"/>
                  <a:invGamma/>
                </a:srgbClr>
              </a:gs>
              <a:gs pos="100000">
                <a:srgbClr val="CCFFCC"/>
              </a:gs>
            </a:gsLst>
            <a:lin ang="5400000" scaled="1"/>
          </a:gradFill>
        </p:spPr>
        <p:txBody>
          <a:bodyPr/>
          <a:lstStyle/>
          <a:p>
            <a:pPr>
              <a:lnSpc>
                <a:spcPct val="80000"/>
              </a:lnSpc>
            </a:pPr>
            <a:r>
              <a:rPr lang="es-ES" sz="2400" b="1">
                <a:solidFill>
                  <a:srgbClr val="000066"/>
                </a:solidFill>
              </a:rPr>
              <a:t>¿Qué explotaciones se censan?</a:t>
            </a:r>
          </a:p>
          <a:p>
            <a:pPr lvl="1">
              <a:lnSpc>
                <a:spcPct val="80000"/>
              </a:lnSpc>
            </a:pPr>
            <a:r>
              <a:rPr lang="es-ES" sz="2000"/>
              <a:t>Todas</a:t>
            </a:r>
          </a:p>
          <a:p>
            <a:pPr lvl="1">
              <a:lnSpc>
                <a:spcPct val="80000"/>
              </a:lnSpc>
            </a:pPr>
            <a:r>
              <a:rPr lang="es-ES" sz="2000"/>
              <a:t>Cobertura total (enumeración completa)</a:t>
            </a:r>
          </a:p>
          <a:p>
            <a:pPr lvl="1">
              <a:lnSpc>
                <a:spcPct val="80000"/>
              </a:lnSpc>
            </a:pPr>
            <a:r>
              <a:rPr lang="es-ES" sz="2000"/>
              <a:t>Tratamiento de las “grandes”</a:t>
            </a:r>
          </a:p>
          <a:p>
            <a:pPr lvl="1">
              <a:lnSpc>
                <a:spcPct val="80000"/>
              </a:lnSpc>
              <a:buFontTx/>
              <a:buNone/>
            </a:pPr>
            <a:endParaRPr lang="es-ES" sz="2000"/>
          </a:p>
          <a:p>
            <a:pPr>
              <a:lnSpc>
                <a:spcPct val="80000"/>
              </a:lnSpc>
            </a:pPr>
            <a:r>
              <a:rPr lang="es-ES" sz="2400" b="1">
                <a:solidFill>
                  <a:srgbClr val="000066"/>
                </a:solidFill>
              </a:rPr>
              <a:t>Mecanismo: Entrevista personal</a:t>
            </a:r>
          </a:p>
          <a:p>
            <a:pPr>
              <a:lnSpc>
                <a:spcPct val="80000"/>
              </a:lnSpc>
            </a:pPr>
            <a:endParaRPr lang="es-ES" sz="2400" b="1">
              <a:solidFill>
                <a:srgbClr val="000066"/>
              </a:solidFill>
            </a:endParaRPr>
          </a:p>
          <a:p>
            <a:pPr>
              <a:lnSpc>
                <a:spcPct val="80000"/>
              </a:lnSpc>
            </a:pPr>
            <a:r>
              <a:rPr lang="es-ES" sz="2400" b="1">
                <a:solidFill>
                  <a:srgbClr val="000066"/>
                </a:solidFill>
              </a:rPr>
              <a:t>¿Quiénes censan? </a:t>
            </a:r>
          </a:p>
          <a:p>
            <a:pPr lvl="2">
              <a:lnSpc>
                <a:spcPct val="80000"/>
              </a:lnSpc>
            </a:pPr>
            <a:r>
              <a:rPr lang="es-ES" sz="2000"/>
              <a:t>personal del Ministerio Defensa a través del Ejército Nacional</a:t>
            </a:r>
            <a:endParaRPr lang="es-ES" sz="2000">
              <a:solidFill>
                <a:srgbClr val="000099"/>
              </a:solidFill>
            </a:endParaRPr>
          </a:p>
          <a:p>
            <a:pPr>
              <a:lnSpc>
                <a:spcPct val="80000"/>
              </a:lnSpc>
            </a:pPr>
            <a:r>
              <a:rPr lang="es-ES" sz="2400" b="1">
                <a:solidFill>
                  <a:srgbClr val="000066"/>
                </a:solidFill>
              </a:rPr>
              <a:t>¿Quiénes controlan la calidad en campo?</a:t>
            </a:r>
          </a:p>
          <a:p>
            <a:pPr lvl="1">
              <a:lnSpc>
                <a:spcPct val="80000"/>
              </a:lnSpc>
            </a:pPr>
            <a:r>
              <a:rPr lang="es-ES" sz="2000"/>
              <a:t>Personal de DIEA, supervisores del Ejército y civiles (contratados y apoyos del MGAP)</a:t>
            </a:r>
          </a:p>
          <a:p>
            <a:pPr lvl="1">
              <a:lnSpc>
                <a:spcPct val="80000"/>
              </a:lnSpc>
            </a:pPr>
            <a:endParaRPr lang="es-ES" sz="2000"/>
          </a:p>
          <a:p>
            <a:pPr>
              <a:lnSpc>
                <a:spcPct val="80000"/>
              </a:lnSpc>
            </a:pPr>
            <a:r>
              <a:rPr lang="es-ES" sz="2400">
                <a:solidFill>
                  <a:srgbClr val="000099"/>
                </a:solidFill>
              </a:rPr>
              <a:t> </a:t>
            </a:r>
            <a:r>
              <a:rPr lang="es-ES" sz="2400" b="1">
                <a:solidFill>
                  <a:srgbClr val="000066"/>
                </a:solidFill>
              </a:rPr>
              <a:t>¿Cuándo se “cierra” el Censo? </a:t>
            </a:r>
          </a:p>
          <a:p>
            <a:pPr lvl="1">
              <a:lnSpc>
                <a:spcPct val="80000"/>
              </a:lnSpc>
            </a:pPr>
            <a:r>
              <a:rPr lang="es-ES" sz="2000"/>
              <a:t>Cuando lo determina el S. General de DIEA de acuerdo a la calidad de los formularios y con adecuada cobertura territorial</a:t>
            </a:r>
            <a:endParaRPr lang="es-ES_tradnl"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par>
                          <p:cTn id="8" fill="hold">
                            <p:stCondLst>
                              <p:cond delay="1000"/>
                            </p:stCondLst>
                            <p:childTnLst>
                              <p:par>
                                <p:cTn id="9" presetID="3" presetClass="entr" presetSubtype="10" fill="hold" grpId="1" nodeType="afterEffect">
                                  <p:stCondLst>
                                    <p:cond delay="1000"/>
                                  </p:stCondLst>
                                  <p:childTnLst>
                                    <p:set>
                                      <p:cBhvr>
                                        <p:cTn id="10" dur="1" fill="hold">
                                          <p:stCondLst>
                                            <p:cond delay="0"/>
                                          </p:stCondLst>
                                        </p:cTn>
                                        <p:tgtEl>
                                          <p:spTgt spid="71683">
                                            <p:bg/>
                                          </p:spTgt>
                                        </p:tgtEl>
                                        <p:attrNameLst>
                                          <p:attrName>style.visibility</p:attrName>
                                        </p:attrNameLst>
                                      </p:cBhvr>
                                      <p:to>
                                        <p:strVal val="visible"/>
                                      </p:to>
                                    </p:set>
                                    <p:animEffect transition="in" filter="blinds(horizontal)">
                                      <p:cBhvr>
                                        <p:cTn id="11" dur="500"/>
                                        <p:tgtEl>
                                          <p:spTgt spid="71683">
                                            <p:bg/>
                                          </p:spTgt>
                                        </p:tgtEl>
                                      </p:cBhvr>
                                    </p:animEffect>
                                  </p:childTnLst>
                                </p:cTn>
                              </p:par>
                            </p:childTnLst>
                          </p:cTn>
                        </p:par>
                        <p:par>
                          <p:cTn id="12" fill="hold">
                            <p:stCondLst>
                              <p:cond delay="2500"/>
                            </p:stCondLst>
                            <p:childTnLst>
                              <p:par>
                                <p:cTn id="13" presetID="3" presetClass="entr" presetSubtype="10" fill="hold" grpId="1" nodeType="afterEffect">
                                  <p:stCondLst>
                                    <p:cond delay="1000"/>
                                  </p:stCondLst>
                                  <p:childTnLst>
                                    <p:set>
                                      <p:cBhvr>
                                        <p:cTn id="14" dur="1" fill="hold">
                                          <p:stCondLst>
                                            <p:cond delay="0"/>
                                          </p:stCondLst>
                                        </p:cTn>
                                        <p:tgtEl>
                                          <p:spTgt spid="71683">
                                            <p:txEl>
                                              <p:pRg st="0" end="0"/>
                                            </p:txEl>
                                          </p:spTgt>
                                        </p:tgtEl>
                                        <p:attrNameLst>
                                          <p:attrName>style.visibility</p:attrName>
                                        </p:attrNameLst>
                                      </p:cBhvr>
                                      <p:to>
                                        <p:strVal val="visible"/>
                                      </p:to>
                                    </p:set>
                                    <p:animEffect transition="in" filter="blinds(horizontal)">
                                      <p:cBhvr>
                                        <p:cTn id="15" dur="500"/>
                                        <p:tgtEl>
                                          <p:spTgt spid="71683">
                                            <p:txEl>
                                              <p:pRg st="0" end="0"/>
                                            </p:txEl>
                                          </p:spTgt>
                                        </p:tgtEl>
                                      </p:cBhvr>
                                    </p:animEffect>
                                  </p:childTnLst>
                                </p:cTn>
                              </p:par>
                            </p:childTnLst>
                          </p:cTn>
                        </p:par>
                        <p:par>
                          <p:cTn id="16" fill="hold">
                            <p:stCondLst>
                              <p:cond delay="4000"/>
                            </p:stCondLst>
                            <p:childTnLst>
                              <p:par>
                                <p:cTn id="17" presetID="3" presetClass="entr" presetSubtype="10" fill="hold" grpId="1" nodeType="afterEffect">
                                  <p:stCondLst>
                                    <p:cond delay="1000"/>
                                  </p:stCondLst>
                                  <p:childTnLst>
                                    <p:set>
                                      <p:cBhvr>
                                        <p:cTn id="18" dur="1" fill="hold">
                                          <p:stCondLst>
                                            <p:cond delay="0"/>
                                          </p:stCondLst>
                                        </p:cTn>
                                        <p:tgtEl>
                                          <p:spTgt spid="71683">
                                            <p:txEl>
                                              <p:pRg st="1" end="1"/>
                                            </p:txEl>
                                          </p:spTgt>
                                        </p:tgtEl>
                                        <p:attrNameLst>
                                          <p:attrName>style.visibility</p:attrName>
                                        </p:attrNameLst>
                                      </p:cBhvr>
                                      <p:to>
                                        <p:strVal val="visible"/>
                                      </p:to>
                                    </p:set>
                                    <p:animEffect transition="in" filter="blinds(horizontal)">
                                      <p:cBhvr>
                                        <p:cTn id="19" dur="500"/>
                                        <p:tgtEl>
                                          <p:spTgt spid="71683">
                                            <p:txEl>
                                              <p:pRg st="1" end="1"/>
                                            </p:txEl>
                                          </p:spTgt>
                                        </p:tgtEl>
                                      </p:cBhvr>
                                    </p:animEffect>
                                  </p:childTnLst>
                                </p:cTn>
                              </p:par>
                            </p:childTnLst>
                          </p:cTn>
                        </p:par>
                        <p:par>
                          <p:cTn id="20" fill="hold">
                            <p:stCondLst>
                              <p:cond delay="5500"/>
                            </p:stCondLst>
                            <p:childTnLst>
                              <p:par>
                                <p:cTn id="21" presetID="3" presetClass="entr" presetSubtype="10" fill="hold" grpId="1" nodeType="afterEffect">
                                  <p:stCondLst>
                                    <p:cond delay="1000"/>
                                  </p:stCondLst>
                                  <p:childTnLst>
                                    <p:set>
                                      <p:cBhvr>
                                        <p:cTn id="22" dur="1" fill="hold">
                                          <p:stCondLst>
                                            <p:cond delay="0"/>
                                          </p:stCondLst>
                                        </p:cTn>
                                        <p:tgtEl>
                                          <p:spTgt spid="71683">
                                            <p:txEl>
                                              <p:pRg st="2" end="2"/>
                                            </p:txEl>
                                          </p:spTgt>
                                        </p:tgtEl>
                                        <p:attrNameLst>
                                          <p:attrName>style.visibility</p:attrName>
                                        </p:attrNameLst>
                                      </p:cBhvr>
                                      <p:to>
                                        <p:strVal val="visible"/>
                                      </p:to>
                                    </p:set>
                                    <p:animEffect transition="in" filter="blinds(horizontal)">
                                      <p:cBhvr>
                                        <p:cTn id="23" dur="500"/>
                                        <p:tgtEl>
                                          <p:spTgt spid="71683">
                                            <p:txEl>
                                              <p:pRg st="2" end="2"/>
                                            </p:txEl>
                                          </p:spTgt>
                                        </p:tgtEl>
                                      </p:cBhvr>
                                    </p:animEffect>
                                  </p:childTnLst>
                                </p:cTn>
                              </p:par>
                            </p:childTnLst>
                          </p:cTn>
                        </p:par>
                        <p:par>
                          <p:cTn id="24" fill="hold">
                            <p:stCondLst>
                              <p:cond delay="7000"/>
                            </p:stCondLst>
                            <p:childTnLst>
                              <p:par>
                                <p:cTn id="25" presetID="3" presetClass="entr" presetSubtype="10" fill="hold" grpId="1" nodeType="afterEffect">
                                  <p:stCondLst>
                                    <p:cond delay="1000"/>
                                  </p:stCondLst>
                                  <p:childTnLst>
                                    <p:set>
                                      <p:cBhvr>
                                        <p:cTn id="26" dur="1" fill="hold">
                                          <p:stCondLst>
                                            <p:cond delay="0"/>
                                          </p:stCondLst>
                                        </p:cTn>
                                        <p:tgtEl>
                                          <p:spTgt spid="71683">
                                            <p:txEl>
                                              <p:pRg st="3" end="3"/>
                                            </p:txEl>
                                          </p:spTgt>
                                        </p:tgtEl>
                                        <p:attrNameLst>
                                          <p:attrName>style.visibility</p:attrName>
                                        </p:attrNameLst>
                                      </p:cBhvr>
                                      <p:to>
                                        <p:strVal val="visible"/>
                                      </p:to>
                                    </p:set>
                                    <p:animEffect transition="in" filter="blinds(horizontal)">
                                      <p:cBhvr>
                                        <p:cTn id="27" dur="500"/>
                                        <p:tgtEl>
                                          <p:spTgt spid="71683">
                                            <p:txEl>
                                              <p:pRg st="3" end="3"/>
                                            </p:txEl>
                                          </p:spTgt>
                                        </p:tgtEl>
                                      </p:cBhvr>
                                    </p:animEffect>
                                  </p:childTnLst>
                                </p:cTn>
                              </p:par>
                            </p:childTnLst>
                          </p:cTn>
                        </p:par>
                        <p:par>
                          <p:cTn id="28" fill="hold">
                            <p:stCondLst>
                              <p:cond delay="8500"/>
                            </p:stCondLst>
                            <p:childTnLst>
                              <p:par>
                                <p:cTn id="29" presetID="3" presetClass="entr" presetSubtype="10" fill="hold" grpId="1" nodeType="afterEffect">
                                  <p:stCondLst>
                                    <p:cond delay="1000"/>
                                  </p:stCondLst>
                                  <p:childTnLst>
                                    <p:set>
                                      <p:cBhvr>
                                        <p:cTn id="30" dur="1" fill="hold">
                                          <p:stCondLst>
                                            <p:cond delay="0"/>
                                          </p:stCondLst>
                                        </p:cTn>
                                        <p:tgtEl>
                                          <p:spTgt spid="71683">
                                            <p:txEl>
                                              <p:pRg st="5" end="5"/>
                                            </p:txEl>
                                          </p:spTgt>
                                        </p:tgtEl>
                                        <p:attrNameLst>
                                          <p:attrName>style.visibility</p:attrName>
                                        </p:attrNameLst>
                                      </p:cBhvr>
                                      <p:to>
                                        <p:strVal val="visible"/>
                                      </p:to>
                                    </p:set>
                                    <p:animEffect transition="in" filter="blinds(horizontal)">
                                      <p:cBhvr>
                                        <p:cTn id="31" dur="500"/>
                                        <p:tgtEl>
                                          <p:spTgt spid="71683">
                                            <p:txEl>
                                              <p:pRg st="5" end="5"/>
                                            </p:txEl>
                                          </p:spTgt>
                                        </p:tgtEl>
                                      </p:cBhvr>
                                    </p:animEffect>
                                  </p:childTnLst>
                                </p:cTn>
                              </p:par>
                            </p:childTnLst>
                          </p:cTn>
                        </p:par>
                        <p:par>
                          <p:cTn id="32" fill="hold">
                            <p:stCondLst>
                              <p:cond delay="10000"/>
                            </p:stCondLst>
                            <p:childTnLst>
                              <p:par>
                                <p:cTn id="33" presetID="3" presetClass="entr" presetSubtype="10" fill="hold" grpId="1" nodeType="afterEffect">
                                  <p:stCondLst>
                                    <p:cond delay="1000"/>
                                  </p:stCondLst>
                                  <p:childTnLst>
                                    <p:set>
                                      <p:cBhvr>
                                        <p:cTn id="34" dur="1" fill="hold">
                                          <p:stCondLst>
                                            <p:cond delay="0"/>
                                          </p:stCondLst>
                                        </p:cTn>
                                        <p:tgtEl>
                                          <p:spTgt spid="71683">
                                            <p:txEl>
                                              <p:pRg st="7" end="7"/>
                                            </p:txEl>
                                          </p:spTgt>
                                        </p:tgtEl>
                                        <p:attrNameLst>
                                          <p:attrName>style.visibility</p:attrName>
                                        </p:attrNameLst>
                                      </p:cBhvr>
                                      <p:to>
                                        <p:strVal val="visible"/>
                                      </p:to>
                                    </p:set>
                                    <p:animEffect transition="in" filter="blinds(horizontal)">
                                      <p:cBhvr>
                                        <p:cTn id="35" dur="500"/>
                                        <p:tgtEl>
                                          <p:spTgt spid="71683">
                                            <p:txEl>
                                              <p:pRg st="7" end="7"/>
                                            </p:txEl>
                                          </p:spTgt>
                                        </p:tgtEl>
                                      </p:cBhvr>
                                    </p:animEffect>
                                  </p:childTnLst>
                                </p:cTn>
                              </p:par>
                            </p:childTnLst>
                          </p:cTn>
                        </p:par>
                        <p:par>
                          <p:cTn id="36" fill="hold">
                            <p:stCondLst>
                              <p:cond delay="11500"/>
                            </p:stCondLst>
                            <p:childTnLst>
                              <p:par>
                                <p:cTn id="37" presetID="3" presetClass="entr" presetSubtype="10" fill="hold" grpId="1" nodeType="afterEffect">
                                  <p:stCondLst>
                                    <p:cond delay="1000"/>
                                  </p:stCondLst>
                                  <p:childTnLst>
                                    <p:set>
                                      <p:cBhvr>
                                        <p:cTn id="38" dur="1" fill="hold">
                                          <p:stCondLst>
                                            <p:cond delay="0"/>
                                          </p:stCondLst>
                                        </p:cTn>
                                        <p:tgtEl>
                                          <p:spTgt spid="71683">
                                            <p:txEl>
                                              <p:pRg st="8" end="8"/>
                                            </p:txEl>
                                          </p:spTgt>
                                        </p:tgtEl>
                                        <p:attrNameLst>
                                          <p:attrName>style.visibility</p:attrName>
                                        </p:attrNameLst>
                                      </p:cBhvr>
                                      <p:to>
                                        <p:strVal val="visible"/>
                                      </p:to>
                                    </p:set>
                                    <p:animEffect transition="in" filter="blinds(horizontal)">
                                      <p:cBhvr>
                                        <p:cTn id="39" dur="500"/>
                                        <p:tgtEl>
                                          <p:spTgt spid="71683">
                                            <p:txEl>
                                              <p:pRg st="8" end="8"/>
                                            </p:txEl>
                                          </p:spTgt>
                                        </p:tgtEl>
                                      </p:cBhvr>
                                    </p:animEffect>
                                  </p:childTnLst>
                                </p:cTn>
                              </p:par>
                            </p:childTnLst>
                          </p:cTn>
                        </p:par>
                        <p:par>
                          <p:cTn id="40" fill="hold">
                            <p:stCondLst>
                              <p:cond delay="13000"/>
                            </p:stCondLst>
                            <p:childTnLst>
                              <p:par>
                                <p:cTn id="41" presetID="3" presetClass="entr" presetSubtype="10" fill="hold" grpId="1" nodeType="afterEffect">
                                  <p:stCondLst>
                                    <p:cond delay="1000"/>
                                  </p:stCondLst>
                                  <p:childTnLst>
                                    <p:set>
                                      <p:cBhvr>
                                        <p:cTn id="42" dur="1" fill="hold">
                                          <p:stCondLst>
                                            <p:cond delay="0"/>
                                          </p:stCondLst>
                                        </p:cTn>
                                        <p:tgtEl>
                                          <p:spTgt spid="71683">
                                            <p:txEl>
                                              <p:pRg st="9" end="9"/>
                                            </p:txEl>
                                          </p:spTgt>
                                        </p:tgtEl>
                                        <p:attrNameLst>
                                          <p:attrName>style.visibility</p:attrName>
                                        </p:attrNameLst>
                                      </p:cBhvr>
                                      <p:to>
                                        <p:strVal val="visible"/>
                                      </p:to>
                                    </p:set>
                                    <p:animEffect transition="in" filter="blinds(horizontal)">
                                      <p:cBhvr>
                                        <p:cTn id="43" dur="500"/>
                                        <p:tgtEl>
                                          <p:spTgt spid="71683">
                                            <p:txEl>
                                              <p:pRg st="9" end="9"/>
                                            </p:txEl>
                                          </p:spTgt>
                                        </p:tgtEl>
                                      </p:cBhvr>
                                    </p:animEffect>
                                  </p:childTnLst>
                                </p:cTn>
                              </p:par>
                            </p:childTnLst>
                          </p:cTn>
                        </p:par>
                        <p:par>
                          <p:cTn id="44" fill="hold">
                            <p:stCondLst>
                              <p:cond delay="14500"/>
                            </p:stCondLst>
                            <p:childTnLst>
                              <p:par>
                                <p:cTn id="45" presetID="3" presetClass="entr" presetSubtype="10" fill="hold" grpId="1" nodeType="afterEffect">
                                  <p:stCondLst>
                                    <p:cond delay="1000"/>
                                  </p:stCondLst>
                                  <p:childTnLst>
                                    <p:set>
                                      <p:cBhvr>
                                        <p:cTn id="46" dur="1" fill="hold">
                                          <p:stCondLst>
                                            <p:cond delay="0"/>
                                          </p:stCondLst>
                                        </p:cTn>
                                        <p:tgtEl>
                                          <p:spTgt spid="71683">
                                            <p:txEl>
                                              <p:pRg st="10" end="10"/>
                                            </p:txEl>
                                          </p:spTgt>
                                        </p:tgtEl>
                                        <p:attrNameLst>
                                          <p:attrName>style.visibility</p:attrName>
                                        </p:attrNameLst>
                                      </p:cBhvr>
                                      <p:to>
                                        <p:strVal val="visible"/>
                                      </p:to>
                                    </p:set>
                                    <p:animEffect transition="in" filter="blinds(horizontal)">
                                      <p:cBhvr>
                                        <p:cTn id="47" dur="500"/>
                                        <p:tgtEl>
                                          <p:spTgt spid="71683">
                                            <p:txEl>
                                              <p:pRg st="10" end="10"/>
                                            </p:txEl>
                                          </p:spTgt>
                                        </p:tgtEl>
                                      </p:cBhvr>
                                    </p:animEffect>
                                  </p:childTnLst>
                                </p:cTn>
                              </p:par>
                            </p:childTnLst>
                          </p:cTn>
                        </p:par>
                        <p:par>
                          <p:cTn id="48" fill="hold">
                            <p:stCondLst>
                              <p:cond delay="16000"/>
                            </p:stCondLst>
                            <p:childTnLst>
                              <p:par>
                                <p:cTn id="49" presetID="3" presetClass="entr" presetSubtype="10" fill="hold" grpId="1" nodeType="afterEffect">
                                  <p:stCondLst>
                                    <p:cond delay="1000"/>
                                  </p:stCondLst>
                                  <p:childTnLst>
                                    <p:set>
                                      <p:cBhvr>
                                        <p:cTn id="50" dur="1" fill="hold">
                                          <p:stCondLst>
                                            <p:cond delay="0"/>
                                          </p:stCondLst>
                                        </p:cTn>
                                        <p:tgtEl>
                                          <p:spTgt spid="71683">
                                            <p:txEl>
                                              <p:pRg st="12" end="12"/>
                                            </p:txEl>
                                          </p:spTgt>
                                        </p:tgtEl>
                                        <p:attrNameLst>
                                          <p:attrName>style.visibility</p:attrName>
                                        </p:attrNameLst>
                                      </p:cBhvr>
                                      <p:to>
                                        <p:strVal val="visible"/>
                                      </p:to>
                                    </p:set>
                                    <p:animEffect transition="in" filter="blinds(horizontal)">
                                      <p:cBhvr>
                                        <p:cTn id="51" dur="500"/>
                                        <p:tgtEl>
                                          <p:spTgt spid="71683">
                                            <p:txEl>
                                              <p:pRg st="12" end="12"/>
                                            </p:txEl>
                                          </p:spTgt>
                                        </p:tgtEl>
                                      </p:cBhvr>
                                    </p:animEffect>
                                  </p:childTnLst>
                                </p:cTn>
                              </p:par>
                            </p:childTnLst>
                          </p:cTn>
                        </p:par>
                        <p:par>
                          <p:cTn id="52" fill="hold">
                            <p:stCondLst>
                              <p:cond delay="17500"/>
                            </p:stCondLst>
                            <p:childTnLst>
                              <p:par>
                                <p:cTn id="53" presetID="3" presetClass="entr" presetSubtype="10" fill="hold" grpId="1" nodeType="afterEffect">
                                  <p:stCondLst>
                                    <p:cond delay="1000"/>
                                  </p:stCondLst>
                                  <p:childTnLst>
                                    <p:set>
                                      <p:cBhvr>
                                        <p:cTn id="54" dur="1" fill="hold">
                                          <p:stCondLst>
                                            <p:cond delay="0"/>
                                          </p:stCondLst>
                                        </p:cTn>
                                        <p:tgtEl>
                                          <p:spTgt spid="71683">
                                            <p:txEl>
                                              <p:pRg st="13" end="13"/>
                                            </p:txEl>
                                          </p:spTgt>
                                        </p:tgtEl>
                                        <p:attrNameLst>
                                          <p:attrName>style.visibility</p:attrName>
                                        </p:attrNameLst>
                                      </p:cBhvr>
                                      <p:to>
                                        <p:strVal val="visible"/>
                                      </p:to>
                                    </p:set>
                                    <p:animEffect transition="in" filter="blinds(horizontal)">
                                      <p:cBhvr>
                                        <p:cTn id="55" dur="500"/>
                                        <p:tgtEl>
                                          <p:spTgt spid="7168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nimBg="1"/>
      <p:bldP spid="71683" grpId="1"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74638"/>
            <a:ext cx="8147050" cy="922337"/>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 sz="3200" b="1">
                <a:solidFill>
                  <a:srgbClr val="800000"/>
                </a:solidFill>
              </a:rPr>
              <a:t>Datos básicos para facilitar entrevista:</a:t>
            </a:r>
          </a:p>
        </p:txBody>
      </p:sp>
      <p:sp>
        <p:nvSpPr>
          <p:cNvPr id="75779" name="Rectangle 3"/>
          <p:cNvSpPr>
            <a:spLocks noGrp="1" noChangeArrowheads="1"/>
          </p:cNvSpPr>
          <p:nvPr>
            <p:ph type="body" sz="half" idx="1"/>
          </p:nvPr>
        </p:nvSpPr>
        <p:spPr>
          <a:xfrm>
            <a:off x="0" y="1484313"/>
            <a:ext cx="4495800" cy="4641850"/>
          </a:xfrm>
          <a:noFill/>
          <a:ln w="28575">
            <a:solidFill>
              <a:srgbClr val="0000FF"/>
            </a:solidFill>
          </a:ln>
        </p:spPr>
        <p:txBody>
          <a:bodyPr/>
          <a:lstStyle/>
          <a:p>
            <a:r>
              <a:rPr lang="es-ES"/>
              <a:t>Números de Dicose (si es declarante) </a:t>
            </a:r>
          </a:p>
          <a:p>
            <a:r>
              <a:rPr lang="es-ES"/>
              <a:t>Número padrón del casco o fracción principal </a:t>
            </a:r>
          </a:p>
          <a:p>
            <a:r>
              <a:rPr lang="es-ES"/>
              <a:t>“Repaso” de pobladores y trabajadores</a:t>
            </a:r>
          </a:p>
        </p:txBody>
      </p:sp>
      <p:sp>
        <p:nvSpPr>
          <p:cNvPr id="75780" name="Rectangle 4"/>
          <p:cNvSpPr>
            <a:spLocks noGrp="1" noChangeArrowheads="1"/>
          </p:cNvSpPr>
          <p:nvPr>
            <p:ph type="body" sz="half" idx="2"/>
          </p:nvPr>
        </p:nvSpPr>
        <p:spPr>
          <a:xfrm>
            <a:off x="4648200" y="1524000"/>
            <a:ext cx="4495800" cy="4641850"/>
          </a:xfrm>
          <a:noFill/>
          <a:ln w="31750">
            <a:solidFill>
              <a:srgbClr val="FF0000"/>
            </a:solidFill>
          </a:ln>
        </p:spPr>
        <p:txBody>
          <a:bodyPr/>
          <a:lstStyle/>
          <a:p>
            <a:r>
              <a:rPr lang="es-ES"/>
              <a:t>Base Jurídica del Censo:</a:t>
            </a:r>
          </a:p>
          <a:p>
            <a:pPr lvl="1"/>
            <a:r>
              <a:rPr lang="es-ES"/>
              <a:t>No tiene carácter de Declaración Jurada</a:t>
            </a:r>
          </a:p>
          <a:p>
            <a:pPr lvl="1"/>
            <a:r>
              <a:rPr lang="es-ES"/>
              <a:t>Es obligatorio </a:t>
            </a:r>
          </a:p>
          <a:p>
            <a:pPr lvl="1"/>
            <a:r>
              <a:rPr lang="es-ES"/>
              <a:t>Se rige por el Secreto Estadístico que obliga a tratar la información individual con la más absoluta confidencialidad.</a:t>
            </a:r>
            <a:r>
              <a:rPr lang="es-ES" sz="1800"/>
              <a:t> </a:t>
            </a:r>
          </a:p>
          <a:p>
            <a:pPr lvl="1"/>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par>
                          <p:cTn id="8" fill="hold">
                            <p:stCondLst>
                              <p:cond delay="1000"/>
                            </p:stCondLst>
                            <p:childTnLst>
                              <p:par>
                                <p:cTn id="9" presetID="18" presetClass="entr" presetSubtype="12" fill="hold" grpId="0" nodeType="afterEffect">
                                  <p:stCondLst>
                                    <p:cond delay="1000"/>
                                  </p:stCondLst>
                                  <p:childTnLst>
                                    <p:set>
                                      <p:cBhvr>
                                        <p:cTn id="10" dur="1" fill="hold">
                                          <p:stCondLst>
                                            <p:cond delay="0"/>
                                          </p:stCondLst>
                                        </p:cTn>
                                        <p:tgtEl>
                                          <p:spTgt spid="75779">
                                            <p:bg/>
                                          </p:spTgt>
                                        </p:tgtEl>
                                        <p:attrNameLst>
                                          <p:attrName>style.visibility</p:attrName>
                                        </p:attrNameLst>
                                      </p:cBhvr>
                                      <p:to>
                                        <p:strVal val="visible"/>
                                      </p:to>
                                    </p:set>
                                    <p:animEffect transition="in" filter="strips(downLeft)">
                                      <p:cBhvr>
                                        <p:cTn id="11" dur="500"/>
                                        <p:tgtEl>
                                          <p:spTgt spid="75779">
                                            <p:bg/>
                                          </p:spTgt>
                                        </p:tgtEl>
                                      </p:cBhvr>
                                    </p:animEffect>
                                  </p:childTnLst>
                                </p:cTn>
                              </p:par>
                            </p:childTnLst>
                          </p:cTn>
                        </p:par>
                        <p:par>
                          <p:cTn id="12" fill="hold">
                            <p:stCondLst>
                              <p:cond delay="2500"/>
                            </p:stCondLst>
                            <p:childTnLst>
                              <p:par>
                                <p:cTn id="13" presetID="18" presetClass="entr" presetSubtype="12" fill="hold" grpId="0" nodeType="afterEffect">
                                  <p:stCondLst>
                                    <p:cond delay="1000"/>
                                  </p:stCondLst>
                                  <p:childTnLst>
                                    <p:set>
                                      <p:cBhvr>
                                        <p:cTn id="14" dur="1" fill="hold">
                                          <p:stCondLst>
                                            <p:cond delay="0"/>
                                          </p:stCondLst>
                                        </p:cTn>
                                        <p:tgtEl>
                                          <p:spTgt spid="75779">
                                            <p:txEl>
                                              <p:pRg st="0" end="0"/>
                                            </p:txEl>
                                          </p:spTgt>
                                        </p:tgtEl>
                                        <p:attrNameLst>
                                          <p:attrName>style.visibility</p:attrName>
                                        </p:attrNameLst>
                                      </p:cBhvr>
                                      <p:to>
                                        <p:strVal val="visible"/>
                                      </p:to>
                                    </p:set>
                                    <p:animEffect transition="in" filter="strips(downLeft)">
                                      <p:cBhvr>
                                        <p:cTn id="15" dur="500"/>
                                        <p:tgtEl>
                                          <p:spTgt spid="75779">
                                            <p:txEl>
                                              <p:pRg st="0" end="0"/>
                                            </p:txEl>
                                          </p:spTgt>
                                        </p:tgtEl>
                                      </p:cBhvr>
                                    </p:animEffect>
                                  </p:childTnLst>
                                </p:cTn>
                              </p:par>
                            </p:childTnLst>
                          </p:cTn>
                        </p:par>
                        <p:par>
                          <p:cTn id="16" fill="hold">
                            <p:stCondLst>
                              <p:cond delay="4000"/>
                            </p:stCondLst>
                            <p:childTnLst>
                              <p:par>
                                <p:cTn id="17" presetID="18" presetClass="entr" presetSubtype="12" fill="hold" grpId="0" nodeType="afterEffect">
                                  <p:stCondLst>
                                    <p:cond delay="1000"/>
                                  </p:stCondLst>
                                  <p:childTnLst>
                                    <p:set>
                                      <p:cBhvr>
                                        <p:cTn id="18" dur="1" fill="hold">
                                          <p:stCondLst>
                                            <p:cond delay="0"/>
                                          </p:stCondLst>
                                        </p:cTn>
                                        <p:tgtEl>
                                          <p:spTgt spid="75779">
                                            <p:txEl>
                                              <p:pRg st="1" end="1"/>
                                            </p:txEl>
                                          </p:spTgt>
                                        </p:tgtEl>
                                        <p:attrNameLst>
                                          <p:attrName>style.visibility</p:attrName>
                                        </p:attrNameLst>
                                      </p:cBhvr>
                                      <p:to>
                                        <p:strVal val="visible"/>
                                      </p:to>
                                    </p:set>
                                    <p:animEffect transition="in" filter="strips(downLeft)">
                                      <p:cBhvr>
                                        <p:cTn id="19" dur="500"/>
                                        <p:tgtEl>
                                          <p:spTgt spid="75779">
                                            <p:txEl>
                                              <p:pRg st="1" end="1"/>
                                            </p:txEl>
                                          </p:spTgt>
                                        </p:tgtEl>
                                      </p:cBhvr>
                                    </p:animEffect>
                                  </p:childTnLst>
                                </p:cTn>
                              </p:par>
                            </p:childTnLst>
                          </p:cTn>
                        </p:par>
                        <p:par>
                          <p:cTn id="20" fill="hold">
                            <p:stCondLst>
                              <p:cond delay="5500"/>
                            </p:stCondLst>
                            <p:childTnLst>
                              <p:par>
                                <p:cTn id="21" presetID="18" presetClass="entr" presetSubtype="12" fill="hold" grpId="0" nodeType="afterEffect">
                                  <p:stCondLst>
                                    <p:cond delay="1000"/>
                                  </p:stCondLst>
                                  <p:childTnLst>
                                    <p:set>
                                      <p:cBhvr>
                                        <p:cTn id="22" dur="1" fill="hold">
                                          <p:stCondLst>
                                            <p:cond delay="0"/>
                                          </p:stCondLst>
                                        </p:cTn>
                                        <p:tgtEl>
                                          <p:spTgt spid="75779">
                                            <p:txEl>
                                              <p:pRg st="2" end="2"/>
                                            </p:txEl>
                                          </p:spTgt>
                                        </p:tgtEl>
                                        <p:attrNameLst>
                                          <p:attrName>style.visibility</p:attrName>
                                        </p:attrNameLst>
                                      </p:cBhvr>
                                      <p:to>
                                        <p:strVal val="visible"/>
                                      </p:to>
                                    </p:set>
                                    <p:animEffect transition="in" filter="strips(downLeft)">
                                      <p:cBhvr>
                                        <p:cTn id="23" dur="500"/>
                                        <p:tgtEl>
                                          <p:spTgt spid="75779">
                                            <p:txEl>
                                              <p:pRg st="2" end="2"/>
                                            </p:txEl>
                                          </p:spTgt>
                                        </p:tgtEl>
                                      </p:cBhvr>
                                    </p:animEffect>
                                  </p:childTnLst>
                                </p:cTn>
                              </p:par>
                            </p:childTnLst>
                          </p:cTn>
                        </p:par>
                        <p:par>
                          <p:cTn id="24" fill="hold">
                            <p:stCondLst>
                              <p:cond delay="7000"/>
                            </p:stCondLst>
                            <p:childTnLst>
                              <p:par>
                                <p:cTn id="25" presetID="8" presetClass="entr" presetSubtype="16" fill="hold" grpId="0" nodeType="afterEffect">
                                  <p:stCondLst>
                                    <p:cond delay="1000"/>
                                  </p:stCondLst>
                                  <p:childTnLst>
                                    <p:set>
                                      <p:cBhvr>
                                        <p:cTn id="26" dur="1" fill="hold">
                                          <p:stCondLst>
                                            <p:cond delay="0"/>
                                          </p:stCondLst>
                                        </p:cTn>
                                        <p:tgtEl>
                                          <p:spTgt spid="75780">
                                            <p:bg/>
                                          </p:spTgt>
                                        </p:tgtEl>
                                        <p:attrNameLst>
                                          <p:attrName>style.visibility</p:attrName>
                                        </p:attrNameLst>
                                      </p:cBhvr>
                                      <p:to>
                                        <p:strVal val="visible"/>
                                      </p:to>
                                    </p:set>
                                    <p:animEffect transition="in" filter="diamond(in)">
                                      <p:cBhvr>
                                        <p:cTn id="27" dur="2000"/>
                                        <p:tgtEl>
                                          <p:spTgt spid="75780">
                                            <p:bg/>
                                          </p:spTgt>
                                        </p:tgtEl>
                                      </p:cBhvr>
                                    </p:animEffect>
                                  </p:childTnLst>
                                </p:cTn>
                              </p:par>
                            </p:childTnLst>
                          </p:cTn>
                        </p:par>
                        <p:par>
                          <p:cTn id="28" fill="hold">
                            <p:stCondLst>
                              <p:cond delay="10000"/>
                            </p:stCondLst>
                            <p:childTnLst>
                              <p:par>
                                <p:cTn id="29" presetID="8" presetClass="entr" presetSubtype="16" fill="hold" grpId="0" nodeType="afterEffect">
                                  <p:stCondLst>
                                    <p:cond delay="1000"/>
                                  </p:stCondLst>
                                  <p:childTnLst>
                                    <p:set>
                                      <p:cBhvr>
                                        <p:cTn id="30" dur="1" fill="hold">
                                          <p:stCondLst>
                                            <p:cond delay="0"/>
                                          </p:stCondLst>
                                        </p:cTn>
                                        <p:tgtEl>
                                          <p:spTgt spid="75780">
                                            <p:txEl>
                                              <p:pRg st="0" end="0"/>
                                            </p:txEl>
                                          </p:spTgt>
                                        </p:tgtEl>
                                        <p:attrNameLst>
                                          <p:attrName>style.visibility</p:attrName>
                                        </p:attrNameLst>
                                      </p:cBhvr>
                                      <p:to>
                                        <p:strVal val="visible"/>
                                      </p:to>
                                    </p:set>
                                    <p:animEffect transition="in" filter="diamond(in)">
                                      <p:cBhvr>
                                        <p:cTn id="31" dur="2000"/>
                                        <p:tgtEl>
                                          <p:spTgt spid="75780">
                                            <p:txEl>
                                              <p:pRg st="0" end="0"/>
                                            </p:txEl>
                                          </p:spTgt>
                                        </p:tgtEl>
                                      </p:cBhvr>
                                    </p:animEffect>
                                  </p:childTnLst>
                                </p:cTn>
                              </p:par>
                            </p:childTnLst>
                          </p:cTn>
                        </p:par>
                        <p:par>
                          <p:cTn id="32" fill="hold">
                            <p:stCondLst>
                              <p:cond delay="13000"/>
                            </p:stCondLst>
                            <p:childTnLst>
                              <p:par>
                                <p:cTn id="33" presetID="8" presetClass="entr" presetSubtype="16" fill="hold" grpId="0" nodeType="afterEffect">
                                  <p:stCondLst>
                                    <p:cond delay="1000"/>
                                  </p:stCondLst>
                                  <p:childTnLst>
                                    <p:set>
                                      <p:cBhvr>
                                        <p:cTn id="34" dur="1" fill="hold">
                                          <p:stCondLst>
                                            <p:cond delay="0"/>
                                          </p:stCondLst>
                                        </p:cTn>
                                        <p:tgtEl>
                                          <p:spTgt spid="75780">
                                            <p:txEl>
                                              <p:pRg st="1" end="1"/>
                                            </p:txEl>
                                          </p:spTgt>
                                        </p:tgtEl>
                                        <p:attrNameLst>
                                          <p:attrName>style.visibility</p:attrName>
                                        </p:attrNameLst>
                                      </p:cBhvr>
                                      <p:to>
                                        <p:strVal val="visible"/>
                                      </p:to>
                                    </p:set>
                                    <p:animEffect transition="in" filter="diamond(in)">
                                      <p:cBhvr>
                                        <p:cTn id="35" dur="2000"/>
                                        <p:tgtEl>
                                          <p:spTgt spid="75780">
                                            <p:txEl>
                                              <p:pRg st="1" end="1"/>
                                            </p:txEl>
                                          </p:spTgt>
                                        </p:tgtEl>
                                      </p:cBhvr>
                                    </p:animEffect>
                                  </p:childTnLst>
                                </p:cTn>
                              </p:par>
                            </p:childTnLst>
                          </p:cTn>
                        </p:par>
                        <p:par>
                          <p:cTn id="36" fill="hold">
                            <p:stCondLst>
                              <p:cond delay="16000"/>
                            </p:stCondLst>
                            <p:childTnLst>
                              <p:par>
                                <p:cTn id="37" presetID="8" presetClass="entr" presetSubtype="16" fill="hold" grpId="0" nodeType="afterEffect">
                                  <p:stCondLst>
                                    <p:cond delay="1000"/>
                                  </p:stCondLst>
                                  <p:childTnLst>
                                    <p:set>
                                      <p:cBhvr>
                                        <p:cTn id="38" dur="1" fill="hold">
                                          <p:stCondLst>
                                            <p:cond delay="0"/>
                                          </p:stCondLst>
                                        </p:cTn>
                                        <p:tgtEl>
                                          <p:spTgt spid="75780">
                                            <p:txEl>
                                              <p:pRg st="2" end="2"/>
                                            </p:txEl>
                                          </p:spTgt>
                                        </p:tgtEl>
                                        <p:attrNameLst>
                                          <p:attrName>style.visibility</p:attrName>
                                        </p:attrNameLst>
                                      </p:cBhvr>
                                      <p:to>
                                        <p:strVal val="visible"/>
                                      </p:to>
                                    </p:set>
                                    <p:animEffect transition="in" filter="diamond(in)">
                                      <p:cBhvr>
                                        <p:cTn id="39" dur="2000"/>
                                        <p:tgtEl>
                                          <p:spTgt spid="75780">
                                            <p:txEl>
                                              <p:pRg st="2" end="2"/>
                                            </p:txEl>
                                          </p:spTgt>
                                        </p:tgtEl>
                                      </p:cBhvr>
                                    </p:animEffect>
                                  </p:childTnLst>
                                </p:cTn>
                              </p:par>
                            </p:childTnLst>
                          </p:cTn>
                        </p:par>
                        <p:par>
                          <p:cTn id="40" fill="hold">
                            <p:stCondLst>
                              <p:cond delay="19000"/>
                            </p:stCondLst>
                            <p:childTnLst>
                              <p:par>
                                <p:cTn id="41" presetID="8" presetClass="entr" presetSubtype="16" fill="hold" grpId="0" nodeType="afterEffect">
                                  <p:stCondLst>
                                    <p:cond delay="1000"/>
                                  </p:stCondLst>
                                  <p:childTnLst>
                                    <p:set>
                                      <p:cBhvr>
                                        <p:cTn id="42" dur="1" fill="hold">
                                          <p:stCondLst>
                                            <p:cond delay="0"/>
                                          </p:stCondLst>
                                        </p:cTn>
                                        <p:tgtEl>
                                          <p:spTgt spid="75780">
                                            <p:txEl>
                                              <p:pRg st="3" end="3"/>
                                            </p:txEl>
                                          </p:spTgt>
                                        </p:tgtEl>
                                        <p:attrNameLst>
                                          <p:attrName>style.visibility</p:attrName>
                                        </p:attrNameLst>
                                      </p:cBhvr>
                                      <p:to>
                                        <p:strVal val="visible"/>
                                      </p:to>
                                    </p:set>
                                    <p:animEffect transition="in" filter="diamond(in)">
                                      <p:cBhvr>
                                        <p:cTn id="43" dur="2000"/>
                                        <p:tgtEl>
                                          <p:spTgt spid="7578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p:bldP spid="75779" grpId="0" build="p" animBg="1"/>
      <p:bldP spid="75780"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68313" y="0"/>
            <a:ext cx="8229600" cy="981075"/>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 b="1">
                <a:solidFill>
                  <a:srgbClr val="800000"/>
                </a:solidFill>
              </a:rPr>
              <a:t>Aspectos formales:</a:t>
            </a:r>
          </a:p>
        </p:txBody>
      </p:sp>
      <p:sp>
        <p:nvSpPr>
          <p:cNvPr id="77827" name="Rectangle 3"/>
          <p:cNvSpPr>
            <a:spLocks noGrp="1" noChangeArrowheads="1"/>
          </p:cNvSpPr>
          <p:nvPr>
            <p:ph type="body" idx="1"/>
          </p:nvPr>
        </p:nvSpPr>
        <p:spPr>
          <a:xfrm>
            <a:off x="0" y="1196975"/>
            <a:ext cx="8964613" cy="5661025"/>
          </a:xfrm>
        </p:spPr>
        <p:txBody>
          <a:bodyPr/>
          <a:lstStyle/>
          <a:p>
            <a:pPr>
              <a:lnSpc>
                <a:spcPct val="80000"/>
              </a:lnSpc>
              <a:buClr>
                <a:srgbClr val="CC0000"/>
              </a:buClr>
              <a:buSzPct val="120000"/>
              <a:buFont typeface="Wingdings" pitchFamily="2" charset="2"/>
              <a:buChar char="ü"/>
            </a:pPr>
            <a:r>
              <a:rPr lang="es-ES" sz="2400" b="1">
                <a:solidFill>
                  <a:srgbClr val="000066"/>
                </a:solidFill>
              </a:rPr>
              <a:t>Gestiones apoyo empresas públicas</a:t>
            </a:r>
            <a:r>
              <a:rPr lang="es-ES" sz="2400"/>
              <a:t> (ANCAP, ANTEL y UTE).</a:t>
            </a:r>
          </a:p>
          <a:p>
            <a:pPr>
              <a:lnSpc>
                <a:spcPct val="80000"/>
              </a:lnSpc>
              <a:buClr>
                <a:srgbClr val="CC0000"/>
              </a:buClr>
              <a:buSzPct val="120000"/>
              <a:buFont typeface="Wingdings" pitchFamily="2" charset="2"/>
              <a:buChar char="ü"/>
            </a:pPr>
            <a:endParaRPr lang="es-ES" sz="2400"/>
          </a:p>
          <a:p>
            <a:pPr>
              <a:lnSpc>
                <a:spcPct val="80000"/>
              </a:lnSpc>
              <a:buClr>
                <a:srgbClr val="CC0000"/>
              </a:buClr>
              <a:buSzPct val="120000"/>
              <a:buFont typeface="Wingdings" pitchFamily="2" charset="2"/>
              <a:buChar char="ü"/>
            </a:pPr>
            <a:r>
              <a:rPr lang="es-ES" sz="2400" b="1">
                <a:solidFill>
                  <a:srgbClr val="000066"/>
                </a:solidFill>
              </a:rPr>
              <a:t>Formas de apoyo del Comité</a:t>
            </a:r>
          </a:p>
          <a:p>
            <a:pPr>
              <a:lnSpc>
                <a:spcPct val="80000"/>
              </a:lnSpc>
              <a:buClr>
                <a:srgbClr val="CC0000"/>
              </a:buClr>
              <a:buSzPct val="120000"/>
              <a:buFont typeface="Wingdings" pitchFamily="2" charset="2"/>
              <a:buChar char="ü"/>
            </a:pPr>
            <a:endParaRPr lang="es-ES" sz="2400"/>
          </a:p>
          <a:p>
            <a:pPr>
              <a:lnSpc>
                <a:spcPct val="80000"/>
              </a:lnSpc>
              <a:buClr>
                <a:srgbClr val="CC0000"/>
              </a:buClr>
              <a:buSzPct val="120000"/>
              <a:buFont typeface="Wingdings" pitchFamily="2" charset="2"/>
              <a:buChar char="ü"/>
            </a:pPr>
            <a:r>
              <a:rPr lang="es-ES" sz="2400" b="1">
                <a:solidFill>
                  <a:srgbClr val="000066"/>
                </a:solidFill>
              </a:rPr>
              <a:t>Marco legal uso información</a:t>
            </a:r>
            <a:r>
              <a:rPr lang="es-ES" sz="2400"/>
              <a:t>:</a:t>
            </a:r>
          </a:p>
          <a:p>
            <a:pPr lvl="1">
              <a:lnSpc>
                <a:spcPct val="80000"/>
              </a:lnSpc>
              <a:buClr>
                <a:srgbClr val="CC0000"/>
              </a:buClr>
              <a:buSzPct val="120000"/>
              <a:buFont typeface="Wingdings" pitchFamily="2" charset="2"/>
              <a:buChar char="ü"/>
            </a:pPr>
            <a:r>
              <a:rPr lang="es-ES" sz="2000"/>
              <a:t>Se desarrolla en marco Sistema Estadístico Nacional (Ley 16.616) que establece </a:t>
            </a:r>
            <a:r>
              <a:rPr lang="es-ES" sz="2000" b="1" i="1" u="sng"/>
              <a:t>secreto estadístico</a:t>
            </a:r>
            <a:r>
              <a:rPr lang="es-ES" sz="2000"/>
              <a:t> para la información.</a:t>
            </a:r>
          </a:p>
          <a:p>
            <a:pPr lvl="1">
              <a:lnSpc>
                <a:spcPct val="80000"/>
              </a:lnSpc>
              <a:buClr>
                <a:srgbClr val="CC0000"/>
              </a:buClr>
              <a:buSzPct val="120000"/>
              <a:buFont typeface="Wingdings" pitchFamily="2" charset="2"/>
              <a:buChar char="ü"/>
            </a:pPr>
            <a:endParaRPr lang="es-ES" sz="2400"/>
          </a:p>
          <a:p>
            <a:pPr lvl="1">
              <a:lnSpc>
                <a:spcPct val="80000"/>
              </a:lnSpc>
              <a:buClr>
                <a:srgbClr val="CC0000"/>
              </a:buClr>
              <a:buSzPct val="120000"/>
              <a:buFont typeface="Wingdings" pitchFamily="2" charset="2"/>
              <a:buNone/>
            </a:pPr>
            <a:r>
              <a:rPr lang="es-ES" sz="2400"/>
              <a:t> </a:t>
            </a:r>
          </a:p>
          <a:p>
            <a:pPr>
              <a:lnSpc>
                <a:spcPct val="80000"/>
              </a:lnSpc>
              <a:buClr>
                <a:srgbClr val="CC0000"/>
              </a:buClr>
              <a:buSzPct val="120000"/>
              <a:buFont typeface="Wingdings" pitchFamily="2" charset="2"/>
              <a:buChar char="ü"/>
            </a:pPr>
            <a:r>
              <a:rPr lang="es-ES" sz="2400" b="1">
                <a:solidFill>
                  <a:srgbClr val="000066"/>
                </a:solidFill>
              </a:rPr>
              <a:t>D</a:t>
            </a:r>
            <a:r>
              <a:rPr lang="es-ES" sz="2800" b="1">
                <a:solidFill>
                  <a:srgbClr val="000066"/>
                </a:solidFill>
              </a:rPr>
              <a:t>ifusión actividad</a:t>
            </a:r>
            <a:r>
              <a:rPr lang="es-ES" sz="2800">
                <a:solidFill>
                  <a:srgbClr val="000066"/>
                </a:solidFill>
              </a:rPr>
              <a:t>:</a:t>
            </a:r>
          </a:p>
          <a:p>
            <a:pPr lvl="1">
              <a:lnSpc>
                <a:spcPct val="80000"/>
              </a:lnSpc>
              <a:buClr>
                <a:srgbClr val="CC0000"/>
              </a:buClr>
              <a:buSzPct val="120000"/>
              <a:buFont typeface="Wingdings" pitchFamily="2" charset="2"/>
              <a:buChar char="ü"/>
            </a:pPr>
            <a:r>
              <a:rPr lang="es-ES" sz="2400"/>
              <a:t>Hacer el máximo aprovechamiento de los medios que están involucrados con información agropecuaria. Comunicar a los productores agropecuarios - principales actores- la necesidad de colaborar y remarcar la seguridad que ofrece el sistema estadístico.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endParaRPr lang="en-US"/>
          </a:p>
        </p:txBody>
      </p:sp>
      <p:pic>
        <p:nvPicPr>
          <p:cNvPr id="78852" name="Picture 4" descr="P1080067"/>
          <p:cNvPicPr>
            <a:picLocks noChangeAspect="1" noChangeArrowheads="1"/>
          </p:cNvPicPr>
          <p:nvPr/>
        </p:nvPicPr>
        <p:blipFill>
          <a:blip r:embed="rId2" cstate="print"/>
          <a:srcRect/>
          <a:stretch>
            <a:fillRect/>
          </a:stretch>
        </p:blipFill>
        <p:spPr bwMode="auto">
          <a:xfrm>
            <a:off x="0" y="136525"/>
            <a:ext cx="4676775" cy="3508375"/>
          </a:xfrm>
          <a:prstGeom prst="rect">
            <a:avLst/>
          </a:prstGeom>
          <a:noFill/>
        </p:spPr>
      </p:pic>
      <p:pic>
        <p:nvPicPr>
          <p:cNvPr id="78853" name="Picture 5" descr="P1080080"/>
          <p:cNvPicPr>
            <a:picLocks noChangeAspect="1" noChangeArrowheads="1"/>
          </p:cNvPicPr>
          <p:nvPr/>
        </p:nvPicPr>
        <p:blipFill>
          <a:blip r:embed="rId3" cstate="print"/>
          <a:srcRect/>
          <a:stretch>
            <a:fillRect/>
          </a:stretch>
        </p:blipFill>
        <p:spPr bwMode="auto">
          <a:xfrm>
            <a:off x="4211638" y="3157538"/>
            <a:ext cx="4932362" cy="370046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333375"/>
            <a:ext cx="7772400" cy="503238"/>
          </a:xfrm>
          <a:solidFill>
            <a:srgbClr val="CCFFCC"/>
          </a:solidFill>
          <a:ln w="41275" cap="flat" algn="ctr">
            <a:solidFill>
              <a:srgbClr val="003300"/>
            </a:solidFill>
          </a:ln>
        </p:spPr>
        <p:txBody>
          <a:bodyPr/>
          <a:lstStyle/>
          <a:p>
            <a:r>
              <a:rPr lang="es-ES" sz="4000"/>
              <a:t>Antecedentes</a:t>
            </a:r>
          </a:p>
        </p:txBody>
      </p:sp>
      <p:sp>
        <p:nvSpPr>
          <p:cNvPr id="2054" name="Text Box 6"/>
          <p:cNvSpPr txBox="1">
            <a:spLocks noChangeArrowheads="1"/>
          </p:cNvSpPr>
          <p:nvPr/>
        </p:nvSpPr>
        <p:spPr bwMode="auto">
          <a:xfrm>
            <a:off x="34925" y="1628775"/>
            <a:ext cx="9144000" cy="3935413"/>
          </a:xfrm>
          <a:prstGeom prst="rect">
            <a:avLst/>
          </a:prstGeom>
          <a:noFill/>
          <a:ln w="9525">
            <a:noFill/>
            <a:miter lim="800000"/>
            <a:headEnd/>
            <a:tailEnd/>
          </a:ln>
          <a:effectLst/>
        </p:spPr>
        <p:txBody>
          <a:bodyPr>
            <a:spAutoFit/>
          </a:bodyPr>
          <a:lstStyle/>
          <a:p>
            <a:pPr marL="342900" indent="-342900">
              <a:buClr>
                <a:srgbClr val="666633"/>
              </a:buClr>
              <a:buSzPct val="120000"/>
              <a:buFont typeface="Wingdings" pitchFamily="2" charset="2"/>
              <a:buChar char="ü"/>
            </a:pPr>
            <a:r>
              <a:rPr lang="es-ES" sz="2800" b="1"/>
              <a:t>Tres primeros censos: 1852, 1900 y 1908.</a:t>
            </a:r>
          </a:p>
          <a:p>
            <a:pPr marL="342900" indent="-342900">
              <a:buClr>
                <a:srgbClr val="666633"/>
              </a:buClr>
              <a:buSzPct val="120000"/>
              <a:buFont typeface="Wingdings" pitchFamily="2" charset="2"/>
              <a:buChar char="ü"/>
            </a:pPr>
            <a:endParaRPr lang="es-ES" sz="2800" b="1"/>
          </a:p>
          <a:p>
            <a:pPr marL="342900" indent="-342900">
              <a:buClr>
                <a:srgbClr val="666633"/>
              </a:buClr>
              <a:buSzPct val="120000"/>
              <a:buFont typeface="Wingdings" pitchFamily="2" charset="2"/>
              <a:buChar char="ü"/>
            </a:pPr>
            <a:endParaRPr lang="es-ES" sz="2800" b="1"/>
          </a:p>
          <a:p>
            <a:pPr marL="342900" indent="-342900">
              <a:buClr>
                <a:srgbClr val="666633"/>
              </a:buClr>
              <a:buSzPct val="120000"/>
              <a:buFont typeface="Wingdings" pitchFamily="2" charset="2"/>
              <a:buChar char="ü"/>
            </a:pPr>
            <a:r>
              <a:rPr lang="es-ES" sz="2800" b="1"/>
              <a:t>Desde 1852 a 2000: 4 censos ganaderos y 14 	agropecuarios. Uno de éstos (1986) por 	muestra.</a:t>
            </a:r>
          </a:p>
          <a:p>
            <a:pPr marL="342900" indent="-342900">
              <a:buClr>
                <a:srgbClr val="666633"/>
              </a:buClr>
              <a:buSzPct val="120000"/>
              <a:buFont typeface="Wingdings" pitchFamily="2" charset="2"/>
              <a:buChar char="ü"/>
            </a:pPr>
            <a:endParaRPr lang="es-ES" sz="2800" b="1"/>
          </a:p>
          <a:p>
            <a:pPr marL="342900" indent="-342900">
              <a:buClr>
                <a:srgbClr val="666633"/>
              </a:buClr>
              <a:buSzPct val="120000"/>
              <a:buFont typeface="Wingdings" pitchFamily="2" charset="2"/>
              <a:buChar char="ü"/>
            </a:pPr>
            <a:r>
              <a:rPr lang="es-ES" sz="2800" b="1"/>
              <a:t>Fundamentos. Información confiable y oportuna 	para la toma de decisiones.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2500"/>
                                  </p:stCondLst>
                                  <p:childTnLst>
                                    <p:set>
                                      <p:cBhvr>
                                        <p:cTn id="6" dur="1" fill="hold">
                                          <p:stCondLst>
                                            <p:cond delay="0"/>
                                          </p:stCondLst>
                                        </p:cTn>
                                        <p:tgtEl>
                                          <p:spTgt spid="2054">
                                            <p:txEl>
                                              <p:pRg st="0" end="0"/>
                                            </p:txEl>
                                          </p:spTgt>
                                        </p:tgtEl>
                                        <p:attrNameLst>
                                          <p:attrName>style.visibility</p:attrName>
                                        </p:attrNameLst>
                                      </p:cBhvr>
                                      <p:to>
                                        <p:strVal val="visible"/>
                                      </p:to>
                                    </p:set>
                                    <p:animEffect transition="in" filter="box(in)">
                                      <p:cBhvr>
                                        <p:cTn id="7" dur="1000"/>
                                        <p:tgtEl>
                                          <p:spTgt spid="2054">
                                            <p:txEl>
                                              <p:pRg st="0" end="0"/>
                                            </p:txEl>
                                          </p:spTgt>
                                        </p:tgtEl>
                                      </p:cBhvr>
                                    </p:animEffect>
                                  </p:childTnLst>
                                </p:cTn>
                              </p:par>
                            </p:childTnLst>
                          </p:cTn>
                        </p:par>
                        <p:par>
                          <p:cTn id="8" fill="hold">
                            <p:stCondLst>
                              <p:cond delay="3500"/>
                            </p:stCondLst>
                            <p:childTnLst>
                              <p:par>
                                <p:cTn id="9" presetID="4" presetClass="entr" presetSubtype="16" fill="hold" grpId="0" nodeType="afterEffect">
                                  <p:stCondLst>
                                    <p:cond delay="2500"/>
                                  </p:stCondLst>
                                  <p:childTnLst>
                                    <p:set>
                                      <p:cBhvr>
                                        <p:cTn id="10" dur="1" fill="hold">
                                          <p:stCondLst>
                                            <p:cond delay="0"/>
                                          </p:stCondLst>
                                        </p:cTn>
                                        <p:tgtEl>
                                          <p:spTgt spid="2054">
                                            <p:txEl>
                                              <p:pRg st="3" end="3"/>
                                            </p:txEl>
                                          </p:spTgt>
                                        </p:tgtEl>
                                        <p:attrNameLst>
                                          <p:attrName>style.visibility</p:attrName>
                                        </p:attrNameLst>
                                      </p:cBhvr>
                                      <p:to>
                                        <p:strVal val="visible"/>
                                      </p:to>
                                    </p:set>
                                    <p:animEffect transition="in" filter="box(in)">
                                      <p:cBhvr>
                                        <p:cTn id="11" dur="1000"/>
                                        <p:tgtEl>
                                          <p:spTgt spid="2054">
                                            <p:txEl>
                                              <p:pRg st="3" end="3"/>
                                            </p:txEl>
                                          </p:spTgt>
                                        </p:tgtEl>
                                      </p:cBhvr>
                                    </p:animEffect>
                                  </p:childTnLst>
                                </p:cTn>
                              </p:par>
                            </p:childTnLst>
                          </p:cTn>
                        </p:par>
                        <p:par>
                          <p:cTn id="12" fill="hold">
                            <p:stCondLst>
                              <p:cond delay="7000"/>
                            </p:stCondLst>
                            <p:childTnLst>
                              <p:par>
                                <p:cTn id="13" presetID="4" presetClass="entr" presetSubtype="16" fill="hold" grpId="0" nodeType="afterEffect">
                                  <p:stCondLst>
                                    <p:cond delay="2500"/>
                                  </p:stCondLst>
                                  <p:childTnLst>
                                    <p:set>
                                      <p:cBhvr>
                                        <p:cTn id="14" dur="1" fill="hold">
                                          <p:stCondLst>
                                            <p:cond delay="0"/>
                                          </p:stCondLst>
                                        </p:cTn>
                                        <p:tgtEl>
                                          <p:spTgt spid="2054">
                                            <p:txEl>
                                              <p:pRg st="5" end="5"/>
                                            </p:txEl>
                                          </p:spTgt>
                                        </p:tgtEl>
                                        <p:attrNameLst>
                                          <p:attrName>style.visibility</p:attrName>
                                        </p:attrNameLst>
                                      </p:cBhvr>
                                      <p:to>
                                        <p:strVal val="visible"/>
                                      </p:to>
                                    </p:set>
                                    <p:animEffect transition="in" filter="box(in)">
                                      <p:cBhvr>
                                        <p:cTn id="15" dur="1000"/>
                                        <p:tgtEl>
                                          <p:spTgt spid="20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76804" name="Picture 4"/>
          <p:cNvPicPr>
            <a:picLocks noChangeAspect="1" noChangeArrowheads="1"/>
          </p:cNvPicPr>
          <p:nvPr>
            <p:ph type="body" idx="1"/>
          </p:nvPr>
        </p:nvPicPr>
        <p:blipFill>
          <a:blip r:embed="rId2" cstate="print"/>
          <a:srcRect/>
          <a:stretch>
            <a:fillRect/>
          </a:stretch>
        </p:blipFill>
        <p:spPr>
          <a:xfrm>
            <a:off x="1547813" y="0"/>
            <a:ext cx="4940300" cy="6858000"/>
          </a:xfrm>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44450"/>
            <a:ext cx="8229600" cy="1143000"/>
          </a:xfrm>
          <a:solidFill>
            <a:srgbClr val="CCFFCC"/>
          </a:solidFill>
          <a:ln w="41275">
            <a:solidFill>
              <a:srgbClr val="003300"/>
            </a:solidFill>
          </a:ln>
        </p:spPr>
        <p:txBody>
          <a:bodyPr/>
          <a:lstStyle/>
          <a:p>
            <a:r>
              <a:rPr lang="es-ES"/>
              <a:t>Marco Legal</a:t>
            </a:r>
          </a:p>
        </p:txBody>
      </p:sp>
      <p:sp>
        <p:nvSpPr>
          <p:cNvPr id="7171" name="Rectangle 3"/>
          <p:cNvSpPr>
            <a:spLocks noGrp="1" noChangeArrowheads="1"/>
          </p:cNvSpPr>
          <p:nvPr>
            <p:ph type="body" idx="1"/>
          </p:nvPr>
        </p:nvSpPr>
        <p:spPr>
          <a:xfrm>
            <a:off x="457200" y="1412875"/>
            <a:ext cx="8362950" cy="5445125"/>
          </a:xfrm>
          <a:gradFill rotWithShape="1">
            <a:gsLst>
              <a:gs pos="0">
                <a:srgbClr val="CCFFCC">
                  <a:gamma/>
                  <a:tint val="38039"/>
                  <a:invGamma/>
                </a:srgbClr>
              </a:gs>
              <a:gs pos="50000">
                <a:srgbClr val="CCFFCC"/>
              </a:gs>
              <a:gs pos="100000">
                <a:srgbClr val="CCFFCC">
                  <a:gamma/>
                  <a:tint val="38039"/>
                  <a:invGamma/>
                </a:srgbClr>
              </a:gs>
            </a:gsLst>
            <a:lin ang="5400000" scaled="1"/>
          </a:gradFill>
        </p:spPr>
        <p:txBody>
          <a:bodyPr/>
          <a:lstStyle/>
          <a:p>
            <a:pPr>
              <a:lnSpc>
                <a:spcPct val="90000"/>
              </a:lnSpc>
            </a:pPr>
            <a:r>
              <a:rPr lang="es-ES" sz="2400"/>
              <a:t>Obligatoriedad (Ley Nº 4.295 del 7/1/1913)</a:t>
            </a:r>
          </a:p>
          <a:p>
            <a:pPr>
              <a:lnSpc>
                <a:spcPct val="90000"/>
              </a:lnSpc>
            </a:pPr>
            <a:endParaRPr lang="es-ES" sz="2000"/>
          </a:p>
          <a:p>
            <a:pPr>
              <a:lnSpc>
                <a:spcPct val="90000"/>
              </a:lnSpc>
            </a:pPr>
            <a:r>
              <a:rPr lang="es-ES" sz="2400"/>
              <a:t>Periodicidad años terminados en cero (Decreto Nº 228/978 del 26/4/1978)</a:t>
            </a:r>
          </a:p>
          <a:p>
            <a:pPr>
              <a:lnSpc>
                <a:spcPct val="90000"/>
              </a:lnSpc>
            </a:pPr>
            <a:endParaRPr lang="es-ES" sz="1600"/>
          </a:p>
          <a:p>
            <a:pPr>
              <a:lnSpc>
                <a:spcPct val="90000"/>
              </a:lnSpc>
            </a:pPr>
            <a:r>
              <a:rPr lang="es-ES" sz="2400"/>
              <a:t>Sistema Estadístico Nacional (Ley Nº 16.616 de 1994). El </a:t>
            </a:r>
            <a:r>
              <a:rPr lang="es-ES" sz="2400" b="1" u="sng"/>
              <a:t>secreto estadístico</a:t>
            </a:r>
            <a:r>
              <a:rPr lang="es-ES" sz="2400"/>
              <a:t> obliga a tratar los datos individuales proporcionados por la fuente de información con la más absoluta confidencialidad, de forma tal de no revelar la identificación de dichas fuentes. </a:t>
            </a:r>
          </a:p>
          <a:p>
            <a:pPr>
              <a:lnSpc>
                <a:spcPct val="90000"/>
              </a:lnSpc>
            </a:pPr>
            <a:endParaRPr lang="es-ES" sz="2400"/>
          </a:p>
          <a:p>
            <a:pPr>
              <a:lnSpc>
                <a:spcPct val="90000"/>
              </a:lnSpc>
            </a:pPr>
            <a:r>
              <a:rPr lang="es-ES" sz="2400"/>
              <a:t>El Censo ha sido declarado de interés nacional por el Poder Ejecutivo (</a:t>
            </a:r>
            <a:r>
              <a:rPr lang="es-ES" sz="2400" i="1"/>
              <a:t>Decreto Nº 387/009 del 18 de agosto de 2009</a:t>
            </a:r>
            <a:r>
              <a:rPr lang="es-ES" sz="2400"/>
              <a:t>) y su levantamiento está previsto para los meses de agosto, septiembre y octubre de 2011.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44450"/>
            <a:ext cx="8229600" cy="561975"/>
          </a:xfrm>
          <a:solidFill>
            <a:srgbClr val="CCFFCC"/>
          </a:solidFill>
          <a:ln w="41275" cap="flat" algn="ctr">
            <a:solidFill>
              <a:srgbClr val="003300"/>
            </a:solidFill>
          </a:ln>
        </p:spPr>
        <p:txBody>
          <a:bodyPr/>
          <a:lstStyle/>
          <a:p>
            <a:r>
              <a:rPr lang="es-ES" sz="4000"/>
              <a:t>Objetivos </a:t>
            </a:r>
          </a:p>
        </p:txBody>
      </p:sp>
      <p:sp>
        <p:nvSpPr>
          <p:cNvPr id="6147" name="Rectangle 3"/>
          <p:cNvSpPr>
            <a:spLocks noGrp="1" noChangeArrowheads="1"/>
          </p:cNvSpPr>
          <p:nvPr>
            <p:ph type="body" idx="1"/>
          </p:nvPr>
        </p:nvSpPr>
        <p:spPr>
          <a:xfrm>
            <a:off x="0" y="819150"/>
            <a:ext cx="9144000" cy="5849938"/>
          </a:xfrm>
        </p:spPr>
        <p:txBody>
          <a:bodyPr/>
          <a:lstStyle/>
          <a:p>
            <a:pPr marL="457200" indent="-457200">
              <a:lnSpc>
                <a:spcPct val="90000"/>
              </a:lnSpc>
              <a:buFontTx/>
              <a:buAutoNum type="arabicPeriod"/>
            </a:pPr>
            <a:r>
              <a:rPr lang="es-ES" sz="2800"/>
              <a:t>Proporcionar datos básicos sobre la estructura del sector agropecuario para el país en su conjunto, para cada departamento y para pequeñas áreas rurales.</a:t>
            </a:r>
          </a:p>
          <a:p>
            <a:pPr marL="457200" indent="-457200">
              <a:lnSpc>
                <a:spcPct val="90000"/>
              </a:lnSpc>
              <a:buFontTx/>
              <a:buAutoNum type="arabicPeriod"/>
            </a:pPr>
            <a:endParaRPr lang="es-ES" sz="2800"/>
          </a:p>
          <a:p>
            <a:pPr marL="457200" indent="-457200">
              <a:lnSpc>
                <a:spcPct val="90000"/>
              </a:lnSpc>
              <a:buFontTx/>
              <a:buAutoNum type="arabicPeriod"/>
            </a:pPr>
            <a:r>
              <a:rPr lang="es-ES" sz="2800"/>
              <a:t>Actualizar los marcos de sectores censales y de explotaciones agropecuarias que se usan para los diseños de las muestras de las encuestas agropecuarias especializadas, tanto continuas como ocasionales.</a:t>
            </a:r>
          </a:p>
          <a:p>
            <a:pPr marL="457200" indent="-457200">
              <a:lnSpc>
                <a:spcPct val="90000"/>
              </a:lnSpc>
              <a:buFontTx/>
              <a:buAutoNum type="arabicPeriod"/>
            </a:pPr>
            <a:endParaRPr lang="es-ES" sz="2800"/>
          </a:p>
          <a:p>
            <a:pPr marL="457200" indent="-457200">
              <a:lnSpc>
                <a:spcPct val="90000"/>
              </a:lnSpc>
              <a:buFontTx/>
              <a:buAutoNum type="arabicPeriod"/>
            </a:pPr>
            <a:r>
              <a:rPr lang="es-ES" sz="2800"/>
              <a:t>Suministrar una base que contribuya a extender y mejorar la producción de estadísticas agropecuarias, con miras a la consolidación de un Sistema Estadístico Agropecuario Integrado.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633413"/>
          </a:xfrm>
          <a:solidFill>
            <a:srgbClr val="CCFFCC"/>
          </a:solidFill>
          <a:ln w="41275" cap="flat" algn="ctr">
            <a:solidFill>
              <a:srgbClr val="003300"/>
            </a:solidFill>
          </a:ln>
        </p:spPr>
        <p:txBody>
          <a:bodyPr/>
          <a:lstStyle/>
          <a:p>
            <a:r>
              <a:rPr lang="es-ES" sz="4000"/>
              <a:t>Usuarios/beneficiarios</a:t>
            </a:r>
          </a:p>
        </p:txBody>
      </p:sp>
      <p:sp>
        <p:nvSpPr>
          <p:cNvPr id="5123" name="Rectangle 3"/>
          <p:cNvSpPr>
            <a:spLocks noGrp="1" noChangeArrowheads="1"/>
          </p:cNvSpPr>
          <p:nvPr>
            <p:ph type="body" idx="1"/>
          </p:nvPr>
        </p:nvSpPr>
        <p:spPr>
          <a:xfrm>
            <a:off x="0" y="981075"/>
            <a:ext cx="9144000" cy="5400675"/>
          </a:xfrm>
        </p:spPr>
        <p:txBody>
          <a:bodyPr/>
          <a:lstStyle/>
          <a:p>
            <a:pPr>
              <a:lnSpc>
                <a:spcPct val="80000"/>
              </a:lnSpc>
              <a:buClr>
                <a:srgbClr val="000099"/>
              </a:buClr>
              <a:buSzPct val="125000"/>
              <a:buFont typeface="Wingdings" pitchFamily="2" charset="2"/>
              <a:buChar char="ü"/>
            </a:pPr>
            <a:r>
              <a:rPr lang="es-ES" sz="2800"/>
              <a:t>Organismos del gobierno nacional y de los gobiernos departamentales dedicados a la  formulación de políticas y a la preparación, seguimiento y evaluación de planes y proyectos de desarrollo.</a:t>
            </a:r>
          </a:p>
          <a:p>
            <a:pPr>
              <a:lnSpc>
                <a:spcPct val="80000"/>
              </a:lnSpc>
              <a:buClr>
                <a:srgbClr val="000099"/>
              </a:buClr>
              <a:buSzPct val="125000"/>
              <a:buFont typeface="Wingdings" pitchFamily="2" charset="2"/>
              <a:buChar char="ü"/>
            </a:pPr>
            <a:r>
              <a:rPr lang="es-ES" sz="2800"/>
              <a:t>El Banco Central del Uruguay.</a:t>
            </a:r>
          </a:p>
          <a:p>
            <a:pPr>
              <a:lnSpc>
                <a:spcPct val="80000"/>
              </a:lnSpc>
              <a:buClr>
                <a:srgbClr val="000099"/>
              </a:buClr>
              <a:buSzPct val="125000"/>
              <a:buFont typeface="Wingdings" pitchFamily="2" charset="2"/>
              <a:buChar char="ü"/>
            </a:pPr>
            <a:r>
              <a:rPr lang="es-ES" sz="2800"/>
              <a:t>Instituciones de investigación y de enseñanza.</a:t>
            </a:r>
          </a:p>
          <a:p>
            <a:pPr>
              <a:lnSpc>
                <a:spcPct val="80000"/>
              </a:lnSpc>
              <a:buClr>
                <a:srgbClr val="000099"/>
              </a:buClr>
              <a:buSzPct val="125000"/>
              <a:buFont typeface="Wingdings" pitchFamily="2" charset="2"/>
              <a:buChar char="ü"/>
            </a:pPr>
            <a:r>
              <a:rPr lang="es-ES" sz="2800"/>
              <a:t>Asociaciones de productores agropecuarios.</a:t>
            </a:r>
          </a:p>
          <a:p>
            <a:pPr>
              <a:lnSpc>
                <a:spcPct val="80000"/>
              </a:lnSpc>
              <a:buClr>
                <a:srgbClr val="000099"/>
              </a:buClr>
              <a:buSzPct val="125000"/>
              <a:buFont typeface="Wingdings" pitchFamily="2" charset="2"/>
              <a:buChar char="ü"/>
            </a:pPr>
            <a:r>
              <a:rPr lang="es-ES" sz="2800"/>
              <a:t>Empresas comerciales.</a:t>
            </a:r>
          </a:p>
          <a:p>
            <a:pPr>
              <a:lnSpc>
                <a:spcPct val="80000"/>
              </a:lnSpc>
              <a:buClr>
                <a:srgbClr val="000099"/>
              </a:buClr>
              <a:buSzPct val="125000"/>
              <a:buFont typeface="Wingdings" pitchFamily="2" charset="2"/>
              <a:buChar char="ü"/>
            </a:pPr>
            <a:r>
              <a:rPr lang="es-ES" sz="2800"/>
              <a:t>Organizaciones internacionales que se ocupan de la planificación del desarrollo.</a:t>
            </a:r>
          </a:p>
          <a:p>
            <a:pPr>
              <a:lnSpc>
                <a:spcPct val="80000"/>
              </a:lnSpc>
              <a:buClr>
                <a:srgbClr val="000099"/>
              </a:buClr>
              <a:buSzPct val="125000"/>
              <a:buFont typeface="Wingdings" pitchFamily="2" charset="2"/>
              <a:buChar char="ü"/>
            </a:pPr>
            <a:r>
              <a:rPr lang="es-ES" sz="2800"/>
              <a:t>Instituciones públicas y privadas dedicadas a la realización de encuestas agropecuarias. </a:t>
            </a:r>
          </a:p>
          <a:p>
            <a:pPr>
              <a:lnSpc>
                <a:spcPct val="80000"/>
              </a:lnSpc>
              <a:buClr>
                <a:srgbClr val="000099"/>
              </a:buClr>
              <a:buSzPct val="125000"/>
              <a:buFont typeface="Wingdings" pitchFamily="2" charset="2"/>
              <a:buNone/>
            </a:pPr>
            <a:r>
              <a:rPr lang="es-ES" sz="2800"/>
              <a:t>	</a:t>
            </a:r>
            <a:r>
              <a:rPr lang="es-ES">
                <a:solidFill>
                  <a:srgbClr val="0000CC"/>
                </a:solidFill>
              </a:rPr>
              <a:t>Como ej. DIEA:</a:t>
            </a:r>
            <a:r>
              <a:rPr lang="es-ES" sz="28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checkerboard(down)">
                                      <p:cBhvr>
                                        <p:cTn id="7" dur="2000"/>
                                        <p:tgtEl>
                                          <p:spTgt spid="5123">
                                            <p:txEl>
                                              <p:pRg st="0" end="0"/>
                                            </p:txEl>
                                          </p:spTgt>
                                        </p:tgtEl>
                                      </p:cBhvr>
                                    </p:animEffect>
                                  </p:childTnLst>
                                </p:cTn>
                              </p:par>
                            </p:childTnLst>
                          </p:cTn>
                        </p:par>
                        <p:par>
                          <p:cTn id="8" fill="hold">
                            <p:stCondLst>
                              <p:cond delay="2000"/>
                            </p:stCondLst>
                            <p:childTnLst>
                              <p:par>
                                <p:cTn id="9" presetID="5" presetClass="entr" presetSubtype="5" fill="hold" grpId="0" nodeType="afterEffect">
                                  <p:stCondLst>
                                    <p:cond delay="0"/>
                                  </p:stCondLst>
                                  <p:childTnLst>
                                    <p:set>
                                      <p:cBhvr>
                                        <p:cTn id="10" dur="1" fill="hold">
                                          <p:stCondLst>
                                            <p:cond delay="0"/>
                                          </p:stCondLst>
                                        </p:cTn>
                                        <p:tgtEl>
                                          <p:spTgt spid="5123">
                                            <p:txEl>
                                              <p:pRg st="1" end="1"/>
                                            </p:txEl>
                                          </p:spTgt>
                                        </p:tgtEl>
                                        <p:attrNameLst>
                                          <p:attrName>style.visibility</p:attrName>
                                        </p:attrNameLst>
                                      </p:cBhvr>
                                      <p:to>
                                        <p:strVal val="visible"/>
                                      </p:to>
                                    </p:set>
                                    <p:animEffect transition="in" filter="checkerboard(down)">
                                      <p:cBhvr>
                                        <p:cTn id="11" dur="2000"/>
                                        <p:tgtEl>
                                          <p:spTgt spid="5123">
                                            <p:txEl>
                                              <p:pRg st="1" end="1"/>
                                            </p:txEl>
                                          </p:spTgt>
                                        </p:tgtEl>
                                      </p:cBhvr>
                                    </p:animEffect>
                                  </p:childTnLst>
                                </p:cTn>
                              </p:par>
                            </p:childTnLst>
                          </p:cTn>
                        </p:par>
                        <p:par>
                          <p:cTn id="12" fill="hold">
                            <p:stCondLst>
                              <p:cond delay="4000"/>
                            </p:stCondLst>
                            <p:childTnLst>
                              <p:par>
                                <p:cTn id="13" presetID="5" presetClass="entr" presetSubtype="5" fill="hold" grpId="0" nodeType="after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animEffect transition="in" filter="checkerboard(down)">
                                      <p:cBhvr>
                                        <p:cTn id="15" dur="2000"/>
                                        <p:tgtEl>
                                          <p:spTgt spid="5123">
                                            <p:txEl>
                                              <p:pRg st="2" end="2"/>
                                            </p:txEl>
                                          </p:spTgt>
                                        </p:tgtEl>
                                      </p:cBhvr>
                                    </p:animEffect>
                                  </p:childTnLst>
                                </p:cTn>
                              </p:par>
                            </p:childTnLst>
                          </p:cTn>
                        </p:par>
                        <p:par>
                          <p:cTn id="16" fill="hold">
                            <p:stCondLst>
                              <p:cond delay="6000"/>
                            </p:stCondLst>
                            <p:childTnLst>
                              <p:par>
                                <p:cTn id="17" presetID="5" presetClass="entr" presetSubtype="5" fill="hold" grpId="0" nodeType="after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animEffect transition="in" filter="checkerboard(down)">
                                      <p:cBhvr>
                                        <p:cTn id="19" dur="2000"/>
                                        <p:tgtEl>
                                          <p:spTgt spid="5123">
                                            <p:txEl>
                                              <p:pRg st="3" end="3"/>
                                            </p:txEl>
                                          </p:spTgt>
                                        </p:tgtEl>
                                      </p:cBhvr>
                                    </p:animEffect>
                                  </p:childTnLst>
                                </p:cTn>
                              </p:par>
                            </p:childTnLst>
                          </p:cTn>
                        </p:par>
                        <p:par>
                          <p:cTn id="20" fill="hold">
                            <p:stCondLst>
                              <p:cond delay="8000"/>
                            </p:stCondLst>
                            <p:childTnLst>
                              <p:par>
                                <p:cTn id="21" presetID="5" presetClass="entr" presetSubtype="5" fill="hold" grpId="0" nodeType="afterEffect">
                                  <p:stCondLst>
                                    <p:cond delay="0"/>
                                  </p:stCondLst>
                                  <p:childTnLst>
                                    <p:set>
                                      <p:cBhvr>
                                        <p:cTn id="22" dur="1" fill="hold">
                                          <p:stCondLst>
                                            <p:cond delay="0"/>
                                          </p:stCondLst>
                                        </p:cTn>
                                        <p:tgtEl>
                                          <p:spTgt spid="5123">
                                            <p:txEl>
                                              <p:pRg st="4" end="4"/>
                                            </p:txEl>
                                          </p:spTgt>
                                        </p:tgtEl>
                                        <p:attrNameLst>
                                          <p:attrName>style.visibility</p:attrName>
                                        </p:attrNameLst>
                                      </p:cBhvr>
                                      <p:to>
                                        <p:strVal val="visible"/>
                                      </p:to>
                                    </p:set>
                                    <p:animEffect transition="in" filter="checkerboard(down)">
                                      <p:cBhvr>
                                        <p:cTn id="23" dur="2000"/>
                                        <p:tgtEl>
                                          <p:spTgt spid="5123">
                                            <p:txEl>
                                              <p:pRg st="4" end="4"/>
                                            </p:txEl>
                                          </p:spTgt>
                                        </p:tgtEl>
                                      </p:cBhvr>
                                    </p:animEffect>
                                  </p:childTnLst>
                                </p:cTn>
                              </p:par>
                            </p:childTnLst>
                          </p:cTn>
                        </p:par>
                        <p:par>
                          <p:cTn id="24" fill="hold">
                            <p:stCondLst>
                              <p:cond delay="10000"/>
                            </p:stCondLst>
                            <p:childTnLst>
                              <p:par>
                                <p:cTn id="25" presetID="5" presetClass="entr" presetSubtype="5" fill="hold" grpId="0" nodeType="after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checkerboard(down)">
                                      <p:cBhvr>
                                        <p:cTn id="27" dur="2000"/>
                                        <p:tgtEl>
                                          <p:spTgt spid="5123">
                                            <p:txEl>
                                              <p:pRg st="5" end="5"/>
                                            </p:txEl>
                                          </p:spTgt>
                                        </p:tgtEl>
                                      </p:cBhvr>
                                    </p:animEffect>
                                  </p:childTnLst>
                                </p:cTn>
                              </p:par>
                            </p:childTnLst>
                          </p:cTn>
                        </p:par>
                        <p:par>
                          <p:cTn id="28" fill="hold">
                            <p:stCondLst>
                              <p:cond delay="12000"/>
                            </p:stCondLst>
                            <p:childTnLst>
                              <p:par>
                                <p:cTn id="29" presetID="5" presetClass="entr" presetSubtype="5" fill="hold" grpId="0" nodeType="afterEffect">
                                  <p:stCondLst>
                                    <p:cond delay="0"/>
                                  </p:stCondLst>
                                  <p:childTnLst>
                                    <p:set>
                                      <p:cBhvr>
                                        <p:cTn id="30" dur="1" fill="hold">
                                          <p:stCondLst>
                                            <p:cond delay="0"/>
                                          </p:stCondLst>
                                        </p:cTn>
                                        <p:tgtEl>
                                          <p:spTgt spid="5123">
                                            <p:txEl>
                                              <p:pRg st="6" end="6"/>
                                            </p:txEl>
                                          </p:spTgt>
                                        </p:tgtEl>
                                        <p:attrNameLst>
                                          <p:attrName>style.visibility</p:attrName>
                                        </p:attrNameLst>
                                      </p:cBhvr>
                                      <p:to>
                                        <p:strVal val="visible"/>
                                      </p:to>
                                    </p:set>
                                    <p:animEffect transition="in" filter="checkerboard(down)">
                                      <p:cBhvr>
                                        <p:cTn id="31" dur="2000"/>
                                        <p:tgtEl>
                                          <p:spTgt spid="5123">
                                            <p:txEl>
                                              <p:pRg st="6" end="6"/>
                                            </p:txEl>
                                          </p:spTgt>
                                        </p:tgtEl>
                                      </p:cBhvr>
                                    </p:animEffect>
                                  </p:childTnLst>
                                </p:cTn>
                              </p:par>
                            </p:childTnLst>
                          </p:cTn>
                        </p:par>
                        <p:par>
                          <p:cTn id="32" fill="hold">
                            <p:stCondLst>
                              <p:cond delay="14000"/>
                            </p:stCondLst>
                            <p:childTnLst>
                              <p:par>
                                <p:cTn id="33" presetID="5" presetClass="entr" presetSubtype="5" fill="hold" grpId="0" nodeType="afterEffect">
                                  <p:stCondLst>
                                    <p:cond delay="0"/>
                                  </p:stCondLst>
                                  <p:childTnLst>
                                    <p:set>
                                      <p:cBhvr>
                                        <p:cTn id="34" dur="1" fill="hold">
                                          <p:stCondLst>
                                            <p:cond delay="0"/>
                                          </p:stCondLst>
                                        </p:cTn>
                                        <p:tgtEl>
                                          <p:spTgt spid="5123">
                                            <p:txEl>
                                              <p:pRg st="7" end="7"/>
                                            </p:txEl>
                                          </p:spTgt>
                                        </p:tgtEl>
                                        <p:attrNameLst>
                                          <p:attrName>style.visibility</p:attrName>
                                        </p:attrNameLst>
                                      </p:cBhvr>
                                      <p:to>
                                        <p:strVal val="visible"/>
                                      </p:to>
                                    </p:set>
                                    <p:animEffect transition="in" filter="checkerboard(down)">
                                      <p:cBhvr>
                                        <p:cTn id="35" dur="20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274638"/>
            <a:ext cx="9144000" cy="633412"/>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ES" sz="3600">
                <a:solidFill>
                  <a:srgbClr val="800000"/>
                </a:solidFill>
              </a:rPr>
              <a:t>El Censo dentro del  sistema estadístico:</a:t>
            </a:r>
          </a:p>
        </p:txBody>
      </p:sp>
      <p:sp>
        <p:nvSpPr>
          <p:cNvPr id="52227" name="Rectangle 3"/>
          <p:cNvSpPr>
            <a:spLocks noGrp="1" noChangeArrowheads="1"/>
          </p:cNvSpPr>
          <p:nvPr>
            <p:ph type="body" idx="1"/>
          </p:nvPr>
        </p:nvSpPr>
        <p:spPr>
          <a:xfrm>
            <a:off x="395288" y="1052513"/>
            <a:ext cx="8229600" cy="4176712"/>
          </a:xfrm>
          <a:noFill/>
          <a:ln w="22225">
            <a:solidFill>
              <a:srgbClr val="FF0000"/>
            </a:solidFill>
          </a:ln>
        </p:spPr>
        <p:txBody>
          <a:bodyPr/>
          <a:lstStyle/>
          <a:p>
            <a:r>
              <a:rPr lang="es-ES" sz="2800"/>
              <a:t>Única fuente de información (listado productores) para realizar estudios específicos, ej.</a:t>
            </a:r>
          </a:p>
          <a:p>
            <a:endParaRPr lang="es-ES" sz="1400"/>
          </a:p>
          <a:p>
            <a:pPr lvl="1"/>
            <a:r>
              <a:rPr lang="es-ES" sz="2400"/>
              <a:t>Por rubros, regiones o actividades</a:t>
            </a:r>
          </a:p>
          <a:p>
            <a:pPr lvl="1"/>
            <a:r>
              <a:rPr lang="es-ES" sz="2400"/>
              <a:t>Nuevos rubros</a:t>
            </a:r>
          </a:p>
          <a:p>
            <a:pPr lvl="1"/>
            <a:r>
              <a:rPr lang="es-ES" sz="2400"/>
              <a:t>Reservas forrajeras</a:t>
            </a:r>
          </a:p>
          <a:p>
            <a:pPr lvl="1"/>
            <a:r>
              <a:rPr lang="es-ES" sz="2400"/>
              <a:t>Uso de servicios de maquinaria</a:t>
            </a:r>
          </a:p>
          <a:p>
            <a:pPr lvl="1"/>
            <a:r>
              <a:rPr lang="es-ES" sz="2400"/>
              <a:t>Estudios de género en explotaciones familiares </a:t>
            </a:r>
          </a:p>
        </p:txBody>
      </p:sp>
      <p:sp>
        <p:nvSpPr>
          <p:cNvPr id="52228" name="Text Box 4"/>
          <p:cNvSpPr txBox="1">
            <a:spLocks noChangeArrowheads="1"/>
          </p:cNvSpPr>
          <p:nvPr/>
        </p:nvSpPr>
        <p:spPr bwMode="auto">
          <a:xfrm>
            <a:off x="0" y="5373688"/>
            <a:ext cx="8964613" cy="1330325"/>
          </a:xfrm>
          <a:prstGeom prst="rect">
            <a:avLst/>
          </a:prstGeom>
          <a:solidFill>
            <a:srgbClr val="FFFF99"/>
          </a:solidFill>
          <a:ln w="19050">
            <a:solidFill>
              <a:srgbClr val="0000FF"/>
            </a:solidFill>
            <a:miter lim="800000"/>
            <a:headEnd/>
            <a:tailEnd/>
          </a:ln>
          <a:effectLst/>
        </p:spPr>
        <p:txBody>
          <a:bodyPr>
            <a:spAutoFit/>
          </a:bodyPr>
          <a:lstStyle/>
          <a:p>
            <a:pPr>
              <a:spcBef>
                <a:spcPct val="50000"/>
              </a:spcBef>
            </a:pPr>
            <a:r>
              <a:rPr lang="es-MX" sz="2000"/>
              <a:t>El objetivo fundamental es el de mantener y fortalecer el Programa Integrado de Estadísticas Continuas (PIEC). Para ello, será indispensable que en el año 2011 se levante exitosamente el Censo General Agropecuario (CGA), tal como está planeado.</a:t>
            </a:r>
            <a:endParaRPr lang="es-ES"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500"/>
                                  </p:stCondLst>
                                  <p:childTnLst>
                                    <p:set>
                                      <p:cBhvr>
                                        <p:cTn id="6" dur="1" fill="hold">
                                          <p:stCondLst>
                                            <p:cond delay="0"/>
                                          </p:stCondLst>
                                        </p:cTn>
                                        <p:tgtEl>
                                          <p:spTgt spid="52226"/>
                                        </p:tgtEl>
                                        <p:attrNameLst>
                                          <p:attrName>style.visibility</p:attrName>
                                        </p:attrNameLst>
                                      </p:cBhvr>
                                      <p:to>
                                        <p:strVal val="visible"/>
                                      </p:to>
                                    </p:set>
                                    <p:animEffect transition="in" filter="diamond(in)">
                                      <p:cBhvr>
                                        <p:cTn id="7" dur="1000"/>
                                        <p:tgtEl>
                                          <p:spTgt spid="52226"/>
                                        </p:tgtEl>
                                      </p:cBhvr>
                                    </p:animEffect>
                                  </p:childTnLst>
                                </p:cTn>
                              </p:par>
                            </p:childTnLst>
                          </p:cTn>
                        </p:par>
                        <p:par>
                          <p:cTn id="8" fill="hold">
                            <p:stCondLst>
                              <p:cond delay="1500"/>
                            </p:stCondLst>
                            <p:childTnLst>
                              <p:par>
                                <p:cTn id="9" presetID="18" presetClass="entr" presetSubtype="6" fill="hold" grpId="0" nodeType="afterEffect">
                                  <p:stCondLst>
                                    <p:cond delay="1500"/>
                                  </p:stCondLst>
                                  <p:childTnLst>
                                    <p:set>
                                      <p:cBhvr>
                                        <p:cTn id="10" dur="1" fill="hold">
                                          <p:stCondLst>
                                            <p:cond delay="0"/>
                                          </p:stCondLst>
                                        </p:cTn>
                                        <p:tgtEl>
                                          <p:spTgt spid="52227">
                                            <p:bg/>
                                          </p:spTgt>
                                        </p:tgtEl>
                                        <p:attrNameLst>
                                          <p:attrName>style.visibility</p:attrName>
                                        </p:attrNameLst>
                                      </p:cBhvr>
                                      <p:to>
                                        <p:strVal val="visible"/>
                                      </p:to>
                                    </p:set>
                                    <p:animEffect transition="in" filter="strips(downRight)">
                                      <p:cBhvr>
                                        <p:cTn id="11" dur="500"/>
                                        <p:tgtEl>
                                          <p:spTgt spid="52227">
                                            <p:bg/>
                                          </p:spTgt>
                                        </p:tgtEl>
                                      </p:cBhvr>
                                    </p:animEffect>
                                  </p:childTnLst>
                                </p:cTn>
                              </p:par>
                            </p:childTnLst>
                          </p:cTn>
                        </p:par>
                        <p:par>
                          <p:cTn id="12" fill="hold">
                            <p:stCondLst>
                              <p:cond delay="3500"/>
                            </p:stCondLst>
                            <p:childTnLst>
                              <p:par>
                                <p:cTn id="13" presetID="18" presetClass="entr" presetSubtype="6" fill="hold" grpId="0" nodeType="afterEffect">
                                  <p:stCondLst>
                                    <p:cond delay="1500"/>
                                  </p:stCondLst>
                                  <p:childTnLst>
                                    <p:set>
                                      <p:cBhvr>
                                        <p:cTn id="14" dur="1" fill="hold">
                                          <p:stCondLst>
                                            <p:cond delay="0"/>
                                          </p:stCondLst>
                                        </p:cTn>
                                        <p:tgtEl>
                                          <p:spTgt spid="52227">
                                            <p:txEl>
                                              <p:pRg st="0" end="0"/>
                                            </p:txEl>
                                          </p:spTgt>
                                        </p:tgtEl>
                                        <p:attrNameLst>
                                          <p:attrName>style.visibility</p:attrName>
                                        </p:attrNameLst>
                                      </p:cBhvr>
                                      <p:to>
                                        <p:strVal val="visible"/>
                                      </p:to>
                                    </p:set>
                                    <p:animEffect transition="in" filter="strips(downRight)">
                                      <p:cBhvr>
                                        <p:cTn id="15" dur="500"/>
                                        <p:tgtEl>
                                          <p:spTgt spid="52227">
                                            <p:txEl>
                                              <p:pRg st="0" end="0"/>
                                            </p:txEl>
                                          </p:spTgt>
                                        </p:tgtEl>
                                      </p:cBhvr>
                                    </p:animEffect>
                                  </p:childTnLst>
                                </p:cTn>
                              </p:par>
                            </p:childTnLst>
                          </p:cTn>
                        </p:par>
                        <p:par>
                          <p:cTn id="16" fill="hold">
                            <p:stCondLst>
                              <p:cond delay="5500"/>
                            </p:stCondLst>
                            <p:childTnLst>
                              <p:par>
                                <p:cTn id="17" presetID="18" presetClass="entr" presetSubtype="6" fill="hold" grpId="0" nodeType="afterEffect">
                                  <p:stCondLst>
                                    <p:cond delay="1500"/>
                                  </p:stCondLst>
                                  <p:childTnLst>
                                    <p:set>
                                      <p:cBhvr>
                                        <p:cTn id="18" dur="1" fill="hold">
                                          <p:stCondLst>
                                            <p:cond delay="0"/>
                                          </p:stCondLst>
                                        </p:cTn>
                                        <p:tgtEl>
                                          <p:spTgt spid="52227">
                                            <p:txEl>
                                              <p:pRg st="2" end="2"/>
                                            </p:txEl>
                                          </p:spTgt>
                                        </p:tgtEl>
                                        <p:attrNameLst>
                                          <p:attrName>style.visibility</p:attrName>
                                        </p:attrNameLst>
                                      </p:cBhvr>
                                      <p:to>
                                        <p:strVal val="visible"/>
                                      </p:to>
                                    </p:set>
                                    <p:animEffect transition="in" filter="strips(downRight)">
                                      <p:cBhvr>
                                        <p:cTn id="19" dur="500"/>
                                        <p:tgtEl>
                                          <p:spTgt spid="52227">
                                            <p:txEl>
                                              <p:pRg st="2" end="2"/>
                                            </p:txEl>
                                          </p:spTgt>
                                        </p:tgtEl>
                                      </p:cBhvr>
                                    </p:animEffect>
                                  </p:childTnLst>
                                </p:cTn>
                              </p:par>
                            </p:childTnLst>
                          </p:cTn>
                        </p:par>
                        <p:par>
                          <p:cTn id="20" fill="hold">
                            <p:stCondLst>
                              <p:cond delay="7500"/>
                            </p:stCondLst>
                            <p:childTnLst>
                              <p:par>
                                <p:cTn id="21" presetID="18" presetClass="entr" presetSubtype="6" fill="hold" grpId="0" nodeType="afterEffect">
                                  <p:stCondLst>
                                    <p:cond delay="1500"/>
                                  </p:stCondLst>
                                  <p:childTnLst>
                                    <p:set>
                                      <p:cBhvr>
                                        <p:cTn id="22" dur="1" fill="hold">
                                          <p:stCondLst>
                                            <p:cond delay="0"/>
                                          </p:stCondLst>
                                        </p:cTn>
                                        <p:tgtEl>
                                          <p:spTgt spid="52227">
                                            <p:txEl>
                                              <p:pRg st="3" end="3"/>
                                            </p:txEl>
                                          </p:spTgt>
                                        </p:tgtEl>
                                        <p:attrNameLst>
                                          <p:attrName>style.visibility</p:attrName>
                                        </p:attrNameLst>
                                      </p:cBhvr>
                                      <p:to>
                                        <p:strVal val="visible"/>
                                      </p:to>
                                    </p:set>
                                    <p:animEffect transition="in" filter="strips(downRight)">
                                      <p:cBhvr>
                                        <p:cTn id="23" dur="500"/>
                                        <p:tgtEl>
                                          <p:spTgt spid="52227">
                                            <p:txEl>
                                              <p:pRg st="3" end="3"/>
                                            </p:txEl>
                                          </p:spTgt>
                                        </p:tgtEl>
                                      </p:cBhvr>
                                    </p:animEffect>
                                  </p:childTnLst>
                                </p:cTn>
                              </p:par>
                            </p:childTnLst>
                          </p:cTn>
                        </p:par>
                        <p:par>
                          <p:cTn id="24" fill="hold">
                            <p:stCondLst>
                              <p:cond delay="9500"/>
                            </p:stCondLst>
                            <p:childTnLst>
                              <p:par>
                                <p:cTn id="25" presetID="18" presetClass="entr" presetSubtype="6" fill="hold" grpId="0" nodeType="afterEffect">
                                  <p:stCondLst>
                                    <p:cond delay="1500"/>
                                  </p:stCondLst>
                                  <p:childTnLst>
                                    <p:set>
                                      <p:cBhvr>
                                        <p:cTn id="26" dur="1" fill="hold">
                                          <p:stCondLst>
                                            <p:cond delay="0"/>
                                          </p:stCondLst>
                                        </p:cTn>
                                        <p:tgtEl>
                                          <p:spTgt spid="52227">
                                            <p:txEl>
                                              <p:pRg st="4" end="4"/>
                                            </p:txEl>
                                          </p:spTgt>
                                        </p:tgtEl>
                                        <p:attrNameLst>
                                          <p:attrName>style.visibility</p:attrName>
                                        </p:attrNameLst>
                                      </p:cBhvr>
                                      <p:to>
                                        <p:strVal val="visible"/>
                                      </p:to>
                                    </p:set>
                                    <p:animEffect transition="in" filter="strips(downRight)">
                                      <p:cBhvr>
                                        <p:cTn id="27" dur="500"/>
                                        <p:tgtEl>
                                          <p:spTgt spid="52227">
                                            <p:txEl>
                                              <p:pRg st="4" end="4"/>
                                            </p:txEl>
                                          </p:spTgt>
                                        </p:tgtEl>
                                      </p:cBhvr>
                                    </p:animEffect>
                                  </p:childTnLst>
                                </p:cTn>
                              </p:par>
                            </p:childTnLst>
                          </p:cTn>
                        </p:par>
                        <p:par>
                          <p:cTn id="28" fill="hold">
                            <p:stCondLst>
                              <p:cond delay="11500"/>
                            </p:stCondLst>
                            <p:childTnLst>
                              <p:par>
                                <p:cTn id="29" presetID="18" presetClass="entr" presetSubtype="6" fill="hold" grpId="0" nodeType="afterEffect">
                                  <p:stCondLst>
                                    <p:cond delay="1500"/>
                                  </p:stCondLst>
                                  <p:childTnLst>
                                    <p:set>
                                      <p:cBhvr>
                                        <p:cTn id="30" dur="1" fill="hold">
                                          <p:stCondLst>
                                            <p:cond delay="0"/>
                                          </p:stCondLst>
                                        </p:cTn>
                                        <p:tgtEl>
                                          <p:spTgt spid="52227">
                                            <p:txEl>
                                              <p:pRg st="5" end="5"/>
                                            </p:txEl>
                                          </p:spTgt>
                                        </p:tgtEl>
                                        <p:attrNameLst>
                                          <p:attrName>style.visibility</p:attrName>
                                        </p:attrNameLst>
                                      </p:cBhvr>
                                      <p:to>
                                        <p:strVal val="visible"/>
                                      </p:to>
                                    </p:set>
                                    <p:animEffect transition="in" filter="strips(downRight)">
                                      <p:cBhvr>
                                        <p:cTn id="31" dur="500"/>
                                        <p:tgtEl>
                                          <p:spTgt spid="52227">
                                            <p:txEl>
                                              <p:pRg st="5" end="5"/>
                                            </p:txEl>
                                          </p:spTgt>
                                        </p:tgtEl>
                                      </p:cBhvr>
                                    </p:animEffect>
                                  </p:childTnLst>
                                </p:cTn>
                              </p:par>
                            </p:childTnLst>
                          </p:cTn>
                        </p:par>
                        <p:par>
                          <p:cTn id="32" fill="hold">
                            <p:stCondLst>
                              <p:cond delay="13500"/>
                            </p:stCondLst>
                            <p:childTnLst>
                              <p:par>
                                <p:cTn id="33" presetID="18" presetClass="entr" presetSubtype="6" fill="hold" grpId="0" nodeType="afterEffect">
                                  <p:stCondLst>
                                    <p:cond delay="1500"/>
                                  </p:stCondLst>
                                  <p:childTnLst>
                                    <p:set>
                                      <p:cBhvr>
                                        <p:cTn id="34" dur="1" fill="hold">
                                          <p:stCondLst>
                                            <p:cond delay="0"/>
                                          </p:stCondLst>
                                        </p:cTn>
                                        <p:tgtEl>
                                          <p:spTgt spid="52227">
                                            <p:txEl>
                                              <p:pRg st="6" end="6"/>
                                            </p:txEl>
                                          </p:spTgt>
                                        </p:tgtEl>
                                        <p:attrNameLst>
                                          <p:attrName>style.visibility</p:attrName>
                                        </p:attrNameLst>
                                      </p:cBhvr>
                                      <p:to>
                                        <p:strVal val="visible"/>
                                      </p:to>
                                    </p:set>
                                    <p:animEffect transition="in" filter="strips(downRight)">
                                      <p:cBhvr>
                                        <p:cTn id="35" dur="500"/>
                                        <p:tgtEl>
                                          <p:spTgt spid="52227">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52228"/>
                                        </p:tgtEl>
                                        <p:attrNameLst>
                                          <p:attrName>style.visibility</p:attrName>
                                        </p:attrNameLst>
                                      </p:cBhvr>
                                      <p:to>
                                        <p:strVal val="visible"/>
                                      </p:to>
                                    </p:set>
                                    <p:animEffect transition="in" filter="diamond(in)">
                                      <p:cBhvr>
                                        <p:cTn id="40" dur="20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27" grpId="0" build="p" animBg="1"/>
      <p:bldP spid="522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777875"/>
          </a:xfrm>
          <a:solidFill>
            <a:srgbClr val="CCFFCC"/>
          </a:solidFill>
          <a:ln w="41275" cap="flat" algn="ctr">
            <a:solidFill>
              <a:srgbClr val="003300"/>
            </a:solidFill>
          </a:ln>
        </p:spPr>
        <p:txBody>
          <a:bodyPr/>
          <a:lstStyle/>
          <a:p>
            <a:r>
              <a:rPr lang="es-ES" sz="4000"/>
              <a:t>Tareas preparatorias</a:t>
            </a:r>
          </a:p>
        </p:txBody>
      </p:sp>
      <p:sp>
        <p:nvSpPr>
          <p:cNvPr id="8195" name="Rectangle 3"/>
          <p:cNvSpPr>
            <a:spLocks noGrp="1" noChangeArrowheads="1"/>
          </p:cNvSpPr>
          <p:nvPr>
            <p:ph type="body" idx="1"/>
          </p:nvPr>
        </p:nvSpPr>
        <p:spPr>
          <a:xfrm>
            <a:off x="457200" y="1600200"/>
            <a:ext cx="8229600" cy="4997450"/>
          </a:xfrm>
        </p:spPr>
        <p:txBody>
          <a:bodyPr/>
          <a:lstStyle/>
          <a:p>
            <a:pPr>
              <a:lnSpc>
                <a:spcPct val="90000"/>
              </a:lnSpc>
            </a:pPr>
            <a:r>
              <a:rPr lang="es-ES" sz="2800"/>
              <a:t>Definición estructura organizacional</a:t>
            </a:r>
          </a:p>
          <a:p>
            <a:pPr>
              <a:lnSpc>
                <a:spcPct val="90000"/>
              </a:lnSpc>
            </a:pPr>
            <a:endParaRPr lang="es-ES" sz="2800"/>
          </a:p>
          <a:p>
            <a:pPr>
              <a:lnSpc>
                <a:spcPct val="90000"/>
              </a:lnSpc>
            </a:pPr>
            <a:r>
              <a:rPr lang="es-ES" sz="2800"/>
              <a:t>Cartografía (coordinación con INE)</a:t>
            </a:r>
          </a:p>
          <a:p>
            <a:pPr>
              <a:lnSpc>
                <a:spcPct val="90000"/>
              </a:lnSpc>
            </a:pPr>
            <a:endParaRPr lang="es-ES" sz="2800"/>
          </a:p>
          <a:p>
            <a:pPr>
              <a:lnSpc>
                <a:spcPct val="90000"/>
              </a:lnSpc>
            </a:pPr>
            <a:r>
              <a:rPr lang="es-ES" sz="2800"/>
              <a:t>Formulario: </a:t>
            </a:r>
          </a:p>
          <a:p>
            <a:pPr lvl="1">
              <a:lnSpc>
                <a:spcPct val="90000"/>
              </a:lnSpc>
            </a:pPr>
            <a:r>
              <a:rPr lang="es-ES" sz="2400"/>
              <a:t>Base año 2000.</a:t>
            </a:r>
          </a:p>
          <a:p>
            <a:pPr lvl="1">
              <a:lnSpc>
                <a:spcPct val="90000"/>
              </a:lnSpc>
            </a:pPr>
            <a:r>
              <a:rPr lang="es-ES" sz="2400"/>
              <a:t>Recomendaciones FAO “Programa Ronda mundial de Censos Agropecuarios 2010.” </a:t>
            </a:r>
          </a:p>
          <a:p>
            <a:pPr lvl="1">
              <a:lnSpc>
                <a:spcPct val="90000"/>
              </a:lnSpc>
            </a:pPr>
            <a:r>
              <a:rPr lang="es-ES" sz="2400"/>
              <a:t>Revisión de antecedentes otros países. </a:t>
            </a:r>
          </a:p>
          <a:p>
            <a:pPr lvl="1">
              <a:lnSpc>
                <a:spcPct val="90000"/>
              </a:lnSpc>
            </a:pPr>
            <a:r>
              <a:rPr lang="es-ES" sz="2400"/>
              <a:t>Consultas de concepto a usuarios públicos y privados</a:t>
            </a:r>
          </a:p>
          <a:p>
            <a:pPr lvl="1">
              <a:lnSpc>
                <a:spcPct val="90000"/>
              </a:lnSpc>
            </a:pPr>
            <a:r>
              <a:rPr lang="es-ES" sz="2400"/>
              <a:t>Contenido y prueba de campo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Picture 2" descr="pais"/>
          <p:cNvPicPr>
            <a:picLocks noChangeAspect="1" noChangeArrowheads="1"/>
          </p:cNvPicPr>
          <p:nvPr/>
        </p:nvPicPr>
        <p:blipFill>
          <a:blip r:embed="rId2" cstate="print"/>
          <a:srcRect/>
          <a:stretch>
            <a:fillRect/>
          </a:stretch>
        </p:blipFill>
        <p:spPr bwMode="auto">
          <a:xfrm>
            <a:off x="-76200" y="2076450"/>
            <a:ext cx="3124200" cy="2495550"/>
          </a:xfrm>
          <a:prstGeom prst="rect">
            <a:avLst/>
          </a:prstGeom>
          <a:noFill/>
        </p:spPr>
      </p:pic>
      <p:sp>
        <p:nvSpPr>
          <p:cNvPr id="17411" name="Rectangle 3"/>
          <p:cNvSpPr>
            <a:spLocks noGrp="1" noChangeArrowheads="1"/>
          </p:cNvSpPr>
          <p:nvPr>
            <p:ph type="title"/>
          </p:nvPr>
        </p:nvSpPr>
        <p:spPr>
          <a:xfrm>
            <a:off x="381000" y="76200"/>
            <a:ext cx="8078788" cy="688975"/>
          </a:xfrm>
          <a:solidFill>
            <a:srgbClr val="CCFFCC"/>
          </a:solidFill>
          <a:ln w="41275" cap="flat" algn="ctr">
            <a:solidFill>
              <a:srgbClr val="003300"/>
            </a:solidFill>
          </a:ln>
        </p:spPr>
        <p:txBody>
          <a:bodyPr/>
          <a:lstStyle/>
          <a:p>
            <a:r>
              <a:rPr lang="es-ES_tradnl" sz="4000"/>
              <a:t>Estructura territorial CGA2011</a:t>
            </a:r>
          </a:p>
        </p:txBody>
      </p:sp>
      <p:grpSp>
        <p:nvGrpSpPr>
          <p:cNvPr id="17412" name="Group 4"/>
          <p:cNvGrpSpPr>
            <a:grpSpLocks/>
          </p:cNvGrpSpPr>
          <p:nvPr/>
        </p:nvGrpSpPr>
        <p:grpSpPr bwMode="auto">
          <a:xfrm>
            <a:off x="1447800" y="762000"/>
            <a:ext cx="3756025" cy="3124200"/>
            <a:chOff x="912" y="480"/>
            <a:chExt cx="2366" cy="1968"/>
          </a:xfrm>
        </p:grpSpPr>
        <p:pic>
          <p:nvPicPr>
            <p:cNvPr id="17413" name="Picture 5" descr="depto"/>
            <p:cNvPicPr>
              <a:picLocks noChangeAspect="1" noChangeArrowheads="1"/>
            </p:cNvPicPr>
            <p:nvPr/>
          </p:nvPicPr>
          <p:blipFill>
            <a:blip r:embed="rId3" cstate="print"/>
            <a:srcRect/>
            <a:stretch>
              <a:fillRect/>
            </a:stretch>
          </p:blipFill>
          <p:spPr bwMode="auto">
            <a:xfrm>
              <a:off x="1728" y="480"/>
              <a:ext cx="1550" cy="1239"/>
            </a:xfrm>
            <a:prstGeom prst="rect">
              <a:avLst/>
            </a:prstGeom>
            <a:noFill/>
          </p:spPr>
        </p:pic>
        <p:sp>
          <p:nvSpPr>
            <p:cNvPr id="17414" name="Freeform 6"/>
            <p:cNvSpPr>
              <a:spLocks/>
            </p:cNvSpPr>
            <p:nvPr/>
          </p:nvSpPr>
          <p:spPr bwMode="auto">
            <a:xfrm>
              <a:off x="912" y="1248"/>
              <a:ext cx="1056" cy="1200"/>
            </a:xfrm>
            <a:custGeom>
              <a:avLst/>
              <a:gdLst/>
              <a:ahLst/>
              <a:cxnLst>
                <a:cxn ang="0">
                  <a:pos x="0" y="1200"/>
                </a:cxn>
                <a:cxn ang="0">
                  <a:pos x="336" y="336"/>
                </a:cxn>
                <a:cxn ang="0">
                  <a:pos x="1056" y="0"/>
                </a:cxn>
              </a:cxnLst>
              <a:rect l="0" t="0" r="r" b="b"/>
              <a:pathLst>
                <a:path w="1056" h="1200">
                  <a:moveTo>
                    <a:pt x="0" y="1200"/>
                  </a:moveTo>
                  <a:cubicBezTo>
                    <a:pt x="80" y="868"/>
                    <a:pt x="160" y="536"/>
                    <a:pt x="336" y="336"/>
                  </a:cubicBezTo>
                  <a:cubicBezTo>
                    <a:pt x="512" y="136"/>
                    <a:pt x="936" y="56"/>
                    <a:pt x="1056" y="0"/>
                  </a:cubicBezTo>
                </a:path>
              </a:pathLst>
            </a:custGeom>
            <a:noFill/>
            <a:ln w="28575" cap="flat" cmpd="sng">
              <a:solidFill>
                <a:srgbClr val="FF3300"/>
              </a:solidFill>
              <a:prstDash val="dash"/>
              <a:round/>
              <a:headEnd type="oval" w="med" len="med"/>
              <a:tailEnd type="arrow" w="lg" len="med"/>
            </a:ln>
            <a:effectLst/>
          </p:spPr>
          <p:txBody>
            <a:bodyPr wrap="none" anchor="ctr"/>
            <a:lstStyle/>
            <a:p>
              <a:endParaRPr lang="en-US"/>
            </a:p>
          </p:txBody>
        </p:sp>
      </p:grpSp>
      <p:sp>
        <p:nvSpPr>
          <p:cNvPr id="17415" name="Text Box 7"/>
          <p:cNvSpPr txBox="1">
            <a:spLocks noChangeArrowheads="1"/>
          </p:cNvSpPr>
          <p:nvPr/>
        </p:nvSpPr>
        <p:spPr bwMode="auto">
          <a:xfrm>
            <a:off x="4953000" y="1371600"/>
            <a:ext cx="3887788" cy="1066800"/>
          </a:xfrm>
          <a:prstGeom prst="rect">
            <a:avLst/>
          </a:prstGeom>
          <a:solidFill>
            <a:srgbClr val="3366FF"/>
          </a:solidFill>
          <a:ln w="12700">
            <a:noFill/>
            <a:miter lim="800000"/>
            <a:headEnd type="none" w="sm" len="sm"/>
            <a:tailEnd type="none" w="sm" len="sm"/>
          </a:ln>
          <a:effectLst/>
        </p:spPr>
        <p:txBody>
          <a:bodyPr wrap="none">
            <a:spAutoFit/>
          </a:bodyPr>
          <a:lstStyle/>
          <a:p>
            <a:pPr eaLnBrk="0" hangingPunct="0">
              <a:buFontTx/>
              <a:buChar char="•"/>
            </a:pPr>
            <a:r>
              <a:rPr lang="es-ES_tradnl" sz="2000">
                <a:solidFill>
                  <a:srgbClr val="FFFFCC"/>
                </a:solidFill>
              </a:rPr>
              <a:t> Departamentos</a:t>
            </a:r>
          </a:p>
          <a:p>
            <a:pPr eaLnBrk="0" hangingPunct="0">
              <a:buFontTx/>
              <a:buChar char="•"/>
            </a:pPr>
            <a:r>
              <a:rPr lang="es-ES_tradnl" sz="2000">
                <a:solidFill>
                  <a:srgbClr val="FFFFCC"/>
                </a:solidFill>
              </a:rPr>
              <a:t> Total país: 19</a:t>
            </a:r>
          </a:p>
          <a:p>
            <a:pPr eaLnBrk="0" hangingPunct="0">
              <a:buFontTx/>
              <a:buChar char="•"/>
            </a:pPr>
            <a:r>
              <a:rPr lang="es-ES_tradnl" sz="2000">
                <a:solidFill>
                  <a:srgbClr val="FFFFCC"/>
                </a:solidFill>
              </a:rPr>
              <a:t> </a:t>
            </a:r>
            <a:r>
              <a:rPr lang="es-ES_tradnl" sz="2400" i="1">
                <a:solidFill>
                  <a:srgbClr val="FF3300"/>
                </a:solidFill>
              </a:rPr>
              <a:t>Supervisor Departamental</a:t>
            </a:r>
            <a:endParaRPr lang="es-ES_tradnl" sz="2000">
              <a:solidFill>
                <a:srgbClr val="FFFFCC"/>
              </a:solidFill>
            </a:endParaRPr>
          </a:p>
        </p:txBody>
      </p:sp>
      <p:sp>
        <p:nvSpPr>
          <p:cNvPr id="17416" name="Text Box 8"/>
          <p:cNvSpPr txBox="1">
            <a:spLocks noChangeArrowheads="1"/>
          </p:cNvSpPr>
          <p:nvPr/>
        </p:nvSpPr>
        <p:spPr bwMode="auto">
          <a:xfrm>
            <a:off x="4953000" y="3124200"/>
            <a:ext cx="2630488" cy="1006475"/>
          </a:xfrm>
          <a:prstGeom prst="rect">
            <a:avLst/>
          </a:prstGeom>
          <a:solidFill>
            <a:srgbClr val="3366FF"/>
          </a:solidFill>
          <a:ln w="12700" algn="ctr">
            <a:noFill/>
            <a:miter lim="800000"/>
            <a:headEnd type="none" w="sm" len="sm"/>
            <a:tailEnd type="none" w="sm" len="sm"/>
          </a:ln>
          <a:effectLst/>
        </p:spPr>
        <p:txBody>
          <a:bodyPr wrap="none">
            <a:spAutoFit/>
          </a:bodyPr>
          <a:lstStyle/>
          <a:p>
            <a:pPr eaLnBrk="0" hangingPunct="0">
              <a:buFontTx/>
              <a:buChar char="•"/>
            </a:pPr>
            <a:r>
              <a:rPr lang="es-ES_tradnl" sz="2000">
                <a:solidFill>
                  <a:srgbClr val="FFFFCC"/>
                </a:solidFill>
              </a:rPr>
              <a:t> Área de Supervisión</a:t>
            </a:r>
          </a:p>
          <a:p>
            <a:pPr eaLnBrk="0" hangingPunct="0">
              <a:buFontTx/>
              <a:buChar char="•"/>
            </a:pPr>
            <a:r>
              <a:rPr lang="es-ES_tradnl" sz="2000">
                <a:solidFill>
                  <a:srgbClr val="FFFFCC"/>
                </a:solidFill>
              </a:rPr>
              <a:t> Total país: 103</a:t>
            </a:r>
          </a:p>
          <a:p>
            <a:pPr eaLnBrk="0" hangingPunct="0">
              <a:buFontTx/>
              <a:buChar char="•"/>
            </a:pPr>
            <a:r>
              <a:rPr lang="es-ES_tradnl" sz="2000">
                <a:solidFill>
                  <a:srgbClr val="FFFFCC"/>
                </a:solidFill>
              </a:rPr>
              <a:t> Supervisor Zonal</a:t>
            </a:r>
          </a:p>
        </p:txBody>
      </p:sp>
      <p:sp>
        <p:nvSpPr>
          <p:cNvPr id="17417" name="Text Box 9"/>
          <p:cNvSpPr txBox="1">
            <a:spLocks noChangeArrowheads="1"/>
          </p:cNvSpPr>
          <p:nvPr/>
        </p:nvSpPr>
        <p:spPr bwMode="auto">
          <a:xfrm>
            <a:off x="4973638" y="4724400"/>
            <a:ext cx="2798762" cy="1006475"/>
          </a:xfrm>
          <a:prstGeom prst="rect">
            <a:avLst/>
          </a:prstGeom>
          <a:solidFill>
            <a:srgbClr val="3366FF"/>
          </a:solidFill>
          <a:ln w="12700" algn="ctr">
            <a:noFill/>
            <a:miter lim="800000"/>
            <a:headEnd type="none" w="sm" len="sm"/>
            <a:tailEnd type="none" w="sm" len="sm"/>
          </a:ln>
          <a:effectLst/>
        </p:spPr>
        <p:txBody>
          <a:bodyPr wrap="none">
            <a:spAutoFit/>
          </a:bodyPr>
          <a:lstStyle/>
          <a:p>
            <a:pPr eaLnBrk="0" hangingPunct="0">
              <a:buFontTx/>
              <a:buChar char="•"/>
            </a:pPr>
            <a:r>
              <a:rPr lang="es-ES_tradnl" sz="2000">
                <a:solidFill>
                  <a:srgbClr val="FFFFCC"/>
                </a:solidFill>
              </a:rPr>
              <a:t> Área de Enumeración</a:t>
            </a:r>
          </a:p>
          <a:p>
            <a:pPr eaLnBrk="0" hangingPunct="0">
              <a:buFontTx/>
              <a:buChar char="•"/>
            </a:pPr>
            <a:r>
              <a:rPr lang="es-ES_tradnl" sz="2000">
                <a:solidFill>
                  <a:srgbClr val="FFFFCC"/>
                </a:solidFill>
              </a:rPr>
              <a:t> Total país: 637</a:t>
            </a:r>
          </a:p>
          <a:p>
            <a:pPr eaLnBrk="0" hangingPunct="0">
              <a:buFontTx/>
              <a:buChar char="•"/>
            </a:pPr>
            <a:r>
              <a:rPr lang="es-ES_tradnl" sz="2000">
                <a:solidFill>
                  <a:srgbClr val="FFFFCC"/>
                </a:solidFill>
              </a:rPr>
              <a:t> Empadronador</a:t>
            </a:r>
          </a:p>
        </p:txBody>
      </p:sp>
      <p:grpSp>
        <p:nvGrpSpPr>
          <p:cNvPr id="17418" name="Group 10"/>
          <p:cNvGrpSpPr>
            <a:grpSpLocks/>
          </p:cNvGrpSpPr>
          <p:nvPr/>
        </p:nvGrpSpPr>
        <p:grpSpPr bwMode="auto">
          <a:xfrm>
            <a:off x="2917825" y="1600200"/>
            <a:ext cx="2065338" cy="2971800"/>
            <a:chOff x="1838" y="1008"/>
            <a:chExt cx="1301" cy="1872"/>
          </a:xfrm>
        </p:grpSpPr>
        <p:pic>
          <p:nvPicPr>
            <p:cNvPr id="17419" name="Picture 11" descr="asuper"/>
            <p:cNvPicPr>
              <a:picLocks noChangeAspect="1" noChangeArrowheads="1"/>
            </p:cNvPicPr>
            <p:nvPr/>
          </p:nvPicPr>
          <p:blipFill>
            <a:blip r:embed="rId4" cstate="print"/>
            <a:srcRect/>
            <a:stretch>
              <a:fillRect/>
            </a:stretch>
          </p:blipFill>
          <p:spPr bwMode="auto">
            <a:xfrm>
              <a:off x="1838" y="1680"/>
              <a:ext cx="1301" cy="1200"/>
            </a:xfrm>
            <a:prstGeom prst="rect">
              <a:avLst/>
            </a:prstGeom>
            <a:noFill/>
          </p:spPr>
        </p:pic>
        <p:sp>
          <p:nvSpPr>
            <p:cNvPr id="17420" name="Freeform 12"/>
            <p:cNvSpPr>
              <a:spLocks/>
            </p:cNvSpPr>
            <p:nvPr/>
          </p:nvSpPr>
          <p:spPr bwMode="auto">
            <a:xfrm>
              <a:off x="2208" y="1008"/>
              <a:ext cx="496" cy="1200"/>
            </a:xfrm>
            <a:custGeom>
              <a:avLst/>
              <a:gdLst/>
              <a:ahLst/>
              <a:cxnLst>
                <a:cxn ang="0">
                  <a:pos x="0" y="0"/>
                </a:cxn>
                <a:cxn ang="0">
                  <a:pos x="480" y="240"/>
                </a:cxn>
                <a:cxn ang="0">
                  <a:pos x="96" y="1200"/>
                </a:cxn>
              </a:cxnLst>
              <a:rect l="0" t="0" r="r" b="b"/>
              <a:pathLst>
                <a:path w="496" h="1200">
                  <a:moveTo>
                    <a:pt x="0" y="0"/>
                  </a:moveTo>
                  <a:cubicBezTo>
                    <a:pt x="232" y="20"/>
                    <a:pt x="464" y="40"/>
                    <a:pt x="480" y="240"/>
                  </a:cubicBezTo>
                  <a:cubicBezTo>
                    <a:pt x="496" y="440"/>
                    <a:pt x="296" y="820"/>
                    <a:pt x="96" y="1200"/>
                  </a:cubicBezTo>
                </a:path>
              </a:pathLst>
            </a:custGeom>
            <a:noFill/>
            <a:ln w="28575" cap="flat" cmpd="sng">
              <a:solidFill>
                <a:srgbClr val="FF3300"/>
              </a:solidFill>
              <a:prstDash val="sysDot"/>
              <a:round/>
              <a:headEnd type="oval" w="sm" len="sm"/>
              <a:tailEnd type="arrow" w="lg" len="med"/>
            </a:ln>
            <a:effectLst/>
          </p:spPr>
          <p:txBody>
            <a:bodyPr wrap="none" anchor="ctr"/>
            <a:lstStyle/>
            <a:p>
              <a:endParaRPr lang="en-US"/>
            </a:p>
          </p:txBody>
        </p:sp>
      </p:grpSp>
      <p:grpSp>
        <p:nvGrpSpPr>
          <p:cNvPr id="17421" name="Group 13"/>
          <p:cNvGrpSpPr>
            <a:grpSpLocks/>
          </p:cNvGrpSpPr>
          <p:nvPr/>
        </p:nvGrpSpPr>
        <p:grpSpPr bwMode="auto">
          <a:xfrm>
            <a:off x="2909888" y="3429000"/>
            <a:ext cx="2065337" cy="2819400"/>
            <a:chOff x="1833" y="2256"/>
            <a:chExt cx="1301" cy="1776"/>
          </a:xfrm>
        </p:grpSpPr>
        <p:pic>
          <p:nvPicPr>
            <p:cNvPr id="17422" name="Picture 14" descr="aenum"/>
            <p:cNvPicPr>
              <a:picLocks noChangeAspect="1" noChangeArrowheads="1"/>
            </p:cNvPicPr>
            <p:nvPr/>
          </p:nvPicPr>
          <p:blipFill>
            <a:blip r:embed="rId5" cstate="print"/>
            <a:srcRect/>
            <a:stretch>
              <a:fillRect/>
            </a:stretch>
          </p:blipFill>
          <p:spPr bwMode="auto">
            <a:xfrm>
              <a:off x="1833" y="2832"/>
              <a:ext cx="1301" cy="1200"/>
            </a:xfrm>
            <a:prstGeom prst="rect">
              <a:avLst/>
            </a:prstGeom>
            <a:noFill/>
          </p:spPr>
        </p:pic>
        <p:sp>
          <p:nvSpPr>
            <p:cNvPr id="17423" name="Freeform 15"/>
            <p:cNvSpPr>
              <a:spLocks/>
            </p:cNvSpPr>
            <p:nvPr/>
          </p:nvSpPr>
          <p:spPr bwMode="auto">
            <a:xfrm>
              <a:off x="1904" y="2256"/>
              <a:ext cx="400" cy="1056"/>
            </a:xfrm>
            <a:custGeom>
              <a:avLst/>
              <a:gdLst/>
              <a:ahLst/>
              <a:cxnLst>
                <a:cxn ang="0">
                  <a:pos x="304" y="0"/>
                </a:cxn>
                <a:cxn ang="0">
                  <a:pos x="16" y="384"/>
                </a:cxn>
                <a:cxn ang="0">
                  <a:pos x="400" y="1056"/>
                </a:cxn>
              </a:cxnLst>
              <a:rect l="0" t="0" r="r" b="b"/>
              <a:pathLst>
                <a:path w="400" h="1056">
                  <a:moveTo>
                    <a:pt x="304" y="0"/>
                  </a:moveTo>
                  <a:cubicBezTo>
                    <a:pt x="152" y="104"/>
                    <a:pt x="0" y="208"/>
                    <a:pt x="16" y="384"/>
                  </a:cubicBezTo>
                  <a:cubicBezTo>
                    <a:pt x="32" y="560"/>
                    <a:pt x="216" y="808"/>
                    <a:pt x="400" y="1056"/>
                  </a:cubicBezTo>
                </a:path>
              </a:pathLst>
            </a:custGeom>
            <a:noFill/>
            <a:ln w="28575" cap="flat" cmpd="sng">
              <a:solidFill>
                <a:srgbClr val="FF3300"/>
              </a:solidFill>
              <a:prstDash val="sysDot"/>
              <a:round/>
              <a:headEnd type="oval" w="med" len="med"/>
              <a:tailEnd type="arrow" w="lg" len="med"/>
            </a:ln>
            <a:effectLst/>
          </p:spPr>
          <p:txBody>
            <a:bodyPr wrap="none" anchor="ctr"/>
            <a:lstStyle/>
            <a:p>
              <a:endParaRPr lang="en-US"/>
            </a:p>
          </p:txBody>
        </p:sp>
      </p:grpSp>
      <p:sp>
        <p:nvSpPr>
          <p:cNvPr id="17424" name="Text Box 16"/>
          <p:cNvSpPr txBox="1">
            <a:spLocks noChangeArrowheads="1"/>
          </p:cNvSpPr>
          <p:nvPr/>
        </p:nvSpPr>
        <p:spPr bwMode="auto">
          <a:xfrm>
            <a:off x="0" y="6092825"/>
            <a:ext cx="9144000" cy="822325"/>
          </a:xfrm>
          <a:prstGeom prst="rect">
            <a:avLst/>
          </a:prstGeom>
          <a:solidFill>
            <a:srgbClr val="008000"/>
          </a:solidFill>
          <a:ln w="9525">
            <a:noFill/>
            <a:miter lim="800000"/>
            <a:headEnd/>
            <a:tailEnd/>
          </a:ln>
          <a:effectLst/>
        </p:spPr>
        <p:txBody>
          <a:bodyPr>
            <a:spAutoFit/>
          </a:bodyPr>
          <a:lstStyle/>
          <a:p>
            <a:pPr>
              <a:spcBef>
                <a:spcPct val="50000"/>
              </a:spcBef>
            </a:pPr>
            <a:r>
              <a:rPr lang="es-ES" sz="2400">
                <a:solidFill>
                  <a:srgbClr val="FFFF00"/>
                </a:solidFill>
              </a:rPr>
              <a:t>Del Ejército Nacional: 340 empadronadores, 92 supervisores y 208 como personal apoyo.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17411"/>
                                        </p:tgtEl>
                                        <p:attrNameLst>
                                          <p:attrName>style.visibility</p:attrName>
                                        </p:attrNameLst>
                                      </p:cBhvr>
                                      <p:to>
                                        <p:strVal val="visible"/>
                                      </p:to>
                                    </p:set>
                                    <p:animEffect transition="in" filter="blinds(vertical)">
                                      <p:cBhvr>
                                        <p:cTn id="7" dur="500"/>
                                        <p:tgtEl>
                                          <p:spTgt spid="17411"/>
                                        </p:tgtEl>
                                      </p:cBhvr>
                                    </p:animEffect>
                                  </p:childTnLst>
                                </p:cTn>
                              </p:par>
                            </p:childTnLst>
                          </p:cTn>
                        </p:par>
                        <p:par>
                          <p:cTn id="8" fill="hold">
                            <p:stCondLst>
                              <p:cond delay="1500"/>
                            </p:stCondLst>
                            <p:childTnLst>
                              <p:par>
                                <p:cTn id="9" presetID="23" presetClass="entr" presetSubtype="16" fill="hold" nodeType="afterEffect">
                                  <p:stCondLst>
                                    <p:cond delay="1000"/>
                                  </p:stCondLst>
                                  <p:childTnLst>
                                    <p:set>
                                      <p:cBhvr>
                                        <p:cTn id="10" dur="1" fill="hold">
                                          <p:stCondLst>
                                            <p:cond delay="0"/>
                                          </p:stCondLst>
                                        </p:cTn>
                                        <p:tgtEl>
                                          <p:spTgt spid="17410"/>
                                        </p:tgtEl>
                                        <p:attrNameLst>
                                          <p:attrName>style.visibility</p:attrName>
                                        </p:attrNameLst>
                                      </p:cBhvr>
                                      <p:to>
                                        <p:strVal val="visible"/>
                                      </p:to>
                                    </p:set>
                                    <p:anim calcmode="lin" valueType="num">
                                      <p:cBhvr>
                                        <p:cTn id="11" dur="500" fill="hold"/>
                                        <p:tgtEl>
                                          <p:spTgt spid="17410"/>
                                        </p:tgtEl>
                                        <p:attrNameLst>
                                          <p:attrName>ppt_w</p:attrName>
                                        </p:attrNameLst>
                                      </p:cBhvr>
                                      <p:tavLst>
                                        <p:tav tm="0">
                                          <p:val>
                                            <p:fltVal val="0"/>
                                          </p:val>
                                        </p:tav>
                                        <p:tav tm="100000">
                                          <p:val>
                                            <p:strVal val="#ppt_w"/>
                                          </p:val>
                                        </p:tav>
                                      </p:tavLst>
                                    </p:anim>
                                    <p:anim calcmode="lin" valueType="num">
                                      <p:cBhvr>
                                        <p:cTn id="12" dur="500" fill="hold"/>
                                        <p:tgtEl>
                                          <p:spTgt spid="17410"/>
                                        </p:tgtEl>
                                        <p:attrNameLst>
                                          <p:attrName>ppt_h</p:attrName>
                                        </p:attrNameLst>
                                      </p:cBhvr>
                                      <p:tavLst>
                                        <p:tav tm="0">
                                          <p:val>
                                            <p:fltVal val="0"/>
                                          </p:val>
                                        </p:tav>
                                        <p:tav tm="100000">
                                          <p:val>
                                            <p:strVal val="#ppt_h"/>
                                          </p:val>
                                        </p:tav>
                                      </p:tavLst>
                                    </p:anim>
                                  </p:childTnLst>
                                </p:cTn>
                              </p:par>
                            </p:childTnLst>
                          </p:cTn>
                        </p:par>
                        <p:par>
                          <p:cTn id="13" fill="hold">
                            <p:stCondLst>
                              <p:cond delay="3000"/>
                            </p:stCondLst>
                            <p:childTnLst>
                              <p:par>
                                <p:cTn id="14" presetID="22" presetClass="entr" presetSubtype="8" fill="hold" nodeType="afterEffect">
                                  <p:stCondLst>
                                    <p:cond delay="1000"/>
                                  </p:stCondLst>
                                  <p:childTnLst>
                                    <p:set>
                                      <p:cBhvr>
                                        <p:cTn id="15" dur="1" fill="hold">
                                          <p:stCondLst>
                                            <p:cond delay="0"/>
                                          </p:stCondLst>
                                        </p:cTn>
                                        <p:tgtEl>
                                          <p:spTgt spid="17412"/>
                                        </p:tgtEl>
                                        <p:attrNameLst>
                                          <p:attrName>style.visibility</p:attrName>
                                        </p:attrNameLst>
                                      </p:cBhvr>
                                      <p:to>
                                        <p:strVal val="visible"/>
                                      </p:to>
                                    </p:set>
                                    <p:animEffect transition="in" filter="wipe(left)">
                                      <p:cBhvr>
                                        <p:cTn id="16" dur="500"/>
                                        <p:tgtEl>
                                          <p:spTgt spid="17412"/>
                                        </p:tgtEl>
                                      </p:cBhvr>
                                    </p:animEffect>
                                  </p:childTnLst>
                                </p:cTn>
                              </p:par>
                            </p:childTnLst>
                          </p:cTn>
                        </p:par>
                        <p:par>
                          <p:cTn id="17" fill="hold">
                            <p:stCondLst>
                              <p:cond delay="4500"/>
                            </p:stCondLst>
                            <p:childTnLst>
                              <p:par>
                                <p:cTn id="18" presetID="18" presetClass="entr" presetSubtype="6" fill="hold" grpId="0" nodeType="afterEffect">
                                  <p:stCondLst>
                                    <p:cond delay="1000"/>
                                  </p:stCondLst>
                                  <p:childTnLst>
                                    <p:set>
                                      <p:cBhvr>
                                        <p:cTn id="19" dur="1" fill="hold">
                                          <p:stCondLst>
                                            <p:cond delay="0"/>
                                          </p:stCondLst>
                                        </p:cTn>
                                        <p:tgtEl>
                                          <p:spTgt spid="17415">
                                            <p:txEl>
                                              <p:pRg st="0" end="0"/>
                                            </p:txEl>
                                          </p:spTgt>
                                        </p:tgtEl>
                                        <p:attrNameLst>
                                          <p:attrName>style.visibility</p:attrName>
                                        </p:attrNameLst>
                                      </p:cBhvr>
                                      <p:to>
                                        <p:strVal val="visible"/>
                                      </p:to>
                                    </p:set>
                                    <p:animEffect transition="in" filter="strips(downRight)">
                                      <p:cBhvr>
                                        <p:cTn id="20" dur="500"/>
                                        <p:tgtEl>
                                          <p:spTgt spid="17415">
                                            <p:txEl>
                                              <p:pRg st="0" end="0"/>
                                            </p:txEl>
                                          </p:spTgt>
                                        </p:tgtEl>
                                      </p:cBhvr>
                                    </p:animEffect>
                                  </p:childTnLst>
                                </p:cTn>
                              </p:par>
                            </p:childTnLst>
                          </p:cTn>
                        </p:par>
                        <p:par>
                          <p:cTn id="21" fill="hold">
                            <p:stCondLst>
                              <p:cond delay="6000"/>
                            </p:stCondLst>
                            <p:childTnLst>
                              <p:par>
                                <p:cTn id="22" presetID="18" presetClass="entr" presetSubtype="6" fill="hold" grpId="0" nodeType="afterEffect">
                                  <p:stCondLst>
                                    <p:cond delay="1000"/>
                                  </p:stCondLst>
                                  <p:childTnLst>
                                    <p:set>
                                      <p:cBhvr>
                                        <p:cTn id="23" dur="1" fill="hold">
                                          <p:stCondLst>
                                            <p:cond delay="0"/>
                                          </p:stCondLst>
                                        </p:cTn>
                                        <p:tgtEl>
                                          <p:spTgt spid="17415">
                                            <p:txEl>
                                              <p:pRg st="1" end="1"/>
                                            </p:txEl>
                                          </p:spTgt>
                                        </p:tgtEl>
                                        <p:attrNameLst>
                                          <p:attrName>style.visibility</p:attrName>
                                        </p:attrNameLst>
                                      </p:cBhvr>
                                      <p:to>
                                        <p:strVal val="visible"/>
                                      </p:to>
                                    </p:set>
                                    <p:animEffect transition="in" filter="strips(downRight)">
                                      <p:cBhvr>
                                        <p:cTn id="24" dur="500"/>
                                        <p:tgtEl>
                                          <p:spTgt spid="17415">
                                            <p:txEl>
                                              <p:pRg st="1" end="1"/>
                                            </p:txEl>
                                          </p:spTgt>
                                        </p:tgtEl>
                                      </p:cBhvr>
                                    </p:animEffect>
                                  </p:childTnLst>
                                </p:cTn>
                              </p:par>
                            </p:childTnLst>
                          </p:cTn>
                        </p:par>
                        <p:par>
                          <p:cTn id="25" fill="hold">
                            <p:stCondLst>
                              <p:cond delay="7500"/>
                            </p:stCondLst>
                            <p:childTnLst>
                              <p:par>
                                <p:cTn id="26" presetID="18" presetClass="entr" presetSubtype="6" fill="hold" grpId="0" nodeType="afterEffect">
                                  <p:stCondLst>
                                    <p:cond delay="1000"/>
                                  </p:stCondLst>
                                  <p:childTnLst>
                                    <p:set>
                                      <p:cBhvr>
                                        <p:cTn id="27" dur="1" fill="hold">
                                          <p:stCondLst>
                                            <p:cond delay="0"/>
                                          </p:stCondLst>
                                        </p:cTn>
                                        <p:tgtEl>
                                          <p:spTgt spid="17415">
                                            <p:txEl>
                                              <p:pRg st="2" end="2"/>
                                            </p:txEl>
                                          </p:spTgt>
                                        </p:tgtEl>
                                        <p:attrNameLst>
                                          <p:attrName>style.visibility</p:attrName>
                                        </p:attrNameLst>
                                      </p:cBhvr>
                                      <p:to>
                                        <p:strVal val="visible"/>
                                      </p:to>
                                    </p:set>
                                    <p:animEffect transition="in" filter="strips(downRight)">
                                      <p:cBhvr>
                                        <p:cTn id="28" dur="500"/>
                                        <p:tgtEl>
                                          <p:spTgt spid="17415">
                                            <p:txEl>
                                              <p:pRg st="2" end="2"/>
                                            </p:txEl>
                                          </p:spTgt>
                                        </p:tgtEl>
                                      </p:cBhvr>
                                    </p:animEffect>
                                  </p:childTnLst>
                                </p:cTn>
                              </p:par>
                            </p:childTnLst>
                          </p:cTn>
                        </p:par>
                        <p:par>
                          <p:cTn id="29" fill="hold">
                            <p:stCondLst>
                              <p:cond delay="9000"/>
                            </p:stCondLst>
                            <p:childTnLst>
                              <p:par>
                                <p:cTn id="30" presetID="22" presetClass="entr" presetSubtype="1" fill="hold" nodeType="afterEffect">
                                  <p:stCondLst>
                                    <p:cond delay="1000"/>
                                  </p:stCondLst>
                                  <p:childTnLst>
                                    <p:set>
                                      <p:cBhvr>
                                        <p:cTn id="31" dur="1" fill="hold">
                                          <p:stCondLst>
                                            <p:cond delay="0"/>
                                          </p:stCondLst>
                                        </p:cTn>
                                        <p:tgtEl>
                                          <p:spTgt spid="17418"/>
                                        </p:tgtEl>
                                        <p:attrNameLst>
                                          <p:attrName>style.visibility</p:attrName>
                                        </p:attrNameLst>
                                      </p:cBhvr>
                                      <p:to>
                                        <p:strVal val="visible"/>
                                      </p:to>
                                    </p:set>
                                    <p:animEffect transition="in" filter="wipe(up)">
                                      <p:cBhvr>
                                        <p:cTn id="32" dur="500"/>
                                        <p:tgtEl>
                                          <p:spTgt spid="17418"/>
                                        </p:tgtEl>
                                      </p:cBhvr>
                                    </p:animEffect>
                                  </p:childTnLst>
                                </p:cTn>
                              </p:par>
                            </p:childTnLst>
                          </p:cTn>
                        </p:par>
                        <p:par>
                          <p:cTn id="33" fill="hold">
                            <p:stCondLst>
                              <p:cond delay="10500"/>
                            </p:stCondLst>
                            <p:childTnLst>
                              <p:par>
                                <p:cTn id="34" presetID="18" presetClass="entr" presetSubtype="6" fill="hold" grpId="0" nodeType="afterEffect">
                                  <p:stCondLst>
                                    <p:cond delay="1000"/>
                                  </p:stCondLst>
                                  <p:childTnLst>
                                    <p:set>
                                      <p:cBhvr>
                                        <p:cTn id="35" dur="1" fill="hold">
                                          <p:stCondLst>
                                            <p:cond delay="0"/>
                                          </p:stCondLst>
                                        </p:cTn>
                                        <p:tgtEl>
                                          <p:spTgt spid="17416">
                                            <p:txEl>
                                              <p:pRg st="0" end="0"/>
                                            </p:txEl>
                                          </p:spTgt>
                                        </p:tgtEl>
                                        <p:attrNameLst>
                                          <p:attrName>style.visibility</p:attrName>
                                        </p:attrNameLst>
                                      </p:cBhvr>
                                      <p:to>
                                        <p:strVal val="visible"/>
                                      </p:to>
                                    </p:set>
                                    <p:animEffect transition="in" filter="strips(downRight)">
                                      <p:cBhvr>
                                        <p:cTn id="36" dur="500"/>
                                        <p:tgtEl>
                                          <p:spTgt spid="17416">
                                            <p:txEl>
                                              <p:pRg st="0" end="0"/>
                                            </p:txEl>
                                          </p:spTgt>
                                        </p:tgtEl>
                                      </p:cBhvr>
                                    </p:animEffect>
                                  </p:childTnLst>
                                </p:cTn>
                              </p:par>
                            </p:childTnLst>
                          </p:cTn>
                        </p:par>
                        <p:par>
                          <p:cTn id="37" fill="hold">
                            <p:stCondLst>
                              <p:cond delay="12000"/>
                            </p:stCondLst>
                            <p:childTnLst>
                              <p:par>
                                <p:cTn id="38" presetID="18" presetClass="entr" presetSubtype="6" fill="hold" grpId="0" nodeType="afterEffect">
                                  <p:stCondLst>
                                    <p:cond delay="1000"/>
                                  </p:stCondLst>
                                  <p:childTnLst>
                                    <p:set>
                                      <p:cBhvr>
                                        <p:cTn id="39" dur="1" fill="hold">
                                          <p:stCondLst>
                                            <p:cond delay="0"/>
                                          </p:stCondLst>
                                        </p:cTn>
                                        <p:tgtEl>
                                          <p:spTgt spid="17416">
                                            <p:txEl>
                                              <p:pRg st="1" end="1"/>
                                            </p:txEl>
                                          </p:spTgt>
                                        </p:tgtEl>
                                        <p:attrNameLst>
                                          <p:attrName>style.visibility</p:attrName>
                                        </p:attrNameLst>
                                      </p:cBhvr>
                                      <p:to>
                                        <p:strVal val="visible"/>
                                      </p:to>
                                    </p:set>
                                    <p:animEffect transition="in" filter="strips(downRight)">
                                      <p:cBhvr>
                                        <p:cTn id="40" dur="500"/>
                                        <p:tgtEl>
                                          <p:spTgt spid="17416">
                                            <p:txEl>
                                              <p:pRg st="1" end="1"/>
                                            </p:txEl>
                                          </p:spTgt>
                                        </p:tgtEl>
                                      </p:cBhvr>
                                    </p:animEffect>
                                  </p:childTnLst>
                                </p:cTn>
                              </p:par>
                            </p:childTnLst>
                          </p:cTn>
                        </p:par>
                        <p:par>
                          <p:cTn id="41" fill="hold">
                            <p:stCondLst>
                              <p:cond delay="13500"/>
                            </p:stCondLst>
                            <p:childTnLst>
                              <p:par>
                                <p:cTn id="42" presetID="18" presetClass="entr" presetSubtype="6" fill="hold" grpId="0" nodeType="afterEffect">
                                  <p:stCondLst>
                                    <p:cond delay="1000"/>
                                  </p:stCondLst>
                                  <p:childTnLst>
                                    <p:set>
                                      <p:cBhvr>
                                        <p:cTn id="43" dur="1" fill="hold">
                                          <p:stCondLst>
                                            <p:cond delay="0"/>
                                          </p:stCondLst>
                                        </p:cTn>
                                        <p:tgtEl>
                                          <p:spTgt spid="17416">
                                            <p:txEl>
                                              <p:pRg st="2" end="2"/>
                                            </p:txEl>
                                          </p:spTgt>
                                        </p:tgtEl>
                                        <p:attrNameLst>
                                          <p:attrName>style.visibility</p:attrName>
                                        </p:attrNameLst>
                                      </p:cBhvr>
                                      <p:to>
                                        <p:strVal val="visible"/>
                                      </p:to>
                                    </p:set>
                                    <p:animEffect transition="in" filter="strips(downRight)">
                                      <p:cBhvr>
                                        <p:cTn id="44" dur="500"/>
                                        <p:tgtEl>
                                          <p:spTgt spid="17416">
                                            <p:txEl>
                                              <p:pRg st="2" end="2"/>
                                            </p:txEl>
                                          </p:spTgt>
                                        </p:tgtEl>
                                      </p:cBhvr>
                                    </p:animEffect>
                                  </p:childTnLst>
                                </p:cTn>
                              </p:par>
                            </p:childTnLst>
                          </p:cTn>
                        </p:par>
                        <p:par>
                          <p:cTn id="45" fill="hold">
                            <p:stCondLst>
                              <p:cond delay="15000"/>
                            </p:stCondLst>
                            <p:childTnLst>
                              <p:par>
                                <p:cTn id="46" presetID="22" presetClass="entr" presetSubtype="1" fill="hold" nodeType="afterEffect">
                                  <p:stCondLst>
                                    <p:cond delay="1000"/>
                                  </p:stCondLst>
                                  <p:childTnLst>
                                    <p:set>
                                      <p:cBhvr>
                                        <p:cTn id="47" dur="1" fill="hold">
                                          <p:stCondLst>
                                            <p:cond delay="0"/>
                                          </p:stCondLst>
                                        </p:cTn>
                                        <p:tgtEl>
                                          <p:spTgt spid="17421"/>
                                        </p:tgtEl>
                                        <p:attrNameLst>
                                          <p:attrName>style.visibility</p:attrName>
                                        </p:attrNameLst>
                                      </p:cBhvr>
                                      <p:to>
                                        <p:strVal val="visible"/>
                                      </p:to>
                                    </p:set>
                                    <p:animEffect transition="in" filter="wipe(up)">
                                      <p:cBhvr>
                                        <p:cTn id="48" dur="500"/>
                                        <p:tgtEl>
                                          <p:spTgt spid="17421"/>
                                        </p:tgtEl>
                                      </p:cBhvr>
                                    </p:animEffect>
                                  </p:childTnLst>
                                </p:cTn>
                              </p:par>
                            </p:childTnLst>
                          </p:cTn>
                        </p:par>
                        <p:par>
                          <p:cTn id="49" fill="hold">
                            <p:stCondLst>
                              <p:cond delay="16500"/>
                            </p:stCondLst>
                            <p:childTnLst>
                              <p:par>
                                <p:cTn id="50" presetID="18" presetClass="entr" presetSubtype="6" fill="hold" grpId="0" nodeType="afterEffect">
                                  <p:stCondLst>
                                    <p:cond delay="1000"/>
                                  </p:stCondLst>
                                  <p:childTnLst>
                                    <p:set>
                                      <p:cBhvr>
                                        <p:cTn id="51" dur="1" fill="hold">
                                          <p:stCondLst>
                                            <p:cond delay="0"/>
                                          </p:stCondLst>
                                        </p:cTn>
                                        <p:tgtEl>
                                          <p:spTgt spid="17417">
                                            <p:txEl>
                                              <p:pRg st="0" end="0"/>
                                            </p:txEl>
                                          </p:spTgt>
                                        </p:tgtEl>
                                        <p:attrNameLst>
                                          <p:attrName>style.visibility</p:attrName>
                                        </p:attrNameLst>
                                      </p:cBhvr>
                                      <p:to>
                                        <p:strVal val="visible"/>
                                      </p:to>
                                    </p:set>
                                    <p:animEffect transition="in" filter="strips(downRight)">
                                      <p:cBhvr>
                                        <p:cTn id="52" dur="500"/>
                                        <p:tgtEl>
                                          <p:spTgt spid="17417">
                                            <p:txEl>
                                              <p:pRg st="0" end="0"/>
                                            </p:txEl>
                                          </p:spTgt>
                                        </p:tgtEl>
                                      </p:cBhvr>
                                    </p:animEffect>
                                  </p:childTnLst>
                                </p:cTn>
                              </p:par>
                            </p:childTnLst>
                          </p:cTn>
                        </p:par>
                        <p:par>
                          <p:cTn id="53" fill="hold">
                            <p:stCondLst>
                              <p:cond delay="18000"/>
                            </p:stCondLst>
                            <p:childTnLst>
                              <p:par>
                                <p:cTn id="54" presetID="18" presetClass="entr" presetSubtype="6" fill="hold" grpId="0" nodeType="afterEffect">
                                  <p:stCondLst>
                                    <p:cond delay="1000"/>
                                  </p:stCondLst>
                                  <p:childTnLst>
                                    <p:set>
                                      <p:cBhvr>
                                        <p:cTn id="55" dur="1" fill="hold">
                                          <p:stCondLst>
                                            <p:cond delay="0"/>
                                          </p:stCondLst>
                                        </p:cTn>
                                        <p:tgtEl>
                                          <p:spTgt spid="17417">
                                            <p:txEl>
                                              <p:pRg st="1" end="1"/>
                                            </p:txEl>
                                          </p:spTgt>
                                        </p:tgtEl>
                                        <p:attrNameLst>
                                          <p:attrName>style.visibility</p:attrName>
                                        </p:attrNameLst>
                                      </p:cBhvr>
                                      <p:to>
                                        <p:strVal val="visible"/>
                                      </p:to>
                                    </p:set>
                                    <p:animEffect transition="in" filter="strips(downRight)">
                                      <p:cBhvr>
                                        <p:cTn id="56" dur="500"/>
                                        <p:tgtEl>
                                          <p:spTgt spid="17417">
                                            <p:txEl>
                                              <p:pRg st="1" end="1"/>
                                            </p:txEl>
                                          </p:spTgt>
                                        </p:tgtEl>
                                      </p:cBhvr>
                                    </p:animEffect>
                                  </p:childTnLst>
                                </p:cTn>
                              </p:par>
                            </p:childTnLst>
                          </p:cTn>
                        </p:par>
                        <p:par>
                          <p:cTn id="57" fill="hold">
                            <p:stCondLst>
                              <p:cond delay="19500"/>
                            </p:stCondLst>
                            <p:childTnLst>
                              <p:par>
                                <p:cTn id="58" presetID="18" presetClass="entr" presetSubtype="6" fill="hold" grpId="0" nodeType="afterEffect">
                                  <p:stCondLst>
                                    <p:cond delay="1000"/>
                                  </p:stCondLst>
                                  <p:childTnLst>
                                    <p:set>
                                      <p:cBhvr>
                                        <p:cTn id="59" dur="1" fill="hold">
                                          <p:stCondLst>
                                            <p:cond delay="0"/>
                                          </p:stCondLst>
                                        </p:cTn>
                                        <p:tgtEl>
                                          <p:spTgt spid="17417">
                                            <p:txEl>
                                              <p:pRg st="2" end="2"/>
                                            </p:txEl>
                                          </p:spTgt>
                                        </p:tgtEl>
                                        <p:attrNameLst>
                                          <p:attrName>style.visibility</p:attrName>
                                        </p:attrNameLst>
                                      </p:cBhvr>
                                      <p:to>
                                        <p:strVal val="visible"/>
                                      </p:to>
                                    </p:set>
                                    <p:animEffect transition="in" filter="strips(downRight)">
                                      <p:cBhvr>
                                        <p:cTn id="60" dur="500"/>
                                        <p:tgtEl>
                                          <p:spTgt spid="17417">
                                            <p:txEl>
                                              <p:pRg st="2" end="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1" nodeType="clickEffect">
                                  <p:stCondLst>
                                    <p:cond delay="0"/>
                                  </p:stCondLst>
                                  <p:childTnLst>
                                    <p:set>
                                      <p:cBhvr>
                                        <p:cTn id="64" dur="1" fill="hold">
                                          <p:stCondLst>
                                            <p:cond delay="0"/>
                                          </p:stCondLst>
                                        </p:cTn>
                                        <p:tgtEl>
                                          <p:spTgt spid="17424"/>
                                        </p:tgtEl>
                                        <p:attrNameLst>
                                          <p:attrName>style.visibility</p:attrName>
                                        </p:attrNameLst>
                                      </p:cBhvr>
                                      <p:to>
                                        <p:strVal val="visible"/>
                                      </p:to>
                                    </p:set>
                                    <p:animEffect transition="in" filter="blinds(horizontal)">
                                      <p:cBhvr>
                                        <p:cTn id="65" dur="500"/>
                                        <p:tgtEl>
                                          <p:spTgt spid="17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autoUpdateAnimBg="0"/>
      <p:bldP spid="17415" grpId="0" build="p" autoUpdateAnimBg="0" advAuto="1000"/>
      <p:bldP spid="17416" grpId="0" build="p" autoUpdateAnimBg="0" advAuto="1000"/>
      <p:bldP spid="17417" grpId="0" build="p" autoUpdateAnimBg="0" advAuto="1000"/>
      <p:bldP spid="174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274638"/>
            <a:ext cx="8229600" cy="922337"/>
          </a:xfrm>
          <a:gradFill rotWithShape="1">
            <a:gsLst>
              <a:gs pos="0">
                <a:srgbClr val="FFFF99"/>
              </a:gs>
              <a:gs pos="50000">
                <a:srgbClr val="FFFF99">
                  <a:gamma/>
                  <a:tint val="0"/>
                  <a:invGamma/>
                </a:srgbClr>
              </a:gs>
              <a:gs pos="100000">
                <a:srgbClr val="FFFF99"/>
              </a:gs>
            </a:gsLst>
            <a:lin ang="5400000" scaled="1"/>
          </a:gradFill>
          <a:ln w="31750" cap="flat" algn="ctr">
            <a:solidFill>
              <a:srgbClr val="333300"/>
            </a:solidFill>
          </a:ln>
        </p:spPr>
        <p:txBody>
          <a:bodyPr/>
          <a:lstStyle/>
          <a:p>
            <a:r>
              <a:rPr lang="es-MX" sz="4000">
                <a:solidFill>
                  <a:srgbClr val="800000"/>
                </a:solidFill>
              </a:rPr>
              <a:t>Cadena de Mando</a:t>
            </a:r>
            <a:endParaRPr lang="es-ES" sz="4000">
              <a:solidFill>
                <a:srgbClr val="800000"/>
              </a:solidFill>
            </a:endParaRPr>
          </a:p>
        </p:txBody>
      </p:sp>
      <p:sp>
        <p:nvSpPr>
          <p:cNvPr id="68611" name="Text Box 3"/>
          <p:cNvSpPr txBox="1">
            <a:spLocks noChangeArrowheads="1"/>
          </p:cNvSpPr>
          <p:nvPr/>
        </p:nvSpPr>
        <p:spPr bwMode="auto">
          <a:xfrm>
            <a:off x="7416800" y="3644900"/>
            <a:ext cx="1727200" cy="928688"/>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Comité Nacional del Censo</a:t>
            </a:r>
            <a:endParaRPr lang="es-ES">
              <a:latin typeface="Tahoma" pitchFamily="34" charset="0"/>
            </a:endParaRPr>
          </a:p>
        </p:txBody>
      </p:sp>
      <p:cxnSp>
        <p:nvCxnSpPr>
          <p:cNvPr id="68612" name="AutoShape 4"/>
          <p:cNvCxnSpPr>
            <a:cxnSpLocks noChangeShapeType="1"/>
            <a:stCxn id="68614" idx="0"/>
            <a:endCxn id="68614" idx="0"/>
          </p:cNvCxnSpPr>
          <p:nvPr/>
        </p:nvCxnSpPr>
        <p:spPr bwMode="auto">
          <a:xfrm>
            <a:off x="5797550" y="1484313"/>
            <a:ext cx="0" cy="0"/>
          </a:xfrm>
          <a:prstGeom prst="straightConnector1">
            <a:avLst/>
          </a:prstGeom>
          <a:noFill/>
          <a:ln w="9525">
            <a:solidFill>
              <a:schemeClr val="tx1"/>
            </a:solidFill>
            <a:round/>
            <a:headEnd/>
            <a:tailEnd/>
          </a:ln>
          <a:effectLst/>
        </p:spPr>
      </p:cxnSp>
      <p:grpSp>
        <p:nvGrpSpPr>
          <p:cNvPr id="68613" name="Group 5"/>
          <p:cNvGrpSpPr>
            <a:grpSpLocks/>
          </p:cNvGrpSpPr>
          <p:nvPr/>
        </p:nvGrpSpPr>
        <p:grpSpPr bwMode="auto">
          <a:xfrm>
            <a:off x="4500563" y="1484313"/>
            <a:ext cx="2592387" cy="5184775"/>
            <a:chOff x="2835" y="1207"/>
            <a:chExt cx="1542" cy="2994"/>
          </a:xfrm>
        </p:grpSpPr>
        <p:sp>
          <p:nvSpPr>
            <p:cNvPr id="68614" name="Rectangle 6"/>
            <p:cNvSpPr>
              <a:spLocks noChangeArrowheads="1"/>
            </p:cNvSpPr>
            <p:nvPr/>
          </p:nvSpPr>
          <p:spPr bwMode="auto">
            <a:xfrm>
              <a:off x="2835" y="1207"/>
              <a:ext cx="1542" cy="2994"/>
            </a:xfrm>
            <a:prstGeom prst="rect">
              <a:avLst/>
            </a:prstGeom>
            <a:noFill/>
            <a:ln w="12700">
              <a:solidFill>
                <a:schemeClr val="tx1"/>
              </a:solidFill>
              <a:miter lim="800000"/>
              <a:headEnd/>
              <a:tailEnd/>
            </a:ln>
            <a:effectLst/>
          </p:spPr>
          <p:txBody>
            <a:bodyPr wrap="none" anchor="ctr"/>
            <a:lstStyle/>
            <a:p>
              <a:endParaRPr lang="en-US"/>
            </a:p>
          </p:txBody>
        </p:sp>
        <p:sp>
          <p:nvSpPr>
            <p:cNvPr id="68615" name="Text Box 7"/>
            <p:cNvSpPr txBox="1">
              <a:spLocks noChangeArrowheads="1"/>
            </p:cNvSpPr>
            <p:nvPr/>
          </p:nvSpPr>
          <p:spPr bwMode="auto">
            <a:xfrm>
              <a:off x="3055" y="1362"/>
              <a:ext cx="1088" cy="219"/>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MGAP</a:t>
              </a:r>
              <a:endParaRPr lang="es-ES">
                <a:latin typeface="Tahoma" pitchFamily="34" charset="0"/>
              </a:endParaRPr>
            </a:p>
          </p:txBody>
        </p:sp>
        <p:sp>
          <p:nvSpPr>
            <p:cNvPr id="68616" name="Text Box 8"/>
            <p:cNvSpPr txBox="1">
              <a:spLocks noChangeArrowheads="1"/>
            </p:cNvSpPr>
            <p:nvPr/>
          </p:nvSpPr>
          <p:spPr bwMode="auto">
            <a:xfrm>
              <a:off x="3055" y="1842"/>
              <a:ext cx="1088" cy="219"/>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DIEA</a:t>
              </a:r>
              <a:endParaRPr lang="es-ES">
                <a:latin typeface="Tahoma" pitchFamily="34" charset="0"/>
              </a:endParaRPr>
            </a:p>
          </p:txBody>
        </p:sp>
        <p:sp>
          <p:nvSpPr>
            <p:cNvPr id="68617" name="Text Box 9"/>
            <p:cNvSpPr txBox="1">
              <a:spLocks noChangeArrowheads="1"/>
            </p:cNvSpPr>
            <p:nvPr/>
          </p:nvSpPr>
          <p:spPr bwMode="auto">
            <a:xfrm>
              <a:off x="3056" y="2350"/>
              <a:ext cx="1088" cy="378"/>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Director del Censo</a:t>
              </a:r>
              <a:endParaRPr lang="es-ES">
                <a:latin typeface="Tahoma" pitchFamily="34" charset="0"/>
              </a:endParaRPr>
            </a:p>
          </p:txBody>
        </p:sp>
        <p:sp>
          <p:nvSpPr>
            <p:cNvPr id="68618" name="Text Box 10"/>
            <p:cNvSpPr txBox="1">
              <a:spLocks noChangeArrowheads="1"/>
            </p:cNvSpPr>
            <p:nvPr/>
          </p:nvSpPr>
          <p:spPr bwMode="auto">
            <a:xfrm>
              <a:off x="3056" y="2993"/>
              <a:ext cx="1088" cy="377"/>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Supervisor de DIEA</a:t>
              </a:r>
              <a:endParaRPr lang="es-ES">
                <a:latin typeface="Tahoma" pitchFamily="34" charset="0"/>
              </a:endParaRPr>
            </a:p>
          </p:txBody>
        </p:sp>
        <p:sp>
          <p:nvSpPr>
            <p:cNvPr id="68619" name="Text Box 11"/>
            <p:cNvSpPr txBox="1">
              <a:spLocks noChangeArrowheads="1"/>
            </p:cNvSpPr>
            <p:nvPr/>
          </p:nvSpPr>
          <p:spPr bwMode="auto">
            <a:xfrm>
              <a:off x="3056" y="3619"/>
              <a:ext cx="1088" cy="378"/>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Supervisor departamental</a:t>
              </a:r>
              <a:endParaRPr lang="es-ES">
                <a:latin typeface="Tahoma" pitchFamily="34" charset="0"/>
              </a:endParaRPr>
            </a:p>
          </p:txBody>
        </p:sp>
        <p:cxnSp>
          <p:nvCxnSpPr>
            <p:cNvPr id="68620" name="AutoShape 12"/>
            <p:cNvCxnSpPr>
              <a:cxnSpLocks noChangeShapeType="1"/>
              <a:stCxn id="68615" idx="2"/>
              <a:endCxn id="68616" idx="0"/>
            </p:cNvCxnSpPr>
            <p:nvPr/>
          </p:nvCxnSpPr>
          <p:spPr bwMode="auto">
            <a:xfrm>
              <a:off x="3599" y="1601"/>
              <a:ext cx="0" cy="241"/>
            </a:xfrm>
            <a:prstGeom prst="straightConnector1">
              <a:avLst/>
            </a:prstGeom>
            <a:noFill/>
            <a:ln w="9525">
              <a:solidFill>
                <a:schemeClr val="tx1"/>
              </a:solidFill>
              <a:round/>
              <a:headEnd/>
              <a:tailEnd/>
            </a:ln>
            <a:effectLst/>
          </p:spPr>
        </p:cxnSp>
        <p:cxnSp>
          <p:nvCxnSpPr>
            <p:cNvPr id="68621" name="AutoShape 13"/>
            <p:cNvCxnSpPr>
              <a:cxnSpLocks noChangeShapeType="1"/>
              <a:stCxn id="68616" idx="2"/>
              <a:endCxn id="68617" idx="0"/>
            </p:cNvCxnSpPr>
            <p:nvPr/>
          </p:nvCxnSpPr>
          <p:spPr bwMode="auto">
            <a:xfrm>
              <a:off x="3599" y="2081"/>
              <a:ext cx="1" cy="269"/>
            </a:xfrm>
            <a:prstGeom prst="straightConnector1">
              <a:avLst/>
            </a:prstGeom>
            <a:noFill/>
            <a:ln w="9525">
              <a:solidFill>
                <a:schemeClr val="tx1"/>
              </a:solidFill>
              <a:round/>
              <a:headEnd/>
              <a:tailEnd/>
            </a:ln>
            <a:effectLst/>
          </p:spPr>
        </p:cxnSp>
        <p:cxnSp>
          <p:nvCxnSpPr>
            <p:cNvPr id="68622" name="AutoShape 14"/>
            <p:cNvCxnSpPr>
              <a:cxnSpLocks noChangeShapeType="1"/>
              <a:stCxn id="68617" idx="2"/>
              <a:endCxn id="68618" idx="0"/>
            </p:cNvCxnSpPr>
            <p:nvPr/>
          </p:nvCxnSpPr>
          <p:spPr bwMode="auto">
            <a:xfrm>
              <a:off x="3600" y="2762"/>
              <a:ext cx="0" cy="231"/>
            </a:xfrm>
            <a:prstGeom prst="straightConnector1">
              <a:avLst/>
            </a:prstGeom>
            <a:noFill/>
            <a:ln w="9525">
              <a:solidFill>
                <a:schemeClr val="tx1"/>
              </a:solidFill>
              <a:round/>
              <a:headEnd/>
              <a:tailEnd/>
            </a:ln>
            <a:effectLst/>
          </p:spPr>
        </p:cxnSp>
        <p:cxnSp>
          <p:nvCxnSpPr>
            <p:cNvPr id="68623" name="AutoShape 15"/>
            <p:cNvCxnSpPr>
              <a:cxnSpLocks noChangeShapeType="1"/>
              <a:stCxn id="68618" idx="2"/>
              <a:endCxn id="68619" idx="0"/>
            </p:cNvCxnSpPr>
            <p:nvPr/>
          </p:nvCxnSpPr>
          <p:spPr bwMode="auto">
            <a:xfrm>
              <a:off x="3600" y="3405"/>
              <a:ext cx="0" cy="214"/>
            </a:xfrm>
            <a:prstGeom prst="straightConnector1">
              <a:avLst/>
            </a:prstGeom>
            <a:noFill/>
            <a:ln w="9525">
              <a:solidFill>
                <a:schemeClr val="tx1"/>
              </a:solidFill>
              <a:round/>
              <a:headEnd/>
              <a:tailEnd/>
            </a:ln>
            <a:effectLst/>
          </p:spPr>
        </p:cxnSp>
      </p:grpSp>
      <p:sp>
        <p:nvSpPr>
          <p:cNvPr id="68624" name="Rectangle 16"/>
          <p:cNvSpPr>
            <a:spLocks noChangeArrowheads="1"/>
          </p:cNvSpPr>
          <p:nvPr/>
        </p:nvSpPr>
        <p:spPr bwMode="auto">
          <a:xfrm>
            <a:off x="755650" y="1557338"/>
            <a:ext cx="2735263" cy="5111750"/>
          </a:xfrm>
          <a:prstGeom prst="rect">
            <a:avLst/>
          </a:prstGeom>
          <a:noFill/>
          <a:ln w="12700">
            <a:solidFill>
              <a:schemeClr val="tx1"/>
            </a:solidFill>
            <a:miter lim="800000"/>
            <a:headEnd/>
            <a:tailEnd/>
          </a:ln>
          <a:effectLst/>
        </p:spPr>
        <p:txBody>
          <a:bodyPr wrap="none" anchor="ctr"/>
          <a:lstStyle/>
          <a:p>
            <a:endParaRPr lang="en-US"/>
          </a:p>
        </p:txBody>
      </p:sp>
      <p:sp>
        <p:nvSpPr>
          <p:cNvPr id="68625" name="Text Box 17"/>
          <p:cNvSpPr txBox="1">
            <a:spLocks noChangeArrowheads="1"/>
          </p:cNvSpPr>
          <p:nvPr/>
        </p:nvSpPr>
        <p:spPr bwMode="auto">
          <a:xfrm>
            <a:off x="1403350" y="1989138"/>
            <a:ext cx="1727200" cy="654050"/>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MDN-Ejército Nacional</a:t>
            </a:r>
            <a:endParaRPr lang="es-ES">
              <a:latin typeface="Tahoma" pitchFamily="34" charset="0"/>
            </a:endParaRPr>
          </a:p>
        </p:txBody>
      </p:sp>
      <p:sp>
        <p:nvSpPr>
          <p:cNvPr id="68626" name="Text Box 18"/>
          <p:cNvSpPr txBox="1">
            <a:spLocks noChangeArrowheads="1"/>
          </p:cNvSpPr>
          <p:nvPr/>
        </p:nvSpPr>
        <p:spPr bwMode="auto">
          <a:xfrm>
            <a:off x="1392238" y="2924175"/>
            <a:ext cx="1727200" cy="654050"/>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Supervisor General</a:t>
            </a:r>
            <a:endParaRPr lang="es-ES">
              <a:latin typeface="Tahoma" pitchFamily="34" charset="0"/>
            </a:endParaRPr>
          </a:p>
        </p:txBody>
      </p:sp>
      <p:sp>
        <p:nvSpPr>
          <p:cNvPr id="68627" name="Text Box 19"/>
          <p:cNvSpPr txBox="1">
            <a:spLocks noChangeArrowheads="1"/>
          </p:cNvSpPr>
          <p:nvPr/>
        </p:nvSpPr>
        <p:spPr bwMode="auto">
          <a:xfrm>
            <a:off x="1393825" y="4016375"/>
            <a:ext cx="1727200" cy="654050"/>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Supervisor Departamental</a:t>
            </a:r>
            <a:endParaRPr lang="es-ES">
              <a:latin typeface="Tahoma" pitchFamily="34" charset="0"/>
            </a:endParaRPr>
          </a:p>
        </p:txBody>
      </p:sp>
      <p:sp>
        <p:nvSpPr>
          <p:cNvPr id="68628" name="Text Box 20"/>
          <p:cNvSpPr txBox="1">
            <a:spLocks noChangeArrowheads="1"/>
          </p:cNvSpPr>
          <p:nvPr/>
        </p:nvSpPr>
        <p:spPr bwMode="auto">
          <a:xfrm>
            <a:off x="1393825" y="5022850"/>
            <a:ext cx="1727200" cy="654050"/>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Supervisor Zonal</a:t>
            </a:r>
            <a:endParaRPr lang="es-ES">
              <a:latin typeface="Tahoma" pitchFamily="34" charset="0"/>
            </a:endParaRPr>
          </a:p>
        </p:txBody>
      </p:sp>
      <p:sp>
        <p:nvSpPr>
          <p:cNvPr id="68629" name="Text Box 21"/>
          <p:cNvSpPr txBox="1">
            <a:spLocks noChangeArrowheads="1"/>
          </p:cNvSpPr>
          <p:nvPr/>
        </p:nvSpPr>
        <p:spPr bwMode="auto">
          <a:xfrm>
            <a:off x="1393825" y="6030913"/>
            <a:ext cx="1727200" cy="379412"/>
          </a:xfrm>
          <a:prstGeom prst="rect">
            <a:avLst/>
          </a:prstGeom>
          <a:noFill/>
          <a:ln w="12700">
            <a:solidFill>
              <a:schemeClr val="tx1"/>
            </a:solidFill>
            <a:miter lim="800000"/>
            <a:headEnd/>
            <a:tailEnd/>
          </a:ln>
          <a:effectLst/>
        </p:spPr>
        <p:txBody>
          <a:bodyPr>
            <a:spAutoFit/>
          </a:bodyPr>
          <a:lstStyle/>
          <a:p>
            <a:pPr algn="ctr">
              <a:spcBef>
                <a:spcPct val="50000"/>
              </a:spcBef>
            </a:pPr>
            <a:r>
              <a:rPr lang="es-MX">
                <a:latin typeface="Tahoma" pitchFamily="34" charset="0"/>
              </a:rPr>
              <a:t>Empadronador</a:t>
            </a:r>
            <a:endParaRPr lang="es-ES">
              <a:latin typeface="Tahoma" pitchFamily="34" charset="0"/>
            </a:endParaRPr>
          </a:p>
        </p:txBody>
      </p:sp>
      <p:cxnSp>
        <p:nvCxnSpPr>
          <p:cNvPr id="68630" name="AutoShape 22"/>
          <p:cNvCxnSpPr>
            <a:cxnSpLocks noChangeShapeType="1"/>
            <a:stCxn id="68625" idx="2"/>
            <a:endCxn id="68626" idx="0"/>
          </p:cNvCxnSpPr>
          <p:nvPr/>
        </p:nvCxnSpPr>
        <p:spPr bwMode="auto">
          <a:xfrm flipH="1">
            <a:off x="2255838" y="2643188"/>
            <a:ext cx="11112" cy="280987"/>
          </a:xfrm>
          <a:prstGeom prst="straightConnector1">
            <a:avLst/>
          </a:prstGeom>
          <a:noFill/>
          <a:ln w="9525">
            <a:solidFill>
              <a:schemeClr val="tx1"/>
            </a:solidFill>
            <a:round/>
            <a:headEnd/>
            <a:tailEnd/>
          </a:ln>
          <a:effectLst/>
        </p:spPr>
      </p:cxnSp>
      <p:cxnSp>
        <p:nvCxnSpPr>
          <p:cNvPr id="68631" name="AutoShape 23"/>
          <p:cNvCxnSpPr>
            <a:cxnSpLocks noChangeShapeType="1"/>
            <a:stCxn id="68626" idx="2"/>
            <a:endCxn id="68627" idx="0"/>
          </p:cNvCxnSpPr>
          <p:nvPr/>
        </p:nvCxnSpPr>
        <p:spPr bwMode="auto">
          <a:xfrm>
            <a:off x="2255838" y="3578225"/>
            <a:ext cx="1587" cy="438150"/>
          </a:xfrm>
          <a:prstGeom prst="straightConnector1">
            <a:avLst/>
          </a:prstGeom>
          <a:noFill/>
          <a:ln w="9525">
            <a:solidFill>
              <a:schemeClr val="tx1"/>
            </a:solidFill>
            <a:round/>
            <a:headEnd/>
            <a:tailEnd/>
          </a:ln>
          <a:effectLst/>
        </p:spPr>
      </p:cxnSp>
      <p:cxnSp>
        <p:nvCxnSpPr>
          <p:cNvPr id="68632" name="AutoShape 24"/>
          <p:cNvCxnSpPr>
            <a:cxnSpLocks noChangeShapeType="1"/>
            <a:stCxn id="68627" idx="2"/>
            <a:endCxn id="68628" idx="0"/>
          </p:cNvCxnSpPr>
          <p:nvPr/>
        </p:nvCxnSpPr>
        <p:spPr bwMode="auto">
          <a:xfrm>
            <a:off x="2257425" y="4670425"/>
            <a:ext cx="0" cy="352425"/>
          </a:xfrm>
          <a:prstGeom prst="straightConnector1">
            <a:avLst/>
          </a:prstGeom>
          <a:noFill/>
          <a:ln w="9525">
            <a:solidFill>
              <a:schemeClr val="tx1"/>
            </a:solidFill>
            <a:round/>
            <a:headEnd/>
            <a:tailEnd/>
          </a:ln>
          <a:effectLst/>
        </p:spPr>
      </p:cxnSp>
      <p:cxnSp>
        <p:nvCxnSpPr>
          <p:cNvPr id="68633" name="AutoShape 25"/>
          <p:cNvCxnSpPr>
            <a:cxnSpLocks noChangeShapeType="1"/>
            <a:stCxn id="68628" idx="2"/>
            <a:endCxn id="68629" idx="0"/>
          </p:cNvCxnSpPr>
          <p:nvPr/>
        </p:nvCxnSpPr>
        <p:spPr bwMode="auto">
          <a:xfrm>
            <a:off x="2257425" y="5676900"/>
            <a:ext cx="0" cy="354013"/>
          </a:xfrm>
          <a:prstGeom prst="straightConnector1">
            <a:avLst/>
          </a:prstGeom>
          <a:noFill/>
          <a:ln w="9525">
            <a:solidFill>
              <a:schemeClr val="tx1"/>
            </a:solidFill>
            <a:round/>
            <a:headEnd/>
            <a:tailEnd/>
          </a:ln>
          <a:effectLst/>
        </p:spPr>
      </p:cxnSp>
      <p:sp>
        <p:nvSpPr>
          <p:cNvPr id="68634" name="Line 26"/>
          <p:cNvSpPr>
            <a:spLocks noChangeShapeType="1"/>
          </p:cNvSpPr>
          <p:nvPr/>
        </p:nvSpPr>
        <p:spPr bwMode="auto">
          <a:xfrm>
            <a:off x="3492500" y="4365625"/>
            <a:ext cx="0" cy="0"/>
          </a:xfrm>
          <a:prstGeom prst="line">
            <a:avLst/>
          </a:prstGeom>
          <a:noFill/>
          <a:ln w="9525">
            <a:solidFill>
              <a:schemeClr val="tx1"/>
            </a:solidFill>
            <a:round/>
            <a:headEnd/>
            <a:tailEnd/>
          </a:ln>
          <a:effectLst/>
        </p:spPr>
        <p:txBody>
          <a:bodyPr/>
          <a:lstStyle/>
          <a:p>
            <a:endParaRPr lang="en-US"/>
          </a:p>
        </p:txBody>
      </p:sp>
      <p:cxnSp>
        <p:nvCxnSpPr>
          <p:cNvPr id="68635" name="AutoShape 27"/>
          <p:cNvCxnSpPr>
            <a:cxnSpLocks noChangeShapeType="1"/>
            <a:stCxn id="68624" idx="3"/>
            <a:endCxn id="68614" idx="1"/>
          </p:cNvCxnSpPr>
          <p:nvPr/>
        </p:nvCxnSpPr>
        <p:spPr bwMode="auto">
          <a:xfrm flipV="1">
            <a:off x="3490913" y="4076700"/>
            <a:ext cx="1009650" cy="36513"/>
          </a:xfrm>
          <a:prstGeom prst="straightConnector1">
            <a:avLst/>
          </a:prstGeom>
          <a:noFill/>
          <a:ln w="12700">
            <a:solidFill>
              <a:schemeClr val="tx1"/>
            </a:solidFill>
            <a:prstDash val="dashDot"/>
            <a:round/>
            <a:headEnd/>
            <a:tailEnd/>
          </a:ln>
          <a:effectLst/>
        </p:spPr>
      </p:cxnSp>
      <p:cxnSp>
        <p:nvCxnSpPr>
          <p:cNvPr id="68636" name="AutoShape 28"/>
          <p:cNvCxnSpPr>
            <a:cxnSpLocks noChangeShapeType="1"/>
            <a:stCxn id="68614" idx="3"/>
            <a:endCxn id="68611" idx="1"/>
          </p:cNvCxnSpPr>
          <p:nvPr/>
        </p:nvCxnSpPr>
        <p:spPr bwMode="auto">
          <a:xfrm>
            <a:off x="7092950" y="4076700"/>
            <a:ext cx="323850" cy="33338"/>
          </a:xfrm>
          <a:prstGeom prst="straightConnector1">
            <a:avLst/>
          </a:prstGeom>
          <a:noFill/>
          <a:ln w="12700">
            <a:solidFill>
              <a:schemeClr val="tx1"/>
            </a:solidFill>
            <a:prstDash val="dashDot"/>
            <a:round/>
            <a:headEnd/>
            <a:tailEnd/>
          </a:ln>
          <a:effectLst/>
        </p:spPr>
      </p:cxnSp>
      <p:sp>
        <p:nvSpPr>
          <p:cNvPr id="68637" name="Line 29"/>
          <p:cNvSpPr>
            <a:spLocks noChangeShapeType="1"/>
          </p:cNvSpPr>
          <p:nvPr/>
        </p:nvSpPr>
        <p:spPr bwMode="auto">
          <a:xfrm>
            <a:off x="3132138" y="4292600"/>
            <a:ext cx="1655762" cy="18002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Capsules</Template>
  <TotalTime>1045</TotalTime>
  <Words>1342</Words>
  <Application>Microsoft Office PowerPoint</Application>
  <PresentationFormat>On-screen Show (4:3)</PresentationFormat>
  <Paragraphs>197</Paragraphs>
  <Slides>20</Slides>
  <Notes>3</Notes>
  <HiddenSlides>3</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Wingdings</vt:lpstr>
      <vt:lpstr>Times New Roman</vt:lpstr>
      <vt:lpstr>Tahoma</vt:lpstr>
      <vt:lpstr>Diseño predeterminado</vt:lpstr>
      <vt:lpstr>Slide 1</vt:lpstr>
      <vt:lpstr>Antecedentes</vt:lpstr>
      <vt:lpstr>Marco Legal</vt:lpstr>
      <vt:lpstr>Objetivos </vt:lpstr>
      <vt:lpstr>Usuarios/beneficiarios</vt:lpstr>
      <vt:lpstr>El Censo dentro del  sistema estadístico:</vt:lpstr>
      <vt:lpstr>Tareas preparatorias</vt:lpstr>
      <vt:lpstr>Estructura territorial CGA2011</vt:lpstr>
      <vt:lpstr>Cadena de Mando</vt:lpstr>
      <vt:lpstr>CRONOGRAMA DE TRABAJO</vt:lpstr>
      <vt:lpstr>Encuestas:</vt:lpstr>
      <vt:lpstr>¿Qué se censa? Explotaciones 1 hectárea o más de tierra uso agropecuario </vt:lpstr>
      <vt:lpstr>Explotación Agropecuaria</vt:lpstr>
      <vt:lpstr>Formulario: contenido conceptual</vt:lpstr>
      <vt:lpstr>Formulario: contenido temático</vt:lpstr>
      <vt:lpstr>Alcance y procedimiento CGA2011</vt:lpstr>
      <vt:lpstr>Datos básicos para facilitar entrevista:</vt:lpstr>
      <vt:lpstr>Aspectos formales:</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Introducción</dc:title>
  <dc:creator>xp</dc:creator>
  <cp:lastModifiedBy>Uranga</cp:lastModifiedBy>
  <cp:revision>50</cp:revision>
  <dcterms:created xsi:type="dcterms:W3CDTF">2009-11-16T18:19:53Z</dcterms:created>
  <dcterms:modified xsi:type="dcterms:W3CDTF">2012-07-09T11:30:00Z</dcterms:modified>
</cp:coreProperties>
</file>