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5"/>
  </p:notesMasterIdLst>
  <p:handoutMasterIdLst>
    <p:handoutMasterId r:id="rId26"/>
  </p:handoutMasterIdLst>
  <p:sldIdLst>
    <p:sldId id="256" r:id="rId3"/>
    <p:sldId id="257" r:id="rId4"/>
    <p:sldId id="279" r:id="rId5"/>
    <p:sldId id="258" r:id="rId6"/>
    <p:sldId id="259" r:id="rId7"/>
    <p:sldId id="283" r:id="rId8"/>
    <p:sldId id="260" r:id="rId9"/>
    <p:sldId id="284" r:id="rId10"/>
    <p:sldId id="261" r:id="rId11"/>
    <p:sldId id="286" r:id="rId12"/>
    <p:sldId id="262" r:id="rId13"/>
    <p:sldId id="263" r:id="rId14"/>
    <p:sldId id="288" r:id="rId15"/>
    <p:sldId id="285" r:id="rId16"/>
    <p:sldId id="265" r:id="rId17"/>
    <p:sldId id="266" r:id="rId18"/>
    <p:sldId id="267" r:id="rId19"/>
    <p:sldId id="268" r:id="rId20"/>
    <p:sldId id="287" r:id="rId21"/>
    <p:sldId id="323" r:id="rId22"/>
    <p:sldId id="324" r:id="rId23"/>
    <p:sldId id="272" r:id="rId2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95578" autoAdjust="0"/>
  </p:normalViewPr>
  <p:slideViewPr>
    <p:cSldViewPr>
      <p:cViewPr varScale="1">
        <p:scale>
          <a:sx n="65" d="100"/>
          <a:sy n="65" d="100"/>
        </p:scale>
        <p:origin x="1472" y="40"/>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4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3415"/>
          </a:xfrm>
          <a:prstGeom prst="rect">
            <a:avLst/>
          </a:prstGeom>
        </p:spPr>
        <p:txBody>
          <a:bodyPr vert="horz" lIns="96634" tIns="48317" rIns="96634" bIns="48317" rtlCol="0"/>
          <a:lstStyle>
            <a:lvl1pPr algn="l">
              <a:defRPr sz="1300"/>
            </a:lvl1pPr>
          </a:lstStyle>
          <a:p>
            <a:endParaRPr lang="en-US"/>
          </a:p>
        </p:txBody>
      </p:sp>
      <p:sp>
        <p:nvSpPr>
          <p:cNvPr id="3" name="Date Placeholder 2"/>
          <p:cNvSpPr>
            <a:spLocks noGrp="1"/>
          </p:cNvSpPr>
          <p:nvPr>
            <p:ph type="dt" sz="quarter" idx="1"/>
          </p:nvPr>
        </p:nvSpPr>
        <p:spPr>
          <a:xfrm>
            <a:off x="3902996" y="0"/>
            <a:ext cx="2985558" cy="503415"/>
          </a:xfrm>
          <a:prstGeom prst="rect">
            <a:avLst/>
          </a:prstGeom>
        </p:spPr>
        <p:txBody>
          <a:bodyPr vert="horz" lIns="96634" tIns="48317" rIns="96634" bIns="48317" rtlCol="0"/>
          <a:lstStyle>
            <a:lvl1pPr algn="r">
              <a:defRPr sz="1300"/>
            </a:lvl1pPr>
          </a:lstStyle>
          <a:p>
            <a:fld id="{D5DD8CC0-4A3C-4110-B57F-4456C401E5BA}" type="datetimeFigureOut">
              <a:rPr lang="en-US" smtClean="0"/>
              <a:t>8/24/2021</a:t>
            </a:fld>
            <a:endParaRPr lang="en-US"/>
          </a:p>
        </p:txBody>
      </p:sp>
      <p:sp>
        <p:nvSpPr>
          <p:cNvPr id="4" name="Footer Placeholder 3"/>
          <p:cNvSpPr>
            <a:spLocks noGrp="1"/>
          </p:cNvSpPr>
          <p:nvPr>
            <p:ph type="ftr" sz="quarter" idx="2"/>
          </p:nvPr>
        </p:nvSpPr>
        <p:spPr>
          <a:xfrm>
            <a:off x="0" y="9518475"/>
            <a:ext cx="2985558" cy="503414"/>
          </a:xfrm>
          <a:prstGeom prst="rect">
            <a:avLst/>
          </a:prstGeom>
        </p:spPr>
        <p:txBody>
          <a:bodyPr vert="horz" lIns="96634" tIns="48317" rIns="96634" bIns="48317" rtlCol="0" anchor="b"/>
          <a:lstStyle>
            <a:lvl1pPr algn="l">
              <a:defRPr sz="1300"/>
            </a:lvl1pPr>
          </a:lstStyle>
          <a:p>
            <a:endParaRPr lang="en-US"/>
          </a:p>
        </p:txBody>
      </p:sp>
      <p:sp>
        <p:nvSpPr>
          <p:cNvPr id="5" name="Slide Number Placeholder 4"/>
          <p:cNvSpPr>
            <a:spLocks noGrp="1"/>
          </p:cNvSpPr>
          <p:nvPr>
            <p:ph type="sldNum" sz="quarter" idx="3"/>
          </p:nvPr>
        </p:nvSpPr>
        <p:spPr>
          <a:xfrm>
            <a:off x="3902996" y="9518475"/>
            <a:ext cx="2985558" cy="503414"/>
          </a:xfrm>
          <a:prstGeom prst="rect">
            <a:avLst/>
          </a:prstGeom>
        </p:spPr>
        <p:txBody>
          <a:bodyPr vert="horz" lIns="96634" tIns="48317" rIns="96634" bIns="48317" rtlCol="0" anchor="b"/>
          <a:lstStyle>
            <a:lvl1pPr algn="r">
              <a:defRPr sz="1300"/>
            </a:lvl1pPr>
          </a:lstStyle>
          <a:p>
            <a:fld id="{371ADAB7-3BD2-4A76-AB1C-4FF9D6B8C6DE}" type="slidenum">
              <a:rPr lang="en-US" smtClean="0"/>
              <a:t>‹#›</a:t>
            </a:fld>
            <a:endParaRPr lang="en-US"/>
          </a:p>
        </p:txBody>
      </p:sp>
    </p:spTree>
    <p:extLst>
      <p:ext uri="{BB962C8B-B14F-4D97-AF65-F5344CB8AC3E}">
        <p14:creationId xmlns:p14="http://schemas.microsoft.com/office/powerpoint/2010/main" val="1813293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523A160F-333D-4558-A5B1-93C933A25AF1}" type="datetimeFigureOut">
              <a:rPr lang="en-US" smtClean="0"/>
              <a:t>8/24/2021</a:t>
            </a:fld>
            <a:endParaRPr lang="en-US"/>
          </a:p>
        </p:txBody>
      </p:sp>
      <p:sp>
        <p:nvSpPr>
          <p:cNvPr id="4" name="Slide Image Placeholder 3"/>
          <p:cNvSpPr>
            <a:spLocks noGrp="1" noRot="1" noChangeAspect="1"/>
          </p:cNvSpPr>
          <p:nvPr>
            <p:ph type="sldImg" idx="2"/>
          </p:nvPr>
        </p:nvSpPr>
        <p:spPr>
          <a:xfrm>
            <a:off x="1189038" y="1252538"/>
            <a:ext cx="4511675" cy="33829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822825"/>
            <a:ext cx="5511800" cy="3946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20238"/>
            <a:ext cx="2986088"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2075" y="9520238"/>
            <a:ext cx="2986088" cy="501650"/>
          </a:xfrm>
          <a:prstGeom prst="rect">
            <a:avLst/>
          </a:prstGeom>
        </p:spPr>
        <p:txBody>
          <a:bodyPr vert="horz" lIns="91440" tIns="45720" rIns="91440" bIns="45720" rtlCol="0" anchor="b"/>
          <a:lstStyle>
            <a:lvl1pPr algn="r">
              <a:defRPr sz="1200"/>
            </a:lvl1pPr>
          </a:lstStyle>
          <a:p>
            <a:fld id="{AA31ABA3-E209-42D2-9E6C-6A82DD0C478C}" type="slidenum">
              <a:rPr lang="en-US" smtClean="0"/>
              <a:t>‹#›</a:t>
            </a:fld>
            <a:endParaRPr lang="en-US"/>
          </a:p>
        </p:txBody>
      </p:sp>
    </p:spTree>
    <p:extLst>
      <p:ext uri="{BB962C8B-B14F-4D97-AF65-F5344CB8AC3E}">
        <p14:creationId xmlns:p14="http://schemas.microsoft.com/office/powerpoint/2010/main" val="1782954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Census legislation comprises the collection of laws, regulations, resolutions, etc. governing agricultural census activities.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census legal framework commonly consists of:</a:t>
            </a:r>
          </a:p>
          <a:p>
            <a:r>
              <a:rPr lang="en-US" sz="1200" b="0" i="0" u="none" strike="noStrike" kern="1200" baseline="0" dirty="0">
                <a:solidFill>
                  <a:schemeClr val="tx1"/>
                </a:solidFill>
                <a:latin typeface="+mn-lt"/>
                <a:ea typeface="+mn-ea"/>
                <a:cs typeface="+mn-cs"/>
              </a:rPr>
              <a:t>basic or primary legislation enacted by a legislature or other governing body; and</a:t>
            </a:r>
          </a:p>
          <a:p>
            <a:r>
              <a:rPr lang="en-US" sz="1200" b="0" i="0" u="none" strike="noStrike" kern="1200" baseline="0" dirty="0">
                <a:solidFill>
                  <a:schemeClr val="tx1"/>
                </a:solidFill>
                <a:latin typeface="+mn-lt"/>
                <a:ea typeface="+mn-ea"/>
                <a:cs typeface="+mn-cs"/>
              </a:rPr>
              <a:t>delegated legislation (also referred to as “subordinate legislation” or “subsidiary legislation”) </a:t>
            </a:r>
          </a:p>
          <a:p>
            <a:r>
              <a:rPr lang="en-US" sz="1200" b="0" i="0" u="none" strike="noStrike" kern="1200" baseline="0" dirty="0">
                <a:solidFill>
                  <a:schemeClr val="tx1"/>
                </a:solidFill>
                <a:latin typeface="+mn-lt"/>
                <a:ea typeface="+mn-ea"/>
                <a:cs typeface="+mn-cs"/>
              </a:rPr>
              <a:t>	made by an executive authority (such as the Cabinet of Ministers, Executive Council/Government, the Ministry of Agriculture, etc.) </a:t>
            </a:r>
            <a:br>
              <a:rPr lang="en-US" sz="1200" b="0" i="0" u="none" strike="noStrike" kern="1200" baseline="0" dirty="0">
                <a:solidFill>
                  <a:schemeClr val="tx1"/>
                </a:solidFill>
                <a:latin typeface="+mn-lt"/>
                <a:ea typeface="+mn-ea"/>
                <a:cs typeface="+mn-cs"/>
              </a:rPr>
            </a:br>
            <a:r>
              <a:rPr lang="en-US" sz="1200" b="0" i="0" u="none" strike="noStrike" kern="1200" baseline="0" dirty="0">
                <a:solidFill>
                  <a:schemeClr val="tx1"/>
                </a:solidFill>
                <a:latin typeface="+mn-lt"/>
                <a:ea typeface="+mn-ea"/>
                <a:cs typeface="+mn-cs"/>
              </a:rPr>
              <a:t>	under powers delegated by an enactment of primary legislation.</a:t>
            </a:r>
          </a:p>
          <a:p>
            <a:endParaRPr lang="en-GB"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existence of an appropriate legal framework is one of the key conditions for the successful implementation of the census of agriculture.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Agricultural censuses entail major commitments, especially of resources, and </a:t>
            </a:r>
          </a:p>
          <a:p>
            <a:r>
              <a:rPr lang="en-US" sz="1200" b="0" i="0" u="none" strike="noStrike" kern="1200" baseline="0" dirty="0">
                <a:solidFill>
                  <a:schemeClr val="tx1"/>
                </a:solidFill>
                <a:latin typeface="+mn-lt"/>
                <a:ea typeface="+mn-ea"/>
                <a:cs typeface="+mn-cs"/>
              </a:rPr>
              <a:t>it is essential that adequate and timely legislative provision be made for their preparation and conduct.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 country lacks an appropriate legal framework for taking periodic censuses, </a:t>
            </a:r>
          </a:p>
          <a:p>
            <a:r>
              <a:rPr lang="en-US" sz="1200" b="0" i="0" u="none" strike="noStrike" kern="1200" baseline="0" dirty="0">
                <a:solidFill>
                  <a:schemeClr val="tx1"/>
                </a:solidFill>
                <a:latin typeface="+mn-lt"/>
                <a:ea typeface="+mn-ea"/>
                <a:cs typeface="+mn-cs"/>
              </a:rPr>
              <a:t>it is important to act early to establish it.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the process of development or updating of the census legislation, </a:t>
            </a:r>
          </a:p>
          <a:p>
            <a:r>
              <a:rPr lang="en-US" sz="1200" b="0" i="0" u="none" strike="noStrike" kern="1200" baseline="0" dirty="0">
                <a:solidFill>
                  <a:schemeClr val="tx1"/>
                </a:solidFill>
                <a:latin typeface="+mn-lt"/>
                <a:ea typeface="+mn-ea"/>
                <a:cs typeface="+mn-cs"/>
              </a:rPr>
              <a:t>subject matter specialists from the census executing authority (from now on “census agency”) </a:t>
            </a:r>
          </a:p>
          <a:p>
            <a:r>
              <a:rPr lang="en-US" sz="1200" b="0" i="0" u="none" strike="noStrike" kern="1200" baseline="0" dirty="0">
                <a:solidFill>
                  <a:schemeClr val="tx1"/>
                </a:solidFill>
                <a:latin typeface="+mn-lt"/>
                <a:ea typeface="+mn-ea"/>
                <a:cs typeface="+mn-cs"/>
              </a:rPr>
              <a:t>should work closely with administrative officers and legal experts to ensure the coherence of census acts with other relevant legislation. </a:t>
            </a:r>
          </a:p>
          <a:p>
            <a:endParaRPr lang="en-US" dirty="0"/>
          </a:p>
        </p:txBody>
      </p:sp>
      <p:sp>
        <p:nvSpPr>
          <p:cNvPr id="4" name="Slide Number Placeholder 3"/>
          <p:cNvSpPr>
            <a:spLocks noGrp="1"/>
          </p:cNvSpPr>
          <p:nvPr>
            <p:ph type="sldNum" sz="quarter" idx="10"/>
          </p:nvPr>
        </p:nvSpPr>
        <p:spPr/>
        <p:txBody>
          <a:bodyPr/>
          <a:lstStyle/>
          <a:p>
            <a:fld id="{AA31ABA3-E209-42D2-9E6C-6A82DD0C478C}" type="slidenum">
              <a:rPr lang="en-US" smtClean="0"/>
              <a:t>4</a:t>
            </a:fld>
            <a:endParaRPr lang="en-US"/>
          </a:p>
        </p:txBody>
      </p:sp>
    </p:spTree>
    <p:extLst>
      <p:ext uri="{BB962C8B-B14F-4D97-AF65-F5344CB8AC3E}">
        <p14:creationId xmlns:p14="http://schemas.microsoft.com/office/powerpoint/2010/main" val="1195032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6" name="Holder 6"/>
          <p:cNvSpPr>
            <a:spLocks noGrp="1"/>
          </p:cNvSpPr>
          <p:nvPr>
            <p:ph type="sldNum" sz="quarter" idx="7"/>
          </p:nvPr>
        </p:nvSpPr>
        <p:spPr/>
        <p:txBody>
          <a:bodyPr lIns="0" tIns="0" rIns="0" bIns="0"/>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a:prstGeom prst="rect">
            <a:avLst/>
          </a:prstGeom>
        </p:spPr>
        <p:txBody>
          <a:bodyPr anchor="ctr"/>
          <a:lstStyle>
            <a:lvl1pPr algn="ctr">
              <a:defRPr sz="4500" b="1" cap="none" baseline="0"/>
            </a:lvl1pPr>
            <a:extLst/>
          </a:lstStyle>
          <a:p>
            <a:r>
              <a:rPr lang="en-US"/>
              <a:t>Click to edit Master title style</a:t>
            </a:r>
            <a:endParaRPr lang="en-US" dirty="0"/>
          </a:p>
        </p:txBody>
      </p:sp>
      <p:sp>
        <p:nvSpPr>
          <p:cNvPr id="3" name="Text Placeholder 2"/>
          <p:cNvSpPr>
            <a:spLocks noGrp="1"/>
          </p:cNvSpPr>
          <p:nvPr>
            <p:ph type="body" idx="1"/>
          </p:nvPr>
        </p:nvSpPr>
        <p:spPr>
          <a:xfrm>
            <a:off x="45720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63440" y="328278"/>
            <a:ext cx="4023360" cy="640080"/>
          </a:xfrm>
          <a:prstGeom prst="rect">
            <a:avLst/>
          </a:prstGeom>
          <a:solidFill>
            <a:schemeClr val="bg1"/>
          </a:solidFill>
          <a:ln w="10795">
            <a:solidFill>
              <a:schemeClr val="bg1"/>
            </a:solidFill>
            <a:miter lim="800000"/>
          </a:ln>
        </p:spPr>
        <p:txBody>
          <a:bodyPr anchor="ctr"/>
          <a:lstStyle>
            <a:lvl1pPr marL="283464"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63440" y="969336"/>
            <a:ext cx="402336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734FB9-A692-4F5E-994E-02705E192139}" type="datetime1">
              <a:rPr lang="es-ES" smtClean="0"/>
              <a:pPr/>
              <a:t>24/08/2021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2532349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a:prstGeom prst="rect">
            <a:avLst/>
          </a:prstGeom>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7B9363-22EF-497A-8E0E-B8F0D9D68433}" type="datetime1">
              <a:rPr lang="es-ES" smtClean="0"/>
              <a:pPr/>
              <a:t>24/08/2021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56909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Date Placeholder 1"/>
          <p:cNvSpPr>
            <a:spLocks noGrp="1"/>
          </p:cNvSpPr>
          <p:nvPr>
            <p:ph type="dt" sz="half" idx="10"/>
          </p:nvPr>
        </p:nvSpPr>
        <p:spPr/>
        <p:txBody>
          <a:bodyPr/>
          <a:lstStyle/>
          <a:p>
            <a:fld id="{416036D8-2A08-4F0C-A376-4A8A1FC3E8B3}" type="datetime1">
              <a:rPr lang="es-ES" smtClean="0"/>
              <a:pPr/>
              <a:t>24/08/2021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12FF748-1325-48DC-AE50-E54CCC902008}" type="slidenum">
              <a:rPr lang="es-ES" smtClean="0"/>
              <a:pPr/>
              <a:t>‹#›</a:t>
            </a:fld>
            <a:endParaRPr lang="es-E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Tree>
    <p:extLst>
      <p:ext uri="{BB962C8B-B14F-4D97-AF65-F5344CB8AC3E}">
        <p14:creationId xmlns:p14="http://schemas.microsoft.com/office/powerpoint/2010/main" val="19204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10000" cy="1162050"/>
          </a:xfrm>
          <a:prstGeom prst="rect">
            <a:avLst/>
          </a:prstGeom>
          <a:ln>
            <a:noFill/>
          </a:ln>
        </p:spPr>
        <p:txBody>
          <a:bodyPr anchor="b"/>
          <a:lstStyle>
            <a:lvl1pPr algn="l">
              <a:lnSpc>
                <a:spcPts val="2000"/>
              </a:lnSpc>
              <a:buNone/>
              <a:defRPr sz="2200" b="1" cap="all" baseline="0"/>
            </a:lvl1pPr>
            <a:extLst/>
          </a:lstStyle>
          <a:p>
            <a:r>
              <a:rPr lang="en-US"/>
              <a:t>Click to edit Master title style</a:t>
            </a:r>
            <a:endParaRPr lang="en-US" dirty="0"/>
          </a:p>
        </p:txBody>
      </p:sp>
      <p:sp>
        <p:nvSpPr>
          <p:cNvPr id="3" name="Text Placeholder 2"/>
          <p:cNvSpPr>
            <a:spLocks noGrp="1"/>
          </p:cNvSpPr>
          <p:nvPr>
            <p:ph type="body" idx="2"/>
          </p:nvPr>
        </p:nvSpPr>
        <p:spPr>
          <a:xfrm>
            <a:off x="457200" y="1435100"/>
            <a:ext cx="3810000" cy="698500"/>
          </a:xfrm>
          <a:prstGeom prst="rect">
            <a:avLst/>
          </a:prstGeom>
        </p:spPr>
        <p:txBody>
          <a:bodyPr/>
          <a:lstStyle>
            <a:lvl1pPr marL="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8153400" cy="3992563"/>
          </a:xfrm>
          <a:prstGeom prst="rect">
            <a:avLst/>
          </a:prstGeo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44FBB0-03CF-426D-AC35-C0044DA149EF}" type="datetime1">
              <a:rPr lang="es-ES" smtClean="0"/>
              <a:pPr/>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364103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a:prstGeom prst="rect">
            <a:avLst/>
          </a:prstGeom>
        </p:spPr>
        <p:txBody>
          <a:bodyPr anchor="b">
            <a:noAutofit/>
          </a:bodyPr>
          <a:lstStyle>
            <a:lvl1pPr algn="l">
              <a:buNone/>
              <a:defRPr sz="2100" b="1">
                <a:effectLst/>
              </a:defRPr>
            </a:lvl1pPr>
            <a:extLst/>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16953C3F-2364-48A9-9255-C338C722EEDA}" type="datetime1">
              <a:rPr lang="es-ES" smtClean="0"/>
              <a:pPr/>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2FF748-1325-48DC-AE50-E54CCC902008}" type="slidenum">
              <a:rPr lang="es-ES" smtClean="0"/>
              <a:pPr/>
              <a:t>‹#›</a:t>
            </a:fld>
            <a:endParaRPr lang="es-E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0">
            <a:bevelT w="25400" h="19050"/>
            <a:contourClr>
              <a:srgbClr val="969696"/>
            </a:contourClr>
          </a:sp3d>
        </p:spPr>
        <p:txBody>
          <a:bodyPr lIns="91440" tIns="274320" rtlCol="0" anchor="t">
            <a:normAutofit/>
          </a:bodyPr>
          <a:lstStyle/>
          <a:p>
            <a:pPr marL="0" indent="-283464" algn="l" rtl="0" latinLnBrk="0">
              <a:lnSpc>
                <a:spcPts val="3000"/>
              </a:lnSpc>
              <a:spcBef>
                <a:spcPts val="600"/>
              </a:spcBef>
              <a:buClr>
                <a:schemeClr val="accent1"/>
              </a:buClr>
              <a:buSzPct val="80000"/>
              <a:buFont typeface="Wingdings 2"/>
              <a:buNone/>
            </a:pPr>
            <a:endParaRPr lang="en-US" sz="3200" kern="1200">
              <a:solidFill>
                <a:schemeClr val="tx1"/>
              </a:solidFill>
              <a:latin typeface="+mn-lt"/>
              <a:ea typeface="+mn-ea"/>
              <a:cs typeface="+mn-cs"/>
            </a:endParaRPr>
          </a:p>
        </p:txBody>
      </p:sp>
      <p:sp>
        <p:nvSpPr>
          <p:cNvPr id="3" name="Shap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a:r>
              <a:rPr lang="en-US"/>
              <a:t>Click icon to add picture</a:t>
            </a:r>
            <a:endParaRPr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4" name="Text Placeholder 3"/>
          <p:cNvSpPr>
            <a:spLocks noGrp="1"/>
          </p:cNvSpPr>
          <p:nvPr>
            <p:ph type="body" sz="half" idx="2"/>
          </p:nvPr>
        </p:nvSpPr>
        <p:spPr>
          <a:xfrm>
            <a:off x="838200" y="4800600"/>
            <a:ext cx="4419600" cy="762000"/>
          </a:xfrm>
          <a:prstGeom prst="rect">
            <a:avLst/>
          </a:prstGeom>
        </p:spPr>
        <p:txBody>
          <a:bodyP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a:t>Click to edit Master text styles</a:t>
            </a:r>
          </a:p>
        </p:txBody>
      </p:sp>
    </p:spTree>
    <p:extLst>
      <p:ext uri="{BB962C8B-B14F-4D97-AF65-F5344CB8AC3E}">
        <p14:creationId xmlns:p14="http://schemas.microsoft.com/office/powerpoint/2010/main" val="2019983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371617" y="2013012"/>
            <a:ext cx="7498080" cy="48006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43BFF4-371F-49C9-8D20-48FF78C9E0E6}" type="datetime1">
              <a:rPr lang="es-ES" smtClean="0"/>
              <a:pPr/>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724133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274640"/>
            <a:ext cx="55626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77621-71A8-4214-8779-1B7A6839C5C9}" type="datetime1">
              <a:rPr lang="es-ES" smtClean="0"/>
              <a:pPr/>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633194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s-AR"/>
          </a:p>
        </p:txBody>
      </p:sp>
      <p:sp>
        <p:nvSpPr>
          <p:cNvPr id="3" name="Date Placeholder 2"/>
          <p:cNvSpPr>
            <a:spLocks noGrp="1"/>
          </p:cNvSpPr>
          <p:nvPr>
            <p:ph type="dt" sz="half" idx="10"/>
          </p:nvPr>
        </p:nvSpPr>
        <p:spPr/>
        <p:txBody>
          <a:bodyPr/>
          <a:lstStyle/>
          <a:p>
            <a:fld id="{55CAC243-3BB0-4495-9F22-D072DBB72E3B}" type="datetime1">
              <a:rPr lang="es-ES" smtClean="0"/>
              <a:pPr/>
              <a:t>24/08/2021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12561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1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6" name="Holder 6"/>
          <p:cNvSpPr>
            <a:spLocks noGrp="1"/>
          </p:cNvSpPr>
          <p:nvPr>
            <p:ph type="sldNum" sz="quarter" idx="7"/>
          </p:nvPr>
        </p:nvSpPr>
        <p:spPr/>
        <p:txBody>
          <a:bodyPr lIns="0" tIns="0" rIns="0" bIns="0"/>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7" name="Holder 7"/>
          <p:cNvSpPr>
            <a:spLocks noGrp="1"/>
          </p:cNvSpPr>
          <p:nvPr>
            <p:ph type="sldNum" sz="quarter" idx="7"/>
          </p:nvPr>
        </p:nvSpPr>
        <p:spPr/>
        <p:txBody>
          <a:bodyPr lIns="0" tIns="0" rIns="0" bIns="0"/>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6FC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5" name="Holder 5"/>
          <p:cNvSpPr>
            <a:spLocks noGrp="1"/>
          </p:cNvSpPr>
          <p:nvPr>
            <p:ph type="sldNum" sz="quarter" idx="7"/>
          </p:nvPr>
        </p:nvSpPr>
        <p:spPr/>
        <p:txBody>
          <a:bodyPr lIns="0" tIns="0" rIns="0" bIns="0"/>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4" name="Holder 4"/>
          <p:cNvSpPr>
            <a:spLocks noGrp="1"/>
          </p:cNvSpPr>
          <p:nvPr>
            <p:ph type="sldNum" sz="quarter" idx="7"/>
          </p:nvPr>
        </p:nvSpPr>
        <p:spPr/>
        <p:txBody>
          <a:bodyPr lIns="0" tIns="0" rIns="0" bIns="0"/>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5608" y="435936"/>
            <a:ext cx="7406640" cy="1472184"/>
          </a:xfrm>
          <a:prstGeom prst="rect">
            <a:avLst/>
          </a:prstGeom>
        </p:spPr>
        <p:txBody>
          <a:bodyPr anchor="b"/>
          <a:lstStyle>
            <a:lvl1pPr algn="l">
              <a:defRPr>
                <a:solidFill>
                  <a:srgbClr val="0070C0"/>
                </a:solidFill>
                <a:effectLst/>
              </a:defRPr>
            </a:lvl1pPr>
            <a:extLst/>
          </a:lstStyle>
          <a:p>
            <a:r>
              <a:rPr lang="en-US" noProof="1"/>
              <a:t>Click to edit Master title style</a:t>
            </a:r>
            <a:endParaRPr lang="en-US" dirty="0"/>
          </a:p>
        </p:txBody>
      </p:sp>
      <p:sp>
        <p:nvSpPr>
          <p:cNvPr id="22" name="Subtitle 21"/>
          <p:cNvSpPr>
            <a:spLocks noGrp="1"/>
          </p:cNvSpPr>
          <p:nvPr>
            <p:ph type="subTitle" idx="1"/>
          </p:nvPr>
        </p:nvSpPr>
        <p:spPr>
          <a:xfrm>
            <a:off x="1432560" y="1850064"/>
            <a:ext cx="7406640" cy="1752600"/>
          </a:xfrm>
          <a:prstGeom prst="rect">
            <a:avLst/>
          </a:prstGeom>
        </p:spPr>
        <p:txBody>
          <a:bodyPr/>
          <a:lstStyle>
            <a:lvl1pPr marL="73152" indent="0" algn="l">
              <a:buNone/>
              <a:defRPr sz="2600">
                <a:solidFill>
                  <a:srgbClr val="0070C0"/>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noProof="1"/>
              <a:t>Click to edit Master subtitle style</a:t>
            </a:r>
            <a:endParaRPr lang="en-US" dirty="0"/>
          </a:p>
        </p:txBody>
      </p:sp>
      <p:sp>
        <p:nvSpPr>
          <p:cNvPr id="7" name="Date Placeholder 6"/>
          <p:cNvSpPr>
            <a:spLocks noGrp="1"/>
          </p:cNvSpPr>
          <p:nvPr>
            <p:ph type="dt" sz="half" idx="10"/>
          </p:nvPr>
        </p:nvSpPr>
        <p:spPr/>
        <p:txBody>
          <a:bodyPr/>
          <a:lstStyle/>
          <a:p>
            <a:fld id="{2F8F40E8-AE91-4A8F-9228-8F7D80C63781}" type="datetime1">
              <a:rPr lang="es-ES" smtClean="0"/>
              <a:pPr/>
              <a:t>24/08/2021</a:t>
            </a:fld>
            <a:endParaRPr lang="es-ES"/>
          </a:p>
        </p:txBody>
      </p:sp>
      <p:sp>
        <p:nvSpPr>
          <p:cNvPr id="20" name="Footer Placeholder 19"/>
          <p:cNvSpPr>
            <a:spLocks noGrp="1"/>
          </p:cNvSpPr>
          <p:nvPr>
            <p:ph type="ftr" sz="quarter" idx="11"/>
          </p:nvPr>
        </p:nvSpPr>
        <p:spPr/>
        <p:txBody>
          <a:bodyPr/>
          <a:lstStyle/>
          <a:p>
            <a:endParaRPr lang="es-ES"/>
          </a:p>
        </p:txBody>
      </p:sp>
      <p:sp>
        <p:nvSpPr>
          <p:cNvPr id="10" name="Slide Number Placeholder 9"/>
          <p:cNvSpPr>
            <a:spLocks noGrp="1"/>
          </p:cNvSpPr>
          <p:nvPr>
            <p:ph type="sldNum" sz="quarter" idx="12"/>
          </p:nvPr>
        </p:nvSpPr>
        <p:spPr/>
        <p:txBody>
          <a:bodyPr/>
          <a:lstStyle/>
          <a:p>
            <a:fld id="{412FF748-1325-48DC-AE50-E54CCC902008}" type="slidenum">
              <a:rPr lang="es-ES" smtClean="0"/>
              <a:pPr/>
              <a:t>‹#›</a:t>
            </a:fld>
            <a:endParaRPr lang="es-E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p>
        </p:txBody>
      </p:sp>
    </p:spTree>
    <p:extLst>
      <p:ext uri="{BB962C8B-B14F-4D97-AF65-F5344CB8AC3E}">
        <p14:creationId xmlns:p14="http://schemas.microsoft.com/office/powerpoint/2010/main" val="360275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6758" y="672756"/>
            <a:ext cx="749808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371617" y="2013012"/>
            <a:ext cx="7498080" cy="4800600"/>
          </a:xfrm>
          <a:prstGeom prst="rect">
            <a:avLst/>
          </a:prstGeom>
        </p:spPr>
        <p:txBody>
          <a:bodyPr/>
          <a:lstStyle>
            <a:lvl1pPr>
              <a:defRPr>
                <a:solidFill>
                  <a:schemeClr val="tx1"/>
                </a:solidFill>
              </a:defRPr>
            </a:lvl1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33C6B3-38B0-4503-B2E8-CF2F205E1B4A}" type="datetime1">
              <a:rPr lang="es-ES" smtClean="0"/>
              <a:pPr/>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1022321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2578392" y="2600325"/>
            <a:ext cx="6400800" cy="2286000"/>
          </a:xfrm>
          <a:prstGeom prst="rect">
            <a:avLst/>
          </a:prstGeom>
        </p:spPr>
        <p:txBody>
          <a:bodyPr anchor="t"/>
          <a:lstStyle>
            <a:lvl1pPr algn="l">
              <a:lnSpc>
                <a:spcPts val="4500"/>
              </a:lnSpc>
              <a:buNone/>
              <a:defRPr sz="4000" b="1" cap="all"/>
            </a:lvl1pPr>
            <a:extLst/>
          </a:lstStyle>
          <a:p>
            <a:r>
              <a:rPr lang="en-US"/>
              <a:t>Click to edit Master title style</a:t>
            </a:r>
            <a:endParaRPr lang="en-US" dirty="0"/>
          </a:p>
        </p:txBody>
      </p:sp>
      <p:sp>
        <p:nvSpPr>
          <p:cNvPr id="3" name="Text Placeholder 2"/>
          <p:cNvSpPr>
            <a:spLocks noGrp="1"/>
          </p:cNvSpPr>
          <p:nvPr>
            <p:ph type="body" idx="1"/>
          </p:nvPr>
        </p:nvSpPr>
        <p:spPr>
          <a:xfrm>
            <a:off x="2578392" y="1100138"/>
            <a:ext cx="6400800" cy="1509712"/>
          </a:xfrm>
          <a:prstGeom prst="rect">
            <a:avLst/>
          </a:prstGeom>
        </p:spPr>
        <p:txBody>
          <a:bodyPr anchor="b"/>
          <a:lstStyle>
            <a:lvl1pPr marL="27432"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p:cNvSpPr>
            <a:spLocks noGrp="1"/>
          </p:cNvSpPr>
          <p:nvPr>
            <p:ph type="dt" sz="half" idx="10"/>
          </p:nvPr>
        </p:nvSpPr>
        <p:spPr/>
        <p:txBody>
          <a:bodyPr/>
          <a:lstStyle/>
          <a:p>
            <a:fld id="{CDD52450-5825-439B-804E-915A51E8302D}" type="datetime1">
              <a:rPr lang="es-ES" smtClean="0"/>
              <a:pPr/>
              <a:t>24/08/2021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12FF748-1325-48DC-AE50-E54CCC902008}" type="slidenum">
              <a:rPr lang="es-ES" smtClean="0"/>
              <a:pPr/>
              <a:t>‹#›</a:t>
            </a:fld>
            <a:endParaRPr lang="es-E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50000" t="50000" r="100000" b="1250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a:endParaRPr lang="en-US"/>
          </a:p>
        </p:txBody>
      </p:sp>
    </p:spTree>
    <p:extLst>
      <p:ext uri="{BB962C8B-B14F-4D97-AF65-F5344CB8AC3E}">
        <p14:creationId xmlns:p14="http://schemas.microsoft.com/office/powerpoint/2010/main" val="1804931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9" name="Pie 8"/>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Oval 9"/>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p:nvSpPr>
        <p:spPr>
          <a:xfrm>
            <a:off x="1033974" y="-54"/>
            <a:ext cx="8131127"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 name="Title 1"/>
          <p:cNvSpPr>
            <a:spLocks noGrp="1"/>
          </p:cNvSpPr>
          <p:nvPr>
            <p:ph type="title"/>
          </p:nvPr>
        </p:nvSpPr>
        <p:spPr>
          <a:xfrm>
            <a:off x="1435608" y="274320"/>
            <a:ext cx="7498080" cy="114300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43560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76088" y="1524000"/>
            <a:ext cx="36576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D7FFD92-480D-419E-A52A-EFBDF67C6807}" type="datetime1">
              <a:rPr lang="es-ES" smtClean="0"/>
              <a:pPr/>
              <a:t>24/08/2021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12FF748-1325-48DC-AE50-E54CCC902008}" type="slidenum">
              <a:rPr lang="es-ES" smtClean="0"/>
              <a:pPr/>
              <a:t>‹#›</a:t>
            </a:fld>
            <a:endParaRPr lang="es-ES"/>
          </a:p>
        </p:txBody>
      </p:sp>
    </p:spTree>
    <p:extLst>
      <p:ext uri="{BB962C8B-B14F-4D97-AF65-F5344CB8AC3E}">
        <p14:creationId xmlns:p14="http://schemas.microsoft.com/office/powerpoint/2010/main" val="1861676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0000">
            <a:alpha val="43000"/>
          </a:srgbClr>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p>
        </p:txBody>
      </p:sp>
      <p:sp>
        <p:nvSpPr>
          <p:cNvPr id="17" name="bg object 17"/>
          <p:cNvSpPr/>
          <p:nvPr/>
        </p:nvSpPr>
        <p:spPr>
          <a:xfrm>
            <a:off x="3304" y="3810"/>
            <a:ext cx="819785" cy="819150"/>
          </a:xfrm>
          <a:custGeom>
            <a:avLst/>
            <a:gdLst/>
            <a:ahLst/>
            <a:cxnLst/>
            <a:rect l="l" t="t" r="r" b="b"/>
            <a:pathLst>
              <a:path w="819785" h="819150">
                <a:moveTo>
                  <a:pt x="819655" y="0"/>
                </a:moveTo>
                <a:lnTo>
                  <a:pt x="505" y="0"/>
                </a:lnTo>
                <a:lnTo>
                  <a:pt x="0" y="819150"/>
                </a:lnTo>
                <a:lnTo>
                  <a:pt x="48635" y="817759"/>
                </a:lnTo>
                <a:lnTo>
                  <a:pt x="96034" y="813638"/>
                </a:lnTo>
                <a:lnTo>
                  <a:pt x="142623" y="806864"/>
                </a:lnTo>
                <a:lnTo>
                  <a:pt x="188327" y="797514"/>
                </a:lnTo>
                <a:lnTo>
                  <a:pt x="233067" y="785664"/>
                </a:lnTo>
                <a:lnTo>
                  <a:pt x="276768" y="771391"/>
                </a:lnTo>
                <a:lnTo>
                  <a:pt x="319353" y="754772"/>
                </a:lnTo>
                <a:lnTo>
                  <a:pt x="360744" y="735885"/>
                </a:lnTo>
                <a:lnTo>
                  <a:pt x="400865" y="714805"/>
                </a:lnTo>
                <a:lnTo>
                  <a:pt x="439639" y="691610"/>
                </a:lnTo>
                <a:lnTo>
                  <a:pt x="476990" y="666377"/>
                </a:lnTo>
                <a:lnTo>
                  <a:pt x="512839" y="639182"/>
                </a:lnTo>
                <a:lnTo>
                  <a:pt x="547112" y="610102"/>
                </a:lnTo>
                <a:lnTo>
                  <a:pt x="579729" y="579215"/>
                </a:lnTo>
                <a:lnTo>
                  <a:pt x="610616" y="546596"/>
                </a:lnTo>
                <a:lnTo>
                  <a:pt x="639695" y="512323"/>
                </a:lnTo>
                <a:lnTo>
                  <a:pt x="666889" y="476473"/>
                </a:lnTo>
                <a:lnTo>
                  <a:pt x="692122" y="439123"/>
                </a:lnTo>
                <a:lnTo>
                  <a:pt x="715316" y="400349"/>
                </a:lnTo>
                <a:lnTo>
                  <a:pt x="736395" y="360228"/>
                </a:lnTo>
                <a:lnTo>
                  <a:pt x="755281" y="318837"/>
                </a:lnTo>
                <a:lnTo>
                  <a:pt x="771899" y="276253"/>
                </a:lnTo>
                <a:lnTo>
                  <a:pt x="786171" y="232553"/>
                </a:lnTo>
                <a:lnTo>
                  <a:pt x="798020" y="187814"/>
                </a:lnTo>
                <a:lnTo>
                  <a:pt x="807370" y="142112"/>
                </a:lnTo>
                <a:lnTo>
                  <a:pt x="814144" y="95524"/>
                </a:lnTo>
                <a:lnTo>
                  <a:pt x="818264" y="48128"/>
                </a:lnTo>
                <a:lnTo>
                  <a:pt x="819655" y="0"/>
                </a:lnTo>
                <a:close/>
              </a:path>
            </a:pathLst>
          </a:custGeom>
          <a:solidFill>
            <a:srgbClr val="EBF5FF">
              <a:alpha val="32940"/>
            </a:srgbClr>
          </a:solidFill>
        </p:spPr>
        <p:txBody>
          <a:bodyPr wrap="square" lIns="0" tIns="0" rIns="0" bIns="0" rtlCol="0"/>
          <a:lstStyle/>
          <a:p>
            <a:endParaRPr/>
          </a:p>
        </p:txBody>
      </p:sp>
      <p:sp>
        <p:nvSpPr>
          <p:cNvPr id="18" name="bg object 18"/>
          <p:cNvSpPr/>
          <p:nvPr/>
        </p:nvSpPr>
        <p:spPr>
          <a:xfrm>
            <a:off x="3304" y="3810"/>
            <a:ext cx="819785" cy="819150"/>
          </a:xfrm>
          <a:custGeom>
            <a:avLst/>
            <a:gdLst/>
            <a:ahLst/>
            <a:cxnLst/>
            <a:rect l="l" t="t" r="r" b="b"/>
            <a:pathLst>
              <a:path w="819785" h="819150">
                <a:moveTo>
                  <a:pt x="819655" y="0"/>
                </a:moveTo>
                <a:lnTo>
                  <a:pt x="818264" y="48128"/>
                </a:lnTo>
                <a:lnTo>
                  <a:pt x="814144" y="95524"/>
                </a:lnTo>
                <a:lnTo>
                  <a:pt x="807370" y="142112"/>
                </a:lnTo>
                <a:lnTo>
                  <a:pt x="798020" y="187814"/>
                </a:lnTo>
                <a:lnTo>
                  <a:pt x="786171" y="232553"/>
                </a:lnTo>
                <a:lnTo>
                  <a:pt x="771899" y="276253"/>
                </a:lnTo>
                <a:lnTo>
                  <a:pt x="755281" y="318837"/>
                </a:lnTo>
                <a:lnTo>
                  <a:pt x="736395" y="360228"/>
                </a:lnTo>
                <a:lnTo>
                  <a:pt x="715316" y="400349"/>
                </a:lnTo>
                <a:lnTo>
                  <a:pt x="692122" y="439123"/>
                </a:lnTo>
                <a:lnTo>
                  <a:pt x="666889" y="476473"/>
                </a:lnTo>
                <a:lnTo>
                  <a:pt x="639695" y="512323"/>
                </a:lnTo>
                <a:lnTo>
                  <a:pt x="610616" y="546596"/>
                </a:lnTo>
                <a:lnTo>
                  <a:pt x="579729" y="579215"/>
                </a:lnTo>
                <a:lnTo>
                  <a:pt x="547112" y="610102"/>
                </a:lnTo>
                <a:lnTo>
                  <a:pt x="512839" y="639182"/>
                </a:lnTo>
                <a:lnTo>
                  <a:pt x="476990" y="666377"/>
                </a:lnTo>
                <a:lnTo>
                  <a:pt x="439639" y="691610"/>
                </a:lnTo>
                <a:lnTo>
                  <a:pt x="400865" y="714805"/>
                </a:lnTo>
                <a:lnTo>
                  <a:pt x="360744" y="735885"/>
                </a:lnTo>
                <a:lnTo>
                  <a:pt x="319353" y="754772"/>
                </a:lnTo>
                <a:lnTo>
                  <a:pt x="276768" y="771391"/>
                </a:lnTo>
                <a:lnTo>
                  <a:pt x="233067" y="785664"/>
                </a:lnTo>
                <a:lnTo>
                  <a:pt x="188327" y="797514"/>
                </a:lnTo>
                <a:lnTo>
                  <a:pt x="142623" y="806864"/>
                </a:lnTo>
                <a:lnTo>
                  <a:pt x="96034" y="813638"/>
                </a:lnTo>
                <a:lnTo>
                  <a:pt x="48635" y="817759"/>
                </a:lnTo>
                <a:lnTo>
                  <a:pt x="505" y="819150"/>
                </a:lnTo>
                <a:lnTo>
                  <a:pt x="336" y="819150"/>
                </a:lnTo>
                <a:lnTo>
                  <a:pt x="168" y="819150"/>
                </a:lnTo>
                <a:lnTo>
                  <a:pt x="0" y="819150"/>
                </a:lnTo>
                <a:lnTo>
                  <a:pt x="505" y="0"/>
                </a:lnTo>
                <a:lnTo>
                  <a:pt x="819655" y="0"/>
                </a:lnTo>
                <a:close/>
              </a:path>
            </a:pathLst>
          </a:custGeom>
          <a:ln w="3175">
            <a:solidFill>
              <a:srgbClr val="70A7F6"/>
            </a:solidFill>
          </a:ln>
        </p:spPr>
        <p:txBody>
          <a:bodyPr wrap="square" lIns="0" tIns="0" rIns="0" bIns="0" rtlCol="0"/>
          <a:lstStyle/>
          <a:p>
            <a:endParaRPr/>
          </a:p>
        </p:txBody>
      </p:sp>
      <p:sp>
        <p:nvSpPr>
          <p:cNvPr id="19" name="bg object 19"/>
          <p:cNvSpPr/>
          <p:nvPr/>
        </p:nvSpPr>
        <p:spPr>
          <a:xfrm>
            <a:off x="128015" y="6095"/>
            <a:ext cx="1782318" cy="1782317"/>
          </a:xfrm>
          <a:prstGeom prst="rect">
            <a:avLst/>
          </a:prstGeom>
          <a:blipFill>
            <a:blip r:embed="rId8" cstate="print"/>
            <a:stretch>
              <a:fillRect/>
            </a:stretch>
          </a:blipFill>
        </p:spPr>
        <p:txBody>
          <a:bodyPr wrap="square" lIns="0" tIns="0" rIns="0" bIns="0" rtlCol="0"/>
          <a:lstStyle/>
          <a:p>
            <a:endParaRPr/>
          </a:p>
        </p:txBody>
      </p:sp>
      <p:sp>
        <p:nvSpPr>
          <p:cNvPr id="20" name="bg object 20"/>
          <p:cNvSpPr/>
          <p:nvPr/>
        </p:nvSpPr>
        <p:spPr>
          <a:xfrm>
            <a:off x="169163" y="21335"/>
            <a:ext cx="1702435" cy="1702435"/>
          </a:xfrm>
          <a:custGeom>
            <a:avLst/>
            <a:gdLst/>
            <a:ahLst/>
            <a:cxnLst/>
            <a:rect l="l" t="t" r="r" b="b"/>
            <a:pathLst>
              <a:path w="1702435" h="1702435">
                <a:moveTo>
                  <a:pt x="0" y="851154"/>
                </a:moveTo>
                <a:lnTo>
                  <a:pt x="1347" y="802859"/>
                </a:lnTo>
                <a:lnTo>
                  <a:pt x="5341" y="755271"/>
                </a:lnTo>
                <a:lnTo>
                  <a:pt x="11910" y="708461"/>
                </a:lnTo>
                <a:lnTo>
                  <a:pt x="20983" y="662500"/>
                </a:lnTo>
                <a:lnTo>
                  <a:pt x="32487" y="617462"/>
                </a:lnTo>
                <a:lnTo>
                  <a:pt x="46350" y="573417"/>
                </a:lnTo>
                <a:lnTo>
                  <a:pt x="62501" y="530438"/>
                </a:lnTo>
                <a:lnTo>
                  <a:pt x="80868" y="488596"/>
                </a:lnTo>
                <a:lnTo>
                  <a:pt x="101378" y="447964"/>
                </a:lnTo>
                <a:lnTo>
                  <a:pt x="123961" y="408613"/>
                </a:lnTo>
                <a:lnTo>
                  <a:pt x="148543" y="370615"/>
                </a:lnTo>
                <a:lnTo>
                  <a:pt x="175055" y="334042"/>
                </a:lnTo>
                <a:lnTo>
                  <a:pt x="203422" y="298966"/>
                </a:lnTo>
                <a:lnTo>
                  <a:pt x="233574" y="265459"/>
                </a:lnTo>
                <a:lnTo>
                  <a:pt x="265439" y="233593"/>
                </a:lnTo>
                <a:lnTo>
                  <a:pt x="298945" y="203439"/>
                </a:lnTo>
                <a:lnTo>
                  <a:pt x="334020" y="175070"/>
                </a:lnTo>
                <a:lnTo>
                  <a:pt x="370593" y="148557"/>
                </a:lnTo>
                <a:lnTo>
                  <a:pt x="408590" y="123973"/>
                </a:lnTo>
                <a:lnTo>
                  <a:pt x="447941" y="101388"/>
                </a:lnTo>
                <a:lnTo>
                  <a:pt x="488574" y="80876"/>
                </a:lnTo>
                <a:lnTo>
                  <a:pt x="530417" y="62508"/>
                </a:lnTo>
                <a:lnTo>
                  <a:pt x="573397" y="46355"/>
                </a:lnTo>
                <a:lnTo>
                  <a:pt x="617444" y="32490"/>
                </a:lnTo>
                <a:lnTo>
                  <a:pt x="662485" y="20985"/>
                </a:lnTo>
                <a:lnTo>
                  <a:pt x="708448" y="11912"/>
                </a:lnTo>
                <a:lnTo>
                  <a:pt x="755262" y="5342"/>
                </a:lnTo>
                <a:lnTo>
                  <a:pt x="802854" y="1347"/>
                </a:lnTo>
                <a:lnTo>
                  <a:pt x="851154" y="0"/>
                </a:lnTo>
                <a:lnTo>
                  <a:pt x="899448" y="1347"/>
                </a:lnTo>
                <a:lnTo>
                  <a:pt x="947036" y="5342"/>
                </a:lnTo>
                <a:lnTo>
                  <a:pt x="993846" y="11912"/>
                </a:lnTo>
                <a:lnTo>
                  <a:pt x="1039807" y="20985"/>
                </a:lnTo>
                <a:lnTo>
                  <a:pt x="1084845" y="32490"/>
                </a:lnTo>
                <a:lnTo>
                  <a:pt x="1128890" y="46355"/>
                </a:lnTo>
                <a:lnTo>
                  <a:pt x="1171869" y="62508"/>
                </a:lnTo>
                <a:lnTo>
                  <a:pt x="1213711" y="80876"/>
                </a:lnTo>
                <a:lnTo>
                  <a:pt x="1254343" y="101388"/>
                </a:lnTo>
                <a:lnTo>
                  <a:pt x="1293694" y="123973"/>
                </a:lnTo>
                <a:lnTo>
                  <a:pt x="1331692" y="148557"/>
                </a:lnTo>
                <a:lnTo>
                  <a:pt x="1368265" y="175070"/>
                </a:lnTo>
                <a:lnTo>
                  <a:pt x="1403341" y="203439"/>
                </a:lnTo>
                <a:lnTo>
                  <a:pt x="1436848" y="233593"/>
                </a:lnTo>
                <a:lnTo>
                  <a:pt x="1468714" y="265459"/>
                </a:lnTo>
                <a:lnTo>
                  <a:pt x="1498868" y="298966"/>
                </a:lnTo>
                <a:lnTo>
                  <a:pt x="1527237" y="334042"/>
                </a:lnTo>
                <a:lnTo>
                  <a:pt x="1553750" y="370615"/>
                </a:lnTo>
                <a:lnTo>
                  <a:pt x="1578334" y="408613"/>
                </a:lnTo>
                <a:lnTo>
                  <a:pt x="1600919" y="447964"/>
                </a:lnTo>
                <a:lnTo>
                  <a:pt x="1621431" y="488596"/>
                </a:lnTo>
                <a:lnTo>
                  <a:pt x="1639799" y="530438"/>
                </a:lnTo>
                <a:lnTo>
                  <a:pt x="1655952" y="573417"/>
                </a:lnTo>
                <a:lnTo>
                  <a:pt x="1669817" y="617462"/>
                </a:lnTo>
                <a:lnTo>
                  <a:pt x="1681322" y="662500"/>
                </a:lnTo>
                <a:lnTo>
                  <a:pt x="1690395" y="708461"/>
                </a:lnTo>
                <a:lnTo>
                  <a:pt x="1696965" y="755271"/>
                </a:lnTo>
                <a:lnTo>
                  <a:pt x="1700960" y="802859"/>
                </a:lnTo>
                <a:lnTo>
                  <a:pt x="1702308" y="851154"/>
                </a:lnTo>
                <a:lnTo>
                  <a:pt x="1700960" y="899448"/>
                </a:lnTo>
                <a:lnTo>
                  <a:pt x="1696965" y="947036"/>
                </a:lnTo>
                <a:lnTo>
                  <a:pt x="1690395" y="993846"/>
                </a:lnTo>
                <a:lnTo>
                  <a:pt x="1681322" y="1039807"/>
                </a:lnTo>
                <a:lnTo>
                  <a:pt x="1669817" y="1084845"/>
                </a:lnTo>
                <a:lnTo>
                  <a:pt x="1655952" y="1128890"/>
                </a:lnTo>
                <a:lnTo>
                  <a:pt x="1639799" y="1171869"/>
                </a:lnTo>
                <a:lnTo>
                  <a:pt x="1621431" y="1213711"/>
                </a:lnTo>
                <a:lnTo>
                  <a:pt x="1600919" y="1254343"/>
                </a:lnTo>
                <a:lnTo>
                  <a:pt x="1578334" y="1293694"/>
                </a:lnTo>
                <a:lnTo>
                  <a:pt x="1553750" y="1331692"/>
                </a:lnTo>
                <a:lnTo>
                  <a:pt x="1527237" y="1368265"/>
                </a:lnTo>
                <a:lnTo>
                  <a:pt x="1498868" y="1403341"/>
                </a:lnTo>
                <a:lnTo>
                  <a:pt x="1468714" y="1436848"/>
                </a:lnTo>
                <a:lnTo>
                  <a:pt x="1436848" y="1468714"/>
                </a:lnTo>
                <a:lnTo>
                  <a:pt x="1403341" y="1498868"/>
                </a:lnTo>
                <a:lnTo>
                  <a:pt x="1368265" y="1527237"/>
                </a:lnTo>
                <a:lnTo>
                  <a:pt x="1331692" y="1553750"/>
                </a:lnTo>
                <a:lnTo>
                  <a:pt x="1293694" y="1578334"/>
                </a:lnTo>
                <a:lnTo>
                  <a:pt x="1254343" y="1600919"/>
                </a:lnTo>
                <a:lnTo>
                  <a:pt x="1213711" y="1621431"/>
                </a:lnTo>
                <a:lnTo>
                  <a:pt x="1171869" y="1639799"/>
                </a:lnTo>
                <a:lnTo>
                  <a:pt x="1128890" y="1655952"/>
                </a:lnTo>
                <a:lnTo>
                  <a:pt x="1084845" y="1669817"/>
                </a:lnTo>
                <a:lnTo>
                  <a:pt x="1039807" y="1681322"/>
                </a:lnTo>
                <a:lnTo>
                  <a:pt x="993846" y="1690395"/>
                </a:lnTo>
                <a:lnTo>
                  <a:pt x="947036" y="1696965"/>
                </a:lnTo>
                <a:lnTo>
                  <a:pt x="899448" y="1700960"/>
                </a:lnTo>
                <a:lnTo>
                  <a:pt x="851154" y="1702308"/>
                </a:lnTo>
                <a:lnTo>
                  <a:pt x="802854" y="1700960"/>
                </a:lnTo>
                <a:lnTo>
                  <a:pt x="755262" y="1696965"/>
                </a:lnTo>
                <a:lnTo>
                  <a:pt x="708448" y="1690395"/>
                </a:lnTo>
                <a:lnTo>
                  <a:pt x="662485" y="1681322"/>
                </a:lnTo>
                <a:lnTo>
                  <a:pt x="617444" y="1669817"/>
                </a:lnTo>
                <a:lnTo>
                  <a:pt x="573397" y="1655952"/>
                </a:lnTo>
                <a:lnTo>
                  <a:pt x="530417" y="1639799"/>
                </a:lnTo>
                <a:lnTo>
                  <a:pt x="488574" y="1621431"/>
                </a:lnTo>
                <a:lnTo>
                  <a:pt x="447941" y="1600919"/>
                </a:lnTo>
                <a:lnTo>
                  <a:pt x="408590" y="1578334"/>
                </a:lnTo>
                <a:lnTo>
                  <a:pt x="370593" y="1553750"/>
                </a:lnTo>
                <a:lnTo>
                  <a:pt x="334020" y="1527237"/>
                </a:lnTo>
                <a:lnTo>
                  <a:pt x="298945" y="1498868"/>
                </a:lnTo>
                <a:lnTo>
                  <a:pt x="265439" y="1468714"/>
                </a:lnTo>
                <a:lnTo>
                  <a:pt x="233574" y="1436848"/>
                </a:lnTo>
                <a:lnTo>
                  <a:pt x="203422" y="1403341"/>
                </a:lnTo>
                <a:lnTo>
                  <a:pt x="175055" y="1368265"/>
                </a:lnTo>
                <a:lnTo>
                  <a:pt x="148543" y="1331692"/>
                </a:lnTo>
                <a:lnTo>
                  <a:pt x="123961" y="1293694"/>
                </a:lnTo>
                <a:lnTo>
                  <a:pt x="101378" y="1254343"/>
                </a:lnTo>
                <a:lnTo>
                  <a:pt x="80868" y="1213711"/>
                </a:lnTo>
                <a:lnTo>
                  <a:pt x="62501" y="1171869"/>
                </a:lnTo>
                <a:lnTo>
                  <a:pt x="46350" y="1128890"/>
                </a:lnTo>
                <a:lnTo>
                  <a:pt x="32487" y="1084845"/>
                </a:lnTo>
                <a:lnTo>
                  <a:pt x="20983" y="1039807"/>
                </a:lnTo>
                <a:lnTo>
                  <a:pt x="11910" y="993846"/>
                </a:lnTo>
                <a:lnTo>
                  <a:pt x="5341" y="947036"/>
                </a:lnTo>
                <a:lnTo>
                  <a:pt x="1347" y="899448"/>
                </a:lnTo>
                <a:lnTo>
                  <a:pt x="0" y="851154"/>
                </a:lnTo>
                <a:close/>
              </a:path>
            </a:pathLst>
          </a:custGeom>
          <a:ln w="27432">
            <a:solidFill>
              <a:srgbClr val="BCDFFF"/>
            </a:solidFill>
          </a:ln>
        </p:spPr>
        <p:txBody>
          <a:bodyPr wrap="square" lIns="0" tIns="0" rIns="0" bIns="0" rtlCol="0"/>
          <a:lstStyle/>
          <a:p>
            <a:endParaRPr/>
          </a:p>
        </p:txBody>
      </p:sp>
      <p:sp>
        <p:nvSpPr>
          <p:cNvPr id="21" name="bg object 21"/>
          <p:cNvSpPr/>
          <p:nvPr/>
        </p:nvSpPr>
        <p:spPr>
          <a:xfrm>
            <a:off x="172212" y="1045463"/>
            <a:ext cx="1152906" cy="1148334"/>
          </a:xfrm>
          <a:prstGeom prst="rect">
            <a:avLst/>
          </a:prstGeom>
          <a:blipFill>
            <a:blip r:embed="rId9" cstate="print"/>
            <a:stretch>
              <a:fillRect/>
            </a:stretch>
          </a:blipFill>
        </p:spPr>
        <p:txBody>
          <a:bodyPr wrap="square" lIns="0" tIns="0" rIns="0" bIns="0" rtlCol="0"/>
          <a:lstStyle/>
          <a:p>
            <a:endParaRPr/>
          </a:p>
        </p:txBody>
      </p:sp>
      <p:sp>
        <p:nvSpPr>
          <p:cNvPr id="22" name="bg object 22"/>
          <p:cNvSpPr/>
          <p:nvPr/>
        </p:nvSpPr>
        <p:spPr>
          <a:xfrm>
            <a:off x="187319" y="1050633"/>
            <a:ext cx="1116813" cy="1111476"/>
          </a:xfrm>
          <a:prstGeom prst="rect">
            <a:avLst/>
          </a:prstGeom>
          <a:blipFill>
            <a:blip r:embed="rId10" cstate="print"/>
            <a:stretch>
              <a:fillRect/>
            </a:stretch>
          </a:blipFill>
        </p:spPr>
        <p:txBody>
          <a:bodyPr wrap="square" lIns="0" tIns="0" rIns="0" bIns="0" rtlCol="0"/>
          <a:lstStyle/>
          <a:p>
            <a:endParaRPr/>
          </a:p>
        </p:txBody>
      </p:sp>
      <p:sp>
        <p:nvSpPr>
          <p:cNvPr id="23" name="bg object 23"/>
          <p:cNvSpPr/>
          <p:nvPr/>
        </p:nvSpPr>
        <p:spPr>
          <a:xfrm>
            <a:off x="187319" y="1050633"/>
            <a:ext cx="1116965" cy="1111885"/>
          </a:xfrm>
          <a:custGeom>
            <a:avLst/>
            <a:gdLst/>
            <a:ahLst/>
            <a:cxnLst/>
            <a:rect l="l" t="t" r="r" b="b"/>
            <a:pathLst>
              <a:path w="1116965" h="1111885">
                <a:moveTo>
                  <a:pt x="118496" y="204634"/>
                </a:moveTo>
                <a:lnTo>
                  <a:pt x="149785" y="168741"/>
                </a:lnTo>
                <a:lnTo>
                  <a:pt x="183515" y="136234"/>
                </a:lnTo>
                <a:lnTo>
                  <a:pt x="219451" y="107137"/>
                </a:lnTo>
                <a:lnTo>
                  <a:pt x="257356" y="81474"/>
                </a:lnTo>
                <a:lnTo>
                  <a:pt x="296996" y="59270"/>
                </a:lnTo>
                <a:lnTo>
                  <a:pt x="338135" y="40547"/>
                </a:lnTo>
                <a:lnTo>
                  <a:pt x="380538" y="25331"/>
                </a:lnTo>
                <a:lnTo>
                  <a:pt x="423971" y="13644"/>
                </a:lnTo>
                <a:lnTo>
                  <a:pt x="468196" y="5510"/>
                </a:lnTo>
                <a:lnTo>
                  <a:pt x="512980" y="954"/>
                </a:lnTo>
                <a:lnTo>
                  <a:pt x="558087" y="0"/>
                </a:lnTo>
                <a:lnTo>
                  <a:pt x="603281" y="2670"/>
                </a:lnTo>
                <a:lnTo>
                  <a:pt x="648327" y="8990"/>
                </a:lnTo>
                <a:lnTo>
                  <a:pt x="692991" y="18983"/>
                </a:lnTo>
                <a:lnTo>
                  <a:pt x="737036" y="32672"/>
                </a:lnTo>
                <a:lnTo>
                  <a:pt x="780227" y="50083"/>
                </a:lnTo>
                <a:lnTo>
                  <a:pt x="822330" y="71238"/>
                </a:lnTo>
                <a:lnTo>
                  <a:pt x="863108" y="96162"/>
                </a:lnTo>
                <a:lnTo>
                  <a:pt x="902327" y="124878"/>
                </a:lnTo>
                <a:lnTo>
                  <a:pt x="939023" y="156757"/>
                </a:lnTo>
                <a:lnTo>
                  <a:pt x="972365" y="190998"/>
                </a:lnTo>
                <a:lnTo>
                  <a:pt x="1002325" y="227366"/>
                </a:lnTo>
                <a:lnTo>
                  <a:pt x="1028874" y="265625"/>
                </a:lnTo>
                <a:lnTo>
                  <a:pt x="1051985" y="305541"/>
                </a:lnTo>
                <a:lnTo>
                  <a:pt x="1071626" y="346879"/>
                </a:lnTo>
                <a:lnTo>
                  <a:pt x="1087772" y="389404"/>
                </a:lnTo>
                <a:lnTo>
                  <a:pt x="1100392" y="432881"/>
                </a:lnTo>
                <a:lnTo>
                  <a:pt x="1109458" y="477076"/>
                </a:lnTo>
                <a:lnTo>
                  <a:pt x="1114941" y="521754"/>
                </a:lnTo>
                <a:lnTo>
                  <a:pt x="1116813" y="566679"/>
                </a:lnTo>
                <a:lnTo>
                  <a:pt x="1115044" y="611617"/>
                </a:lnTo>
                <a:lnTo>
                  <a:pt x="1109608" y="656333"/>
                </a:lnTo>
                <a:lnTo>
                  <a:pt x="1100473" y="700593"/>
                </a:lnTo>
                <a:lnTo>
                  <a:pt x="1087613" y="744160"/>
                </a:lnTo>
                <a:lnTo>
                  <a:pt x="1070998" y="786801"/>
                </a:lnTo>
                <a:lnTo>
                  <a:pt x="1050600" y="828281"/>
                </a:lnTo>
                <a:lnTo>
                  <a:pt x="1026390" y="868365"/>
                </a:lnTo>
                <a:lnTo>
                  <a:pt x="998339" y="906817"/>
                </a:lnTo>
                <a:lnTo>
                  <a:pt x="967050" y="942710"/>
                </a:lnTo>
                <a:lnTo>
                  <a:pt x="933320" y="975218"/>
                </a:lnTo>
                <a:lnTo>
                  <a:pt x="897385" y="1004315"/>
                </a:lnTo>
                <a:lnTo>
                  <a:pt x="859481" y="1029978"/>
                </a:lnTo>
                <a:lnTo>
                  <a:pt x="819841" y="1052184"/>
                </a:lnTo>
                <a:lnTo>
                  <a:pt x="778703" y="1070908"/>
                </a:lnTo>
                <a:lnTo>
                  <a:pt x="736300" y="1086127"/>
                </a:lnTo>
                <a:lnTo>
                  <a:pt x="692869" y="1097817"/>
                </a:lnTo>
                <a:lnTo>
                  <a:pt x="648644" y="1105954"/>
                </a:lnTo>
                <a:lnTo>
                  <a:pt x="603860" y="1110515"/>
                </a:lnTo>
                <a:lnTo>
                  <a:pt x="558754" y="1111476"/>
                </a:lnTo>
                <a:lnTo>
                  <a:pt x="513560" y="1108813"/>
                </a:lnTo>
                <a:lnTo>
                  <a:pt x="468514" y="1102502"/>
                </a:lnTo>
                <a:lnTo>
                  <a:pt x="423850" y="1092519"/>
                </a:lnTo>
                <a:lnTo>
                  <a:pt x="379804" y="1078841"/>
                </a:lnTo>
                <a:lnTo>
                  <a:pt x="336612" y="1061444"/>
                </a:lnTo>
                <a:lnTo>
                  <a:pt x="294508" y="1040304"/>
                </a:lnTo>
                <a:lnTo>
                  <a:pt x="253729" y="1015397"/>
                </a:lnTo>
                <a:lnTo>
                  <a:pt x="214508" y="986700"/>
                </a:lnTo>
                <a:lnTo>
                  <a:pt x="177812" y="954821"/>
                </a:lnTo>
                <a:lnTo>
                  <a:pt x="144469" y="920580"/>
                </a:lnTo>
                <a:lnTo>
                  <a:pt x="114507" y="884212"/>
                </a:lnTo>
                <a:lnTo>
                  <a:pt x="87955" y="845952"/>
                </a:lnTo>
                <a:lnTo>
                  <a:pt x="64842" y="806035"/>
                </a:lnTo>
                <a:lnTo>
                  <a:pt x="45198" y="764695"/>
                </a:lnTo>
                <a:lnTo>
                  <a:pt x="29049" y="722168"/>
                </a:lnTo>
                <a:lnTo>
                  <a:pt x="16427" y="678687"/>
                </a:lnTo>
                <a:lnTo>
                  <a:pt x="7358" y="634488"/>
                </a:lnTo>
                <a:lnTo>
                  <a:pt x="1873" y="589806"/>
                </a:lnTo>
                <a:lnTo>
                  <a:pt x="0" y="544874"/>
                </a:lnTo>
                <a:lnTo>
                  <a:pt x="1767" y="499929"/>
                </a:lnTo>
                <a:lnTo>
                  <a:pt x="7203" y="455204"/>
                </a:lnTo>
                <a:lnTo>
                  <a:pt x="16338" y="410935"/>
                </a:lnTo>
                <a:lnTo>
                  <a:pt x="29200" y="367355"/>
                </a:lnTo>
                <a:lnTo>
                  <a:pt x="45818" y="324701"/>
                </a:lnTo>
                <a:lnTo>
                  <a:pt x="66221" y="283206"/>
                </a:lnTo>
                <a:lnTo>
                  <a:pt x="90437" y="243105"/>
                </a:lnTo>
                <a:lnTo>
                  <a:pt x="118496" y="204634"/>
                </a:lnTo>
              </a:path>
              <a:path w="1116965" h="1111885">
                <a:moveTo>
                  <a:pt x="220477" y="286041"/>
                </a:moveTo>
                <a:lnTo>
                  <a:pt x="193856" y="323455"/>
                </a:lnTo>
                <a:lnTo>
                  <a:pt x="171955" y="362810"/>
                </a:lnTo>
                <a:lnTo>
                  <a:pt x="154729" y="403741"/>
                </a:lnTo>
                <a:lnTo>
                  <a:pt x="142131" y="445881"/>
                </a:lnTo>
                <a:lnTo>
                  <a:pt x="134116" y="488865"/>
                </a:lnTo>
                <a:lnTo>
                  <a:pt x="130638" y="532328"/>
                </a:lnTo>
                <a:lnTo>
                  <a:pt x="131651" y="575903"/>
                </a:lnTo>
                <a:lnTo>
                  <a:pt x="137108" y="619227"/>
                </a:lnTo>
                <a:lnTo>
                  <a:pt x="146964" y="661933"/>
                </a:lnTo>
                <a:lnTo>
                  <a:pt x="161173" y="703655"/>
                </a:lnTo>
                <a:lnTo>
                  <a:pt x="179689" y="744028"/>
                </a:lnTo>
                <a:lnTo>
                  <a:pt x="202465" y="782686"/>
                </a:lnTo>
                <a:lnTo>
                  <a:pt x="229457" y="819265"/>
                </a:lnTo>
                <a:lnTo>
                  <a:pt x="260618" y="853397"/>
                </a:lnTo>
                <a:lnTo>
                  <a:pt x="295902" y="884719"/>
                </a:lnTo>
                <a:lnTo>
                  <a:pt x="334265" y="912179"/>
                </a:lnTo>
                <a:lnTo>
                  <a:pt x="374453" y="934995"/>
                </a:lnTo>
                <a:lnTo>
                  <a:pt x="416101" y="953204"/>
                </a:lnTo>
                <a:lnTo>
                  <a:pt x="458841" y="966841"/>
                </a:lnTo>
                <a:lnTo>
                  <a:pt x="502308" y="975943"/>
                </a:lnTo>
                <a:lnTo>
                  <a:pt x="546136" y="980546"/>
                </a:lnTo>
                <a:lnTo>
                  <a:pt x="589957" y="980687"/>
                </a:lnTo>
                <a:lnTo>
                  <a:pt x="633406" y="976403"/>
                </a:lnTo>
                <a:lnTo>
                  <a:pt x="676117" y="967728"/>
                </a:lnTo>
                <a:lnTo>
                  <a:pt x="717723" y="954701"/>
                </a:lnTo>
                <a:lnTo>
                  <a:pt x="757858" y="937356"/>
                </a:lnTo>
                <a:lnTo>
                  <a:pt x="796155" y="915731"/>
                </a:lnTo>
                <a:lnTo>
                  <a:pt x="832248" y="889862"/>
                </a:lnTo>
                <a:lnTo>
                  <a:pt x="865771" y="859785"/>
                </a:lnTo>
                <a:lnTo>
                  <a:pt x="896358" y="825537"/>
                </a:lnTo>
                <a:lnTo>
                  <a:pt x="922982" y="788101"/>
                </a:lnTo>
                <a:lnTo>
                  <a:pt x="944884" y="748730"/>
                </a:lnTo>
                <a:lnTo>
                  <a:pt x="962111" y="707789"/>
                </a:lnTo>
                <a:lnTo>
                  <a:pt x="974709" y="665643"/>
                </a:lnTo>
                <a:lnTo>
                  <a:pt x="982725" y="622657"/>
                </a:lnTo>
                <a:lnTo>
                  <a:pt x="986203" y="579196"/>
                </a:lnTo>
                <a:lnTo>
                  <a:pt x="985191" y="535624"/>
                </a:lnTo>
                <a:lnTo>
                  <a:pt x="979734" y="492307"/>
                </a:lnTo>
                <a:lnTo>
                  <a:pt x="969878" y="449609"/>
                </a:lnTo>
                <a:lnTo>
                  <a:pt x="955669" y="407895"/>
                </a:lnTo>
                <a:lnTo>
                  <a:pt x="937154" y="367530"/>
                </a:lnTo>
                <a:lnTo>
                  <a:pt x="914378" y="328880"/>
                </a:lnTo>
                <a:lnTo>
                  <a:pt x="887387" y="292308"/>
                </a:lnTo>
                <a:lnTo>
                  <a:pt x="856228" y="258179"/>
                </a:lnTo>
                <a:lnTo>
                  <a:pt x="820946" y="226859"/>
                </a:lnTo>
                <a:lnTo>
                  <a:pt x="782581" y="199399"/>
                </a:lnTo>
                <a:lnTo>
                  <a:pt x="742390" y="176583"/>
                </a:lnTo>
                <a:lnTo>
                  <a:pt x="700741" y="158375"/>
                </a:lnTo>
                <a:lnTo>
                  <a:pt x="657999" y="144737"/>
                </a:lnTo>
                <a:lnTo>
                  <a:pt x="614531" y="135635"/>
                </a:lnTo>
                <a:lnTo>
                  <a:pt x="570702" y="131032"/>
                </a:lnTo>
                <a:lnTo>
                  <a:pt x="526880" y="130891"/>
                </a:lnTo>
                <a:lnTo>
                  <a:pt x="483430" y="135175"/>
                </a:lnTo>
                <a:lnTo>
                  <a:pt x="440719" y="143850"/>
                </a:lnTo>
                <a:lnTo>
                  <a:pt x="399113" y="156877"/>
                </a:lnTo>
                <a:lnTo>
                  <a:pt x="358978" y="174222"/>
                </a:lnTo>
                <a:lnTo>
                  <a:pt x="320681" y="195847"/>
                </a:lnTo>
                <a:lnTo>
                  <a:pt x="284587" y="221716"/>
                </a:lnTo>
                <a:lnTo>
                  <a:pt x="251064" y="251793"/>
                </a:lnTo>
                <a:lnTo>
                  <a:pt x="220477" y="286041"/>
                </a:lnTo>
              </a:path>
            </a:pathLst>
          </a:custGeom>
          <a:ln w="7349">
            <a:solidFill>
              <a:srgbClr val="629AEB"/>
            </a:solidFill>
          </a:ln>
        </p:spPr>
        <p:txBody>
          <a:bodyPr wrap="square" lIns="0" tIns="0" rIns="0" bIns="0" rtlCol="0"/>
          <a:lstStyle/>
          <a:p>
            <a:endParaRPr/>
          </a:p>
        </p:txBody>
      </p:sp>
      <p:sp>
        <p:nvSpPr>
          <p:cNvPr id="24" name="bg object 24"/>
          <p:cNvSpPr/>
          <p:nvPr/>
        </p:nvSpPr>
        <p:spPr>
          <a:xfrm>
            <a:off x="1037844" y="0"/>
            <a:ext cx="8106409" cy="6858000"/>
          </a:xfrm>
          <a:custGeom>
            <a:avLst/>
            <a:gdLst/>
            <a:ahLst/>
            <a:cxnLst/>
            <a:rect l="l" t="t" r="r" b="b"/>
            <a:pathLst>
              <a:path w="8106409" h="6858000">
                <a:moveTo>
                  <a:pt x="8106155" y="0"/>
                </a:moveTo>
                <a:lnTo>
                  <a:pt x="0" y="0"/>
                </a:lnTo>
                <a:lnTo>
                  <a:pt x="0" y="6857998"/>
                </a:lnTo>
                <a:lnTo>
                  <a:pt x="8106155" y="6857998"/>
                </a:lnTo>
                <a:lnTo>
                  <a:pt x="8106155" y="0"/>
                </a:lnTo>
                <a:close/>
              </a:path>
            </a:pathLst>
          </a:custGeom>
          <a:solidFill>
            <a:srgbClr val="FFFFFF"/>
          </a:solidFill>
        </p:spPr>
        <p:txBody>
          <a:bodyPr wrap="square" lIns="0" tIns="0" rIns="0" bIns="0" rtlCol="0"/>
          <a:lstStyle/>
          <a:p>
            <a:endParaRPr/>
          </a:p>
        </p:txBody>
      </p:sp>
      <p:sp>
        <p:nvSpPr>
          <p:cNvPr id="25" name="bg object 25"/>
          <p:cNvSpPr/>
          <p:nvPr/>
        </p:nvSpPr>
        <p:spPr>
          <a:xfrm>
            <a:off x="935736" y="0"/>
            <a:ext cx="150875" cy="6857996"/>
          </a:xfrm>
          <a:prstGeom prst="rect">
            <a:avLst/>
          </a:prstGeom>
          <a:blipFill>
            <a:blip r:embed="rId11" cstate="print"/>
            <a:stretch>
              <a:fillRect/>
            </a:stretch>
          </a:blipFill>
        </p:spPr>
        <p:txBody>
          <a:bodyPr wrap="square" lIns="0" tIns="0" rIns="0" bIns="0" rtlCol="0"/>
          <a:lstStyle/>
          <a:p>
            <a:endParaRPr/>
          </a:p>
        </p:txBody>
      </p:sp>
      <p:sp>
        <p:nvSpPr>
          <p:cNvPr id="26" name="bg object 26"/>
          <p:cNvSpPr/>
          <p:nvPr/>
        </p:nvSpPr>
        <p:spPr>
          <a:xfrm>
            <a:off x="1014983" y="0"/>
            <a:ext cx="73660" cy="6858000"/>
          </a:xfrm>
          <a:custGeom>
            <a:avLst/>
            <a:gdLst/>
            <a:ahLst/>
            <a:cxnLst/>
            <a:rect l="l" t="t" r="r" b="b"/>
            <a:pathLst>
              <a:path w="73659" h="6858000">
                <a:moveTo>
                  <a:pt x="73152" y="0"/>
                </a:moveTo>
                <a:lnTo>
                  <a:pt x="0" y="0"/>
                </a:lnTo>
                <a:lnTo>
                  <a:pt x="0" y="6858000"/>
                </a:lnTo>
                <a:lnTo>
                  <a:pt x="73152" y="6858000"/>
                </a:lnTo>
                <a:lnTo>
                  <a:pt x="73152" y="0"/>
                </a:lnTo>
                <a:close/>
              </a:path>
            </a:pathLst>
          </a:custGeom>
          <a:solidFill>
            <a:srgbClr val="FFFFFF"/>
          </a:solidFill>
        </p:spPr>
        <p:txBody>
          <a:bodyPr wrap="square" lIns="0" tIns="0" rIns="0" bIns="0" rtlCol="0"/>
          <a:lstStyle/>
          <a:p>
            <a:endParaRPr/>
          </a:p>
        </p:txBody>
      </p:sp>
      <p:sp>
        <p:nvSpPr>
          <p:cNvPr id="27" name="bg object 27"/>
          <p:cNvSpPr/>
          <p:nvPr/>
        </p:nvSpPr>
        <p:spPr>
          <a:xfrm>
            <a:off x="6155435" y="21335"/>
            <a:ext cx="2988562" cy="960120"/>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a:xfrm>
            <a:off x="1185163" y="1008634"/>
            <a:ext cx="4563110" cy="452119"/>
          </a:xfrm>
          <a:prstGeom prst="rect">
            <a:avLst/>
          </a:prstGeom>
        </p:spPr>
        <p:txBody>
          <a:bodyPr wrap="square" lIns="0" tIns="0" rIns="0" bIns="0">
            <a:spAutoFit/>
          </a:bodyPr>
          <a:lstStyle>
            <a:lvl1pPr>
              <a:defRPr sz="2800" b="1" i="0">
                <a:solidFill>
                  <a:srgbClr val="006FC0"/>
                </a:solidFill>
                <a:latin typeface="Times New Roman"/>
                <a:cs typeface="Times New Roman"/>
              </a:defRPr>
            </a:lvl1pPr>
          </a:lstStyle>
          <a:p>
            <a:endParaRPr/>
          </a:p>
        </p:txBody>
      </p:sp>
      <p:sp>
        <p:nvSpPr>
          <p:cNvPr id="3" name="Holder 3"/>
          <p:cNvSpPr>
            <a:spLocks noGrp="1"/>
          </p:cNvSpPr>
          <p:nvPr>
            <p:ph type="body" idx="1"/>
          </p:nvPr>
        </p:nvSpPr>
        <p:spPr>
          <a:xfrm>
            <a:off x="1194612" y="1566664"/>
            <a:ext cx="7599680" cy="4365625"/>
          </a:xfrm>
          <a:prstGeom prst="rect">
            <a:avLst/>
          </a:prstGeom>
        </p:spPr>
        <p:txBody>
          <a:bodyPr wrap="square" lIns="0" tIns="0" rIns="0" bIns="0">
            <a:spAutoFit/>
          </a:bodyPr>
          <a:lstStyle>
            <a:lvl1pPr>
              <a:defRPr sz="2100" b="1"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8/24/2021</a:t>
            </a:fld>
            <a:endParaRPr lang="en-US"/>
          </a:p>
        </p:txBody>
      </p:sp>
      <p:sp>
        <p:nvSpPr>
          <p:cNvPr id="6" name="Holder 6"/>
          <p:cNvSpPr>
            <a:spLocks noGrp="1"/>
          </p:cNvSpPr>
          <p:nvPr>
            <p:ph type="sldNum" sz="quarter" idx="7"/>
          </p:nvPr>
        </p:nvSpPr>
        <p:spPr>
          <a:xfrm>
            <a:off x="8728202" y="6546718"/>
            <a:ext cx="228600" cy="202565"/>
          </a:xfrm>
          <a:prstGeom prst="rect">
            <a:avLst/>
          </a:prstGeom>
        </p:spPr>
        <p:txBody>
          <a:bodyPr wrap="square" lIns="0" tIns="0" rIns="0" bIns="0">
            <a:spAutoFit/>
          </a:bodyPr>
          <a:lstStyle>
            <a:lvl1pPr>
              <a:defRPr sz="1200" b="0" i="0">
                <a:solidFill>
                  <a:srgbClr val="5F8FD3"/>
                </a:solidFill>
                <a:latin typeface="Gill Sans MT"/>
                <a:cs typeface="Gill Sans MT"/>
              </a:defRPr>
            </a:lvl1pPr>
          </a:lstStyle>
          <a:p>
            <a:pPr marL="38100">
              <a:lnSpc>
                <a:spcPct val="100000"/>
              </a:lnSpc>
              <a:spcBef>
                <a:spcPts val="1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85000" t="100000" r="1000000" b="30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2" name="Rectangle 11"/>
          <p:cNvSpPr/>
          <p:nvPr/>
        </p:nvSpPr>
        <p:spPr>
          <a:xfrm>
            <a:off x="1038019"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fld id="{8632FEBB-1A6B-4D25-B9A3-05ADF97727D4}" type="datetime1">
              <a:rPr lang="es-ES" smtClean="0"/>
              <a:pPr/>
              <a:t>24/08/2021</a:t>
            </a:fld>
            <a:endParaRPr lang="es-E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effectLst/>
              </a:defRPr>
            </a:lvl1pPr>
            <a:extLst/>
          </a:lstStyle>
          <a:p>
            <a:endParaRPr lang="es-E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a:defRPr sz="1200">
                <a:solidFill>
                  <a:schemeClr val="bg2">
                    <a:shade val="50000"/>
                    <a:satMod val="200000"/>
                  </a:schemeClr>
                </a:solidFill>
                <a:effectLst/>
              </a:defRPr>
            </a:lvl1pPr>
            <a:extLst/>
          </a:lstStyle>
          <a:p>
            <a:fld id="{412FF748-1325-48DC-AE50-E54CCC902008}" type="slidenum">
              <a:rPr lang="es-ES" smtClean="0"/>
              <a:pPr/>
              <a:t>‹#›</a:t>
            </a:fld>
            <a:endParaRPr lang="es-E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4" name="Title Placeholder 3"/>
          <p:cNvSpPr>
            <a:spLocks noGrp="1"/>
          </p:cNvSpPr>
          <p:nvPr>
            <p:ph type="title"/>
          </p:nvPr>
        </p:nvSpPr>
        <p:spPr>
          <a:xfrm>
            <a:off x="955548" y="980728"/>
            <a:ext cx="7886700" cy="1129545"/>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4"/>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6343327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l" rtl="0" eaLnBrk="1" latinLnBrk="0" hangingPunct="1">
        <a:spcBef>
          <a:spcPct val="0"/>
        </a:spcBef>
        <a:buNone/>
        <a:defRPr sz="4400" kern="1200">
          <a:solidFill>
            <a:srgbClr val="0070C0"/>
          </a:solidFill>
          <a:effectLst/>
          <a:latin typeface="Times New Roman" panose="02020603050405020304" pitchFamily="18" charset="0"/>
          <a:ea typeface="+mj-ea"/>
          <a:cs typeface="Times New Roman" panose="02020603050405020304" pitchFamily="18" charset="0"/>
        </a:defRPr>
      </a:lvl1pPr>
      <a:extLst/>
    </p:titleStyle>
    <p:bodyStyle>
      <a:lvl1pPr marL="82296" indent="0" algn="l" rtl="0" eaLnBrk="1" latinLnBrk="0" hangingPunct="1">
        <a:lnSpc>
          <a:spcPts val="3000"/>
        </a:lnSpc>
        <a:spcBef>
          <a:spcPts val="600"/>
        </a:spcBef>
        <a:buClr>
          <a:schemeClr val="accent1"/>
        </a:buClr>
        <a:buSzPct val="80000"/>
        <a:buFont typeface="Wingdings 2"/>
        <a:buNone/>
        <a:defRPr sz="3200" kern="1200">
          <a:solidFill>
            <a:srgbClr val="0070C0"/>
          </a:solidFill>
          <a:latin typeface="Times New Roman" panose="02020603050405020304" pitchFamily="18" charset="0"/>
          <a:ea typeface="+mn-ea"/>
          <a:cs typeface="Times New Roman" panose="02020603050405020304" pitchFamily="18" charset="0"/>
        </a:defRPr>
      </a:lvl1pPr>
      <a:lvl2pPr marL="640080" indent="-237744" algn="l" rtl="0" eaLnBrk="1" latinLnBrk="0" hangingPunct="1">
        <a:lnSpc>
          <a:spcPts val="3000"/>
        </a:lnSpc>
        <a:spcBef>
          <a:spcPts val="550"/>
        </a:spcBef>
        <a:buClr>
          <a:schemeClr val="accent1"/>
        </a:buClr>
        <a:buFont typeface="Verdana"/>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886968" indent="-228600" algn="l" rtl="0" eaLnBrk="1" latinLnBrk="0" hangingPunct="1">
        <a:lnSpc>
          <a:spcPts val="2800"/>
        </a:lnSpc>
        <a:spcBef>
          <a:spcPct val="20000"/>
        </a:spcBef>
        <a:buClr>
          <a:schemeClr val="accent2"/>
        </a:buClr>
        <a:buFont typeface="Wingdings 2"/>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097280" indent="-173736" algn="l" rtl="0" eaLnBrk="1" latinLnBrk="0" hangingPunct="1">
        <a:spcBef>
          <a:spcPct val="20000"/>
        </a:spcBef>
        <a:buClr>
          <a:schemeClr val="accent3"/>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1298448" indent="-182880" algn="l" rtl="0" eaLnBrk="1" latinLnBrk="0" hangingPunct="1">
        <a:spcBef>
          <a:spcPct val="20000"/>
        </a:spcBef>
        <a:buClr>
          <a:schemeClr val="accent4"/>
        </a:buClr>
        <a:buFont typeface="Wingdings 2"/>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1508760" indent="-18288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6pPr>
      <a:lvl7pPr marL="171907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7pPr>
      <a:lvl8pPr marL="1920240"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8pPr>
      <a:lvl9pPr marL="2130552" indent="-182880" algn="l" rtl="0" eaLnBrk="1" latinLnBrk="0" hangingPunct="1">
        <a:spcBef>
          <a:spcPct val="20000"/>
        </a:spcBef>
        <a:buClr>
          <a:schemeClr val="accent6"/>
        </a:buClr>
        <a:buFont typeface="Wingdings 2"/>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hyperlink" Target="https://unstats.un.org/unsd/dnss/gp/FP-New-E.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1132738" y="2783789"/>
            <a:ext cx="6610350" cy="514350"/>
          </a:xfrm>
          <a:prstGeom prst="rect">
            <a:avLst/>
          </a:prstGeom>
        </p:spPr>
        <p:txBody>
          <a:bodyPr vert="horz" wrap="square" lIns="0" tIns="13335" rIns="0" bIns="0" rtlCol="0">
            <a:spAutoFit/>
          </a:bodyPr>
          <a:lstStyle/>
          <a:p>
            <a:pPr marL="12700">
              <a:lnSpc>
                <a:spcPct val="100000"/>
              </a:lnSpc>
              <a:spcBef>
                <a:spcPts val="105"/>
              </a:spcBef>
            </a:pPr>
            <a:r>
              <a:rPr sz="3200" b="1" spc="-5" dirty="0">
                <a:latin typeface="Gill Sans MT"/>
                <a:cs typeface="Gill Sans MT"/>
              </a:rPr>
              <a:t>Legal </a:t>
            </a:r>
            <a:r>
              <a:rPr sz="3200" b="1" dirty="0">
                <a:latin typeface="Gill Sans MT"/>
                <a:cs typeface="Gill Sans MT"/>
              </a:rPr>
              <a:t>and </a:t>
            </a:r>
            <a:r>
              <a:rPr sz="3200" b="1" spc="-5" dirty="0">
                <a:latin typeface="Gill Sans MT"/>
                <a:cs typeface="Gill Sans MT"/>
              </a:rPr>
              <a:t>institutional</a:t>
            </a:r>
            <a:r>
              <a:rPr sz="3200" b="1" spc="-80" dirty="0">
                <a:latin typeface="Gill Sans MT"/>
                <a:cs typeface="Gill Sans MT"/>
              </a:rPr>
              <a:t> </a:t>
            </a:r>
            <a:r>
              <a:rPr sz="3200" b="1" spc="-10" dirty="0">
                <a:latin typeface="Gill Sans MT"/>
                <a:cs typeface="Gill Sans MT"/>
              </a:rPr>
              <a:t>frameworks</a:t>
            </a:r>
            <a:endParaRPr sz="3200" dirty="0">
              <a:latin typeface="Gill Sans MT"/>
              <a:cs typeface="Gill Sans MT"/>
            </a:endParaRPr>
          </a:p>
        </p:txBody>
      </p:sp>
      <p:sp>
        <p:nvSpPr>
          <p:cNvPr id="5" name="object 5"/>
          <p:cNvSpPr txBox="1"/>
          <p:nvPr/>
        </p:nvSpPr>
        <p:spPr>
          <a:xfrm>
            <a:off x="1132738" y="4251782"/>
            <a:ext cx="4810862" cy="777418"/>
          </a:xfrm>
          <a:prstGeom prst="rect">
            <a:avLst/>
          </a:prstGeom>
        </p:spPr>
        <p:txBody>
          <a:bodyPr vert="horz" wrap="square" lIns="0" tIns="12700" rIns="0" bIns="0" rtlCol="0">
            <a:spAutoFit/>
          </a:bodyPr>
          <a:lstStyle/>
          <a:p>
            <a:r>
              <a:rPr lang="en-US" sz="2400" i="1" dirty="0"/>
              <a:t>Technical</a:t>
            </a:r>
            <a:r>
              <a:rPr lang="es-ES" sz="2400" i="1" dirty="0"/>
              <a:t> </a:t>
            </a:r>
            <a:r>
              <a:rPr lang="en-US" sz="2400" i="1" dirty="0"/>
              <a:t>Session</a:t>
            </a:r>
            <a:r>
              <a:rPr lang="es-ES" sz="2400" i="1" dirty="0"/>
              <a:t> 3.1: </a:t>
            </a:r>
            <a:r>
              <a:rPr lang="en-GB" sz="2400" i="1" dirty="0"/>
              <a:t>Planning the census of agriculture</a:t>
            </a:r>
            <a:endParaRPr lang="es-ES" sz="2400" i="1" dirty="0"/>
          </a:p>
        </p:txBody>
      </p:sp>
      <p:sp>
        <p:nvSpPr>
          <p:cNvPr id="6" name="object 6"/>
          <p:cNvSpPr/>
          <p:nvPr/>
        </p:nvSpPr>
        <p:spPr>
          <a:xfrm>
            <a:off x="1136903" y="225552"/>
            <a:ext cx="2602992" cy="722376"/>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1</a:t>
            </a:fld>
            <a:endParaRPr sz="1200">
              <a:latin typeface="Gill Sans MT"/>
              <a:cs typeface="Gill Sans MT"/>
            </a:endParaRPr>
          </a:p>
        </p:txBody>
      </p:sp>
      <p:sp>
        <p:nvSpPr>
          <p:cNvPr id="8" name="Rectangle 7"/>
          <p:cNvSpPr/>
          <p:nvPr/>
        </p:nvSpPr>
        <p:spPr>
          <a:xfrm>
            <a:off x="1252168" y="5797938"/>
            <a:ext cx="4996231" cy="1089529"/>
          </a:xfrm>
          <a:prstGeom prst="rect">
            <a:avLst/>
          </a:prstGeom>
        </p:spPr>
        <p:txBody>
          <a:bodyPr wrap="square">
            <a:spAutoFit/>
          </a:bodyPr>
          <a:lstStyle/>
          <a:p>
            <a:pPr marL="12700" marR="5080">
              <a:lnSpc>
                <a:spcPct val="90100"/>
              </a:lnSpc>
              <a:spcBef>
                <a:spcPts val="340"/>
              </a:spcBef>
            </a:pPr>
            <a:r>
              <a:rPr lang="en-GB" b="1" spc="-5" dirty="0">
                <a:latin typeface="Gill Sans MT"/>
                <a:cs typeface="Gill Sans MT"/>
              </a:rPr>
              <a:t>Giorgi KVINIKADZE</a:t>
            </a:r>
            <a:r>
              <a:rPr lang="en-GB" b="1" dirty="0">
                <a:latin typeface="Gill Sans MT"/>
                <a:cs typeface="Gill Sans MT"/>
              </a:rPr>
              <a:t>  </a:t>
            </a:r>
            <a:br>
              <a:rPr lang="en-GB" b="1" dirty="0">
                <a:latin typeface="Gill Sans MT"/>
                <a:cs typeface="Gill Sans MT"/>
              </a:rPr>
            </a:br>
            <a:r>
              <a:rPr lang="en-GB" dirty="0">
                <a:latin typeface="Gill Sans MT"/>
                <a:cs typeface="Gill Sans MT"/>
              </a:rPr>
              <a:t>Statistician, </a:t>
            </a:r>
            <a:br>
              <a:rPr lang="en-GB" dirty="0">
                <a:latin typeface="Gill Sans MT"/>
                <a:cs typeface="Gill Sans MT"/>
              </a:rPr>
            </a:br>
            <a:r>
              <a:rPr lang="en-GB" spc="-35" dirty="0">
                <a:latin typeface="Gill Sans MT"/>
                <a:cs typeface="Gill Sans MT"/>
              </a:rPr>
              <a:t>FAO Regional Office for Europe and Central Asia (REU)</a:t>
            </a:r>
          </a:p>
        </p:txBody>
      </p:sp>
      <p:sp>
        <p:nvSpPr>
          <p:cNvPr id="9" name="object 2"/>
          <p:cNvSpPr txBox="1"/>
          <p:nvPr/>
        </p:nvSpPr>
        <p:spPr>
          <a:xfrm>
            <a:off x="1132738" y="964775"/>
            <a:ext cx="7785964" cy="1613903"/>
          </a:xfrm>
          <a:prstGeom prst="rect">
            <a:avLst/>
          </a:prstGeom>
        </p:spPr>
        <p:txBody>
          <a:bodyPr vert="horz" wrap="square" lIns="0" tIns="13335" rIns="0" bIns="0" rtlCol="0">
            <a:spAutoFit/>
          </a:bodyPr>
          <a:lstStyle/>
          <a:p>
            <a:pPr lvl="0">
              <a:spcBef>
                <a:spcPct val="0"/>
              </a:spcBef>
              <a:defRPr/>
            </a:pPr>
            <a:r>
              <a:rPr lang="en-US" sz="2800" b="1" dirty="0">
                <a:latin typeface="Gill Sans MT"/>
                <a:ea typeface="+mj-ea"/>
                <a:cs typeface="+mj-cs"/>
              </a:rPr>
              <a:t>Webinar on the Operational Guidelines of the</a:t>
            </a:r>
            <a:br>
              <a:rPr lang="en-US" sz="2800" b="1" dirty="0">
                <a:latin typeface="Gill Sans MT"/>
                <a:ea typeface="+mj-ea"/>
                <a:cs typeface="+mj-cs"/>
              </a:rPr>
            </a:br>
            <a:r>
              <a:rPr lang="en-US" sz="2800" b="1" dirty="0">
                <a:latin typeface="Gill Sans MT"/>
                <a:ea typeface="+mj-ea"/>
                <a:cs typeface="+mj-cs"/>
              </a:rPr>
              <a:t>WCA 2020.</a:t>
            </a:r>
            <a:r>
              <a:rPr lang="en-US" sz="4400" b="1" dirty="0">
                <a:latin typeface="Gill Sans MT"/>
                <a:ea typeface="+mj-ea"/>
                <a:cs typeface="+mj-cs"/>
              </a:rPr>
              <a:t/>
            </a:r>
            <a:br>
              <a:rPr lang="en-US" sz="4400" b="1" dirty="0">
                <a:latin typeface="Gill Sans MT"/>
                <a:ea typeface="+mj-ea"/>
                <a:cs typeface="+mj-cs"/>
              </a:rPr>
            </a:br>
            <a:r>
              <a:rPr lang="en-US" sz="2400" dirty="0"/>
              <a:t>Virtual Meeting – Europe and Central Asia</a:t>
            </a:r>
            <a:br>
              <a:rPr lang="en-US" sz="2400" dirty="0"/>
            </a:br>
            <a:r>
              <a:rPr lang="en-US" sz="2400" dirty="0"/>
              <a:t>25-29 October 2021</a:t>
            </a:r>
            <a:endParaRPr sz="2000" dirty="0">
              <a:latin typeface="Gill Sans MT"/>
              <a:cs typeface="Gill Sans MT"/>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ü"/>
              <a:tabLst>
                <a:tab pos="469265" algn="l"/>
                <a:tab pos="469900" algn="l"/>
                <a:tab pos="1564005" algn="l"/>
                <a:tab pos="3048635" algn="l"/>
                <a:tab pos="4039235" algn="l"/>
                <a:tab pos="4608195" algn="l"/>
                <a:tab pos="5838190" algn="l"/>
              </a:tabLst>
            </a:pPr>
            <a:r>
              <a:rPr lang="en-US" sz="1600" b="1" spc="-5" dirty="0">
                <a:solidFill>
                  <a:schemeClr val="bg1">
                    <a:lumMod val="65000"/>
                  </a:schemeClr>
                </a:solidFill>
                <a:latin typeface="Times New Roman"/>
                <a:cs typeface="Times New Roman"/>
              </a:rPr>
              <a:t>CENSUS LEGIS</a:t>
            </a:r>
            <a:r>
              <a:rPr lang="en-US" sz="1600" b="1" spc="5" dirty="0">
                <a:solidFill>
                  <a:schemeClr val="bg1">
                    <a:lumMod val="65000"/>
                  </a:schemeClr>
                </a:solidFill>
                <a:latin typeface="Times New Roman"/>
                <a:cs typeface="Times New Roman"/>
              </a:rPr>
              <a:t>L</a:t>
            </a:r>
            <a:r>
              <a:rPr lang="en-US" sz="1600" b="1" dirty="0">
                <a:solidFill>
                  <a:schemeClr val="bg1">
                    <a:lumMod val="65000"/>
                  </a:schemeClr>
                </a:solidFill>
                <a:latin typeface="Times New Roman"/>
                <a:cs typeface="Times New Roman"/>
              </a:rPr>
              <a:t>ATION </a:t>
            </a:r>
            <a:r>
              <a:rPr lang="en-US" sz="1600" b="1" spc="-25" dirty="0">
                <a:solidFill>
                  <a:schemeClr val="bg1">
                    <a:lumMod val="65000"/>
                  </a:schemeClr>
                </a:solidFill>
                <a:latin typeface="Times New Roman"/>
                <a:cs typeface="Times New Roman"/>
              </a:rPr>
              <a:t>W</a:t>
            </a:r>
            <a:r>
              <a:rPr lang="en-US" sz="1600" b="1"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T</a:t>
            </a:r>
            <a:r>
              <a:rPr lang="en-US" sz="1600" b="1" spc="-5" dirty="0">
                <a:solidFill>
                  <a:schemeClr val="bg1">
                    <a:lumMod val="65000"/>
                  </a:schemeClr>
                </a:solidFill>
                <a:latin typeface="Times New Roman"/>
                <a:cs typeface="Times New Roman"/>
              </a:rPr>
              <a:t>HIN</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THE</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N</a:t>
            </a:r>
            <a:r>
              <a:rPr lang="en-US" sz="1600" b="1" dirty="0">
                <a:solidFill>
                  <a:schemeClr val="bg1">
                    <a:lumMod val="65000"/>
                  </a:schemeClr>
                </a:solidFill>
                <a:latin typeface="Times New Roman"/>
                <a:cs typeface="Times New Roman"/>
              </a:rPr>
              <a:t>AT</a:t>
            </a:r>
            <a:r>
              <a:rPr lang="en-US" sz="1600" b="1" spc="5" dirty="0">
                <a:solidFill>
                  <a:schemeClr val="bg1">
                    <a:lumMod val="65000"/>
                  </a:schemeClr>
                </a:solidFill>
                <a:latin typeface="Times New Roman"/>
                <a:cs typeface="Times New Roman"/>
              </a:rPr>
              <a:t>I</a:t>
            </a:r>
            <a:r>
              <a:rPr lang="en-US" sz="1600" b="1" dirty="0">
                <a:solidFill>
                  <a:schemeClr val="bg1">
                    <a:lumMod val="65000"/>
                  </a:schemeClr>
                </a:solidFill>
                <a:latin typeface="Times New Roman"/>
                <a:cs typeface="Times New Roman"/>
              </a:rPr>
              <a:t>ONAL LEGAL </a:t>
            </a:r>
            <a:r>
              <a:rPr lang="en-US" sz="1600" b="1" spc="-5" dirty="0">
                <a:solidFill>
                  <a:schemeClr val="bg1">
                    <a:lumMod val="65000"/>
                  </a:schemeClr>
                </a:solidFill>
                <a:latin typeface="Times New Roman"/>
                <a:cs typeface="Times New Roman"/>
              </a:rPr>
              <a:t>FRAMEWORK</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ü"/>
              <a:tabLst>
                <a:tab pos="469265" algn="l"/>
                <a:tab pos="469900" algn="l"/>
              </a:tabLst>
            </a:pPr>
            <a:r>
              <a:rPr lang="en-US" sz="1600" b="1" dirty="0">
                <a:solidFill>
                  <a:schemeClr val="bg1">
                    <a:lumMod val="65000"/>
                  </a:schemeClr>
                </a:solidFill>
                <a:latin typeface="Times New Roman"/>
                <a:cs typeface="Times New Roman"/>
              </a:rPr>
              <a:t>MAIN </a:t>
            </a:r>
            <a:r>
              <a:rPr lang="en-US" sz="1600" b="1" spc="-10" dirty="0">
                <a:solidFill>
                  <a:schemeClr val="bg1">
                    <a:lumMod val="65000"/>
                  </a:schemeClr>
                </a:solidFill>
                <a:latin typeface="Times New Roman"/>
                <a:cs typeface="Times New Roman"/>
              </a:rPr>
              <a:t>FEATURES </a:t>
            </a:r>
            <a:r>
              <a:rPr lang="en-US" sz="1600" b="1" dirty="0">
                <a:solidFill>
                  <a:schemeClr val="bg1">
                    <a:lumMod val="65000"/>
                  </a:schemeClr>
                </a:solidFill>
                <a:latin typeface="Times New Roman"/>
                <a:cs typeface="Times New Roman"/>
              </a:rPr>
              <a:t>OF </a:t>
            </a:r>
            <a:r>
              <a:rPr lang="en-US" sz="1600" b="1" spc="-5" dirty="0">
                <a:solidFill>
                  <a:schemeClr val="bg1">
                    <a:lumMod val="65000"/>
                  </a:schemeClr>
                </a:solidFill>
                <a:latin typeface="Times New Roman"/>
                <a:cs typeface="Times New Roman"/>
              </a:rPr>
              <a:t>THE CENSUS</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LEGISLATION</a:t>
            </a:r>
            <a:endParaRPr lang="en-US" sz="1600" dirty="0">
              <a:solidFill>
                <a:schemeClr val="bg1">
                  <a:lumMod val="65000"/>
                </a:schemeClr>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ü"/>
              <a:tabLst>
                <a:tab pos="469265" algn="l"/>
                <a:tab pos="469900" algn="l"/>
                <a:tab pos="1818639" algn="l"/>
                <a:tab pos="3014980" algn="l"/>
                <a:tab pos="4178300" algn="l"/>
                <a:tab pos="4708525" algn="l"/>
                <a:tab pos="6293485" algn="l"/>
              </a:tabLst>
            </a:pPr>
            <a:r>
              <a:rPr lang="en-US" sz="1600" b="1" dirty="0">
                <a:solidFill>
                  <a:schemeClr val="bg1">
                    <a:lumMod val="65000"/>
                  </a:schemeClr>
                </a:solidFill>
                <a:latin typeface="Times New Roman"/>
                <a:cs typeface="Times New Roman"/>
              </a:rPr>
              <a:t>POLITICAL </a:t>
            </a:r>
            <a:r>
              <a:rPr lang="en-US" sz="1600" b="1" spc="-5" dirty="0">
                <a:solidFill>
                  <a:schemeClr val="bg1">
                    <a:lumMod val="65000"/>
                  </a:schemeClr>
                </a:solidFill>
                <a:latin typeface="Times New Roman"/>
                <a:cs typeface="Times New Roman"/>
              </a:rPr>
              <a:t>SUPPORT</a:t>
            </a:r>
            <a:r>
              <a:rPr lang="en-US" sz="1600" b="1" dirty="0">
                <a:solidFill>
                  <a:schemeClr val="bg1">
                    <a:lumMod val="65000"/>
                  </a:schemeClr>
                </a:solidFill>
                <a:latin typeface="Times New Roman"/>
                <a:cs typeface="Times New Roman"/>
              </a:rPr>
              <a:t> FOR C</a:t>
            </a:r>
            <a:r>
              <a:rPr lang="en-US" sz="1600" b="1" spc="-10" dirty="0">
                <a:solidFill>
                  <a:schemeClr val="bg1">
                    <a:lumMod val="65000"/>
                  </a:schemeClr>
                </a:solidFill>
                <a:latin typeface="Times New Roman"/>
                <a:cs typeface="Times New Roman"/>
              </a:rPr>
              <a:t>O</a:t>
            </a:r>
            <a:r>
              <a:rPr lang="en-US" sz="1600" b="1" spc="-5" dirty="0">
                <a:solidFill>
                  <a:schemeClr val="bg1">
                    <a:lumMod val="65000"/>
                  </a:schemeClr>
                </a:solidFill>
                <a:latin typeface="Times New Roman"/>
                <a:cs typeface="Times New Roman"/>
              </a:rPr>
              <a:t>ND</a:t>
            </a:r>
            <a:r>
              <a:rPr lang="en-US" sz="1600" b="1" spc="-15" dirty="0">
                <a:solidFill>
                  <a:schemeClr val="bg1">
                    <a:lumMod val="65000"/>
                  </a:schemeClr>
                </a:solidFill>
                <a:latin typeface="Times New Roman"/>
                <a:cs typeface="Times New Roman"/>
              </a:rPr>
              <a:t>U</a:t>
            </a:r>
            <a:r>
              <a:rPr lang="en-US" sz="1600" b="1" dirty="0">
                <a:solidFill>
                  <a:schemeClr val="bg1">
                    <a:lumMod val="65000"/>
                  </a:schemeClr>
                </a:solidFill>
                <a:latin typeface="Times New Roman"/>
                <a:cs typeface="Times New Roman"/>
              </a:rPr>
              <a:t>CT</a:t>
            </a:r>
            <a:r>
              <a:rPr lang="en-US" sz="1600" b="1" spc="5"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NG</a:t>
            </a:r>
            <a:r>
              <a:rPr lang="en-US" sz="1600" b="1" dirty="0">
                <a:solidFill>
                  <a:schemeClr val="bg1">
                    <a:lumMod val="65000"/>
                  </a:schemeClr>
                </a:solidFill>
                <a:latin typeface="Times New Roman"/>
                <a:cs typeface="Times New Roman"/>
              </a:rPr>
              <a:t> A CENSUS</a:t>
            </a:r>
            <a:endParaRPr lang="en-US" sz="1600" dirty="0">
              <a:solidFill>
                <a:schemeClr val="bg1">
                  <a:lumMod val="65000"/>
                </a:schemeClr>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v"/>
              <a:tabLst>
                <a:tab pos="469265" algn="l"/>
                <a:tab pos="469900" algn="l"/>
              </a:tabLst>
            </a:pPr>
            <a:r>
              <a:rPr lang="en-US" sz="1600" b="1" spc="-5" dirty="0">
                <a:solidFill>
                  <a:srgbClr val="C00000"/>
                </a:solidFill>
                <a:latin typeface="Times New Roman"/>
                <a:cs typeface="Times New Roman"/>
              </a:rPr>
              <a:t>CENSUS </a:t>
            </a:r>
            <a:r>
              <a:rPr lang="en-US" sz="1600" b="1" dirty="0">
                <a:solidFill>
                  <a:srgbClr val="C00000"/>
                </a:solidFill>
                <a:latin typeface="Times New Roman"/>
                <a:cs typeface="Times New Roman"/>
              </a:rPr>
              <a:t>EXECUTING AUTHORITY</a:t>
            </a:r>
            <a:endParaRPr lang="en-US" sz="1600" dirty="0">
              <a:solidFill>
                <a:srgbClr val="C00000"/>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CENSUS COORDINATING</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BOARDS</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COUNTRY</a:t>
            </a:r>
            <a:r>
              <a:rPr lang="en-US" sz="1600" b="1" spc="-5" dirty="0">
                <a:solidFill>
                  <a:schemeClr val="bg1">
                    <a:lumMod val="65000"/>
                  </a:schemeClr>
                </a:solidFill>
                <a:latin typeface="Times New Roman"/>
                <a:cs typeface="Times New Roman"/>
              </a:rPr>
              <a:t> </a:t>
            </a:r>
            <a:r>
              <a:rPr lang="en-US" sz="1600" b="1" dirty="0">
                <a:solidFill>
                  <a:schemeClr val="bg1">
                    <a:lumMod val="65000"/>
                  </a:schemeClr>
                </a:solidFill>
                <a:latin typeface="Times New Roman"/>
                <a:cs typeface="Times New Roman"/>
              </a:rPr>
              <a:t>EXAMPLE</a:t>
            </a:r>
            <a:endParaRPr lang="en-US" sz="1600" dirty="0">
              <a:solidFill>
                <a:schemeClr val="bg1">
                  <a:lumMod val="65000"/>
                </a:schemeClr>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10</a:t>
            </a:fld>
            <a:endParaRPr sz="1200">
              <a:latin typeface="Gill Sans MT"/>
              <a:cs typeface="Gill Sans MT"/>
            </a:endParaRPr>
          </a:p>
        </p:txBody>
      </p:sp>
      <p:sp>
        <p:nvSpPr>
          <p:cNvPr id="8" name="Rectangle 7"/>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Tree>
    <p:extLst>
      <p:ext uri="{BB962C8B-B14F-4D97-AF65-F5344CB8AC3E}">
        <p14:creationId xmlns:p14="http://schemas.microsoft.com/office/powerpoint/2010/main" val="25587318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676643" y="1629155"/>
            <a:ext cx="2467355" cy="1368552"/>
          </a:xfrm>
          <a:prstGeom prst="rect">
            <a:avLst/>
          </a:prstGeom>
          <a:blipFill>
            <a:blip r:embed="rId2" cstate="print"/>
            <a:stretch>
              <a:fillRect/>
            </a:stretch>
          </a:blipFill>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11</a:t>
            </a:fld>
            <a:endParaRPr dirty="0"/>
          </a:p>
        </p:txBody>
      </p:sp>
      <p:sp>
        <p:nvSpPr>
          <p:cNvPr id="4" name="object 4"/>
          <p:cNvSpPr txBox="1"/>
          <p:nvPr/>
        </p:nvSpPr>
        <p:spPr>
          <a:xfrm>
            <a:off x="1122375" y="1611630"/>
            <a:ext cx="8097825" cy="2170338"/>
          </a:xfrm>
          <a:prstGeom prst="rect">
            <a:avLst/>
          </a:prstGeom>
        </p:spPr>
        <p:txBody>
          <a:bodyPr vert="horz" wrap="square" lIns="0" tIns="12700" rIns="0" bIns="0" rtlCol="0">
            <a:spAutoFit/>
          </a:bodyPr>
          <a:lstStyle/>
          <a:p>
            <a:pPr marL="427355" marR="1877060" indent="-342900">
              <a:lnSpc>
                <a:spcPct val="120000"/>
              </a:lnSpc>
              <a:spcBef>
                <a:spcPts val="100"/>
              </a:spcBef>
              <a:buClr>
                <a:srgbClr val="4966AC"/>
              </a:buClr>
              <a:buFont typeface="Arial"/>
              <a:buChar char="•"/>
              <a:tabLst>
                <a:tab pos="427990" algn="l"/>
              </a:tabLst>
            </a:pPr>
            <a:r>
              <a:rPr sz="2400" dirty="0">
                <a:latin typeface="Times New Roman"/>
                <a:cs typeface="Times New Roman"/>
              </a:rPr>
              <a:t>The </a:t>
            </a:r>
            <a:r>
              <a:rPr sz="2400" b="1" spc="-5" dirty="0">
                <a:solidFill>
                  <a:srgbClr val="FF0000"/>
                </a:solidFill>
                <a:latin typeface="Times New Roman"/>
                <a:cs typeface="Times New Roman"/>
                <a:hlinkClick r:id="rId3" action="ppaction://hlinksldjump" tooltip="Census Executing Authority = Census Agency"/>
              </a:rPr>
              <a:t>Census Agency </a:t>
            </a:r>
            <a:r>
              <a:rPr sz="2400" b="1" spc="-5" dirty="0">
                <a:latin typeface="Times New Roman"/>
                <a:cs typeface="Times New Roman"/>
              </a:rPr>
              <a:t>(</a:t>
            </a:r>
            <a:r>
              <a:rPr sz="2400" b="1" spc="-5" dirty="0">
                <a:latin typeface="Times New Roman"/>
                <a:cs typeface="Times New Roman"/>
                <a:hlinkClick r:id="rId4" action="ppaction://hlinksldjump" tooltip="CA = Census Agency"/>
              </a:rPr>
              <a:t>CA</a:t>
            </a:r>
            <a:r>
              <a:rPr sz="2400" b="1" spc="-5" dirty="0">
                <a:latin typeface="Times New Roman"/>
                <a:cs typeface="Times New Roman"/>
              </a:rPr>
              <a:t>) </a:t>
            </a:r>
            <a:r>
              <a:rPr sz="2400" dirty="0">
                <a:latin typeface="Times New Roman"/>
                <a:cs typeface="Times New Roman"/>
              </a:rPr>
              <a:t>should be</a:t>
            </a:r>
            <a:r>
              <a:rPr lang="en-GB" sz="2400" dirty="0">
                <a:latin typeface="Times New Roman"/>
                <a:cs typeface="Times New Roman"/>
              </a:rPr>
              <a:t> </a:t>
            </a:r>
            <a:r>
              <a:rPr sz="2400" spc="-5" dirty="0">
                <a:latin typeface="Times New Roman"/>
                <a:cs typeface="Times New Roman"/>
              </a:rPr>
              <a:t>specified </a:t>
            </a:r>
            <a:r>
              <a:rPr sz="2400" dirty="0">
                <a:latin typeface="Times New Roman"/>
                <a:cs typeface="Times New Roman"/>
              </a:rPr>
              <a:t>in </a:t>
            </a:r>
            <a:r>
              <a:rPr sz="2400" spc="-5" dirty="0">
                <a:latin typeface="Times New Roman"/>
                <a:cs typeface="Times New Roman"/>
              </a:rPr>
              <a:t>the primary census</a:t>
            </a:r>
            <a:r>
              <a:rPr lang="en-GB" sz="2400" spc="-5" dirty="0">
                <a:latin typeface="Times New Roman"/>
                <a:cs typeface="Times New Roman"/>
              </a:rPr>
              <a:t> </a:t>
            </a:r>
            <a:r>
              <a:rPr sz="2400" dirty="0">
                <a:latin typeface="Times New Roman"/>
                <a:cs typeface="Times New Roman"/>
              </a:rPr>
              <a:t>legislation.</a:t>
            </a:r>
            <a:endParaRPr lang="en-GB" sz="2400" dirty="0">
              <a:latin typeface="Times New Roman"/>
              <a:cs typeface="Times New Roman"/>
            </a:endParaRPr>
          </a:p>
          <a:p>
            <a:pPr marL="427355" marR="1877060" indent="-342900">
              <a:lnSpc>
                <a:spcPct val="120000"/>
              </a:lnSpc>
              <a:spcBef>
                <a:spcPts val="100"/>
              </a:spcBef>
              <a:buClr>
                <a:srgbClr val="4966AC"/>
              </a:buClr>
              <a:buFont typeface="Arial"/>
              <a:buChar char="•"/>
              <a:tabLst>
                <a:tab pos="427990" algn="l"/>
              </a:tabLst>
            </a:pPr>
            <a:r>
              <a:rPr sz="2400" dirty="0">
                <a:latin typeface="Times New Roman"/>
                <a:cs typeface="Times New Roman"/>
              </a:rPr>
              <a:t>The </a:t>
            </a:r>
            <a:r>
              <a:rPr sz="2400" spc="-5" dirty="0">
                <a:latin typeface="Times New Roman"/>
                <a:cs typeface="Times New Roman"/>
              </a:rPr>
              <a:t>administrative authority </a:t>
            </a:r>
            <a:r>
              <a:rPr sz="2400" dirty="0">
                <a:latin typeface="Times New Roman"/>
                <a:cs typeface="Times New Roman"/>
              </a:rPr>
              <a:t>and </a:t>
            </a:r>
            <a:r>
              <a:rPr sz="2400" spc="-5" dirty="0">
                <a:latin typeface="Times New Roman"/>
                <a:cs typeface="Times New Roman"/>
              </a:rPr>
              <a:t>responsibility </a:t>
            </a:r>
            <a:r>
              <a:rPr sz="2400" spc="5" dirty="0">
                <a:latin typeface="Times New Roman"/>
                <a:cs typeface="Times New Roman"/>
              </a:rPr>
              <a:t>to  </a:t>
            </a:r>
            <a:r>
              <a:rPr sz="2400" dirty="0">
                <a:latin typeface="Times New Roman"/>
                <a:cs typeface="Times New Roman"/>
              </a:rPr>
              <a:t>conduct </a:t>
            </a:r>
            <a:r>
              <a:rPr sz="2400" spc="-5" dirty="0">
                <a:latin typeface="Times New Roman"/>
                <a:cs typeface="Times New Roman"/>
              </a:rPr>
              <a:t>ACs </a:t>
            </a:r>
            <a:r>
              <a:rPr sz="2400" spc="-10" dirty="0">
                <a:latin typeface="Times New Roman"/>
                <a:cs typeface="Times New Roman"/>
              </a:rPr>
              <a:t>may</a:t>
            </a:r>
            <a:r>
              <a:rPr sz="2400" spc="-135" dirty="0">
                <a:latin typeface="Times New Roman"/>
                <a:cs typeface="Times New Roman"/>
              </a:rPr>
              <a:t> </a:t>
            </a:r>
            <a:r>
              <a:rPr sz="2400" dirty="0">
                <a:latin typeface="Times New Roman"/>
                <a:cs typeface="Times New Roman"/>
              </a:rPr>
              <a:t>be:</a:t>
            </a:r>
          </a:p>
          <a:p>
            <a:pPr marL="640715" lvl="1" indent="-360680" algn="just">
              <a:lnSpc>
                <a:spcPct val="100000"/>
              </a:lnSpc>
              <a:spcBef>
                <a:spcPts val="545"/>
              </a:spcBef>
              <a:buFont typeface="Wingdings"/>
              <a:buChar char=""/>
              <a:tabLst>
                <a:tab pos="641350" algn="l"/>
              </a:tabLst>
            </a:pPr>
            <a:r>
              <a:rPr sz="2000" b="1" dirty="0">
                <a:solidFill>
                  <a:srgbClr val="FF0000"/>
                </a:solidFill>
                <a:latin typeface="Times New Roman"/>
                <a:cs typeface="Times New Roman"/>
              </a:rPr>
              <a:t>Delegated</a:t>
            </a:r>
            <a:r>
              <a:rPr sz="2000" b="1" dirty="0">
                <a:solidFill>
                  <a:srgbClr val="006FC0"/>
                </a:solidFill>
                <a:latin typeface="Times New Roman"/>
                <a:cs typeface="Times New Roman"/>
              </a:rPr>
              <a:t> to </a:t>
            </a:r>
            <a:r>
              <a:rPr sz="2000" b="1" dirty="0">
                <a:solidFill>
                  <a:srgbClr val="FF0000"/>
                </a:solidFill>
                <a:latin typeface="Times New Roman"/>
                <a:cs typeface="Times New Roman"/>
              </a:rPr>
              <a:t>a</a:t>
            </a:r>
            <a:r>
              <a:rPr sz="2000" b="1" dirty="0">
                <a:solidFill>
                  <a:srgbClr val="006FC0"/>
                </a:solidFill>
                <a:latin typeface="Times New Roman"/>
                <a:cs typeface="Times New Roman"/>
              </a:rPr>
              <a:t> specific government institution, such</a:t>
            </a:r>
            <a:r>
              <a:rPr sz="2000" b="1" spc="-165" dirty="0">
                <a:solidFill>
                  <a:srgbClr val="006FC0"/>
                </a:solidFill>
                <a:latin typeface="Times New Roman"/>
                <a:cs typeface="Times New Roman"/>
              </a:rPr>
              <a:t> </a:t>
            </a:r>
            <a:r>
              <a:rPr sz="2000" b="1" dirty="0">
                <a:solidFill>
                  <a:srgbClr val="006FC0"/>
                </a:solidFill>
                <a:latin typeface="Times New Roman"/>
                <a:cs typeface="Times New Roman"/>
              </a:rPr>
              <a:t>as:</a:t>
            </a:r>
            <a:endParaRPr sz="2000" dirty="0">
              <a:latin typeface="Times New Roman"/>
              <a:cs typeface="Times New Roman"/>
            </a:endParaRPr>
          </a:p>
        </p:txBody>
      </p:sp>
      <p:sp>
        <p:nvSpPr>
          <p:cNvPr id="5" name="object 5"/>
          <p:cNvSpPr txBox="1"/>
          <p:nvPr/>
        </p:nvSpPr>
        <p:spPr>
          <a:xfrm>
            <a:off x="1802383" y="4235362"/>
            <a:ext cx="252729" cy="758190"/>
          </a:xfrm>
          <a:prstGeom prst="rect">
            <a:avLst/>
          </a:prstGeom>
        </p:spPr>
        <p:txBody>
          <a:bodyPr vert="horz" wrap="square" lIns="0" tIns="73660" rIns="0" bIns="0" rtlCol="0">
            <a:spAutoFit/>
          </a:bodyPr>
          <a:lstStyle/>
          <a:p>
            <a:pPr marL="12700">
              <a:lnSpc>
                <a:spcPct val="100000"/>
              </a:lnSpc>
              <a:spcBef>
                <a:spcPts val="580"/>
              </a:spcBef>
            </a:pPr>
            <a:r>
              <a:rPr sz="2000" spc="5" dirty="0">
                <a:latin typeface="Wingdings"/>
                <a:cs typeface="Wingdings"/>
              </a:rPr>
              <a:t></a:t>
            </a:r>
            <a:endParaRPr sz="2000">
              <a:latin typeface="Wingdings"/>
              <a:cs typeface="Wingdings"/>
            </a:endParaRPr>
          </a:p>
          <a:p>
            <a:pPr marL="12700">
              <a:lnSpc>
                <a:spcPct val="100000"/>
              </a:lnSpc>
              <a:spcBef>
                <a:spcPts val="484"/>
              </a:spcBef>
            </a:pPr>
            <a:r>
              <a:rPr sz="2000" dirty="0">
                <a:latin typeface="Wingdings"/>
                <a:cs typeface="Wingdings"/>
              </a:rPr>
              <a:t></a:t>
            </a:r>
            <a:endParaRPr sz="2000">
              <a:latin typeface="Wingdings"/>
              <a:cs typeface="Wingdings"/>
            </a:endParaRPr>
          </a:p>
        </p:txBody>
      </p:sp>
      <p:sp>
        <p:nvSpPr>
          <p:cNvPr id="6" name="object 6"/>
          <p:cNvSpPr txBox="1"/>
          <p:nvPr/>
        </p:nvSpPr>
        <p:spPr>
          <a:xfrm>
            <a:off x="2141575" y="4209918"/>
            <a:ext cx="6436995" cy="1123950"/>
          </a:xfrm>
          <a:prstGeom prst="rect">
            <a:avLst/>
          </a:prstGeom>
        </p:spPr>
        <p:txBody>
          <a:bodyPr vert="horz" wrap="square" lIns="0" tIns="73660" rIns="0" bIns="0" rtlCol="0">
            <a:spAutoFit/>
          </a:bodyPr>
          <a:lstStyle/>
          <a:p>
            <a:pPr marL="802005">
              <a:lnSpc>
                <a:spcPct val="100000"/>
              </a:lnSpc>
              <a:spcBef>
                <a:spcPts val="580"/>
              </a:spcBef>
            </a:pPr>
            <a:r>
              <a:rPr sz="2000" b="1" dirty="0">
                <a:latin typeface="Times New Roman"/>
                <a:cs typeface="Times New Roman"/>
              </a:rPr>
              <a:t>National Statistics Office</a:t>
            </a:r>
            <a:r>
              <a:rPr sz="2000" b="1" spc="-125" dirty="0">
                <a:latin typeface="Times New Roman"/>
                <a:cs typeface="Times New Roman"/>
              </a:rPr>
              <a:t> </a:t>
            </a:r>
            <a:r>
              <a:rPr sz="2000" b="1" dirty="0">
                <a:latin typeface="Times New Roman"/>
                <a:cs typeface="Times New Roman"/>
              </a:rPr>
              <a:t>(NSO)</a:t>
            </a:r>
            <a:endParaRPr sz="2000" dirty="0">
              <a:latin typeface="Times New Roman"/>
              <a:cs typeface="Times New Roman"/>
            </a:endParaRPr>
          </a:p>
          <a:p>
            <a:pPr marL="12700" marR="5080" indent="789305">
              <a:lnSpc>
                <a:spcPct val="120000"/>
              </a:lnSpc>
              <a:spcBef>
                <a:spcPts val="5"/>
              </a:spcBef>
              <a:tabLst>
                <a:tab pos="1875155" algn="l"/>
                <a:tab pos="2216150" algn="l"/>
                <a:tab pos="3611245" algn="l"/>
                <a:tab pos="4460240" algn="l"/>
                <a:tab pos="4801235" algn="l"/>
                <a:tab pos="5452110" algn="l"/>
              </a:tabLst>
            </a:pPr>
            <a:r>
              <a:rPr sz="2000" b="1" dirty="0">
                <a:latin typeface="Times New Roman"/>
                <a:cs typeface="Times New Roman"/>
              </a:rPr>
              <a:t>Min</a:t>
            </a:r>
            <a:r>
              <a:rPr sz="2000" b="1" spc="-20" dirty="0">
                <a:latin typeface="Times New Roman"/>
                <a:cs typeface="Times New Roman"/>
              </a:rPr>
              <a:t>i</a:t>
            </a:r>
            <a:r>
              <a:rPr sz="2000" b="1" spc="-15" dirty="0">
                <a:latin typeface="Times New Roman"/>
                <a:cs typeface="Times New Roman"/>
              </a:rPr>
              <a:t>s</a:t>
            </a:r>
            <a:r>
              <a:rPr sz="2000" b="1" dirty="0">
                <a:latin typeface="Times New Roman"/>
                <a:cs typeface="Times New Roman"/>
              </a:rPr>
              <a:t>try	</a:t>
            </a:r>
            <a:r>
              <a:rPr sz="2000" b="1" spc="5" dirty="0">
                <a:latin typeface="Times New Roman"/>
                <a:cs typeface="Times New Roman"/>
              </a:rPr>
              <a:t>o</a:t>
            </a:r>
            <a:r>
              <a:rPr sz="2000" b="1" dirty="0">
                <a:latin typeface="Times New Roman"/>
                <a:cs typeface="Times New Roman"/>
              </a:rPr>
              <a:t>f	A</a:t>
            </a:r>
            <a:r>
              <a:rPr sz="2000" b="1" spc="10" dirty="0">
                <a:latin typeface="Times New Roman"/>
                <a:cs typeface="Times New Roman"/>
              </a:rPr>
              <a:t>g</a:t>
            </a:r>
            <a:r>
              <a:rPr sz="2000" b="1" dirty="0">
                <a:latin typeface="Times New Roman"/>
                <a:cs typeface="Times New Roman"/>
              </a:rPr>
              <a:t>r</a:t>
            </a:r>
            <a:r>
              <a:rPr sz="2000" b="1" spc="-10" dirty="0">
                <a:latin typeface="Times New Roman"/>
                <a:cs typeface="Times New Roman"/>
              </a:rPr>
              <a:t>i</a:t>
            </a:r>
            <a:r>
              <a:rPr sz="2000" b="1" dirty="0">
                <a:latin typeface="Times New Roman"/>
                <a:cs typeface="Times New Roman"/>
              </a:rPr>
              <a:t>c</a:t>
            </a:r>
            <a:r>
              <a:rPr sz="2000" b="1" spc="-15" dirty="0">
                <a:latin typeface="Times New Roman"/>
                <a:cs typeface="Times New Roman"/>
              </a:rPr>
              <a:t>u</a:t>
            </a:r>
            <a:r>
              <a:rPr sz="2000" b="1" dirty="0">
                <a:latin typeface="Times New Roman"/>
                <a:cs typeface="Times New Roman"/>
              </a:rPr>
              <a:t>l</a:t>
            </a:r>
            <a:r>
              <a:rPr sz="2000" b="1" spc="-15" dirty="0">
                <a:latin typeface="Times New Roman"/>
                <a:cs typeface="Times New Roman"/>
              </a:rPr>
              <a:t>t</a:t>
            </a:r>
            <a:r>
              <a:rPr sz="2000" b="1" dirty="0">
                <a:latin typeface="Times New Roman"/>
                <a:cs typeface="Times New Roman"/>
              </a:rPr>
              <a:t>u</a:t>
            </a:r>
            <a:r>
              <a:rPr sz="2000" b="1" spc="-40" dirty="0">
                <a:latin typeface="Times New Roman"/>
                <a:cs typeface="Times New Roman"/>
              </a:rPr>
              <a:t>r</a:t>
            </a:r>
            <a:r>
              <a:rPr sz="2000" b="1" dirty="0">
                <a:latin typeface="Times New Roman"/>
                <a:cs typeface="Times New Roman"/>
              </a:rPr>
              <a:t>e	</a:t>
            </a:r>
            <a:r>
              <a:rPr sz="2000" b="1" spc="-10" dirty="0">
                <a:latin typeface="Times New Roman"/>
                <a:cs typeface="Times New Roman"/>
              </a:rPr>
              <a:t>(</a:t>
            </a:r>
            <a:r>
              <a:rPr sz="2000" b="1" dirty="0">
                <a:latin typeface="Times New Roman"/>
                <a:cs typeface="Times New Roman"/>
              </a:rPr>
              <a:t>MoA)	</a:t>
            </a:r>
            <a:r>
              <a:rPr sz="2000" spc="-10" dirty="0">
                <a:latin typeface="Times New Roman"/>
                <a:cs typeface="Times New Roman"/>
              </a:rPr>
              <a:t>o</a:t>
            </a:r>
            <a:r>
              <a:rPr sz="2000" dirty="0">
                <a:latin typeface="Times New Roman"/>
                <a:cs typeface="Times New Roman"/>
              </a:rPr>
              <a:t>r	o</a:t>
            </a:r>
            <a:r>
              <a:rPr sz="2000" spc="-15" dirty="0">
                <a:latin typeface="Times New Roman"/>
                <a:cs typeface="Times New Roman"/>
              </a:rPr>
              <a:t>t</a:t>
            </a:r>
            <a:r>
              <a:rPr sz="2000" dirty="0">
                <a:latin typeface="Times New Roman"/>
                <a:cs typeface="Times New Roman"/>
              </a:rPr>
              <a:t>h</a:t>
            </a:r>
            <a:r>
              <a:rPr sz="2000" spc="-10" dirty="0">
                <a:latin typeface="Times New Roman"/>
                <a:cs typeface="Times New Roman"/>
              </a:rPr>
              <a:t>e</a:t>
            </a:r>
            <a:r>
              <a:rPr sz="2000" dirty="0">
                <a:latin typeface="Times New Roman"/>
                <a:cs typeface="Times New Roman"/>
              </a:rPr>
              <a:t>r	exe</a:t>
            </a:r>
            <a:r>
              <a:rPr sz="2000" spc="-15" dirty="0">
                <a:latin typeface="Times New Roman"/>
                <a:cs typeface="Times New Roman"/>
              </a:rPr>
              <a:t>c</a:t>
            </a:r>
            <a:r>
              <a:rPr sz="2000" dirty="0">
                <a:latin typeface="Times New Roman"/>
                <a:cs typeface="Times New Roman"/>
              </a:rPr>
              <a:t>ut</a:t>
            </a:r>
            <a:r>
              <a:rPr sz="2000" spc="-20" dirty="0">
                <a:latin typeface="Times New Roman"/>
                <a:cs typeface="Times New Roman"/>
              </a:rPr>
              <a:t>i</a:t>
            </a:r>
            <a:r>
              <a:rPr sz="2000" dirty="0">
                <a:latin typeface="Times New Roman"/>
                <a:cs typeface="Times New Roman"/>
              </a:rPr>
              <a:t>ve  branch of the </a:t>
            </a:r>
            <a:r>
              <a:rPr sz="2000" spc="-5" dirty="0">
                <a:latin typeface="Times New Roman"/>
                <a:cs typeface="Times New Roman"/>
              </a:rPr>
              <a:t>government charged </a:t>
            </a:r>
            <a:r>
              <a:rPr sz="2000" dirty="0">
                <a:latin typeface="Times New Roman"/>
                <a:cs typeface="Times New Roman"/>
              </a:rPr>
              <a:t>with</a:t>
            </a:r>
            <a:r>
              <a:rPr sz="2000" spc="-90" dirty="0">
                <a:latin typeface="Times New Roman"/>
                <a:cs typeface="Times New Roman"/>
              </a:rPr>
              <a:t> </a:t>
            </a:r>
            <a:r>
              <a:rPr sz="2000" spc="-5" dirty="0">
                <a:latin typeface="Times New Roman"/>
                <a:cs typeface="Times New Roman"/>
              </a:rPr>
              <a:t>agriculture</a:t>
            </a:r>
            <a:endParaRPr sz="2000" dirty="0">
              <a:latin typeface="Times New Roman"/>
              <a:cs typeface="Times New Roman"/>
            </a:endParaRPr>
          </a:p>
        </p:txBody>
      </p:sp>
      <p:sp>
        <p:nvSpPr>
          <p:cNvPr id="7" name="object 7"/>
          <p:cNvSpPr txBox="1"/>
          <p:nvPr/>
        </p:nvSpPr>
        <p:spPr>
          <a:xfrm>
            <a:off x="1390903" y="5333868"/>
            <a:ext cx="7209790" cy="1122680"/>
          </a:xfrm>
          <a:prstGeom prst="rect">
            <a:avLst/>
          </a:prstGeom>
        </p:spPr>
        <p:txBody>
          <a:bodyPr vert="horz" wrap="square" lIns="0" tIns="11430" rIns="0" bIns="0" rtlCol="0">
            <a:spAutoFit/>
          </a:bodyPr>
          <a:lstStyle/>
          <a:p>
            <a:pPr marL="372110" marR="5080" indent="-360045" algn="just">
              <a:lnSpc>
                <a:spcPct val="120100"/>
              </a:lnSpc>
              <a:spcBef>
                <a:spcPts val="90"/>
              </a:spcBef>
              <a:buFont typeface="Wingdings"/>
              <a:buChar char=""/>
              <a:tabLst>
                <a:tab pos="372745" algn="l"/>
              </a:tabLst>
            </a:pPr>
            <a:r>
              <a:rPr sz="2000" b="1" dirty="0">
                <a:solidFill>
                  <a:srgbClr val="006FC0"/>
                </a:solidFill>
                <a:latin typeface="Times New Roman"/>
                <a:cs typeface="Times New Roman"/>
              </a:rPr>
              <a:t>Under the </a:t>
            </a:r>
            <a:r>
              <a:rPr sz="2000" b="1" spc="-5" dirty="0">
                <a:solidFill>
                  <a:srgbClr val="FF0000"/>
                </a:solidFill>
                <a:latin typeface="Times New Roman"/>
                <a:cs typeface="Times New Roman"/>
              </a:rPr>
              <a:t>joined </a:t>
            </a:r>
            <a:r>
              <a:rPr sz="2000" b="1" spc="-10" dirty="0">
                <a:solidFill>
                  <a:srgbClr val="FF0000"/>
                </a:solidFill>
                <a:latin typeface="Times New Roman"/>
                <a:cs typeface="Times New Roman"/>
              </a:rPr>
              <a:t>responsibility </a:t>
            </a:r>
            <a:r>
              <a:rPr sz="2000" b="1" dirty="0">
                <a:solidFill>
                  <a:srgbClr val="006FC0"/>
                </a:solidFill>
                <a:latin typeface="Times New Roman"/>
                <a:cs typeface="Times New Roman"/>
              </a:rPr>
              <a:t>of </a:t>
            </a:r>
            <a:r>
              <a:rPr sz="2000" b="1" spc="-5" dirty="0">
                <a:solidFill>
                  <a:srgbClr val="006FC0"/>
                </a:solidFill>
                <a:latin typeface="Times New Roman"/>
                <a:cs typeface="Times New Roman"/>
              </a:rPr>
              <a:t>NSO </a:t>
            </a:r>
            <a:r>
              <a:rPr sz="2000" b="1" dirty="0">
                <a:solidFill>
                  <a:srgbClr val="006FC0"/>
                </a:solidFill>
                <a:latin typeface="Times New Roman"/>
                <a:cs typeface="Times New Roman"/>
              </a:rPr>
              <a:t>and </a:t>
            </a:r>
            <a:r>
              <a:rPr sz="2000" b="1" spc="-5" dirty="0">
                <a:solidFill>
                  <a:srgbClr val="006FC0"/>
                </a:solidFill>
                <a:latin typeface="Times New Roman"/>
                <a:cs typeface="Times New Roman"/>
              </a:rPr>
              <a:t>MoA </a:t>
            </a:r>
            <a:r>
              <a:rPr sz="2000" spc="-5" dirty="0">
                <a:latin typeface="Times New Roman"/>
                <a:cs typeface="Times New Roman"/>
              </a:rPr>
              <a:t>and possibly  may </a:t>
            </a:r>
            <a:r>
              <a:rPr sz="2000" dirty="0">
                <a:latin typeface="Times New Roman"/>
                <a:cs typeface="Times New Roman"/>
              </a:rPr>
              <a:t>involve </a:t>
            </a:r>
            <a:r>
              <a:rPr sz="2000" spc="-5" dirty="0">
                <a:latin typeface="Times New Roman"/>
                <a:cs typeface="Times New Roman"/>
              </a:rPr>
              <a:t>other ministries and agencies, and/or local  </a:t>
            </a:r>
            <a:r>
              <a:rPr sz="2000" dirty="0">
                <a:latin typeface="Times New Roman"/>
                <a:cs typeface="Times New Roman"/>
              </a:rPr>
              <a:t>governments.</a:t>
            </a:r>
          </a:p>
        </p:txBody>
      </p:sp>
      <p:sp>
        <p:nvSpPr>
          <p:cNvPr id="10" name="object 3"/>
          <p:cNvSpPr txBox="1">
            <a:spLocks noGrp="1"/>
          </p:cNvSpPr>
          <p:nvPr>
            <p:ph type="title"/>
          </p:nvPr>
        </p:nvSpPr>
        <p:spPr>
          <a:xfrm>
            <a:off x="1113230" y="857834"/>
            <a:ext cx="7878369" cy="627736"/>
          </a:xfrm>
          <a:prstGeom prst="rect">
            <a:avLst/>
          </a:prstGeom>
        </p:spPr>
        <p:txBody>
          <a:bodyPr vert="horz" wrap="square" lIns="0" tIns="12065" rIns="0" bIns="0" rtlCol="0">
            <a:spAutoFit/>
          </a:bodyPr>
          <a:lstStyle/>
          <a:p>
            <a:pPr marL="12700">
              <a:lnSpc>
                <a:spcPct val="100000"/>
              </a:lnSpc>
              <a:spcBef>
                <a:spcPts val="95"/>
              </a:spcBef>
            </a:pPr>
            <a:r>
              <a:rPr sz="4000" spc="-5" dirty="0"/>
              <a:t>Census executing authority</a:t>
            </a:r>
            <a:r>
              <a:rPr sz="4000" spc="55" dirty="0"/>
              <a:t> </a:t>
            </a:r>
            <a:r>
              <a:rPr sz="4000" b="0" i="1" spc="-5" dirty="0"/>
              <a:t>(1</a:t>
            </a:r>
            <a:r>
              <a:rPr lang="en-GB" sz="4000" b="0" i="1" spc="-5" dirty="0"/>
              <a:t>/2</a:t>
            </a:r>
            <a:r>
              <a:rPr sz="4000" b="0" i="1" spc="-5" dirty="0"/>
              <a:t>)</a:t>
            </a:r>
            <a:endParaRPr sz="4000" b="0"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12</a:t>
            </a:fld>
            <a:endParaRPr dirty="0"/>
          </a:p>
        </p:txBody>
      </p:sp>
      <p:sp>
        <p:nvSpPr>
          <p:cNvPr id="3" name="object 3"/>
          <p:cNvSpPr txBox="1"/>
          <p:nvPr/>
        </p:nvSpPr>
        <p:spPr>
          <a:xfrm>
            <a:off x="1194612" y="1457846"/>
            <a:ext cx="7949388" cy="4187044"/>
          </a:xfrm>
          <a:prstGeom prst="rect">
            <a:avLst/>
          </a:prstGeom>
        </p:spPr>
        <p:txBody>
          <a:bodyPr vert="horz" wrap="square" lIns="0" tIns="92710" rIns="0" bIns="0" rtlCol="0">
            <a:spAutoFit/>
          </a:bodyPr>
          <a:lstStyle/>
          <a:p>
            <a:pPr marL="12700">
              <a:lnSpc>
                <a:spcPct val="100000"/>
              </a:lnSpc>
              <a:spcBef>
                <a:spcPts val="730"/>
              </a:spcBef>
            </a:pPr>
            <a:r>
              <a:rPr sz="2100" b="1" spc="-5" dirty="0">
                <a:latin typeface="Times New Roman"/>
                <a:cs typeface="Times New Roman"/>
              </a:rPr>
              <a:t>The Census </a:t>
            </a:r>
            <a:r>
              <a:rPr sz="2100" b="1" dirty="0">
                <a:latin typeface="Times New Roman"/>
                <a:cs typeface="Times New Roman"/>
              </a:rPr>
              <a:t>Office</a:t>
            </a:r>
            <a:r>
              <a:rPr sz="2100" b="1" spc="15" dirty="0">
                <a:latin typeface="Times New Roman"/>
                <a:cs typeface="Times New Roman"/>
              </a:rPr>
              <a:t> </a:t>
            </a:r>
            <a:r>
              <a:rPr sz="2100" b="1" spc="-5" dirty="0">
                <a:latin typeface="Times New Roman"/>
                <a:cs typeface="Times New Roman"/>
              </a:rPr>
              <a:t>(</a:t>
            </a:r>
            <a:r>
              <a:rPr sz="2100" b="1" spc="-5" dirty="0">
                <a:latin typeface="Times New Roman"/>
                <a:cs typeface="Times New Roman"/>
                <a:hlinkClick r:id="rId2" action="ppaction://hlinksldjump" tooltip="CO = Census Office"/>
              </a:rPr>
              <a:t>CO</a:t>
            </a:r>
            <a:r>
              <a:rPr sz="2100" b="1" spc="-5" dirty="0">
                <a:latin typeface="Times New Roman"/>
                <a:cs typeface="Times New Roman"/>
              </a:rPr>
              <a:t>)</a:t>
            </a:r>
            <a:r>
              <a:rPr sz="2100" spc="-5" dirty="0">
                <a:latin typeface="Times New Roman"/>
                <a:cs typeface="Times New Roman"/>
              </a:rPr>
              <a:t>:</a:t>
            </a:r>
            <a:endParaRPr sz="2100" dirty="0">
              <a:latin typeface="Times New Roman"/>
              <a:cs typeface="Times New Roman"/>
            </a:endParaRPr>
          </a:p>
          <a:p>
            <a:pPr marL="548640" marR="6350" indent="-268605">
              <a:lnSpc>
                <a:spcPct val="100000"/>
              </a:lnSpc>
              <a:spcBef>
                <a:spcPts val="605"/>
              </a:spcBef>
              <a:buClr>
                <a:srgbClr val="4966AC"/>
              </a:buClr>
              <a:buFont typeface="Wingdings"/>
              <a:buChar char=""/>
              <a:tabLst>
                <a:tab pos="548640" algn="l"/>
                <a:tab pos="549275" algn="l"/>
              </a:tabLst>
            </a:pPr>
            <a:r>
              <a:rPr sz="2000" dirty="0">
                <a:latin typeface="Times New Roman"/>
                <a:cs typeface="Times New Roman"/>
              </a:rPr>
              <a:t>Has </a:t>
            </a:r>
            <a:r>
              <a:rPr sz="2000" spc="-5" dirty="0">
                <a:latin typeface="Times New Roman"/>
                <a:cs typeface="Times New Roman"/>
              </a:rPr>
              <a:t>the primary and chief responsibility for </a:t>
            </a:r>
            <a:r>
              <a:rPr lang="en-GB" sz="2000" spc="-5" dirty="0">
                <a:latin typeface="Times New Roman"/>
                <a:cs typeface="Times New Roman"/>
              </a:rPr>
              <a:t/>
            </a:r>
            <a:br>
              <a:rPr lang="en-GB" sz="2000" spc="-5" dirty="0">
                <a:latin typeface="Times New Roman"/>
                <a:cs typeface="Times New Roman"/>
              </a:rPr>
            </a:br>
            <a:r>
              <a:rPr sz="2000" spc="-5" dirty="0">
                <a:solidFill>
                  <a:srgbClr val="FF0000"/>
                </a:solidFill>
                <a:latin typeface="Times New Roman"/>
                <a:cs typeface="Times New Roman"/>
              </a:rPr>
              <a:t>planning, </a:t>
            </a:r>
            <a:r>
              <a:rPr sz="2000" spc="-10" dirty="0">
                <a:solidFill>
                  <a:srgbClr val="FF0000"/>
                </a:solidFill>
                <a:latin typeface="Times New Roman"/>
                <a:cs typeface="Times New Roman"/>
              </a:rPr>
              <a:t>organizing, </a:t>
            </a:r>
            <a:r>
              <a:rPr sz="2000" dirty="0">
                <a:solidFill>
                  <a:srgbClr val="FF0000"/>
                </a:solidFill>
                <a:latin typeface="Times New Roman"/>
                <a:cs typeface="Times New Roman"/>
              </a:rPr>
              <a:t>conducting</a:t>
            </a:r>
            <a:r>
              <a:rPr sz="2000" dirty="0">
                <a:latin typeface="Times New Roman"/>
                <a:cs typeface="Times New Roman"/>
              </a:rPr>
              <a:t> and </a:t>
            </a:r>
            <a:r>
              <a:rPr sz="2000" spc="-5" dirty="0">
                <a:solidFill>
                  <a:srgbClr val="FF0000"/>
                </a:solidFill>
                <a:latin typeface="Times New Roman"/>
                <a:cs typeface="Times New Roman"/>
              </a:rPr>
              <a:t>supervising</a:t>
            </a:r>
            <a:r>
              <a:rPr sz="2000" spc="-5" dirty="0">
                <a:latin typeface="Times New Roman"/>
                <a:cs typeface="Times New Roman"/>
              </a:rPr>
              <a:t> </a:t>
            </a:r>
            <a:r>
              <a:rPr sz="2000" dirty="0">
                <a:latin typeface="Times New Roman"/>
                <a:cs typeface="Times New Roman"/>
              </a:rPr>
              <a:t>the</a:t>
            </a:r>
            <a:r>
              <a:rPr sz="2000" spc="-200" dirty="0">
                <a:latin typeface="Times New Roman"/>
                <a:cs typeface="Times New Roman"/>
              </a:rPr>
              <a:t> </a:t>
            </a:r>
            <a:r>
              <a:rPr sz="2000" dirty="0">
                <a:latin typeface="Times New Roman"/>
                <a:cs typeface="Times New Roman"/>
              </a:rPr>
              <a:t>AC.</a:t>
            </a:r>
          </a:p>
          <a:p>
            <a:pPr marL="548640" marR="5080" indent="-268605">
              <a:lnSpc>
                <a:spcPct val="100000"/>
              </a:lnSpc>
              <a:spcBef>
                <a:spcPts val="600"/>
              </a:spcBef>
              <a:buClr>
                <a:srgbClr val="4966AC"/>
              </a:buClr>
              <a:buFont typeface="Wingdings"/>
              <a:buChar char=""/>
              <a:tabLst>
                <a:tab pos="548640" algn="l"/>
                <a:tab pos="549275" algn="l"/>
              </a:tabLst>
            </a:pPr>
            <a:r>
              <a:rPr sz="2000" spc="-5" dirty="0">
                <a:latin typeface="Times New Roman"/>
                <a:cs typeface="Times New Roman"/>
              </a:rPr>
              <a:t>Commonly is established </a:t>
            </a:r>
            <a:r>
              <a:rPr sz="2000" spc="-10" dirty="0">
                <a:latin typeface="Times New Roman"/>
                <a:cs typeface="Times New Roman"/>
              </a:rPr>
              <a:t>within </a:t>
            </a:r>
            <a:r>
              <a:rPr sz="2000" spc="-5" dirty="0">
                <a:latin typeface="Times New Roman"/>
                <a:cs typeface="Times New Roman"/>
              </a:rPr>
              <a:t>the </a:t>
            </a:r>
            <a:r>
              <a:rPr sz="2000" dirty="0">
                <a:latin typeface="Times New Roman"/>
                <a:cs typeface="Times New Roman"/>
                <a:hlinkClick r:id="rId2" action="ppaction://hlinksldjump" tooltip="CA = Census Agency"/>
              </a:rPr>
              <a:t>CA</a:t>
            </a:r>
            <a:r>
              <a:rPr sz="2000" dirty="0">
                <a:latin typeface="Times New Roman"/>
                <a:cs typeface="Times New Roman"/>
              </a:rPr>
              <a:t> </a:t>
            </a:r>
            <a:r>
              <a:rPr sz="2000" i="1" spc="-5" dirty="0">
                <a:latin typeface="Times New Roman"/>
                <a:cs typeface="Times New Roman"/>
              </a:rPr>
              <a:t>on</a:t>
            </a:r>
            <a:r>
              <a:rPr lang="en-GB" sz="2000" i="1" spc="-5" dirty="0">
                <a:latin typeface="Times New Roman"/>
                <a:cs typeface="Times New Roman"/>
              </a:rPr>
              <a:t/>
            </a:r>
            <a:br>
              <a:rPr lang="en-GB" sz="2000" i="1" spc="-5" dirty="0">
                <a:latin typeface="Times New Roman"/>
                <a:cs typeface="Times New Roman"/>
              </a:rPr>
            </a:br>
            <a:r>
              <a:rPr sz="2000" i="1" spc="-5" dirty="0">
                <a:latin typeface="Times New Roman"/>
                <a:cs typeface="Times New Roman"/>
              </a:rPr>
              <a:t> </a:t>
            </a:r>
            <a:r>
              <a:rPr sz="2000" i="1" dirty="0">
                <a:latin typeface="Times New Roman"/>
                <a:cs typeface="Times New Roman"/>
              </a:rPr>
              <a:t>a permanent basis </a:t>
            </a:r>
            <a:r>
              <a:rPr sz="2000" spc="5" dirty="0">
                <a:latin typeface="Times New Roman"/>
                <a:cs typeface="Times New Roman"/>
              </a:rPr>
              <a:t>or </a:t>
            </a:r>
            <a:r>
              <a:rPr sz="2000" dirty="0">
                <a:latin typeface="Times New Roman"/>
                <a:cs typeface="Times New Roman"/>
              </a:rPr>
              <a:t>just </a:t>
            </a:r>
            <a:r>
              <a:rPr sz="2000" i="1" dirty="0">
                <a:latin typeface="Times New Roman"/>
                <a:cs typeface="Times New Roman"/>
              </a:rPr>
              <a:t>for period of </a:t>
            </a:r>
            <a:r>
              <a:rPr sz="2000" i="1" spc="-10" dirty="0">
                <a:latin typeface="Times New Roman"/>
                <a:cs typeface="Times New Roman"/>
              </a:rPr>
              <a:t>preparation </a:t>
            </a:r>
            <a:r>
              <a:rPr sz="2000" i="1" spc="-5" dirty="0">
                <a:latin typeface="Times New Roman"/>
                <a:cs typeface="Times New Roman"/>
              </a:rPr>
              <a:t>to </a:t>
            </a:r>
            <a:r>
              <a:rPr sz="2000" i="1" dirty="0">
                <a:latin typeface="Times New Roman"/>
                <a:cs typeface="Times New Roman"/>
              </a:rPr>
              <a:t>the</a:t>
            </a:r>
            <a:r>
              <a:rPr sz="2000" i="1" spc="-140" dirty="0">
                <a:latin typeface="Times New Roman"/>
                <a:cs typeface="Times New Roman"/>
              </a:rPr>
              <a:t> </a:t>
            </a:r>
            <a:r>
              <a:rPr sz="2000" i="1" dirty="0">
                <a:latin typeface="Times New Roman"/>
                <a:cs typeface="Times New Roman"/>
              </a:rPr>
              <a:t>census</a:t>
            </a:r>
            <a:r>
              <a:rPr sz="2000" dirty="0">
                <a:latin typeface="Times New Roman"/>
                <a:cs typeface="Times New Roman"/>
              </a:rPr>
              <a:t>.</a:t>
            </a:r>
          </a:p>
          <a:p>
            <a:pPr marL="548640" marR="6350" indent="-268605">
              <a:lnSpc>
                <a:spcPct val="100000"/>
              </a:lnSpc>
              <a:spcBef>
                <a:spcPts val="605"/>
              </a:spcBef>
              <a:buClr>
                <a:srgbClr val="4966AC"/>
              </a:buClr>
              <a:buFont typeface="Wingdings"/>
              <a:buChar char=""/>
              <a:tabLst>
                <a:tab pos="548640" algn="l"/>
                <a:tab pos="549275" algn="l"/>
              </a:tabLst>
            </a:pPr>
            <a:r>
              <a:rPr sz="2000" dirty="0">
                <a:latin typeface="Times New Roman"/>
                <a:cs typeface="Times New Roman"/>
              </a:rPr>
              <a:t>The </a:t>
            </a:r>
            <a:r>
              <a:rPr sz="2000" spc="-5" dirty="0">
                <a:latin typeface="Times New Roman"/>
                <a:cs typeface="Times New Roman"/>
              </a:rPr>
              <a:t>number of census personnel </a:t>
            </a:r>
            <a:r>
              <a:rPr sz="2000" spc="-10" dirty="0">
                <a:latin typeface="Times New Roman"/>
                <a:cs typeface="Times New Roman"/>
              </a:rPr>
              <a:t>is </a:t>
            </a:r>
            <a:r>
              <a:rPr sz="2000" spc="-5" dirty="0">
                <a:latin typeface="Times New Roman"/>
                <a:cs typeface="Times New Roman"/>
              </a:rPr>
              <a:t>adjusted </a:t>
            </a:r>
            <a:r>
              <a:rPr lang="en-GB" sz="2000" spc="-5" dirty="0">
                <a:latin typeface="Times New Roman"/>
                <a:cs typeface="Times New Roman"/>
              </a:rPr>
              <a:t/>
            </a:r>
            <a:br>
              <a:rPr lang="en-GB" sz="2000" spc="-5" dirty="0">
                <a:latin typeface="Times New Roman"/>
                <a:cs typeface="Times New Roman"/>
              </a:rPr>
            </a:br>
            <a:r>
              <a:rPr sz="2000" spc="-10" dirty="0">
                <a:latin typeface="Times New Roman"/>
                <a:cs typeface="Times New Roman"/>
              </a:rPr>
              <a:t>to </a:t>
            </a:r>
            <a:r>
              <a:rPr sz="2000" spc="-5" dirty="0">
                <a:latin typeface="Times New Roman"/>
                <a:cs typeface="Times New Roman"/>
              </a:rPr>
              <a:t>meet </a:t>
            </a:r>
            <a:r>
              <a:rPr sz="2000" dirty="0">
                <a:latin typeface="Times New Roman"/>
                <a:cs typeface="Times New Roman"/>
              </a:rPr>
              <a:t>the needs </a:t>
            </a:r>
            <a:r>
              <a:rPr sz="2000" spc="-15" dirty="0">
                <a:latin typeface="Times New Roman"/>
                <a:cs typeface="Times New Roman"/>
              </a:rPr>
              <a:t>at </a:t>
            </a:r>
            <a:r>
              <a:rPr sz="2000" spc="-5" dirty="0">
                <a:latin typeface="Times New Roman"/>
                <a:cs typeface="Times New Roman"/>
              </a:rPr>
              <a:t>different </a:t>
            </a:r>
            <a:r>
              <a:rPr sz="2000" dirty="0">
                <a:latin typeface="Times New Roman"/>
                <a:cs typeface="Times New Roman"/>
              </a:rPr>
              <a:t>stages of census</a:t>
            </a:r>
            <a:r>
              <a:rPr sz="2000" spc="-100" dirty="0">
                <a:latin typeface="Times New Roman"/>
                <a:cs typeface="Times New Roman"/>
              </a:rPr>
              <a:t> </a:t>
            </a:r>
            <a:r>
              <a:rPr sz="2000" dirty="0">
                <a:latin typeface="Times New Roman"/>
                <a:cs typeface="Times New Roman"/>
              </a:rPr>
              <a:t>operation.</a:t>
            </a:r>
          </a:p>
          <a:p>
            <a:pPr marL="548640" marR="7620" indent="-268605">
              <a:lnSpc>
                <a:spcPct val="100000"/>
              </a:lnSpc>
              <a:spcBef>
                <a:spcPts val="600"/>
              </a:spcBef>
              <a:buClr>
                <a:srgbClr val="4966AC"/>
              </a:buClr>
              <a:buFont typeface="Wingdings"/>
              <a:buChar char=""/>
              <a:tabLst>
                <a:tab pos="548640" algn="l"/>
                <a:tab pos="549275" algn="l"/>
              </a:tabLst>
            </a:pPr>
            <a:r>
              <a:rPr sz="2000" dirty="0">
                <a:latin typeface="Times New Roman"/>
                <a:cs typeface="Times New Roman"/>
              </a:rPr>
              <a:t>The </a:t>
            </a:r>
            <a:r>
              <a:rPr sz="2000" spc="-5" dirty="0">
                <a:latin typeface="Times New Roman"/>
                <a:cs typeface="Times New Roman"/>
              </a:rPr>
              <a:t>role of the </a:t>
            </a:r>
            <a:r>
              <a:rPr lang="en-US" sz="2000" spc="-5" dirty="0">
                <a:solidFill>
                  <a:srgbClr val="FF0000"/>
                </a:solidFill>
                <a:latin typeface="Times New Roman"/>
                <a:cs typeface="Times New Roman"/>
              </a:rPr>
              <a:t>Census Coordinator </a:t>
            </a:r>
            <a:r>
              <a:rPr sz="2000" spc="-5" dirty="0">
                <a:latin typeface="Times New Roman"/>
                <a:cs typeface="Times New Roman"/>
              </a:rPr>
              <a:t>(usually </a:t>
            </a:r>
            <a:r>
              <a:rPr sz="2000" dirty="0">
                <a:latin typeface="Times New Roman"/>
                <a:cs typeface="Times New Roman"/>
              </a:rPr>
              <a:t>the CO</a:t>
            </a:r>
            <a:r>
              <a:rPr lang="en-GB" sz="2000" dirty="0">
                <a:latin typeface="Times New Roman"/>
                <a:cs typeface="Times New Roman"/>
              </a:rPr>
              <a:t> Head</a:t>
            </a:r>
            <a:r>
              <a:rPr sz="2000" spc="-5" dirty="0">
                <a:latin typeface="Times New Roman"/>
                <a:cs typeface="Times New Roman"/>
              </a:rPr>
              <a:t>) </a:t>
            </a:r>
            <a:r>
              <a:rPr lang="en-GB" sz="2000" spc="-5" dirty="0">
                <a:latin typeface="Times New Roman"/>
                <a:cs typeface="Times New Roman"/>
              </a:rPr>
              <a:t/>
            </a:r>
            <a:br>
              <a:rPr lang="en-GB" sz="2000" spc="-5" dirty="0">
                <a:latin typeface="Times New Roman"/>
                <a:cs typeface="Times New Roman"/>
              </a:rPr>
            </a:br>
            <a:r>
              <a:rPr sz="2000" spc="-10" dirty="0">
                <a:latin typeface="Times New Roman"/>
                <a:cs typeface="Times New Roman"/>
              </a:rPr>
              <a:t>is </a:t>
            </a:r>
            <a:r>
              <a:rPr sz="2000" spc="-20" dirty="0">
                <a:latin typeface="Times New Roman"/>
                <a:cs typeface="Times New Roman"/>
              </a:rPr>
              <a:t>to </a:t>
            </a:r>
            <a:r>
              <a:rPr sz="2000" dirty="0">
                <a:latin typeface="Times New Roman"/>
                <a:cs typeface="Times New Roman"/>
              </a:rPr>
              <a:t>ensure a successful census</a:t>
            </a:r>
            <a:r>
              <a:rPr sz="2000" spc="-105" dirty="0">
                <a:latin typeface="Times New Roman"/>
                <a:cs typeface="Times New Roman"/>
              </a:rPr>
              <a:t> </a:t>
            </a:r>
            <a:r>
              <a:rPr sz="2000" spc="-5" dirty="0">
                <a:latin typeface="Times New Roman"/>
                <a:cs typeface="Times New Roman"/>
              </a:rPr>
              <a:t>programme.</a:t>
            </a:r>
            <a:endParaRPr sz="2000" dirty="0">
              <a:latin typeface="Times New Roman"/>
              <a:cs typeface="Times New Roman"/>
            </a:endParaRPr>
          </a:p>
          <a:p>
            <a:pPr marL="548640" indent="-268605">
              <a:lnSpc>
                <a:spcPct val="100000"/>
              </a:lnSpc>
              <a:spcBef>
                <a:spcPts val="600"/>
              </a:spcBef>
              <a:buClr>
                <a:srgbClr val="4966AC"/>
              </a:buClr>
              <a:buFont typeface="Wingdings"/>
              <a:buChar char=""/>
              <a:tabLst>
                <a:tab pos="548640" algn="l"/>
                <a:tab pos="549275" algn="l"/>
              </a:tabLst>
            </a:pPr>
            <a:r>
              <a:rPr sz="2000" dirty="0">
                <a:latin typeface="Times New Roman"/>
                <a:cs typeface="Times New Roman"/>
              </a:rPr>
              <a:t>Often the CO consists</a:t>
            </a:r>
            <a:r>
              <a:rPr sz="2000" spc="-70" dirty="0">
                <a:latin typeface="Times New Roman"/>
                <a:cs typeface="Times New Roman"/>
              </a:rPr>
              <a:t> </a:t>
            </a:r>
            <a:r>
              <a:rPr sz="2000" dirty="0">
                <a:latin typeface="Times New Roman"/>
                <a:cs typeface="Times New Roman"/>
              </a:rPr>
              <a:t>of:</a:t>
            </a:r>
          </a:p>
          <a:p>
            <a:pPr marL="1056005" lvl="1" indent="-686435">
              <a:lnSpc>
                <a:spcPct val="100000"/>
              </a:lnSpc>
              <a:buClr>
                <a:srgbClr val="619DD1"/>
              </a:buClr>
              <a:buFont typeface="Wingdings"/>
              <a:buChar char=""/>
              <a:tabLst>
                <a:tab pos="1056005" algn="l"/>
                <a:tab pos="1056640" algn="l"/>
              </a:tabLst>
            </a:pPr>
            <a:r>
              <a:rPr sz="2000" b="1" dirty="0">
                <a:latin typeface="Times New Roman"/>
                <a:cs typeface="Times New Roman"/>
              </a:rPr>
              <a:t>Central </a:t>
            </a:r>
            <a:r>
              <a:rPr lang="en-GB" sz="2000" b="1" dirty="0">
                <a:latin typeface="Times New Roman"/>
                <a:cs typeface="Times New Roman"/>
              </a:rPr>
              <a:t>Office </a:t>
            </a:r>
            <a:r>
              <a:rPr sz="2000" dirty="0">
                <a:latin typeface="Times New Roman"/>
                <a:cs typeface="Times New Roman"/>
              </a:rPr>
              <a:t>&amp;</a:t>
            </a:r>
          </a:p>
          <a:p>
            <a:pPr marL="1056005" lvl="1" indent="-686435">
              <a:lnSpc>
                <a:spcPct val="100000"/>
              </a:lnSpc>
              <a:buClr>
                <a:srgbClr val="619DD1"/>
              </a:buClr>
              <a:buFont typeface="Wingdings"/>
              <a:buChar char=""/>
              <a:tabLst>
                <a:tab pos="1056005" algn="l"/>
                <a:tab pos="1056640" algn="l"/>
              </a:tabLst>
            </a:pPr>
            <a:r>
              <a:rPr sz="2000" b="1" spc="-5" dirty="0">
                <a:latin typeface="Times New Roman"/>
                <a:cs typeface="Times New Roman"/>
              </a:rPr>
              <a:t>Provincial</a:t>
            </a:r>
            <a:r>
              <a:rPr lang="en-GB" sz="2000" b="1" spc="-5" dirty="0">
                <a:latin typeface="Times New Roman"/>
                <a:cs typeface="Times New Roman"/>
              </a:rPr>
              <a:t> Offices </a:t>
            </a:r>
            <a:r>
              <a:rPr sz="2000" b="1" spc="-5" dirty="0">
                <a:latin typeface="Times New Roman"/>
                <a:cs typeface="Times New Roman"/>
              </a:rPr>
              <a:t>/</a:t>
            </a:r>
            <a:r>
              <a:rPr lang="en-GB" sz="2000" b="1" spc="-5" dirty="0">
                <a:latin typeface="Times New Roman"/>
                <a:cs typeface="Times New Roman"/>
              </a:rPr>
              <a:t> District Offices </a:t>
            </a:r>
            <a:r>
              <a:rPr sz="2000" dirty="0">
                <a:latin typeface="Times New Roman"/>
                <a:cs typeface="Times New Roman"/>
              </a:rPr>
              <a:t>(COs </a:t>
            </a:r>
            <a:r>
              <a:rPr sz="2000" spc="-5" dirty="0">
                <a:latin typeface="Times New Roman"/>
                <a:cs typeface="Times New Roman"/>
              </a:rPr>
              <a:t>at </a:t>
            </a:r>
            <a:r>
              <a:rPr sz="2000" dirty="0">
                <a:latin typeface="Times New Roman"/>
                <a:cs typeface="Times New Roman"/>
              </a:rPr>
              <a:t>sub national</a:t>
            </a:r>
            <a:r>
              <a:rPr sz="2000" spc="-125" dirty="0">
                <a:latin typeface="Times New Roman"/>
                <a:cs typeface="Times New Roman"/>
              </a:rPr>
              <a:t> </a:t>
            </a:r>
            <a:r>
              <a:rPr sz="2000" dirty="0">
                <a:latin typeface="Times New Roman"/>
                <a:cs typeface="Times New Roman"/>
              </a:rPr>
              <a:t>level).</a:t>
            </a:r>
          </a:p>
        </p:txBody>
      </p:sp>
      <p:sp>
        <p:nvSpPr>
          <p:cNvPr id="6" name="object 3"/>
          <p:cNvSpPr txBox="1">
            <a:spLocks noGrp="1"/>
          </p:cNvSpPr>
          <p:nvPr>
            <p:ph type="title"/>
          </p:nvPr>
        </p:nvSpPr>
        <p:spPr>
          <a:xfrm>
            <a:off x="1113230" y="857834"/>
            <a:ext cx="7878369" cy="627736"/>
          </a:xfrm>
          <a:prstGeom prst="rect">
            <a:avLst/>
          </a:prstGeom>
        </p:spPr>
        <p:txBody>
          <a:bodyPr vert="horz" wrap="square" lIns="0" tIns="12065" rIns="0" bIns="0" rtlCol="0">
            <a:spAutoFit/>
          </a:bodyPr>
          <a:lstStyle/>
          <a:p>
            <a:pPr marL="12700">
              <a:lnSpc>
                <a:spcPct val="100000"/>
              </a:lnSpc>
              <a:spcBef>
                <a:spcPts val="95"/>
              </a:spcBef>
            </a:pPr>
            <a:r>
              <a:rPr sz="4000" spc="-5" dirty="0"/>
              <a:t>Census executing authority</a:t>
            </a:r>
            <a:r>
              <a:rPr sz="4000" spc="55" dirty="0"/>
              <a:t> </a:t>
            </a:r>
            <a:r>
              <a:rPr sz="4000" b="0" i="1" spc="-5" dirty="0"/>
              <a:t>(</a:t>
            </a:r>
            <a:r>
              <a:rPr lang="en-GB" sz="4000" b="0" i="1" spc="-5" dirty="0"/>
              <a:t>2/2</a:t>
            </a:r>
            <a:r>
              <a:rPr sz="4000" b="0" i="1" spc="-5" dirty="0"/>
              <a:t>)</a:t>
            </a:r>
            <a:endParaRPr sz="4000" b="0"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25408"/>
            <a:ext cx="7486599" cy="774701"/>
          </a:xfrm>
        </p:spPr>
        <p:txBody>
          <a:bodyPr>
            <a:noAutofit/>
          </a:bodyPr>
          <a:lstStyle/>
          <a:p>
            <a:r>
              <a:rPr lang="en-US" altLang="en-US" sz="3600" b="1" dirty="0">
                <a:solidFill>
                  <a:schemeClr val="tx1"/>
                </a:solidFill>
                <a:latin typeface="Calibri" panose="020F0502020204030204" pitchFamily="34" charset="0"/>
                <a:ea typeface="SimSun" panose="02010600030101010101" pitchFamily="2" charset="-122"/>
              </a:rPr>
              <a:t/>
            </a:r>
            <a:br>
              <a:rPr lang="en-US" altLang="en-US" sz="3600" b="1" dirty="0">
                <a:solidFill>
                  <a:schemeClr val="tx1"/>
                </a:solidFill>
                <a:latin typeface="Calibri" panose="020F0502020204030204" pitchFamily="34" charset="0"/>
                <a:ea typeface="SimSun" panose="02010600030101010101" pitchFamily="2" charset="-122"/>
              </a:rPr>
            </a:br>
            <a:r>
              <a:rPr lang="en-US" altLang="en-US" sz="2800" b="1" dirty="0">
                <a:latin typeface="Calibri" panose="020F0502020204030204" pitchFamily="34" charset="0"/>
                <a:ea typeface="SimSun" panose="02010600030101010101" pitchFamily="2" charset="-122"/>
              </a:rPr>
              <a:t>Example of structure of a census organization</a:t>
            </a:r>
            <a:r>
              <a:rPr lang="en-US" altLang="en-US" sz="4800" dirty="0">
                <a:solidFill>
                  <a:schemeClr val="tx1"/>
                </a:solidFill>
                <a:latin typeface="Arial" panose="020B0604020202020204" pitchFamily="34" charset="0"/>
              </a:rPr>
              <a:t/>
            </a:r>
            <a:br>
              <a:rPr lang="en-US" altLang="en-US" sz="4800" dirty="0">
                <a:solidFill>
                  <a:schemeClr val="tx1"/>
                </a:solidFill>
                <a:latin typeface="Arial" panose="020B0604020202020204" pitchFamily="34" charset="0"/>
              </a:rPr>
            </a:br>
            <a:endParaRPr lang="en-GB" sz="3600" dirty="0"/>
          </a:p>
        </p:txBody>
      </p:sp>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12FF748-1325-48DC-AE50-E54CCC902008}" type="slidenum">
              <a:rPr kumimoji="0" lang="es-ES" sz="1200" b="0" i="0" u="none" strike="noStrike" kern="1200" cap="none" spc="0" normalizeH="0" baseline="0" noProof="0" smtClean="0">
                <a:ln>
                  <a:noFill/>
                </a:ln>
                <a:solidFill>
                  <a:srgbClr val="ACCBF9">
                    <a:shade val="50000"/>
                    <a:satMod val="200000"/>
                  </a:srgbClr>
                </a:solidFill>
                <a:effectLst/>
                <a:uLnTx/>
                <a:uFillTx/>
                <a:latin typeface="Gill Sans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srgbClr val="ACCBF9">
                  <a:shade val="50000"/>
                  <a:satMod val="200000"/>
                </a:srgbClr>
              </a:solidFill>
              <a:effectLst/>
              <a:uLnTx/>
              <a:uFillTx/>
              <a:latin typeface="Gill Sans MT"/>
              <a:ea typeface="+mn-ea"/>
              <a:cs typeface="+mn-cs"/>
            </a:endParaRPr>
          </a:p>
        </p:txBody>
      </p:sp>
      <p:sp>
        <p:nvSpPr>
          <p:cNvPr id="36" name="Rectangle 33"/>
          <p:cNvSpPr>
            <a:spLocks noChangeArrowheads="1"/>
          </p:cNvSpPr>
          <p:nvPr/>
        </p:nvSpPr>
        <p:spPr bwMode="auto">
          <a:xfrm>
            <a:off x="1058838" y="9076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a:ea typeface="+mn-ea"/>
              <a:cs typeface="+mn-cs"/>
            </a:endParaRPr>
          </a:p>
        </p:txBody>
      </p:sp>
      <p:sp>
        <p:nvSpPr>
          <p:cNvPr id="38" name="Rectangle 45"/>
          <p:cNvSpPr>
            <a:spLocks noChangeArrowheads="1"/>
          </p:cNvSpPr>
          <p:nvPr/>
        </p:nvSpPr>
        <p:spPr bwMode="auto">
          <a:xfrm>
            <a:off x="1058838" y="18220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Gill Sans MT"/>
              <a:ea typeface="+mn-ea"/>
              <a:cs typeface="+mn-cs"/>
            </a:endParaRP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78" y="1122479"/>
            <a:ext cx="8054601" cy="5157192"/>
          </a:xfrm>
          <a:prstGeom prst="rect">
            <a:avLst/>
          </a:prstGeom>
        </p:spPr>
      </p:pic>
    </p:spTree>
    <p:extLst>
      <p:ext uri="{BB962C8B-B14F-4D97-AF65-F5344CB8AC3E}">
        <p14:creationId xmlns:p14="http://schemas.microsoft.com/office/powerpoint/2010/main" val="19713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ü"/>
              <a:tabLst>
                <a:tab pos="469265" algn="l"/>
                <a:tab pos="469900" algn="l"/>
                <a:tab pos="1564005" algn="l"/>
                <a:tab pos="3048635" algn="l"/>
                <a:tab pos="4039235" algn="l"/>
                <a:tab pos="4608195" algn="l"/>
                <a:tab pos="5838190" algn="l"/>
              </a:tabLst>
            </a:pPr>
            <a:r>
              <a:rPr lang="en-US" sz="1600" b="1" spc="-5" dirty="0">
                <a:solidFill>
                  <a:schemeClr val="bg1">
                    <a:lumMod val="65000"/>
                  </a:schemeClr>
                </a:solidFill>
                <a:latin typeface="Times New Roman"/>
                <a:cs typeface="Times New Roman"/>
              </a:rPr>
              <a:t>CENSUS LEGIS</a:t>
            </a:r>
            <a:r>
              <a:rPr lang="en-US" sz="1600" b="1" spc="5" dirty="0">
                <a:solidFill>
                  <a:schemeClr val="bg1">
                    <a:lumMod val="65000"/>
                  </a:schemeClr>
                </a:solidFill>
                <a:latin typeface="Times New Roman"/>
                <a:cs typeface="Times New Roman"/>
              </a:rPr>
              <a:t>L</a:t>
            </a:r>
            <a:r>
              <a:rPr lang="en-US" sz="1600" b="1" dirty="0">
                <a:solidFill>
                  <a:schemeClr val="bg1">
                    <a:lumMod val="65000"/>
                  </a:schemeClr>
                </a:solidFill>
                <a:latin typeface="Times New Roman"/>
                <a:cs typeface="Times New Roman"/>
              </a:rPr>
              <a:t>ATION </a:t>
            </a:r>
            <a:r>
              <a:rPr lang="en-US" sz="1600" b="1" spc="-25" dirty="0">
                <a:solidFill>
                  <a:schemeClr val="bg1">
                    <a:lumMod val="65000"/>
                  </a:schemeClr>
                </a:solidFill>
                <a:latin typeface="Times New Roman"/>
                <a:cs typeface="Times New Roman"/>
              </a:rPr>
              <a:t>W</a:t>
            </a:r>
            <a:r>
              <a:rPr lang="en-US" sz="1600" b="1"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T</a:t>
            </a:r>
            <a:r>
              <a:rPr lang="en-US" sz="1600" b="1" spc="-5" dirty="0">
                <a:solidFill>
                  <a:schemeClr val="bg1">
                    <a:lumMod val="65000"/>
                  </a:schemeClr>
                </a:solidFill>
                <a:latin typeface="Times New Roman"/>
                <a:cs typeface="Times New Roman"/>
              </a:rPr>
              <a:t>HIN</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THE</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N</a:t>
            </a:r>
            <a:r>
              <a:rPr lang="en-US" sz="1600" b="1" dirty="0">
                <a:solidFill>
                  <a:schemeClr val="bg1">
                    <a:lumMod val="65000"/>
                  </a:schemeClr>
                </a:solidFill>
                <a:latin typeface="Times New Roman"/>
                <a:cs typeface="Times New Roman"/>
              </a:rPr>
              <a:t>AT</a:t>
            </a:r>
            <a:r>
              <a:rPr lang="en-US" sz="1600" b="1" spc="5" dirty="0">
                <a:solidFill>
                  <a:schemeClr val="bg1">
                    <a:lumMod val="65000"/>
                  </a:schemeClr>
                </a:solidFill>
                <a:latin typeface="Times New Roman"/>
                <a:cs typeface="Times New Roman"/>
              </a:rPr>
              <a:t>I</a:t>
            </a:r>
            <a:r>
              <a:rPr lang="en-US" sz="1600" b="1" dirty="0">
                <a:solidFill>
                  <a:schemeClr val="bg1">
                    <a:lumMod val="65000"/>
                  </a:schemeClr>
                </a:solidFill>
                <a:latin typeface="Times New Roman"/>
                <a:cs typeface="Times New Roman"/>
              </a:rPr>
              <a:t>ONAL LEGAL </a:t>
            </a:r>
            <a:r>
              <a:rPr lang="en-US" sz="1600" b="1" spc="-5" dirty="0">
                <a:solidFill>
                  <a:schemeClr val="bg1">
                    <a:lumMod val="65000"/>
                  </a:schemeClr>
                </a:solidFill>
                <a:latin typeface="Times New Roman"/>
                <a:cs typeface="Times New Roman"/>
              </a:rPr>
              <a:t>FRAMEWORK</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ü"/>
              <a:tabLst>
                <a:tab pos="469265" algn="l"/>
                <a:tab pos="469900" algn="l"/>
              </a:tabLst>
            </a:pPr>
            <a:r>
              <a:rPr lang="en-US" sz="1600" b="1" dirty="0">
                <a:solidFill>
                  <a:schemeClr val="bg1">
                    <a:lumMod val="65000"/>
                  </a:schemeClr>
                </a:solidFill>
                <a:latin typeface="Times New Roman"/>
                <a:cs typeface="Times New Roman"/>
              </a:rPr>
              <a:t>MAIN </a:t>
            </a:r>
            <a:r>
              <a:rPr lang="en-US" sz="1600" b="1" spc="-10" dirty="0">
                <a:solidFill>
                  <a:schemeClr val="bg1">
                    <a:lumMod val="65000"/>
                  </a:schemeClr>
                </a:solidFill>
                <a:latin typeface="Times New Roman"/>
                <a:cs typeface="Times New Roman"/>
              </a:rPr>
              <a:t>FEATURES </a:t>
            </a:r>
            <a:r>
              <a:rPr lang="en-US" sz="1600" b="1" dirty="0">
                <a:solidFill>
                  <a:schemeClr val="bg1">
                    <a:lumMod val="65000"/>
                  </a:schemeClr>
                </a:solidFill>
                <a:latin typeface="Times New Roman"/>
                <a:cs typeface="Times New Roman"/>
              </a:rPr>
              <a:t>OF </a:t>
            </a:r>
            <a:r>
              <a:rPr lang="en-US" sz="1600" b="1" spc="-5" dirty="0">
                <a:solidFill>
                  <a:schemeClr val="bg1">
                    <a:lumMod val="65000"/>
                  </a:schemeClr>
                </a:solidFill>
                <a:latin typeface="Times New Roman"/>
                <a:cs typeface="Times New Roman"/>
              </a:rPr>
              <a:t>THE CENSUS</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LEGISLATION</a:t>
            </a:r>
            <a:endParaRPr lang="en-US" sz="1600" dirty="0">
              <a:solidFill>
                <a:schemeClr val="bg1">
                  <a:lumMod val="65000"/>
                </a:schemeClr>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ü"/>
              <a:tabLst>
                <a:tab pos="469265" algn="l"/>
                <a:tab pos="469900" algn="l"/>
                <a:tab pos="1818639" algn="l"/>
                <a:tab pos="3014980" algn="l"/>
                <a:tab pos="4178300" algn="l"/>
                <a:tab pos="4708525" algn="l"/>
                <a:tab pos="6293485" algn="l"/>
              </a:tabLst>
            </a:pPr>
            <a:r>
              <a:rPr lang="en-US" sz="1600" b="1" dirty="0">
                <a:solidFill>
                  <a:schemeClr val="bg1">
                    <a:lumMod val="65000"/>
                  </a:schemeClr>
                </a:solidFill>
                <a:latin typeface="Times New Roman"/>
                <a:cs typeface="Times New Roman"/>
              </a:rPr>
              <a:t>POLITICAL </a:t>
            </a:r>
            <a:r>
              <a:rPr lang="en-US" sz="1600" b="1" spc="-5" dirty="0">
                <a:solidFill>
                  <a:schemeClr val="bg1">
                    <a:lumMod val="65000"/>
                  </a:schemeClr>
                </a:solidFill>
                <a:latin typeface="Times New Roman"/>
                <a:cs typeface="Times New Roman"/>
              </a:rPr>
              <a:t>SUPPORT</a:t>
            </a:r>
            <a:r>
              <a:rPr lang="en-US" sz="1600" b="1" dirty="0">
                <a:solidFill>
                  <a:schemeClr val="bg1">
                    <a:lumMod val="65000"/>
                  </a:schemeClr>
                </a:solidFill>
                <a:latin typeface="Times New Roman"/>
                <a:cs typeface="Times New Roman"/>
              </a:rPr>
              <a:t> FOR C</a:t>
            </a:r>
            <a:r>
              <a:rPr lang="en-US" sz="1600" b="1" spc="-10" dirty="0">
                <a:solidFill>
                  <a:schemeClr val="bg1">
                    <a:lumMod val="65000"/>
                  </a:schemeClr>
                </a:solidFill>
                <a:latin typeface="Times New Roman"/>
                <a:cs typeface="Times New Roman"/>
              </a:rPr>
              <a:t>O</a:t>
            </a:r>
            <a:r>
              <a:rPr lang="en-US" sz="1600" b="1" spc="-5" dirty="0">
                <a:solidFill>
                  <a:schemeClr val="bg1">
                    <a:lumMod val="65000"/>
                  </a:schemeClr>
                </a:solidFill>
                <a:latin typeface="Times New Roman"/>
                <a:cs typeface="Times New Roman"/>
              </a:rPr>
              <a:t>ND</a:t>
            </a:r>
            <a:r>
              <a:rPr lang="en-US" sz="1600" b="1" spc="-15" dirty="0">
                <a:solidFill>
                  <a:schemeClr val="bg1">
                    <a:lumMod val="65000"/>
                  </a:schemeClr>
                </a:solidFill>
                <a:latin typeface="Times New Roman"/>
                <a:cs typeface="Times New Roman"/>
              </a:rPr>
              <a:t>U</a:t>
            </a:r>
            <a:r>
              <a:rPr lang="en-US" sz="1600" b="1" dirty="0">
                <a:solidFill>
                  <a:schemeClr val="bg1">
                    <a:lumMod val="65000"/>
                  </a:schemeClr>
                </a:solidFill>
                <a:latin typeface="Times New Roman"/>
                <a:cs typeface="Times New Roman"/>
              </a:rPr>
              <a:t>CT</a:t>
            </a:r>
            <a:r>
              <a:rPr lang="en-US" sz="1600" b="1" spc="5"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NG</a:t>
            </a:r>
            <a:r>
              <a:rPr lang="en-US" sz="1600" b="1" dirty="0">
                <a:solidFill>
                  <a:schemeClr val="bg1">
                    <a:lumMod val="65000"/>
                  </a:schemeClr>
                </a:solidFill>
                <a:latin typeface="Times New Roman"/>
                <a:cs typeface="Times New Roman"/>
              </a:rPr>
              <a:t> A CENSUS</a:t>
            </a:r>
            <a:endParaRPr lang="en-US" sz="1600" dirty="0">
              <a:solidFill>
                <a:schemeClr val="bg1">
                  <a:lumMod val="65000"/>
                </a:schemeClr>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ü"/>
              <a:tabLst>
                <a:tab pos="469265" algn="l"/>
                <a:tab pos="469900" algn="l"/>
              </a:tabLst>
            </a:pPr>
            <a:r>
              <a:rPr lang="en-US" sz="1600" b="1" spc="-5" dirty="0">
                <a:solidFill>
                  <a:schemeClr val="bg1">
                    <a:lumMod val="65000"/>
                  </a:schemeClr>
                </a:solidFill>
                <a:latin typeface="Times New Roman"/>
                <a:cs typeface="Times New Roman"/>
              </a:rPr>
              <a:t>CENSUS </a:t>
            </a:r>
            <a:r>
              <a:rPr lang="en-US" sz="1600" b="1" dirty="0">
                <a:solidFill>
                  <a:schemeClr val="bg1">
                    <a:lumMod val="65000"/>
                  </a:schemeClr>
                </a:solidFill>
                <a:latin typeface="Times New Roman"/>
                <a:cs typeface="Times New Roman"/>
              </a:rPr>
              <a:t>EXECUTING AUTHORITY</a:t>
            </a:r>
            <a:endParaRPr lang="en-US" sz="1600" dirty="0">
              <a:solidFill>
                <a:schemeClr val="bg1">
                  <a:lumMod val="65000"/>
                </a:schemeClr>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v"/>
              <a:tabLst>
                <a:tab pos="469265" algn="l"/>
                <a:tab pos="469900" algn="l"/>
              </a:tabLst>
            </a:pPr>
            <a:r>
              <a:rPr lang="en-US" sz="1600" b="1" dirty="0">
                <a:solidFill>
                  <a:srgbClr val="C00000"/>
                </a:solidFill>
                <a:latin typeface="Times New Roman"/>
                <a:cs typeface="Times New Roman"/>
              </a:rPr>
              <a:t>CENSUS COORDINATING</a:t>
            </a:r>
            <a:r>
              <a:rPr lang="en-US" sz="1600" b="1" spc="-15" dirty="0">
                <a:solidFill>
                  <a:srgbClr val="C00000"/>
                </a:solidFill>
                <a:latin typeface="Times New Roman"/>
                <a:cs typeface="Times New Roman"/>
              </a:rPr>
              <a:t> </a:t>
            </a:r>
            <a:r>
              <a:rPr lang="en-US" sz="1600" b="1" spc="-5" dirty="0">
                <a:solidFill>
                  <a:srgbClr val="C00000"/>
                </a:solidFill>
                <a:latin typeface="Times New Roman"/>
                <a:cs typeface="Times New Roman"/>
              </a:rPr>
              <a:t>BOARDS</a:t>
            </a:r>
            <a:endParaRPr lang="en-US" sz="1600" dirty="0">
              <a:solidFill>
                <a:srgbClr val="C00000"/>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COUNTRY</a:t>
            </a:r>
            <a:r>
              <a:rPr lang="en-US" sz="1600" b="1" spc="-5" dirty="0">
                <a:solidFill>
                  <a:schemeClr val="bg1">
                    <a:lumMod val="65000"/>
                  </a:schemeClr>
                </a:solidFill>
                <a:latin typeface="Times New Roman"/>
                <a:cs typeface="Times New Roman"/>
              </a:rPr>
              <a:t> </a:t>
            </a:r>
            <a:r>
              <a:rPr lang="en-US" sz="1600" b="1" dirty="0">
                <a:solidFill>
                  <a:schemeClr val="bg1">
                    <a:lumMod val="65000"/>
                  </a:schemeClr>
                </a:solidFill>
                <a:latin typeface="Times New Roman"/>
                <a:cs typeface="Times New Roman"/>
              </a:rPr>
              <a:t>EXAMPLE</a:t>
            </a:r>
            <a:endParaRPr lang="en-US" sz="1600" dirty="0">
              <a:solidFill>
                <a:schemeClr val="bg1">
                  <a:lumMod val="65000"/>
                </a:schemeClr>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14</a:t>
            </a:fld>
            <a:endParaRPr sz="1200">
              <a:latin typeface="Gill Sans MT"/>
              <a:cs typeface="Gill Sans MT"/>
            </a:endParaRPr>
          </a:p>
        </p:txBody>
      </p:sp>
      <p:sp>
        <p:nvSpPr>
          <p:cNvPr id="8" name="Rectangle 7"/>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Tree>
    <p:extLst>
      <p:ext uri="{BB962C8B-B14F-4D97-AF65-F5344CB8AC3E}">
        <p14:creationId xmlns:p14="http://schemas.microsoft.com/office/powerpoint/2010/main" val="36562435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13231" y="909904"/>
            <a:ext cx="7843571" cy="627736"/>
          </a:xfrm>
          <a:prstGeom prst="rect">
            <a:avLst/>
          </a:prstGeom>
        </p:spPr>
        <p:txBody>
          <a:bodyPr vert="horz" wrap="square" lIns="0" tIns="12065" rIns="0" bIns="0" rtlCol="0">
            <a:spAutoFit/>
          </a:bodyPr>
          <a:lstStyle/>
          <a:p>
            <a:pPr marL="12700">
              <a:lnSpc>
                <a:spcPct val="100000"/>
              </a:lnSpc>
              <a:spcBef>
                <a:spcPts val="95"/>
              </a:spcBef>
            </a:pPr>
            <a:r>
              <a:rPr lang="en-GB" sz="4000" spc="-5" dirty="0"/>
              <a:t>Census </a:t>
            </a:r>
            <a:r>
              <a:rPr sz="4000" spc="-5" dirty="0"/>
              <a:t>Coordinating boards</a:t>
            </a:r>
            <a:r>
              <a:rPr sz="4000" spc="10" dirty="0"/>
              <a:t> </a:t>
            </a:r>
            <a:r>
              <a:rPr sz="4000" b="0" i="1" spc="-5" dirty="0"/>
              <a:t>(1</a:t>
            </a:r>
            <a:r>
              <a:rPr lang="en-GB" sz="4000" b="0" i="1" spc="-5" dirty="0"/>
              <a:t>/4</a:t>
            </a:r>
            <a:r>
              <a:rPr sz="4000" b="0" i="1" spc="-5" dirty="0"/>
              <a:t>)</a:t>
            </a:r>
            <a:endParaRPr sz="4000" b="0" i="1" dirty="0"/>
          </a:p>
        </p:txBody>
      </p:sp>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15</a:t>
            </a:fld>
            <a:endParaRPr dirty="0"/>
          </a:p>
        </p:txBody>
      </p:sp>
      <p:sp>
        <p:nvSpPr>
          <p:cNvPr id="3" name="object 3"/>
          <p:cNvSpPr txBox="1"/>
          <p:nvPr/>
        </p:nvSpPr>
        <p:spPr>
          <a:xfrm>
            <a:off x="1057757" y="1562057"/>
            <a:ext cx="7735570" cy="5398273"/>
          </a:xfrm>
          <a:prstGeom prst="rect">
            <a:avLst/>
          </a:prstGeom>
        </p:spPr>
        <p:txBody>
          <a:bodyPr vert="horz" wrap="square" lIns="0" tIns="103505" rIns="0" bIns="0" rtlCol="0">
            <a:spAutoFit/>
          </a:bodyPr>
          <a:lstStyle/>
          <a:p>
            <a:pPr marL="12700" algn="just">
              <a:lnSpc>
                <a:spcPct val="100000"/>
              </a:lnSpc>
              <a:spcBef>
                <a:spcPts val="815"/>
              </a:spcBef>
            </a:pPr>
            <a:r>
              <a:rPr sz="2100" b="1" spc="-25" dirty="0">
                <a:latin typeface="Times New Roman"/>
                <a:cs typeface="Times New Roman"/>
              </a:rPr>
              <a:t>Technical </a:t>
            </a:r>
            <a:r>
              <a:rPr sz="2100" b="1" spc="-5" dirty="0">
                <a:latin typeface="Times New Roman"/>
                <a:cs typeface="Times New Roman"/>
              </a:rPr>
              <a:t>Steering </a:t>
            </a:r>
            <a:r>
              <a:rPr sz="2100" b="1" dirty="0">
                <a:latin typeface="Times New Roman"/>
                <a:cs typeface="Times New Roman"/>
              </a:rPr>
              <a:t>Committee</a:t>
            </a:r>
            <a:r>
              <a:rPr sz="2100" b="1" spc="40" dirty="0">
                <a:latin typeface="Times New Roman"/>
                <a:cs typeface="Times New Roman"/>
              </a:rPr>
              <a:t> </a:t>
            </a:r>
            <a:r>
              <a:rPr sz="2100" b="1" spc="-5" dirty="0">
                <a:latin typeface="Times New Roman"/>
                <a:cs typeface="Times New Roman"/>
              </a:rPr>
              <a:t>(</a:t>
            </a:r>
            <a:r>
              <a:rPr sz="2100" b="1" spc="-5" dirty="0">
                <a:latin typeface="Times New Roman"/>
                <a:cs typeface="Times New Roman"/>
                <a:hlinkClick r:id="rId2" action="ppaction://hlinksldjump" tooltip="TSC = Technical Steering Committee"/>
              </a:rPr>
              <a:t>TSC</a:t>
            </a:r>
            <a:r>
              <a:rPr sz="2100" b="1" spc="-5" dirty="0">
                <a:latin typeface="Times New Roman"/>
                <a:cs typeface="Times New Roman"/>
              </a:rPr>
              <a:t>):</a:t>
            </a:r>
            <a:endParaRPr sz="2100" dirty="0">
              <a:latin typeface="Times New Roman"/>
              <a:cs typeface="Times New Roman"/>
            </a:endParaRPr>
          </a:p>
          <a:p>
            <a:pPr marL="475615" indent="-271780" algn="just">
              <a:lnSpc>
                <a:spcPct val="100000"/>
              </a:lnSpc>
              <a:spcBef>
                <a:spcPts val="615"/>
              </a:spcBef>
              <a:buClr>
                <a:srgbClr val="4966AC"/>
              </a:buClr>
              <a:buSzPct val="80555"/>
              <a:buFont typeface="Courier New"/>
              <a:buChar char="o"/>
              <a:tabLst>
                <a:tab pos="476250" algn="l"/>
              </a:tabLst>
            </a:pPr>
            <a:r>
              <a:rPr sz="1800" dirty="0">
                <a:solidFill>
                  <a:srgbClr val="FF0000"/>
                </a:solidFill>
                <a:latin typeface="Times New Roman"/>
                <a:cs typeface="Times New Roman"/>
              </a:rPr>
              <a:t>Coordination</a:t>
            </a:r>
            <a:r>
              <a:rPr sz="1800" dirty="0">
                <a:latin typeface="Times New Roman"/>
                <a:cs typeface="Times New Roman"/>
              </a:rPr>
              <a:t> of technical aspects of census preparation and</a:t>
            </a:r>
            <a:r>
              <a:rPr sz="1800" spc="-100" dirty="0">
                <a:latin typeface="Times New Roman"/>
                <a:cs typeface="Times New Roman"/>
              </a:rPr>
              <a:t> </a:t>
            </a:r>
            <a:r>
              <a:rPr sz="1800" dirty="0">
                <a:latin typeface="Times New Roman"/>
                <a:cs typeface="Times New Roman"/>
              </a:rPr>
              <a:t>implementation.</a:t>
            </a:r>
          </a:p>
          <a:p>
            <a:pPr marL="475615" marR="6350" indent="-271780" algn="just">
              <a:spcBef>
                <a:spcPts val="600"/>
              </a:spcBef>
              <a:buClr>
                <a:srgbClr val="4966AC"/>
              </a:buClr>
              <a:buSzPct val="80555"/>
              <a:buFont typeface="Courier New"/>
              <a:buChar char="o"/>
              <a:tabLst>
                <a:tab pos="476250" algn="l"/>
              </a:tabLst>
            </a:pPr>
            <a:r>
              <a:rPr spc="-15" dirty="0">
                <a:latin typeface="Times New Roman"/>
                <a:cs typeface="Times New Roman"/>
              </a:rPr>
              <a:t>Generally, </a:t>
            </a:r>
            <a:r>
              <a:rPr spc="-5" dirty="0">
                <a:latin typeface="Times New Roman"/>
                <a:cs typeface="Times New Roman"/>
              </a:rPr>
              <a:t>responsible </a:t>
            </a:r>
            <a:r>
              <a:rPr dirty="0">
                <a:latin typeface="Times New Roman"/>
                <a:cs typeface="Times New Roman"/>
              </a:rPr>
              <a:t>for the </a:t>
            </a:r>
            <a:r>
              <a:rPr spc="-5" dirty="0">
                <a:solidFill>
                  <a:srgbClr val="FF0000"/>
                </a:solidFill>
                <a:latin typeface="Times New Roman"/>
                <a:cs typeface="Times New Roman"/>
              </a:rPr>
              <a:t>overall planning </a:t>
            </a:r>
            <a:r>
              <a:rPr dirty="0">
                <a:latin typeface="Times New Roman"/>
                <a:cs typeface="Times New Roman"/>
              </a:rPr>
              <a:t>and </a:t>
            </a:r>
            <a:r>
              <a:rPr spc="-5" dirty="0">
                <a:solidFill>
                  <a:srgbClr val="FF0000"/>
                </a:solidFill>
                <a:latin typeface="Times New Roman"/>
                <a:cs typeface="Times New Roman"/>
              </a:rPr>
              <a:t>direction</a:t>
            </a:r>
            <a:r>
              <a:rPr spc="-5" dirty="0">
                <a:latin typeface="Times New Roman"/>
                <a:cs typeface="Times New Roman"/>
              </a:rPr>
              <a:t> </a:t>
            </a:r>
            <a:r>
              <a:rPr dirty="0">
                <a:latin typeface="Times New Roman"/>
                <a:cs typeface="Times New Roman"/>
              </a:rPr>
              <a:t>of the </a:t>
            </a:r>
            <a:r>
              <a:rPr spc="-5" dirty="0">
                <a:latin typeface="Times New Roman"/>
                <a:cs typeface="Times New Roman"/>
              </a:rPr>
              <a:t>census,  </a:t>
            </a:r>
            <a:r>
              <a:rPr dirty="0">
                <a:latin typeface="Times New Roman"/>
                <a:cs typeface="Times New Roman"/>
              </a:rPr>
              <a:t>subject to review by the census</a:t>
            </a:r>
            <a:r>
              <a:rPr spc="-40" dirty="0">
                <a:latin typeface="Times New Roman"/>
                <a:cs typeface="Times New Roman"/>
              </a:rPr>
              <a:t> </a:t>
            </a:r>
            <a:r>
              <a:rPr spc="-10" dirty="0">
                <a:latin typeface="Times New Roman"/>
                <a:cs typeface="Times New Roman"/>
              </a:rPr>
              <a:t>coordinator.</a:t>
            </a:r>
            <a:endParaRPr dirty="0">
              <a:latin typeface="Times New Roman"/>
              <a:cs typeface="Times New Roman"/>
            </a:endParaRPr>
          </a:p>
          <a:p>
            <a:pPr marL="475615" marR="5080" indent="-271780" algn="just">
              <a:lnSpc>
                <a:spcPct val="100000"/>
              </a:lnSpc>
              <a:spcBef>
                <a:spcPts val="600"/>
              </a:spcBef>
              <a:buClr>
                <a:srgbClr val="4966AC"/>
              </a:buClr>
              <a:buSzPct val="80555"/>
              <a:buFont typeface="Courier New"/>
              <a:buChar char="o"/>
              <a:tabLst>
                <a:tab pos="476250" algn="l"/>
              </a:tabLst>
            </a:pPr>
            <a:r>
              <a:rPr sz="1800" dirty="0">
                <a:solidFill>
                  <a:srgbClr val="FF0000"/>
                </a:solidFill>
                <a:latin typeface="Times New Roman"/>
                <a:cs typeface="Times New Roman"/>
              </a:rPr>
              <a:t>Endorses</a:t>
            </a:r>
            <a:r>
              <a:rPr sz="1800" dirty="0">
                <a:latin typeface="Times New Roman"/>
                <a:cs typeface="Times New Roman"/>
              </a:rPr>
              <a:t> the </a:t>
            </a:r>
            <a:r>
              <a:rPr sz="1800" spc="-5" dirty="0">
                <a:latin typeface="Times New Roman"/>
                <a:cs typeface="Times New Roman"/>
              </a:rPr>
              <a:t>AC </a:t>
            </a:r>
            <a:r>
              <a:rPr sz="1800" dirty="0">
                <a:latin typeface="Times New Roman"/>
                <a:cs typeface="Times New Roman"/>
              </a:rPr>
              <a:t>work plan, scope and </a:t>
            </a:r>
            <a:r>
              <a:rPr sz="1800" spc="-5" dirty="0">
                <a:latin typeface="Times New Roman"/>
                <a:cs typeface="Times New Roman"/>
              </a:rPr>
              <a:t>coverage, main </a:t>
            </a:r>
            <a:r>
              <a:rPr sz="1800" dirty="0">
                <a:latin typeface="Times New Roman"/>
                <a:cs typeface="Times New Roman"/>
              </a:rPr>
              <a:t>methodological  principles, </a:t>
            </a:r>
            <a:r>
              <a:rPr sz="1800" spc="-5" dirty="0">
                <a:latin typeface="Times New Roman"/>
                <a:cs typeface="Times New Roman"/>
              </a:rPr>
              <a:t>questionnaires, manuals, budgetary </a:t>
            </a:r>
            <a:r>
              <a:rPr sz="1800" dirty="0">
                <a:latin typeface="Times New Roman"/>
                <a:cs typeface="Times New Roman"/>
              </a:rPr>
              <a:t>and </a:t>
            </a:r>
            <a:r>
              <a:rPr sz="1800" spc="-5" dirty="0">
                <a:latin typeface="Times New Roman"/>
                <a:cs typeface="Times New Roman"/>
              </a:rPr>
              <a:t>personnel requirements,  </a:t>
            </a:r>
            <a:r>
              <a:rPr sz="1800" dirty="0">
                <a:latin typeface="Times New Roman"/>
                <a:cs typeface="Times New Roman"/>
              </a:rPr>
              <a:t>plans for the </a:t>
            </a:r>
            <a:r>
              <a:rPr sz="1800" spc="-5" dirty="0">
                <a:latin typeface="Times New Roman"/>
                <a:cs typeface="Times New Roman"/>
              </a:rPr>
              <a:t>publicity campaign, </a:t>
            </a:r>
            <a:r>
              <a:rPr sz="1800" dirty="0">
                <a:latin typeface="Times New Roman"/>
                <a:cs typeface="Times New Roman"/>
              </a:rPr>
              <a:t>logistical </a:t>
            </a:r>
            <a:r>
              <a:rPr sz="1800" spc="-5" dirty="0">
                <a:latin typeface="Times New Roman"/>
                <a:cs typeface="Times New Roman"/>
              </a:rPr>
              <a:t>needs, pre-test </a:t>
            </a:r>
            <a:r>
              <a:rPr sz="1800" dirty="0">
                <a:latin typeface="Times New Roman"/>
                <a:cs typeface="Times New Roman"/>
              </a:rPr>
              <a:t>and </a:t>
            </a:r>
            <a:r>
              <a:rPr sz="1800" spc="-5" dirty="0">
                <a:latin typeface="Times New Roman"/>
                <a:cs typeface="Times New Roman"/>
              </a:rPr>
              <a:t>pilot censuses,  </a:t>
            </a:r>
            <a:r>
              <a:rPr sz="1800" dirty="0">
                <a:latin typeface="Times New Roman"/>
                <a:cs typeface="Times New Roman"/>
              </a:rPr>
              <a:t>post-enumeration survey</a:t>
            </a:r>
            <a:r>
              <a:rPr sz="1800" spc="-15" dirty="0">
                <a:latin typeface="Times New Roman"/>
                <a:cs typeface="Times New Roman"/>
              </a:rPr>
              <a:t> </a:t>
            </a:r>
            <a:r>
              <a:rPr sz="1800" dirty="0">
                <a:latin typeface="Times New Roman"/>
                <a:cs typeface="Times New Roman"/>
              </a:rPr>
              <a:t>plan.</a:t>
            </a:r>
          </a:p>
          <a:p>
            <a:pPr marL="475615" marR="5080" indent="-271780" algn="just">
              <a:lnSpc>
                <a:spcPct val="100000"/>
              </a:lnSpc>
              <a:spcBef>
                <a:spcPts val="600"/>
              </a:spcBef>
              <a:buClr>
                <a:srgbClr val="4966AC"/>
              </a:buClr>
              <a:buSzPct val="80555"/>
              <a:buFont typeface="Courier New"/>
              <a:buChar char="o"/>
              <a:tabLst>
                <a:tab pos="476250" algn="l"/>
              </a:tabLst>
            </a:pPr>
            <a:r>
              <a:rPr sz="1800" spc="-5" dirty="0">
                <a:latin typeface="Times New Roman"/>
                <a:cs typeface="Times New Roman"/>
              </a:rPr>
              <a:t>Consists </a:t>
            </a:r>
            <a:r>
              <a:rPr sz="1800" dirty="0">
                <a:latin typeface="Times New Roman"/>
                <a:cs typeface="Times New Roman"/>
              </a:rPr>
              <a:t>of </a:t>
            </a:r>
            <a:r>
              <a:rPr sz="1800" spc="-5" dirty="0">
                <a:latin typeface="Times New Roman"/>
                <a:cs typeface="Times New Roman"/>
              </a:rPr>
              <a:t>representatives </a:t>
            </a:r>
            <a:r>
              <a:rPr sz="1800" dirty="0">
                <a:latin typeface="Times New Roman"/>
                <a:cs typeface="Times New Roman"/>
              </a:rPr>
              <a:t>of </a:t>
            </a:r>
            <a:r>
              <a:rPr sz="1800" spc="-5" dirty="0">
                <a:solidFill>
                  <a:srgbClr val="FF0000"/>
                </a:solidFill>
                <a:latin typeface="Times New Roman"/>
                <a:cs typeface="Times New Roman"/>
              </a:rPr>
              <a:t>major stakeholders</a:t>
            </a:r>
            <a:r>
              <a:rPr sz="1800" spc="-5" dirty="0">
                <a:latin typeface="Times New Roman"/>
                <a:cs typeface="Times New Roman"/>
              </a:rPr>
              <a:t>, </a:t>
            </a:r>
            <a:r>
              <a:rPr sz="1800" dirty="0">
                <a:latin typeface="Times New Roman"/>
                <a:cs typeface="Times New Roman"/>
              </a:rPr>
              <a:t>who </a:t>
            </a:r>
            <a:r>
              <a:rPr sz="1800" spc="-5" dirty="0">
                <a:latin typeface="Times New Roman"/>
                <a:cs typeface="Times New Roman"/>
              </a:rPr>
              <a:t>are able </a:t>
            </a:r>
            <a:r>
              <a:rPr sz="1800" dirty="0">
                <a:latin typeface="Times New Roman"/>
                <a:cs typeface="Times New Roman"/>
              </a:rPr>
              <a:t>to </a:t>
            </a:r>
            <a:r>
              <a:rPr sz="1800" spc="-5" dirty="0">
                <a:latin typeface="Times New Roman"/>
                <a:cs typeface="Times New Roman"/>
              </a:rPr>
              <a:t>provide  high-level specialist advice </a:t>
            </a:r>
            <a:r>
              <a:rPr sz="1800" dirty="0">
                <a:latin typeface="Times New Roman"/>
                <a:cs typeface="Times New Roman"/>
              </a:rPr>
              <a:t>and are in a position to </a:t>
            </a:r>
            <a:r>
              <a:rPr sz="1800" spc="-5" dirty="0">
                <a:solidFill>
                  <a:srgbClr val="FF0000"/>
                </a:solidFill>
                <a:latin typeface="Times New Roman"/>
                <a:cs typeface="Times New Roman"/>
              </a:rPr>
              <a:t>take decisions </a:t>
            </a:r>
            <a:r>
              <a:rPr sz="1800" dirty="0">
                <a:latin typeface="Times New Roman"/>
                <a:cs typeface="Times New Roman"/>
              </a:rPr>
              <a:t>on </a:t>
            </a:r>
            <a:r>
              <a:rPr sz="1800" spc="-5" dirty="0">
                <a:latin typeface="Times New Roman"/>
                <a:cs typeface="Times New Roman"/>
              </a:rPr>
              <a:t>behalf </a:t>
            </a:r>
            <a:r>
              <a:rPr sz="1800" dirty="0">
                <a:latin typeface="Times New Roman"/>
                <a:cs typeface="Times New Roman"/>
              </a:rPr>
              <a:t>of  the institutions they</a:t>
            </a:r>
            <a:r>
              <a:rPr sz="1800" spc="-25" dirty="0">
                <a:latin typeface="Times New Roman"/>
                <a:cs typeface="Times New Roman"/>
              </a:rPr>
              <a:t> </a:t>
            </a:r>
            <a:r>
              <a:rPr sz="1800" dirty="0">
                <a:latin typeface="Times New Roman"/>
                <a:cs typeface="Times New Roman"/>
              </a:rPr>
              <a:t>represent.</a:t>
            </a:r>
          </a:p>
          <a:p>
            <a:pPr marL="475615" indent="-271780" algn="just">
              <a:lnSpc>
                <a:spcPct val="100000"/>
              </a:lnSpc>
              <a:spcBef>
                <a:spcPts val="605"/>
              </a:spcBef>
              <a:buClr>
                <a:srgbClr val="4966AC"/>
              </a:buClr>
              <a:buSzPct val="80555"/>
              <a:buFont typeface="Courier New"/>
              <a:buChar char="o"/>
              <a:tabLst>
                <a:tab pos="476250" algn="l"/>
              </a:tabLst>
            </a:pPr>
            <a:r>
              <a:rPr sz="1800" spc="-5" dirty="0">
                <a:latin typeface="Times New Roman"/>
                <a:cs typeface="Times New Roman"/>
              </a:rPr>
              <a:t>Usually </a:t>
            </a:r>
            <a:r>
              <a:rPr sz="1800" dirty="0">
                <a:latin typeface="Times New Roman"/>
                <a:cs typeface="Times New Roman"/>
              </a:rPr>
              <a:t>created by the </a:t>
            </a:r>
            <a:r>
              <a:rPr sz="1800" dirty="0">
                <a:solidFill>
                  <a:srgbClr val="FF0000"/>
                </a:solidFill>
                <a:latin typeface="Times New Roman"/>
                <a:cs typeface="Times New Roman"/>
              </a:rPr>
              <a:t>regulatory text establishing the</a:t>
            </a:r>
            <a:r>
              <a:rPr sz="1800" spc="-50" dirty="0">
                <a:solidFill>
                  <a:srgbClr val="FF0000"/>
                </a:solidFill>
                <a:latin typeface="Times New Roman"/>
                <a:cs typeface="Times New Roman"/>
              </a:rPr>
              <a:t> </a:t>
            </a:r>
            <a:r>
              <a:rPr sz="1800" spc="-5" dirty="0">
                <a:solidFill>
                  <a:srgbClr val="FF0000"/>
                </a:solidFill>
                <a:latin typeface="Times New Roman"/>
                <a:cs typeface="Times New Roman"/>
              </a:rPr>
              <a:t>census</a:t>
            </a:r>
            <a:r>
              <a:rPr sz="1800" spc="-5" dirty="0">
                <a:latin typeface="Times New Roman"/>
                <a:cs typeface="Times New Roman"/>
              </a:rPr>
              <a:t>.</a:t>
            </a:r>
            <a:endParaRPr sz="1800" dirty="0">
              <a:latin typeface="Times New Roman"/>
              <a:cs typeface="Times New Roman"/>
            </a:endParaRPr>
          </a:p>
          <a:p>
            <a:pPr marL="475615" marR="5080" indent="-271780">
              <a:lnSpc>
                <a:spcPct val="100000"/>
              </a:lnSpc>
              <a:spcBef>
                <a:spcPts val="600"/>
              </a:spcBef>
              <a:buClr>
                <a:srgbClr val="4966AC"/>
              </a:buClr>
              <a:buSzPct val="80555"/>
              <a:buFont typeface="Courier New"/>
              <a:buChar char="o"/>
              <a:tabLst>
                <a:tab pos="476250" algn="l"/>
              </a:tabLst>
            </a:pPr>
            <a:r>
              <a:rPr sz="1800" dirty="0">
                <a:latin typeface="Times New Roman"/>
                <a:cs typeface="Times New Roman"/>
              </a:rPr>
              <a:t>The </a:t>
            </a:r>
            <a:r>
              <a:rPr sz="1800" spc="-15" dirty="0">
                <a:solidFill>
                  <a:srgbClr val="FF0000"/>
                </a:solidFill>
                <a:latin typeface="Times New Roman"/>
                <a:cs typeface="Times New Roman"/>
              </a:rPr>
              <a:t>committee’s </a:t>
            </a:r>
            <a:r>
              <a:rPr sz="1800" spc="-5" dirty="0">
                <a:solidFill>
                  <a:srgbClr val="FF0000"/>
                </a:solidFill>
                <a:latin typeface="Times New Roman"/>
                <a:cs typeface="Times New Roman"/>
              </a:rPr>
              <a:t>chairperson </a:t>
            </a:r>
            <a:r>
              <a:rPr sz="1800" spc="-5" dirty="0">
                <a:latin typeface="Times New Roman"/>
                <a:cs typeface="Times New Roman"/>
              </a:rPr>
              <a:t>could </a:t>
            </a:r>
            <a:r>
              <a:rPr sz="1800" spc="-10" dirty="0">
                <a:latin typeface="Times New Roman"/>
                <a:cs typeface="Times New Roman"/>
              </a:rPr>
              <a:t>be </a:t>
            </a:r>
            <a:r>
              <a:rPr lang="en-GB" sz="1800" spc="-10" dirty="0">
                <a:latin typeface="Times New Roman"/>
                <a:cs typeface="Times New Roman"/>
              </a:rPr>
              <a:t/>
            </a:r>
            <a:br>
              <a:rPr lang="en-GB" sz="1800" spc="-10" dirty="0">
                <a:latin typeface="Times New Roman"/>
                <a:cs typeface="Times New Roman"/>
              </a:rPr>
            </a:br>
            <a:r>
              <a:rPr sz="1800" dirty="0">
                <a:latin typeface="Times New Roman"/>
                <a:cs typeface="Times New Roman"/>
              </a:rPr>
              <a:t>the </a:t>
            </a:r>
            <a:r>
              <a:rPr sz="1800" spc="-5" dirty="0">
                <a:latin typeface="Times New Roman"/>
                <a:cs typeface="Times New Roman"/>
              </a:rPr>
              <a:t>head </a:t>
            </a:r>
            <a:r>
              <a:rPr sz="1800" dirty="0">
                <a:latin typeface="Times New Roman"/>
                <a:cs typeface="Times New Roman"/>
              </a:rPr>
              <a:t>of </a:t>
            </a:r>
            <a:r>
              <a:rPr sz="1800" spc="-5" dirty="0">
                <a:latin typeface="Times New Roman"/>
                <a:cs typeface="Times New Roman"/>
              </a:rPr>
              <a:t>the </a:t>
            </a:r>
            <a:r>
              <a:rPr sz="1800" spc="-5" dirty="0">
                <a:latin typeface="Times New Roman"/>
                <a:cs typeface="Times New Roman"/>
                <a:hlinkClick r:id="rId2" action="ppaction://hlinksldjump" tooltip="CA = Census Agency"/>
              </a:rPr>
              <a:t>CA</a:t>
            </a:r>
            <a:r>
              <a:rPr sz="1800" spc="-5" dirty="0">
                <a:latin typeface="Times New Roman"/>
                <a:cs typeface="Times New Roman"/>
              </a:rPr>
              <a:t> </a:t>
            </a:r>
            <a:r>
              <a:rPr sz="1800" dirty="0">
                <a:latin typeface="Times New Roman"/>
                <a:cs typeface="Times New Roman"/>
              </a:rPr>
              <a:t>or </a:t>
            </a:r>
            <a:r>
              <a:rPr sz="1800" spc="-5" dirty="0">
                <a:latin typeface="Times New Roman"/>
                <a:cs typeface="Times New Roman"/>
              </a:rPr>
              <a:t>another person </a:t>
            </a:r>
            <a:r>
              <a:rPr sz="1800" dirty="0">
                <a:latin typeface="Times New Roman"/>
                <a:cs typeface="Times New Roman"/>
              </a:rPr>
              <a:t>appointed by</a:t>
            </a:r>
            <a:r>
              <a:rPr sz="1800" spc="-15" dirty="0">
                <a:latin typeface="Times New Roman"/>
                <a:cs typeface="Times New Roman"/>
              </a:rPr>
              <a:t> him/her.</a:t>
            </a:r>
            <a:endParaRPr sz="1800" dirty="0">
              <a:latin typeface="Times New Roman"/>
              <a:cs typeface="Times New Roman"/>
            </a:endParaRPr>
          </a:p>
          <a:p>
            <a:pPr marL="475615" marR="6985" indent="-271780">
              <a:lnSpc>
                <a:spcPct val="100000"/>
              </a:lnSpc>
              <a:spcBef>
                <a:spcPts val="600"/>
              </a:spcBef>
              <a:buClr>
                <a:srgbClr val="4966AC"/>
              </a:buClr>
              <a:buSzPct val="80555"/>
              <a:buFont typeface="Courier New"/>
              <a:buChar char="o"/>
              <a:tabLst>
                <a:tab pos="476250" algn="l"/>
              </a:tabLst>
            </a:pPr>
            <a:r>
              <a:rPr sz="1800" dirty="0">
                <a:latin typeface="Times New Roman"/>
                <a:cs typeface="Times New Roman"/>
              </a:rPr>
              <a:t>Should </a:t>
            </a:r>
            <a:r>
              <a:rPr lang="en-GB" sz="1800" dirty="0">
                <a:latin typeface="Times New Roman"/>
                <a:cs typeface="Times New Roman"/>
              </a:rPr>
              <a:t/>
            </a:r>
            <a:br>
              <a:rPr lang="en-GB" sz="1800" dirty="0">
                <a:latin typeface="Times New Roman"/>
                <a:cs typeface="Times New Roman"/>
              </a:rPr>
            </a:br>
            <a:r>
              <a:rPr sz="1800" dirty="0">
                <a:latin typeface="Times New Roman"/>
                <a:cs typeface="Times New Roman"/>
              </a:rPr>
              <a:t>start </a:t>
            </a:r>
            <a:r>
              <a:rPr sz="1800" spc="-5" dirty="0">
                <a:latin typeface="Times New Roman"/>
                <a:cs typeface="Times New Roman"/>
              </a:rPr>
              <a:t>functioning </a:t>
            </a:r>
            <a:r>
              <a:rPr sz="1800" dirty="0">
                <a:latin typeface="Times New Roman"/>
                <a:cs typeface="Times New Roman"/>
              </a:rPr>
              <a:t>at </a:t>
            </a:r>
            <a:r>
              <a:rPr sz="1800" spc="-5" dirty="0">
                <a:latin typeface="Times New Roman"/>
                <a:cs typeface="Times New Roman"/>
              </a:rPr>
              <a:t>least </a:t>
            </a:r>
            <a:r>
              <a:rPr sz="1800" spc="-5" dirty="0">
                <a:solidFill>
                  <a:srgbClr val="FF0000"/>
                </a:solidFill>
                <a:latin typeface="Times New Roman"/>
                <a:cs typeface="Times New Roman"/>
              </a:rPr>
              <a:t>two years ahead </a:t>
            </a:r>
            <a:r>
              <a:rPr sz="1800" dirty="0">
                <a:solidFill>
                  <a:srgbClr val="FF0000"/>
                </a:solidFill>
                <a:latin typeface="Times New Roman"/>
                <a:cs typeface="Times New Roman"/>
              </a:rPr>
              <a:t>of </a:t>
            </a:r>
            <a:r>
              <a:rPr sz="1800" spc="-5" dirty="0">
                <a:solidFill>
                  <a:srgbClr val="FF0000"/>
                </a:solidFill>
                <a:latin typeface="Times New Roman"/>
                <a:cs typeface="Times New Roman"/>
              </a:rPr>
              <a:t>the AC fieldwork </a:t>
            </a:r>
            <a:r>
              <a:rPr sz="1800" dirty="0">
                <a:latin typeface="Times New Roman"/>
                <a:cs typeface="Times New Roman"/>
              </a:rPr>
              <a:t>and  </a:t>
            </a:r>
            <a:r>
              <a:rPr lang="en-GB" sz="1800" dirty="0">
                <a:latin typeface="Times New Roman"/>
                <a:cs typeface="Times New Roman"/>
              </a:rPr>
              <a:t/>
            </a:r>
            <a:br>
              <a:rPr lang="en-GB" sz="1800" dirty="0">
                <a:latin typeface="Times New Roman"/>
                <a:cs typeface="Times New Roman"/>
              </a:rPr>
            </a:br>
            <a:r>
              <a:rPr sz="1800" dirty="0">
                <a:latin typeface="Times New Roman"/>
                <a:cs typeface="Times New Roman"/>
              </a:rPr>
              <a:t>cease to function after the </a:t>
            </a:r>
            <a:r>
              <a:rPr sz="1800" dirty="0">
                <a:solidFill>
                  <a:srgbClr val="FF0000"/>
                </a:solidFill>
                <a:latin typeface="Times New Roman"/>
                <a:cs typeface="Times New Roman"/>
              </a:rPr>
              <a:t>dissemination and archiving </a:t>
            </a:r>
            <a:r>
              <a:rPr sz="1800" dirty="0">
                <a:latin typeface="Times New Roman"/>
                <a:cs typeface="Times New Roman"/>
              </a:rPr>
              <a:t>of census</a:t>
            </a:r>
            <a:r>
              <a:rPr sz="1800" spc="-75" dirty="0">
                <a:latin typeface="Times New Roman"/>
                <a:cs typeface="Times New Roman"/>
              </a:rPr>
              <a:t> </a:t>
            </a:r>
            <a:r>
              <a:rPr sz="1800" dirty="0">
                <a:latin typeface="Times New Roman"/>
                <a:cs typeface="Times New Roman"/>
              </a:rPr>
              <a:t>data.</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16</a:t>
            </a:fld>
            <a:endParaRPr dirty="0"/>
          </a:p>
        </p:txBody>
      </p:sp>
      <p:sp>
        <p:nvSpPr>
          <p:cNvPr id="3" name="object 3"/>
          <p:cNvSpPr txBox="1"/>
          <p:nvPr/>
        </p:nvSpPr>
        <p:spPr>
          <a:xfrm>
            <a:off x="1073302" y="1562428"/>
            <a:ext cx="7765898" cy="2015936"/>
          </a:xfrm>
          <a:prstGeom prst="rect">
            <a:avLst/>
          </a:prstGeom>
        </p:spPr>
        <p:txBody>
          <a:bodyPr vert="horz" wrap="square" lIns="0" tIns="101600" rIns="0" bIns="0" rtlCol="0">
            <a:spAutoFit/>
          </a:bodyPr>
          <a:lstStyle/>
          <a:p>
            <a:pPr marL="12700">
              <a:lnSpc>
                <a:spcPct val="100000"/>
              </a:lnSpc>
              <a:spcBef>
                <a:spcPts val="800"/>
              </a:spcBef>
            </a:pPr>
            <a:r>
              <a:rPr sz="2400" b="1" spc="-5" dirty="0">
                <a:latin typeface="Times New Roman"/>
                <a:cs typeface="Times New Roman"/>
              </a:rPr>
              <a:t>National </a:t>
            </a:r>
            <a:r>
              <a:rPr sz="2400" b="1" dirty="0">
                <a:latin typeface="Times New Roman"/>
                <a:cs typeface="Times New Roman"/>
              </a:rPr>
              <a:t>High-level Steering Committee</a:t>
            </a:r>
            <a:r>
              <a:rPr sz="2400" b="1" spc="-90" dirty="0">
                <a:latin typeface="Times New Roman"/>
                <a:cs typeface="Times New Roman"/>
              </a:rPr>
              <a:t> </a:t>
            </a:r>
            <a:r>
              <a:rPr sz="2400" b="1" spc="-5" dirty="0">
                <a:latin typeface="Times New Roman"/>
                <a:cs typeface="Times New Roman"/>
              </a:rPr>
              <a:t>(</a:t>
            </a:r>
            <a:r>
              <a:rPr sz="2400" b="1" spc="-5" dirty="0">
                <a:latin typeface="Times New Roman"/>
                <a:cs typeface="Times New Roman"/>
                <a:hlinkClick r:id="rId2" action="ppaction://hlinksldjump" tooltip="NSC = National High-level Steering Committee "/>
              </a:rPr>
              <a:t>NSC</a:t>
            </a:r>
            <a:r>
              <a:rPr sz="2400" b="1" spc="-5" dirty="0">
                <a:latin typeface="Times New Roman"/>
                <a:cs typeface="Times New Roman"/>
              </a:rPr>
              <a:t>):</a:t>
            </a:r>
            <a:endParaRPr sz="2400" dirty="0">
              <a:latin typeface="Times New Roman"/>
              <a:cs typeface="Times New Roman"/>
            </a:endParaRPr>
          </a:p>
          <a:p>
            <a:pPr marL="193040">
              <a:lnSpc>
                <a:spcPct val="100000"/>
              </a:lnSpc>
              <a:spcBef>
                <a:spcPts val="610"/>
              </a:spcBef>
              <a:buClr>
                <a:srgbClr val="4966AC"/>
              </a:buClr>
              <a:buSzPct val="78571"/>
              <a:tabLst>
                <a:tab pos="554990" algn="l"/>
                <a:tab pos="555625" algn="l"/>
              </a:tabLst>
            </a:pPr>
            <a:r>
              <a:rPr sz="2100" b="1" dirty="0">
                <a:latin typeface="Times New Roman"/>
                <a:cs typeface="Times New Roman"/>
              </a:rPr>
              <a:t>Main</a:t>
            </a:r>
            <a:r>
              <a:rPr sz="2100" b="1" spc="-5" dirty="0">
                <a:latin typeface="Times New Roman"/>
                <a:cs typeface="Times New Roman"/>
              </a:rPr>
              <a:t> tasks</a:t>
            </a:r>
            <a:r>
              <a:rPr sz="2100" spc="-5" dirty="0">
                <a:latin typeface="Times New Roman"/>
                <a:cs typeface="Times New Roman"/>
              </a:rPr>
              <a:t>:</a:t>
            </a:r>
            <a:endParaRPr sz="2100" dirty="0">
              <a:latin typeface="Times New Roman"/>
              <a:cs typeface="Times New Roman"/>
            </a:endParaRPr>
          </a:p>
          <a:p>
            <a:pPr marL="887094" lvl="1" indent="-266065">
              <a:spcBef>
                <a:spcPts val="525"/>
              </a:spcBef>
              <a:buClr>
                <a:srgbClr val="619DD1"/>
              </a:buClr>
              <a:buFont typeface="Wingdings"/>
              <a:buChar char=""/>
              <a:tabLst>
                <a:tab pos="887730" algn="l"/>
                <a:tab pos="2583815" algn="l"/>
                <a:tab pos="3690620" algn="l"/>
                <a:tab pos="5713095" algn="l"/>
              </a:tabLst>
            </a:pPr>
            <a:r>
              <a:rPr lang="en-US" sz="2200" spc="-5" dirty="0">
                <a:solidFill>
                  <a:srgbClr val="FF0000"/>
                </a:solidFill>
                <a:latin typeface="Times New Roman"/>
                <a:cs typeface="Times New Roman"/>
              </a:rPr>
              <a:t>F</a:t>
            </a:r>
            <a:r>
              <a:rPr sz="2200" spc="-5" dirty="0">
                <a:solidFill>
                  <a:srgbClr val="FF0000"/>
                </a:solidFill>
                <a:latin typeface="Times New Roman"/>
                <a:cs typeface="Times New Roman"/>
              </a:rPr>
              <a:t>acilit</a:t>
            </a:r>
            <a:r>
              <a:rPr sz="2200" dirty="0">
                <a:solidFill>
                  <a:srgbClr val="FF0000"/>
                </a:solidFill>
                <a:latin typeface="Times New Roman"/>
                <a:cs typeface="Times New Roman"/>
              </a:rPr>
              <a:t>a</a:t>
            </a:r>
            <a:r>
              <a:rPr sz="2200" spc="-5" dirty="0">
                <a:solidFill>
                  <a:srgbClr val="FF0000"/>
                </a:solidFill>
                <a:latin typeface="Times New Roman"/>
                <a:cs typeface="Times New Roman"/>
              </a:rPr>
              <a:t>tes</a:t>
            </a:r>
            <a:r>
              <a:rPr lang="en-GB" sz="2200" dirty="0">
                <a:solidFill>
                  <a:srgbClr val="FF0000"/>
                </a:solidFill>
                <a:latin typeface="Times New Roman"/>
                <a:cs typeface="Times New Roman"/>
              </a:rPr>
              <a:t> </a:t>
            </a:r>
            <a:r>
              <a:rPr sz="2200" spc="-5" dirty="0">
                <a:solidFill>
                  <a:srgbClr val="FF0000"/>
                </a:solidFill>
                <a:latin typeface="Times New Roman"/>
                <a:cs typeface="Times New Roman"/>
              </a:rPr>
              <a:t>good</a:t>
            </a:r>
            <a:r>
              <a:rPr lang="en-GB" sz="2200" dirty="0">
                <a:solidFill>
                  <a:srgbClr val="FF0000"/>
                </a:solidFill>
                <a:latin typeface="Times New Roman"/>
                <a:cs typeface="Times New Roman"/>
              </a:rPr>
              <a:t> </a:t>
            </a:r>
            <a:r>
              <a:rPr sz="2200" spc="-5" dirty="0">
                <a:solidFill>
                  <a:srgbClr val="FF0000"/>
                </a:solidFill>
                <a:latin typeface="Times New Roman"/>
                <a:cs typeface="Times New Roman"/>
              </a:rPr>
              <a:t>collab</a:t>
            </a:r>
            <a:r>
              <a:rPr sz="2200" dirty="0">
                <a:solidFill>
                  <a:srgbClr val="FF0000"/>
                </a:solidFill>
                <a:latin typeface="Times New Roman"/>
                <a:cs typeface="Times New Roman"/>
              </a:rPr>
              <a:t>o</a:t>
            </a:r>
            <a:r>
              <a:rPr sz="2200" spc="-5" dirty="0">
                <a:solidFill>
                  <a:srgbClr val="FF0000"/>
                </a:solidFill>
                <a:latin typeface="Times New Roman"/>
                <a:cs typeface="Times New Roman"/>
              </a:rPr>
              <a:t>ration</a:t>
            </a:r>
            <a:r>
              <a:rPr lang="en-GB" sz="2200" dirty="0">
                <a:solidFill>
                  <a:srgbClr val="FF0000"/>
                </a:solidFill>
                <a:latin typeface="Times New Roman"/>
                <a:cs typeface="Times New Roman"/>
              </a:rPr>
              <a:t> </a:t>
            </a:r>
            <a:r>
              <a:rPr sz="2200" spc="-5" dirty="0">
                <a:latin typeface="Times New Roman"/>
                <a:cs typeface="Times New Roman"/>
              </a:rPr>
              <a:t>with</a:t>
            </a:r>
            <a:r>
              <a:rPr lang="en-GB" sz="2200" spc="-5" dirty="0">
                <a:latin typeface="Times New Roman"/>
                <a:cs typeface="Times New Roman"/>
              </a:rPr>
              <a:t> relevant </a:t>
            </a:r>
            <a:r>
              <a:rPr lang="en-US" sz="2200" spc="-5" dirty="0">
                <a:latin typeface="Times New Roman"/>
                <a:cs typeface="Times New Roman"/>
              </a:rPr>
              <a:t>ministries / public agencies at the national and </a:t>
            </a:r>
            <a:r>
              <a:rPr lang="en-US" sz="2200" spc="-10" dirty="0">
                <a:latin typeface="Times New Roman"/>
                <a:cs typeface="Times New Roman"/>
              </a:rPr>
              <a:t>sub </a:t>
            </a:r>
            <a:r>
              <a:rPr lang="en-US" sz="2200" spc="-5" dirty="0">
                <a:latin typeface="Times New Roman"/>
                <a:cs typeface="Times New Roman"/>
              </a:rPr>
              <a:t>national  levels,</a:t>
            </a:r>
            <a:endParaRPr lang="en-US" sz="2200" dirty="0">
              <a:latin typeface="Times New Roman"/>
              <a:cs typeface="Times New Roman"/>
            </a:endParaRPr>
          </a:p>
          <a:p>
            <a:pPr marL="887094" lvl="1" indent="-266065">
              <a:lnSpc>
                <a:spcPct val="100000"/>
              </a:lnSpc>
              <a:spcBef>
                <a:spcPts val="525"/>
              </a:spcBef>
              <a:buClr>
                <a:srgbClr val="619DD1"/>
              </a:buClr>
              <a:buFont typeface="Wingdings"/>
              <a:buChar char=""/>
              <a:tabLst>
                <a:tab pos="887730" algn="l"/>
                <a:tab pos="2583815" algn="l"/>
                <a:tab pos="3690620" algn="l"/>
                <a:tab pos="5713095" algn="l"/>
              </a:tabLst>
            </a:pPr>
            <a:endParaRPr sz="2200" dirty="0">
              <a:latin typeface="Times New Roman"/>
              <a:cs typeface="Times New Roman"/>
            </a:endParaRPr>
          </a:p>
        </p:txBody>
      </p:sp>
      <p:sp>
        <p:nvSpPr>
          <p:cNvPr id="5" name="object 5"/>
          <p:cNvSpPr txBox="1"/>
          <p:nvPr/>
        </p:nvSpPr>
        <p:spPr>
          <a:xfrm>
            <a:off x="1238377" y="3200400"/>
            <a:ext cx="7067423" cy="3428503"/>
          </a:xfrm>
          <a:prstGeom prst="rect">
            <a:avLst/>
          </a:prstGeom>
        </p:spPr>
        <p:txBody>
          <a:bodyPr vert="horz" wrap="square" lIns="0" tIns="12065" rIns="0" bIns="0" rtlCol="0">
            <a:spAutoFit/>
          </a:bodyPr>
          <a:lstStyle/>
          <a:p>
            <a:pPr marL="705485" indent="-265430">
              <a:lnSpc>
                <a:spcPct val="100000"/>
              </a:lnSpc>
              <a:spcBef>
                <a:spcPts val="530"/>
              </a:spcBef>
              <a:buClr>
                <a:srgbClr val="619DD1"/>
              </a:buClr>
              <a:buFont typeface="Wingdings"/>
              <a:buChar char=""/>
              <a:tabLst>
                <a:tab pos="706120" algn="l"/>
                <a:tab pos="1731645" algn="l"/>
                <a:tab pos="2609850" algn="l"/>
                <a:tab pos="3673475" algn="l"/>
                <a:tab pos="4676140" algn="l"/>
                <a:tab pos="4932680" algn="l"/>
                <a:tab pos="5606415" algn="l"/>
                <a:tab pos="6480810" algn="l"/>
              </a:tabLst>
            </a:pPr>
            <a:r>
              <a:rPr lang="en-US" sz="2200" spc="-10" dirty="0">
                <a:solidFill>
                  <a:srgbClr val="FF0000"/>
                </a:solidFill>
                <a:latin typeface="Times New Roman"/>
                <a:cs typeface="Times New Roman"/>
              </a:rPr>
              <a:t>Ensures</a:t>
            </a:r>
            <a:r>
              <a:rPr sz="2200" spc="-10" dirty="0">
                <a:solidFill>
                  <a:srgbClr val="FF0000"/>
                </a:solidFill>
                <a:latin typeface="Times New Roman"/>
                <a:cs typeface="Times New Roman"/>
              </a:rPr>
              <a:t>	</a:t>
            </a:r>
            <a:r>
              <a:rPr sz="2200" spc="-5" dirty="0">
                <a:solidFill>
                  <a:srgbClr val="FF0000"/>
                </a:solidFill>
                <a:latin typeface="Times New Roman"/>
                <a:cs typeface="Times New Roman"/>
              </a:rPr>
              <a:t>public	support</a:t>
            </a:r>
            <a:r>
              <a:rPr lang="en-GB" sz="2200" spc="-5" dirty="0">
                <a:solidFill>
                  <a:srgbClr val="FF0000"/>
                </a:solidFill>
                <a:latin typeface="Times New Roman"/>
                <a:cs typeface="Times New Roman"/>
              </a:rPr>
              <a:t> </a:t>
            </a:r>
            <a:r>
              <a:rPr sz="2200" spc="-5" dirty="0">
                <a:latin typeface="Times New Roman"/>
                <a:cs typeface="Times New Roman"/>
              </a:rPr>
              <a:t>through</a:t>
            </a:r>
            <a:r>
              <a:rPr lang="en-GB" sz="2200" spc="-5" dirty="0">
                <a:latin typeface="Times New Roman"/>
                <a:cs typeface="Times New Roman"/>
              </a:rPr>
              <a:t> </a:t>
            </a:r>
            <a:r>
              <a:rPr sz="2200" spc="-5" dirty="0">
                <a:latin typeface="Times New Roman"/>
                <a:cs typeface="Times New Roman"/>
              </a:rPr>
              <a:t>a</a:t>
            </a:r>
            <a:r>
              <a:rPr lang="en-GB" sz="2200" spc="-5" dirty="0">
                <a:latin typeface="Times New Roman"/>
                <a:cs typeface="Times New Roman"/>
              </a:rPr>
              <a:t> </a:t>
            </a:r>
            <a:r>
              <a:rPr sz="2200" spc="-5" dirty="0">
                <a:latin typeface="Times New Roman"/>
                <a:cs typeface="Times New Roman"/>
              </a:rPr>
              <a:t>wide</a:t>
            </a:r>
            <a:r>
              <a:rPr lang="en-GB" sz="2200" spc="-5" dirty="0">
                <a:latin typeface="Times New Roman"/>
                <a:cs typeface="Times New Roman"/>
              </a:rPr>
              <a:t> </a:t>
            </a:r>
            <a:r>
              <a:rPr sz="2200" spc="-5" dirty="0">
                <a:latin typeface="Times New Roman"/>
                <a:cs typeface="Times New Roman"/>
              </a:rPr>
              <a:t>census</a:t>
            </a:r>
            <a:r>
              <a:rPr lang="en-GB" sz="2200" spc="-5" dirty="0">
                <a:latin typeface="Times New Roman"/>
                <a:cs typeface="Times New Roman"/>
              </a:rPr>
              <a:t> </a:t>
            </a:r>
            <a:r>
              <a:rPr sz="2200" spc="-5" dirty="0">
                <a:latin typeface="Times New Roman"/>
                <a:cs typeface="Times New Roman"/>
              </a:rPr>
              <a:t>publicity</a:t>
            </a:r>
            <a:endParaRPr sz="2200" dirty="0">
              <a:latin typeface="Times New Roman"/>
              <a:cs typeface="Times New Roman"/>
            </a:endParaRPr>
          </a:p>
          <a:p>
            <a:pPr marL="705485">
              <a:lnSpc>
                <a:spcPct val="100000"/>
              </a:lnSpc>
            </a:pPr>
            <a:r>
              <a:rPr sz="2200" spc="-5" dirty="0">
                <a:latin typeface="Times New Roman"/>
                <a:cs typeface="Times New Roman"/>
              </a:rPr>
              <a:t>campaign.</a:t>
            </a:r>
            <a:endParaRPr sz="2200" dirty="0">
              <a:latin typeface="Times New Roman"/>
              <a:cs typeface="Times New Roman"/>
            </a:endParaRPr>
          </a:p>
          <a:p>
            <a:pPr marL="373380" marR="5080" indent="-361315" algn="just">
              <a:lnSpc>
                <a:spcPct val="100000"/>
              </a:lnSpc>
              <a:spcBef>
                <a:spcPts val="605"/>
              </a:spcBef>
              <a:buClr>
                <a:srgbClr val="4966AC"/>
              </a:buClr>
              <a:buSzPct val="78571"/>
              <a:buFont typeface="Courier New"/>
              <a:buChar char="o"/>
              <a:tabLst>
                <a:tab pos="374015" algn="l"/>
              </a:tabLst>
            </a:pPr>
            <a:r>
              <a:rPr sz="2100" dirty="0">
                <a:latin typeface="Times New Roman"/>
                <a:cs typeface="Times New Roman"/>
              </a:rPr>
              <a:t>It is </a:t>
            </a:r>
            <a:r>
              <a:rPr sz="2100" dirty="0">
                <a:solidFill>
                  <a:srgbClr val="FF0000"/>
                </a:solidFill>
                <a:latin typeface="Times New Roman"/>
                <a:cs typeface="Times New Roman"/>
              </a:rPr>
              <a:t>chaired</a:t>
            </a:r>
            <a:r>
              <a:rPr sz="2100" dirty="0">
                <a:latin typeface="Times New Roman"/>
                <a:cs typeface="Times New Roman"/>
              </a:rPr>
              <a:t> by a high-ranking </a:t>
            </a:r>
            <a:r>
              <a:rPr sz="2100" spc="-5" dirty="0">
                <a:latin typeface="Times New Roman"/>
                <a:cs typeface="Times New Roman"/>
              </a:rPr>
              <a:t>official </a:t>
            </a:r>
            <a:r>
              <a:rPr sz="2100" dirty="0">
                <a:latin typeface="Times New Roman"/>
                <a:cs typeface="Times New Roman"/>
              </a:rPr>
              <a:t>in the </a:t>
            </a:r>
            <a:r>
              <a:rPr sz="2100" spc="-5" dirty="0">
                <a:latin typeface="Times New Roman"/>
                <a:cs typeface="Times New Roman"/>
              </a:rPr>
              <a:t>government </a:t>
            </a:r>
            <a:r>
              <a:rPr sz="2100" dirty="0">
                <a:latin typeface="Times New Roman"/>
                <a:cs typeface="Times New Roman"/>
              </a:rPr>
              <a:t>and </a:t>
            </a:r>
            <a:r>
              <a:rPr sz="2100" spc="-5" dirty="0">
                <a:latin typeface="Times New Roman"/>
                <a:cs typeface="Times New Roman"/>
              </a:rPr>
              <a:t>its  </a:t>
            </a:r>
            <a:r>
              <a:rPr sz="2100" dirty="0">
                <a:solidFill>
                  <a:srgbClr val="FF0000"/>
                </a:solidFill>
                <a:latin typeface="Times New Roman"/>
                <a:cs typeface="Times New Roman"/>
              </a:rPr>
              <a:t>members</a:t>
            </a:r>
            <a:r>
              <a:rPr sz="2100" dirty="0">
                <a:latin typeface="Times New Roman"/>
                <a:cs typeface="Times New Roman"/>
              </a:rPr>
              <a:t> are high level representatives from </a:t>
            </a:r>
            <a:r>
              <a:rPr sz="2100" spc="-5" dirty="0">
                <a:latin typeface="Times New Roman"/>
                <a:cs typeface="Times New Roman"/>
              </a:rPr>
              <a:t>ministries </a:t>
            </a:r>
            <a:r>
              <a:rPr sz="2100" dirty="0">
                <a:latin typeface="Times New Roman"/>
                <a:cs typeface="Times New Roman"/>
              </a:rPr>
              <a:t>and other  public agencies, </a:t>
            </a:r>
            <a:r>
              <a:rPr sz="2100" spc="-5" dirty="0">
                <a:latin typeface="Times New Roman"/>
                <a:cs typeface="Times New Roman"/>
              </a:rPr>
              <a:t>as </a:t>
            </a:r>
            <a:r>
              <a:rPr sz="2100" dirty="0">
                <a:latin typeface="Times New Roman"/>
                <a:cs typeface="Times New Roman"/>
              </a:rPr>
              <a:t>well </a:t>
            </a:r>
            <a:r>
              <a:rPr sz="2100" spc="-5" dirty="0">
                <a:latin typeface="Times New Roman"/>
                <a:cs typeface="Times New Roman"/>
              </a:rPr>
              <a:t>as from NGOs, </a:t>
            </a:r>
            <a:r>
              <a:rPr sz="2100" dirty="0">
                <a:latin typeface="Times New Roman"/>
                <a:cs typeface="Times New Roman"/>
              </a:rPr>
              <a:t>businesses and</a:t>
            </a:r>
            <a:r>
              <a:rPr sz="2100" spc="10" dirty="0">
                <a:latin typeface="Times New Roman"/>
                <a:cs typeface="Times New Roman"/>
              </a:rPr>
              <a:t> </a:t>
            </a:r>
            <a:r>
              <a:rPr sz="2100" spc="-5" dirty="0">
                <a:latin typeface="Times New Roman"/>
                <a:cs typeface="Times New Roman"/>
              </a:rPr>
              <a:t>academia.</a:t>
            </a:r>
            <a:endParaRPr sz="2100" dirty="0">
              <a:latin typeface="Times New Roman"/>
              <a:cs typeface="Times New Roman"/>
            </a:endParaRPr>
          </a:p>
          <a:p>
            <a:pPr marL="373380" marR="5080" indent="-361315" algn="just">
              <a:lnSpc>
                <a:spcPct val="100000"/>
              </a:lnSpc>
              <a:spcBef>
                <a:spcPts val="600"/>
              </a:spcBef>
              <a:buClr>
                <a:srgbClr val="4966AC"/>
              </a:buClr>
              <a:buSzPct val="78571"/>
              <a:buFont typeface="Courier New"/>
              <a:buChar char="o"/>
              <a:tabLst>
                <a:tab pos="374015" algn="l"/>
              </a:tabLst>
            </a:pPr>
            <a:r>
              <a:rPr sz="2100" dirty="0">
                <a:solidFill>
                  <a:srgbClr val="FF0000"/>
                </a:solidFill>
                <a:latin typeface="Times New Roman"/>
                <a:cs typeface="Times New Roman"/>
              </a:rPr>
              <a:t>Useful</a:t>
            </a:r>
            <a:r>
              <a:rPr sz="2100" dirty="0">
                <a:latin typeface="Times New Roman"/>
                <a:cs typeface="Times New Roman"/>
              </a:rPr>
              <a:t> especially in </a:t>
            </a:r>
            <a:r>
              <a:rPr sz="2100" spc="-5" dirty="0">
                <a:latin typeface="Times New Roman"/>
                <a:cs typeface="Times New Roman"/>
              </a:rPr>
              <a:t>countries </a:t>
            </a:r>
            <a:r>
              <a:rPr sz="2100" dirty="0">
                <a:latin typeface="Times New Roman"/>
                <a:cs typeface="Times New Roman"/>
              </a:rPr>
              <a:t>with </a:t>
            </a:r>
            <a:r>
              <a:rPr sz="2100" dirty="0">
                <a:solidFill>
                  <a:srgbClr val="FF0000"/>
                </a:solidFill>
                <a:latin typeface="Times New Roman"/>
                <a:cs typeface="Times New Roman"/>
              </a:rPr>
              <a:t>little experience </a:t>
            </a:r>
            <a:r>
              <a:rPr sz="2100" spc="-5" dirty="0">
                <a:latin typeface="Times New Roman"/>
                <a:cs typeface="Times New Roman"/>
              </a:rPr>
              <a:t>in AC </a:t>
            </a:r>
            <a:r>
              <a:rPr sz="2100" dirty="0">
                <a:latin typeface="Times New Roman"/>
                <a:cs typeface="Times New Roman"/>
              </a:rPr>
              <a:t>taking,  a </a:t>
            </a:r>
            <a:r>
              <a:rPr sz="2100" dirty="0">
                <a:solidFill>
                  <a:srgbClr val="FF0000"/>
                </a:solidFill>
                <a:latin typeface="Times New Roman"/>
                <a:cs typeface="Times New Roman"/>
              </a:rPr>
              <a:t>de</a:t>
            </a:r>
            <a:r>
              <a:rPr lang="en-GB" sz="2100" dirty="0">
                <a:solidFill>
                  <a:srgbClr val="FF0000"/>
                </a:solidFill>
                <a:latin typeface="Times New Roman"/>
                <a:cs typeface="Times New Roman"/>
              </a:rPr>
              <a:t>-</a:t>
            </a:r>
            <a:r>
              <a:rPr sz="2100" dirty="0">
                <a:solidFill>
                  <a:srgbClr val="FF0000"/>
                </a:solidFill>
                <a:latin typeface="Times New Roman"/>
                <a:cs typeface="Times New Roman"/>
              </a:rPr>
              <a:t>centralized</a:t>
            </a:r>
            <a:r>
              <a:rPr sz="2100" dirty="0">
                <a:latin typeface="Times New Roman"/>
                <a:cs typeface="Times New Roman"/>
              </a:rPr>
              <a:t> agricultural statistics </a:t>
            </a:r>
            <a:r>
              <a:rPr sz="2100" spc="-5" dirty="0">
                <a:latin typeface="Times New Roman"/>
                <a:cs typeface="Times New Roman"/>
              </a:rPr>
              <a:t>system </a:t>
            </a:r>
            <a:r>
              <a:rPr sz="2100" dirty="0">
                <a:latin typeface="Times New Roman"/>
                <a:cs typeface="Times New Roman"/>
              </a:rPr>
              <a:t>or/and </a:t>
            </a:r>
            <a:r>
              <a:rPr sz="2100" dirty="0">
                <a:solidFill>
                  <a:srgbClr val="FF0000"/>
                </a:solidFill>
                <a:latin typeface="Times New Roman"/>
                <a:cs typeface="Times New Roman"/>
              </a:rPr>
              <a:t>lacking</a:t>
            </a:r>
            <a:r>
              <a:rPr sz="2100" dirty="0">
                <a:latin typeface="Times New Roman"/>
                <a:cs typeface="Times New Roman"/>
              </a:rPr>
              <a:t> a</a:t>
            </a:r>
            <a:r>
              <a:rPr lang="en-GB" sz="2100" dirty="0">
                <a:latin typeface="Times New Roman"/>
                <a:cs typeface="Times New Roman"/>
              </a:rPr>
              <a:t> </a:t>
            </a:r>
            <a:r>
              <a:rPr sz="2100" dirty="0">
                <a:latin typeface="Times New Roman"/>
                <a:cs typeface="Times New Roman"/>
              </a:rPr>
              <a:t>well-established </a:t>
            </a:r>
            <a:r>
              <a:rPr sz="2100" dirty="0">
                <a:solidFill>
                  <a:srgbClr val="FF0000"/>
                </a:solidFill>
                <a:latin typeface="Times New Roman"/>
                <a:cs typeface="Times New Roman"/>
              </a:rPr>
              <a:t>coordination </a:t>
            </a:r>
            <a:r>
              <a:rPr sz="2100" spc="-5" dirty="0">
                <a:solidFill>
                  <a:srgbClr val="FF0000"/>
                </a:solidFill>
                <a:latin typeface="Times New Roman"/>
                <a:cs typeface="Times New Roman"/>
              </a:rPr>
              <a:t>mechanism</a:t>
            </a:r>
            <a:r>
              <a:rPr sz="2100" spc="-5" dirty="0">
                <a:latin typeface="Times New Roman"/>
                <a:cs typeface="Times New Roman"/>
              </a:rPr>
              <a:t> </a:t>
            </a:r>
            <a:r>
              <a:rPr sz="2100" dirty="0">
                <a:latin typeface="Times New Roman"/>
                <a:cs typeface="Times New Roman"/>
              </a:rPr>
              <a:t>of agricultural</a:t>
            </a:r>
            <a:r>
              <a:rPr sz="2100" spc="5" dirty="0">
                <a:latin typeface="Times New Roman"/>
                <a:cs typeface="Times New Roman"/>
              </a:rPr>
              <a:t> </a:t>
            </a:r>
            <a:r>
              <a:rPr sz="2100" dirty="0">
                <a:latin typeface="Times New Roman"/>
                <a:cs typeface="Times New Roman"/>
              </a:rPr>
              <a:t>statistics.</a:t>
            </a:r>
          </a:p>
        </p:txBody>
      </p:sp>
      <p:sp>
        <p:nvSpPr>
          <p:cNvPr id="10" name="object 2"/>
          <p:cNvSpPr txBox="1">
            <a:spLocks noGrp="1"/>
          </p:cNvSpPr>
          <p:nvPr>
            <p:ph type="title"/>
          </p:nvPr>
        </p:nvSpPr>
        <p:spPr>
          <a:xfrm>
            <a:off x="1113231" y="909904"/>
            <a:ext cx="7843571" cy="627736"/>
          </a:xfrm>
          <a:prstGeom prst="rect">
            <a:avLst/>
          </a:prstGeom>
        </p:spPr>
        <p:txBody>
          <a:bodyPr vert="horz" wrap="square" lIns="0" tIns="12065" rIns="0" bIns="0" rtlCol="0">
            <a:spAutoFit/>
          </a:bodyPr>
          <a:lstStyle/>
          <a:p>
            <a:pPr marL="12700">
              <a:lnSpc>
                <a:spcPct val="100000"/>
              </a:lnSpc>
              <a:spcBef>
                <a:spcPts val="95"/>
              </a:spcBef>
            </a:pPr>
            <a:r>
              <a:rPr lang="en-GB" sz="4000" spc="-5" dirty="0"/>
              <a:t>Census </a:t>
            </a:r>
            <a:r>
              <a:rPr sz="4000" spc="-5" dirty="0"/>
              <a:t>Coordinating boards</a:t>
            </a:r>
            <a:r>
              <a:rPr sz="4000" spc="10" dirty="0"/>
              <a:t> </a:t>
            </a:r>
            <a:r>
              <a:rPr sz="4000" b="0" i="1" spc="-5" dirty="0"/>
              <a:t>(</a:t>
            </a:r>
            <a:r>
              <a:rPr lang="en-GB" sz="4000" b="0" i="1" spc="-5" dirty="0"/>
              <a:t>2/4</a:t>
            </a:r>
            <a:r>
              <a:rPr sz="4000" b="0" i="1" spc="-5" dirty="0"/>
              <a:t>)</a:t>
            </a:r>
            <a:endParaRPr sz="4000" b="0"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17</a:t>
            </a:fld>
            <a:endParaRPr dirty="0"/>
          </a:p>
        </p:txBody>
      </p:sp>
      <p:sp>
        <p:nvSpPr>
          <p:cNvPr id="3" name="object 3"/>
          <p:cNvSpPr txBox="1"/>
          <p:nvPr/>
        </p:nvSpPr>
        <p:spPr>
          <a:xfrm>
            <a:off x="1129690" y="1573823"/>
            <a:ext cx="7794625" cy="4996881"/>
          </a:xfrm>
          <a:prstGeom prst="rect">
            <a:avLst/>
          </a:prstGeom>
        </p:spPr>
        <p:txBody>
          <a:bodyPr vert="horz" wrap="square" lIns="0" tIns="117475" rIns="0" bIns="0" rtlCol="0">
            <a:spAutoFit/>
          </a:bodyPr>
          <a:lstStyle/>
          <a:p>
            <a:pPr marL="12700">
              <a:lnSpc>
                <a:spcPct val="100000"/>
              </a:lnSpc>
              <a:spcBef>
                <a:spcPts val="925"/>
              </a:spcBef>
            </a:pPr>
            <a:r>
              <a:rPr sz="2400" b="1" dirty="0">
                <a:latin typeface="Times New Roman"/>
                <a:cs typeface="Times New Roman"/>
              </a:rPr>
              <a:t>Subcommittees, advisory </a:t>
            </a:r>
            <a:r>
              <a:rPr sz="2400" b="1" spc="-5" dirty="0">
                <a:latin typeface="Times New Roman"/>
                <a:cs typeface="Times New Roman"/>
              </a:rPr>
              <a:t>and working</a:t>
            </a:r>
            <a:r>
              <a:rPr sz="2400" b="1" spc="-15" dirty="0">
                <a:latin typeface="Times New Roman"/>
                <a:cs typeface="Times New Roman"/>
              </a:rPr>
              <a:t> </a:t>
            </a:r>
            <a:r>
              <a:rPr sz="2400" b="1" spc="-10" dirty="0">
                <a:latin typeface="Times New Roman"/>
                <a:cs typeface="Times New Roman"/>
              </a:rPr>
              <a:t>groups:</a:t>
            </a:r>
            <a:endParaRPr sz="2400" dirty="0">
              <a:latin typeface="Times New Roman"/>
              <a:cs typeface="Times New Roman"/>
            </a:endParaRPr>
          </a:p>
          <a:p>
            <a:pPr marL="381000" indent="-181610">
              <a:lnSpc>
                <a:spcPct val="100000"/>
              </a:lnSpc>
              <a:spcBef>
                <a:spcPts val="625"/>
              </a:spcBef>
              <a:buClr>
                <a:srgbClr val="4966AC"/>
              </a:buClr>
              <a:buSzPct val="80555"/>
              <a:buFont typeface="Courier New"/>
              <a:buChar char="o"/>
              <a:tabLst>
                <a:tab pos="381635" algn="l"/>
              </a:tabLst>
            </a:pPr>
            <a:r>
              <a:rPr sz="1800" spc="-10" dirty="0">
                <a:latin typeface="Times New Roman"/>
                <a:cs typeface="Times New Roman"/>
              </a:rPr>
              <a:t>May </a:t>
            </a:r>
            <a:r>
              <a:rPr sz="1800" spc="-5" dirty="0">
                <a:latin typeface="Times New Roman"/>
                <a:cs typeface="Times New Roman"/>
              </a:rPr>
              <a:t>be created, </a:t>
            </a:r>
            <a:r>
              <a:rPr sz="1800" dirty="0">
                <a:solidFill>
                  <a:srgbClr val="FF0000"/>
                </a:solidFill>
                <a:latin typeface="Times New Roman"/>
                <a:cs typeface="Times New Roman"/>
              </a:rPr>
              <a:t>under the area </a:t>
            </a:r>
            <a:r>
              <a:rPr sz="1800" spc="-5" dirty="0">
                <a:latin typeface="Times New Roman"/>
                <a:cs typeface="Times New Roman"/>
              </a:rPr>
              <a:t>of </a:t>
            </a:r>
            <a:r>
              <a:rPr sz="1800" dirty="0">
                <a:latin typeface="Times New Roman"/>
                <a:cs typeface="Times New Roman"/>
              </a:rPr>
              <a:t>coordination </a:t>
            </a:r>
            <a:r>
              <a:rPr sz="1800" spc="-5" dirty="0">
                <a:latin typeface="Times New Roman"/>
                <a:cs typeface="Times New Roman"/>
              </a:rPr>
              <a:t>or </a:t>
            </a:r>
            <a:r>
              <a:rPr sz="1800" dirty="0">
                <a:latin typeface="Times New Roman"/>
                <a:cs typeface="Times New Roman"/>
              </a:rPr>
              <a:t>supervision </a:t>
            </a:r>
            <a:r>
              <a:rPr sz="1800" spc="-10" dirty="0">
                <a:latin typeface="Times New Roman"/>
                <a:cs typeface="Times New Roman"/>
              </a:rPr>
              <a:t>of </a:t>
            </a:r>
            <a:r>
              <a:rPr lang="en-GB" sz="1800" spc="-10" dirty="0">
                <a:latin typeface="Times New Roman"/>
                <a:cs typeface="Times New Roman"/>
              </a:rPr>
              <a:t/>
            </a:r>
            <a:br>
              <a:rPr lang="en-GB" sz="1800" spc="-10" dirty="0">
                <a:latin typeface="Times New Roman"/>
                <a:cs typeface="Times New Roman"/>
              </a:rPr>
            </a:br>
            <a:r>
              <a:rPr sz="1800" dirty="0">
                <a:latin typeface="Times New Roman"/>
                <a:cs typeface="Times New Roman"/>
              </a:rPr>
              <a:t>a</a:t>
            </a:r>
            <a:r>
              <a:rPr sz="1800" spc="-250" dirty="0">
                <a:latin typeface="Times New Roman"/>
                <a:cs typeface="Times New Roman"/>
              </a:rPr>
              <a:t> </a:t>
            </a:r>
            <a:r>
              <a:rPr sz="1800" spc="-5" dirty="0">
                <a:latin typeface="Times New Roman"/>
                <a:cs typeface="Times New Roman"/>
              </a:rPr>
              <a:t>member of</a:t>
            </a:r>
            <a:r>
              <a:rPr lang="en-GB" dirty="0">
                <a:latin typeface="Times New Roman"/>
                <a:cs typeface="Times New Roman"/>
              </a:rPr>
              <a:t> </a:t>
            </a:r>
            <a:r>
              <a:rPr sz="1800" dirty="0">
                <a:latin typeface="Times New Roman"/>
                <a:cs typeface="Times New Roman"/>
              </a:rPr>
              <a:t>the </a:t>
            </a:r>
            <a:r>
              <a:rPr sz="1800" dirty="0">
                <a:latin typeface="Times New Roman"/>
                <a:cs typeface="Times New Roman"/>
                <a:hlinkClick r:id="rId2" action="ppaction://hlinksldjump" tooltip="TSC = Technical Steering Committee"/>
              </a:rPr>
              <a:t>TSC</a:t>
            </a:r>
            <a:r>
              <a:rPr sz="1800" dirty="0">
                <a:latin typeface="Times New Roman"/>
                <a:cs typeface="Times New Roman"/>
              </a:rPr>
              <a:t> or</a:t>
            </a:r>
            <a:r>
              <a:rPr sz="1800" spc="-50" dirty="0">
                <a:latin typeface="Times New Roman"/>
                <a:cs typeface="Times New Roman"/>
              </a:rPr>
              <a:t> </a:t>
            </a:r>
            <a:r>
              <a:rPr sz="1800" spc="-5" dirty="0">
                <a:latin typeface="Times New Roman"/>
                <a:cs typeface="Times New Roman"/>
                <a:hlinkClick r:id="rId2" action="ppaction://hlinksldjump" tooltip="NSC = National High-level Steering Committee "/>
              </a:rPr>
              <a:t>NSC</a:t>
            </a:r>
            <a:r>
              <a:rPr sz="1800" spc="-5" dirty="0">
                <a:latin typeface="Times New Roman"/>
                <a:cs typeface="Times New Roman"/>
              </a:rPr>
              <a:t>.</a:t>
            </a:r>
            <a:endParaRPr sz="1800" dirty="0">
              <a:latin typeface="Times New Roman"/>
              <a:cs typeface="Times New Roman"/>
            </a:endParaRPr>
          </a:p>
          <a:p>
            <a:pPr marL="381000" marR="6350" indent="-181610" algn="just">
              <a:lnSpc>
                <a:spcPct val="100000"/>
              </a:lnSpc>
              <a:spcBef>
                <a:spcPts val="600"/>
              </a:spcBef>
              <a:buClr>
                <a:srgbClr val="4966AC"/>
              </a:buClr>
              <a:buSzPct val="80555"/>
              <a:buFont typeface="Courier New"/>
              <a:buChar char="o"/>
              <a:tabLst>
                <a:tab pos="381635" algn="l"/>
              </a:tabLst>
            </a:pPr>
            <a:r>
              <a:rPr sz="1800" spc="-60" dirty="0">
                <a:latin typeface="Times New Roman"/>
                <a:cs typeface="Times New Roman"/>
              </a:rPr>
              <a:t>To </a:t>
            </a:r>
            <a:r>
              <a:rPr sz="1800" dirty="0">
                <a:solidFill>
                  <a:srgbClr val="FF0000"/>
                </a:solidFill>
                <a:latin typeface="Times New Roman"/>
                <a:cs typeface="Times New Roman"/>
              </a:rPr>
              <a:t>advise</a:t>
            </a:r>
            <a:r>
              <a:rPr sz="1800" dirty="0">
                <a:latin typeface="Times New Roman"/>
                <a:cs typeface="Times New Roman"/>
              </a:rPr>
              <a:t> on </a:t>
            </a:r>
            <a:r>
              <a:rPr sz="1800" spc="-5" dirty="0">
                <a:solidFill>
                  <a:srgbClr val="FF0000"/>
                </a:solidFill>
                <a:latin typeface="Times New Roman"/>
                <a:cs typeface="Times New Roman"/>
              </a:rPr>
              <a:t>specific</a:t>
            </a:r>
            <a:r>
              <a:rPr sz="1800" spc="-5" dirty="0">
                <a:latin typeface="Times New Roman"/>
                <a:cs typeface="Times New Roman"/>
              </a:rPr>
              <a:t> technical matters (concepts and definitions,  </a:t>
            </a:r>
            <a:r>
              <a:rPr sz="1800" dirty="0">
                <a:latin typeface="Times New Roman"/>
                <a:cs typeface="Times New Roman"/>
              </a:rPr>
              <a:t>methodological aspects, </a:t>
            </a:r>
            <a:r>
              <a:rPr sz="1800" spc="-5" dirty="0">
                <a:latin typeface="Times New Roman"/>
                <a:cs typeface="Times New Roman"/>
              </a:rPr>
              <a:t>questionnaire design, data processing, etc.), </a:t>
            </a:r>
            <a:r>
              <a:rPr sz="1800" dirty="0">
                <a:latin typeface="Times New Roman"/>
                <a:cs typeface="Times New Roman"/>
              </a:rPr>
              <a:t>or on </a:t>
            </a:r>
            <a:r>
              <a:rPr sz="1800" spc="-5" dirty="0">
                <a:latin typeface="Times New Roman"/>
                <a:cs typeface="Times New Roman"/>
              </a:rPr>
              <a:t>more  </a:t>
            </a:r>
            <a:r>
              <a:rPr sz="1800" dirty="0">
                <a:solidFill>
                  <a:srgbClr val="FF0000"/>
                </a:solidFill>
                <a:latin typeface="Times New Roman"/>
                <a:cs typeface="Times New Roman"/>
              </a:rPr>
              <a:t>general</a:t>
            </a:r>
            <a:r>
              <a:rPr sz="1800" dirty="0">
                <a:latin typeface="Times New Roman"/>
                <a:cs typeface="Times New Roman"/>
              </a:rPr>
              <a:t> aspects </a:t>
            </a:r>
            <a:r>
              <a:rPr sz="1800" spc="-5" dirty="0">
                <a:latin typeface="Times New Roman"/>
                <a:cs typeface="Times New Roman"/>
              </a:rPr>
              <a:t>(communications, transportation, logistics, recruitment, training,  </a:t>
            </a:r>
            <a:r>
              <a:rPr sz="1800" spc="-10" dirty="0">
                <a:latin typeface="Times New Roman"/>
                <a:cs typeface="Times New Roman"/>
              </a:rPr>
              <a:t>publicity, </a:t>
            </a:r>
            <a:r>
              <a:rPr sz="1800" dirty="0">
                <a:latin typeface="Times New Roman"/>
                <a:cs typeface="Times New Roman"/>
              </a:rPr>
              <a:t>data dissemination,</a:t>
            </a:r>
            <a:r>
              <a:rPr sz="1800" spc="-50" dirty="0">
                <a:latin typeface="Times New Roman"/>
                <a:cs typeface="Times New Roman"/>
              </a:rPr>
              <a:t> </a:t>
            </a:r>
            <a:r>
              <a:rPr sz="1800" dirty="0">
                <a:latin typeface="Times New Roman"/>
                <a:cs typeface="Times New Roman"/>
              </a:rPr>
              <a:t>etc.).</a:t>
            </a:r>
          </a:p>
          <a:p>
            <a:pPr marL="381000" indent="-181610" algn="just">
              <a:lnSpc>
                <a:spcPct val="100000"/>
              </a:lnSpc>
              <a:spcBef>
                <a:spcPts val="605"/>
              </a:spcBef>
              <a:buClr>
                <a:srgbClr val="4966AC"/>
              </a:buClr>
              <a:buSzPct val="80555"/>
              <a:buFont typeface="Courier New"/>
              <a:buChar char="o"/>
              <a:tabLst>
                <a:tab pos="381635" algn="l"/>
              </a:tabLst>
            </a:pPr>
            <a:r>
              <a:rPr sz="1800" spc="-35" dirty="0">
                <a:latin typeface="Times New Roman"/>
                <a:cs typeface="Times New Roman"/>
              </a:rPr>
              <a:t>Would </a:t>
            </a:r>
            <a:r>
              <a:rPr sz="1800" spc="-5" dirty="0">
                <a:latin typeface="Times New Roman"/>
                <a:cs typeface="Times New Roman"/>
              </a:rPr>
              <a:t>normally consist </a:t>
            </a:r>
            <a:r>
              <a:rPr sz="1800" dirty="0">
                <a:latin typeface="Times New Roman"/>
                <a:cs typeface="Times New Roman"/>
              </a:rPr>
              <a:t>of a </a:t>
            </a:r>
            <a:r>
              <a:rPr sz="1800" spc="-5" dirty="0">
                <a:latin typeface="Times New Roman"/>
                <a:cs typeface="Times New Roman"/>
              </a:rPr>
              <a:t>small </a:t>
            </a:r>
            <a:r>
              <a:rPr sz="1800" dirty="0">
                <a:latin typeface="Times New Roman"/>
                <a:cs typeface="Times New Roman"/>
              </a:rPr>
              <a:t>group of </a:t>
            </a:r>
            <a:r>
              <a:rPr sz="1800" dirty="0">
                <a:solidFill>
                  <a:srgbClr val="FF0000"/>
                </a:solidFill>
                <a:latin typeface="Times New Roman"/>
                <a:cs typeface="Times New Roman"/>
              </a:rPr>
              <a:t>subject matter</a:t>
            </a:r>
            <a:r>
              <a:rPr sz="1800" spc="40" dirty="0">
                <a:solidFill>
                  <a:srgbClr val="FF0000"/>
                </a:solidFill>
                <a:latin typeface="Times New Roman"/>
                <a:cs typeface="Times New Roman"/>
              </a:rPr>
              <a:t> </a:t>
            </a:r>
            <a:r>
              <a:rPr sz="1800" dirty="0">
                <a:solidFill>
                  <a:srgbClr val="FF0000"/>
                </a:solidFill>
                <a:latin typeface="Times New Roman"/>
                <a:cs typeface="Times New Roman"/>
              </a:rPr>
              <a:t>specialists</a:t>
            </a:r>
            <a:r>
              <a:rPr sz="1800" dirty="0">
                <a:latin typeface="Times New Roman"/>
                <a:cs typeface="Times New Roman"/>
              </a:rPr>
              <a:t>.</a:t>
            </a:r>
          </a:p>
          <a:p>
            <a:pPr marL="12700">
              <a:lnSpc>
                <a:spcPct val="100000"/>
              </a:lnSpc>
              <a:spcBef>
                <a:spcPts val="575"/>
              </a:spcBef>
            </a:pPr>
            <a:r>
              <a:rPr sz="2400" b="1" spc="-5" dirty="0">
                <a:latin typeface="Times New Roman"/>
                <a:cs typeface="Times New Roman"/>
              </a:rPr>
              <a:t>Advisory</a:t>
            </a:r>
            <a:r>
              <a:rPr sz="2400" b="1" dirty="0">
                <a:latin typeface="Times New Roman"/>
                <a:cs typeface="Times New Roman"/>
              </a:rPr>
              <a:t> </a:t>
            </a:r>
            <a:r>
              <a:rPr sz="2400" b="1" spc="-5" dirty="0">
                <a:latin typeface="Times New Roman"/>
                <a:cs typeface="Times New Roman"/>
              </a:rPr>
              <a:t>boards:</a:t>
            </a:r>
            <a:endParaRPr sz="2400" dirty="0">
              <a:latin typeface="Times New Roman"/>
              <a:cs typeface="Times New Roman"/>
            </a:endParaRPr>
          </a:p>
          <a:p>
            <a:pPr marL="381000" indent="-181610">
              <a:lnSpc>
                <a:spcPct val="100000"/>
              </a:lnSpc>
              <a:spcBef>
                <a:spcPts val="625"/>
              </a:spcBef>
              <a:buClr>
                <a:srgbClr val="4966AC"/>
              </a:buClr>
              <a:buSzPct val="80555"/>
              <a:buFont typeface="Courier New"/>
              <a:buChar char="o"/>
              <a:tabLst>
                <a:tab pos="381635" algn="l"/>
              </a:tabLst>
            </a:pPr>
            <a:r>
              <a:rPr sz="1800" spc="-60" dirty="0">
                <a:latin typeface="Times New Roman"/>
                <a:cs typeface="Times New Roman"/>
              </a:rPr>
              <a:t>To</a:t>
            </a:r>
            <a:r>
              <a:rPr sz="1800" spc="260" dirty="0">
                <a:latin typeface="Times New Roman"/>
                <a:cs typeface="Times New Roman"/>
              </a:rPr>
              <a:t> </a:t>
            </a:r>
            <a:r>
              <a:rPr sz="1800" spc="-5" dirty="0">
                <a:solidFill>
                  <a:srgbClr val="FF0000"/>
                </a:solidFill>
                <a:latin typeface="Times New Roman"/>
                <a:cs typeface="Times New Roman"/>
              </a:rPr>
              <a:t>advise</a:t>
            </a:r>
            <a:r>
              <a:rPr lang="en-GB" spc="265" dirty="0">
                <a:solidFill>
                  <a:srgbClr val="FF0000"/>
                </a:solidFill>
                <a:latin typeface="Times New Roman"/>
                <a:cs typeface="Times New Roman"/>
              </a:rPr>
              <a:t> </a:t>
            </a:r>
            <a:r>
              <a:rPr sz="1800" spc="-5" dirty="0">
                <a:solidFill>
                  <a:srgbClr val="FF0000"/>
                </a:solidFill>
                <a:latin typeface="Times New Roman"/>
                <a:cs typeface="Times New Roman"/>
              </a:rPr>
              <a:t>the</a:t>
            </a:r>
            <a:r>
              <a:rPr sz="1800" spc="270" dirty="0">
                <a:solidFill>
                  <a:srgbClr val="FF0000"/>
                </a:solidFill>
                <a:latin typeface="Times New Roman"/>
                <a:cs typeface="Times New Roman"/>
              </a:rPr>
              <a:t> </a:t>
            </a:r>
            <a:r>
              <a:rPr sz="1800" spc="-10" dirty="0">
                <a:solidFill>
                  <a:srgbClr val="FF0000"/>
                </a:solidFill>
                <a:latin typeface="Times New Roman"/>
                <a:cs typeface="Times New Roman"/>
                <a:hlinkClick r:id="rId2" action="ppaction://hlinksldjump" tooltip="CO = Census Office"/>
              </a:rPr>
              <a:t>CO</a:t>
            </a:r>
            <a:r>
              <a:rPr sz="1800" spc="260" dirty="0">
                <a:solidFill>
                  <a:srgbClr val="FF0000"/>
                </a:solidFill>
                <a:latin typeface="Times New Roman"/>
                <a:cs typeface="Times New Roman"/>
              </a:rPr>
              <a:t> </a:t>
            </a:r>
            <a:r>
              <a:rPr sz="1800" spc="-5" dirty="0">
                <a:latin typeface="Times New Roman"/>
                <a:cs typeface="Times New Roman"/>
              </a:rPr>
              <a:t>on</a:t>
            </a:r>
            <a:r>
              <a:rPr sz="1800" spc="265" dirty="0">
                <a:latin typeface="Times New Roman"/>
                <a:cs typeface="Times New Roman"/>
              </a:rPr>
              <a:t> </a:t>
            </a:r>
            <a:r>
              <a:rPr sz="1800" spc="-5" dirty="0">
                <a:solidFill>
                  <a:srgbClr val="FF0000"/>
                </a:solidFill>
                <a:latin typeface="Times New Roman"/>
                <a:cs typeface="Times New Roman"/>
              </a:rPr>
              <a:t>strategic</a:t>
            </a:r>
            <a:r>
              <a:rPr sz="1800" spc="280" dirty="0">
                <a:latin typeface="Times New Roman"/>
                <a:cs typeface="Times New Roman"/>
              </a:rPr>
              <a:t> </a:t>
            </a:r>
            <a:r>
              <a:rPr sz="1800" spc="-5" dirty="0">
                <a:latin typeface="Times New Roman"/>
                <a:cs typeface="Times New Roman"/>
              </a:rPr>
              <a:t>issues</a:t>
            </a:r>
            <a:r>
              <a:rPr sz="1800" spc="260" dirty="0">
                <a:latin typeface="Times New Roman"/>
                <a:cs typeface="Times New Roman"/>
              </a:rPr>
              <a:t> </a:t>
            </a:r>
            <a:r>
              <a:rPr sz="1800" spc="-5" dirty="0">
                <a:latin typeface="Times New Roman"/>
                <a:cs typeface="Times New Roman"/>
              </a:rPr>
              <a:t>or</a:t>
            </a:r>
            <a:r>
              <a:rPr sz="1800" spc="265" dirty="0">
                <a:latin typeface="Times New Roman"/>
                <a:cs typeface="Times New Roman"/>
              </a:rPr>
              <a:t> </a:t>
            </a:r>
            <a:r>
              <a:rPr sz="1800" dirty="0">
                <a:solidFill>
                  <a:srgbClr val="FF0000"/>
                </a:solidFill>
                <a:latin typeface="Times New Roman"/>
                <a:cs typeface="Times New Roman"/>
              </a:rPr>
              <a:t>particular</a:t>
            </a:r>
            <a:r>
              <a:rPr sz="1800" spc="275" dirty="0">
                <a:latin typeface="Times New Roman"/>
                <a:cs typeface="Times New Roman"/>
              </a:rPr>
              <a:t> </a:t>
            </a:r>
            <a:r>
              <a:rPr sz="1800" spc="-5" dirty="0">
                <a:latin typeface="Times New Roman"/>
                <a:cs typeface="Times New Roman"/>
              </a:rPr>
              <a:t>technical</a:t>
            </a:r>
            <a:r>
              <a:rPr sz="1800" spc="275" dirty="0">
                <a:latin typeface="Times New Roman"/>
                <a:cs typeface="Times New Roman"/>
              </a:rPr>
              <a:t> </a:t>
            </a:r>
            <a:r>
              <a:rPr sz="1800" spc="-5" dirty="0">
                <a:latin typeface="Times New Roman"/>
                <a:cs typeface="Times New Roman"/>
              </a:rPr>
              <a:t>aspects</a:t>
            </a:r>
            <a:r>
              <a:rPr sz="1800" spc="270" dirty="0">
                <a:latin typeface="Times New Roman"/>
                <a:cs typeface="Times New Roman"/>
              </a:rPr>
              <a:t> </a:t>
            </a:r>
            <a:r>
              <a:rPr sz="1800" spc="-5" dirty="0">
                <a:latin typeface="Times New Roman"/>
                <a:cs typeface="Times New Roman"/>
              </a:rPr>
              <a:t>of</a:t>
            </a:r>
            <a:r>
              <a:rPr sz="1800" spc="265" dirty="0">
                <a:latin typeface="Times New Roman"/>
                <a:cs typeface="Times New Roman"/>
              </a:rPr>
              <a:t> </a:t>
            </a:r>
            <a:r>
              <a:rPr sz="1800" spc="-5" dirty="0">
                <a:latin typeface="Times New Roman"/>
                <a:cs typeface="Times New Roman"/>
              </a:rPr>
              <a:t>census</a:t>
            </a:r>
            <a:endParaRPr sz="1800" dirty="0">
              <a:latin typeface="Times New Roman"/>
              <a:cs typeface="Times New Roman"/>
            </a:endParaRPr>
          </a:p>
          <a:p>
            <a:pPr marL="381000">
              <a:lnSpc>
                <a:spcPct val="100000"/>
              </a:lnSpc>
            </a:pPr>
            <a:r>
              <a:rPr sz="1800" dirty="0">
                <a:latin typeface="Times New Roman"/>
                <a:cs typeface="Times New Roman"/>
              </a:rPr>
              <a:t>operation.</a:t>
            </a:r>
          </a:p>
          <a:p>
            <a:pPr marL="381000" marR="6985" indent="-181610">
              <a:lnSpc>
                <a:spcPct val="100000"/>
              </a:lnSpc>
              <a:spcBef>
                <a:spcPts val="600"/>
              </a:spcBef>
              <a:buClr>
                <a:srgbClr val="4966AC"/>
              </a:buClr>
              <a:buSzPct val="80555"/>
              <a:buFont typeface="Courier New"/>
              <a:buChar char="o"/>
              <a:tabLst>
                <a:tab pos="381635" algn="l"/>
              </a:tabLst>
            </a:pPr>
            <a:r>
              <a:rPr sz="1800" spc="-5" dirty="0">
                <a:solidFill>
                  <a:srgbClr val="FF0000"/>
                </a:solidFill>
                <a:latin typeface="Times New Roman"/>
                <a:cs typeface="Times New Roman"/>
              </a:rPr>
              <a:t>Members</a:t>
            </a:r>
            <a:r>
              <a:rPr sz="1800" spc="-5" dirty="0">
                <a:latin typeface="Times New Roman"/>
                <a:cs typeface="Times New Roman"/>
              </a:rPr>
              <a:t> </a:t>
            </a:r>
            <a:r>
              <a:rPr sz="1800" dirty="0">
                <a:latin typeface="Times New Roman"/>
                <a:cs typeface="Times New Roman"/>
              </a:rPr>
              <a:t>could be </a:t>
            </a:r>
            <a:r>
              <a:rPr sz="1800" dirty="0">
                <a:solidFill>
                  <a:srgbClr val="FF0000"/>
                </a:solidFill>
                <a:latin typeface="Times New Roman"/>
                <a:cs typeface="Times New Roman"/>
              </a:rPr>
              <a:t>experts</a:t>
            </a:r>
            <a:r>
              <a:rPr sz="1800" dirty="0">
                <a:latin typeface="Times New Roman"/>
                <a:cs typeface="Times New Roman"/>
              </a:rPr>
              <a:t> on </a:t>
            </a:r>
            <a:r>
              <a:rPr sz="1800" spc="-5" dirty="0">
                <a:latin typeface="Times New Roman"/>
                <a:cs typeface="Times New Roman"/>
              </a:rPr>
              <a:t>agriculture, agricultural statistics, sample </a:t>
            </a:r>
            <a:r>
              <a:rPr sz="1800" dirty="0">
                <a:latin typeface="Times New Roman"/>
                <a:cs typeface="Times New Roman"/>
              </a:rPr>
              <a:t>design,  </a:t>
            </a:r>
            <a:r>
              <a:rPr sz="1800" spc="-45" dirty="0">
                <a:latin typeface="Times New Roman"/>
                <a:cs typeface="Times New Roman"/>
              </a:rPr>
              <a:t>IT, </a:t>
            </a:r>
            <a:r>
              <a:rPr sz="1800" dirty="0">
                <a:latin typeface="Times New Roman"/>
                <a:cs typeface="Times New Roman"/>
              </a:rPr>
              <a:t>representatives of </a:t>
            </a:r>
            <a:r>
              <a:rPr sz="1800" dirty="0">
                <a:solidFill>
                  <a:srgbClr val="FF0000"/>
                </a:solidFill>
                <a:latin typeface="Times New Roman"/>
                <a:cs typeface="Times New Roman"/>
              </a:rPr>
              <a:t>important </a:t>
            </a:r>
            <a:r>
              <a:rPr sz="1800" spc="-5" dirty="0">
                <a:solidFill>
                  <a:srgbClr val="FF0000"/>
                </a:solidFill>
                <a:latin typeface="Times New Roman"/>
                <a:cs typeface="Times New Roman"/>
              </a:rPr>
              <a:t>users</a:t>
            </a:r>
            <a:r>
              <a:rPr sz="1800" spc="10" dirty="0">
                <a:solidFill>
                  <a:srgbClr val="FF0000"/>
                </a:solidFill>
                <a:latin typeface="Times New Roman"/>
                <a:cs typeface="Times New Roman"/>
              </a:rPr>
              <a:t> </a:t>
            </a:r>
            <a:r>
              <a:rPr sz="1800" spc="-5" dirty="0">
                <a:latin typeface="Times New Roman"/>
                <a:cs typeface="Times New Roman"/>
              </a:rPr>
              <a:t>segments.</a:t>
            </a:r>
            <a:endParaRPr sz="1800" dirty="0">
              <a:latin typeface="Times New Roman"/>
              <a:cs typeface="Times New Roman"/>
            </a:endParaRPr>
          </a:p>
          <a:p>
            <a:pPr marL="381000" marR="8255" indent="-181610">
              <a:lnSpc>
                <a:spcPct val="100000"/>
              </a:lnSpc>
              <a:spcBef>
                <a:spcPts val="600"/>
              </a:spcBef>
              <a:buClr>
                <a:srgbClr val="4966AC"/>
              </a:buClr>
              <a:buSzPct val="80555"/>
              <a:buFont typeface="Courier New"/>
              <a:buChar char="o"/>
              <a:tabLst>
                <a:tab pos="381635" algn="l"/>
              </a:tabLst>
            </a:pPr>
            <a:r>
              <a:rPr sz="1800" dirty="0">
                <a:latin typeface="Times New Roman"/>
                <a:cs typeface="Times New Roman"/>
              </a:rPr>
              <a:t>More </a:t>
            </a:r>
            <a:r>
              <a:rPr sz="1800" spc="-5" dirty="0">
                <a:solidFill>
                  <a:srgbClr val="FF0000"/>
                </a:solidFill>
                <a:latin typeface="Times New Roman"/>
                <a:cs typeface="Times New Roman"/>
              </a:rPr>
              <a:t>relevant</a:t>
            </a:r>
            <a:r>
              <a:rPr sz="1800" spc="-5" dirty="0">
                <a:latin typeface="Times New Roman"/>
                <a:cs typeface="Times New Roman"/>
              </a:rPr>
              <a:t> </a:t>
            </a:r>
            <a:r>
              <a:rPr sz="1800" dirty="0">
                <a:latin typeface="Times New Roman"/>
                <a:cs typeface="Times New Roman"/>
              </a:rPr>
              <a:t>in the </a:t>
            </a:r>
            <a:r>
              <a:rPr sz="1800" spc="-5" dirty="0">
                <a:latin typeface="Times New Roman"/>
                <a:cs typeface="Times New Roman"/>
              </a:rPr>
              <a:t>planning and preparation phases </a:t>
            </a:r>
            <a:r>
              <a:rPr sz="1800" dirty="0">
                <a:latin typeface="Times New Roman"/>
                <a:cs typeface="Times New Roman"/>
              </a:rPr>
              <a:t>and not in </a:t>
            </a:r>
            <a:r>
              <a:rPr sz="1800" spc="-5" dirty="0">
                <a:latin typeface="Times New Roman"/>
                <a:cs typeface="Times New Roman"/>
              </a:rPr>
              <a:t>the operational  </a:t>
            </a:r>
            <a:r>
              <a:rPr sz="1800" dirty="0">
                <a:latin typeface="Times New Roman"/>
                <a:cs typeface="Times New Roman"/>
              </a:rPr>
              <a:t>phases.</a:t>
            </a:r>
          </a:p>
        </p:txBody>
      </p:sp>
      <p:sp>
        <p:nvSpPr>
          <p:cNvPr id="8" name="object 2"/>
          <p:cNvSpPr txBox="1">
            <a:spLocks noGrp="1"/>
          </p:cNvSpPr>
          <p:nvPr>
            <p:ph type="title"/>
          </p:nvPr>
        </p:nvSpPr>
        <p:spPr>
          <a:xfrm>
            <a:off x="1113231" y="909904"/>
            <a:ext cx="7843571" cy="627736"/>
          </a:xfrm>
          <a:prstGeom prst="rect">
            <a:avLst/>
          </a:prstGeom>
        </p:spPr>
        <p:txBody>
          <a:bodyPr vert="horz" wrap="square" lIns="0" tIns="12065" rIns="0" bIns="0" rtlCol="0">
            <a:spAutoFit/>
          </a:bodyPr>
          <a:lstStyle/>
          <a:p>
            <a:pPr marL="12700">
              <a:lnSpc>
                <a:spcPct val="100000"/>
              </a:lnSpc>
              <a:spcBef>
                <a:spcPts val="95"/>
              </a:spcBef>
            </a:pPr>
            <a:r>
              <a:rPr lang="en-GB" sz="4000" spc="-5" dirty="0"/>
              <a:t>Census </a:t>
            </a:r>
            <a:r>
              <a:rPr sz="4000" spc="-5" dirty="0"/>
              <a:t>Coordinating boards</a:t>
            </a:r>
            <a:r>
              <a:rPr sz="4000" spc="10" dirty="0"/>
              <a:t> </a:t>
            </a:r>
            <a:r>
              <a:rPr sz="4000" b="0" i="1" spc="-5" dirty="0"/>
              <a:t>(</a:t>
            </a:r>
            <a:r>
              <a:rPr lang="en-GB" sz="4000" b="0" i="1" spc="-5" dirty="0"/>
              <a:t>3/4</a:t>
            </a:r>
            <a:r>
              <a:rPr sz="4000" b="0" i="1" spc="-5" dirty="0"/>
              <a:t>)</a:t>
            </a:r>
            <a:endParaRPr sz="4000" b="0"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18</a:t>
            </a:fld>
            <a:endParaRPr dirty="0"/>
          </a:p>
        </p:txBody>
      </p:sp>
      <p:sp>
        <p:nvSpPr>
          <p:cNvPr id="3" name="object 3"/>
          <p:cNvSpPr txBox="1">
            <a:spLocks noGrp="1"/>
          </p:cNvSpPr>
          <p:nvPr>
            <p:ph type="body" idx="1"/>
          </p:nvPr>
        </p:nvSpPr>
        <p:spPr>
          <a:prstGeom prst="rect">
            <a:avLst/>
          </a:prstGeom>
        </p:spPr>
        <p:txBody>
          <a:bodyPr vert="horz" wrap="square" lIns="0" tIns="99060" rIns="0" bIns="0" rtlCol="0">
            <a:spAutoFit/>
          </a:bodyPr>
          <a:lstStyle/>
          <a:p>
            <a:pPr marL="12700" algn="just">
              <a:lnSpc>
                <a:spcPct val="100000"/>
              </a:lnSpc>
              <a:spcBef>
                <a:spcPts val="780"/>
              </a:spcBef>
            </a:pPr>
            <a:r>
              <a:rPr spc="-5" dirty="0"/>
              <a:t>Provincial</a:t>
            </a:r>
            <a:r>
              <a:rPr spc="-15" dirty="0"/>
              <a:t> </a:t>
            </a:r>
            <a:r>
              <a:rPr dirty="0"/>
              <a:t>committees:</a:t>
            </a:r>
          </a:p>
          <a:p>
            <a:pPr marL="460375" marR="6350" indent="-266700" algn="just">
              <a:lnSpc>
                <a:spcPct val="100000"/>
              </a:lnSpc>
              <a:spcBef>
                <a:spcPts val="610"/>
              </a:spcBef>
              <a:buClr>
                <a:srgbClr val="4966AC"/>
              </a:buClr>
              <a:buSzPct val="78947"/>
              <a:buFont typeface="Courier New"/>
              <a:buChar char="o"/>
              <a:tabLst>
                <a:tab pos="461009" algn="l"/>
              </a:tabLst>
            </a:pPr>
            <a:r>
              <a:rPr sz="1900" b="0" spc="-5" dirty="0"/>
              <a:t>Main functions: </a:t>
            </a:r>
            <a:r>
              <a:rPr sz="1900" b="0" spc="-5" dirty="0">
                <a:solidFill>
                  <a:srgbClr val="FF0000"/>
                </a:solidFill>
              </a:rPr>
              <a:t>to coordinate </a:t>
            </a:r>
            <a:r>
              <a:rPr sz="1900" b="0" spc="-5" dirty="0">
                <a:latin typeface="Times New Roman"/>
                <a:cs typeface="Times New Roman"/>
              </a:rPr>
              <a:t>the activities of different institutions  contributing to census </a:t>
            </a:r>
            <a:r>
              <a:rPr sz="1900" b="0" spc="-10" dirty="0">
                <a:latin typeface="Times New Roman"/>
                <a:cs typeface="Times New Roman"/>
              </a:rPr>
              <a:t>implementation </a:t>
            </a:r>
            <a:r>
              <a:rPr sz="1900" b="0" spc="-5" dirty="0">
                <a:latin typeface="Times New Roman"/>
                <a:cs typeface="Times New Roman"/>
              </a:rPr>
              <a:t>at </a:t>
            </a:r>
            <a:r>
              <a:rPr sz="1900" b="0" spc="-5" dirty="0">
                <a:solidFill>
                  <a:srgbClr val="FF0000"/>
                </a:solidFill>
                <a:latin typeface="Times New Roman"/>
                <a:cs typeface="Times New Roman"/>
              </a:rPr>
              <a:t>the provincial</a:t>
            </a:r>
            <a:r>
              <a:rPr sz="1900" b="0" spc="75" dirty="0">
                <a:solidFill>
                  <a:srgbClr val="FF0000"/>
                </a:solidFill>
                <a:latin typeface="Times New Roman"/>
                <a:cs typeface="Times New Roman"/>
              </a:rPr>
              <a:t> </a:t>
            </a:r>
            <a:r>
              <a:rPr sz="1900" b="0" spc="-5" dirty="0">
                <a:solidFill>
                  <a:srgbClr val="FF0000"/>
                </a:solidFill>
                <a:latin typeface="Times New Roman"/>
                <a:cs typeface="Times New Roman"/>
              </a:rPr>
              <a:t>level</a:t>
            </a:r>
            <a:r>
              <a:rPr sz="1900" b="0" spc="-5" dirty="0">
                <a:latin typeface="Times New Roman"/>
                <a:cs typeface="Times New Roman"/>
              </a:rPr>
              <a:t>.</a:t>
            </a:r>
            <a:endParaRPr sz="1900" dirty="0">
              <a:latin typeface="Times New Roman"/>
              <a:cs typeface="Times New Roman"/>
            </a:endParaRPr>
          </a:p>
          <a:p>
            <a:pPr marL="460375" indent="-267335" algn="just">
              <a:lnSpc>
                <a:spcPct val="100000"/>
              </a:lnSpc>
              <a:spcBef>
                <a:spcPts val="600"/>
              </a:spcBef>
              <a:buClr>
                <a:srgbClr val="4966AC"/>
              </a:buClr>
              <a:buSzPct val="78947"/>
              <a:buFont typeface="Courier New"/>
              <a:buChar char="o"/>
              <a:tabLst>
                <a:tab pos="461009" algn="l"/>
              </a:tabLst>
            </a:pPr>
            <a:r>
              <a:rPr sz="1900" b="0" spc="-10" dirty="0">
                <a:latin typeface="Times New Roman"/>
                <a:cs typeface="Times New Roman"/>
              </a:rPr>
              <a:t>May </a:t>
            </a:r>
            <a:r>
              <a:rPr sz="1900" b="0" spc="-5" dirty="0">
                <a:latin typeface="Times New Roman"/>
                <a:cs typeface="Times New Roman"/>
              </a:rPr>
              <a:t>be established especially in </a:t>
            </a:r>
            <a:r>
              <a:rPr sz="1900" b="0" spc="-10" dirty="0">
                <a:solidFill>
                  <a:srgbClr val="FF0000"/>
                </a:solidFill>
                <a:latin typeface="Times New Roman"/>
                <a:cs typeface="Times New Roman"/>
              </a:rPr>
              <a:t>large</a:t>
            </a:r>
            <a:r>
              <a:rPr sz="1900" b="0" spc="15" dirty="0">
                <a:solidFill>
                  <a:srgbClr val="FF0000"/>
                </a:solidFill>
                <a:latin typeface="Times New Roman"/>
                <a:cs typeface="Times New Roman"/>
              </a:rPr>
              <a:t> </a:t>
            </a:r>
            <a:r>
              <a:rPr sz="1900" b="0" spc="-5" dirty="0">
                <a:solidFill>
                  <a:srgbClr val="FF0000"/>
                </a:solidFill>
                <a:latin typeface="Times New Roman"/>
                <a:cs typeface="Times New Roman"/>
              </a:rPr>
              <a:t>countries</a:t>
            </a:r>
            <a:r>
              <a:rPr sz="1900" b="0" spc="-5" dirty="0">
                <a:latin typeface="Times New Roman"/>
                <a:cs typeface="Times New Roman"/>
              </a:rPr>
              <a:t>.</a:t>
            </a:r>
            <a:endParaRPr sz="1900" dirty="0">
              <a:latin typeface="Times New Roman"/>
              <a:cs typeface="Times New Roman"/>
            </a:endParaRPr>
          </a:p>
          <a:p>
            <a:pPr marL="460375" marR="5080" indent="-266700" algn="just">
              <a:lnSpc>
                <a:spcPct val="100000"/>
              </a:lnSpc>
              <a:spcBef>
                <a:spcPts val="600"/>
              </a:spcBef>
              <a:buClr>
                <a:srgbClr val="4966AC"/>
              </a:buClr>
              <a:buSzPct val="78947"/>
              <a:buFont typeface="Courier New"/>
              <a:buChar char="o"/>
              <a:tabLst>
                <a:tab pos="461009" algn="l"/>
              </a:tabLst>
            </a:pPr>
            <a:r>
              <a:rPr sz="1900" b="0" spc="-5" dirty="0">
                <a:latin typeface="Times New Roman"/>
                <a:cs typeface="Times New Roman"/>
              </a:rPr>
              <a:t>Could </a:t>
            </a:r>
            <a:r>
              <a:rPr sz="1900" b="0" spc="-10" dirty="0">
                <a:latin typeface="Times New Roman"/>
                <a:cs typeface="Times New Roman"/>
              </a:rPr>
              <a:t>make </a:t>
            </a:r>
            <a:r>
              <a:rPr sz="1900" b="0" spc="-5" dirty="0">
                <a:solidFill>
                  <a:srgbClr val="FF0000"/>
                </a:solidFill>
                <a:latin typeface="Times New Roman"/>
                <a:cs typeface="Times New Roman"/>
              </a:rPr>
              <a:t>recommendations</a:t>
            </a:r>
            <a:r>
              <a:rPr sz="1900" b="0" spc="-5" dirty="0">
                <a:latin typeface="Times New Roman"/>
                <a:cs typeface="Times New Roman"/>
              </a:rPr>
              <a:t> to the </a:t>
            </a:r>
            <a:r>
              <a:rPr sz="1900" b="0" spc="-10" dirty="0">
                <a:latin typeface="Times New Roman"/>
                <a:cs typeface="Times New Roman"/>
                <a:hlinkClick r:id="rId2" action="ppaction://hlinksldjump" tooltip="CA = Census Agency"/>
              </a:rPr>
              <a:t>CA</a:t>
            </a:r>
            <a:r>
              <a:rPr sz="1900" b="0" spc="-10" dirty="0">
                <a:latin typeface="Times New Roman"/>
                <a:cs typeface="Times New Roman"/>
              </a:rPr>
              <a:t> </a:t>
            </a:r>
            <a:r>
              <a:rPr sz="1900" b="0" spc="-5" dirty="0">
                <a:latin typeface="Times New Roman"/>
                <a:cs typeface="Times New Roman"/>
              </a:rPr>
              <a:t>for </a:t>
            </a:r>
            <a:r>
              <a:rPr sz="1900" b="0" spc="-10" dirty="0">
                <a:latin typeface="Times New Roman"/>
                <a:cs typeface="Times New Roman"/>
              </a:rPr>
              <a:t>items </a:t>
            </a:r>
            <a:r>
              <a:rPr sz="1900" b="0" spc="-5" dirty="0">
                <a:latin typeface="Times New Roman"/>
                <a:cs typeface="Times New Roman"/>
              </a:rPr>
              <a:t>specific to the  province to be included in </a:t>
            </a:r>
            <a:r>
              <a:rPr sz="1900" b="0" spc="-10" dirty="0">
                <a:latin typeface="Times New Roman"/>
                <a:cs typeface="Times New Roman"/>
              </a:rPr>
              <a:t>census </a:t>
            </a:r>
            <a:r>
              <a:rPr sz="1900" b="0" spc="-5" dirty="0">
                <a:latin typeface="Times New Roman"/>
                <a:cs typeface="Times New Roman"/>
              </a:rPr>
              <a:t>questionnaires and to advise on  provincial tabulations.</a:t>
            </a:r>
            <a:endParaRPr sz="1900" dirty="0">
              <a:latin typeface="Times New Roman"/>
              <a:cs typeface="Times New Roman"/>
            </a:endParaRPr>
          </a:p>
          <a:p>
            <a:pPr marL="460375" marR="6350" indent="-266700" algn="just">
              <a:lnSpc>
                <a:spcPct val="100000"/>
              </a:lnSpc>
              <a:spcBef>
                <a:spcPts val="600"/>
              </a:spcBef>
              <a:buClr>
                <a:srgbClr val="4966AC"/>
              </a:buClr>
              <a:buSzPct val="78947"/>
              <a:buFont typeface="Courier New"/>
              <a:buChar char="o"/>
              <a:tabLst>
                <a:tab pos="461009" algn="l"/>
              </a:tabLst>
            </a:pPr>
            <a:r>
              <a:rPr sz="1900" b="0" spc="-5" dirty="0">
                <a:solidFill>
                  <a:srgbClr val="FF0000"/>
                </a:solidFill>
                <a:latin typeface="Times New Roman"/>
                <a:cs typeface="Times New Roman"/>
              </a:rPr>
              <a:t>Coordinated by </a:t>
            </a:r>
            <a:r>
              <a:rPr sz="1900" b="0" spc="-5" dirty="0">
                <a:latin typeface="Times New Roman"/>
                <a:cs typeface="Times New Roman"/>
              </a:rPr>
              <a:t>the steering </a:t>
            </a:r>
            <a:r>
              <a:rPr sz="1900" b="0" spc="-10" dirty="0">
                <a:latin typeface="Times New Roman"/>
                <a:cs typeface="Times New Roman"/>
              </a:rPr>
              <a:t>committee </a:t>
            </a:r>
            <a:r>
              <a:rPr sz="1900" b="0" spc="-5" dirty="0">
                <a:latin typeface="Times New Roman"/>
                <a:cs typeface="Times New Roman"/>
              </a:rPr>
              <a:t>(</a:t>
            </a:r>
            <a:r>
              <a:rPr sz="1900" b="0" spc="-5" dirty="0">
                <a:latin typeface="Times New Roman"/>
                <a:cs typeface="Times New Roman"/>
                <a:hlinkClick r:id="rId2" action="ppaction://hlinksldjump" tooltip="TSC = Technical Steering Committee"/>
              </a:rPr>
              <a:t>TSC</a:t>
            </a:r>
            <a:r>
              <a:rPr sz="1900" b="0" spc="-5" dirty="0">
                <a:latin typeface="Times New Roman"/>
                <a:cs typeface="Times New Roman"/>
              </a:rPr>
              <a:t> or </a:t>
            </a:r>
            <a:r>
              <a:rPr sz="1900" b="0" dirty="0">
                <a:latin typeface="Times New Roman"/>
                <a:cs typeface="Times New Roman"/>
                <a:hlinkClick r:id="rId2" action="ppaction://hlinksldjump" tooltip="NSC = National High-level Steering Committee "/>
              </a:rPr>
              <a:t>NSC</a:t>
            </a:r>
            <a:r>
              <a:rPr sz="1900" b="0" dirty="0">
                <a:latin typeface="Times New Roman"/>
                <a:cs typeface="Times New Roman"/>
              </a:rPr>
              <a:t>) </a:t>
            </a:r>
            <a:r>
              <a:rPr sz="1900" b="0" spc="-5" dirty="0">
                <a:latin typeface="Times New Roman"/>
                <a:cs typeface="Times New Roman"/>
              </a:rPr>
              <a:t>and should be  carried out in close cooperation with the provincial census</a:t>
            </a:r>
            <a:r>
              <a:rPr sz="1900" b="0" spc="50" dirty="0">
                <a:latin typeface="Times New Roman"/>
                <a:cs typeface="Times New Roman"/>
              </a:rPr>
              <a:t> </a:t>
            </a:r>
            <a:r>
              <a:rPr sz="1900" b="0" spc="-10" dirty="0">
                <a:latin typeface="Times New Roman"/>
                <a:cs typeface="Times New Roman"/>
              </a:rPr>
              <a:t>office.</a:t>
            </a:r>
            <a:endParaRPr sz="1900" dirty="0">
              <a:latin typeface="Times New Roman"/>
              <a:cs typeface="Times New Roman"/>
            </a:endParaRPr>
          </a:p>
          <a:p>
            <a:pPr marL="460375" marR="6350" indent="-266700" algn="just">
              <a:lnSpc>
                <a:spcPct val="100000"/>
              </a:lnSpc>
              <a:spcBef>
                <a:spcPts val="605"/>
              </a:spcBef>
              <a:buClr>
                <a:srgbClr val="4966AC"/>
              </a:buClr>
              <a:buSzPct val="78947"/>
              <a:buFont typeface="Courier New"/>
              <a:buChar char="o"/>
              <a:tabLst>
                <a:tab pos="461009" algn="l"/>
              </a:tabLst>
            </a:pPr>
            <a:r>
              <a:rPr sz="1900" b="0" spc="-5" dirty="0">
                <a:latin typeface="Times New Roman"/>
                <a:cs typeface="Times New Roman"/>
              </a:rPr>
              <a:t>Usually the </a:t>
            </a:r>
            <a:r>
              <a:rPr sz="1900" b="0" spc="-10" dirty="0">
                <a:solidFill>
                  <a:srgbClr val="FF0000"/>
                </a:solidFill>
                <a:latin typeface="Times New Roman"/>
                <a:cs typeface="Times New Roman"/>
              </a:rPr>
              <a:t>head </a:t>
            </a:r>
            <a:r>
              <a:rPr sz="1900" b="0" spc="-5" dirty="0">
                <a:solidFill>
                  <a:srgbClr val="FF0000"/>
                </a:solidFill>
                <a:latin typeface="Times New Roman"/>
                <a:cs typeface="Times New Roman"/>
              </a:rPr>
              <a:t>of provincial </a:t>
            </a:r>
            <a:r>
              <a:rPr sz="1900" b="0" spc="-10" dirty="0">
                <a:solidFill>
                  <a:srgbClr val="FF0000"/>
                </a:solidFill>
                <a:latin typeface="Times New Roman"/>
                <a:cs typeface="Times New Roman"/>
              </a:rPr>
              <a:t>census office </a:t>
            </a:r>
            <a:r>
              <a:rPr sz="1900" b="0" spc="-10" dirty="0">
                <a:latin typeface="Times New Roman"/>
                <a:cs typeface="Times New Roman"/>
              </a:rPr>
              <a:t>act </a:t>
            </a:r>
            <a:r>
              <a:rPr sz="1900" b="0" spc="-5" dirty="0">
                <a:latin typeface="Times New Roman"/>
                <a:cs typeface="Times New Roman"/>
              </a:rPr>
              <a:t>as a secretary of a  provincial </a:t>
            </a:r>
            <a:r>
              <a:rPr sz="1900" b="0" spc="-10" dirty="0">
                <a:latin typeface="Times New Roman"/>
                <a:cs typeface="Times New Roman"/>
              </a:rPr>
              <a:t>committee.</a:t>
            </a:r>
            <a:endParaRPr sz="1900" dirty="0">
              <a:latin typeface="Times New Roman"/>
              <a:cs typeface="Times New Roman"/>
            </a:endParaRPr>
          </a:p>
          <a:p>
            <a:pPr marL="460375" marR="5080" indent="-266700" algn="just">
              <a:lnSpc>
                <a:spcPct val="100000"/>
              </a:lnSpc>
              <a:spcBef>
                <a:spcPts val="600"/>
              </a:spcBef>
              <a:buClr>
                <a:srgbClr val="4966AC"/>
              </a:buClr>
              <a:buSzPct val="78947"/>
              <a:buFont typeface="Courier New"/>
              <a:buChar char="o"/>
              <a:tabLst>
                <a:tab pos="461009" algn="l"/>
              </a:tabLst>
            </a:pPr>
            <a:r>
              <a:rPr sz="1900" b="0" spc="-5" dirty="0">
                <a:latin typeface="Times New Roman"/>
                <a:cs typeface="Times New Roman"/>
              </a:rPr>
              <a:t>In </a:t>
            </a:r>
            <a:r>
              <a:rPr sz="1900" b="0" spc="-10" dirty="0">
                <a:latin typeface="Times New Roman"/>
                <a:cs typeface="Times New Roman"/>
              </a:rPr>
              <a:t>some </a:t>
            </a:r>
            <a:r>
              <a:rPr sz="1900" b="0" spc="-5" dirty="0">
                <a:latin typeface="Times New Roman"/>
                <a:cs typeface="Times New Roman"/>
              </a:rPr>
              <a:t>countries, census committees are also set up at </a:t>
            </a:r>
            <a:r>
              <a:rPr sz="1900" b="0" spc="-5" dirty="0">
                <a:solidFill>
                  <a:srgbClr val="FF0000"/>
                </a:solidFill>
                <a:latin typeface="Times New Roman"/>
                <a:cs typeface="Times New Roman"/>
              </a:rPr>
              <a:t>district </a:t>
            </a:r>
            <a:r>
              <a:rPr lang="en-GB" sz="1900" b="0" spc="-5" dirty="0">
                <a:solidFill>
                  <a:srgbClr val="FF0000"/>
                </a:solidFill>
                <a:latin typeface="Times New Roman"/>
                <a:cs typeface="Times New Roman"/>
              </a:rPr>
              <a:t>level </a:t>
            </a:r>
            <a:r>
              <a:rPr sz="1900" b="0" spc="-5" dirty="0">
                <a:latin typeface="Times New Roman"/>
                <a:cs typeface="Times New Roman"/>
              </a:rPr>
              <a:t>and at a lower administrative</a:t>
            </a:r>
            <a:r>
              <a:rPr sz="1900" b="0" spc="25" dirty="0">
                <a:latin typeface="Times New Roman"/>
                <a:cs typeface="Times New Roman"/>
              </a:rPr>
              <a:t> </a:t>
            </a:r>
            <a:r>
              <a:rPr sz="1900" b="0" spc="-5" dirty="0">
                <a:latin typeface="Times New Roman"/>
                <a:cs typeface="Times New Roman"/>
              </a:rPr>
              <a:t>level.</a:t>
            </a:r>
            <a:endParaRPr sz="1900" dirty="0">
              <a:latin typeface="Times New Roman"/>
              <a:cs typeface="Times New Roman"/>
            </a:endParaRPr>
          </a:p>
        </p:txBody>
      </p:sp>
      <p:sp>
        <p:nvSpPr>
          <p:cNvPr id="8" name="object 2"/>
          <p:cNvSpPr txBox="1">
            <a:spLocks noGrp="1"/>
          </p:cNvSpPr>
          <p:nvPr>
            <p:ph type="title"/>
          </p:nvPr>
        </p:nvSpPr>
        <p:spPr>
          <a:xfrm>
            <a:off x="1113231" y="909904"/>
            <a:ext cx="7843571" cy="627736"/>
          </a:xfrm>
          <a:prstGeom prst="rect">
            <a:avLst/>
          </a:prstGeom>
        </p:spPr>
        <p:txBody>
          <a:bodyPr vert="horz" wrap="square" lIns="0" tIns="12065" rIns="0" bIns="0" rtlCol="0">
            <a:spAutoFit/>
          </a:bodyPr>
          <a:lstStyle/>
          <a:p>
            <a:pPr marL="12700">
              <a:lnSpc>
                <a:spcPct val="100000"/>
              </a:lnSpc>
              <a:spcBef>
                <a:spcPts val="95"/>
              </a:spcBef>
            </a:pPr>
            <a:r>
              <a:rPr lang="en-GB" sz="4000" spc="-5" dirty="0"/>
              <a:t>Census </a:t>
            </a:r>
            <a:r>
              <a:rPr sz="4000" spc="-5" dirty="0"/>
              <a:t>Coordinating boards</a:t>
            </a:r>
            <a:r>
              <a:rPr sz="4000" spc="10" dirty="0"/>
              <a:t> </a:t>
            </a:r>
            <a:r>
              <a:rPr sz="4000" b="0" i="1" spc="-5" dirty="0"/>
              <a:t>(</a:t>
            </a:r>
            <a:r>
              <a:rPr lang="en-GB" sz="4000" b="0" i="1" spc="-5" dirty="0"/>
              <a:t>4/4</a:t>
            </a:r>
            <a:r>
              <a:rPr sz="4000" b="0" i="1" spc="-5" dirty="0"/>
              <a:t>)</a:t>
            </a:r>
            <a:endParaRPr sz="4000" b="0" i="1"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ü"/>
              <a:tabLst>
                <a:tab pos="469265" algn="l"/>
                <a:tab pos="469900" algn="l"/>
                <a:tab pos="1564005" algn="l"/>
                <a:tab pos="3048635" algn="l"/>
                <a:tab pos="4039235" algn="l"/>
                <a:tab pos="4608195" algn="l"/>
                <a:tab pos="5838190" algn="l"/>
              </a:tabLst>
            </a:pPr>
            <a:r>
              <a:rPr lang="en-US" sz="1600" b="1" spc="-5" dirty="0">
                <a:solidFill>
                  <a:schemeClr val="bg1">
                    <a:lumMod val="65000"/>
                  </a:schemeClr>
                </a:solidFill>
                <a:latin typeface="Times New Roman"/>
                <a:cs typeface="Times New Roman"/>
              </a:rPr>
              <a:t>CENSUS LEGIS</a:t>
            </a:r>
            <a:r>
              <a:rPr lang="en-US" sz="1600" b="1" spc="5" dirty="0">
                <a:solidFill>
                  <a:schemeClr val="bg1">
                    <a:lumMod val="65000"/>
                  </a:schemeClr>
                </a:solidFill>
                <a:latin typeface="Times New Roman"/>
                <a:cs typeface="Times New Roman"/>
              </a:rPr>
              <a:t>L</a:t>
            </a:r>
            <a:r>
              <a:rPr lang="en-US" sz="1600" b="1" dirty="0">
                <a:solidFill>
                  <a:schemeClr val="bg1">
                    <a:lumMod val="65000"/>
                  </a:schemeClr>
                </a:solidFill>
                <a:latin typeface="Times New Roman"/>
                <a:cs typeface="Times New Roman"/>
              </a:rPr>
              <a:t>ATION </a:t>
            </a:r>
            <a:r>
              <a:rPr lang="en-US" sz="1600" b="1" spc="-25" dirty="0">
                <a:solidFill>
                  <a:schemeClr val="bg1">
                    <a:lumMod val="65000"/>
                  </a:schemeClr>
                </a:solidFill>
                <a:latin typeface="Times New Roman"/>
                <a:cs typeface="Times New Roman"/>
              </a:rPr>
              <a:t>W</a:t>
            </a:r>
            <a:r>
              <a:rPr lang="en-US" sz="1600" b="1"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T</a:t>
            </a:r>
            <a:r>
              <a:rPr lang="en-US" sz="1600" b="1" spc="-5" dirty="0">
                <a:solidFill>
                  <a:schemeClr val="bg1">
                    <a:lumMod val="65000"/>
                  </a:schemeClr>
                </a:solidFill>
                <a:latin typeface="Times New Roman"/>
                <a:cs typeface="Times New Roman"/>
              </a:rPr>
              <a:t>HIN</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THE</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N</a:t>
            </a:r>
            <a:r>
              <a:rPr lang="en-US" sz="1600" b="1" dirty="0">
                <a:solidFill>
                  <a:schemeClr val="bg1">
                    <a:lumMod val="65000"/>
                  </a:schemeClr>
                </a:solidFill>
                <a:latin typeface="Times New Roman"/>
                <a:cs typeface="Times New Roman"/>
              </a:rPr>
              <a:t>AT</a:t>
            </a:r>
            <a:r>
              <a:rPr lang="en-US" sz="1600" b="1" spc="5" dirty="0">
                <a:solidFill>
                  <a:schemeClr val="bg1">
                    <a:lumMod val="65000"/>
                  </a:schemeClr>
                </a:solidFill>
                <a:latin typeface="Times New Roman"/>
                <a:cs typeface="Times New Roman"/>
              </a:rPr>
              <a:t>I</a:t>
            </a:r>
            <a:r>
              <a:rPr lang="en-US" sz="1600" b="1" dirty="0">
                <a:solidFill>
                  <a:schemeClr val="bg1">
                    <a:lumMod val="65000"/>
                  </a:schemeClr>
                </a:solidFill>
                <a:latin typeface="Times New Roman"/>
                <a:cs typeface="Times New Roman"/>
              </a:rPr>
              <a:t>ONAL LEGAL </a:t>
            </a:r>
            <a:r>
              <a:rPr lang="en-US" sz="1600" b="1" spc="-5" dirty="0">
                <a:solidFill>
                  <a:schemeClr val="bg1">
                    <a:lumMod val="65000"/>
                  </a:schemeClr>
                </a:solidFill>
                <a:latin typeface="Times New Roman"/>
                <a:cs typeface="Times New Roman"/>
              </a:rPr>
              <a:t>FRAMEWORK</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ü"/>
              <a:tabLst>
                <a:tab pos="469265" algn="l"/>
                <a:tab pos="469900" algn="l"/>
              </a:tabLst>
            </a:pPr>
            <a:r>
              <a:rPr lang="en-US" sz="1600" b="1" dirty="0">
                <a:solidFill>
                  <a:schemeClr val="bg1">
                    <a:lumMod val="65000"/>
                  </a:schemeClr>
                </a:solidFill>
                <a:latin typeface="Times New Roman"/>
                <a:cs typeface="Times New Roman"/>
              </a:rPr>
              <a:t>MAIN </a:t>
            </a:r>
            <a:r>
              <a:rPr lang="en-US" sz="1600" b="1" spc="-10" dirty="0">
                <a:solidFill>
                  <a:schemeClr val="bg1">
                    <a:lumMod val="65000"/>
                  </a:schemeClr>
                </a:solidFill>
                <a:latin typeface="Times New Roman"/>
                <a:cs typeface="Times New Roman"/>
              </a:rPr>
              <a:t>FEATURES </a:t>
            </a:r>
            <a:r>
              <a:rPr lang="en-US" sz="1600" b="1" dirty="0">
                <a:solidFill>
                  <a:schemeClr val="bg1">
                    <a:lumMod val="65000"/>
                  </a:schemeClr>
                </a:solidFill>
                <a:latin typeface="Times New Roman"/>
                <a:cs typeface="Times New Roman"/>
              </a:rPr>
              <a:t>OF </a:t>
            </a:r>
            <a:r>
              <a:rPr lang="en-US" sz="1600" b="1" spc="-5" dirty="0">
                <a:solidFill>
                  <a:schemeClr val="bg1">
                    <a:lumMod val="65000"/>
                  </a:schemeClr>
                </a:solidFill>
                <a:latin typeface="Times New Roman"/>
                <a:cs typeface="Times New Roman"/>
              </a:rPr>
              <a:t>THE CENSUS</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LEGISLATION</a:t>
            </a:r>
            <a:endParaRPr lang="en-US" sz="1600" dirty="0">
              <a:solidFill>
                <a:schemeClr val="bg1">
                  <a:lumMod val="65000"/>
                </a:schemeClr>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ü"/>
              <a:tabLst>
                <a:tab pos="469265" algn="l"/>
                <a:tab pos="469900" algn="l"/>
                <a:tab pos="1818639" algn="l"/>
                <a:tab pos="3014980" algn="l"/>
                <a:tab pos="4178300" algn="l"/>
                <a:tab pos="4708525" algn="l"/>
                <a:tab pos="6293485" algn="l"/>
              </a:tabLst>
            </a:pPr>
            <a:r>
              <a:rPr lang="en-US" sz="1600" b="1" dirty="0">
                <a:solidFill>
                  <a:schemeClr val="bg1">
                    <a:lumMod val="65000"/>
                  </a:schemeClr>
                </a:solidFill>
                <a:latin typeface="Times New Roman"/>
                <a:cs typeface="Times New Roman"/>
              </a:rPr>
              <a:t>POLITICAL </a:t>
            </a:r>
            <a:r>
              <a:rPr lang="en-US" sz="1600" b="1" spc="-5" dirty="0">
                <a:solidFill>
                  <a:schemeClr val="bg1">
                    <a:lumMod val="65000"/>
                  </a:schemeClr>
                </a:solidFill>
                <a:latin typeface="Times New Roman"/>
                <a:cs typeface="Times New Roman"/>
              </a:rPr>
              <a:t>SUPPORT</a:t>
            </a:r>
            <a:r>
              <a:rPr lang="en-US" sz="1600" b="1" dirty="0">
                <a:solidFill>
                  <a:schemeClr val="bg1">
                    <a:lumMod val="65000"/>
                  </a:schemeClr>
                </a:solidFill>
                <a:latin typeface="Times New Roman"/>
                <a:cs typeface="Times New Roman"/>
              </a:rPr>
              <a:t> FOR C</a:t>
            </a:r>
            <a:r>
              <a:rPr lang="en-US" sz="1600" b="1" spc="-10" dirty="0">
                <a:solidFill>
                  <a:schemeClr val="bg1">
                    <a:lumMod val="65000"/>
                  </a:schemeClr>
                </a:solidFill>
                <a:latin typeface="Times New Roman"/>
                <a:cs typeface="Times New Roman"/>
              </a:rPr>
              <a:t>O</a:t>
            </a:r>
            <a:r>
              <a:rPr lang="en-US" sz="1600" b="1" spc="-5" dirty="0">
                <a:solidFill>
                  <a:schemeClr val="bg1">
                    <a:lumMod val="65000"/>
                  </a:schemeClr>
                </a:solidFill>
                <a:latin typeface="Times New Roman"/>
                <a:cs typeface="Times New Roman"/>
              </a:rPr>
              <a:t>ND</a:t>
            </a:r>
            <a:r>
              <a:rPr lang="en-US" sz="1600" b="1" spc="-15" dirty="0">
                <a:solidFill>
                  <a:schemeClr val="bg1">
                    <a:lumMod val="65000"/>
                  </a:schemeClr>
                </a:solidFill>
                <a:latin typeface="Times New Roman"/>
                <a:cs typeface="Times New Roman"/>
              </a:rPr>
              <a:t>U</a:t>
            </a:r>
            <a:r>
              <a:rPr lang="en-US" sz="1600" b="1" dirty="0">
                <a:solidFill>
                  <a:schemeClr val="bg1">
                    <a:lumMod val="65000"/>
                  </a:schemeClr>
                </a:solidFill>
                <a:latin typeface="Times New Roman"/>
                <a:cs typeface="Times New Roman"/>
              </a:rPr>
              <a:t>CT</a:t>
            </a:r>
            <a:r>
              <a:rPr lang="en-US" sz="1600" b="1" spc="5"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NG</a:t>
            </a:r>
            <a:r>
              <a:rPr lang="en-US" sz="1600" b="1" dirty="0">
                <a:solidFill>
                  <a:schemeClr val="bg1">
                    <a:lumMod val="65000"/>
                  </a:schemeClr>
                </a:solidFill>
                <a:latin typeface="Times New Roman"/>
                <a:cs typeface="Times New Roman"/>
              </a:rPr>
              <a:t> A CENSUS</a:t>
            </a:r>
            <a:endParaRPr lang="en-US" sz="1600" dirty="0">
              <a:solidFill>
                <a:schemeClr val="bg1">
                  <a:lumMod val="65000"/>
                </a:schemeClr>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ü"/>
              <a:tabLst>
                <a:tab pos="469265" algn="l"/>
                <a:tab pos="469900" algn="l"/>
              </a:tabLst>
            </a:pPr>
            <a:r>
              <a:rPr lang="en-US" sz="1600" b="1" spc="-5" dirty="0">
                <a:solidFill>
                  <a:schemeClr val="bg1">
                    <a:lumMod val="65000"/>
                  </a:schemeClr>
                </a:solidFill>
                <a:latin typeface="Times New Roman"/>
                <a:cs typeface="Times New Roman"/>
              </a:rPr>
              <a:t>CENSUS </a:t>
            </a:r>
            <a:r>
              <a:rPr lang="en-US" sz="1600" b="1" dirty="0">
                <a:solidFill>
                  <a:schemeClr val="bg1">
                    <a:lumMod val="65000"/>
                  </a:schemeClr>
                </a:solidFill>
                <a:latin typeface="Times New Roman"/>
                <a:cs typeface="Times New Roman"/>
              </a:rPr>
              <a:t>EXECUTING AUTHORITY</a:t>
            </a:r>
            <a:endParaRPr lang="en-US" sz="1600" dirty="0">
              <a:solidFill>
                <a:schemeClr val="bg1">
                  <a:lumMod val="65000"/>
                </a:schemeClr>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ü"/>
              <a:tabLst>
                <a:tab pos="469265" algn="l"/>
                <a:tab pos="469900" algn="l"/>
              </a:tabLst>
            </a:pPr>
            <a:r>
              <a:rPr lang="en-US" sz="1600" b="1" dirty="0">
                <a:solidFill>
                  <a:schemeClr val="bg1">
                    <a:lumMod val="65000"/>
                  </a:schemeClr>
                </a:solidFill>
                <a:latin typeface="Times New Roman"/>
                <a:cs typeface="Times New Roman"/>
              </a:rPr>
              <a:t>CENSUS COORDINATING</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BOARDS</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v"/>
              <a:tabLst>
                <a:tab pos="469265" algn="l"/>
                <a:tab pos="469900" algn="l"/>
              </a:tabLst>
            </a:pPr>
            <a:r>
              <a:rPr lang="en-US" sz="1600" b="1" dirty="0">
                <a:solidFill>
                  <a:srgbClr val="C00000"/>
                </a:solidFill>
                <a:latin typeface="Times New Roman"/>
                <a:cs typeface="Times New Roman"/>
              </a:rPr>
              <a:t>COUNTRY</a:t>
            </a:r>
            <a:r>
              <a:rPr lang="en-US" sz="1600" b="1" spc="-5" dirty="0">
                <a:solidFill>
                  <a:srgbClr val="C00000"/>
                </a:solidFill>
                <a:latin typeface="Times New Roman"/>
                <a:cs typeface="Times New Roman"/>
              </a:rPr>
              <a:t> </a:t>
            </a:r>
            <a:r>
              <a:rPr lang="en-US" sz="1600" b="1" dirty="0">
                <a:solidFill>
                  <a:srgbClr val="C00000"/>
                </a:solidFill>
                <a:latin typeface="Times New Roman"/>
                <a:cs typeface="Times New Roman"/>
              </a:rPr>
              <a:t>EXAMPLE</a:t>
            </a:r>
            <a:endParaRPr lang="en-US" sz="1600" dirty="0">
              <a:solidFill>
                <a:srgbClr val="C00000"/>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19</a:t>
            </a:fld>
            <a:endParaRPr sz="1200">
              <a:latin typeface="Gill Sans MT"/>
              <a:cs typeface="Gill Sans MT"/>
            </a:endParaRPr>
          </a:p>
        </p:txBody>
      </p:sp>
      <p:sp>
        <p:nvSpPr>
          <p:cNvPr id="8" name="Rectangle 7"/>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Tree>
    <p:extLst>
      <p:ext uri="{BB962C8B-B14F-4D97-AF65-F5344CB8AC3E}">
        <p14:creationId xmlns:p14="http://schemas.microsoft.com/office/powerpoint/2010/main" val="3932837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q"/>
              <a:tabLst>
                <a:tab pos="469265" algn="l"/>
                <a:tab pos="469900" algn="l"/>
                <a:tab pos="1564005" algn="l"/>
                <a:tab pos="3048635" algn="l"/>
                <a:tab pos="4039235" algn="l"/>
                <a:tab pos="4608195" algn="l"/>
                <a:tab pos="5838190" algn="l"/>
              </a:tabLst>
            </a:pPr>
            <a:r>
              <a:rPr lang="en-US" sz="1600" b="1" spc="-5" dirty="0">
                <a:latin typeface="Times New Roman"/>
                <a:cs typeface="Times New Roman"/>
              </a:rPr>
              <a:t>CENSUS LEGIS</a:t>
            </a:r>
            <a:r>
              <a:rPr lang="en-US" sz="1600" b="1" spc="5" dirty="0">
                <a:latin typeface="Times New Roman"/>
                <a:cs typeface="Times New Roman"/>
              </a:rPr>
              <a:t>L</a:t>
            </a:r>
            <a:r>
              <a:rPr lang="en-US" sz="1600" b="1" dirty="0">
                <a:latin typeface="Times New Roman"/>
                <a:cs typeface="Times New Roman"/>
              </a:rPr>
              <a:t>ATION </a:t>
            </a:r>
            <a:r>
              <a:rPr lang="en-US" sz="1600" b="1" spc="-25" dirty="0">
                <a:latin typeface="Times New Roman"/>
                <a:cs typeface="Times New Roman"/>
              </a:rPr>
              <a:t>W</a:t>
            </a:r>
            <a:r>
              <a:rPr lang="en-US" sz="1600" b="1" dirty="0">
                <a:latin typeface="Times New Roman"/>
                <a:cs typeface="Times New Roman"/>
              </a:rPr>
              <a:t>I</a:t>
            </a:r>
            <a:r>
              <a:rPr lang="en-US" sz="1600" b="1" spc="5" dirty="0">
                <a:latin typeface="Times New Roman"/>
                <a:cs typeface="Times New Roman"/>
              </a:rPr>
              <a:t>T</a:t>
            </a:r>
            <a:r>
              <a:rPr lang="en-US" sz="1600" b="1" spc="-5" dirty="0">
                <a:latin typeface="Times New Roman"/>
                <a:cs typeface="Times New Roman"/>
              </a:rPr>
              <a:t>HIN</a:t>
            </a:r>
            <a:r>
              <a:rPr lang="en-US" sz="1600" b="1" dirty="0">
                <a:latin typeface="Times New Roman"/>
                <a:cs typeface="Times New Roman"/>
              </a:rPr>
              <a:t> </a:t>
            </a:r>
            <a:r>
              <a:rPr lang="en-US" sz="1600" b="1" spc="-5" dirty="0">
                <a:latin typeface="Times New Roman"/>
                <a:cs typeface="Times New Roman"/>
              </a:rPr>
              <a:t>THE</a:t>
            </a:r>
            <a:r>
              <a:rPr lang="en-US" sz="1600" b="1" dirty="0">
                <a:latin typeface="Times New Roman"/>
                <a:cs typeface="Times New Roman"/>
              </a:rPr>
              <a:t> </a:t>
            </a:r>
            <a:r>
              <a:rPr lang="en-US" sz="1600" b="1" spc="-5" dirty="0">
                <a:latin typeface="Times New Roman"/>
                <a:cs typeface="Times New Roman"/>
              </a:rPr>
              <a:t>N</a:t>
            </a:r>
            <a:r>
              <a:rPr lang="en-US" sz="1600" b="1" dirty="0">
                <a:latin typeface="Times New Roman"/>
                <a:cs typeface="Times New Roman"/>
              </a:rPr>
              <a:t>AT</a:t>
            </a:r>
            <a:r>
              <a:rPr lang="en-US" sz="1600" b="1" spc="5" dirty="0">
                <a:latin typeface="Times New Roman"/>
                <a:cs typeface="Times New Roman"/>
              </a:rPr>
              <a:t>I</a:t>
            </a:r>
            <a:r>
              <a:rPr lang="en-US" sz="1600" b="1" dirty="0">
                <a:latin typeface="Times New Roman"/>
                <a:cs typeface="Times New Roman"/>
              </a:rPr>
              <a:t>ONAL LEGAL </a:t>
            </a:r>
            <a:r>
              <a:rPr lang="en-US" sz="1600" b="1" spc="-5" dirty="0">
                <a:latin typeface="Times New Roman"/>
                <a:cs typeface="Times New Roman"/>
              </a:rPr>
              <a:t>FRAMEWORK</a:t>
            </a:r>
            <a:endParaRPr lang="en-US" sz="1600" dirty="0">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latin typeface="Times New Roman"/>
                <a:cs typeface="Times New Roman"/>
              </a:rPr>
              <a:t>MAIN </a:t>
            </a:r>
            <a:r>
              <a:rPr lang="en-US" sz="1600" b="1" spc="-10" dirty="0">
                <a:latin typeface="Times New Roman"/>
                <a:cs typeface="Times New Roman"/>
              </a:rPr>
              <a:t>FEATURES </a:t>
            </a:r>
            <a:r>
              <a:rPr lang="en-US" sz="1600" b="1" dirty="0">
                <a:latin typeface="Times New Roman"/>
                <a:cs typeface="Times New Roman"/>
              </a:rPr>
              <a:t>OF </a:t>
            </a:r>
            <a:r>
              <a:rPr lang="en-US" sz="1600" b="1" spc="-5" dirty="0">
                <a:latin typeface="Times New Roman"/>
                <a:cs typeface="Times New Roman"/>
              </a:rPr>
              <a:t>THE CENSUS</a:t>
            </a:r>
            <a:r>
              <a:rPr lang="en-US" sz="1600" b="1" spc="15" dirty="0">
                <a:latin typeface="Times New Roman"/>
                <a:cs typeface="Times New Roman"/>
              </a:rPr>
              <a:t> </a:t>
            </a:r>
            <a:r>
              <a:rPr lang="en-US" sz="1600" b="1" spc="-5" dirty="0">
                <a:latin typeface="Times New Roman"/>
                <a:cs typeface="Times New Roman"/>
              </a:rPr>
              <a:t>LEGISLATION</a:t>
            </a:r>
            <a:endParaRPr lang="en-US" sz="1600" dirty="0">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q"/>
              <a:tabLst>
                <a:tab pos="469265" algn="l"/>
                <a:tab pos="469900" algn="l"/>
                <a:tab pos="1818639" algn="l"/>
                <a:tab pos="3014980" algn="l"/>
                <a:tab pos="4178300" algn="l"/>
                <a:tab pos="4708525" algn="l"/>
                <a:tab pos="6293485" algn="l"/>
              </a:tabLst>
            </a:pPr>
            <a:r>
              <a:rPr lang="en-US" sz="1600" b="1" dirty="0">
                <a:latin typeface="Times New Roman"/>
                <a:cs typeface="Times New Roman"/>
              </a:rPr>
              <a:t>POLITICAL </a:t>
            </a:r>
            <a:r>
              <a:rPr lang="en-US" sz="1600" b="1" spc="-5" dirty="0">
                <a:latin typeface="Times New Roman"/>
                <a:cs typeface="Times New Roman"/>
              </a:rPr>
              <a:t>SUPPORT</a:t>
            </a:r>
            <a:r>
              <a:rPr lang="en-US" sz="1600" b="1" dirty="0">
                <a:latin typeface="Times New Roman"/>
                <a:cs typeface="Times New Roman"/>
              </a:rPr>
              <a:t> FOR C</a:t>
            </a:r>
            <a:r>
              <a:rPr lang="en-US" sz="1600" b="1" spc="-10" dirty="0">
                <a:latin typeface="Times New Roman"/>
                <a:cs typeface="Times New Roman"/>
              </a:rPr>
              <a:t>O</a:t>
            </a:r>
            <a:r>
              <a:rPr lang="en-US" sz="1600" b="1" spc="-5" dirty="0">
                <a:latin typeface="Times New Roman"/>
                <a:cs typeface="Times New Roman"/>
              </a:rPr>
              <a:t>ND</a:t>
            </a:r>
            <a:r>
              <a:rPr lang="en-US" sz="1600" b="1" spc="-15" dirty="0">
                <a:latin typeface="Times New Roman"/>
                <a:cs typeface="Times New Roman"/>
              </a:rPr>
              <a:t>U</a:t>
            </a:r>
            <a:r>
              <a:rPr lang="en-US" sz="1600" b="1" dirty="0">
                <a:latin typeface="Times New Roman"/>
                <a:cs typeface="Times New Roman"/>
              </a:rPr>
              <a:t>CT</a:t>
            </a:r>
            <a:r>
              <a:rPr lang="en-US" sz="1600" b="1" spc="5" dirty="0">
                <a:latin typeface="Times New Roman"/>
                <a:cs typeface="Times New Roman"/>
              </a:rPr>
              <a:t>I</a:t>
            </a:r>
            <a:r>
              <a:rPr lang="en-US" sz="1600" b="1" spc="-5" dirty="0">
                <a:latin typeface="Times New Roman"/>
                <a:cs typeface="Times New Roman"/>
              </a:rPr>
              <a:t>NG</a:t>
            </a:r>
            <a:r>
              <a:rPr lang="en-US" sz="1600" b="1" dirty="0">
                <a:latin typeface="Times New Roman"/>
                <a:cs typeface="Times New Roman"/>
              </a:rPr>
              <a:t> A CENSUS</a:t>
            </a:r>
            <a:endParaRPr lang="en-US" sz="1600" dirty="0">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q"/>
              <a:tabLst>
                <a:tab pos="469265" algn="l"/>
                <a:tab pos="469900" algn="l"/>
              </a:tabLst>
            </a:pPr>
            <a:r>
              <a:rPr lang="en-US" sz="1600" b="1" spc="-5" dirty="0">
                <a:latin typeface="Times New Roman"/>
                <a:cs typeface="Times New Roman"/>
              </a:rPr>
              <a:t>CENSUS </a:t>
            </a:r>
            <a:r>
              <a:rPr lang="en-US" sz="1600" b="1" dirty="0">
                <a:latin typeface="Times New Roman"/>
                <a:cs typeface="Times New Roman"/>
              </a:rPr>
              <a:t>EXECUTING AUTHORITY</a:t>
            </a:r>
            <a:endParaRPr lang="en-US" sz="1600" dirty="0">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q"/>
              <a:tabLst>
                <a:tab pos="469265" algn="l"/>
                <a:tab pos="469900" algn="l"/>
              </a:tabLst>
            </a:pPr>
            <a:r>
              <a:rPr lang="en-US" sz="1600" b="1" dirty="0">
                <a:latin typeface="Times New Roman"/>
                <a:cs typeface="Times New Roman"/>
              </a:rPr>
              <a:t>CENSUS COORDINATING</a:t>
            </a:r>
            <a:r>
              <a:rPr lang="en-US" sz="1600" b="1" spc="-15" dirty="0">
                <a:latin typeface="Times New Roman"/>
                <a:cs typeface="Times New Roman"/>
              </a:rPr>
              <a:t> </a:t>
            </a:r>
            <a:r>
              <a:rPr lang="en-US" sz="1600" b="1" spc="-5" dirty="0">
                <a:latin typeface="Times New Roman"/>
                <a:cs typeface="Times New Roman"/>
              </a:rPr>
              <a:t>BOARDS</a:t>
            </a:r>
            <a:endParaRPr lang="en-US" sz="1600" dirty="0">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latin typeface="Times New Roman"/>
                <a:cs typeface="Times New Roman"/>
              </a:rPr>
              <a:t>COUNTRY</a:t>
            </a:r>
            <a:r>
              <a:rPr lang="en-US" sz="1600" b="1" spc="-5" dirty="0">
                <a:latin typeface="Times New Roman"/>
                <a:cs typeface="Times New Roman"/>
              </a:rPr>
              <a:t> </a:t>
            </a:r>
            <a:r>
              <a:rPr lang="en-US" sz="1600" b="1" dirty="0">
                <a:latin typeface="Times New Roman"/>
                <a:cs typeface="Times New Roman"/>
              </a:rPr>
              <a:t>EXAMPLE</a:t>
            </a:r>
            <a:endParaRPr lang="en-US" sz="1600" dirty="0">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2</a:t>
            </a:fld>
            <a:endParaRPr sz="1200">
              <a:latin typeface="Gill Sans MT"/>
              <a:cs typeface="Gill Sans MT"/>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576323"/>
            <a:ext cx="3886200" cy="32237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DB6ADE-EEA9-2846-82B2-5DC7E134DD1A}"/>
              </a:ext>
            </a:extLst>
          </p:cNvPr>
          <p:cNvSpPr>
            <a:spLocks noGrp="1"/>
          </p:cNvSpPr>
          <p:nvPr>
            <p:ph type="body" idx="1"/>
          </p:nvPr>
        </p:nvSpPr>
        <p:spPr>
          <a:xfrm>
            <a:off x="1171903" y="2514600"/>
            <a:ext cx="7057697" cy="3231654"/>
          </a:xfrm>
        </p:spPr>
        <p:txBody>
          <a:bodyPr/>
          <a:lstStyle/>
          <a:p>
            <a:r>
              <a:rPr lang="en-GB" b="0" dirty="0"/>
              <a:t>The legal basis for conducting the AC 2015 in Azerbaijan consisted of: </a:t>
            </a:r>
          </a:p>
          <a:p>
            <a:endParaRPr lang="en-GB" b="0" dirty="0"/>
          </a:p>
          <a:p>
            <a:pPr marL="342900" indent="-342900">
              <a:buFont typeface="Arial" panose="020B0604020202020204" pitchFamily="34" charset="0"/>
              <a:buChar char="•"/>
            </a:pPr>
            <a:r>
              <a:rPr lang="en-GB" b="0" dirty="0"/>
              <a:t>the Law on Official Statistics, of 18 February 1994, No. 789, with further amendments;</a:t>
            </a:r>
          </a:p>
          <a:p>
            <a:pPr marL="342900" indent="-342900">
              <a:buFont typeface="Arial" panose="020B0604020202020204" pitchFamily="34" charset="0"/>
              <a:buChar char="•"/>
            </a:pPr>
            <a:r>
              <a:rPr lang="en-GB" b="0" dirty="0"/>
              <a:t>Presidential Decree No. 2621 of 21 December 2012 on the approval of the State Programme on Development of Official Statistics in the Republic of Azerbaijan in 2013–2017; </a:t>
            </a:r>
          </a:p>
          <a:p>
            <a:pPr marL="342900" indent="-342900">
              <a:buFont typeface="Arial" panose="020B0604020202020204" pitchFamily="34" charset="0"/>
              <a:buChar char="•"/>
            </a:pPr>
            <a:r>
              <a:rPr lang="en-GB" b="0" dirty="0"/>
              <a:t>Resolution No. 357 of the Cabinet of Ministers dated 28 December 2013, specifying the conduct of the AC in 2015.</a:t>
            </a:r>
            <a:endParaRPr lang="en-IT" b="0" dirty="0"/>
          </a:p>
        </p:txBody>
      </p:sp>
      <p:sp>
        <p:nvSpPr>
          <p:cNvPr id="4" name="1 Título">
            <a:extLst>
              <a:ext uri="{FF2B5EF4-FFF2-40B4-BE49-F238E27FC236}">
                <a16:creationId xmlns:a16="http://schemas.microsoft.com/office/drawing/2014/main" id="{4600F0A2-C604-DC48-8CC9-BC6EB72F1284}"/>
              </a:ext>
            </a:extLst>
          </p:cNvPr>
          <p:cNvSpPr txBox="1">
            <a:spLocks/>
          </p:cNvSpPr>
          <p:nvPr/>
        </p:nvSpPr>
        <p:spPr>
          <a:xfrm>
            <a:off x="1143000" y="990600"/>
            <a:ext cx="8172400" cy="576064"/>
          </a:xfrm>
          <a:prstGeom prst="rect">
            <a:avLst/>
          </a:prstGeom>
        </p:spPr>
        <p:txBody>
          <a:bodyPr wrap="square" lIns="0" tIns="0" rIns="0" bIns="0">
            <a:normAutofit fontScale="67500" lnSpcReduction="20000"/>
          </a:bodyPr>
          <a:lstStyle>
            <a:lvl1pPr>
              <a:defRPr sz="2800" b="1" i="0">
                <a:solidFill>
                  <a:srgbClr val="006FC0"/>
                </a:solidFill>
                <a:latin typeface="Times New Roman"/>
                <a:ea typeface="+mj-ea"/>
                <a:cs typeface="Times New Roman"/>
              </a:defRPr>
            </a:lvl1pPr>
          </a:lstStyle>
          <a:p>
            <a:r>
              <a:rPr lang="es-ES" sz="4000" kern="0" dirty="0"/>
              <a:t>Country </a:t>
            </a:r>
            <a:r>
              <a:rPr lang="en-US" sz="4000" kern="0" dirty="0"/>
              <a:t>example: Legal framework</a:t>
            </a:r>
            <a:r>
              <a:rPr lang="en-US" kern="0" dirty="0"/>
              <a:t/>
            </a:r>
            <a:br>
              <a:rPr lang="en-US" kern="0" dirty="0"/>
            </a:br>
            <a:endParaRPr lang="en-US" kern="0" dirty="0"/>
          </a:p>
        </p:txBody>
      </p:sp>
      <p:sp>
        <p:nvSpPr>
          <p:cNvPr id="5" name="Rectangle 4">
            <a:extLst>
              <a:ext uri="{FF2B5EF4-FFF2-40B4-BE49-F238E27FC236}">
                <a16:creationId xmlns:a16="http://schemas.microsoft.com/office/drawing/2014/main" id="{7D977951-1B38-3145-926D-EC5198AF7978}"/>
              </a:ext>
            </a:extLst>
          </p:cNvPr>
          <p:cNvSpPr/>
          <p:nvPr/>
        </p:nvSpPr>
        <p:spPr>
          <a:xfrm>
            <a:off x="1066800" y="1600200"/>
            <a:ext cx="6477000" cy="430887"/>
          </a:xfrm>
          <a:prstGeom prst="rect">
            <a:avLst/>
          </a:prstGeom>
          <a:solidFill>
            <a:schemeClr val="accent3">
              <a:lumMod val="20000"/>
              <a:lumOff val="80000"/>
            </a:schemeClr>
          </a:solidFill>
          <a:ln w="6350">
            <a:solidFill>
              <a:schemeClr val="tx1"/>
            </a:solidFill>
          </a:ln>
        </p:spPr>
        <p:txBody>
          <a:bodyPr wrap="square">
            <a:spAutoFit/>
          </a:bodyPr>
          <a:lstStyle/>
          <a:p>
            <a:r>
              <a:rPr lang="en-GB" sz="2200" b="1" dirty="0">
                <a:latin typeface="Times New Roman" panose="02020603050405020304" pitchFamily="18" charset="0"/>
                <a:cs typeface="Times New Roman" panose="02020603050405020304" pitchFamily="18" charset="0"/>
              </a:rPr>
              <a:t>Azerbaijan: 2015 Agricultural Census (1)</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5131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DB6ADE-EEA9-2846-82B2-5DC7E134DD1A}"/>
              </a:ext>
            </a:extLst>
          </p:cNvPr>
          <p:cNvSpPr>
            <a:spLocks noGrp="1"/>
          </p:cNvSpPr>
          <p:nvPr>
            <p:ph type="body" idx="1"/>
          </p:nvPr>
        </p:nvSpPr>
        <p:spPr>
          <a:xfrm>
            <a:off x="1143000" y="2286000"/>
            <a:ext cx="7599680" cy="3877985"/>
          </a:xfrm>
        </p:spPr>
        <p:txBody>
          <a:bodyPr/>
          <a:lstStyle/>
          <a:p>
            <a:pPr marL="342900" indent="-342900" algn="just">
              <a:buFont typeface="Arial" panose="020B0604020202020204" pitchFamily="34" charset="0"/>
              <a:buChar char="•"/>
            </a:pPr>
            <a:r>
              <a:rPr lang="en-GB" b="0" dirty="0"/>
              <a:t>The AC 2015 was conducted by the State Statistical Committee (SSC), which, together with its regional offices, was responsible for all activities related to preparation and implementation of the census, data processing and publication of census results.</a:t>
            </a:r>
          </a:p>
          <a:p>
            <a:endParaRPr lang="en-GB" b="0" dirty="0"/>
          </a:p>
          <a:p>
            <a:pPr marL="342900" indent="-342900" algn="just">
              <a:buFont typeface="Arial" panose="020B0604020202020204" pitchFamily="34" charset="0"/>
              <a:buChar char="•"/>
            </a:pPr>
            <a:r>
              <a:rPr lang="en-GB" b="0" dirty="0"/>
              <a:t>The Ministry of Agriculture, the Ministry of Economy, the Ministry of Ecology and Natural Resources, the Ministry of Finance, the State Committee on Property Issues, the Azerbaijan State Agrarian University, the Institute of Economy of National Sciences Academy and the Scientific-Research Institute on Agriculture Economy were involved in the elaboration of the census program.</a:t>
            </a:r>
            <a:endParaRPr lang="en-IT" b="0" dirty="0"/>
          </a:p>
        </p:txBody>
      </p:sp>
      <p:sp>
        <p:nvSpPr>
          <p:cNvPr id="4" name="1 Título">
            <a:extLst>
              <a:ext uri="{FF2B5EF4-FFF2-40B4-BE49-F238E27FC236}">
                <a16:creationId xmlns:a16="http://schemas.microsoft.com/office/drawing/2014/main" id="{4600F0A2-C604-DC48-8CC9-BC6EB72F1284}"/>
              </a:ext>
            </a:extLst>
          </p:cNvPr>
          <p:cNvSpPr txBox="1">
            <a:spLocks/>
          </p:cNvSpPr>
          <p:nvPr/>
        </p:nvSpPr>
        <p:spPr>
          <a:xfrm>
            <a:off x="1143000" y="990600"/>
            <a:ext cx="8172400" cy="576064"/>
          </a:xfrm>
          <a:prstGeom prst="rect">
            <a:avLst/>
          </a:prstGeom>
        </p:spPr>
        <p:txBody>
          <a:bodyPr wrap="square" lIns="0" tIns="0" rIns="0" bIns="0">
            <a:normAutofit fontScale="67500" lnSpcReduction="20000"/>
          </a:bodyPr>
          <a:lstStyle>
            <a:lvl1pPr>
              <a:defRPr sz="2800" b="1" i="0">
                <a:solidFill>
                  <a:srgbClr val="006FC0"/>
                </a:solidFill>
                <a:latin typeface="Times New Roman"/>
                <a:ea typeface="+mj-ea"/>
                <a:cs typeface="Times New Roman"/>
              </a:defRPr>
            </a:lvl1pPr>
          </a:lstStyle>
          <a:p>
            <a:r>
              <a:rPr lang="es-ES" sz="4000" kern="0" dirty="0"/>
              <a:t>Country </a:t>
            </a:r>
            <a:r>
              <a:rPr lang="en-US" sz="4000" kern="0" dirty="0"/>
              <a:t>example: Legal framework</a:t>
            </a:r>
            <a:r>
              <a:rPr lang="en-US" kern="0" dirty="0"/>
              <a:t/>
            </a:r>
            <a:br>
              <a:rPr lang="en-US" kern="0" dirty="0"/>
            </a:br>
            <a:endParaRPr lang="en-US" kern="0" dirty="0"/>
          </a:p>
        </p:txBody>
      </p:sp>
      <p:sp>
        <p:nvSpPr>
          <p:cNvPr id="5" name="Rectangle 4">
            <a:extLst>
              <a:ext uri="{FF2B5EF4-FFF2-40B4-BE49-F238E27FC236}">
                <a16:creationId xmlns:a16="http://schemas.microsoft.com/office/drawing/2014/main" id="{7D977951-1B38-3145-926D-EC5198AF7978}"/>
              </a:ext>
            </a:extLst>
          </p:cNvPr>
          <p:cNvSpPr/>
          <p:nvPr/>
        </p:nvSpPr>
        <p:spPr>
          <a:xfrm>
            <a:off x="1066800" y="1600200"/>
            <a:ext cx="6477000" cy="430887"/>
          </a:xfrm>
          <a:prstGeom prst="rect">
            <a:avLst/>
          </a:prstGeom>
          <a:solidFill>
            <a:schemeClr val="accent3">
              <a:lumMod val="20000"/>
              <a:lumOff val="80000"/>
            </a:schemeClr>
          </a:solidFill>
          <a:ln w="6350">
            <a:solidFill>
              <a:schemeClr val="tx1"/>
            </a:solidFill>
          </a:ln>
        </p:spPr>
        <p:txBody>
          <a:bodyPr wrap="square">
            <a:spAutoFit/>
          </a:bodyPr>
          <a:lstStyle/>
          <a:p>
            <a:r>
              <a:rPr lang="en-GB" sz="2200" b="1" dirty="0">
                <a:latin typeface="Times New Roman" panose="02020603050405020304" pitchFamily="18" charset="0"/>
                <a:cs typeface="Times New Roman" panose="02020603050405020304" pitchFamily="18" charset="0"/>
              </a:rPr>
              <a:t>Azerbaijan: 2015 Agricultural Census (2)</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20749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555"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983738" y="3135663"/>
            <a:ext cx="4115435" cy="788035"/>
          </a:xfrm>
          <a:prstGeom prst="rect">
            <a:avLst/>
          </a:prstGeom>
        </p:spPr>
        <p:txBody>
          <a:bodyPr vert="horz" wrap="square" lIns="0" tIns="13335" rIns="0" bIns="0" rtlCol="0">
            <a:spAutoFit/>
          </a:bodyPr>
          <a:lstStyle/>
          <a:p>
            <a:pPr marL="12700">
              <a:lnSpc>
                <a:spcPct val="100000"/>
              </a:lnSpc>
              <a:spcBef>
                <a:spcPts val="105"/>
              </a:spcBef>
            </a:pPr>
            <a:r>
              <a:rPr sz="5000" dirty="0"/>
              <a:t>THANK</a:t>
            </a:r>
            <a:r>
              <a:rPr sz="5000" spc="-254" dirty="0"/>
              <a:t> </a:t>
            </a:r>
            <a:r>
              <a:rPr sz="5000" dirty="0"/>
              <a:t>YOU!</a:t>
            </a:r>
          </a:p>
        </p:txBody>
      </p:sp>
      <p:sp>
        <p:nvSpPr>
          <p:cNvPr id="3" name="object 3"/>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22</a:t>
            </a:fld>
            <a:endParaRPr dirty="0"/>
          </a:p>
        </p:txBody>
      </p:sp>
      <p:pic>
        <p:nvPicPr>
          <p:cNvPr id="5" name="Picture 4"/>
          <p:cNvPicPr>
            <a:picLocks noChangeAspect="1"/>
          </p:cNvPicPr>
          <p:nvPr/>
        </p:nvPicPr>
        <p:blipFill>
          <a:blip r:embed="rId2"/>
          <a:stretch>
            <a:fillRect/>
          </a:stretch>
        </p:blipFill>
        <p:spPr>
          <a:xfrm>
            <a:off x="3630104" y="4038600"/>
            <a:ext cx="2822702" cy="18288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555" y="1187631"/>
            <a:ext cx="2209800" cy="18331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v"/>
              <a:tabLst>
                <a:tab pos="469265" algn="l"/>
                <a:tab pos="469900" algn="l"/>
                <a:tab pos="1564005" algn="l"/>
                <a:tab pos="3048635" algn="l"/>
                <a:tab pos="4039235" algn="l"/>
                <a:tab pos="4608195" algn="l"/>
                <a:tab pos="5838190" algn="l"/>
              </a:tabLst>
            </a:pPr>
            <a:r>
              <a:rPr lang="en-US" sz="1600" b="1" spc="-5" dirty="0">
                <a:solidFill>
                  <a:srgbClr val="C00000"/>
                </a:solidFill>
                <a:latin typeface="Times New Roman"/>
                <a:cs typeface="Times New Roman"/>
              </a:rPr>
              <a:t>CENSUS LEGIS</a:t>
            </a:r>
            <a:r>
              <a:rPr lang="en-US" sz="1600" b="1" spc="5" dirty="0">
                <a:solidFill>
                  <a:srgbClr val="C00000"/>
                </a:solidFill>
                <a:latin typeface="Times New Roman"/>
                <a:cs typeface="Times New Roman"/>
              </a:rPr>
              <a:t>L</a:t>
            </a:r>
            <a:r>
              <a:rPr lang="en-US" sz="1600" b="1" dirty="0">
                <a:solidFill>
                  <a:srgbClr val="C00000"/>
                </a:solidFill>
                <a:latin typeface="Times New Roman"/>
                <a:cs typeface="Times New Roman"/>
              </a:rPr>
              <a:t>ATION </a:t>
            </a:r>
            <a:r>
              <a:rPr lang="en-US" sz="1600" b="1" spc="-25" dirty="0">
                <a:solidFill>
                  <a:srgbClr val="C00000"/>
                </a:solidFill>
                <a:latin typeface="Times New Roman"/>
                <a:cs typeface="Times New Roman"/>
              </a:rPr>
              <a:t>W</a:t>
            </a:r>
            <a:r>
              <a:rPr lang="en-US" sz="1600" b="1" dirty="0">
                <a:solidFill>
                  <a:srgbClr val="C00000"/>
                </a:solidFill>
                <a:latin typeface="Times New Roman"/>
                <a:cs typeface="Times New Roman"/>
              </a:rPr>
              <a:t>I</a:t>
            </a:r>
            <a:r>
              <a:rPr lang="en-US" sz="1600" b="1" spc="5" dirty="0">
                <a:solidFill>
                  <a:srgbClr val="C00000"/>
                </a:solidFill>
                <a:latin typeface="Times New Roman"/>
                <a:cs typeface="Times New Roman"/>
              </a:rPr>
              <a:t>T</a:t>
            </a:r>
            <a:r>
              <a:rPr lang="en-US" sz="1600" b="1" spc="-5" dirty="0">
                <a:solidFill>
                  <a:srgbClr val="C00000"/>
                </a:solidFill>
                <a:latin typeface="Times New Roman"/>
                <a:cs typeface="Times New Roman"/>
              </a:rPr>
              <a:t>HIN</a:t>
            </a:r>
            <a:r>
              <a:rPr lang="en-US" sz="1600" b="1" dirty="0">
                <a:solidFill>
                  <a:srgbClr val="C00000"/>
                </a:solidFill>
                <a:latin typeface="Times New Roman"/>
                <a:cs typeface="Times New Roman"/>
              </a:rPr>
              <a:t> </a:t>
            </a:r>
            <a:r>
              <a:rPr lang="en-US" sz="1600" b="1" spc="-5" dirty="0">
                <a:solidFill>
                  <a:srgbClr val="C00000"/>
                </a:solidFill>
                <a:latin typeface="Times New Roman"/>
                <a:cs typeface="Times New Roman"/>
              </a:rPr>
              <a:t>THE</a:t>
            </a:r>
            <a:r>
              <a:rPr lang="en-US" sz="1600" b="1" dirty="0">
                <a:solidFill>
                  <a:srgbClr val="C00000"/>
                </a:solidFill>
                <a:latin typeface="Times New Roman"/>
                <a:cs typeface="Times New Roman"/>
              </a:rPr>
              <a:t> </a:t>
            </a:r>
            <a:r>
              <a:rPr lang="en-US" sz="1600" b="1" spc="-5" dirty="0">
                <a:solidFill>
                  <a:srgbClr val="C00000"/>
                </a:solidFill>
                <a:latin typeface="Times New Roman"/>
                <a:cs typeface="Times New Roman"/>
              </a:rPr>
              <a:t>N</a:t>
            </a:r>
            <a:r>
              <a:rPr lang="en-US" sz="1600" b="1" dirty="0">
                <a:solidFill>
                  <a:srgbClr val="C00000"/>
                </a:solidFill>
                <a:latin typeface="Times New Roman"/>
                <a:cs typeface="Times New Roman"/>
              </a:rPr>
              <a:t>AT</a:t>
            </a:r>
            <a:r>
              <a:rPr lang="en-US" sz="1600" b="1" spc="5" dirty="0">
                <a:solidFill>
                  <a:srgbClr val="C00000"/>
                </a:solidFill>
                <a:latin typeface="Times New Roman"/>
                <a:cs typeface="Times New Roman"/>
              </a:rPr>
              <a:t>I</a:t>
            </a:r>
            <a:r>
              <a:rPr lang="en-US" sz="1600" b="1" dirty="0">
                <a:solidFill>
                  <a:srgbClr val="C00000"/>
                </a:solidFill>
                <a:latin typeface="Times New Roman"/>
                <a:cs typeface="Times New Roman"/>
              </a:rPr>
              <a:t>ONAL LEGAL </a:t>
            </a:r>
            <a:r>
              <a:rPr lang="en-US" sz="1600" b="1" spc="-5" dirty="0">
                <a:solidFill>
                  <a:srgbClr val="C00000"/>
                </a:solidFill>
                <a:latin typeface="Times New Roman"/>
                <a:cs typeface="Times New Roman"/>
              </a:rPr>
              <a:t>FRAMEWORK</a:t>
            </a:r>
            <a:endParaRPr lang="en-US" sz="1600" dirty="0">
              <a:solidFill>
                <a:srgbClr val="C00000"/>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MAIN </a:t>
            </a:r>
            <a:r>
              <a:rPr lang="en-US" sz="1600" b="1" spc="-10" dirty="0">
                <a:solidFill>
                  <a:schemeClr val="bg1">
                    <a:lumMod val="65000"/>
                  </a:schemeClr>
                </a:solidFill>
                <a:latin typeface="Times New Roman"/>
                <a:cs typeface="Times New Roman"/>
              </a:rPr>
              <a:t>FEATURES </a:t>
            </a:r>
            <a:r>
              <a:rPr lang="en-US" sz="1600" b="1" dirty="0">
                <a:solidFill>
                  <a:schemeClr val="bg1">
                    <a:lumMod val="65000"/>
                  </a:schemeClr>
                </a:solidFill>
                <a:latin typeface="Times New Roman"/>
                <a:cs typeface="Times New Roman"/>
              </a:rPr>
              <a:t>OF </a:t>
            </a:r>
            <a:r>
              <a:rPr lang="en-US" sz="1600" b="1" spc="-5" dirty="0">
                <a:solidFill>
                  <a:schemeClr val="bg1">
                    <a:lumMod val="65000"/>
                  </a:schemeClr>
                </a:solidFill>
                <a:latin typeface="Times New Roman"/>
                <a:cs typeface="Times New Roman"/>
              </a:rPr>
              <a:t>THE CENSUS</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LEGISLATION</a:t>
            </a:r>
            <a:endParaRPr lang="en-US" sz="1600" dirty="0">
              <a:solidFill>
                <a:schemeClr val="bg1">
                  <a:lumMod val="65000"/>
                </a:schemeClr>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q"/>
              <a:tabLst>
                <a:tab pos="469265" algn="l"/>
                <a:tab pos="469900" algn="l"/>
                <a:tab pos="1818639" algn="l"/>
                <a:tab pos="3014980" algn="l"/>
                <a:tab pos="4178300" algn="l"/>
                <a:tab pos="4708525" algn="l"/>
                <a:tab pos="6293485" algn="l"/>
              </a:tabLst>
            </a:pPr>
            <a:r>
              <a:rPr lang="en-US" sz="1600" b="1" dirty="0">
                <a:solidFill>
                  <a:schemeClr val="bg1">
                    <a:lumMod val="65000"/>
                  </a:schemeClr>
                </a:solidFill>
                <a:latin typeface="Times New Roman"/>
                <a:cs typeface="Times New Roman"/>
              </a:rPr>
              <a:t>POLITICAL </a:t>
            </a:r>
            <a:r>
              <a:rPr lang="en-US" sz="1600" b="1" spc="-5" dirty="0">
                <a:solidFill>
                  <a:schemeClr val="bg1">
                    <a:lumMod val="65000"/>
                  </a:schemeClr>
                </a:solidFill>
                <a:latin typeface="Times New Roman"/>
                <a:cs typeface="Times New Roman"/>
              </a:rPr>
              <a:t>SUPPORT</a:t>
            </a:r>
            <a:r>
              <a:rPr lang="en-US" sz="1600" b="1" dirty="0">
                <a:solidFill>
                  <a:schemeClr val="bg1">
                    <a:lumMod val="65000"/>
                  </a:schemeClr>
                </a:solidFill>
                <a:latin typeface="Times New Roman"/>
                <a:cs typeface="Times New Roman"/>
              </a:rPr>
              <a:t> FOR C</a:t>
            </a:r>
            <a:r>
              <a:rPr lang="en-US" sz="1600" b="1" spc="-10" dirty="0">
                <a:solidFill>
                  <a:schemeClr val="bg1">
                    <a:lumMod val="65000"/>
                  </a:schemeClr>
                </a:solidFill>
                <a:latin typeface="Times New Roman"/>
                <a:cs typeface="Times New Roman"/>
              </a:rPr>
              <a:t>O</a:t>
            </a:r>
            <a:r>
              <a:rPr lang="en-US" sz="1600" b="1" spc="-5" dirty="0">
                <a:solidFill>
                  <a:schemeClr val="bg1">
                    <a:lumMod val="65000"/>
                  </a:schemeClr>
                </a:solidFill>
                <a:latin typeface="Times New Roman"/>
                <a:cs typeface="Times New Roman"/>
              </a:rPr>
              <a:t>ND</a:t>
            </a:r>
            <a:r>
              <a:rPr lang="en-US" sz="1600" b="1" spc="-15" dirty="0">
                <a:solidFill>
                  <a:schemeClr val="bg1">
                    <a:lumMod val="65000"/>
                  </a:schemeClr>
                </a:solidFill>
                <a:latin typeface="Times New Roman"/>
                <a:cs typeface="Times New Roman"/>
              </a:rPr>
              <a:t>U</a:t>
            </a:r>
            <a:r>
              <a:rPr lang="en-US" sz="1600" b="1" dirty="0">
                <a:solidFill>
                  <a:schemeClr val="bg1">
                    <a:lumMod val="65000"/>
                  </a:schemeClr>
                </a:solidFill>
                <a:latin typeface="Times New Roman"/>
                <a:cs typeface="Times New Roman"/>
              </a:rPr>
              <a:t>CT</a:t>
            </a:r>
            <a:r>
              <a:rPr lang="en-US" sz="1600" b="1" spc="5"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NG</a:t>
            </a:r>
            <a:r>
              <a:rPr lang="en-US" sz="1600" b="1" dirty="0">
                <a:solidFill>
                  <a:schemeClr val="bg1">
                    <a:lumMod val="65000"/>
                  </a:schemeClr>
                </a:solidFill>
                <a:latin typeface="Times New Roman"/>
                <a:cs typeface="Times New Roman"/>
              </a:rPr>
              <a:t> A CENSUS</a:t>
            </a:r>
            <a:endParaRPr lang="en-US" sz="1600" dirty="0">
              <a:solidFill>
                <a:schemeClr val="bg1">
                  <a:lumMod val="65000"/>
                </a:schemeClr>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q"/>
              <a:tabLst>
                <a:tab pos="469265" algn="l"/>
                <a:tab pos="469900" algn="l"/>
              </a:tabLst>
            </a:pPr>
            <a:r>
              <a:rPr lang="en-US" sz="1600" b="1" spc="-5" dirty="0">
                <a:solidFill>
                  <a:schemeClr val="bg1">
                    <a:lumMod val="65000"/>
                  </a:schemeClr>
                </a:solidFill>
                <a:latin typeface="Times New Roman"/>
                <a:cs typeface="Times New Roman"/>
              </a:rPr>
              <a:t>CENSUS </a:t>
            </a:r>
            <a:r>
              <a:rPr lang="en-US" sz="1600" b="1" dirty="0">
                <a:solidFill>
                  <a:schemeClr val="bg1">
                    <a:lumMod val="65000"/>
                  </a:schemeClr>
                </a:solidFill>
                <a:latin typeface="Times New Roman"/>
                <a:cs typeface="Times New Roman"/>
              </a:rPr>
              <a:t>EXECUTING AUTHORITY</a:t>
            </a:r>
            <a:endParaRPr lang="en-US" sz="1600" dirty="0">
              <a:solidFill>
                <a:schemeClr val="bg1">
                  <a:lumMod val="65000"/>
                </a:schemeClr>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CENSUS COORDINATING</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BOARDS</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COUNTRY</a:t>
            </a:r>
            <a:r>
              <a:rPr lang="en-US" sz="1600" b="1" spc="-5" dirty="0">
                <a:solidFill>
                  <a:schemeClr val="bg1">
                    <a:lumMod val="65000"/>
                  </a:schemeClr>
                </a:solidFill>
                <a:latin typeface="Times New Roman"/>
                <a:cs typeface="Times New Roman"/>
              </a:rPr>
              <a:t> </a:t>
            </a:r>
            <a:r>
              <a:rPr lang="en-US" sz="1600" b="1" dirty="0">
                <a:solidFill>
                  <a:schemeClr val="bg1">
                    <a:lumMod val="65000"/>
                  </a:schemeClr>
                </a:solidFill>
                <a:latin typeface="Times New Roman"/>
                <a:cs typeface="Times New Roman"/>
              </a:rPr>
              <a:t>EXAMPLE</a:t>
            </a:r>
            <a:endParaRPr lang="en-US" sz="1600" dirty="0">
              <a:solidFill>
                <a:schemeClr val="bg1">
                  <a:lumMod val="65000"/>
                </a:schemeClr>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3</a:t>
            </a:fld>
            <a:endParaRPr sz="1200">
              <a:latin typeface="Gill Sans MT"/>
              <a:cs typeface="Gill Sans M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
        <p:nvSpPr>
          <p:cNvPr id="9" name="Rectangle 8"/>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70425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19200" y="1752600"/>
            <a:ext cx="8025588" cy="2167901"/>
          </a:xfrm>
          <a:prstGeom prst="rect">
            <a:avLst/>
          </a:prstGeom>
        </p:spPr>
        <p:txBody>
          <a:bodyPr vert="horz" wrap="square" lIns="0" tIns="13335" rIns="0" bIns="0" rtlCol="0">
            <a:spAutoFit/>
          </a:bodyPr>
          <a:lstStyle/>
          <a:p>
            <a:pPr marL="12700" marR="5080">
              <a:lnSpc>
                <a:spcPct val="100000"/>
              </a:lnSpc>
              <a:spcBef>
                <a:spcPts val="105"/>
              </a:spcBef>
            </a:pPr>
            <a:r>
              <a:rPr sz="2000" b="1" dirty="0">
                <a:latin typeface="Times New Roman"/>
                <a:cs typeface="Times New Roman"/>
              </a:rPr>
              <a:t>The </a:t>
            </a:r>
            <a:r>
              <a:rPr sz="2000" b="1" spc="-5" dirty="0">
                <a:latin typeface="Times New Roman"/>
                <a:cs typeface="Times New Roman"/>
              </a:rPr>
              <a:t>agricultural census (AC) legislation exists within </a:t>
            </a:r>
            <a:r>
              <a:rPr sz="2000" b="1" dirty="0">
                <a:latin typeface="Times New Roman"/>
                <a:cs typeface="Times New Roman"/>
              </a:rPr>
              <a:t>overall </a:t>
            </a:r>
            <a:r>
              <a:rPr sz="2000" b="1" spc="-5" dirty="0">
                <a:latin typeface="Times New Roman"/>
                <a:cs typeface="Times New Roman"/>
              </a:rPr>
              <a:t>national  </a:t>
            </a:r>
            <a:r>
              <a:rPr sz="2000" b="1" dirty="0">
                <a:latin typeface="Times New Roman"/>
                <a:cs typeface="Times New Roman"/>
              </a:rPr>
              <a:t>legal and administrative frameworks. </a:t>
            </a:r>
            <a:r>
              <a:rPr sz="2000" dirty="0">
                <a:latin typeface="Times New Roman"/>
                <a:cs typeface="Times New Roman"/>
              </a:rPr>
              <a:t>It </a:t>
            </a:r>
            <a:r>
              <a:rPr sz="2000" spc="-5" dirty="0">
                <a:latin typeface="Times New Roman"/>
                <a:cs typeface="Times New Roman"/>
              </a:rPr>
              <a:t>commonly </a:t>
            </a:r>
            <a:r>
              <a:rPr sz="2000" dirty="0">
                <a:latin typeface="Times New Roman"/>
                <a:cs typeface="Times New Roman"/>
              </a:rPr>
              <a:t>consists</a:t>
            </a:r>
            <a:r>
              <a:rPr sz="2000" spc="-160" dirty="0">
                <a:latin typeface="Times New Roman"/>
                <a:cs typeface="Times New Roman"/>
              </a:rPr>
              <a:t> </a:t>
            </a:r>
            <a:r>
              <a:rPr sz="2000" dirty="0">
                <a:latin typeface="Times New Roman"/>
                <a:cs typeface="Times New Roman"/>
              </a:rPr>
              <a:t>of:</a:t>
            </a:r>
          </a:p>
          <a:p>
            <a:pPr marL="337185" indent="-254000">
              <a:lnSpc>
                <a:spcPct val="100000"/>
              </a:lnSpc>
              <a:buClr>
                <a:srgbClr val="4966AC"/>
              </a:buClr>
              <a:buSzPct val="80000"/>
              <a:buFont typeface="Wingdings"/>
              <a:buChar char=""/>
              <a:tabLst>
                <a:tab pos="337185" algn="l"/>
                <a:tab pos="337820" algn="l"/>
                <a:tab pos="4278630" algn="l"/>
              </a:tabLst>
            </a:pPr>
            <a:r>
              <a:rPr sz="2000" b="1" i="1" dirty="0">
                <a:latin typeface="Times New Roman"/>
                <a:cs typeface="Times New Roman"/>
              </a:rPr>
              <a:t>Basic </a:t>
            </a:r>
            <a:r>
              <a:rPr sz="2000" b="1" i="1" spc="-5" dirty="0">
                <a:latin typeface="Times New Roman"/>
                <a:cs typeface="Times New Roman"/>
              </a:rPr>
              <a:t>or </a:t>
            </a:r>
            <a:r>
              <a:rPr sz="2000" b="1" i="1" spc="-5" dirty="0">
                <a:solidFill>
                  <a:srgbClr val="FF0000"/>
                </a:solidFill>
                <a:latin typeface="Times New Roman"/>
                <a:cs typeface="Times New Roman"/>
              </a:rPr>
              <a:t>primary legislation</a:t>
            </a:r>
            <a:r>
              <a:rPr sz="2000" b="1" i="1" spc="40" dirty="0">
                <a:solidFill>
                  <a:srgbClr val="FF0000"/>
                </a:solidFill>
                <a:latin typeface="Times New Roman"/>
                <a:cs typeface="Times New Roman"/>
              </a:rPr>
              <a:t> </a:t>
            </a:r>
            <a:r>
              <a:rPr sz="2000" i="1" spc="-5" dirty="0">
                <a:latin typeface="Times New Roman"/>
                <a:cs typeface="Times New Roman"/>
              </a:rPr>
              <a:t>(such</a:t>
            </a:r>
            <a:r>
              <a:rPr sz="2000" i="1" spc="20" dirty="0">
                <a:latin typeface="Times New Roman"/>
                <a:cs typeface="Times New Roman"/>
              </a:rPr>
              <a:t> </a:t>
            </a:r>
            <a:r>
              <a:rPr sz="2000" i="1" spc="-5" dirty="0">
                <a:latin typeface="Times New Roman"/>
                <a:cs typeface="Times New Roman"/>
              </a:rPr>
              <a:t>as</a:t>
            </a:r>
            <a:r>
              <a:rPr lang="en-GB" sz="2000" i="1" spc="-5" dirty="0">
                <a:latin typeface="Times New Roman"/>
                <a:cs typeface="Times New Roman"/>
              </a:rPr>
              <a:t> </a:t>
            </a:r>
            <a:r>
              <a:rPr sz="2000" i="1" spc="-5" dirty="0">
                <a:latin typeface="Times New Roman"/>
                <a:cs typeface="Times New Roman"/>
              </a:rPr>
              <a:t>“Act of </a:t>
            </a:r>
            <a:r>
              <a:rPr sz="2000" i="1" dirty="0">
                <a:latin typeface="Times New Roman"/>
                <a:cs typeface="Times New Roman"/>
              </a:rPr>
              <a:t>Parliament”) </a:t>
            </a:r>
            <a:r>
              <a:rPr lang="en-GB" sz="2000" i="1" dirty="0">
                <a:latin typeface="Times New Roman"/>
                <a:cs typeface="Times New Roman"/>
              </a:rPr>
              <a:t/>
            </a:r>
            <a:br>
              <a:rPr lang="en-GB" sz="2000" i="1" dirty="0">
                <a:latin typeface="Times New Roman"/>
                <a:cs typeface="Times New Roman"/>
              </a:rPr>
            </a:br>
            <a:r>
              <a:rPr sz="2000" spc="-5" dirty="0">
                <a:latin typeface="Times New Roman"/>
                <a:cs typeface="Times New Roman"/>
              </a:rPr>
              <a:t>enacted</a:t>
            </a:r>
            <a:r>
              <a:rPr sz="2000" spc="-50" dirty="0">
                <a:latin typeface="Times New Roman"/>
                <a:cs typeface="Times New Roman"/>
              </a:rPr>
              <a:t> </a:t>
            </a:r>
            <a:r>
              <a:rPr sz="2000" spc="-10" dirty="0">
                <a:latin typeface="Times New Roman"/>
                <a:cs typeface="Times New Roman"/>
              </a:rPr>
              <a:t>by</a:t>
            </a:r>
            <a:r>
              <a:rPr lang="en-GB" sz="2000" dirty="0">
                <a:latin typeface="Times New Roman"/>
                <a:cs typeface="Times New Roman"/>
              </a:rPr>
              <a:t> </a:t>
            </a:r>
            <a:r>
              <a:rPr sz="2000" dirty="0">
                <a:latin typeface="Times New Roman"/>
                <a:cs typeface="Times New Roman"/>
              </a:rPr>
              <a:t>a </a:t>
            </a:r>
            <a:r>
              <a:rPr sz="2000" spc="-5" dirty="0">
                <a:latin typeface="Times New Roman"/>
                <a:cs typeface="Times New Roman"/>
              </a:rPr>
              <a:t>legislature </a:t>
            </a:r>
            <a:r>
              <a:rPr sz="2000" dirty="0">
                <a:latin typeface="Times New Roman"/>
                <a:cs typeface="Times New Roman"/>
              </a:rPr>
              <a:t>or other governing body;</a:t>
            </a:r>
            <a:r>
              <a:rPr sz="2000" spc="-130" dirty="0">
                <a:latin typeface="Times New Roman"/>
                <a:cs typeface="Times New Roman"/>
              </a:rPr>
              <a:t> </a:t>
            </a:r>
            <a:r>
              <a:rPr sz="2000" dirty="0">
                <a:latin typeface="Times New Roman"/>
                <a:cs typeface="Times New Roman"/>
              </a:rPr>
              <a:t>and</a:t>
            </a:r>
          </a:p>
          <a:p>
            <a:pPr marL="337185" indent="-254000">
              <a:buClr>
                <a:srgbClr val="4966AC"/>
              </a:buClr>
              <a:buSzPct val="80000"/>
              <a:buFont typeface="Wingdings"/>
              <a:buChar char=""/>
              <a:tabLst>
                <a:tab pos="337185" algn="l"/>
                <a:tab pos="337820" algn="l"/>
                <a:tab pos="1885950" algn="l"/>
                <a:tab pos="3415665" algn="l"/>
                <a:tab pos="5138420" algn="l"/>
              </a:tabLst>
            </a:pPr>
            <a:r>
              <a:rPr sz="2000" b="1" i="1" dirty="0">
                <a:solidFill>
                  <a:srgbClr val="FF0000"/>
                </a:solidFill>
                <a:latin typeface="Times New Roman"/>
                <a:cs typeface="Times New Roman"/>
              </a:rPr>
              <a:t>Secondary</a:t>
            </a:r>
            <a:r>
              <a:rPr lang="en-GB" sz="2000" b="1" i="1" dirty="0">
                <a:solidFill>
                  <a:srgbClr val="FF0000"/>
                </a:solidFill>
                <a:latin typeface="Times New Roman"/>
                <a:cs typeface="Times New Roman"/>
              </a:rPr>
              <a:t> </a:t>
            </a:r>
            <a:r>
              <a:rPr sz="2000" b="1" i="1" spc="-5" dirty="0">
                <a:solidFill>
                  <a:srgbClr val="FF0000"/>
                </a:solidFill>
                <a:latin typeface="Times New Roman"/>
                <a:cs typeface="Times New Roman"/>
              </a:rPr>
              <a:t>legislation</a:t>
            </a:r>
            <a:r>
              <a:rPr lang="en-GB" sz="2000" b="1" i="1" spc="-5" dirty="0">
                <a:solidFill>
                  <a:srgbClr val="FF0000"/>
                </a:solidFill>
                <a:latin typeface="Times New Roman"/>
                <a:cs typeface="Times New Roman"/>
              </a:rPr>
              <a:t> </a:t>
            </a:r>
            <a:r>
              <a:rPr sz="2000" i="1" spc="-5" dirty="0">
                <a:latin typeface="Times New Roman"/>
                <a:cs typeface="Times New Roman"/>
              </a:rPr>
              <a:t>(delegated,</a:t>
            </a:r>
            <a:r>
              <a:rPr lang="en-GB" sz="2000" i="1" spc="-5" dirty="0">
                <a:latin typeface="Times New Roman"/>
                <a:cs typeface="Times New Roman"/>
              </a:rPr>
              <a:t> </a:t>
            </a:r>
            <a:r>
              <a:rPr sz="2000" i="1" spc="-10" dirty="0">
                <a:latin typeface="Times New Roman"/>
                <a:cs typeface="Times New Roman"/>
              </a:rPr>
              <a:t>subordinate</a:t>
            </a:r>
            <a:r>
              <a:rPr lang="en-GB" sz="2000" i="1" spc="-10" dirty="0">
                <a:latin typeface="Times New Roman"/>
                <a:cs typeface="Times New Roman"/>
              </a:rPr>
              <a:t> </a:t>
            </a:r>
            <a:r>
              <a:rPr sz="2000" i="1" spc="-10" dirty="0">
                <a:latin typeface="Times New Roman"/>
                <a:cs typeface="Times New Roman"/>
              </a:rPr>
              <a:t>/</a:t>
            </a:r>
            <a:r>
              <a:rPr lang="en-GB" sz="2000" i="1" spc="-10" dirty="0">
                <a:latin typeface="Times New Roman"/>
                <a:cs typeface="Times New Roman"/>
              </a:rPr>
              <a:t> </a:t>
            </a:r>
            <a:r>
              <a:rPr sz="2000" i="1" spc="-10" dirty="0" err="1">
                <a:latin typeface="Times New Roman"/>
                <a:cs typeface="Times New Roman"/>
              </a:rPr>
              <a:t>su</a:t>
            </a:r>
            <a:r>
              <a:rPr lang="en-GB" sz="2000" i="1" spc="-10" dirty="0">
                <a:latin typeface="Times New Roman"/>
                <a:cs typeface="Times New Roman"/>
              </a:rPr>
              <a:t>b</a:t>
            </a:r>
            <a:r>
              <a:rPr sz="2000" i="1" spc="-10" dirty="0" err="1">
                <a:latin typeface="Times New Roman"/>
                <a:cs typeface="Times New Roman"/>
              </a:rPr>
              <a:t>sidiary</a:t>
            </a:r>
            <a:r>
              <a:rPr lang="en-GB" sz="2000" i="1" spc="-10" dirty="0">
                <a:latin typeface="Times New Roman"/>
                <a:cs typeface="Times New Roman"/>
              </a:rPr>
              <a:t> </a:t>
            </a:r>
            <a:r>
              <a:rPr lang="en-US" sz="2000" i="1" spc="-5" dirty="0">
                <a:latin typeface="Times New Roman"/>
                <a:cs typeface="Times New Roman"/>
              </a:rPr>
              <a:t>legislation), </a:t>
            </a:r>
            <a:r>
              <a:rPr lang="en-US" sz="2000" spc="-5" dirty="0">
                <a:latin typeface="Times New Roman"/>
                <a:cs typeface="Times New Roman"/>
              </a:rPr>
              <a:t>made </a:t>
            </a:r>
            <a:r>
              <a:rPr lang="en-US" sz="2000" dirty="0">
                <a:latin typeface="Times New Roman"/>
                <a:cs typeface="Times New Roman"/>
              </a:rPr>
              <a:t>by </a:t>
            </a:r>
            <a:r>
              <a:rPr lang="en-US" sz="2000" spc="-5" dirty="0">
                <a:latin typeface="Times New Roman"/>
                <a:cs typeface="Times New Roman"/>
              </a:rPr>
              <a:t>an executive authority </a:t>
            </a:r>
            <a:r>
              <a:rPr lang="en-US" sz="2000" i="1" spc="-5" dirty="0">
                <a:latin typeface="Times New Roman"/>
                <a:cs typeface="Times New Roman"/>
              </a:rPr>
              <a:t>(such as the Cabinet </a:t>
            </a:r>
            <a:r>
              <a:rPr lang="en-US" sz="2000" i="1" spc="-10" dirty="0">
                <a:latin typeface="Times New Roman"/>
                <a:cs typeface="Times New Roman"/>
              </a:rPr>
              <a:t>of  </a:t>
            </a:r>
            <a:r>
              <a:rPr lang="en-US" sz="2000" i="1" spc="-5" dirty="0">
                <a:latin typeface="Times New Roman"/>
                <a:cs typeface="Times New Roman"/>
              </a:rPr>
              <a:t>Ministers, </a:t>
            </a:r>
            <a:r>
              <a:rPr lang="en-US" sz="2000" i="1" dirty="0">
                <a:latin typeface="Times New Roman"/>
                <a:cs typeface="Times New Roman"/>
              </a:rPr>
              <a:t>the M</a:t>
            </a:r>
            <a:r>
              <a:rPr lang="en-US" sz="2000" i="1" spc="-5" dirty="0">
                <a:latin typeface="Times New Roman"/>
                <a:cs typeface="Times New Roman"/>
              </a:rPr>
              <a:t>inistry </a:t>
            </a:r>
            <a:r>
              <a:rPr lang="en-US" sz="2000" i="1" dirty="0">
                <a:latin typeface="Times New Roman"/>
                <a:cs typeface="Times New Roman"/>
              </a:rPr>
              <a:t>of </a:t>
            </a:r>
            <a:r>
              <a:rPr lang="en-US" sz="2000" i="1" spc="-10" dirty="0">
                <a:latin typeface="Times New Roman"/>
                <a:cs typeface="Times New Roman"/>
              </a:rPr>
              <a:t>Agriculture, </a:t>
            </a:r>
            <a:r>
              <a:rPr lang="en-US" sz="2000" i="1" spc="-5" dirty="0">
                <a:latin typeface="Times New Roman"/>
                <a:cs typeface="Times New Roman"/>
              </a:rPr>
              <a:t>etc) </a:t>
            </a:r>
            <a:r>
              <a:rPr lang="en-US" sz="2000" spc="-5" dirty="0">
                <a:latin typeface="Times New Roman"/>
                <a:cs typeface="Times New Roman"/>
              </a:rPr>
              <a:t>under </a:t>
            </a:r>
            <a:r>
              <a:rPr lang="en-US" sz="2000" dirty="0">
                <a:latin typeface="Times New Roman"/>
                <a:cs typeface="Times New Roman"/>
              </a:rPr>
              <a:t>powers </a:t>
            </a:r>
            <a:r>
              <a:rPr lang="en-US" sz="2000" spc="-5" dirty="0">
                <a:latin typeface="Times New Roman"/>
                <a:cs typeface="Times New Roman"/>
              </a:rPr>
              <a:t>delegated </a:t>
            </a:r>
            <a:r>
              <a:rPr lang="en-US" sz="2000" spc="-10" dirty="0">
                <a:latin typeface="Times New Roman"/>
                <a:cs typeface="Times New Roman"/>
              </a:rPr>
              <a:t>by </a:t>
            </a:r>
            <a:r>
              <a:rPr lang="en-US" sz="2000" spc="-5" dirty="0">
                <a:latin typeface="Times New Roman"/>
                <a:cs typeface="Times New Roman"/>
              </a:rPr>
              <a:t>primary</a:t>
            </a:r>
            <a:r>
              <a:rPr lang="en-US" sz="2000" spc="-20" dirty="0">
                <a:latin typeface="Times New Roman"/>
                <a:cs typeface="Times New Roman"/>
              </a:rPr>
              <a:t> </a:t>
            </a:r>
            <a:r>
              <a:rPr lang="en-US" sz="2000" spc="-5" dirty="0">
                <a:latin typeface="Times New Roman"/>
                <a:cs typeface="Times New Roman"/>
              </a:rPr>
              <a:t>legislation.</a:t>
            </a:r>
            <a:endParaRPr lang="en-US" sz="2000" dirty="0">
              <a:latin typeface="Times New Roman"/>
              <a:cs typeface="Times New Roman"/>
            </a:endParaRPr>
          </a:p>
        </p:txBody>
      </p:sp>
      <p:sp>
        <p:nvSpPr>
          <p:cNvPr id="4" name="object 4"/>
          <p:cNvSpPr txBox="1"/>
          <p:nvPr/>
        </p:nvSpPr>
        <p:spPr>
          <a:xfrm>
            <a:off x="1065530" y="4064604"/>
            <a:ext cx="7621270" cy="2475678"/>
          </a:xfrm>
          <a:prstGeom prst="rect">
            <a:avLst/>
          </a:prstGeom>
        </p:spPr>
        <p:txBody>
          <a:bodyPr vert="horz" wrap="square" lIns="0" tIns="13335" rIns="0" bIns="0" rtlCol="0">
            <a:spAutoFit/>
          </a:bodyPr>
          <a:lstStyle/>
          <a:p>
            <a:pPr marL="12700">
              <a:lnSpc>
                <a:spcPct val="100000"/>
              </a:lnSpc>
            </a:pPr>
            <a:r>
              <a:rPr sz="2000" b="1" dirty="0">
                <a:latin typeface="Times New Roman"/>
                <a:cs typeface="Times New Roman"/>
              </a:rPr>
              <a:t>Census legal framework </a:t>
            </a:r>
            <a:r>
              <a:rPr sz="2000" spc="-10" dirty="0">
                <a:latin typeface="Times New Roman"/>
                <a:cs typeface="Times New Roman"/>
              </a:rPr>
              <a:t>may </a:t>
            </a:r>
            <a:r>
              <a:rPr sz="2000" dirty="0">
                <a:latin typeface="Times New Roman"/>
                <a:cs typeface="Times New Roman"/>
              </a:rPr>
              <a:t>be based</a:t>
            </a:r>
            <a:r>
              <a:rPr sz="2000" spc="-100" dirty="0">
                <a:latin typeface="Times New Roman"/>
                <a:cs typeface="Times New Roman"/>
              </a:rPr>
              <a:t> </a:t>
            </a:r>
            <a:r>
              <a:rPr sz="2000" spc="5" dirty="0">
                <a:latin typeface="Times New Roman"/>
                <a:cs typeface="Times New Roman"/>
              </a:rPr>
              <a:t>on:</a:t>
            </a:r>
            <a:endParaRPr sz="2000" dirty="0">
              <a:latin typeface="Times New Roman"/>
              <a:cs typeface="Times New Roman"/>
            </a:endParaRPr>
          </a:p>
          <a:p>
            <a:pPr marL="337185" marR="6350" indent="-253365">
              <a:lnSpc>
                <a:spcPct val="100000"/>
              </a:lnSpc>
              <a:buClr>
                <a:srgbClr val="4966AC"/>
              </a:buClr>
              <a:buSzPct val="80000"/>
              <a:buFont typeface="Wingdings"/>
              <a:buChar char=""/>
              <a:tabLst>
                <a:tab pos="337820" algn="l"/>
              </a:tabLst>
            </a:pPr>
            <a:r>
              <a:rPr sz="2000" dirty="0">
                <a:latin typeface="Times New Roman"/>
                <a:cs typeface="Times New Roman"/>
              </a:rPr>
              <a:t>The </a:t>
            </a:r>
            <a:r>
              <a:rPr sz="2000" spc="-5" dirty="0">
                <a:latin typeface="Times New Roman"/>
                <a:cs typeface="Times New Roman"/>
              </a:rPr>
              <a:t>primary legislation </a:t>
            </a:r>
            <a:r>
              <a:rPr sz="2000" dirty="0">
                <a:latin typeface="Times New Roman"/>
                <a:cs typeface="Times New Roman"/>
              </a:rPr>
              <a:t>of </a:t>
            </a:r>
            <a:r>
              <a:rPr sz="2000" b="1" i="1" dirty="0">
                <a:latin typeface="Times New Roman"/>
                <a:cs typeface="Times New Roman"/>
              </a:rPr>
              <a:t>general </a:t>
            </a:r>
            <a:r>
              <a:rPr sz="2000" b="1" i="1" spc="-5" dirty="0">
                <a:latin typeface="Times New Roman"/>
                <a:cs typeface="Times New Roman"/>
              </a:rPr>
              <a:t>nature</a:t>
            </a:r>
            <a:r>
              <a:rPr sz="2000" spc="-5" dirty="0">
                <a:latin typeface="Times New Roman"/>
                <a:cs typeface="Times New Roman"/>
              </a:rPr>
              <a:t>, such as </a:t>
            </a:r>
            <a:r>
              <a:rPr sz="2000" i="1" spc="-5" dirty="0">
                <a:latin typeface="Times New Roman"/>
                <a:cs typeface="Times New Roman"/>
              </a:rPr>
              <a:t>“statistics </a:t>
            </a:r>
            <a:r>
              <a:rPr sz="2000" i="1" dirty="0">
                <a:latin typeface="Times New Roman"/>
                <a:cs typeface="Times New Roman"/>
              </a:rPr>
              <a:t>law” </a:t>
            </a:r>
            <a:r>
              <a:rPr sz="2000" spc="-10" dirty="0">
                <a:latin typeface="Times New Roman"/>
                <a:cs typeface="Times New Roman"/>
              </a:rPr>
              <a:t>or  </a:t>
            </a:r>
            <a:r>
              <a:rPr sz="2000" dirty="0">
                <a:latin typeface="Times New Roman"/>
                <a:cs typeface="Times New Roman"/>
              </a:rPr>
              <a:t>the </a:t>
            </a:r>
            <a:r>
              <a:rPr sz="2000" spc="-5" dirty="0">
                <a:latin typeface="Times New Roman"/>
                <a:cs typeface="Times New Roman"/>
              </a:rPr>
              <a:t>law </a:t>
            </a:r>
            <a:r>
              <a:rPr sz="2000" dirty="0">
                <a:latin typeface="Times New Roman"/>
                <a:cs typeface="Times New Roman"/>
              </a:rPr>
              <a:t>establishing the </a:t>
            </a:r>
            <a:r>
              <a:rPr sz="2000" spc="-5" dirty="0">
                <a:latin typeface="Times New Roman"/>
                <a:cs typeface="Times New Roman"/>
              </a:rPr>
              <a:t>ministry </a:t>
            </a:r>
            <a:r>
              <a:rPr sz="2000" dirty="0">
                <a:latin typeface="Times New Roman"/>
                <a:cs typeface="Times New Roman"/>
              </a:rPr>
              <a:t>of agriculture, for the</a:t>
            </a:r>
            <a:r>
              <a:rPr lang="en-GB" sz="2000" dirty="0">
                <a:latin typeface="Times New Roman"/>
                <a:cs typeface="Times New Roman"/>
              </a:rPr>
              <a:t> </a:t>
            </a:r>
            <a:r>
              <a:rPr sz="2000" spc="-290" dirty="0">
                <a:latin typeface="Times New Roman"/>
                <a:cs typeface="Times New Roman"/>
              </a:rPr>
              <a:t> </a:t>
            </a:r>
            <a:r>
              <a:rPr sz="2000" dirty="0">
                <a:latin typeface="Times New Roman"/>
                <a:cs typeface="Times New Roman"/>
              </a:rPr>
              <a:t>ACs.</a:t>
            </a:r>
          </a:p>
          <a:p>
            <a:pPr marL="337185" marR="5080" indent="-253365">
              <a:lnSpc>
                <a:spcPct val="100000"/>
              </a:lnSpc>
              <a:buClr>
                <a:srgbClr val="4966AC"/>
              </a:buClr>
              <a:buSzPct val="80000"/>
              <a:buFont typeface="Wingdings"/>
              <a:buChar char=""/>
              <a:tabLst>
                <a:tab pos="337820" algn="l"/>
              </a:tabLst>
            </a:pPr>
            <a:r>
              <a:rPr sz="2000" b="1" i="1" dirty="0">
                <a:latin typeface="Times New Roman"/>
                <a:cs typeface="Times New Roman"/>
              </a:rPr>
              <a:t>Specific </a:t>
            </a:r>
            <a:r>
              <a:rPr sz="2000" b="1" i="1" spc="-5" dirty="0">
                <a:latin typeface="Times New Roman"/>
                <a:cs typeface="Times New Roman"/>
              </a:rPr>
              <a:t>agricultural census laws</a:t>
            </a:r>
            <a:r>
              <a:rPr sz="2000" spc="-5" dirty="0">
                <a:latin typeface="Times New Roman"/>
                <a:cs typeface="Times New Roman"/>
              </a:rPr>
              <a:t>; </a:t>
            </a:r>
            <a:r>
              <a:rPr sz="2000" dirty="0">
                <a:latin typeface="Times New Roman"/>
                <a:cs typeface="Times New Roman"/>
              </a:rPr>
              <a:t>such a </a:t>
            </a:r>
            <a:r>
              <a:rPr sz="2000" spc="-5" dirty="0">
                <a:latin typeface="Times New Roman"/>
                <a:cs typeface="Times New Roman"/>
              </a:rPr>
              <a:t>“census </a:t>
            </a:r>
            <a:r>
              <a:rPr sz="2000" spc="-35" dirty="0">
                <a:latin typeface="Times New Roman"/>
                <a:cs typeface="Times New Roman"/>
              </a:rPr>
              <a:t>law’’ </a:t>
            </a:r>
            <a:r>
              <a:rPr sz="2000" spc="-5" dirty="0">
                <a:latin typeface="Times New Roman"/>
                <a:cs typeface="Times New Roman"/>
              </a:rPr>
              <a:t>may prescribe  </a:t>
            </a:r>
            <a:r>
              <a:rPr sz="2000" dirty="0">
                <a:latin typeface="Times New Roman"/>
                <a:cs typeface="Times New Roman"/>
              </a:rPr>
              <a:t>the </a:t>
            </a:r>
            <a:r>
              <a:rPr sz="2000" spc="-5" dirty="0">
                <a:latin typeface="Times New Roman"/>
                <a:cs typeface="Times New Roman"/>
              </a:rPr>
              <a:t>conduct of </a:t>
            </a:r>
            <a:r>
              <a:rPr sz="2000" dirty="0">
                <a:latin typeface="Times New Roman"/>
                <a:cs typeface="Times New Roman"/>
              </a:rPr>
              <a:t>the </a:t>
            </a:r>
            <a:r>
              <a:rPr sz="2000" spc="-5" dirty="0">
                <a:latin typeface="Times New Roman"/>
                <a:cs typeface="Times New Roman"/>
              </a:rPr>
              <a:t>census on </a:t>
            </a:r>
            <a:r>
              <a:rPr sz="2000" dirty="0">
                <a:latin typeface="Times New Roman"/>
                <a:cs typeface="Times New Roman"/>
              </a:rPr>
              <a:t>a </a:t>
            </a:r>
            <a:r>
              <a:rPr sz="2000" spc="-5" dirty="0">
                <a:solidFill>
                  <a:srgbClr val="FF0000"/>
                </a:solidFill>
                <a:latin typeface="Times New Roman"/>
                <a:cs typeface="Times New Roman"/>
              </a:rPr>
              <a:t>regular basis </a:t>
            </a:r>
            <a:r>
              <a:rPr sz="2000" spc="-5" dirty="0">
                <a:latin typeface="Times New Roman"/>
                <a:cs typeface="Times New Roman"/>
              </a:rPr>
              <a:t>or </a:t>
            </a:r>
            <a:r>
              <a:rPr sz="2000" spc="-10" dirty="0">
                <a:latin typeface="Times New Roman"/>
                <a:cs typeface="Times New Roman"/>
              </a:rPr>
              <a:t>may </a:t>
            </a:r>
            <a:r>
              <a:rPr sz="2000" dirty="0">
                <a:latin typeface="Times New Roman"/>
                <a:cs typeface="Times New Roman"/>
              </a:rPr>
              <a:t>be </a:t>
            </a:r>
            <a:r>
              <a:rPr sz="2000" spc="-5" dirty="0">
                <a:latin typeface="Times New Roman"/>
                <a:cs typeface="Times New Roman"/>
              </a:rPr>
              <a:t>set up </a:t>
            </a:r>
            <a:r>
              <a:rPr sz="2000" spc="-5" dirty="0">
                <a:solidFill>
                  <a:srgbClr val="FF0000"/>
                </a:solidFill>
                <a:latin typeface="Times New Roman"/>
                <a:cs typeface="Times New Roman"/>
              </a:rPr>
              <a:t>before  each</a:t>
            </a:r>
            <a:r>
              <a:rPr sz="2000" spc="-114" dirty="0">
                <a:solidFill>
                  <a:srgbClr val="FF0000"/>
                </a:solidFill>
                <a:latin typeface="Times New Roman"/>
                <a:cs typeface="Times New Roman"/>
              </a:rPr>
              <a:t> </a:t>
            </a:r>
            <a:r>
              <a:rPr sz="2000" dirty="0">
                <a:solidFill>
                  <a:srgbClr val="FF0000"/>
                </a:solidFill>
                <a:latin typeface="Times New Roman"/>
                <a:cs typeface="Times New Roman"/>
              </a:rPr>
              <a:t>AC</a:t>
            </a:r>
            <a:r>
              <a:rPr sz="2000" dirty="0">
                <a:latin typeface="Times New Roman"/>
                <a:cs typeface="Times New Roman"/>
              </a:rPr>
              <a:t>.</a:t>
            </a:r>
          </a:p>
          <a:p>
            <a:pPr marL="337820" marR="5715" indent="-337820">
              <a:lnSpc>
                <a:spcPct val="100000"/>
              </a:lnSpc>
              <a:buClr>
                <a:srgbClr val="4966AC"/>
              </a:buClr>
              <a:buSzPct val="80000"/>
              <a:buFont typeface="Wingdings"/>
              <a:buChar char=""/>
              <a:tabLst>
                <a:tab pos="337820" algn="l"/>
              </a:tabLst>
            </a:pPr>
            <a:r>
              <a:rPr sz="2000" b="1" i="1" dirty="0">
                <a:latin typeface="Times New Roman"/>
                <a:cs typeface="Times New Roman"/>
              </a:rPr>
              <a:t>The Law </a:t>
            </a:r>
            <a:r>
              <a:rPr sz="2000" b="1" i="1" spc="-5" dirty="0">
                <a:latin typeface="Times New Roman"/>
                <a:cs typeface="Times New Roman"/>
              </a:rPr>
              <a:t>(Act) </a:t>
            </a:r>
            <a:r>
              <a:rPr sz="2000" b="1" i="1" dirty="0">
                <a:latin typeface="Times New Roman"/>
                <a:cs typeface="Times New Roman"/>
              </a:rPr>
              <a:t>on </a:t>
            </a:r>
            <a:r>
              <a:rPr sz="2000" b="1" i="1" spc="-5" dirty="0">
                <a:latin typeface="Times New Roman"/>
                <a:cs typeface="Times New Roman"/>
              </a:rPr>
              <a:t>Agricultural Statistics </a:t>
            </a:r>
            <a:r>
              <a:rPr sz="2000" i="1" spc="-5" dirty="0">
                <a:latin typeface="Times New Roman"/>
                <a:cs typeface="Times New Roman"/>
              </a:rPr>
              <a:t>(e.g. in </a:t>
            </a:r>
            <a:r>
              <a:rPr sz="2000" i="1" spc="-15" dirty="0">
                <a:latin typeface="Times New Roman"/>
                <a:cs typeface="Times New Roman"/>
              </a:rPr>
              <a:t>Germany, </a:t>
            </a:r>
            <a:r>
              <a:rPr sz="2000" i="1" spc="-10" dirty="0">
                <a:latin typeface="Times New Roman"/>
                <a:cs typeface="Times New Roman"/>
              </a:rPr>
              <a:t>United  </a:t>
            </a:r>
            <a:r>
              <a:rPr sz="2000" i="1" dirty="0">
                <a:latin typeface="Times New Roman"/>
                <a:cs typeface="Times New Roman"/>
              </a:rPr>
              <a:t>Kingdom) </a:t>
            </a:r>
            <a:r>
              <a:rPr sz="2000" dirty="0">
                <a:latin typeface="Times New Roman"/>
                <a:cs typeface="Times New Roman"/>
              </a:rPr>
              <a:t>or by </a:t>
            </a:r>
            <a:r>
              <a:rPr sz="2000" b="1" i="1" dirty="0">
                <a:latin typeface="Times New Roman"/>
                <a:cs typeface="Times New Roman"/>
              </a:rPr>
              <a:t>the Law on Agriculture</a:t>
            </a:r>
            <a:r>
              <a:rPr sz="2000" b="1" i="1" spc="-180" dirty="0">
                <a:latin typeface="Times New Roman"/>
                <a:cs typeface="Times New Roman"/>
              </a:rPr>
              <a:t> </a:t>
            </a:r>
            <a:r>
              <a:rPr sz="2000" i="1" spc="-5" dirty="0">
                <a:latin typeface="Times New Roman"/>
                <a:cs typeface="Times New Roman"/>
              </a:rPr>
              <a:t>(Switzerland).</a:t>
            </a:r>
            <a:endParaRPr sz="2000" dirty="0">
              <a:latin typeface="Times New Roman"/>
              <a:cs typeface="Times New Roman"/>
            </a:endParaRPr>
          </a:p>
        </p:txBody>
      </p:sp>
      <p:sp>
        <p:nvSpPr>
          <p:cNvPr id="5" name="object 5"/>
          <p:cNvSpPr txBox="1"/>
          <p:nvPr/>
        </p:nvSpPr>
        <p:spPr>
          <a:xfrm>
            <a:off x="8791702" y="6535928"/>
            <a:ext cx="101600" cy="197490"/>
          </a:xfrm>
          <a:prstGeom prst="rect">
            <a:avLst/>
          </a:prstGeom>
        </p:spPr>
        <p:txBody>
          <a:bodyPr vert="horz" wrap="square" lIns="0" tIns="12700" rIns="0" bIns="0" rtlCol="0">
            <a:spAutoFit/>
          </a:bodyPr>
          <a:lstStyle/>
          <a:p>
            <a:pPr marL="12700">
              <a:lnSpc>
                <a:spcPct val="100000"/>
              </a:lnSpc>
              <a:spcBef>
                <a:spcPts val="100"/>
              </a:spcBef>
            </a:pPr>
            <a:r>
              <a:rPr sz="1200" dirty="0">
                <a:solidFill>
                  <a:srgbClr val="5F8FD3"/>
                </a:solidFill>
                <a:latin typeface="Gill Sans MT"/>
                <a:cs typeface="Gill Sans MT"/>
              </a:rPr>
              <a:t>3</a:t>
            </a:r>
            <a:endParaRPr sz="1200">
              <a:latin typeface="Gill Sans MT"/>
              <a:cs typeface="Gill Sans MT"/>
            </a:endParaRPr>
          </a:p>
        </p:txBody>
      </p:sp>
      <p:sp>
        <p:nvSpPr>
          <p:cNvPr id="7" name="object 2"/>
          <p:cNvSpPr txBox="1">
            <a:spLocks noGrp="1"/>
          </p:cNvSpPr>
          <p:nvPr>
            <p:ph type="title"/>
          </p:nvPr>
        </p:nvSpPr>
        <p:spPr>
          <a:xfrm>
            <a:off x="1122375" y="785621"/>
            <a:ext cx="6957059" cy="939800"/>
          </a:xfrm>
          <a:prstGeom prst="rect">
            <a:avLst/>
          </a:prstGeom>
        </p:spPr>
        <p:txBody>
          <a:bodyPr vert="horz" wrap="square" lIns="0" tIns="12700" rIns="0" bIns="0" rtlCol="0">
            <a:spAutoFit/>
          </a:bodyPr>
          <a:lstStyle/>
          <a:p>
            <a:pPr marL="12700" marR="5080" algn="l">
              <a:lnSpc>
                <a:spcPct val="100000"/>
              </a:lnSpc>
              <a:spcBef>
                <a:spcPts val="100"/>
              </a:spcBef>
            </a:pPr>
            <a:r>
              <a:rPr sz="3000" dirty="0"/>
              <a:t>Census </a:t>
            </a:r>
            <a:r>
              <a:rPr sz="3000" spc="-5" dirty="0"/>
              <a:t>legislation </a:t>
            </a:r>
            <a:r>
              <a:rPr lang="en-GB" sz="3000" spc="-5" dirty="0"/>
              <a:t/>
            </a:r>
            <a:br>
              <a:rPr lang="en-GB" sz="3000" spc="-5" dirty="0"/>
            </a:br>
            <a:r>
              <a:rPr sz="3000" spc="-5" dirty="0"/>
              <a:t>within the national </a:t>
            </a:r>
            <a:r>
              <a:rPr sz="3000" dirty="0"/>
              <a:t>legal  framework </a:t>
            </a:r>
            <a:r>
              <a:rPr sz="3000" b="0" i="1" dirty="0"/>
              <a:t>(1</a:t>
            </a:r>
            <a:r>
              <a:rPr lang="en-GB" sz="3000" b="0" i="1" dirty="0"/>
              <a:t>/2</a:t>
            </a:r>
            <a:r>
              <a:rPr sz="3000" b="0" i="1" dirty="0"/>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5</a:t>
            </a:fld>
            <a:endParaRPr dirty="0"/>
          </a:p>
        </p:txBody>
      </p:sp>
      <p:sp>
        <p:nvSpPr>
          <p:cNvPr id="3" name="object 3"/>
          <p:cNvSpPr txBox="1"/>
          <p:nvPr/>
        </p:nvSpPr>
        <p:spPr>
          <a:xfrm>
            <a:off x="1194612" y="1797176"/>
            <a:ext cx="8711388" cy="4188967"/>
          </a:xfrm>
          <a:prstGeom prst="rect">
            <a:avLst/>
          </a:prstGeom>
        </p:spPr>
        <p:txBody>
          <a:bodyPr vert="horz" wrap="square" lIns="0" tIns="13335" rIns="0" bIns="0" rtlCol="0">
            <a:spAutoFit/>
          </a:bodyPr>
          <a:lstStyle/>
          <a:p>
            <a:pPr marL="94615">
              <a:lnSpc>
                <a:spcPct val="100000"/>
              </a:lnSpc>
              <a:spcBef>
                <a:spcPts val="105"/>
              </a:spcBef>
            </a:pPr>
            <a:r>
              <a:rPr sz="2000" b="1" dirty="0">
                <a:latin typeface="Times New Roman"/>
                <a:cs typeface="Times New Roman"/>
              </a:rPr>
              <a:t>General law or detailed</a:t>
            </a:r>
            <a:r>
              <a:rPr sz="2000" b="1" spc="-114" dirty="0">
                <a:latin typeface="Times New Roman"/>
                <a:cs typeface="Times New Roman"/>
              </a:rPr>
              <a:t> </a:t>
            </a:r>
            <a:r>
              <a:rPr sz="2000" b="1" spc="-5" dirty="0">
                <a:latin typeface="Times New Roman"/>
                <a:cs typeface="Times New Roman"/>
              </a:rPr>
              <a:t>legislation:</a:t>
            </a:r>
            <a:endParaRPr sz="2000" dirty="0">
              <a:latin typeface="Times New Roman"/>
              <a:cs typeface="Times New Roman"/>
            </a:endParaRPr>
          </a:p>
          <a:p>
            <a:pPr marL="894715" indent="-253365">
              <a:spcBef>
                <a:spcPts val="5"/>
              </a:spcBef>
              <a:buClr>
                <a:srgbClr val="4966AC"/>
              </a:buClr>
              <a:buFont typeface="Wingdings"/>
              <a:buChar char=""/>
              <a:tabLst>
                <a:tab pos="894715" algn="l"/>
                <a:tab pos="895350" algn="l"/>
              </a:tabLst>
            </a:pPr>
            <a:r>
              <a:rPr dirty="0">
                <a:latin typeface="Times New Roman"/>
                <a:cs typeface="Times New Roman"/>
              </a:rPr>
              <a:t>Both </a:t>
            </a:r>
            <a:r>
              <a:rPr dirty="0">
                <a:solidFill>
                  <a:srgbClr val="FF0000"/>
                </a:solidFill>
                <a:latin typeface="Times New Roman"/>
                <a:cs typeface="Times New Roman"/>
              </a:rPr>
              <a:t>general </a:t>
            </a:r>
            <a:r>
              <a:rPr lang="en-GB" dirty="0">
                <a:solidFill>
                  <a:srgbClr val="FF0000"/>
                </a:solidFill>
                <a:latin typeface="Times New Roman"/>
                <a:cs typeface="Times New Roman"/>
              </a:rPr>
              <a:t>laws </a:t>
            </a:r>
            <a:r>
              <a:rPr dirty="0">
                <a:latin typeface="Times New Roman"/>
                <a:cs typeface="Times New Roman"/>
              </a:rPr>
              <a:t>and </a:t>
            </a:r>
            <a:r>
              <a:rPr dirty="0">
                <a:solidFill>
                  <a:srgbClr val="FF0000"/>
                </a:solidFill>
                <a:latin typeface="Times New Roman"/>
                <a:cs typeface="Times New Roman"/>
              </a:rPr>
              <a:t>detailed census laws </a:t>
            </a:r>
            <a:r>
              <a:rPr spc="-10" dirty="0">
                <a:latin typeface="Times New Roman"/>
                <a:cs typeface="Times New Roman"/>
              </a:rPr>
              <a:t>offer </a:t>
            </a:r>
            <a:r>
              <a:rPr dirty="0">
                <a:latin typeface="Times New Roman"/>
                <a:cs typeface="Times New Roman"/>
              </a:rPr>
              <a:t>benefits and</a:t>
            </a:r>
            <a:r>
              <a:rPr spc="-105" dirty="0">
                <a:latin typeface="Times New Roman"/>
                <a:cs typeface="Times New Roman"/>
              </a:rPr>
              <a:t> </a:t>
            </a:r>
            <a:r>
              <a:rPr dirty="0">
                <a:latin typeface="Times New Roman"/>
                <a:cs typeface="Times New Roman"/>
              </a:rPr>
              <a:t>drawbacks.</a:t>
            </a:r>
          </a:p>
          <a:p>
            <a:pPr marL="894715" indent="-253365">
              <a:lnSpc>
                <a:spcPct val="100000"/>
              </a:lnSpc>
              <a:buClr>
                <a:srgbClr val="4966AC"/>
              </a:buClr>
              <a:buFont typeface="Wingdings"/>
              <a:buChar char=""/>
              <a:tabLst>
                <a:tab pos="894715" algn="l"/>
                <a:tab pos="895350" algn="l"/>
              </a:tabLst>
            </a:pPr>
            <a:r>
              <a:rPr sz="1800" dirty="0">
                <a:latin typeface="Times New Roman"/>
                <a:cs typeface="Times New Roman"/>
              </a:rPr>
              <a:t>The general features of a </a:t>
            </a:r>
            <a:r>
              <a:rPr sz="1800" u="sng" dirty="0">
                <a:latin typeface="Times New Roman"/>
                <a:cs typeface="Times New Roman"/>
              </a:rPr>
              <a:t>Principal</a:t>
            </a:r>
            <a:r>
              <a:rPr sz="1800" u="sng" spc="-150" dirty="0">
                <a:latin typeface="Times New Roman"/>
                <a:cs typeface="Times New Roman"/>
              </a:rPr>
              <a:t> </a:t>
            </a:r>
            <a:r>
              <a:rPr sz="1800" u="sng" dirty="0">
                <a:latin typeface="Times New Roman"/>
                <a:cs typeface="Times New Roman"/>
              </a:rPr>
              <a:t>Act</a:t>
            </a:r>
            <a:r>
              <a:rPr sz="1800" dirty="0">
                <a:latin typeface="Times New Roman"/>
                <a:cs typeface="Times New Roman"/>
              </a:rPr>
              <a:t>:</a:t>
            </a:r>
          </a:p>
          <a:p>
            <a:pPr marL="1351915" lvl="1" indent="-253365">
              <a:lnSpc>
                <a:spcPct val="100000"/>
              </a:lnSpc>
              <a:spcBef>
                <a:spcPts val="5"/>
              </a:spcBef>
              <a:buClr>
                <a:srgbClr val="297ED4"/>
              </a:buClr>
              <a:buFont typeface="Courier New"/>
              <a:buChar char="o"/>
              <a:tabLst>
                <a:tab pos="1352550" algn="l"/>
              </a:tabLst>
            </a:pPr>
            <a:r>
              <a:rPr dirty="0">
                <a:latin typeface="Times New Roman"/>
                <a:cs typeface="Times New Roman"/>
              </a:rPr>
              <a:t>to authorise </a:t>
            </a:r>
            <a:r>
              <a:rPr dirty="0">
                <a:solidFill>
                  <a:srgbClr val="FF0000"/>
                </a:solidFill>
                <a:latin typeface="Times New Roman"/>
                <a:cs typeface="Times New Roman"/>
              </a:rPr>
              <a:t>census taking</a:t>
            </a:r>
            <a:r>
              <a:rPr dirty="0">
                <a:latin typeface="Times New Roman"/>
                <a:cs typeface="Times New Roman"/>
              </a:rPr>
              <a:t>,</a:t>
            </a:r>
          </a:p>
          <a:p>
            <a:pPr marL="1351915" marR="823594" lvl="1" indent="-253365">
              <a:lnSpc>
                <a:spcPct val="100000"/>
              </a:lnSpc>
              <a:buClr>
                <a:srgbClr val="297ED4"/>
              </a:buClr>
              <a:buFont typeface="Courier New"/>
              <a:buChar char="o"/>
              <a:tabLst>
                <a:tab pos="1352550" algn="l"/>
              </a:tabLst>
            </a:pPr>
            <a:r>
              <a:rPr dirty="0">
                <a:latin typeface="Times New Roman"/>
                <a:cs typeface="Times New Roman"/>
              </a:rPr>
              <a:t>to designate the census executing </a:t>
            </a:r>
            <a:r>
              <a:rPr dirty="0">
                <a:solidFill>
                  <a:srgbClr val="FF0000"/>
                </a:solidFill>
                <a:latin typeface="Times New Roman"/>
                <a:cs typeface="Times New Roman"/>
              </a:rPr>
              <a:t>authority </a:t>
            </a:r>
            <a:r>
              <a:rPr dirty="0">
                <a:latin typeface="Times New Roman"/>
                <a:cs typeface="Times New Roman"/>
              </a:rPr>
              <a:t>(or “census</a:t>
            </a:r>
            <a:r>
              <a:rPr lang="en-GB" dirty="0">
                <a:latin typeface="Times New Roman"/>
                <a:cs typeface="Times New Roman"/>
              </a:rPr>
              <a:t> </a:t>
            </a:r>
            <a:r>
              <a:rPr dirty="0">
                <a:latin typeface="Times New Roman"/>
                <a:cs typeface="Times New Roman"/>
              </a:rPr>
              <a:t>agency”),</a:t>
            </a:r>
          </a:p>
          <a:p>
            <a:pPr marL="1351915" lvl="1" indent="-253365">
              <a:lnSpc>
                <a:spcPct val="100000"/>
              </a:lnSpc>
              <a:buClr>
                <a:srgbClr val="297ED4"/>
              </a:buClr>
              <a:buFont typeface="Courier New"/>
              <a:buChar char="o"/>
              <a:tabLst>
                <a:tab pos="1352550" algn="l"/>
              </a:tabLst>
            </a:pPr>
            <a:r>
              <a:rPr dirty="0">
                <a:latin typeface="Times New Roman"/>
                <a:cs typeface="Times New Roman"/>
              </a:rPr>
              <a:t>to state </a:t>
            </a:r>
            <a:r>
              <a:rPr dirty="0">
                <a:solidFill>
                  <a:srgbClr val="FF0000"/>
                </a:solidFill>
                <a:latin typeface="Times New Roman"/>
                <a:cs typeface="Times New Roman"/>
              </a:rPr>
              <a:t>general provisions</a:t>
            </a:r>
            <a:r>
              <a:rPr dirty="0">
                <a:latin typeface="Times New Roman"/>
                <a:cs typeface="Times New Roman"/>
              </a:rPr>
              <a:t> about the </a:t>
            </a:r>
            <a:r>
              <a:rPr sz="1800" dirty="0">
                <a:latin typeface="Times New Roman"/>
                <a:cs typeface="Times New Roman"/>
              </a:rPr>
              <a:t>census implementation</a:t>
            </a:r>
            <a:r>
              <a:rPr sz="1800" spc="-110" dirty="0">
                <a:latin typeface="Times New Roman"/>
                <a:cs typeface="Times New Roman"/>
              </a:rPr>
              <a:t> </a:t>
            </a:r>
            <a:r>
              <a:rPr sz="1800" dirty="0">
                <a:latin typeface="Times New Roman"/>
                <a:cs typeface="Times New Roman"/>
              </a:rPr>
              <a:t>and</a:t>
            </a:r>
          </a:p>
          <a:p>
            <a:pPr marL="1351915" marR="264795" lvl="1" indent="-253365">
              <a:lnSpc>
                <a:spcPct val="100000"/>
              </a:lnSpc>
              <a:buClr>
                <a:srgbClr val="297ED4"/>
              </a:buClr>
              <a:buFont typeface="Courier New"/>
              <a:buChar char="o"/>
              <a:tabLst>
                <a:tab pos="1352550" algn="l"/>
              </a:tabLst>
            </a:pPr>
            <a:r>
              <a:rPr sz="1800" dirty="0">
                <a:latin typeface="Times New Roman"/>
                <a:cs typeface="Times New Roman"/>
              </a:rPr>
              <a:t>to </a:t>
            </a:r>
            <a:r>
              <a:rPr sz="1800" spc="-5" dirty="0">
                <a:solidFill>
                  <a:srgbClr val="FF0000"/>
                </a:solidFill>
                <a:latin typeface="Times New Roman"/>
                <a:cs typeface="Times New Roman"/>
              </a:rPr>
              <a:t>empower</a:t>
            </a:r>
            <a:r>
              <a:rPr sz="1800" spc="-5" dirty="0">
                <a:latin typeface="Times New Roman"/>
                <a:cs typeface="Times New Roman"/>
              </a:rPr>
              <a:t> </a:t>
            </a:r>
            <a:r>
              <a:rPr sz="1800" dirty="0">
                <a:latin typeface="Times New Roman"/>
                <a:cs typeface="Times New Roman"/>
              </a:rPr>
              <a:t>a governmental institution, </a:t>
            </a:r>
            <a:endParaRPr lang="en-GB" sz="1800" dirty="0">
              <a:latin typeface="Times New Roman"/>
              <a:cs typeface="Times New Roman"/>
            </a:endParaRPr>
          </a:p>
          <a:p>
            <a:pPr marL="1098550" marR="264795" lvl="1">
              <a:lnSpc>
                <a:spcPct val="100000"/>
              </a:lnSpc>
              <a:buClr>
                <a:srgbClr val="297ED4"/>
              </a:buClr>
              <a:tabLst>
                <a:tab pos="1352550" algn="l"/>
              </a:tabLst>
            </a:pPr>
            <a:r>
              <a:rPr lang="en-GB" dirty="0">
                <a:latin typeface="Times New Roman"/>
                <a:cs typeface="Times New Roman"/>
              </a:rPr>
              <a:t>	</a:t>
            </a:r>
            <a:r>
              <a:rPr sz="1800" dirty="0">
                <a:latin typeface="Times New Roman"/>
                <a:cs typeface="Times New Roman"/>
              </a:rPr>
              <a:t>such </a:t>
            </a:r>
            <a:r>
              <a:rPr sz="1800" spc="-5" dirty="0">
                <a:latin typeface="Times New Roman"/>
                <a:cs typeface="Times New Roman"/>
              </a:rPr>
              <a:t>as </a:t>
            </a:r>
            <a:r>
              <a:rPr sz="1800" dirty="0">
                <a:latin typeface="Times New Roman"/>
                <a:cs typeface="Times New Roman"/>
              </a:rPr>
              <a:t>a </a:t>
            </a:r>
            <a:r>
              <a:rPr sz="1800" spc="-15" dirty="0">
                <a:latin typeface="Times New Roman"/>
                <a:cs typeface="Times New Roman"/>
              </a:rPr>
              <a:t>ministry, </a:t>
            </a:r>
            <a:r>
              <a:rPr sz="1800" dirty="0">
                <a:solidFill>
                  <a:srgbClr val="FF0000"/>
                </a:solidFill>
                <a:latin typeface="Times New Roman"/>
                <a:cs typeface="Times New Roman"/>
              </a:rPr>
              <a:t>to</a:t>
            </a:r>
            <a:r>
              <a:rPr lang="en-GB" sz="1800" dirty="0">
                <a:solidFill>
                  <a:srgbClr val="FF0000"/>
                </a:solidFill>
                <a:latin typeface="Times New Roman"/>
                <a:cs typeface="Times New Roman"/>
              </a:rPr>
              <a:t> </a:t>
            </a:r>
            <a:r>
              <a:rPr sz="1800" dirty="0">
                <a:solidFill>
                  <a:srgbClr val="FF0000"/>
                </a:solidFill>
                <a:latin typeface="Times New Roman"/>
                <a:cs typeface="Times New Roman"/>
              </a:rPr>
              <a:t>prescribe</a:t>
            </a:r>
            <a:r>
              <a:rPr sz="1800" spc="-10" dirty="0">
                <a:solidFill>
                  <a:srgbClr val="FF0000"/>
                </a:solidFill>
                <a:latin typeface="Times New Roman"/>
                <a:cs typeface="Times New Roman"/>
              </a:rPr>
              <a:t> </a:t>
            </a:r>
            <a:r>
              <a:rPr sz="1800" dirty="0">
                <a:solidFill>
                  <a:srgbClr val="FF0000"/>
                </a:solidFill>
                <a:latin typeface="Times New Roman"/>
                <a:cs typeface="Times New Roman"/>
              </a:rPr>
              <a:t>rules</a:t>
            </a:r>
            <a:r>
              <a:rPr sz="1800" dirty="0">
                <a:latin typeface="Times New Roman"/>
                <a:cs typeface="Times New Roman"/>
              </a:rPr>
              <a:t>.</a:t>
            </a:r>
          </a:p>
          <a:p>
            <a:pPr marL="12700" marR="200025">
              <a:lnSpc>
                <a:spcPct val="100000"/>
              </a:lnSpc>
              <a:spcBef>
                <a:spcPts val="1555"/>
              </a:spcBef>
            </a:pPr>
            <a:r>
              <a:rPr sz="2000" b="1" dirty="0">
                <a:latin typeface="Times New Roman"/>
                <a:cs typeface="Times New Roman"/>
              </a:rPr>
              <a:t>Compliance of census </a:t>
            </a:r>
            <a:r>
              <a:rPr sz="2000" b="1" spc="-5" dirty="0">
                <a:latin typeface="Times New Roman"/>
                <a:cs typeface="Times New Roman"/>
              </a:rPr>
              <a:t>legislation with </a:t>
            </a:r>
            <a:r>
              <a:rPr sz="2000" b="1" dirty="0">
                <a:latin typeface="Times New Roman"/>
                <a:cs typeface="Times New Roman"/>
                <a:hlinkClick r:id="rId2"/>
              </a:rPr>
              <a:t>Fundamental </a:t>
            </a:r>
            <a:r>
              <a:rPr sz="2000" b="1" spc="-5" dirty="0">
                <a:latin typeface="Times New Roman"/>
                <a:cs typeface="Times New Roman"/>
                <a:hlinkClick r:id="rId2"/>
              </a:rPr>
              <a:t>Principles</a:t>
            </a:r>
            <a:r>
              <a:rPr sz="2000" b="1" spc="-80" dirty="0">
                <a:latin typeface="Times New Roman"/>
                <a:cs typeface="Times New Roman"/>
                <a:hlinkClick r:id="rId2"/>
              </a:rPr>
              <a:t> </a:t>
            </a:r>
            <a:r>
              <a:rPr sz="2000" b="1" dirty="0">
                <a:latin typeface="Times New Roman"/>
                <a:cs typeface="Times New Roman"/>
                <a:hlinkClick r:id="rId2"/>
              </a:rPr>
              <a:t>of Official </a:t>
            </a:r>
            <a:r>
              <a:rPr sz="2000" b="1" spc="-5" dirty="0">
                <a:latin typeface="Times New Roman"/>
                <a:cs typeface="Times New Roman"/>
                <a:hlinkClick r:id="rId2"/>
              </a:rPr>
              <a:t>Statistics</a:t>
            </a:r>
            <a:r>
              <a:rPr sz="2000" b="1" spc="-100" dirty="0">
                <a:latin typeface="Times New Roman"/>
                <a:cs typeface="Times New Roman"/>
              </a:rPr>
              <a:t> </a:t>
            </a:r>
            <a:r>
              <a:rPr sz="2000" b="1" dirty="0">
                <a:latin typeface="Times New Roman"/>
                <a:cs typeface="Times New Roman"/>
              </a:rPr>
              <a:t>(</a:t>
            </a:r>
            <a:r>
              <a:rPr sz="2000" b="1" dirty="0">
                <a:latin typeface="Times New Roman"/>
                <a:cs typeface="Times New Roman"/>
                <a:hlinkClick r:id="rId3" action="ppaction://hlinksldjump" tooltip="FPOS = Fundamental Principles of Official Statistics"/>
              </a:rPr>
              <a:t>FPOS</a:t>
            </a:r>
            <a:r>
              <a:rPr sz="2000" b="1" dirty="0">
                <a:latin typeface="Times New Roman"/>
                <a:cs typeface="Times New Roman"/>
              </a:rPr>
              <a:t>):</a:t>
            </a:r>
            <a:endParaRPr sz="2000" dirty="0">
              <a:latin typeface="Times New Roman"/>
              <a:cs typeface="Times New Roman"/>
            </a:endParaRPr>
          </a:p>
          <a:p>
            <a:pPr marL="894715" marR="131445" indent="-253365">
              <a:lnSpc>
                <a:spcPct val="100000"/>
              </a:lnSpc>
              <a:spcBef>
                <a:spcPts val="5"/>
              </a:spcBef>
              <a:buClr>
                <a:srgbClr val="4966AC"/>
              </a:buClr>
              <a:buSzPct val="80555"/>
              <a:buFont typeface="Wingdings"/>
              <a:buChar char=""/>
              <a:tabLst>
                <a:tab pos="894715" algn="l"/>
                <a:tab pos="895350" algn="l"/>
              </a:tabLst>
            </a:pPr>
            <a:r>
              <a:rPr sz="1800" spc="-5" dirty="0">
                <a:latin typeface="Times New Roman"/>
                <a:cs typeface="Times New Roman"/>
              </a:rPr>
              <a:t>A </a:t>
            </a:r>
            <a:r>
              <a:rPr sz="1800" dirty="0">
                <a:latin typeface="Times New Roman"/>
                <a:cs typeface="Times New Roman"/>
              </a:rPr>
              <a:t>census of agriculture </a:t>
            </a:r>
            <a:r>
              <a:rPr sz="1800" spc="-5" dirty="0">
                <a:latin typeface="Times New Roman"/>
                <a:cs typeface="Times New Roman"/>
              </a:rPr>
              <a:t>as </a:t>
            </a:r>
            <a:r>
              <a:rPr sz="1800" dirty="0">
                <a:latin typeface="Times New Roman"/>
                <a:cs typeface="Times New Roman"/>
              </a:rPr>
              <a:t>a statistical operation for collecting,</a:t>
            </a:r>
            <a:r>
              <a:rPr lang="en-GB" sz="1800" dirty="0">
                <a:latin typeface="Times New Roman"/>
                <a:cs typeface="Times New Roman"/>
              </a:rPr>
              <a:t> </a:t>
            </a:r>
            <a:r>
              <a:rPr sz="1800" spc="-5" dirty="0">
                <a:latin typeface="Times New Roman"/>
                <a:cs typeface="Times New Roman"/>
              </a:rPr>
              <a:t>processing </a:t>
            </a:r>
            <a:r>
              <a:rPr lang="en-GB" sz="1800" spc="-5" dirty="0">
                <a:latin typeface="Times New Roman"/>
                <a:cs typeface="Times New Roman"/>
              </a:rPr>
              <a:t/>
            </a:r>
            <a:br>
              <a:rPr lang="en-GB" sz="1800" spc="-5" dirty="0">
                <a:latin typeface="Times New Roman"/>
                <a:cs typeface="Times New Roman"/>
              </a:rPr>
            </a:br>
            <a:r>
              <a:rPr sz="1800" dirty="0">
                <a:latin typeface="Times New Roman"/>
                <a:cs typeface="Times New Roman"/>
              </a:rPr>
              <a:t>and </a:t>
            </a:r>
            <a:r>
              <a:rPr sz="1800" spc="-5" dirty="0">
                <a:latin typeface="Times New Roman"/>
                <a:cs typeface="Times New Roman"/>
              </a:rPr>
              <a:t>disseminating </a:t>
            </a:r>
            <a:r>
              <a:rPr sz="1800" dirty="0">
                <a:latin typeface="Times New Roman"/>
                <a:cs typeface="Times New Roman"/>
              </a:rPr>
              <a:t>data on the structure of agriculture, </a:t>
            </a:r>
            <a:r>
              <a:rPr sz="1800" spc="-5" dirty="0">
                <a:latin typeface="Times New Roman"/>
                <a:cs typeface="Times New Roman"/>
              </a:rPr>
              <a:t>is </a:t>
            </a:r>
            <a:r>
              <a:rPr sz="1800" dirty="0">
                <a:latin typeface="Times New Roman"/>
                <a:cs typeface="Times New Roman"/>
              </a:rPr>
              <a:t>an integral part </a:t>
            </a:r>
            <a:r>
              <a:rPr lang="en-GB" sz="1800" dirty="0">
                <a:latin typeface="Times New Roman"/>
                <a:cs typeface="Times New Roman"/>
              </a:rPr>
              <a:t/>
            </a:r>
            <a:br>
              <a:rPr lang="en-GB" sz="1800" dirty="0">
                <a:latin typeface="Times New Roman"/>
                <a:cs typeface="Times New Roman"/>
              </a:rPr>
            </a:br>
            <a:r>
              <a:rPr sz="1800" dirty="0">
                <a:latin typeface="Times New Roman"/>
                <a:cs typeface="Times New Roman"/>
              </a:rPr>
              <a:t>of the national system of </a:t>
            </a:r>
            <a:r>
              <a:rPr sz="1800" spc="-5" dirty="0">
                <a:latin typeface="Times New Roman"/>
                <a:cs typeface="Times New Roman"/>
              </a:rPr>
              <a:t>official </a:t>
            </a:r>
            <a:r>
              <a:rPr sz="1800" dirty="0">
                <a:latin typeface="Times New Roman"/>
                <a:cs typeface="Times New Roman"/>
              </a:rPr>
              <a:t>statistics in a </a:t>
            </a:r>
            <a:r>
              <a:rPr sz="1800" spc="-15" dirty="0">
                <a:latin typeface="Times New Roman"/>
                <a:cs typeface="Times New Roman"/>
              </a:rPr>
              <a:t>country.</a:t>
            </a:r>
            <a:endParaRPr sz="1800" dirty="0">
              <a:latin typeface="Times New Roman"/>
              <a:cs typeface="Times New Roman"/>
            </a:endParaRPr>
          </a:p>
          <a:p>
            <a:pPr marL="894715" indent="-253365">
              <a:lnSpc>
                <a:spcPct val="100000"/>
              </a:lnSpc>
              <a:spcBef>
                <a:spcPts val="5"/>
              </a:spcBef>
              <a:buClr>
                <a:srgbClr val="4966AC"/>
              </a:buClr>
              <a:buSzPct val="80555"/>
              <a:buFont typeface="Wingdings"/>
              <a:buChar char=""/>
              <a:tabLst>
                <a:tab pos="894715" algn="l"/>
                <a:tab pos="895350" algn="l"/>
              </a:tabLst>
            </a:pPr>
            <a:r>
              <a:rPr sz="1800" dirty="0">
                <a:latin typeface="Times New Roman"/>
                <a:cs typeface="Times New Roman"/>
              </a:rPr>
              <a:t>The census of agriculture should fully </a:t>
            </a:r>
            <a:r>
              <a:rPr sz="1800" spc="-5" dirty="0">
                <a:latin typeface="Times New Roman"/>
                <a:cs typeface="Times New Roman"/>
              </a:rPr>
              <a:t>encompass </a:t>
            </a:r>
            <a:r>
              <a:rPr sz="1800" dirty="0">
                <a:latin typeface="Times New Roman"/>
                <a:cs typeface="Times New Roman"/>
              </a:rPr>
              <a:t>the</a:t>
            </a:r>
            <a:r>
              <a:rPr sz="1800" spc="-75" dirty="0">
                <a:latin typeface="Times New Roman"/>
                <a:cs typeface="Times New Roman"/>
              </a:rPr>
              <a:t> </a:t>
            </a:r>
            <a:r>
              <a:rPr sz="1800" spc="-5" dirty="0">
                <a:latin typeface="Times New Roman"/>
                <a:cs typeface="Times New Roman"/>
              </a:rPr>
              <a:t>FPOS.</a:t>
            </a:r>
            <a:endParaRPr sz="1800" dirty="0">
              <a:latin typeface="Times New Roman"/>
              <a:cs typeface="Times New Roman"/>
            </a:endParaRPr>
          </a:p>
        </p:txBody>
      </p:sp>
      <p:sp>
        <p:nvSpPr>
          <p:cNvPr id="6" name="object 2"/>
          <p:cNvSpPr txBox="1">
            <a:spLocks noGrp="1"/>
          </p:cNvSpPr>
          <p:nvPr>
            <p:ph type="title"/>
          </p:nvPr>
        </p:nvSpPr>
        <p:spPr>
          <a:xfrm>
            <a:off x="1122375" y="785621"/>
            <a:ext cx="6957059" cy="939800"/>
          </a:xfrm>
          <a:prstGeom prst="rect">
            <a:avLst/>
          </a:prstGeom>
        </p:spPr>
        <p:txBody>
          <a:bodyPr vert="horz" wrap="square" lIns="0" tIns="12700" rIns="0" bIns="0" rtlCol="0">
            <a:spAutoFit/>
          </a:bodyPr>
          <a:lstStyle/>
          <a:p>
            <a:pPr marL="12700" marR="5080" algn="l">
              <a:lnSpc>
                <a:spcPct val="100000"/>
              </a:lnSpc>
              <a:spcBef>
                <a:spcPts val="100"/>
              </a:spcBef>
            </a:pPr>
            <a:r>
              <a:rPr sz="3000" dirty="0"/>
              <a:t>Census </a:t>
            </a:r>
            <a:r>
              <a:rPr sz="3000" spc="-5" dirty="0"/>
              <a:t>legislation </a:t>
            </a:r>
            <a:r>
              <a:rPr lang="en-GB" sz="3000" spc="-5" dirty="0"/>
              <a:t/>
            </a:r>
            <a:br>
              <a:rPr lang="en-GB" sz="3000" spc="-5" dirty="0"/>
            </a:br>
            <a:r>
              <a:rPr sz="3000" spc="-5" dirty="0"/>
              <a:t>within the national </a:t>
            </a:r>
            <a:r>
              <a:rPr sz="3000" dirty="0"/>
              <a:t>legal  framework </a:t>
            </a:r>
            <a:r>
              <a:rPr sz="3000" b="0" i="1" dirty="0"/>
              <a:t>(1</a:t>
            </a:r>
            <a:r>
              <a:rPr lang="en-GB" sz="3000" b="0" i="1" dirty="0"/>
              <a:t>/2</a:t>
            </a:r>
            <a:r>
              <a:rPr sz="3000" b="0" i="1" dirty="0"/>
              <a:t>)</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ü"/>
              <a:tabLst>
                <a:tab pos="469265" algn="l"/>
                <a:tab pos="469900" algn="l"/>
                <a:tab pos="1564005" algn="l"/>
                <a:tab pos="3048635" algn="l"/>
                <a:tab pos="4039235" algn="l"/>
                <a:tab pos="4608195" algn="l"/>
                <a:tab pos="5838190" algn="l"/>
              </a:tabLst>
            </a:pPr>
            <a:r>
              <a:rPr lang="en-US" sz="1600" b="1" spc="-5" dirty="0">
                <a:solidFill>
                  <a:schemeClr val="bg1">
                    <a:lumMod val="65000"/>
                  </a:schemeClr>
                </a:solidFill>
                <a:latin typeface="Times New Roman"/>
                <a:cs typeface="Times New Roman"/>
              </a:rPr>
              <a:t>CENSUS LEGIS</a:t>
            </a:r>
            <a:r>
              <a:rPr lang="en-US" sz="1600" b="1" spc="5" dirty="0">
                <a:solidFill>
                  <a:schemeClr val="bg1">
                    <a:lumMod val="65000"/>
                  </a:schemeClr>
                </a:solidFill>
                <a:latin typeface="Times New Roman"/>
                <a:cs typeface="Times New Roman"/>
              </a:rPr>
              <a:t>L</a:t>
            </a:r>
            <a:r>
              <a:rPr lang="en-US" sz="1600" b="1" dirty="0">
                <a:solidFill>
                  <a:schemeClr val="bg1">
                    <a:lumMod val="65000"/>
                  </a:schemeClr>
                </a:solidFill>
                <a:latin typeface="Times New Roman"/>
                <a:cs typeface="Times New Roman"/>
              </a:rPr>
              <a:t>ATION </a:t>
            </a:r>
            <a:r>
              <a:rPr lang="en-US" sz="1600" b="1" spc="-25" dirty="0">
                <a:solidFill>
                  <a:schemeClr val="bg1">
                    <a:lumMod val="65000"/>
                  </a:schemeClr>
                </a:solidFill>
                <a:latin typeface="Times New Roman"/>
                <a:cs typeface="Times New Roman"/>
              </a:rPr>
              <a:t>W</a:t>
            </a:r>
            <a:r>
              <a:rPr lang="en-US" sz="1600" b="1"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T</a:t>
            </a:r>
            <a:r>
              <a:rPr lang="en-US" sz="1600" b="1" spc="-5" dirty="0">
                <a:solidFill>
                  <a:schemeClr val="bg1">
                    <a:lumMod val="65000"/>
                  </a:schemeClr>
                </a:solidFill>
                <a:latin typeface="Times New Roman"/>
                <a:cs typeface="Times New Roman"/>
              </a:rPr>
              <a:t>HIN</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THE</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N</a:t>
            </a:r>
            <a:r>
              <a:rPr lang="en-US" sz="1600" b="1" dirty="0">
                <a:solidFill>
                  <a:schemeClr val="bg1">
                    <a:lumMod val="65000"/>
                  </a:schemeClr>
                </a:solidFill>
                <a:latin typeface="Times New Roman"/>
                <a:cs typeface="Times New Roman"/>
              </a:rPr>
              <a:t>AT</a:t>
            </a:r>
            <a:r>
              <a:rPr lang="en-US" sz="1600" b="1" spc="5" dirty="0">
                <a:solidFill>
                  <a:schemeClr val="bg1">
                    <a:lumMod val="65000"/>
                  </a:schemeClr>
                </a:solidFill>
                <a:latin typeface="Times New Roman"/>
                <a:cs typeface="Times New Roman"/>
              </a:rPr>
              <a:t>I</a:t>
            </a:r>
            <a:r>
              <a:rPr lang="en-US" sz="1600" b="1" dirty="0">
                <a:solidFill>
                  <a:schemeClr val="bg1">
                    <a:lumMod val="65000"/>
                  </a:schemeClr>
                </a:solidFill>
                <a:latin typeface="Times New Roman"/>
                <a:cs typeface="Times New Roman"/>
              </a:rPr>
              <a:t>ONAL LEGAL </a:t>
            </a:r>
            <a:r>
              <a:rPr lang="en-US" sz="1600" b="1" spc="-5" dirty="0">
                <a:solidFill>
                  <a:schemeClr val="bg1">
                    <a:lumMod val="65000"/>
                  </a:schemeClr>
                </a:solidFill>
                <a:latin typeface="Times New Roman"/>
                <a:cs typeface="Times New Roman"/>
              </a:rPr>
              <a:t>FRAMEWORK</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v"/>
              <a:tabLst>
                <a:tab pos="469265" algn="l"/>
                <a:tab pos="469900" algn="l"/>
              </a:tabLst>
            </a:pPr>
            <a:r>
              <a:rPr lang="en-US" sz="1600" b="1" dirty="0">
                <a:solidFill>
                  <a:srgbClr val="C00000"/>
                </a:solidFill>
                <a:latin typeface="Times New Roman"/>
                <a:cs typeface="Times New Roman"/>
              </a:rPr>
              <a:t>MAIN </a:t>
            </a:r>
            <a:r>
              <a:rPr lang="en-US" sz="1600" b="1" spc="-10" dirty="0">
                <a:solidFill>
                  <a:srgbClr val="C00000"/>
                </a:solidFill>
                <a:latin typeface="Times New Roman"/>
                <a:cs typeface="Times New Roman"/>
              </a:rPr>
              <a:t>FEATURES </a:t>
            </a:r>
            <a:r>
              <a:rPr lang="en-US" sz="1600" b="1" dirty="0">
                <a:solidFill>
                  <a:srgbClr val="C00000"/>
                </a:solidFill>
                <a:latin typeface="Times New Roman"/>
                <a:cs typeface="Times New Roman"/>
              </a:rPr>
              <a:t>OF </a:t>
            </a:r>
            <a:r>
              <a:rPr lang="en-US" sz="1600" b="1" spc="-5" dirty="0">
                <a:solidFill>
                  <a:srgbClr val="C00000"/>
                </a:solidFill>
                <a:latin typeface="Times New Roman"/>
                <a:cs typeface="Times New Roman"/>
              </a:rPr>
              <a:t>THE CENSUS</a:t>
            </a:r>
            <a:r>
              <a:rPr lang="en-US" sz="1600" b="1" spc="15" dirty="0">
                <a:solidFill>
                  <a:srgbClr val="C00000"/>
                </a:solidFill>
                <a:latin typeface="Times New Roman"/>
                <a:cs typeface="Times New Roman"/>
              </a:rPr>
              <a:t> </a:t>
            </a:r>
            <a:r>
              <a:rPr lang="en-US" sz="1600" b="1" spc="-5" dirty="0">
                <a:solidFill>
                  <a:srgbClr val="C00000"/>
                </a:solidFill>
                <a:latin typeface="Times New Roman"/>
                <a:cs typeface="Times New Roman"/>
              </a:rPr>
              <a:t>LEGISLATION</a:t>
            </a:r>
            <a:endParaRPr lang="en-US" sz="1600" dirty="0">
              <a:solidFill>
                <a:srgbClr val="C00000"/>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q"/>
              <a:tabLst>
                <a:tab pos="469265" algn="l"/>
                <a:tab pos="469900" algn="l"/>
                <a:tab pos="1818639" algn="l"/>
                <a:tab pos="3014980" algn="l"/>
                <a:tab pos="4178300" algn="l"/>
                <a:tab pos="4708525" algn="l"/>
                <a:tab pos="6293485" algn="l"/>
              </a:tabLst>
            </a:pPr>
            <a:r>
              <a:rPr lang="en-US" sz="1600" b="1" dirty="0">
                <a:solidFill>
                  <a:schemeClr val="bg1">
                    <a:lumMod val="65000"/>
                  </a:schemeClr>
                </a:solidFill>
                <a:latin typeface="Times New Roman"/>
                <a:cs typeface="Times New Roman"/>
              </a:rPr>
              <a:t>POLITICAL </a:t>
            </a:r>
            <a:r>
              <a:rPr lang="en-US" sz="1600" b="1" spc="-5" dirty="0">
                <a:solidFill>
                  <a:schemeClr val="bg1">
                    <a:lumMod val="65000"/>
                  </a:schemeClr>
                </a:solidFill>
                <a:latin typeface="Times New Roman"/>
                <a:cs typeface="Times New Roman"/>
              </a:rPr>
              <a:t>SUPPORT</a:t>
            </a:r>
            <a:r>
              <a:rPr lang="en-US" sz="1600" b="1" dirty="0">
                <a:solidFill>
                  <a:schemeClr val="bg1">
                    <a:lumMod val="65000"/>
                  </a:schemeClr>
                </a:solidFill>
                <a:latin typeface="Times New Roman"/>
                <a:cs typeface="Times New Roman"/>
              </a:rPr>
              <a:t> FOR C</a:t>
            </a:r>
            <a:r>
              <a:rPr lang="en-US" sz="1600" b="1" spc="-10" dirty="0">
                <a:solidFill>
                  <a:schemeClr val="bg1">
                    <a:lumMod val="65000"/>
                  </a:schemeClr>
                </a:solidFill>
                <a:latin typeface="Times New Roman"/>
                <a:cs typeface="Times New Roman"/>
              </a:rPr>
              <a:t>O</a:t>
            </a:r>
            <a:r>
              <a:rPr lang="en-US" sz="1600" b="1" spc="-5" dirty="0">
                <a:solidFill>
                  <a:schemeClr val="bg1">
                    <a:lumMod val="65000"/>
                  </a:schemeClr>
                </a:solidFill>
                <a:latin typeface="Times New Roman"/>
                <a:cs typeface="Times New Roman"/>
              </a:rPr>
              <a:t>ND</a:t>
            </a:r>
            <a:r>
              <a:rPr lang="en-US" sz="1600" b="1" spc="-15" dirty="0">
                <a:solidFill>
                  <a:schemeClr val="bg1">
                    <a:lumMod val="65000"/>
                  </a:schemeClr>
                </a:solidFill>
                <a:latin typeface="Times New Roman"/>
                <a:cs typeface="Times New Roman"/>
              </a:rPr>
              <a:t>U</a:t>
            </a:r>
            <a:r>
              <a:rPr lang="en-US" sz="1600" b="1" dirty="0">
                <a:solidFill>
                  <a:schemeClr val="bg1">
                    <a:lumMod val="65000"/>
                  </a:schemeClr>
                </a:solidFill>
                <a:latin typeface="Times New Roman"/>
                <a:cs typeface="Times New Roman"/>
              </a:rPr>
              <a:t>CT</a:t>
            </a:r>
            <a:r>
              <a:rPr lang="en-US" sz="1600" b="1" spc="5"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NG</a:t>
            </a:r>
            <a:r>
              <a:rPr lang="en-US" sz="1600" b="1" dirty="0">
                <a:solidFill>
                  <a:schemeClr val="bg1">
                    <a:lumMod val="65000"/>
                  </a:schemeClr>
                </a:solidFill>
                <a:latin typeface="Times New Roman"/>
                <a:cs typeface="Times New Roman"/>
              </a:rPr>
              <a:t> A CENSUS</a:t>
            </a:r>
            <a:endParaRPr lang="en-US" sz="1600" dirty="0">
              <a:solidFill>
                <a:schemeClr val="bg1">
                  <a:lumMod val="65000"/>
                </a:schemeClr>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q"/>
              <a:tabLst>
                <a:tab pos="469265" algn="l"/>
                <a:tab pos="469900" algn="l"/>
              </a:tabLst>
            </a:pPr>
            <a:r>
              <a:rPr lang="en-US" sz="1600" b="1" spc="-5" dirty="0">
                <a:solidFill>
                  <a:schemeClr val="bg1">
                    <a:lumMod val="65000"/>
                  </a:schemeClr>
                </a:solidFill>
                <a:latin typeface="Times New Roman"/>
                <a:cs typeface="Times New Roman"/>
              </a:rPr>
              <a:t>CENSUS </a:t>
            </a:r>
            <a:r>
              <a:rPr lang="en-US" sz="1600" b="1" dirty="0">
                <a:solidFill>
                  <a:schemeClr val="bg1">
                    <a:lumMod val="65000"/>
                  </a:schemeClr>
                </a:solidFill>
                <a:latin typeface="Times New Roman"/>
                <a:cs typeface="Times New Roman"/>
              </a:rPr>
              <a:t>EXECUTING AUTHORITY</a:t>
            </a:r>
            <a:endParaRPr lang="en-US" sz="1600" dirty="0">
              <a:solidFill>
                <a:schemeClr val="bg1">
                  <a:lumMod val="65000"/>
                </a:schemeClr>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CENSUS COORDINATING</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BOARDS</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COUNTRY</a:t>
            </a:r>
            <a:r>
              <a:rPr lang="en-US" sz="1600" b="1" spc="-5" dirty="0">
                <a:solidFill>
                  <a:schemeClr val="bg1">
                    <a:lumMod val="65000"/>
                  </a:schemeClr>
                </a:solidFill>
                <a:latin typeface="Times New Roman"/>
                <a:cs typeface="Times New Roman"/>
              </a:rPr>
              <a:t> </a:t>
            </a:r>
            <a:r>
              <a:rPr lang="en-US" sz="1600" b="1" dirty="0">
                <a:solidFill>
                  <a:schemeClr val="bg1">
                    <a:lumMod val="65000"/>
                  </a:schemeClr>
                </a:solidFill>
                <a:latin typeface="Times New Roman"/>
                <a:cs typeface="Times New Roman"/>
              </a:rPr>
              <a:t>EXAMPLE</a:t>
            </a:r>
            <a:endParaRPr lang="en-US" sz="1600" dirty="0">
              <a:solidFill>
                <a:schemeClr val="bg1">
                  <a:lumMod val="65000"/>
                </a:schemeClr>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6</a:t>
            </a:fld>
            <a:endParaRPr sz="1200">
              <a:latin typeface="Gill Sans MT"/>
              <a:cs typeface="Gill Sans MT"/>
            </a:endParaRPr>
          </a:p>
        </p:txBody>
      </p:sp>
      <p:sp>
        <p:nvSpPr>
          <p:cNvPr id="8" name="Rectangle 7"/>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Tree>
    <p:extLst>
      <p:ext uri="{BB962C8B-B14F-4D97-AF65-F5344CB8AC3E}">
        <p14:creationId xmlns:p14="http://schemas.microsoft.com/office/powerpoint/2010/main" val="19605881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8237" y="873378"/>
            <a:ext cx="7445375" cy="574040"/>
          </a:xfrm>
          <a:prstGeom prst="rect">
            <a:avLst/>
          </a:prstGeom>
        </p:spPr>
        <p:txBody>
          <a:bodyPr vert="horz" wrap="square" lIns="0" tIns="12700" rIns="0" bIns="0" rtlCol="0">
            <a:spAutoFit/>
          </a:bodyPr>
          <a:lstStyle/>
          <a:p>
            <a:pPr marL="12700">
              <a:lnSpc>
                <a:spcPct val="100000"/>
              </a:lnSpc>
              <a:spcBef>
                <a:spcPts val="100"/>
              </a:spcBef>
            </a:pPr>
            <a:r>
              <a:rPr sz="3600" spc="-5" dirty="0"/>
              <a:t>Main </a:t>
            </a:r>
            <a:r>
              <a:rPr sz="3600" spc="-10" dirty="0"/>
              <a:t>features </a:t>
            </a:r>
            <a:r>
              <a:rPr sz="3600" dirty="0"/>
              <a:t>of </a:t>
            </a:r>
            <a:r>
              <a:rPr sz="3600" spc="-5" dirty="0"/>
              <a:t>the census</a:t>
            </a:r>
            <a:r>
              <a:rPr sz="3600" spc="25" dirty="0"/>
              <a:t> </a:t>
            </a:r>
            <a:r>
              <a:rPr sz="3600" spc="-5" dirty="0"/>
              <a:t>legislation</a:t>
            </a:r>
            <a:endParaRPr sz="3600" dirty="0"/>
          </a:p>
        </p:txBody>
      </p:sp>
      <p:sp>
        <p:nvSpPr>
          <p:cNvPr id="3" name="object 3"/>
          <p:cNvSpPr txBox="1"/>
          <p:nvPr/>
        </p:nvSpPr>
        <p:spPr>
          <a:xfrm>
            <a:off x="1276858" y="1518063"/>
            <a:ext cx="7682230" cy="4476115"/>
          </a:xfrm>
          <a:prstGeom prst="rect">
            <a:avLst/>
          </a:prstGeom>
        </p:spPr>
        <p:txBody>
          <a:bodyPr vert="horz" wrap="square" lIns="0" tIns="88265" rIns="0" bIns="0" rtlCol="0">
            <a:spAutoFit/>
          </a:bodyPr>
          <a:lstStyle/>
          <a:p>
            <a:pPr marL="469900" indent="-457200">
              <a:lnSpc>
                <a:spcPct val="100000"/>
              </a:lnSpc>
              <a:spcBef>
                <a:spcPts val="695"/>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Scope</a:t>
            </a:r>
            <a:r>
              <a:rPr sz="2200" spc="-5" dirty="0">
                <a:latin typeface="Times New Roman"/>
                <a:cs typeface="Times New Roman"/>
              </a:rPr>
              <a:t> and coverage </a:t>
            </a:r>
            <a:r>
              <a:rPr sz="2200" dirty="0">
                <a:latin typeface="Times New Roman"/>
                <a:cs typeface="Times New Roman"/>
              </a:rPr>
              <a:t>of </a:t>
            </a:r>
            <a:r>
              <a:rPr sz="2200" spc="-5" dirty="0">
                <a:latin typeface="Times New Roman"/>
                <a:cs typeface="Times New Roman"/>
              </a:rPr>
              <a:t>the</a:t>
            </a:r>
            <a:r>
              <a:rPr sz="2200" spc="10" dirty="0">
                <a:latin typeface="Times New Roman"/>
                <a:cs typeface="Times New Roman"/>
              </a:rPr>
              <a:t> </a:t>
            </a:r>
            <a:r>
              <a:rPr sz="2200" spc="-5" dirty="0">
                <a:latin typeface="Times New Roman"/>
                <a:cs typeface="Times New Roman"/>
              </a:rPr>
              <a:t>census</a:t>
            </a:r>
            <a:endParaRPr sz="2200" dirty="0">
              <a:latin typeface="Times New Roman"/>
              <a:cs typeface="Times New Roman"/>
            </a:endParaRPr>
          </a:p>
          <a:p>
            <a:pPr marL="469900" indent="-457200">
              <a:lnSpc>
                <a:spcPct val="100000"/>
              </a:lnSpc>
              <a:spcBef>
                <a:spcPts val="600"/>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Responsibility</a:t>
            </a:r>
            <a:r>
              <a:rPr sz="2200" spc="-5" dirty="0">
                <a:latin typeface="Times New Roman"/>
                <a:cs typeface="Times New Roman"/>
              </a:rPr>
              <a:t> for the</a:t>
            </a:r>
            <a:r>
              <a:rPr sz="2200" spc="5" dirty="0">
                <a:latin typeface="Times New Roman"/>
                <a:cs typeface="Times New Roman"/>
              </a:rPr>
              <a:t> </a:t>
            </a:r>
            <a:r>
              <a:rPr sz="2200" spc="-5" dirty="0">
                <a:latin typeface="Times New Roman"/>
                <a:cs typeface="Times New Roman"/>
              </a:rPr>
              <a:t>census</a:t>
            </a:r>
            <a:endParaRPr sz="2200" dirty="0">
              <a:latin typeface="Times New Roman"/>
              <a:cs typeface="Times New Roman"/>
            </a:endParaRPr>
          </a:p>
          <a:p>
            <a:pPr marL="469900" indent="-457200">
              <a:lnSpc>
                <a:spcPct val="100000"/>
              </a:lnSpc>
              <a:spcBef>
                <a:spcPts val="605"/>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Frequency</a:t>
            </a:r>
            <a:r>
              <a:rPr sz="2200" spc="-5" dirty="0">
                <a:latin typeface="Times New Roman"/>
                <a:cs typeface="Times New Roman"/>
              </a:rPr>
              <a:t> </a:t>
            </a:r>
            <a:r>
              <a:rPr sz="2200" dirty="0">
                <a:latin typeface="Times New Roman"/>
                <a:cs typeface="Times New Roman"/>
              </a:rPr>
              <a:t>of </a:t>
            </a:r>
            <a:r>
              <a:rPr sz="2200" spc="-5" dirty="0">
                <a:latin typeface="Times New Roman"/>
                <a:cs typeface="Times New Roman"/>
              </a:rPr>
              <a:t>the census and </a:t>
            </a:r>
            <a:r>
              <a:rPr sz="2200" spc="-10" dirty="0">
                <a:latin typeface="Times New Roman"/>
                <a:cs typeface="Times New Roman"/>
              </a:rPr>
              <a:t>time</a:t>
            </a:r>
            <a:r>
              <a:rPr sz="2200" spc="40" dirty="0">
                <a:latin typeface="Times New Roman"/>
                <a:cs typeface="Times New Roman"/>
              </a:rPr>
              <a:t> </a:t>
            </a:r>
            <a:r>
              <a:rPr sz="2200" spc="-5" dirty="0">
                <a:latin typeface="Times New Roman"/>
                <a:cs typeface="Times New Roman"/>
              </a:rPr>
              <a:t>reference</a:t>
            </a:r>
            <a:endParaRPr sz="2200" dirty="0">
              <a:latin typeface="Times New Roman"/>
              <a:cs typeface="Times New Roman"/>
            </a:endParaRPr>
          </a:p>
          <a:p>
            <a:pPr marL="469900" indent="-457200">
              <a:lnSpc>
                <a:spcPct val="100000"/>
              </a:lnSpc>
              <a:spcBef>
                <a:spcPts val="600"/>
              </a:spcBef>
              <a:buClr>
                <a:srgbClr val="4966AC"/>
              </a:buClr>
              <a:buSzPct val="79545"/>
              <a:buFont typeface="Arial"/>
              <a:buChar char="•"/>
              <a:tabLst>
                <a:tab pos="469265" algn="l"/>
                <a:tab pos="469900" algn="l"/>
              </a:tabLst>
            </a:pPr>
            <a:r>
              <a:rPr sz="2200" spc="-5" dirty="0">
                <a:latin typeface="Times New Roman"/>
                <a:cs typeface="Times New Roman"/>
              </a:rPr>
              <a:t>Administrative and financial</a:t>
            </a:r>
            <a:r>
              <a:rPr sz="2200" spc="50" dirty="0">
                <a:latin typeface="Times New Roman"/>
                <a:cs typeface="Times New Roman"/>
              </a:rPr>
              <a:t> </a:t>
            </a:r>
            <a:r>
              <a:rPr sz="2200" spc="-5" dirty="0">
                <a:solidFill>
                  <a:srgbClr val="FF0000"/>
                </a:solidFill>
                <a:latin typeface="Times New Roman"/>
                <a:cs typeface="Times New Roman"/>
              </a:rPr>
              <a:t>provisions</a:t>
            </a:r>
            <a:endParaRPr sz="2200" dirty="0">
              <a:solidFill>
                <a:srgbClr val="FF0000"/>
              </a:solidFill>
              <a:latin typeface="Times New Roman"/>
              <a:cs typeface="Times New Roman"/>
            </a:endParaRPr>
          </a:p>
          <a:p>
            <a:pPr marL="469900" indent="-457200">
              <a:lnSpc>
                <a:spcPct val="100000"/>
              </a:lnSpc>
              <a:spcBef>
                <a:spcPts val="600"/>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Rights and obligations </a:t>
            </a:r>
            <a:r>
              <a:rPr sz="2200" dirty="0">
                <a:latin typeface="Times New Roman"/>
                <a:cs typeface="Times New Roman"/>
              </a:rPr>
              <a:t>of the </a:t>
            </a:r>
            <a:r>
              <a:rPr sz="2200" spc="-5" dirty="0">
                <a:latin typeface="Times New Roman"/>
                <a:cs typeface="Times New Roman"/>
              </a:rPr>
              <a:t>public with respect to the</a:t>
            </a:r>
            <a:r>
              <a:rPr sz="2200" spc="-70" dirty="0">
                <a:latin typeface="Times New Roman"/>
                <a:cs typeface="Times New Roman"/>
              </a:rPr>
              <a:t> </a:t>
            </a:r>
            <a:r>
              <a:rPr sz="2200" spc="-10" dirty="0">
                <a:latin typeface="Times New Roman"/>
                <a:cs typeface="Times New Roman"/>
              </a:rPr>
              <a:t>AC</a:t>
            </a:r>
            <a:endParaRPr sz="2200" dirty="0">
              <a:latin typeface="Times New Roman"/>
              <a:cs typeface="Times New Roman"/>
            </a:endParaRPr>
          </a:p>
          <a:p>
            <a:pPr marL="469900" indent="-457200">
              <a:lnSpc>
                <a:spcPct val="100000"/>
              </a:lnSpc>
              <a:spcBef>
                <a:spcPts val="600"/>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Confidentiality</a:t>
            </a:r>
            <a:r>
              <a:rPr sz="2200" spc="-5" dirty="0">
                <a:latin typeface="Times New Roman"/>
                <a:cs typeface="Times New Roman"/>
              </a:rPr>
              <a:t> </a:t>
            </a:r>
            <a:r>
              <a:rPr sz="2200" dirty="0">
                <a:latin typeface="Times New Roman"/>
                <a:cs typeface="Times New Roman"/>
              </a:rPr>
              <a:t>of</a:t>
            </a:r>
            <a:r>
              <a:rPr sz="2200" spc="5" dirty="0">
                <a:latin typeface="Times New Roman"/>
                <a:cs typeface="Times New Roman"/>
              </a:rPr>
              <a:t> </a:t>
            </a:r>
            <a:r>
              <a:rPr sz="2200" spc="-5" dirty="0">
                <a:latin typeface="Times New Roman"/>
                <a:cs typeface="Times New Roman"/>
              </a:rPr>
              <a:t>information</a:t>
            </a:r>
            <a:endParaRPr sz="2200" dirty="0">
              <a:latin typeface="Times New Roman"/>
              <a:cs typeface="Times New Roman"/>
            </a:endParaRPr>
          </a:p>
          <a:p>
            <a:pPr marL="469265" marR="5080" indent="-457200">
              <a:lnSpc>
                <a:spcPct val="100000"/>
              </a:lnSpc>
              <a:spcBef>
                <a:spcPts val="600"/>
              </a:spcBef>
              <a:buClr>
                <a:srgbClr val="4966AC"/>
              </a:buClr>
              <a:buSzPct val="79545"/>
              <a:buFont typeface="Arial"/>
              <a:buChar char="•"/>
              <a:tabLst>
                <a:tab pos="469265" algn="l"/>
                <a:tab pos="469900" algn="l"/>
              </a:tabLst>
            </a:pPr>
            <a:r>
              <a:rPr sz="2200" spc="-5" dirty="0">
                <a:latin typeface="Times New Roman"/>
                <a:cs typeface="Times New Roman"/>
              </a:rPr>
              <a:t>Identification, obligations and rights </a:t>
            </a:r>
            <a:r>
              <a:rPr sz="2200" dirty="0">
                <a:latin typeface="Times New Roman"/>
                <a:cs typeface="Times New Roman"/>
              </a:rPr>
              <a:t>of </a:t>
            </a:r>
            <a:r>
              <a:rPr sz="2200" spc="-5" dirty="0">
                <a:latin typeface="Times New Roman"/>
                <a:cs typeface="Times New Roman"/>
              </a:rPr>
              <a:t>enumerators and other  </a:t>
            </a:r>
            <a:r>
              <a:rPr sz="2200" spc="-5" dirty="0">
                <a:solidFill>
                  <a:srgbClr val="FF0000"/>
                </a:solidFill>
                <a:latin typeface="Times New Roman"/>
                <a:cs typeface="Times New Roman"/>
              </a:rPr>
              <a:t>census</a:t>
            </a:r>
            <a:r>
              <a:rPr sz="2200" spc="-15" dirty="0">
                <a:solidFill>
                  <a:srgbClr val="FF0000"/>
                </a:solidFill>
                <a:latin typeface="Times New Roman"/>
                <a:cs typeface="Times New Roman"/>
              </a:rPr>
              <a:t> </a:t>
            </a:r>
            <a:r>
              <a:rPr sz="2200" dirty="0">
                <a:solidFill>
                  <a:srgbClr val="FF0000"/>
                </a:solidFill>
                <a:latin typeface="Times New Roman"/>
                <a:cs typeface="Times New Roman"/>
              </a:rPr>
              <a:t>personnel</a:t>
            </a:r>
          </a:p>
          <a:p>
            <a:pPr marL="469900" indent="-457200">
              <a:lnSpc>
                <a:spcPct val="100000"/>
              </a:lnSpc>
              <a:spcBef>
                <a:spcPts val="600"/>
              </a:spcBef>
              <a:buClr>
                <a:srgbClr val="4966AC"/>
              </a:buClr>
              <a:buSzPct val="79545"/>
              <a:buFont typeface="Arial"/>
              <a:buChar char="•"/>
              <a:tabLst>
                <a:tab pos="469265" algn="l"/>
                <a:tab pos="469900" algn="l"/>
              </a:tabLst>
            </a:pPr>
            <a:r>
              <a:rPr sz="2200" spc="-10" dirty="0">
                <a:solidFill>
                  <a:srgbClr val="FF0000"/>
                </a:solidFill>
                <a:latin typeface="Times New Roman"/>
                <a:cs typeface="Times New Roman"/>
              </a:rPr>
              <a:t>Access</a:t>
            </a:r>
            <a:r>
              <a:rPr sz="2200" spc="-10" dirty="0">
                <a:latin typeface="Times New Roman"/>
                <a:cs typeface="Times New Roman"/>
              </a:rPr>
              <a:t> </a:t>
            </a:r>
            <a:r>
              <a:rPr sz="2200" spc="-5" dirty="0">
                <a:latin typeface="Times New Roman"/>
                <a:cs typeface="Times New Roman"/>
              </a:rPr>
              <a:t>to administrative data sources</a:t>
            </a:r>
            <a:r>
              <a:rPr sz="2200" spc="50" dirty="0">
                <a:latin typeface="Times New Roman"/>
                <a:cs typeface="Times New Roman"/>
              </a:rPr>
              <a:t> </a:t>
            </a:r>
            <a:r>
              <a:rPr sz="2200" spc="-5" dirty="0">
                <a:latin typeface="Times New Roman"/>
                <a:cs typeface="Times New Roman"/>
              </a:rPr>
              <a:t>(</a:t>
            </a:r>
            <a:r>
              <a:rPr sz="2200" spc="-5" dirty="0">
                <a:latin typeface="Times New Roman"/>
                <a:cs typeface="Times New Roman"/>
                <a:hlinkClick r:id="rId2" action="ppaction://hlinksldjump" tooltip="ADS = Administrative data sources"/>
              </a:rPr>
              <a:t>ADS</a:t>
            </a:r>
            <a:r>
              <a:rPr sz="2200" spc="-5" dirty="0">
                <a:latin typeface="Times New Roman"/>
                <a:cs typeface="Times New Roman"/>
              </a:rPr>
              <a:t>)</a:t>
            </a:r>
            <a:endParaRPr sz="2200" dirty="0">
              <a:latin typeface="Times New Roman"/>
              <a:cs typeface="Times New Roman"/>
            </a:endParaRPr>
          </a:p>
          <a:p>
            <a:pPr marL="469900" indent="-457200">
              <a:lnSpc>
                <a:spcPct val="100000"/>
              </a:lnSpc>
              <a:spcBef>
                <a:spcPts val="605"/>
              </a:spcBef>
              <a:buClr>
                <a:srgbClr val="4966AC"/>
              </a:buClr>
              <a:buSzPct val="79545"/>
              <a:buFont typeface="Arial"/>
              <a:buChar char="•"/>
              <a:tabLst>
                <a:tab pos="469265" algn="l"/>
                <a:tab pos="469900" algn="l"/>
              </a:tabLst>
            </a:pPr>
            <a:r>
              <a:rPr sz="2200" spc="-5" dirty="0">
                <a:latin typeface="Times New Roman"/>
                <a:cs typeface="Times New Roman"/>
              </a:rPr>
              <a:t>Census data</a:t>
            </a:r>
            <a:r>
              <a:rPr sz="2200" spc="-10" dirty="0">
                <a:latin typeface="Times New Roman"/>
                <a:cs typeface="Times New Roman"/>
              </a:rPr>
              <a:t> </a:t>
            </a:r>
            <a:r>
              <a:rPr sz="2200" spc="-5" dirty="0">
                <a:solidFill>
                  <a:srgbClr val="FF0000"/>
                </a:solidFill>
                <a:latin typeface="Times New Roman"/>
                <a:cs typeface="Times New Roman"/>
              </a:rPr>
              <a:t>dissemination</a:t>
            </a:r>
            <a:endParaRPr sz="2200" dirty="0">
              <a:solidFill>
                <a:srgbClr val="FF0000"/>
              </a:solidFill>
              <a:latin typeface="Times New Roman"/>
              <a:cs typeface="Times New Roman"/>
            </a:endParaRPr>
          </a:p>
          <a:p>
            <a:pPr marL="469900" indent="-457200">
              <a:lnSpc>
                <a:spcPct val="100000"/>
              </a:lnSpc>
              <a:spcBef>
                <a:spcPts val="600"/>
              </a:spcBef>
              <a:buClr>
                <a:srgbClr val="4966AC"/>
              </a:buClr>
              <a:buSzPct val="79545"/>
              <a:buFont typeface="Arial"/>
              <a:buChar char="•"/>
              <a:tabLst>
                <a:tab pos="469265" algn="l"/>
                <a:tab pos="469900" algn="l"/>
              </a:tabLst>
            </a:pPr>
            <a:r>
              <a:rPr sz="2200" spc="-5" dirty="0">
                <a:solidFill>
                  <a:srgbClr val="FF0000"/>
                </a:solidFill>
                <a:latin typeface="Times New Roman"/>
                <a:cs typeface="Times New Roman"/>
              </a:rPr>
              <a:t>Sanctions</a:t>
            </a:r>
            <a:endParaRPr sz="2200" dirty="0">
              <a:solidFill>
                <a:srgbClr val="FF0000"/>
              </a:solidFill>
              <a:latin typeface="Times New Roman"/>
              <a:cs typeface="Times New Roman"/>
            </a:endParaRPr>
          </a:p>
        </p:txBody>
      </p:sp>
      <p:sp>
        <p:nvSpPr>
          <p:cNvPr id="4" name="object 4"/>
          <p:cNvSpPr/>
          <p:nvPr/>
        </p:nvSpPr>
        <p:spPr>
          <a:xfrm>
            <a:off x="5500115" y="5801866"/>
            <a:ext cx="3643883" cy="1007363"/>
          </a:xfrm>
          <a:prstGeom prst="rect">
            <a:avLst/>
          </a:prstGeom>
          <a:blipFill>
            <a:blip r:embed="rId3" cstate="print"/>
            <a:stretch>
              <a:fillRect/>
            </a:stretch>
          </a:blipFill>
        </p:spPr>
        <p:txBody>
          <a:bodyPr wrap="square" lIns="0" tIns="0" rIns="0" bIns="0" rtlCol="0"/>
          <a:lstStyle/>
          <a:p>
            <a:endParaRPr/>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7</a:t>
            </a:fld>
            <a:endParaRPr dirty="0"/>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90600" y="0"/>
            <a:ext cx="8153400" cy="6858000"/>
          </a:xfrm>
          <a:prstGeom prst="rect">
            <a:avLst/>
          </a:prstGeom>
          <a:gradFill flip="none" rotWithShape="1">
            <a:gsLst>
              <a:gs pos="0">
                <a:schemeClr val="accent6">
                  <a:alpha val="50000"/>
                  <a:lumMod val="10000"/>
                  <a:lumOff val="90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676400" y="1893280"/>
            <a:ext cx="8382000" cy="1936428"/>
          </a:xfrm>
          <a:prstGeom prst="rect">
            <a:avLst/>
          </a:prstGeom>
        </p:spPr>
        <p:txBody>
          <a:bodyPr vert="horz" wrap="square" lIns="0" tIns="12700" rIns="0" bIns="0" rtlCol="0">
            <a:spAutoFit/>
          </a:bodyPr>
          <a:lstStyle/>
          <a:p>
            <a:pPr marL="297815" marR="5080" indent="-285750">
              <a:lnSpc>
                <a:spcPct val="100000"/>
              </a:lnSpc>
              <a:spcBef>
                <a:spcPts val="100"/>
              </a:spcBef>
              <a:buClr>
                <a:srgbClr val="4966AC"/>
              </a:buClr>
              <a:buSzPct val="79166"/>
              <a:buFont typeface="Wingdings" panose="05000000000000000000" pitchFamily="2" charset="2"/>
              <a:buChar char="ü"/>
              <a:tabLst>
                <a:tab pos="469265" algn="l"/>
                <a:tab pos="469900" algn="l"/>
                <a:tab pos="1564005" algn="l"/>
                <a:tab pos="3048635" algn="l"/>
                <a:tab pos="4039235" algn="l"/>
                <a:tab pos="4608195" algn="l"/>
                <a:tab pos="5838190" algn="l"/>
              </a:tabLst>
            </a:pPr>
            <a:r>
              <a:rPr lang="en-US" sz="1600" b="1" spc="-5" dirty="0">
                <a:solidFill>
                  <a:schemeClr val="bg1">
                    <a:lumMod val="65000"/>
                  </a:schemeClr>
                </a:solidFill>
                <a:latin typeface="Times New Roman"/>
                <a:cs typeface="Times New Roman"/>
              </a:rPr>
              <a:t>CENSUS LEGIS</a:t>
            </a:r>
            <a:r>
              <a:rPr lang="en-US" sz="1600" b="1" spc="5" dirty="0">
                <a:solidFill>
                  <a:schemeClr val="bg1">
                    <a:lumMod val="65000"/>
                  </a:schemeClr>
                </a:solidFill>
                <a:latin typeface="Times New Roman"/>
                <a:cs typeface="Times New Roman"/>
              </a:rPr>
              <a:t>L</a:t>
            </a:r>
            <a:r>
              <a:rPr lang="en-US" sz="1600" b="1" dirty="0">
                <a:solidFill>
                  <a:schemeClr val="bg1">
                    <a:lumMod val="65000"/>
                  </a:schemeClr>
                </a:solidFill>
                <a:latin typeface="Times New Roman"/>
                <a:cs typeface="Times New Roman"/>
              </a:rPr>
              <a:t>ATION </a:t>
            </a:r>
            <a:r>
              <a:rPr lang="en-US" sz="1600" b="1" spc="-25" dirty="0">
                <a:solidFill>
                  <a:schemeClr val="bg1">
                    <a:lumMod val="65000"/>
                  </a:schemeClr>
                </a:solidFill>
                <a:latin typeface="Times New Roman"/>
                <a:cs typeface="Times New Roman"/>
              </a:rPr>
              <a:t>W</a:t>
            </a:r>
            <a:r>
              <a:rPr lang="en-US" sz="1600" b="1" dirty="0">
                <a:solidFill>
                  <a:schemeClr val="bg1">
                    <a:lumMod val="65000"/>
                  </a:schemeClr>
                </a:solidFill>
                <a:latin typeface="Times New Roman"/>
                <a:cs typeface="Times New Roman"/>
              </a:rPr>
              <a:t>I</a:t>
            </a:r>
            <a:r>
              <a:rPr lang="en-US" sz="1600" b="1" spc="5" dirty="0">
                <a:solidFill>
                  <a:schemeClr val="bg1">
                    <a:lumMod val="65000"/>
                  </a:schemeClr>
                </a:solidFill>
                <a:latin typeface="Times New Roman"/>
                <a:cs typeface="Times New Roman"/>
              </a:rPr>
              <a:t>T</a:t>
            </a:r>
            <a:r>
              <a:rPr lang="en-US" sz="1600" b="1" spc="-5" dirty="0">
                <a:solidFill>
                  <a:schemeClr val="bg1">
                    <a:lumMod val="65000"/>
                  </a:schemeClr>
                </a:solidFill>
                <a:latin typeface="Times New Roman"/>
                <a:cs typeface="Times New Roman"/>
              </a:rPr>
              <a:t>HIN</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THE</a:t>
            </a:r>
            <a:r>
              <a:rPr lang="en-US" sz="1600" b="1"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N</a:t>
            </a:r>
            <a:r>
              <a:rPr lang="en-US" sz="1600" b="1" dirty="0">
                <a:solidFill>
                  <a:schemeClr val="bg1">
                    <a:lumMod val="65000"/>
                  </a:schemeClr>
                </a:solidFill>
                <a:latin typeface="Times New Roman"/>
                <a:cs typeface="Times New Roman"/>
              </a:rPr>
              <a:t>AT</a:t>
            </a:r>
            <a:r>
              <a:rPr lang="en-US" sz="1600" b="1" spc="5" dirty="0">
                <a:solidFill>
                  <a:schemeClr val="bg1">
                    <a:lumMod val="65000"/>
                  </a:schemeClr>
                </a:solidFill>
                <a:latin typeface="Times New Roman"/>
                <a:cs typeface="Times New Roman"/>
              </a:rPr>
              <a:t>I</a:t>
            </a:r>
            <a:r>
              <a:rPr lang="en-US" sz="1600" b="1" dirty="0">
                <a:solidFill>
                  <a:schemeClr val="bg1">
                    <a:lumMod val="65000"/>
                  </a:schemeClr>
                </a:solidFill>
                <a:latin typeface="Times New Roman"/>
                <a:cs typeface="Times New Roman"/>
              </a:rPr>
              <a:t>ONAL LEGAL </a:t>
            </a:r>
            <a:r>
              <a:rPr lang="en-US" sz="1600" b="1" spc="-5" dirty="0">
                <a:solidFill>
                  <a:schemeClr val="bg1">
                    <a:lumMod val="65000"/>
                  </a:schemeClr>
                </a:solidFill>
                <a:latin typeface="Times New Roman"/>
                <a:cs typeface="Times New Roman"/>
              </a:rPr>
              <a:t>FRAMEWORK</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ü"/>
              <a:tabLst>
                <a:tab pos="469265" algn="l"/>
                <a:tab pos="469900" algn="l"/>
              </a:tabLst>
            </a:pPr>
            <a:r>
              <a:rPr lang="en-US" sz="1600" b="1" dirty="0">
                <a:solidFill>
                  <a:schemeClr val="bg1">
                    <a:lumMod val="65000"/>
                  </a:schemeClr>
                </a:solidFill>
                <a:latin typeface="Times New Roman"/>
                <a:cs typeface="Times New Roman"/>
              </a:rPr>
              <a:t>MAIN </a:t>
            </a:r>
            <a:r>
              <a:rPr lang="en-US" sz="1600" b="1" spc="-10" dirty="0">
                <a:solidFill>
                  <a:schemeClr val="bg1">
                    <a:lumMod val="65000"/>
                  </a:schemeClr>
                </a:solidFill>
                <a:latin typeface="Times New Roman"/>
                <a:cs typeface="Times New Roman"/>
              </a:rPr>
              <a:t>FEATURES </a:t>
            </a:r>
            <a:r>
              <a:rPr lang="en-US" sz="1600" b="1" dirty="0">
                <a:solidFill>
                  <a:schemeClr val="bg1">
                    <a:lumMod val="65000"/>
                  </a:schemeClr>
                </a:solidFill>
                <a:latin typeface="Times New Roman"/>
                <a:cs typeface="Times New Roman"/>
              </a:rPr>
              <a:t>OF </a:t>
            </a:r>
            <a:r>
              <a:rPr lang="en-US" sz="1600" b="1" spc="-5" dirty="0">
                <a:solidFill>
                  <a:schemeClr val="bg1">
                    <a:lumMod val="65000"/>
                  </a:schemeClr>
                </a:solidFill>
                <a:latin typeface="Times New Roman"/>
                <a:cs typeface="Times New Roman"/>
              </a:rPr>
              <a:t>THE CENSUS</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LEGISLATION</a:t>
            </a:r>
            <a:endParaRPr lang="en-US" sz="1600" dirty="0">
              <a:solidFill>
                <a:schemeClr val="bg1">
                  <a:lumMod val="65000"/>
                </a:schemeClr>
              </a:solidFill>
              <a:latin typeface="Times New Roman"/>
              <a:cs typeface="Times New Roman"/>
            </a:endParaRPr>
          </a:p>
          <a:p>
            <a:pPr marL="297815" marR="6350" indent="-285750">
              <a:lnSpc>
                <a:spcPct val="100000"/>
              </a:lnSpc>
              <a:spcBef>
                <a:spcPts val="600"/>
              </a:spcBef>
              <a:buClr>
                <a:srgbClr val="4966AC"/>
              </a:buClr>
              <a:buSzPct val="79166"/>
              <a:buFont typeface="Wingdings" panose="05000000000000000000" pitchFamily="2" charset="2"/>
              <a:buChar char="v"/>
              <a:tabLst>
                <a:tab pos="469265" algn="l"/>
                <a:tab pos="469900" algn="l"/>
                <a:tab pos="1818639" algn="l"/>
                <a:tab pos="3014980" algn="l"/>
                <a:tab pos="4178300" algn="l"/>
                <a:tab pos="4708525" algn="l"/>
                <a:tab pos="6293485" algn="l"/>
              </a:tabLst>
            </a:pPr>
            <a:r>
              <a:rPr lang="en-US" sz="1600" b="1" dirty="0">
                <a:solidFill>
                  <a:srgbClr val="C00000"/>
                </a:solidFill>
                <a:latin typeface="Times New Roman"/>
                <a:cs typeface="Times New Roman"/>
              </a:rPr>
              <a:t>POLITICAL </a:t>
            </a:r>
            <a:r>
              <a:rPr lang="en-US" sz="1600" b="1" spc="-5" dirty="0">
                <a:solidFill>
                  <a:srgbClr val="C00000"/>
                </a:solidFill>
                <a:latin typeface="Times New Roman"/>
                <a:cs typeface="Times New Roman"/>
              </a:rPr>
              <a:t>SUPPORT</a:t>
            </a:r>
            <a:r>
              <a:rPr lang="en-US" sz="1600" b="1" dirty="0">
                <a:solidFill>
                  <a:srgbClr val="C00000"/>
                </a:solidFill>
                <a:latin typeface="Times New Roman"/>
                <a:cs typeface="Times New Roman"/>
              </a:rPr>
              <a:t> FOR C</a:t>
            </a:r>
            <a:r>
              <a:rPr lang="en-US" sz="1600" b="1" spc="-10" dirty="0">
                <a:solidFill>
                  <a:srgbClr val="C00000"/>
                </a:solidFill>
                <a:latin typeface="Times New Roman"/>
                <a:cs typeface="Times New Roman"/>
              </a:rPr>
              <a:t>O</a:t>
            </a:r>
            <a:r>
              <a:rPr lang="en-US" sz="1600" b="1" spc="-5" dirty="0">
                <a:solidFill>
                  <a:srgbClr val="C00000"/>
                </a:solidFill>
                <a:latin typeface="Times New Roman"/>
                <a:cs typeface="Times New Roman"/>
              </a:rPr>
              <a:t>ND</a:t>
            </a:r>
            <a:r>
              <a:rPr lang="en-US" sz="1600" b="1" spc="-15" dirty="0">
                <a:solidFill>
                  <a:srgbClr val="C00000"/>
                </a:solidFill>
                <a:latin typeface="Times New Roman"/>
                <a:cs typeface="Times New Roman"/>
              </a:rPr>
              <a:t>U</a:t>
            </a:r>
            <a:r>
              <a:rPr lang="en-US" sz="1600" b="1" dirty="0">
                <a:solidFill>
                  <a:srgbClr val="C00000"/>
                </a:solidFill>
                <a:latin typeface="Times New Roman"/>
                <a:cs typeface="Times New Roman"/>
              </a:rPr>
              <a:t>CT</a:t>
            </a:r>
            <a:r>
              <a:rPr lang="en-US" sz="1600" b="1" spc="5" dirty="0">
                <a:solidFill>
                  <a:srgbClr val="C00000"/>
                </a:solidFill>
                <a:latin typeface="Times New Roman"/>
                <a:cs typeface="Times New Roman"/>
              </a:rPr>
              <a:t>I</a:t>
            </a:r>
            <a:r>
              <a:rPr lang="en-US" sz="1600" b="1" spc="-5" dirty="0">
                <a:solidFill>
                  <a:srgbClr val="C00000"/>
                </a:solidFill>
                <a:latin typeface="Times New Roman"/>
                <a:cs typeface="Times New Roman"/>
              </a:rPr>
              <a:t>NG</a:t>
            </a:r>
            <a:r>
              <a:rPr lang="en-US" sz="1600" b="1" dirty="0">
                <a:solidFill>
                  <a:srgbClr val="C00000"/>
                </a:solidFill>
                <a:latin typeface="Times New Roman"/>
                <a:cs typeface="Times New Roman"/>
              </a:rPr>
              <a:t> A CENSUS</a:t>
            </a:r>
            <a:endParaRPr lang="en-US" sz="1600" dirty="0">
              <a:solidFill>
                <a:srgbClr val="C00000"/>
              </a:solidFill>
              <a:latin typeface="Times New Roman"/>
              <a:cs typeface="Times New Roman"/>
            </a:endParaRPr>
          </a:p>
          <a:p>
            <a:pPr marL="297815" indent="-285750">
              <a:lnSpc>
                <a:spcPct val="100000"/>
              </a:lnSpc>
              <a:spcBef>
                <a:spcPts val="605"/>
              </a:spcBef>
              <a:buClr>
                <a:srgbClr val="4966AC"/>
              </a:buClr>
              <a:buSzPct val="79166"/>
              <a:buFont typeface="Wingdings" panose="05000000000000000000" pitchFamily="2" charset="2"/>
              <a:buChar char="q"/>
              <a:tabLst>
                <a:tab pos="469265" algn="l"/>
                <a:tab pos="469900" algn="l"/>
              </a:tabLst>
            </a:pPr>
            <a:r>
              <a:rPr lang="en-US" sz="1600" b="1" spc="-5" dirty="0">
                <a:solidFill>
                  <a:schemeClr val="bg1">
                    <a:lumMod val="65000"/>
                  </a:schemeClr>
                </a:solidFill>
                <a:latin typeface="Times New Roman"/>
                <a:cs typeface="Times New Roman"/>
              </a:rPr>
              <a:t>CENSUS </a:t>
            </a:r>
            <a:r>
              <a:rPr lang="en-US" sz="1600" b="1" dirty="0">
                <a:solidFill>
                  <a:schemeClr val="bg1">
                    <a:lumMod val="65000"/>
                  </a:schemeClr>
                </a:solidFill>
                <a:latin typeface="Times New Roman"/>
                <a:cs typeface="Times New Roman"/>
              </a:rPr>
              <a:t>EXECUTING AUTHORITY</a:t>
            </a:r>
            <a:endParaRPr lang="en-US" sz="1600" dirty="0">
              <a:solidFill>
                <a:schemeClr val="bg1">
                  <a:lumMod val="65000"/>
                </a:schemeClr>
              </a:solidFill>
              <a:latin typeface="Times New Roman"/>
              <a:cs typeface="Times New Roman"/>
            </a:endParaRPr>
          </a:p>
          <a:p>
            <a:pPr marL="297815" indent="-285750">
              <a:lnSpc>
                <a:spcPct val="100000"/>
              </a:lnSpc>
              <a:spcBef>
                <a:spcPts val="595"/>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CENSUS COORDINATING</a:t>
            </a:r>
            <a:r>
              <a:rPr lang="en-US" sz="1600" b="1" spc="-15" dirty="0">
                <a:solidFill>
                  <a:schemeClr val="bg1">
                    <a:lumMod val="65000"/>
                  </a:schemeClr>
                </a:solidFill>
                <a:latin typeface="Times New Roman"/>
                <a:cs typeface="Times New Roman"/>
              </a:rPr>
              <a:t> </a:t>
            </a:r>
            <a:r>
              <a:rPr lang="en-US" sz="1600" b="1" spc="-5" dirty="0">
                <a:solidFill>
                  <a:schemeClr val="bg1">
                    <a:lumMod val="65000"/>
                  </a:schemeClr>
                </a:solidFill>
                <a:latin typeface="Times New Roman"/>
                <a:cs typeface="Times New Roman"/>
              </a:rPr>
              <a:t>BOARDS</a:t>
            </a:r>
            <a:endParaRPr lang="en-US" sz="1600" dirty="0">
              <a:solidFill>
                <a:schemeClr val="bg1">
                  <a:lumMod val="65000"/>
                </a:schemeClr>
              </a:solidFill>
              <a:latin typeface="Times New Roman"/>
              <a:cs typeface="Times New Roman"/>
            </a:endParaRPr>
          </a:p>
          <a:p>
            <a:pPr marL="297815" indent="-285750">
              <a:lnSpc>
                <a:spcPct val="100000"/>
              </a:lnSpc>
              <a:spcBef>
                <a:spcPts val="600"/>
              </a:spcBef>
              <a:buClr>
                <a:srgbClr val="4966AC"/>
              </a:buClr>
              <a:buSzPct val="79166"/>
              <a:buFont typeface="Wingdings" panose="05000000000000000000" pitchFamily="2" charset="2"/>
              <a:buChar char="q"/>
              <a:tabLst>
                <a:tab pos="469265" algn="l"/>
                <a:tab pos="469900" algn="l"/>
              </a:tabLst>
            </a:pPr>
            <a:r>
              <a:rPr lang="en-US" sz="1600" b="1" dirty="0">
                <a:solidFill>
                  <a:schemeClr val="bg1">
                    <a:lumMod val="65000"/>
                  </a:schemeClr>
                </a:solidFill>
                <a:latin typeface="Times New Roman"/>
                <a:cs typeface="Times New Roman"/>
              </a:rPr>
              <a:t>COUNTRY</a:t>
            </a:r>
            <a:r>
              <a:rPr lang="en-US" sz="1600" b="1" spc="-5" dirty="0">
                <a:solidFill>
                  <a:schemeClr val="bg1">
                    <a:lumMod val="65000"/>
                  </a:schemeClr>
                </a:solidFill>
                <a:latin typeface="Times New Roman"/>
                <a:cs typeface="Times New Roman"/>
              </a:rPr>
              <a:t> </a:t>
            </a:r>
            <a:r>
              <a:rPr lang="en-US" sz="1600" b="1" dirty="0">
                <a:solidFill>
                  <a:schemeClr val="bg1">
                    <a:lumMod val="65000"/>
                  </a:schemeClr>
                </a:solidFill>
                <a:latin typeface="Times New Roman"/>
                <a:cs typeface="Times New Roman"/>
              </a:rPr>
              <a:t>EXAMPLE</a:t>
            </a:r>
            <a:endParaRPr lang="en-US" sz="1600" dirty="0">
              <a:solidFill>
                <a:schemeClr val="bg1">
                  <a:lumMod val="65000"/>
                </a:schemeClr>
              </a:solidFill>
              <a:latin typeface="Times New Roman"/>
              <a:cs typeface="Times New Roman"/>
            </a:endParaRPr>
          </a:p>
        </p:txBody>
      </p:sp>
      <p:sp>
        <p:nvSpPr>
          <p:cNvPr id="3" name="object 3"/>
          <p:cNvSpPr txBox="1">
            <a:spLocks noGrp="1"/>
          </p:cNvSpPr>
          <p:nvPr>
            <p:ph type="title"/>
          </p:nvPr>
        </p:nvSpPr>
        <p:spPr>
          <a:xfrm>
            <a:off x="1685109" y="1169222"/>
            <a:ext cx="2217420" cy="628377"/>
          </a:xfrm>
          <a:prstGeom prst="rect">
            <a:avLst/>
          </a:prstGeom>
        </p:spPr>
        <p:txBody>
          <a:bodyPr vert="horz" wrap="square" lIns="0" tIns="12700" rIns="0" bIns="0" rtlCol="0">
            <a:spAutoFit/>
          </a:bodyPr>
          <a:lstStyle/>
          <a:p>
            <a:pPr marL="12700">
              <a:lnSpc>
                <a:spcPct val="100000"/>
              </a:lnSpc>
              <a:spcBef>
                <a:spcPts val="100"/>
              </a:spcBef>
            </a:pPr>
            <a:r>
              <a:rPr sz="4000" dirty="0">
                <a:solidFill>
                  <a:schemeClr val="tx1"/>
                </a:solidFill>
              </a:rPr>
              <a:t>Contents</a:t>
            </a:r>
          </a:p>
        </p:txBody>
      </p:sp>
      <p:sp>
        <p:nvSpPr>
          <p:cNvPr id="5" name="object 5"/>
          <p:cNvSpPr txBox="1"/>
          <p:nvPr/>
        </p:nvSpPr>
        <p:spPr>
          <a:xfrm>
            <a:off x="8766302" y="6546718"/>
            <a:ext cx="152400" cy="202565"/>
          </a:xfrm>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sz="1200" dirty="0">
                <a:solidFill>
                  <a:srgbClr val="5F8FD3"/>
                </a:solidFill>
                <a:latin typeface="Gill Sans MT"/>
                <a:cs typeface="Gill Sans MT"/>
              </a:rPr>
              <a:t>8</a:t>
            </a:fld>
            <a:endParaRPr sz="1200">
              <a:latin typeface="Gill Sans MT"/>
              <a:cs typeface="Gill Sans MT"/>
            </a:endParaRPr>
          </a:p>
        </p:txBody>
      </p:sp>
      <p:sp>
        <p:nvSpPr>
          <p:cNvPr id="8" name="Rectangle 7"/>
          <p:cNvSpPr/>
          <p:nvPr/>
        </p:nvSpPr>
        <p:spPr>
          <a:xfrm>
            <a:off x="1371600" y="990600"/>
            <a:ext cx="7620000" cy="3276600"/>
          </a:xfrm>
          <a:prstGeom prst="rect">
            <a:avLst/>
          </a:prstGeom>
          <a:no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4929" y="2375413"/>
            <a:ext cx="2209800" cy="1833130"/>
          </a:xfrm>
          <a:prstGeom prst="rect">
            <a:avLst/>
          </a:prstGeom>
        </p:spPr>
      </p:pic>
    </p:spTree>
    <p:extLst>
      <p:ext uri="{BB962C8B-B14F-4D97-AF65-F5344CB8AC3E}">
        <p14:creationId xmlns:p14="http://schemas.microsoft.com/office/powerpoint/2010/main" val="1424392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074407" y="4005071"/>
            <a:ext cx="2069592" cy="2447543"/>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1050442" y="836421"/>
            <a:ext cx="8119745" cy="1120820"/>
          </a:xfrm>
          <a:prstGeom prst="rect">
            <a:avLst/>
          </a:prstGeom>
        </p:spPr>
        <p:txBody>
          <a:bodyPr vert="horz" wrap="square" lIns="0" tIns="12700" rIns="0" bIns="0" rtlCol="0">
            <a:spAutoFit/>
          </a:bodyPr>
          <a:lstStyle/>
          <a:p>
            <a:pPr marL="12700">
              <a:spcBef>
                <a:spcPts val="100"/>
              </a:spcBef>
            </a:pPr>
            <a:r>
              <a:rPr sz="3600" spc="-5" dirty="0"/>
              <a:t>Ensuring political </a:t>
            </a:r>
            <a:r>
              <a:rPr sz="3600" dirty="0"/>
              <a:t>support </a:t>
            </a:r>
            <a:r>
              <a:rPr lang="en-GB" sz="3600" dirty="0"/>
              <a:t/>
            </a:r>
            <a:br>
              <a:rPr lang="en-GB" sz="3600" dirty="0"/>
            </a:br>
            <a:r>
              <a:rPr sz="3600" dirty="0"/>
              <a:t>for</a:t>
            </a:r>
            <a:r>
              <a:rPr sz="3600" spc="-60" dirty="0"/>
              <a:t> </a:t>
            </a:r>
            <a:r>
              <a:rPr sz="3600" spc="-5" dirty="0"/>
              <a:t>conducting</a:t>
            </a:r>
            <a:r>
              <a:rPr lang="en-GB" sz="3600" spc="-5" dirty="0"/>
              <a:t> </a:t>
            </a:r>
            <a:r>
              <a:rPr lang="en-US" sz="3600" dirty="0"/>
              <a:t>a</a:t>
            </a:r>
            <a:r>
              <a:rPr lang="en-US" sz="3600" spc="-5" dirty="0"/>
              <a:t> </a:t>
            </a:r>
            <a:r>
              <a:rPr lang="en-US" sz="3600" dirty="0"/>
              <a:t>census</a:t>
            </a:r>
            <a:endParaRPr sz="3600" dirty="0"/>
          </a:p>
        </p:txBody>
      </p:sp>
      <p:sp>
        <p:nvSpPr>
          <p:cNvPr id="5" name="object 5"/>
          <p:cNvSpPr txBox="1">
            <a:spLocks noGrp="1"/>
          </p:cNvSpPr>
          <p:nvPr>
            <p:ph type="sldNum" sz="quarter" idx="7"/>
          </p:nvPr>
        </p:nvSpPr>
        <p:spPr>
          <a:prstGeom prst="rect">
            <a:avLst/>
          </a:prstGeom>
        </p:spPr>
        <p:txBody>
          <a:bodyPr vert="horz" wrap="square" lIns="0" tIns="1905" rIns="0" bIns="0" rtlCol="0">
            <a:spAutoFit/>
          </a:bodyPr>
          <a:lstStyle/>
          <a:p>
            <a:pPr marL="38100">
              <a:lnSpc>
                <a:spcPct val="100000"/>
              </a:lnSpc>
              <a:spcBef>
                <a:spcPts val="15"/>
              </a:spcBef>
            </a:pPr>
            <a:fld id="{81D60167-4931-47E6-BA6A-407CBD079E47}" type="slidenum">
              <a:rPr dirty="0"/>
              <a:t>9</a:t>
            </a:fld>
            <a:endParaRPr dirty="0"/>
          </a:p>
        </p:txBody>
      </p:sp>
      <p:sp>
        <p:nvSpPr>
          <p:cNvPr id="4" name="object 4"/>
          <p:cNvSpPr txBox="1"/>
          <p:nvPr/>
        </p:nvSpPr>
        <p:spPr>
          <a:xfrm>
            <a:off x="1047814" y="1752600"/>
            <a:ext cx="7004050" cy="3331040"/>
          </a:xfrm>
          <a:prstGeom prst="rect">
            <a:avLst/>
          </a:prstGeom>
        </p:spPr>
        <p:txBody>
          <a:bodyPr vert="horz" wrap="square" lIns="0" tIns="250825" rIns="0" bIns="0" rtlCol="0">
            <a:spAutoFit/>
          </a:bodyPr>
          <a:lstStyle/>
          <a:p>
            <a:pPr marL="571500" indent="-343535">
              <a:lnSpc>
                <a:spcPct val="100000"/>
              </a:lnSpc>
              <a:spcBef>
                <a:spcPts val="1050"/>
              </a:spcBef>
              <a:buClr>
                <a:srgbClr val="4966AC"/>
              </a:buClr>
              <a:buSzPct val="80000"/>
              <a:buFont typeface="Arial"/>
              <a:buChar char="•"/>
              <a:tabLst>
                <a:tab pos="571500" algn="l"/>
                <a:tab pos="572135" algn="l"/>
              </a:tabLst>
            </a:pPr>
            <a:r>
              <a:rPr sz="2000" dirty="0">
                <a:latin typeface="Times New Roman"/>
                <a:cs typeface="Times New Roman"/>
              </a:rPr>
              <a:t>Like in a population census (</a:t>
            </a:r>
            <a:r>
              <a:rPr sz="2000" dirty="0">
                <a:latin typeface="Times New Roman"/>
                <a:cs typeface="Times New Roman"/>
                <a:hlinkClick r:id="rId3" action="ppaction://hlinksldjump" tooltip="PC = Population census"/>
              </a:rPr>
              <a:t>PC</a:t>
            </a:r>
            <a:r>
              <a:rPr sz="2000" dirty="0">
                <a:latin typeface="Times New Roman"/>
                <a:cs typeface="Times New Roman"/>
              </a:rPr>
              <a:t>), in an AC the </a:t>
            </a:r>
            <a:r>
              <a:rPr sz="2000" spc="-5" dirty="0">
                <a:latin typeface="Times New Roman"/>
                <a:cs typeface="Times New Roman"/>
              </a:rPr>
              <a:t>combination</a:t>
            </a:r>
            <a:r>
              <a:rPr sz="2000" spc="-265" dirty="0">
                <a:latin typeface="Times New Roman"/>
                <a:cs typeface="Times New Roman"/>
              </a:rPr>
              <a:t> </a:t>
            </a:r>
            <a:r>
              <a:rPr sz="2000" dirty="0">
                <a:latin typeface="Times New Roman"/>
                <a:cs typeface="Times New Roman"/>
              </a:rPr>
              <a:t>of</a:t>
            </a:r>
          </a:p>
          <a:p>
            <a:pPr marL="571500">
              <a:lnSpc>
                <a:spcPct val="100000"/>
              </a:lnSpc>
              <a:spcBef>
                <a:spcPts val="480"/>
              </a:spcBef>
            </a:pPr>
            <a:r>
              <a:rPr sz="2000" dirty="0">
                <a:solidFill>
                  <a:srgbClr val="FF0000"/>
                </a:solidFill>
                <a:latin typeface="Times New Roman"/>
                <a:cs typeface="Times New Roman"/>
              </a:rPr>
              <a:t>three factors </a:t>
            </a:r>
            <a:r>
              <a:rPr sz="2000" spc="-5" dirty="0">
                <a:latin typeface="Times New Roman"/>
                <a:cs typeface="Times New Roman"/>
              </a:rPr>
              <a:t>makes </a:t>
            </a:r>
            <a:r>
              <a:rPr sz="2000" dirty="0">
                <a:latin typeface="Times New Roman"/>
                <a:cs typeface="Times New Roman"/>
              </a:rPr>
              <a:t>managing a census</a:t>
            </a:r>
            <a:r>
              <a:rPr sz="2000" spc="-125" dirty="0">
                <a:latin typeface="Times New Roman"/>
                <a:cs typeface="Times New Roman"/>
              </a:rPr>
              <a:t> </a:t>
            </a:r>
            <a:r>
              <a:rPr sz="2000" dirty="0">
                <a:latin typeface="Times New Roman"/>
                <a:cs typeface="Times New Roman"/>
              </a:rPr>
              <a:t>challenging:</a:t>
            </a:r>
          </a:p>
          <a:p>
            <a:pPr marL="1110615" lvl="1" indent="-253365">
              <a:lnSpc>
                <a:spcPct val="100000"/>
              </a:lnSpc>
              <a:spcBef>
                <a:spcPts val="484"/>
              </a:spcBef>
              <a:buClr>
                <a:srgbClr val="4966AC"/>
              </a:buClr>
              <a:buFont typeface="Wingdings"/>
              <a:buChar char=""/>
              <a:tabLst>
                <a:tab pos="1110615" algn="l"/>
                <a:tab pos="1111250" algn="l"/>
              </a:tabLst>
            </a:pPr>
            <a:r>
              <a:rPr sz="2000" dirty="0">
                <a:latin typeface="Times New Roman"/>
                <a:cs typeface="Times New Roman"/>
              </a:rPr>
              <a:t>It is </a:t>
            </a:r>
            <a:r>
              <a:rPr sz="2000" spc="5" dirty="0">
                <a:latin typeface="Times New Roman"/>
                <a:cs typeface="Times New Roman"/>
              </a:rPr>
              <a:t>one </a:t>
            </a:r>
            <a:r>
              <a:rPr sz="2000" dirty="0">
                <a:latin typeface="Times New Roman"/>
                <a:cs typeface="Times New Roman"/>
              </a:rPr>
              <a:t>of the </a:t>
            </a:r>
            <a:r>
              <a:rPr sz="2000" spc="-5" dirty="0">
                <a:solidFill>
                  <a:srgbClr val="FF0000"/>
                </a:solidFill>
                <a:latin typeface="Times New Roman"/>
                <a:cs typeface="Times New Roman"/>
              </a:rPr>
              <a:t>largest statistical activities </a:t>
            </a:r>
            <a:r>
              <a:rPr sz="2000" dirty="0">
                <a:latin typeface="Times New Roman"/>
                <a:cs typeface="Times New Roman"/>
              </a:rPr>
              <a:t>in a</a:t>
            </a:r>
            <a:r>
              <a:rPr sz="2000" spc="-160" dirty="0">
                <a:latin typeface="Times New Roman"/>
                <a:cs typeface="Times New Roman"/>
              </a:rPr>
              <a:t> </a:t>
            </a:r>
            <a:r>
              <a:rPr sz="2000" dirty="0">
                <a:latin typeface="Times New Roman"/>
                <a:cs typeface="Times New Roman"/>
              </a:rPr>
              <a:t>country</a:t>
            </a:r>
          </a:p>
          <a:p>
            <a:pPr marL="1110615" lvl="1" indent="-253365">
              <a:lnSpc>
                <a:spcPct val="100000"/>
              </a:lnSpc>
              <a:spcBef>
                <a:spcPts val="480"/>
              </a:spcBef>
              <a:buClr>
                <a:srgbClr val="4966AC"/>
              </a:buClr>
              <a:buFont typeface="Wingdings"/>
              <a:buChar char=""/>
              <a:tabLst>
                <a:tab pos="1110615" algn="l"/>
                <a:tab pos="1111250" algn="l"/>
              </a:tabLst>
            </a:pPr>
            <a:r>
              <a:rPr sz="2000" dirty="0">
                <a:latin typeface="Times New Roman"/>
                <a:cs typeface="Times New Roman"/>
              </a:rPr>
              <a:t>It is conducted </a:t>
            </a:r>
            <a:r>
              <a:rPr sz="2000" dirty="0">
                <a:solidFill>
                  <a:srgbClr val="FF0000"/>
                </a:solidFill>
                <a:latin typeface="Times New Roman"/>
                <a:cs typeface="Times New Roman"/>
              </a:rPr>
              <a:t>only </a:t>
            </a:r>
            <a:r>
              <a:rPr sz="2000" spc="-15" dirty="0">
                <a:solidFill>
                  <a:srgbClr val="FF0000"/>
                </a:solidFill>
                <a:latin typeface="Times New Roman"/>
                <a:cs typeface="Times New Roman"/>
              </a:rPr>
              <a:t>periodically</a:t>
            </a:r>
            <a:r>
              <a:rPr sz="2000" spc="-15" dirty="0">
                <a:latin typeface="Times New Roman"/>
                <a:cs typeface="Times New Roman"/>
              </a:rPr>
              <a:t>, </a:t>
            </a:r>
            <a:r>
              <a:rPr sz="2000" dirty="0">
                <a:latin typeface="Times New Roman"/>
                <a:cs typeface="Times New Roman"/>
              </a:rPr>
              <a:t>generally every 10</a:t>
            </a:r>
            <a:r>
              <a:rPr sz="2000" spc="-125" dirty="0">
                <a:latin typeface="Times New Roman"/>
                <a:cs typeface="Times New Roman"/>
              </a:rPr>
              <a:t> </a:t>
            </a:r>
            <a:r>
              <a:rPr sz="2000" spc="-5" dirty="0">
                <a:latin typeface="Times New Roman"/>
                <a:cs typeface="Times New Roman"/>
              </a:rPr>
              <a:t>years</a:t>
            </a:r>
            <a:endParaRPr sz="2000" dirty="0">
              <a:latin typeface="Times New Roman"/>
              <a:cs typeface="Times New Roman"/>
            </a:endParaRPr>
          </a:p>
          <a:p>
            <a:pPr marL="1110615" lvl="1" indent="-253365">
              <a:lnSpc>
                <a:spcPct val="100000"/>
              </a:lnSpc>
              <a:spcBef>
                <a:spcPts val="480"/>
              </a:spcBef>
              <a:buClr>
                <a:srgbClr val="4966AC"/>
              </a:buClr>
              <a:buFont typeface="Wingdings"/>
              <a:buChar char=""/>
              <a:tabLst>
                <a:tab pos="1110615" algn="l"/>
                <a:tab pos="1111250" algn="l"/>
              </a:tabLst>
            </a:pPr>
            <a:r>
              <a:rPr sz="2000" dirty="0">
                <a:latin typeface="Times New Roman"/>
                <a:cs typeface="Times New Roman"/>
              </a:rPr>
              <a:t>It involves the </a:t>
            </a:r>
            <a:r>
              <a:rPr sz="2000" spc="-5" dirty="0">
                <a:solidFill>
                  <a:srgbClr val="FF0000"/>
                </a:solidFill>
                <a:latin typeface="Times New Roman"/>
                <a:cs typeface="Times New Roman"/>
              </a:rPr>
              <a:t>mobilization </a:t>
            </a:r>
            <a:r>
              <a:rPr sz="2000" dirty="0">
                <a:solidFill>
                  <a:srgbClr val="FF0000"/>
                </a:solidFill>
                <a:latin typeface="Times New Roman"/>
                <a:cs typeface="Times New Roman"/>
              </a:rPr>
              <a:t>of </a:t>
            </a:r>
            <a:r>
              <a:rPr sz="2000" spc="-5" dirty="0">
                <a:solidFill>
                  <a:srgbClr val="FF0000"/>
                </a:solidFill>
                <a:latin typeface="Times New Roman"/>
                <a:cs typeface="Times New Roman"/>
              </a:rPr>
              <a:t>important </a:t>
            </a:r>
            <a:r>
              <a:rPr sz="2000" dirty="0">
                <a:latin typeface="Times New Roman"/>
                <a:cs typeface="Times New Roman"/>
              </a:rPr>
              <a:t>financial,</a:t>
            </a:r>
            <a:r>
              <a:rPr sz="2000" spc="-155" dirty="0">
                <a:latin typeface="Times New Roman"/>
                <a:cs typeface="Times New Roman"/>
              </a:rPr>
              <a:t> </a:t>
            </a:r>
            <a:r>
              <a:rPr sz="2000" spc="-5" dirty="0">
                <a:latin typeface="Times New Roman"/>
                <a:cs typeface="Times New Roman"/>
              </a:rPr>
              <a:t>human</a:t>
            </a:r>
            <a:endParaRPr sz="2000" dirty="0">
              <a:latin typeface="Times New Roman"/>
              <a:cs typeface="Times New Roman"/>
            </a:endParaRPr>
          </a:p>
          <a:p>
            <a:pPr marL="1110615">
              <a:lnSpc>
                <a:spcPct val="100000"/>
              </a:lnSpc>
              <a:spcBef>
                <a:spcPts val="480"/>
              </a:spcBef>
            </a:pPr>
            <a:r>
              <a:rPr sz="2000" dirty="0">
                <a:latin typeface="Times New Roman"/>
                <a:cs typeface="Times New Roman"/>
              </a:rPr>
              <a:t>and other </a:t>
            </a:r>
            <a:r>
              <a:rPr sz="2000" dirty="0">
                <a:solidFill>
                  <a:srgbClr val="FF0000"/>
                </a:solidFill>
                <a:latin typeface="Times New Roman"/>
                <a:cs typeface="Times New Roman"/>
              </a:rPr>
              <a:t>resources</a:t>
            </a:r>
            <a:r>
              <a:rPr sz="2000" dirty="0">
                <a:latin typeface="Times New Roman"/>
                <a:cs typeface="Times New Roman"/>
              </a:rPr>
              <a:t> during a short</a:t>
            </a:r>
            <a:r>
              <a:rPr sz="2000" spc="-170" dirty="0">
                <a:latin typeface="Times New Roman"/>
                <a:cs typeface="Times New Roman"/>
              </a:rPr>
              <a:t> </a:t>
            </a:r>
            <a:r>
              <a:rPr sz="2000" dirty="0">
                <a:latin typeface="Times New Roman"/>
                <a:cs typeface="Times New Roman"/>
              </a:rPr>
              <a:t>period.</a:t>
            </a:r>
          </a:p>
          <a:p>
            <a:pPr marL="685800" indent="-457834">
              <a:lnSpc>
                <a:spcPct val="100000"/>
              </a:lnSpc>
              <a:spcBef>
                <a:spcPts val="1610"/>
              </a:spcBef>
              <a:buClr>
                <a:srgbClr val="4966AC"/>
              </a:buClr>
              <a:buSzPct val="80000"/>
              <a:buFont typeface="Arial"/>
              <a:buChar char="•"/>
              <a:tabLst>
                <a:tab pos="685800" algn="l"/>
                <a:tab pos="686435" algn="l"/>
              </a:tabLst>
            </a:pPr>
            <a:r>
              <a:rPr sz="2000" dirty="0">
                <a:latin typeface="Times New Roman"/>
                <a:cs typeface="Times New Roman"/>
              </a:rPr>
              <a:t>Strong </a:t>
            </a:r>
            <a:r>
              <a:rPr sz="2000" dirty="0">
                <a:solidFill>
                  <a:srgbClr val="FF0000"/>
                </a:solidFill>
                <a:latin typeface="Times New Roman"/>
                <a:cs typeface="Times New Roman"/>
              </a:rPr>
              <a:t>political support </a:t>
            </a:r>
            <a:r>
              <a:rPr sz="2000" dirty="0">
                <a:latin typeface="Times New Roman"/>
                <a:cs typeface="Times New Roman"/>
              </a:rPr>
              <a:t>and </a:t>
            </a:r>
            <a:r>
              <a:rPr sz="2000" spc="-5" dirty="0">
                <a:solidFill>
                  <a:srgbClr val="FF0000"/>
                </a:solidFill>
                <a:latin typeface="Times New Roman"/>
                <a:cs typeface="Times New Roman"/>
              </a:rPr>
              <a:t>efficient coordination</a:t>
            </a:r>
            <a:r>
              <a:rPr sz="2000" spc="-175" dirty="0">
                <a:solidFill>
                  <a:srgbClr val="FF0000"/>
                </a:solidFill>
                <a:latin typeface="Times New Roman"/>
                <a:cs typeface="Times New Roman"/>
              </a:rPr>
              <a:t> </a:t>
            </a:r>
            <a:r>
              <a:rPr sz="2000" dirty="0">
                <a:latin typeface="Times New Roman"/>
                <a:cs typeface="Times New Roman"/>
              </a:rPr>
              <a:t>between</a:t>
            </a:r>
          </a:p>
          <a:p>
            <a:pPr marL="228600">
              <a:lnSpc>
                <a:spcPct val="100000"/>
              </a:lnSpc>
              <a:spcBef>
                <a:spcPts val="720"/>
              </a:spcBef>
            </a:pPr>
            <a:r>
              <a:rPr lang="en-GB" sz="2000" dirty="0">
                <a:latin typeface="Times New Roman"/>
                <a:cs typeface="Times New Roman"/>
              </a:rPr>
              <a:t>       </a:t>
            </a:r>
            <a:r>
              <a:rPr sz="2000" dirty="0">
                <a:latin typeface="Times New Roman"/>
                <a:cs typeface="Times New Roman"/>
              </a:rPr>
              <a:t>the census agency and other agencies is</a:t>
            </a:r>
            <a:r>
              <a:rPr sz="2000" spc="-150" dirty="0">
                <a:latin typeface="Times New Roman"/>
                <a:cs typeface="Times New Roman"/>
              </a:rPr>
              <a:t> </a:t>
            </a:r>
            <a:r>
              <a:rPr sz="2000" spc="-5" dirty="0">
                <a:solidFill>
                  <a:srgbClr val="FF0000"/>
                </a:solidFill>
                <a:latin typeface="Times New Roman"/>
                <a:cs typeface="Times New Roman"/>
              </a:rPr>
              <a:t>essential</a:t>
            </a:r>
            <a:r>
              <a:rPr sz="2000" spc="-5" dirty="0">
                <a:latin typeface="Times New Roman"/>
                <a:cs typeface="Times New Roman"/>
              </a:rPr>
              <a:t>.</a:t>
            </a:r>
            <a:endParaRPr sz="20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100000" t="100000" r="100000" b="10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100000" t="100000" r="100000" b="10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51000" t="-20000" r="2000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TotalTime>
  <Words>1942</Words>
  <Application>Microsoft Office PowerPoint</Application>
  <PresentationFormat>On-screen Show (4:3)</PresentationFormat>
  <Paragraphs>200</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SimSun</vt:lpstr>
      <vt:lpstr>Arial</vt:lpstr>
      <vt:lpstr>Calibri</vt:lpstr>
      <vt:lpstr>Courier New</vt:lpstr>
      <vt:lpstr>Gill Sans MT</vt:lpstr>
      <vt:lpstr>Times New Roman</vt:lpstr>
      <vt:lpstr>Verdana</vt:lpstr>
      <vt:lpstr>Wingdings</vt:lpstr>
      <vt:lpstr>Wingdings 2</vt:lpstr>
      <vt:lpstr>Office Theme</vt:lpstr>
      <vt:lpstr>Solstice</vt:lpstr>
      <vt:lpstr>PowerPoint Presentation</vt:lpstr>
      <vt:lpstr>Contents</vt:lpstr>
      <vt:lpstr>Contents</vt:lpstr>
      <vt:lpstr>Census legislation  within the national legal  framework (1/2)</vt:lpstr>
      <vt:lpstr>Census legislation  within the national legal  framework (1/2)</vt:lpstr>
      <vt:lpstr>Contents</vt:lpstr>
      <vt:lpstr>Main features of the census legislation</vt:lpstr>
      <vt:lpstr>Contents</vt:lpstr>
      <vt:lpstr>Ensuring political support  for conducting a census</vt:lpstr>
      <vt:lpstr>Contents</vt:lpstr>
      <vt:lpstr>Census executing authority (1/2)</vt:lpstr>
      <vt:lpstr>Census executing authority (2/2)</vt:lpstr>
      <vt:lpstr> Example of structure of a census organization </vt:lpstr>
      <vt:lpstr>Contents</vt:lpstr>
      <vt:lpstr>Census Coordinating boards (1/4)</vt:lpstr>
      <vt:lpstr>Census Coordinating boards (2/4)</vt:lpstr>
      <vt:lpstr>Census Coordinating boards (3/4)</vt:lpstr>
      <vt:lpstr>Census Coordinating boards (4/4)</vt:lpstr>
      <vt:lpstr>Contents</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PROGRAMME OF THE CENSUS OF AGRICULTURE (WCA) 2020</dc:title>
  <dc:creator>Miguel;Kafkas</dc:creator>
  <cp:keywords>WCA 2020</cp:keywords>
  <cp:lastModifiedBy>Kvinikadze, Giorgi (REU)</cp:lastModifiedBy>
  <cp:revision>77</cp:revision>
  <cp:lastPrinted>2020-11-24T02:51:37Z</cp:lastPrinted>
  <dcterms:created xsi:type="dcterms:W3CDTF">2020-11-22T11:48:47Z</dcterms:created>
  <dcterms:modified xsi:type="dcterms:W3CDTF">2021-08-24T12:45:05Z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2019-03-26T00:00:00Z</vt:filetime>
  </property>
  <property fmtid="{D5CDD505-2E9C-101B-9397-08002B2CF9AE}" pid="3" name="Creator">
    <vt:lpwstr>Microsoft® PowerPoint® 2016</vt:lpwstr>
  </property>
  <property fmtid="{D5CDD505-2E9C-101B-9397-08002B2CF9AE}" pid="4" name="LastSaved">
    <vt:filetime>2020-11-22T00:00:00Z</vt:filetime>
  </property>
</Properties>
</file>