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17"/>
  </p:notesMasterIdLst>
  <p:handoutMasterIdLst>
    <p:handoutMasterId r:id="rId18"/>
  </p:handoutMasterIdLst>
  <p:sldIdLst>
    <p:sldId id="256" r:id="rId3"/>
    <p:sldId id="276" r:id="rId4"/>
    <p:sldId id="263" r:id="rId5"/>
    <p:sldId id="279" r:id="rId6"/>
    <p:sldId id="261" r:id="rId7"/>
    <p:sldId id="280" r:id="rId8"/>
    <p:sldId id="281" r:id="rId9"/>
    <p:sldId id="282" r:id="rId10"/>
    <p:sldId id="274" r:id="rId11"/>
    <p:sldId id="270" r:id="rId12"/>
    <p:sldId id="259" r:id="rId13"/>
    <p:sldId id="267" r:id="rId14"/>
    <p:sldId id="271" r:id="rId15"/>
    <p:sldId id="269" r:id="rId16"/>
  </p:sldIdLst>
  <p:sldSz cx="9144000" cy="6858000" type="screen4x3"/>
  <p:notesSz cx="6794500" cy="99314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2420"/>
    <a:srgbClr val="EBBC8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73C4EC-8658-4C8E-B885-F4D76076E927}" v="2" dt="2021-07-13T07:03:52.1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1" autoAdjust="0"/>
    <p:restoredTop sz="86496" autoAdjust="0"/>
  </p:normalViewPr>
  <p:slideViewPr>
    <p:cSldViewPr>
      <p:cViewPr varScale="1">
        <p:scale>
          <a:sx n="63" d="100"/>
          <a:sy n="63" d="100"/>
        </p:scale>
        <p:origin x="14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60299888664471"/>
          <c:y val="4.965023431686081E-2"/>
          <c:w val="0.84984502945557983"/>
          <c:h val="0.785849272913776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Summary!$H$2</c:f>
              <c:strCache>
                <c:ptCount val="1"/>
                <c:pt idx="0">
                  <c:v>Number of Countries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A6E-4759-B993-A29A8DF3AE4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A6E-4759-B993-A29A8DF3AE49}"/>
              </c:ext>
            </c:extLst>
          </c:dPt>
          <c:dPt>
            <c:idx val="9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A6E-4759-B993-A29A8DF3AE49}"/>
              </c:ext>
            </c:extLst>
          </c:dPt>
          <c:dPt>
            <c:idx val="1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A6E-4759-B993-A29A8DF3AE49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A6E-4759-B993-A29A8DF3AE49}"/>
                </c:ext>
              </c:extLst>
            </c:dLbl>
            <c:dLbl>
              <c:idx val="1"/>
              <c:layout>
                <c:manualLayout>
                  <c:x val="1.6502816653966872E-3"/>
                  <c:y val="4.52841971881976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045664203285591E-2"/>
                      <c:h val="3.717874454433917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A6E-4759-B993-A29A8DF3AE49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128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EA6E-4759-B993-A29A8DF3AE49}"/>
                </c:ext>
              </c:extLst>
            </c:dLbl>
            <c:dLbl>
              <c:idx val="9"/>
              <c:layout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150*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A6E-4759-B993-A29A8DF3AE49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29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6E-4759-B993-A29A8DF3AE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Summary!$G$3:$G$12</c:f>
              <c:numCache>
                <c:formatCode>General</c:formatCode>
                <c:ptCount val="10"/>
                <c:pt idx="0">
                  <c:v>1930</c:v>
                </c:pt>
                <c:pt idx="1">
                  <c:v>1940</c:v>
                </c:pt>
                <c:pt idx="2">
                  <c:v>1950</c:v>
                </c:pt>
                <c:pt idx="3">
                  <c:v>1960</c:v>
                </c:pt>
                <c:pt idx="4">
                  <c:v>1970</c:v>
                </c:pt>
                <c:pt idx="5">
                  <c:v>1980</c:v>
                </c:pt>
                <c:pt idx="6">
                  <c:v>1990</c:v>
                </c:pt>
                <c:pt idx="7">
                  <c:v>2000</c:v>
                </c:pt>
                <c:pt idx="8">
                  <c:v>2010</c:v>
                </c:pt>
                <c:pt idx="9">
                  <c:v>2020</c:v>
                </c:pt>
              </c:numCache>
            </c:numRef>
          </c:cat>
          <c:val>
            <c:numRef>
              <c:f>Summary!$H$3:$H$12</c:f>
              <c:numCache>
                <c:formatCode>General</c:formatCode>
                <c:ptCount val="10"/>
                <c:pt idx="0">
                  <c:v>55</c:v>
                </c:pt>
                <c:pt idx="1">
                  <c:v>10</c:v>
                </c:pt>
                <c:pt idx="2">
                  <c:v>81</c:v>
                </c:pt>
                <c:pt idx="3">
                  <c:v>100</c:v>
                </c:pt>
                <c:pt idx="4">
                  <c:v>111</c:v>
                </c:pt>
                <c:pt idx="5">
                  <c:v>103</c:v>
                </c:pt>
                <c:pt idx="6">
                  <c:v>90</c:v>
                </c:pt>
                <c:pt idx="7">
                  <c:v>114</c:v>
                </c:pt>
                <c:pt idx="8">
                  <c:v>130</c:v>
                </c:pt>
                <c:pt idx="9">
                  <c:v>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A6E-4759-B993-A29A8DF3AE4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66104320"/>
        <c:axId val="66110592"/>
      </c:barChart>
      <c:catAx>
        <c:axId val="6610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none" spc="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6110592"/>
        <c:crosses val="autoZero"/>
        <c:auto val="1"/>
        <c:lblAlgn val="ctr"/>
        <c:lblOffset val="100"/>
        <c:noMultiLvlLbl val="0"/>
      </c:catAx>
      <c:valAx>
        <c:axId val="66110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6104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2214602124311769"/>
          <c:y val="0"/>
          <c:w val="0.54750473461605043"/>
          <c:h val="0.85609831230873334"/>
        </c:manualLayout>
      </c:layout>
      <c:pieChart>
        <c:varyColors val="1"/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brightRoom" dir="tl">
                  <a:rot lat="0" lon="0" rev="5400000"/>
                </a:lightRig>
              </a:scene3d>
              <a:sp3d contourW="12700">
                <a:bevelT w="25400" h="50800" prst="angle"/>
                <a:contourClr>
                  <a:scrgbClr r="0" g="0" b="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AC2-457F-874E-E7E12A36897E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brightRoom" dir="tl">
                  <a:rot lat="0" lon="0" rev="5400000"/>
                </a:lightRig>
              </a:scene3d>
              <a:sp3d contourW="12700">
                <a:bevelT w="25400" h="50800" prst="angle"/>
                <a:contourClr>
                  <a:scrgbClr r="0" g="0" b="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AC2-457F-874E-E7E12A36897E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brightRoom" dir="tl">
                  <a:rot lat="0" lon="0" rev="5400000"/>
                </a:lightRig>
              </a:scene3d>
              <a:sp3d contourW="12700">
                <a:bevelT w="25400" h="50800" prst="angle"/>
                <a:contourClr>
                  <a:scrgbClr r="0" g="0" b="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AC2-457F-874E-E7E12A36897E}"/>
              </c:ext>
            </c:extLst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brightRoom" dir="tl">
                  <a:rot lat="0" lon="0" rev="5400000"/>
                </a:lightRig>
              </a:scene3d>
              <a:sp3d contourW="12700">
                <a:bevelT w="25400" h="50800" prst="angle"/>
                <a:contourClr>
                  <a:scrgbClr r="0" g="0" b="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AC2-457F-874E-E7E12A36897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'Pie Chart'!$A$2:$A$5</c:f>
              <c:strCache>
                <c:ptCount val="4"/>
                <c:pt idx="0">
                  <c:v>Completed</c:v>
                </c:pt>
                <c:pt idx="1">
                  <c:v>Planned</c:v>
                </c:pt>
                <c:pt idx="2">
                  <c:v>Ongoing</c:v>
                </c:pt>
                <c:pt idx="3">
                  <c:v>No Information</c:v>
                </c:pt>
              </c:strCache>
            </c:strRef>
          </c:cat>
          <c:val>
            <c:numRef>
              <c:f>'Pie Chart'!$B$2:$B$5</c:f>
              <c:numCache>
                <c:formatCode>General</c:formatCode>
                <c:ptCount val="4"/>
                <c:pt idx="0">
                  <c:v>8</c:v>
                </c:pt>
                <c:pt idx="1">
                  <c:v>8</c:v>
                </c:pt>
                <c:pt idx="2">
                  <c:v>28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AC2-457F-874E-E7E12A36897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432256459706824"/>
          <c:y val="0.83279348476539006"/>
          <c:w val="0.85567748980164959"/>
          <c:h val="0.149461719761986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 b="1" i="0" baseline="0"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09DC4D6-251A-4E32-9F58-5EF63A864BC7}" type="datetimeFigureOut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8457CA08-D0DF-4B92-803D-2F678DDCE2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800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FE1E7E57-1F10-4268-99D2-CEDBAC6DAB5A}" type="datetimeFigureOut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1D2386A3-2E31-4C9B-B0BE-45709ADB98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186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1485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0827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6412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7688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125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000" b="1" dirty="0" smtClean="0"/>
              <a:t>206= 196 + 10 (5US</a:t>
            </a:r>
            <a:r>
              <a:rPr lang="en-GB" sz="1000" b="1" baseline="0" dirty="0" smtClean="0"/>
              <a:t> and 5 FR) territories </a:t>
            </a:r>
            <a:endParaRPr lang="en-US" sz="1000" b="1" dirty="0" smtClean="0"/>
          </a:p>
          <a:p>
            <a:r>
              <a:rPr lang="en-US" sz="1000" b="1" dirty="0" smtClean="0"/>
              <a:t>206 </a:t>
            </a:r>
            <a:r>
              <a:rPr lang="en-US" sz="1000" b="0" dirty="0" smtClean="0"/>
              <a:t>FAO</a:t>
            </a:r>
            <a:r>
              <a:rPr lang="en-US" sz="1000" b="0" baseline="0" dirty="0" smtClean="0"/>
              <a:t> member countries + 1 State of Palestine(not FAO member)</a:t>
            </a:r>
          </a:p>
          <a:p>
            <a:r>
              <a:rPr lang="en-GB" sz="1000" b="0" baseline="0" dirty="0" smtClean="0"/>
              <a:t>Africa (56) – this number is including Mayotte</a:t>
            </a:r>
            <a:endParaRPr lang="en-US" sz="1000" b="1" dirty="0" smtClean="0"/>
          </a:p>
          <a:p>
            <a:r>
              <a:rPr lang="en-GB" sz="1000" dirty="0" smtClean="0"/>
              <a:t>Asia</a:t>
            </a:r>
            <a:r>
              <a:rPr lang="en-GB" sz="1000" baseline="0" dirty="0" smtClean="0"/>
              <a:t> (</a:t>
            </a:r>
            <a:r>
              <a:rPr lang="en-GB" sz="1000" baseline="0" dirty="0" smtClean="0">
                <a:solidFill>
                  <a:srgbClr val="FF0000"/>
                </a:solidFill>
              </a:rPr>
              <a:t>47</a:t>
            </a:r>
            <a:r>
              <a:rPr lang="en-GB" sz="1000" baseline="0" dirty="0" smtClean="0"/>
              <a:t>) – this number is not including the State of Palestine (not FAO member) </a:t>
            </a:r>
          </a:p>
          <a:p>
            <a:r>
              <a:rPr lang="en-GB" sz="1000" baseline="0" dirty="0" smtClean="0"/>
              <a:t>Oceania (20) – this number is including Tokelau (associate FAO member) and excluding </a:t>
            </a:r>
            <a:r>
              <a:rPr lang="en-GB" sz="1000" b="1" baseline="0" dirty="0" smtClean="0"/>
              <a:t>2 French Territories </a:t>
            </a:r>
            <a:r>
              <a:rPr lang="en-GB" sz="1000" baseline="0" dirty="0" smtClean="0"/>
              <a:t>(New Caledonia and French Polynesia)   </a:t>
            </a: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900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189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b="1" baseline="0" noProof="0" dirty="0" err="1" smtClean="0"/>
              <a:t>Completed</a:t>
            </a:r>
            <a:r>
              <a:rPr lang="fr-FR" baseline="0" noProof="0" dirty="0" smtClean="0"/>
              <a:t> </a:t>
            </a:r>
            <a:r>
              <a:rPr lang="fr-FR" baseline="0" noProof="0" dirty="0"/>
              <a:t>– {Belarus, </a:t>
            </a:r>
            <a:r>
              <a:rPr lang="fr-FR" baseline="0" noProof="0" dirty="0" err="1"/>
              <a:t>Iceland</a:t>
            </a:r>
            <a:r>
              <a:rPr lang="fr-FR" baseline="0" noProof="0" dirty="0"/>
              <a:t>, </a:t>
            </a:r>
            <a:r>
              <a:rPr lang="fr-FR" baseline="0" noProof="0" dirty="0" err="1"/>
              <a:t>Israel</a:t>
            </a:r>
            <a:r>
              <a:rPr lang="fr-FR" baseline="0" noProof="0" dirty="0"/>
              <a:t>, Luxemburg, Netherlands, </a:t>
            </a:r>
            <a:r>
              <a:rPr lang="fr-FR" baseline="0" noProof="0" dirty="0" err="1"/>
              <a:t>Poland</a:t>
            </a:r>
            <a:r>
              <a:rPr lang="fr-FR" baseline="0" noProof="0" dirty="0"/>
              <a:t>, Portugal, </a:t>
            </a:r>
            <a:r>
              <a:rPr lang="fr-FR" baseline="0" noProof="0" dirty="0" err="1"/>
              <a:t>Russian</a:t>
            </a:r>
            <a:r>
              <a:rPr lang="fr-FR" baseline="0" noProof="0" dirty="0"/>
              <a:t> </a:t>
            </a:r>
            <a:r>
              <a:rPr lang="fr-FR" baseline="0" noProof="0" dirty="0" err="1"/>
              <a:t>Federation</a:t>
            </a:r>
            <a:r>
              <a:rPr lang="fr-FR" baseline="0" noProof="0" dirty="0"/>
              <a:t>}</a:t>
            </a:r>
          </a:p>
          <a:p>
            <a:endParaRPr lang="fr-FR" baseline="0" noProof="0" dirty="0"/>
          </a:p>
          <a:p>
            <a:r>
              <a:rPr lang="fr-FR" b="1" baseline="0" noProof="0" dirty="0" err="1"/>
              <a:t>Planned</a:t>
            </a:r>
            <a:r>
              <a:rPr lang="fr-FR" b="1" baseline="0" noProof="0" dirty="0"/>
              <a:t> </a:t>
            </a:r>
            <a:r>
              <a:rPr lang="fr-FR" b="0" baseline="0" noProof="0" dirty="0"/>
              <a:t>–</a:t>
            </a:r>
            <a:r>
              <a:rPr lang="fr-FR" b="1" baseline="0" noProof="0" dirty="0"/>
              <a:t> </a:t>
            </a:r>
            <a:r>
              <a:rPr lang="fr-FR" b="0" baseline="0" noProof="0" dirty="0"/>
              <a:t>{</a:t>
            </a:r>
            <a:r>
              <a:rPr lang="fr-FR" b="0" baseline="0" noProof="0" dirty="0" err="1"/>
              <a:t>Albania</a:t>
            </a:r>
            <a:r>
              <a:rPr lang="fr-FR" b="0" baseline="0" noProof="0" dirty="0"/>
              <a:t>, Armenia, </a:t>
            </a:r>
            <a:r>
              <a:rPr lang="fr-FR" b="0" baseline="0" noProof="0" dirty="0" err="1"/>
              <a:t>Azerbaijan</a:t>
            </a:r>
            <a:r>
              <a:rPr lang="fr-FR" b="0" baseline="0" noProof="0" dirty="0"/>
              <a:t>, </a:t>
            </a:r>
            <a:r>
              <a:rPr lang="fr-FR" b="0" baseline="0" noProof="0" dirty="0" err="1"/>
              <a:t>Bosnia</a:t>
            </a:r>
            <a:r>
              <a:rPr lang="fr-FR" b="0" baseline="0" noProof="0" dirty="0"/>
              <a:t> and </a:t>
            </a:r>
            <a:r>
              <a:rPr lang="fr-FR" b="0" baseline="0" noProof="0" dirty="0" err="1"/>
              <a:t>Herzegovinia</a:t>
            </a:r>
            <a:r>
              <a:rPr lang="fr-FR" b="0" baseline="0" noProof="0" dirty="0"/>
              <a:t>, Georgia, </a:t>
            </a:r>
            <a:r>
              <a:rPr lang="fr-FR" b="0" baseline="0" noProof="0" dirty="0" err="1"/>
              <a:t>Kyrgyztan</a:t>
            </a:r>
            <a:r>
              <a:rPr lang="fr-FR" b="0" baseline="0" noProof="0" dirty="0"/>
              <a:t>, </a:t>
            </a:r>
            <a:r>
              <a:rPr lang="fr-FR" b="0" baseline="0" noProof="0" dirty="0" err="1"/>
              <a:t>Montenegro</a:t>
            </a:r>
            <a:r>
              <a:rPr lang="fr-FR" b="0" baseline="0" noProof="0" dirty="0"/>
              <a:t>, </a:t>
            </a:r>
            <a:r>
              <a:rPr lang="fr-FR" b="0" baseline="0" noProof="0" dirty="0" err="1"/>
              <a:t>Republic</a:t>
            </a:r>
            <a:r>
              <a:rPr lang="fr-FR" b="0" baseline="0" noProof="0" dirty="0"/>
              <a:t> of Moldova} </a:t>
            </a:r>
          </a:p>
          <a:p>
            <a:endParaRPr lang="fr-FR" b="0" baseline="0" noProof="0" dirty="0"/>
          </a:p>
          <a:p>
            <a:r>
              <a:rPr lang="fr-FR" b="1" baseline="0" noProof="0" dirty="0" err="1"/>
              <a:t>Ongoing</a:t>
            </a:r>
            <a:r>
              <a:rPr lang="fr-FR" b="0" baseline="0" noProof="0" dirty="0"/>
              <a:t> – {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Austria,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Belgium,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Bulgaria,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Croatia,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Cyprus,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Czechia,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Denmark,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Estonia,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Finland,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France,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Germany,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Greece,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Hungary,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Ireland,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Italy,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Latvia,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Lithuania,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Malta,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North Macedonia,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Norway,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Romania,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Serbia,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Slovakia,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Slovenia,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Spain,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Sweden,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Switzerland,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United Kingdom}</a:t>
            </a:r>
          </a:p>
          <a:p>
            <a:endParaRPr lang="fr-FR" b="0" baseline="0" noProof="0" dirty="0"/>
          </a:p>
          <a:p>
            <a:r>
              <a:rPr lang="fr-FR" b="1" baseline="0" noProof="0" dirty="0"/>
              <a:t>No Information </a:t>
            </a:r>
            <a:r>
              <a:rPr lang="fr-FR" b="0" baseline="0" noProof="0" dirty="0"/>
              <a:t>– {</a:t>
            </a:r>
            <a:r>
              <a:rPr lang="fr-FR" b="0" baseline="0" noProof="0" dirty="0" err="1"/>
              <a:t>Andorra</a:t>
            </a:r>
            <a:r>
              <a:rPr lang="fr-FR" b="0" baseline="0" noProof="0" dirty="0"/>
              <a:t>,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Kazakhstan,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Monaco,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San Marino,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Tajikistan,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Turkey,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Turkmenistan,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Ukraine,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Uzbekistan}</a:t>
            </a:r>
            <a:endParaRPr lang="fr-FR" b="1" baseline="0" noProof="0" dirty="0"/>
          </a:p>
          <a:p>
            <a:endParaRPr lang="fr-FR" baseline="0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56FC4-10FE-47DE-B28E-C006B67CE00D}" type="slidenum">
              <a:rPr lang="es-AR" smtClean="0"/>
              <a:pPr/>
              <a:t>5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03875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Ongoing – {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Austria,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Belgium,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Bulgaria,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Croatia,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Cyprus,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Czechia,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Denmark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Estonia,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Finland,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France,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Germany,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Greece,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Hungary</a:t>
            </a:r>
            <a:r>
              <a:rPr lang="en-US" dirty="0"/>
              <a:t> }</a:t>
            </a:r>
          </a:p>
          <a:p>
            <a:r>
              <a:rPr lang="en-US" dirty="0"/>
              <a:t>Conducted – {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Belarus</a:t>
            </a:r>
            <a:r>
              <a:rPr lang="en-US" dirty="0"/>
              <a:t>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054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Ongoing – {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Ireland,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Italy,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Latvia,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Lithuania, Malta,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North Macedonia</a:t>
            </a:r>
            <a:r>
              <a:rPr lang="en-US" dirty="0"/>
              <a:t> }</a:t>
            </a:r>
          </a:p>
          <a:p>
            <a:r>
              <a:rPr lang="en-US" dirty="0"/>
              <a:t>Conducted – {</a:t>
            </a:r>
            <a:r>
              <a:rPr lang="de-D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Iceland,</a:t>
            </a:r>
            <a:r>
              <a:rPr lang="de-DE" dirty="0"/>
              <a:t> </a:t>
            </a:r>
            <a:r>
              <a:rPr lang="de-D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Israel,</a:t>
            </a:r>
            <a:r>
              <a:rPr lang="de-DE" dirty="0"/>
              <a:t> </a:t>
            </a:r>
            <a:r>
              <a:rPr lang="de-D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Luxemburg,</a:t>
            </a:r>
            <a:r>
              <a:rPr lang="de-DE" dirty="0"/>
              <a:t> </a:t>
            </a:r>
            <a:r>
              <a:rPr lang="de-D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Netherlands,</a:t>
            </a:r>
            <a:r>
              <a:rPr lang="de-DE" dirty="0"/>
              <a:t> </a:t>
            </a:r>
            <a:r>
              <a:rPr lang="de-D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Poland</a:t>
            </a:r>
            <a:r>
              <a:rPr lang="de-DE" dirty="0"/>
              <a:t> </a:t>
            </a:r>
            <a:r>
              <a:rPr lang="en-US" dirty="0"/>
              <a:t>}</a:t>
            </a:r>
          </a:p>
          <a:p>
            <a:r>
              <a:rPr lang="en-US" dirty="0"/>
              <a:t>Completed – {Portugal}</a:t>
            </a:r>
          </a:p>
          <a:p>
            <a:r>
              <a:rPr lang="en-US" dirty="0"/>
              <a:t>*Completed Indicated as finished.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968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Ongoing – {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Norway,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Romania,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Serbia, Slovakia,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Slovenia,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Spain,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Sweden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Switzerland,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United Kingdom</a:t>
            </a:r>
            <a:r>
              <a:rPr lang="en-US" dirty="0"/>
              <a:t> }</a:t>
            </a:r>
          </a:p>
          <a:p>
            <a:r>
              <a:rPr lang="en-US" dirty="0"/>
              <a:t>Completed – {Russian Federation}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*Completed Indicated as finished.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189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6749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0" baseline="0" noProof="0" dirty="0" err="1" smtClean="0"/>
              <a:t>Andorra</a:t>
            </a:r>
            <a:r>
              <a:rPr lang="fr-FR" b="0" baseline="0" noProof="0" dirty="0" smtClean="0"/>
              <a:t>, </a:t>
            </a:r>
            <a:r>
              <a:rPr lang="en-US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Kazakhstan,</a:t>
            </a:r>
            <a:r>
              <a:rPr lang="en-US" dirty="0" smtClean="0"/>
              <a:t> </a:t>
            </a:r>
            <a:r>
              <a:rPr lang="en-US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Monaco,</a:t>
            </a:r>
            <a:r>
              <a:rPr lang="en-US" dirty="0" smtClean="0"/>
              <a:t> </a:t>
            </a:r>
            <a:r>
              <a:rPr lang="en-US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San Marino,</a:t>
            </a:r>
            <a:r>
              <a:rPr lang="en-US" dirty="0" smtClean="0"/>
              <a:t> </a:t>
            </a:r>
            <a:r>
              <a:rPr lang="en-US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Tajikistan,</a:t>
            </a:r>
            <a:r>
              <a:rPr lang="en-US" dirty="0" smtClean="0"/>
              <a:t> </a:t>
            </a:r>
            <a:r>
              <a:rPr lang="en-US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Turkey,</a:t>
            </a:r>
            <a:r>
              <a:rPr lang="en-US" dirty="0" smtClean="0"/>
              <a:t> </a:t>
            </a:r>
            <a:r>
              <a:rPr lang="en-US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Turkmenistan,</a:t>
            </a:r>
            <a:r>
              <a:rPr lang="en-US" dirty="0" smtClean="0"/>
              <a:t> </a:t>
            </a:r>
            <a:r>
              <a:rPr lang="en-US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Ukraine,</a:t>
            </a:r>
            <a:r>
              <a:rPr lang="en-US" dirty="0" smtClean="0"/>
              <a:t> </a:t>
            </a:r>
            <a:r>
              <a:rPr lang="en-US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Uzbekistan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24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476672"/>
            <a:ext cx="7406640" cy="1472184"/>
          </a:xfrm>
          <a:prstGeom prst="rect">
            <a:avLst/>
          </a:prstGeo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noProof="1"/>
              <a:t>Click to edit Master title style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  <a:prstGeom prst="rect">
            <a:avLst/>
          </a:prstGeo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noProof="1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3F49-9C2E-486F-A9C3-FF295E138976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6758" y="672756"/>
            <a:ext cx="749808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17" y="2013012"/>
            <a:ext cx="7498080" cy="4800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E910C-DA5A-4611-97E7-9FF194685A81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80E7-55C8-4AD4-94DB-8FE547E2D9A5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124744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A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FE301CA-9CD5-4C18-9875-169EF69AEE4A}" type="datetime1">
              <a:rPr lang="en-US" smtClean="0"/>
              <a:pPr algn="r"/>
              <a:t>8/10/2021</a:t>
            </a:fld>
            <a:endParaRPr lang="en-US" sz="1200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 algn="ctr"/>
              <a:t>‹#›</a:t>
            </a:fld>
            <a:endParaRPr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6758" y="672756"/>
            <a:ext cx="749808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17" y="2013012"/>
            <a:ext cx="7498080" cy="4800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BB2C0-5839-4C54-8FED-93D86ED066B6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  <a:prstGeom prst="rect">
            <a:avLst/>
          </a:prstGeo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6301-04DC-45DE-B091-BCFE1A7BC618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63FF-AFE7-4D9C-AC9C-FE6E51CDCB3B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prstGeom prst="rect">
            <a:avLst/>
          </a:prstGeo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prstGeom prst="rect">
            <a:avLst/>
          </a:prstGeo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prstGeom prst="rect">
            <a:avLst/>
          </a:prstGeo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prstGeom prst="rect">
            <a:avLst/>
          </a:prstGeo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DE5F4-35C5-49EB-8B3F-1F005A52B0FC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0539" y="1052736"/>
            <a:ext cx="7498080" cy="1143000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1736-E659-40E3-825B-F0F089B6DC15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5C264-1DFB-420B-A06C-6C1B4B1A3C74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  <a:prstGeom prst="rect">
            <a:avLst/>
          </a:prstGeo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A1989-0556-4B95-9876-FC9D124B45F4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20DD7-9A22-4CB4-A629-9E149D2C629A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en-US" dirty="0"/>
              <a:t>Click icon to add picture</a:t>
            </a:r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9D889B14-C382-4F98-BB8D-00AA1BA3B7F6}" type="datetime1">
              <a:rPr lang="en-US" smtClean="0"/>
              <a:pPr algn="r"/>
              <a:t>8/10/2021</a:t>
            </a:fld>
            <a:endParaRPr lang="en-US" sz="1200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 algn="ctr"/>
              <a:t>‹#›</a:t>
            </a:fld>
            <a:endParaRPr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o.org/world-census-agriculture/wcarounds/wca2020/countries2020/en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o.org/economic/ess/ess-wca/fr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/>
          </p:cNvSpPr>
          <p:nvPr/>
        </p:nvSpPr>
        <p:spPr>
          <a:xfrm>
            <a:off x="1050921" y="3370576"/>
            <a:ext cx="8019927" cy="1357581"/>
          </a:xfrm>
          <a:prstGeom prst="rect">
            <a:avLst/>
          </a:prstGeom>
        </p:spPr>
        <p:txBody>
          <a:bodyPr/>
          <a:lstStyle/>
          <a:p>
            <a:r>
              <a:rPr lang="en-US" sz="2400" b="1" dirty="0"/>
              <a:t>Roundtable – Updates on countries census plans, approaches and methodologies</a:t>
            </a:r>
          </a:p>
          <a:p>
            <a:r>
              <a:rPr lang="en-US" sz="2600" i="1" dirty="0">
                <a:solidFill>
                  <a:prstClr val="black"/>
                </a:solidFill>
              </a:rPr>
              <a:t>Technical Session 2</a:t>
            </a:r>
          </a:p>
          <a:p>
            <a:pPr marL="87313" marR="0" lvl="0" indent="-4763" algn="l" defTabSz="914400" rtl="0" eaLnBrk="1" fontAlgn="auto" latinLnBrk="0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lang="en-US" sz="4000" b="1" dirty="0">
              <a:latin typeface="+mj-lt"/>
              <a:ea typeface="+mj-ea"/>
              <a:cs typeface="+mj-cs"/>
            </a:endParaRPr>
          </a:p>
        </p:txBody>
      </p:sp>
      <p:sp>
        <p:nvSpPr>
          <p:cNvPr id="9" name="Rectangle 1"/>
          <p:cNvSpPr txBox="1">
            <a:spLocks/>
          </p:cNvSpPr>
          <p:nvPr/>
        </p:nvSpPr>
        <p:spPr>
          <a:xfrm>
            <a:off x="1052876" y="5089866"/>
            <a:ext cx="7406640" cy="1556511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Jairo Castano</a:t>
            </a:r>
          </a:p>
          <a:p>
            <a:pPr lvl="0">
              <a:lnSpc>
                <a:spcPct val="110000"/>
              </a:lnSpc>
              <a:spcBef>
                <a:spcPct val="0"/>
              </a:spcBef>
              <a:defRPr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Senior Statistician </a:t>
            </a:r>
          </a:p>
          <a:p>
            <a:pPr lvl="0">
              <a:lnSpc>
                <a:spcPct val="110000"/>
              </a:lnSpc>
              <a:spcBef>
                <a:spcPct val="0"/>
              </a:spcBef>
              <a:defRPr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Leader, Agricultural Census and Survey Team</a:t>
            </a:r>
          </a:p>
          <a:p>
            <a:pPr lvl="0">
              <a:lnSpc>
                <a:spcPct val="110000"/>
              </a:lnSpc>
              <a:spcBef>
                <a:spcPct val="0"/>
              </a:spcBef>
              <a:defRPr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FAO Statistics Division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52876" y="987490"/>
            <a:ext cx="7884248" cy="1762333"/>
          </a:xfrm>
        </p:spPr>
        <p:txBody>
          <a:bodyPr/>
          <a:lstStyle/>
          <a:p>
            <a:r>
              <a:rPr lang="en-US" sz="2800" b="1" dirty="0">
                <a:solidFill>
                  <a:schemeClr val="tx1"/>
                </a:solidFill>
                <a:effectLst/>
              </a:rPr>
              <a:t>Webinar on the Operational Guidelines of the</a:t>
            </a:r>
            <a:br>
              <a:rPr lang="en-US" sz="2800" b="1" dirty="0">
                <a:solidFill>
                  <a:schemeClr val="tx1"/>
                </a:solidFill>
                <a:effectLst/>
              </a:rPr>
            </a:br>
            <a:r>
              <a:rPr lang="en-US" sz="2800" b="1" dirty="0">
                <a:solidFill>
                  <a:schemeClr val="tx1"/>
                </a:solidFill>
                <a:effectLst/>
              </a:rPr>
              <a:t>WCA 2020</a:t>
            </a:r>
            <a:r>
              <a:rPr lang="en-US" sz="2800" dirty="0">
                <a:solidFill>
                  <a:schemeClr val="tx1"/>
                </a:solidFill>
                <a:effectLst/>
              </a:rPr>
              <a:t>.</a:t>
            </a:r>
            <a:r>
              <a:rPr lang="en-US" dirty="0">
                <a:solidFill>
                  <a:schemeClr val="tx1"/>
                </a:solidFill>
                <a:effectLst/>
              </a:rPr>
              <a:t/>
            </a:r>
            <a:br>
              <a:rPr lang="en-US" dirty="0">
                <a:solidFill>
                  <a:schemeClr val="tx1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Virtual Meeting – Europe and Central Asia </a:t>
            </a:r>
            <a:br>
              <a:rPr lang="en-US" sz="2400" dirty="0">
                <a:solidFill>
                  <a:schemeClr val="tx1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25-29 October 2021</a:t>
            </a:r>
            <a:endParaRPr lang="en-US" sz="2400" dirty="0">
              <a:effectLst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1</a:t>
            </a:fld>
            <a:endParaRPr lang="en-US" dirty="0"/>
          </a:p>
        </p:txBody>
      </p:sp>
      <p:sp>
        <p:nvSpPr>
          <p:cNvPr id="6" name="Rectangle 1"/>
          <p:cNvSpPr txBox="1">
            <a:spLocks/>
          </p:cNvSpPr>
          <p:nvPr/>
        </p:nvSpPr>
        <p:spPr>
          <a:xfrm>
            <a:off x="1028001" y="1050661"/>
            <a:ext cx="8019926" cy="129822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en-US" sz="25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36" y="120060"/>
            <a:ext cx="2602997" cy="7223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2674" y="97579"/>
            <a:ext cx="8081326" cy="1412776"/>
          </a:xfrm>
        </p:spPr>
        <p:txBody>
          <a:bodyPr/>
          <a:lstStyle/>
          <a:p>
            <a:r>
              <a:rPr lang="es-AR" sz="2800" b="1" dirty="0">
                <a:solidFill>
                  <a:prstClr val="black"/>
                </a:solidFill>
              </a:rPr>
              <a:t>Countries in FAO REU </a:t>
            </a:r>
            <a:r>
              <a:rPr lang="es-AR" sz="2800" b="1" dirty="0" err="1">
                <a:solidFill>
                  <a:prstClr val="black"/>
                </a:solidFill>
              </a:rPr>
              <a:t>with</a:t>
            </a:r>
            <a:r>
              <a:rPr lang="es-AR" sz="2800" b="1" dirty="0">
                <a:solidFill>
                  <a:prstClr val="black"/>
                </a:solidFill>
              </a:rPr>
              <a:t> </a:t>
            </a:r>
            <a:r>
              <a:rPr lang="es-AR" sz="2800" b="1" dirty="0">
                <a:solidFill>
                  <a:schemeClr val="bg2">
                    <a:lumMod val="75000"/>
                  </a:schemeClr>
                </a:solidFill>
              </a:rPr>
              <a:t>no </a:t>
            </a:r>
            <a:r>
              <a:rPr lang="es-AR" sz="2800" b="1" dirty="0" err="1">
                <a:solidFill>
                  <a:schemeClr val="bg2">
                    <a:lumMod val="75000"/>
                  </a:schemeClr>
                </a:solidFill>
              </a:rPr>
              <a:t>information</a:t>
            </a:r>
            <a:r>
              <a:rPr lang="es-AR" sz="28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s-AR" sz="2800" b="1" dirty="0" err="1">
                <a:solidFill>
                  <a:prstClr val="black"/>
                </a:solidFill>
              </a:rPr>
              <a:t>on</a:t>
            </a:r>
            <a:r>
              <a:rPr lang="es-AR" sz="2800" b="1" dirty="0">
                <a:solidFill>
                  <a:prstClr val="black"/>
                </a:solidFill>
              </a:rPr>
              <a:t> </a:t>
            </a:r>
            <a:r>
              <a:rPr lang="es-AR" sz="2800" b="1" dirty="0" err="1">
                <a:solidFill>
                  <a:prstClr val="black"/>
                </a:solidFill>
              </a:rPr>
              <a:t>Agricultural</a:t>
            </a:r>
            <a:r>
              <a:rPr lang="es-AR" sz="2800" b="1" dirty="0">
                <a:solidFill>
                  <a:prstClr val="black"/>
                </a:solidFill>
              </a:rPr>
              <a:t> Census - WCA 2020 round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10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52679" y="6389786"/>
            <a:ext cx="7354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 indent="-91440" algn="just">
              <a:buFont typeface="Arial" panose="020B0604020202020204" pitchFamily="34" charset="0"/>
              <a:buChar char="•"/>
            </a:pPr>
            <a:r>
              <a:rPr lang="fr-FR" sz="1400" b="1" i="1" dirty="0">
                <a:solidFill>
                  <a:srgbClr val="0070C0"/>
                </a:solidFill>
              </a:rPr>
              <a:t>This </a:t>
            </a:r>
            <a:r>
              <a:rPr lang="fr-FR" sz="1400" b="1" i="1" dirty="0" err="1">
                <a:solidFill>
                  <a:srgbClr val="0070C0"/>
                </a:solidFill>
              </a:rPr>
              <a:t>list</a:t>
            </a:r>
            <a:r>
              <a:rPr lang="fr-FR" sz="1400" b="1" i="1" dirty="0">
                <a:solidFill>
                  <a:srgbClr val="0070C0"/>
                </a:solidFill>
              </a:rPr>
              <a:t> must </a:t>
            </a:r>
            <a:r>
              <a:rPr lang="fr-FR" sz="1400" b="1" i="1" dirty="0" err="1">
                <a:solidFill>
                  <a:srgbClr val="0070C0"/>
                </a:solidFill>
              </a:rPr>
              <a:t>be</a:t>
            </a:r>
            <a:r>
              <a:rPr lang="fr-FR" sz="1400" b="1" i="1" dirty="0">
                <a:solidFill>
                  <a:srgbClr val="0070C0"/>
                </a:solidFill>
              </a:rPr>
              <a:t> </a:t>
            </a:r>
            <a:r>
              <a:rPr lang="fr-FR" sz="1400" b="1" i="1" dirty="0" err="1">
                <a:solidFill>
                  <a:srgbClr val="0070C0"/>
                </a:solidFill>
              </a:rPr>
              <a:t>confirmed</a:t>
            </a:r>
            <a:r>
              <a:rPr lang="fr-FR" sz="1400" b="1" i="1" dirty="0">
                <a:solidFill>
                  <a:srgbClr val="0070C0"/>
                </a:solidFill>
              </a:rPr>
              <a:t> by countries </a:t>
            </a:r>
            <a:r>
              <a:rPr lang="fr-FR" sz="1400" b="1" i="1" dirty="0" err="1">
                <a:solidFill>
                  <a:srgbClr val="0070C0"/>
                </a:solidFill>
              </a:rPr>
              <a:t>with</a:t>
            </a:r>
            <a:r>
              <a:rPr lang="fr-FR" sz="1400" b="1" i="1" dirty="0">
                <a:solidFill>
                  <a:srgbClr val="0070C0"/>
                </a:solidFill>
              </a:rPr>
              <a:t> </a:t>
            </a:r>
            <a:r>
              <a:rPr lang="fr-FR" sz="1400" b="1" i="1" dirty="0" err="1">
                <a:solidFill>
                  <a:srgbClr val="0070C0"/>
                </a:solidFill>
              </a:rPr>
              <a:t>census</a:t>
            </a:r>
            <a:r>
              <a:rPr lang="fr-FR" sz="1400" b="1" i="1" dirty="0">
                <a:solidFill>
                  <a:srgbClr val="0070C0"/>
                </a:solidFill>
              </a:rPr>
              <a:t> plans for the 2020 </a:t>
            </a:r>
            <a:r>
              <a:rPr lang="fr-FR" sz="1400" b="1" i="1" dirty="0" err="1">
                <a:solidFill>
                  <a:srgbClr val="0070C0"/>
                </a:solidFill>
              </a:rPr>
              <a:t>census</a:t>
            </a:r>
            <a:r>
              <a:rPr lang="fr-FR" sz="1400" b="1" i="1" dirty="0">
                <a:solidFill>
                  <a:srgbClr val="0070C0"/>
                </a:solidFill>
              </a:rPr>
              <a:t> cycle.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709571"/>
              </p:ext>
            </p:extLst>
          </p:nvPr>
        </p:nvGraphicFramePr>
        <p:xfrm>
          <a:off x="1187624" y="1293102"/>
          <a:ext cx="7426024" cy="4920281"/>
        </p:xfrm>
        <a:graphic>
          <a:graphicData uri="http://schemas.openxmlformats.org/drawingml/2006/table">
            <a:tbl>
              <a:tblPr/>
              <a:tblGrid>
                <a:gridCol w="3634012">
                  <a:extLst>
                    <a:ext uri="{9D8B030D-6E8A-4147-A177-3AD203B41FA5}">
                      <a16:colId xmlns:a16="http://schemas.microsoft.com/office/drawing/2014/main" val="1130380814"/>
                    </a:ext>
                  </a:extLst>
                </a:gridCol>
                <a:gridCol w="3792012">
                  <a:extLst>
                    <a:ext uri="{9D8B030D-6E8A-4147-A177-3AD203B41FA5}">
                      <a16:colId xmlns:a16="http://schemas.microsoft.com/office/drawing/2014/main" val="3599812149"/>
                    </a:ext>
                  </a:extLst>
                </a:gridCol>
              </a:tblGrid>
              <a:tr h="5863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Name of Country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Last </a:t>
                      </a:r>
                      <a:r>
                        <a:rPr lang="fr-FR" sz="2000" b="1" i="0" u="none" strike="noStrike" noProof="0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Census</a:t>
                      </a:r>
                      <a:endParaRPr lang="fr-FR" sz="2000" b="1" i="0" u="none" strike="noStrike" noProof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874881"/>
                  </a:ext>
                </a:extLst>
              </a:tr>
              <a:tr h="5059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Andorra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census 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440529"/>
                  </a:ext>
                </a:extLst>
              </a:tr>
              <a:tr h="5059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Kazakhstan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2006/2007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098800"/>
                  </a:ext>
                </a:extLst>
              </a:tr>
              <a:tr h="4512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Monaco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census 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491211"/>
                  </a:ext>
                </a:extLst>
              </a:tr>
              <a:tr h="4653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San Marino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census 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570888"/>
                  </a:ext>
                </a:extLst>
              </a:tr>
              <a:tr h="45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Tajikistan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381304"/>
                  </a:ext>
                </a:extLst>
              </a:tr>
              <a:tr h="52504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Turkey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126079"/>
                  </a:ext>
                </a:extLst>
              </a:tr>
              <a:tr h="5289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Turkmenistan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 census </a:t>
                      </a:r>
                      <a:endParaRPr kumimoji="0" lang="en-US" sz="2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640901"/>
                  </a:ext>
                </a:extLst>
              </a:tr>
              <a:tr h="45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Ukraine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 census </a:t>
                      </a:r>
                      <a:endParaRPr kumimoji="0" lang="en-US" sz="2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168996"/>
                  </a:ext>
                </a:extLst>
              </a:tr>
              <a:tr h="45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Uzbekistan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 census</a:t>
                      </a:r>
                      <a:endParaRPr kumimoji="0" lang="en-US" sz="2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50626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476" y="427305"/>
            <a:ext cx="7020893" cy="432834"/>
          </a:xfrm>
        </p:spPr>
        <p:txBody>
          <a:bodyPr/>
          <a:lstStyle/>
          <a:p>
            <a:r>
              <a:rPr lang="en-US" sz="2900" b="1" dirty="0">
                <a:solidFill>
                  <a:prstClr val="black"/>
                </a:solidFill>
                <a:effectLst/>
              </a:rPr>
              <a:t>WCA 2020 countries plans &amp; projects</a:t>
            </a:r>
            <a:endParaRPr lang="fr-FR" sz="2900" b="1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000" smtClean="0">
                <a:solidFill>
                  <a:schemeClr val="tx2"/>
                </a:solidFill>
              </a:rPr>
              <a:pPr/>
              <a:t>11</a:t>
            </a:fld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080381" y="1374456"/>
            <a:ext cx="802724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Wingdings" pitchFamily="2" charset="2"/>
              <a:buChar char="§"/>
            </a:pPr>
            <a:r>
              <a:rPr lang="fr-FR" sz="2100" dirty="0"/>
              <a:t>In </a:t>
            </a:r>
            <a:r>
              <a:rPr lang="fr-FR" sz="2100" dirty="0" smtClean="0"/>
              <a:t>FAO-REU</a:t>
            </a:r>
            <a:r>
              <a:rPr lang="fr-FR" sz="2100" dirty="0"/>
              <a:t>, </a:t>
            </a:r>
            <a:r>
              <a:rPr lang="fr-FR" sz="2100" dirty="0" err="1" smtClean="0"/>
              <a:t>two</a:t>
            </a:r>
            <a:r>
              <a:rPr lang="fr-FR" sz="2100" dirty="0" smtClean="0"/>
              <a:t> </a:t>
            </a:r>
            <a:r>
              <a:rPr lang="fr-FR" sz="2100" dirty="0"/>
              <a:t>countries are </a:t>
            </a:r>
            <a:r>
              <a:rPr lang="fr-FR" sz="2100" dirty="0" err="1" smtClean="0"/>
              <a:t>receiving</a:t>
            </a:r>
            <a:r>
              <a:rPr lang="fr-FR" sz="2100" dirty="0" smtClean="0"/>
              <a:t> FAO </a:t>
            </a:r>
            <a:r>
              <a:rPr lang="fr-FR" sz="2100" dirty="0"/>
              <a:t>assistance: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733771"/>
              </p:ext>
            </p:extLst>
          </p:nvPr>
        </p:nvGraphicFramePr>
        <p:xfrm>
          <a:off x="1091310" y="1916832"/>
          <a:ext cx="7532357" cy="3524031"/>
        </p:xfrm>
        <a:graphic>
          <a:graphicData uri="http://schemas.openxmlformats.org/drawingml/2006/table">
            <a:tbl>
              <a:tblPr/>
              <a:tblGrid>
                <a:gridCol w="2500493">
                  <a:extLst>
                    <a:ext uri="{9D8B030D-6E8A-4147-A177-3AD203B41FA5}">
                      <a16:colId xmlns:a16="http://schemas.microsoft.com/office/drawing/2014/main" val="2992304967"/>
                    </a:ext>
                  </a:extLst>
                </a:gridCol>
                <a:gridCol w="1537514">
                  <a:extLst>
                    <a:ext uri="{9D8B030D-6E8A-4147-A177-3AD203B41FA5}">
                      <a16:colId xmlns:a16="http://schemas.microsoft.com/office/drawing/2014/main" val="2887251948"/>
                    </a:ext>
                  </a:extLst>
                </a:gridCol>
                <a:gridCol w="3494350">
                  <a:extLst>
                    <a:ext uri="{9D8B030D-6E8A-4147-A177-3AD203B41FA5}">
                      <a16:colId xmlns:a16="http://schemas.microsoft.com/office/drawing/2014/main" val="3408403324"/>
                    </a:ext>
                  </a:extLst>
                </a:gridCol>
              </a:tblGrid>
              <a:tr h="70236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Country</a:t>
                      </a:r>
                    </a:p>
                  </a:txBody>
                  <a:tcPr marL="9128" marR="9128" marT="91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Census Year </a:t>
                      </a:r>
                    </a:p>
                  </a:txBody>
                  <a:tcPr marL="9128" marR="9128" marT="91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r-FR" sz="24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Project</a:t>
                      </a:r>
                      <a:r>
                        <a:rPr lang="fr-FR" sz="2400" b="1" i="0" u="none" strike="noStrike" baseline="0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Code</a:t>
                      </a:r>
                      <a:endParaRPr lang="fr-FR" sz="2400" b="1" i="0" u="none" strike="noStrike" noProof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28" marR="9128" marT="91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812998"/>
                  </a:ext>
                </a:extLst>
              </a:tr>
              <a:tr h="12473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Albania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TCP/ALB/3801/C1 </a:t>
                      </a:r>
                      <a:r>
                        <a:rPr lang="en-US" sz="24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TCPF: Support to the preparatory phase of the Agricultural Census</a:t>
                      </a:r>
                      <a:endParaRPr lang="en-US" sz="24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243035"/>
                  </a:ext>
                </a:extLst>
              </a:tr>
              <a:tr h="12473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Republic of Moldova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TCP/MOL/3703 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 Support to improvement of agriculture statistics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60225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760" y="620688"/>
            <a:ext cx="8027240" cy="576064"/>
          </a:xfrm>
        </p:spPr>
        <p:txBody>
          <a:bodyPr/>
          <a:lstStyle/>
          <a:p>
            <a:r>
              <a:rPr lang="en-US" sz="2800" b="1" dirty="0">
                <a:solidFill>
                  <a:prstClr val="black"/>
                </a:solidFill>
                <a:effectLst/>
              </a:rPr>
              <a:t>COUNTRIES FEEDBACK IN PLENNARY ON:</a:t>
            </a:r>
            <a:endParaRPr lang="es-AR" sz="2800" b="1" dirty="0">
              <a:solidFill>
                <a:prstClr val="black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60432" y="6305550"/>
            <a:ext cx="610416" cy="476250"/>
          </a:xfrm>
        </p:spPr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59632" y="1556792"/>
            <a:ext cx="7200800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marL="273050" indent="-273050" algn="just">
              <a:buFont typeface="Wingdings" pitchFamily="2" charset="2"/>
              <a:buChar char="§"/>
            </a:pPr>
            <a:r>
              <a:rPr lang="en-US" sz="3500" dirty="0">
                <a:latin typeface="Arial" pitchFamily="34" charset="0"/>
                <a:cs typeface="Arial" pitchFamily="34" charset="0"/>
              </a:rPr>
              <a:t>Census plans for the WCA 2020 round</a:t>
            </a:r>
          </a:p>
          <a:p>
            <a:pPr marL="273050" indent="-273050" algn="just"/>
            <a:endParaRPr lang="en-US" sz="3500" dirty="0">
              <a:latin typeface="Arial" pitchFamily="34" charset="0"/>
              <a:cs typeface="Arial" pitchFamily="34" charset="0"/>
            </a:endParaRPr>
          </a:p>
          <a:p>
            <a:pPr marL="273050" indent="-273050" algn="just">
              <a:buFont typeface="Wingdings" pitchFamily="2" charset="2"/>
              <a:buChar char="§"/>
            </a:pPr>
            <a:r>
              <a:rPr lang="en-US" sz="3500" dirty="0">
                <a:latin typeface="Arial" pitchFamily="34" charset="0"/>
                <a:cs typeface="Arial" pitchFamily="34" charset="0"/>
              </a:rPr>
              <a:t>Approaches and methodologies planned to be used in the next agricultural census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4709" y="260648"/>
            <a:ext cx="7498080" cy="985413"/>
          </a:xfrm>
        </p:spPr>
        <p:txBody>
          <a:bodyPr/>
          <a:lstStyle/>
          <a:p>
            <a:r>
              <a:rPr lang="en-US" sz="2800" b="1" dirty="0">
                <a:solidFill>
                  <a:prstClr val="black"/>
                </a:solidFill>
                <a:effectLst/>
              </a:rPr>
              <a:t>COUNTRIES FEEDBACK </a:t>
            </a:r>
            <a:r>
              <a:rPr lang="en-US" sz="2800" dirty="0">
                <a:solidFill>
                  <a:prstClr val="black"/>
                </a:solidFill>
                <a:effectLst/>
              </a:rPr>
              <a:t>(DURING THE WORKSHOP)</a:t>
            </a:r>
            <a:r>
              <a:rPr lang="en-US" sz="2800" b="1" dirty="0">
                <a:solidFill>
                  <a:prstClr val="black"/>
                </a:solidFill>
                <a:effectLst/>
              </a:rPr>
              <a:t> ON </a:t>
            </a:r>
            <a:r>
              <a:rPr lang="en-US" sz="2800" b="1" dirty="0">
                <a:solidFill>
                  <a:prstClr val="black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s-AR" sz="2800" b="1" dirty="0">
              <a:solidFill>
                <a:prstClr val="black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000" smtClean="0">
                <a:solidFill>
                  <a:schemeClr val="tx2"/>
                </a:solidFill>
              </a:rPr>
              <a:pPr/>
              <a:t>13</a:t>
            </a:fld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219074" y="1628800"/>
            <a:ext cx="733371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 algn="just">
              <a:buFont typeface="Wingdings" pitchFamily="2" charset="2"/>
              <a:buChar char="§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FAO is missing some census materials from you. We would be grateful if you could provide these materials to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us. 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The list of missing census materials is provided to you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73050" indent="-273050" algn="just"/>
            <a:endParaRPr lang="en-US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73050" indent="-273050" algn="just">
              <a:buFont typeface="Wingdings" pitchFamily="2" charset="2"/>
              <a:buChar char="§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The on-line census library is available on FAO website:</a:t>
            </a:r>
          </a:p>
          <a:p>
            <a:pPr marL="457200" lvl="3"/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WCA 2020 round: 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/>
            </a:r>
            <a:br>
              <a:rPr lang="en-US" sz="24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</a:b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http://www.fao.org/world-census-agriculture/wcarounds/wca2020/countries2020/en/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under update  </a:t>
            </a:r>
          </a:p>
          <a:p>
            <a:pPr marL="69850" lvl="2" indent="-342900" algn="just">
              <a:buFontTx/>
              <a:buChar char="-"/>
            </a:pPr>
            <a:endParaRPr lang="en-GB" sz="24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2753052"/>
            <a:ext cx="81724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/>
              <a:t>THANK YOU!</a:t>
            </a:r>
          </a:p>
          <a:p>
            <a:pPr algn="ctr"/>
            <a:endParaRPr lang="en-US" b="1" dirty="0">
              <a:hlinkClick r:id="rId3"/>
            </a:endParaRPr>
          </a:p>
          <a:p>
            <a:pPr algn="ctr"/>
            <a:r>
              <a:rPr lang="en-US" dirty="0">
                <a:hlinkClick r:id="rId3"/>
              </a:rPr>
              <a:t>http://www.fao.org/economic/ess/ess-wca/fr/</a:t>
            </a:r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8424" y="6305550"/>
            <a:ext cx="682424" cy="476250"/>
          </a:xfrm>
        </p:spPr>
        <p:txBody>
          <a:bodyPr/>
          <a:lstStyle/>
          <a:p>
            <a:fld id="{E5C7EF4D-DD50-400C-9F04-EB20CB99416E}" type="slidenum">
              <a:rPr lang="en-US" sz="2200" smtClean="0">
                <a:solidFill>
                  <a:schemeClr val="tx2"/>
                </a:solidFill>
              </a:rPr>
              <a:pPr/>
              <a:t>14</a:t>
            </a:fld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595317"/>
              </p:ext>
            </p:extLst>
          </p:nvPr>
        </p:nvGraphicFramePr>
        <p:xfrm>
          <a:off x="1043101" y="1144587"/>
          <a:ext cx="7821307" cy="5399088"/>
        </p:xfrm>
        <a:graphic>
          <a:graphicData uri="http://schemas.openxmlformats.org/drawingml/2006/table">
            <a:tbl>
              <a:tblPr firstRow="1" bandRow="1"/>
              <a:tblGrid>
                <a:gridCol w="2350971">
                  <a:extLst>
                    <a:ext uri="{9D8B030D-6E8A-4147-A177-3AD203B41FA5}">
                      <a16:colId xmlns:a16="http://schemas.microsoft.com/office/drawing/2014/main" val="437399250"/>
                    </a:ext>
                  </a:extLst>
                </a:gridCol>
                <a:gridCol w="561060">
                  <a:extLst>
                    <a:ext uri="{9D8B030D-6E8A-4147-A177-3AD203B41FA5}">
                      <a16:colId xmlns:a16="http://schemas.microsoft.com/office/drawing/2014/main" val="869658699"/>
                    </a:ext>
                  </a:extLst>
                </a:gridCol>
                <a:gridCol w="685934">
                  <a:extLst>
                    <a:ext uri="{9D8B030D-6E8A-4147-A177-3AD203B41FA5}">
                      <a16:colId xmlns:a16="http://schemas.microsoft.com/office/drawing/2014/main" val="394424338"/>
                    </a:ext>
                  </a:extLst>
                </a:gridCol>
                <a:gridCol w="838006">
                  <a:extLst>
                    <a:ext uri="{9D8B030D-6E8A-4147-A177-3AD203B41FA5}">
                      <a16:colId xmlns:a16="http://schemas.microsoft.com/office/drawing/2014/main" val="1338748773"/>
                    </a:ext>
                  </a:extLst>
                </a:gridCol>
                <a:gridCol w="790433">
                  <a:extLst>
                    <a:ext uri="{9D8B030D-6E8A-4147-A177-3AD203B41FA5}">
                      <a16:colId xmlns:a16="http://schemas.microsoft.com/office/drawing/2014/main" val="4160434806"/>
                    </a:ext>
                  </a:extLst>
                </a:gridCol>
                <a:gridCol w="771458">
                  <a:extLst>
                    <a:ext uri="{9D8B030D-6E8A-4147-A177-3AD203B41FA5}">
                      <a16:colId xmlns:a16="http://schemas.microsoft.com/office/drawing/2014/main" val="2884291483"/>
                    </a:ext>
                  </a:extLst>
                </a:gridCol>
                <a:gridCol w="812459">
                  <a:extLst>
                    <a:ext uri="{9D8B030D-6E8A-4147-A177-3AD203B41FA5}">
                      <a16:colId xmlns:a16="http://schemas.microsoft.com/office/drawing/2014/main" val="1759152687"/>
                    </a:ext>
                  </a:extLst>
                </a:gridCol>
                <a:gridCol w="1010986">
                  <a:extLst>
                    <a:ext uri="{9D8B030D-6E8A-4147-A177-3AD203B41FA5}">
                      <a16:colId xmlns:a16="http://schemas.microsoft.com/office/drawing/2014/main" val="2952542821"/>
                    </a:ext>
                  </a:extLst>
                </a:gridCol>
              </a:tblGrid>
              <a:tr h="508074"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2000" b="1" kern="1200" dirty="0">
                          <a:solidFill>
                            <a:schemeClr val="bg1"/>
                          </a:solidFill>
                        </a:rPr>
                        <a:t>Participation</a:t>
                      </a:r>
                      <a:r>
                        <a:rPr lang="en-US" sz="2000" b="1" kern="1200" baseline="0" dirty="0">
                          <a:solidFill>
                            <a:schemeClr val="bg1"/>
                          </a:solidFill>
                        </a:rPr>
                        <a:t> of countries and territories in the WCA  rounds </a:t>
                      </a:r>
                      <a:endParaRPr lang="es-ES" sz="2000" b="1" i="0" u="none" strike="noStrike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A66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2553552"/>
                  </a:ext>
                </a:extLst>
              </a:tr>
              <a:tr h="11034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7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</a:t>
                      </a:r>
                      <a:endParaRPr lang="es-ES" sz="17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1960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1970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1980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1990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2000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2010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2020 </a:t>
                      </a:r>
                      <a:r>
                        <a:rPr lang="en-GB" sz="17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(incl. planned)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951161"/>
                  </a:ext>
                </a:extLst>
              </a:tr>
              <a:tr h="1085043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7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of </a:t>
                      </a:r>
                      <a:r>
                        <a:rPr lang="es-ES" sz="1700" b="1" i="0" u="none" strike="noStrike" baseline="0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participating</a:t>
                      </a:r>
                      <a:r>
                        <a:rPr lang="es-ES" sz="1700" b="1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700" b="1" i="0" u="none" strike="noStrike" baseline="0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countries</a:t>
                      </a:r>
                      <a:endParaRPr lang="es-ES" sz="17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158909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111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103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158909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90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114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128</a:t>
                      </a:r>
                      <a:endParaRPr lang="en-US" sz="17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n-US" sz="17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358123"/>
                  </a:ext>
                </a:extLst>
              </a:tr>
              <a:tr h="529868">
                <a:tc>
                  <a:txBody>
                    <a:bodyPr/>
                    <a:lstStyle/>
                    <a:p>
                      <a:pPr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7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Africa</a:t>
                      </a: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(56)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274306"/>
                  </a:ext>
                </a:extLst>
              </a:tr>
              <a:tr h="720517">
                <a:tc>
                  <a:txBody>
                    <a:bodyPr/>
                    <a:lstStyle/>
                    <a:p>
                      <a:pPr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7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Americas</a:t>
                      </a:r>
                      <a:r>
                        <a:rPr lang="es-ES" sz="17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(40)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33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  <a:endParaRPr lang="en-US" sz="17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  <a:endParaRPr lang="en-US" sz="17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7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  <a:endParaRPr lang="en-US" sz="17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en-US" sz="17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588022"/>
                  </a:ext>
                </a:extLst>
              </a:tr>
              <a:tr h="484033">
                <a:tc>
                  <a:txBody>
                    <a:bodyPr/>
                    <a:lstStyle/>
                    <a:p>
                      <a:pPr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Asia (</a:t>
                      </a:r>
                      <a:r>
                        <a:rPr lang="en-GB" sz="17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48*)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960185"/>
                  </a:ext>
                </a:extLst>
              </a:tr>
              <a:tr h="484033">
                <a:tc>
                  <a:txBody>
                    <a:bodyPr/>
                    <a:lstStyle/>
                    <a:p>
                      <a:pPr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Europe (43)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38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465788"/>
                  </a:ext>
                </a:extLst>
              </a:tr>
              <a:tr h="484033">
                <a:tc>
                  <a:txBody>
                    <a:bodyPr/>
                    <a:lstStyle/>
                    <a:p>
                      <a:pPr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7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Oceania</a:t>
                      </a: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GB" sz="17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20)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28" marR="8828" marT="882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8840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034737" y="116646"/>
            <a:ext cx="7498080" cy="836712"/>
          </a:xfrm>
          <a:prstGeom prst="rect">
            <a:avLst/>
          </a:prstGeom>
        </p:spPr>
        <p:txBody>
          <a:bodyPr anchor="ctr"/>
          <a:lstStyle>
            <a:lvl1pPr algn="l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fr-FR" altLang="en-US" sz="2800" b="1">
                <a:solidFill>
                  <a:prstClr val="black"/>
                </a:solidFill>
                <a:effectLst/>
                <a:latin typeface="+mn-lt"/>
                <a:ea typeface="+mn-ea"/>
                <a:cs typeface="+mn-cs"/>
              </a:rPr>
              <a:t>Participation of FAO member countries by WCA rounds</a:t>
            </a:r>
            <a:endParaRPr lang="fr-FR" altLang="en-US" sz="2800" b="1" dirty="0">
              <a:solidFill>
                <a:prstClr val="black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101" y="6583456"/>
            <a:ext cx="41764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* this </a:t>
            </a:r>
            <a:r>
              <a:rPr lang="en-GB" sz="800" dirty="0"/>
              <a:t>number is </a:t>
            </a:r>
            <a:r>
              <a:rPr lang="en-GB" sz="800" dirty="0" smtClean="0"/>
              <a:t>including </a:t>
            </a:r>
            <a:r>
              <a:rPr lang="en-GB" sz="800" dirty="0"/>
              <a:t>the State of Palestine (not FAO member)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22389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36847" y="46901"/>
            <a:ext cx="78843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b="1" dirty="0">
                <a:solidFill>
                  <a:prstClr val="black"/>
                </a:solidFill>
              </a:rPr>
              <a:t>Participation of FAO member countries by WCA rounds</a:t>
            </a:r>
            <a:endParaRPr lang="es-AR" altLang="en-US" sz="2800" b="1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 rot="16200000">
            <a:off x="-530840" y="2996807"/>
            <a:ext cx="3537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NUMBER OF COUNTRIES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139952" y="6021288"/>
            <a:ext cx="206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WCA ROUNDS</a:t>
            </a:r>
            <a:endParaRPr lang="en-US" b="1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8791915"/>
              </p:ext>
            </p:extLst>
          </p:nvPr>
        </p:nvGraphicFramePr>
        <p:xfrm>
          <a:off x="909700" y="938692"/>
          <a:ext cx="8017658" cy="5373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89038" y="620595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*projected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9999293"/>
              </p:ext>
            </p:extLst>
          </p:nvPr>
        </p:nvGraphicFramePr>
        <p:xfrm>
          <a:off x="1150342" y="1070739"/>
          <a:ext cx="7854997" cy="5472939"/>
        </p:xfrm>
        <a:graphic>
          <a:graphicData uri="http://schemas.openxmlformats.org/drawingml/2006/table">
            <a:tbl>
              <a:tblPr/>
              <a:tblGrid>
                <a:gridCol w="4072198">
                  <a:extLst>
                    <a:ext uri="{9D8B030D-6E8A-4147-A177-3AD203B41FA5}">
                      <a16:colId xmlns:a16="http://schemas.microsoft.com/office/drawing/2014/main" val="2893010519"/>
                    </a:ext>
                  </a:extLst>
                </a:gridCol>
                <a:gridCol w="2251345">
                  <a:extLst>
                    <a:ext uri="{9D8B030D-6E8A-4147-A177-3AD203B41FA5}">
                      <a16:colId xmlns:a16="http://schemas.microsoft.com/office/drawing/2014/main" val="1090196517"/>
                    </a:ext>
                  </a:extLst>
                </a:gridCol>
                <a:gridCol w="1531454">
                  <a:extLst>
                    <a:ext uri="{9D8B030D-6E8A-4147-A177-3AD203B41FA5}">
                      <a16:colId xmlns:a16="http://schemas.microsoft.com/office/drawing/2014/main" val="1131016433"/>
                    </a:ext>
                  </a:extLst>
                </a:gridCol>
              </a:tblGrid>
              <a:tr h="66705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WCA 2020 Regional Status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47807"/>
                  </a:ext>
                </a:extLst>
              </a:tr>
              <a:tr h="803561"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300" b="1" kern="1200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Region</a:t>
                      </a:r>
                      <a:endParaRPr lang="es-CO" sz="23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300" b="1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Census </a:t>
                      </a:r>
                      <a:r>
                        <a:rPr lang="es-CO" sz="2300" b="1" kern="1200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planned</a:t>
                      </a:r>
                      <a:r>
                        <a:rPr lang="es-CO" sz="2300" b="1" kern="1200" baseline="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es-CO" sz="2300" b="1" kern="1200" baseline="0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ongoing</a:t>
                      </a:r>
                      <a:endParaRPr lang="es-CO" sz="23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300" b="1" kern="1200" noProof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Completed</a:t>
                      </a:r>
                      <a:r>
                        <a:rPr lang="es-CO" sz="2300" b="1" kern="1200" baseline="0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endParaRPr lang="es-CO" sz="23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521030"/>
                  </a:ext>
                </a:extLst>
              </a:tr>
              <a:tr h="667054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300" b="1" i="0" u="none" strike="noStrike" kern="1200" noProof="0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Africa</a:t>
                      </a:r>
                      <a:endParaRPr lang="en-US" sz="2300" b="1" i="0" u="none" strike="noStrike" kern="120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3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en-US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3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093132"/>
                  </a:ext>
                </a:extLst>
              </a:tr>
              <a:tr h="667054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Asia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3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3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816214"/>
                  </a:ext>
                </a:extLst>
              </a:tr>
              <a:tr h="667054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300" b="1" i="0" u="none" strike="noStrike" kern="1200" noProof="0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Americas</a:t>
                      </a:r>
                      <a:endParaRPr lang="en-US" sz="2300" b="1" i="0" u="none" strike="noStrike" kern="120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09575"/>
                  </a:ext>
                </a:extLst>
              </a:tr>
              <a:tr h="667054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300" b="1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Europa</a:t>
                      </a:r>
                      <a:endParaRPr lang="en-US" sz="2300" b="1" i="0" u="none" strike="noStrike" kern="120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360050"/>
                  </a:ext>
                </a:extLst>
              </a:tr>
              <a:tr h="667054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Oceanía</a:t>
                      </a:r>
                      <a:endParaRPr lang="en-US" sz="2300" b="1" i="0" u="none" strike="noStrike" kern="120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3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3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710795"/>
                  </a:ext>
                </a:extLst>
              </a:tr>
              <a:tr h="667054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3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</a:t>
                      </a:r>
                      <a:endParaRPr lang="en-US" sz="2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3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111</a:t>
                      </a:r>
                      <a:endParaRPr lang="en-US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3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39</a:t>
                      </a:r>
                      <a:endParaRPr lang="en-US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31959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57880" y="0"/>
            <a:ext cx="78843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GB" sz="2800" b="1" dirty="0">
                <a:solidFill>
                  <a:prstClr val="black"/>
                </a:solidFill>
              </a:rPr>
              <a:t>Participation of FAO Member Countries in the WCA 2020 Round</a:t>
            </a:r>
            <a:endParaRPr lang="es-AR" altLang="en-US" sz="3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16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5394" y="3254"/>
            <a:ext cx="82671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fr-FR" sz="3000" b="1" dirty="0" err="1">
                <a:solidFill>
                  <a:prstClr val="black"/>
                </a:solidFill>
              </a:rPr>
              <a:t>Status</a:t>
            </a:r>
            <a:r>
              <a:rPr lang="fr-FR" sz="3000" b="1" dirty="0">
                <a:solidFill>
                  <a:prstClr val="black"/>
                </a:solidFill>
              </a:rPr>
              <a:t> of the WCA 2020 </a:t>
            </a:r>
            <a:r>
              <a:rPr lang="fr-FR" sz="3000" b="1" dirty="0" smtClean="0">
                <a:solidFill>
                  <a:prstClr val="black"/>
                </a:solidFill>
              </a:rPr>
              <a:t>round </a:t>
            </a:r>
            <a:r>
              <a:rPr lang="fr-FR" sz="3000" b="1" dirty="0">
                <a:solidFill>
                  <a:prstClr val="black"/>
                </a:solidFill>
              </a:rPr>
              <a:t>in Europe and Central Asian </a:t>
            </a:r>
            <a:r>
              <a:rPr lang="fr-FR" sz="3000" b="1" dirty="0" err="1" smtClean="0">
                <a:solidFill>
                  <a:prstClr val="black"/>
                </a:solidFill>
              </a:rPr>
              <a:t>region</a:t>
            </a:r>
            <a:r>
              <a:rPr lang="fr-FR" sz="3000" b="1" dirty="0" smtClean="0">
                <a:solidFill>
                  <a:prstClr val="black"/>
                </a:solidFill>
              </a:rPr>
              <a:t> </a:t>
            </a:r>
            <a:r>
              <a:rPr lang="fr-FR" sz="3000" b="1" dirty="0">
                <a:solidFill>
                  <a:prstClr val="black"/>
                </a:solidFill>
              </a:rPr>
              <a:t>(</a:t>
            </a:r>
            <a:r>
              <a:rPr lang="fr-FR" sz="3000" b="1" dirty="0" smtClean="0">
                <a:solidFill>
                  <a:prstClr val="black"/>
                </a:solidFill>
              </a:rPr>
              <a:t>FAO-REU </a:t>
            </a:r>
            <a:r>
              <a:rPr lang="fr-FR" sz="3000" b="1" dirty="0" err="1">
                <a:solidFill>
                  <a:prstClr val="black"/>
                </a:solidFill>
              </a:rPr>
              <a:t>members</a:t>
            </a:r>
            <a:r>
              <a:rPr lang="fr-FR" sz="3000" b="1" dirty="0">
                <a:solidFill>
                  <a:prstClr val="black"/>
                </a:solidFill>
              </a:rPr>
              <a:t> </a:t>
            </a:r>
            <a:r>
              <a:rPr lang="fr-FR" sz="3000" b="1" dirty="0" err="1">
                <a:solidFill>
                  <a:prstClr val="black"/>
                </a:solidFill>
              </a:rPr>
              <a:t>only</a:t>
            </a:r>
            <a:r>
              <a:rPr lang="fr-FR" sz="3000" b="1" dirty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5</a:t>
            </a:fld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064532"/>
              </p:ext>
            </p:extLst>
          </p:nvPr>
        </p:nvGraphicFramePr>
        <p:xfrm>
          <a:off x="755576" y="2420888"/>
          <a:ext cx="619268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926109"/>
              </p:ext>
            </p:extLst>
          </p:nvPr>
        </p:nvGraphicFramePr>
        <p:xfrm>
          <a:off x="5798058" y="2567945"/>
          <a:ext cx="3044190" cy="23972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95558">
                  <a:extLst>
                    <a:ext uri="{9D8B030D-6E8A-4147-A177-3AD203B41FA5}">
                      <a16:colId xmlns:a16="http://schemas.microsoft.com/office/drawing/2014/main" val="2542938286"/>
                    </a:ext>
                  </a:extLst>
                </a:gridCol>
                <a:gridCol w="548632">
                  <a:extLst>
                    <a:ext uri="{9D8B030D-6E8A-4147-A177-3AD203B41FA5}">
                      <a16:colId xmlns:a16="http://schemas.microsoft.com/office/drawing/2014/main" val="3153437166"/>
                    </a:ext>
                  </a:extLst>
                </a:gridCol>
              </a:tblGrid>
              <a:tr h="46476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REU countries </a:t>
                      </a:r>
                      <a:r>
                        <a:rPr lang="en-US" sz="2000" b="1" u="none" strike="noStrike" dirty="0" smtClean="0">
                          <a:effectLst/>
                        </a:rPr>
                        <a:t>status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961107"/>
                  </a:ext>
                </a:extLst>
              </a:tr>
              <a:tr h="38089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 smtClean="0">
                          <a:effectLst/>
                        </a:rPr>
                        <a:t>Completed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569163744"/>
                  </a:ext>
                </a:extLst>
              </a:tr>
              <a:tr h="38089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Planned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</a:rPr>
                        <a:t>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363255120"/>
                  </a:ext>
                </a:extLst>
              </a:tr>
              <a:tr h="38089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Ongoing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714332528"/>
                  </a:ext>
                </a:extLst>
              </a:tr>
              <a:tr h="38089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No Information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478919851"/>
                  </a:ext>
                </a:extLst>
              </a:tr>
              <a:tr h="40885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Total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89584450"/>
                  </a:ext>
                </a:extLst>
              </a:tr>
            </a:tbl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058304BA-A693-4C61-A7AB-F82673F09F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511422"/>
              </p:ext>
            </p:extLst>
          </p:nvPr>
        </p:nvGraphicFramePr>
        <p:xfrm>
          <a:off x="-219807" y="1340768"/>
          <a:ext cx="7168071" cy="5441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8845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77928" y="0"/>
            <a:ext cx="82557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s-AR" sz="2600" b="1" dirty="0">
                <a:solidFill>
                  <a:prstClr val="black"/>
                </a:solidFill>
              </a:rPr>
              <a:t>Countries in FAO REU </a:t>
            </a:r>
            <a:r>
              <a:rPr lang="es-AR" sz="2600" b="1" dirty="0" err="1">
                <a:solidFill>
                  <a:prstClr val="black"/>
                </a:solidFill>
              </a:rPr>
              <a:t>with</a:t>
            </a:r>
            <a:r>
              <a:rPr lang="es-AR" sz="2600" b="1" dirty="0">
                <a:solidFill>
                  <a:prstClr val="black"/>
                </a:solidFill>
              </a:rPr>
              <a:t>  </a:t>
            </a:r>
            <a:r>
              <a:rPr lang="es-AR" sz="2600" b="1" dirty="0" err="1">
                <a:solidFill>
                  <a:prstClr val="black"/>
                </a:solidFill>
              </a:rPr>
              <a:t>Agricultural</a:t>
            </a:r>
            <a:r>
              <a:rPr lang="es-AR" sz="2600" b="1" dirty="0">
                <a:solidFill>
                  <a:prstClr val="black"/>
                </a:solidFill>
              </a:rPr>
              <a:t> Census </a:t>
            </a:r>
            <a:r>
              <a:rPr lang="es-AR" sz="2600" b="1" dirty="0" err="1" smtClean="0">
                <a:solidFill>
                  <a:schemeClr val="bg2">
                    <a:lumMod val="75000"/>
                  </a:schemeClr>
                </a:solidFill>
              </a:rPr>
              <a:t>ongoing</a:t>
            </a:r>
            <a:r>
              <a:rPr lang="es-AR" sz="2600" b="1" dirty="0" smtClean="0">
                <a:solidFill>
                  <a:schemeClr val="bg2">
                    <a:lumMod val="75000"/>
                  </a:schemeClr>
                </a:solidFill>
              </a:rPr>
              <a:t>/</a:t>
            </a:r>
            <a:r>
              <a:rPr lang="es-AR" sz="2600" b="1" dirty="0" err="1" smtClean="0">
                <a:solidFill>
                  <a:schemeClr val="bg2">
                    <a:lumMod val="75000"/>
                  </a:schemeClr>
                </a:solidFill>
              </a:rPr>
              <a:t>completed</a:t>
            </a:r>
            <a:r>
              <a:rPr lang="es-AR" sz="2600" b="1" dirty="0" smtClean="0">
                <a:solidFill>
                  <a:prstClr val="black"/>
                </a:solidFill>
              </a:rPr>
              <a:t>- </a:t>
            </a:r>
            <a:r>
              <a:rPr lang="es-AR" sz="2600" b="1" dirty="0">
                <a:solidFill>
                  <a:prstClr val="black"/>
                </a:solidFill>
              </a:rPr>
              <a:t>WCA 2020 round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99307"/>
              </p:ext>
            </p:extLst>
          </p:nvPr>
        </p:nvGraphicFramePr>
        <p:xfrm>
          <a:off x="1115616" y="1052736"/>
          <a:ext cx="7955232" cy="5651727"/>
        </p:xfrm>
        <a:graphic>
          <a:graphicData uri="http://schemas.openxmlformats.org/drawingml/2006/table">
            <a:tbl>
              <a:tblPr/>
              <a:tblGrid>
                <a:gridCol w="2779718">
                  <a:extLst>
                    <a:ext uri="{9D8B030D-6E8A-4147-A177-3AD203B41FA5}">
                      <a16:colId xmlns:a16="http://schemas.microsoft.com/office/drawing/2014/main" val="1524504940"/>
                    </a:ext>
                  </a:extLst>
                </a:gridCol>
                <a:gridCol w="5175514">
                  <a:extLst>
                    <a:ext uri="{9D8B030D-6E8A-4147-A177-3AD203B41FA5}">
                      <a16:colId xmlns:a16="http://schemas.microsoft.com/office/drawing/2014/main" val="3177444829"/>
                    </a:ext>
                  </a:extLst>
                </a:gridCol>
              </a:tblGrid>
              <a:tr h="347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Country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Census Year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992674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Austria</a:t>
                      </a:r>
                      <a:endParaRPr lang="en-US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070846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Belarus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 </a:t>
                      </a:r>
                      <a:r>
                        <a:rPr lang="fr-FR" sz="1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fr-FR" sz="1900" b="0" i="0" u="none" strike="noStrike" baseline="0" noProof="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finished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648020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Belgium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8855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Bulgaria</a:t>
                      </a:r>
                      <a:endParaRPr lang="en-US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302890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Croatia</a:t>
                      </a:r>
                      <a:endParaRPr lang="en-US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488480"/>
                  </a:ext>
                </a:extLst>
              </a:tr>
              <a:tr h="4031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Cyprus</a:t>
                      </a:r>
                      <a:endParaRPr lang="en-US" sz="1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2021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850888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Czechia</a:t>
                      </a:r>
                      <a:endParaRPr lang="en-US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303813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Denmark</a:t>
                      </a:r>
                      <a:endParaRPr lang="en-US" sz="1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492123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Estonia</a:t>
                      </a:r>
                      <a:endParaRPr lang="en-US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29977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Finland</a:t>
                      </a:r>
                      <a:endParaRPr lang="en-US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2021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765196"/>
                  </a:ext>
                </a:extLst>
              </a:tr>
              <a:tr h="4302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France</a:t>
                      </a:r>
                      <a:endParaRPr lang="en-US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957068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Germany</a:t>
                      </a:r>
                      <a:endParaRPr lang="en-US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445326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Greece</a:t>
                      </a:r>
                      <a:endParaRPr lang="en-US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2021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569419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Hungary</a:t>
                      </a:r>
                      <a:endParaRPr lang="en-US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5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14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77928" y="0"/>
            <a:ext cx="82557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s-AR" sz="2600" b="1" dirty="0">
                <a:solidFill>
                  <a:prstClr val="black"/>
                </a:solidFill>
              </a:rPr>
              <a:t>Countries in FAO REU </a:t>
            </a:r>
            <a:r>
              <a:rPr lang="es-AR" sz="2600" b="1" dirty="0" err="1">
                <a:solidFill>
                  <a:prstClr val="black"/>
                </a:solidFill>
              </a:rPr>
              <a:t>with</a:t>
            </a:r>
            <a:r>
              <a:rPr lang="es-AR" sz="2600" b="1" dirty="0">
                <a:solidFill>
                  <a:prstClr val="black"/>
                </a:solidFill>
              </a:rPr>
              <a:t>  </a:t>
            </a:r>
            <a:r>
              <a:rPr lang="es-AR" sz="2600" b="1" dirty="0" err="1">
                <a:solidFill>
                  <a:prstClr val="black"/>
                </a:solidFill>
              </a:rPr>
              <a:t>Agricultural</a:t>
            </a:r>
            <a:r>
              <a:rPr lang="es-AR" sz="2600" b="1" dirty="0">
                <a:solidFill>
                  <a:prstClr val="black"/>
                </a:solidFill>
              </a:rPr>
              <a:t> Census </a:t>
            </a:r>
            <a:r>
              <a:rPr lang="es-AR" sz="2600" b="1" dirty="0" err="1" smtClean="0">
                <a:solidFill>
                  <a:schemeClr val="bg2">
                    <a:lumMod val="75000"/>
                  </a:schemeClr>
                </a:solidFill>
              </a:rPr>
              <a:t>ongoing</a:t>
            </a:r>
            <a:r>
              <a:rPr lang="es-AR" sz="2600" b="1" dirty="0" smtClean="0">
                <a:solidFill>
                  <a:schemeClr val="bg2">
                    <a:lumMod val="75000"/>
                  </a:schemeClr>
                </a:solidFill>
              </a:rPr>
              <a:t>/</a:t>
            </a:r>
            <a:r>
              <a:rPr lang="es-AR" sz="2600" b="1" dirty="0" err="1" smtClean="0">
                <a:solidFill>
                  <a:schemeClr val="bg2">
                    <a:lumMod val="75000"/>
                  </a:schemeClr>
                </a:solidFill>
              </a:rPr>
              <a:t>completed</a:t>
            </a:r>
            <a:r>
              <a:rPr lang="es-AR" sz="2600" b="1" dirty="0" smtClean="0">
                <a:solidFill>
                  <a:prstClr val="black"/>
                </a:solidFill>
              </a:rPr>
              <a:t> </a:t>
            </a:r>
            <a:r>
              <a:rPr lang="es-AR" sz="2600" b="1" dirty="0">
                <a:solidFill>
                  <a:prstClr val="black"/>
                </a:solidFill>
              </a:rPr>
              <a:t>- WCA 2020 round </a:t>
            </a:r>
            <a:r>
              <a:rPr lang="es-AR" sz="2400" dirty="0">
                <a:solidFill>
                  <a:prstClr val="black"/>
                </a:solidFill>
              </a:rPr>
              <a:t>(</a:t>
            </a:r>
            <a:r>
              <a:rPr lang="es-AR" sz="2400" dirty="0" err="1">
                <a:solidFill>
                  <a:prstClr val="black"/>
                </a:solidFill>
              </a:rPr>
              <a:t>cont’d</a:t>
            </a:r>
            <a:r>
              <a:rPr lang="es-AR" sz="2400" dirty="0">
                <a:solidFill>
                  <a:prstClr val="black"/>
                </a:solidFill>
              </a:rPr>
              <a:t>)</a:t>
            </a:r>
            <a:endParaRPr lang="es-AR" sz="2600" b="1" dirty="0">
              <a:solidFill>
                <a:prstClr val="black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715966"/>
              </p:ext>
            </p:extLst>
          </p:nvPr>
        </p:nvGraphicFramePr>
        <p:xfrm>
          <a:off x="1115616" y="1240734"/>
          <a:ext cx="7776864" cy="5284607"/>
        </p:xfrm>
        <a:graphic>
          <a:graphicData uri="http://schemas.openxmlformats.org/drawingml/2006/table">
            <a:tbl>
              <a:tblPr/>
              <a:tblGrid>
                <a:gridCol w="2717393">
                  <a:extLst>
                    <a:ext uri="{9D8B030D-6E8A-4147-A177-3AD203B41FA5}">
                      <a16:colId xmlns:a16="http://schemas.microsoft.com/office/drawing/2014/main" val="1524504940"/>
                    </a:ext>
                  </a:extLst>
                </a:gridCol>
                <a:gridCol w="5059471">
                  <a:extLst>
                    <a:ext uri="{9D8B030D-6E8A-4147-A177-3AD203B41FA5}">
                      <a16:colId xmlns:a16="http://schemas.microsoft.com/office/drawing/2014/main" val="3177444829"/>
                    </a:ext>
                  </a:extLst>
                </a:gridCol>
              </a:tblGrid>
              <a:tr h="34829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Country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Census Year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992674"/>
                  </a:ext>
                </a:extLst>
              </a:tr>
              <a:tr h="37291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Iceland</a:t>
                      </a:r>
                      <a:endParaRPr lang="en-US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2020 - </a:t>
                      </a:r>
                      <a:r>
                        <a:rPr lang="fr-FR" sz="1900" b="0" i="0" u="none" strike="noStrike" baseline="0" noProof="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finished</a:t>
                      </a:r>
                      <a:endParaRPr lang="en-US" sz="1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070846"/>
                  </a:ext>
                </a:extLst>
              </a:tr>
              <a:tr h="37291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Ireland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484850"/>
                  </a:ext>
                </a:extLst>
              </a:tr>
              <a:tr h="37291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Israel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 </a:t>
                      </a:r>
                      <a:r>
                        <a:rPr lang="fr-FR" sz="1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fr-FR" sz="1900" b="0" i="0" u="none" strike="noStrike" baseline="0" noProof="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finished</a:t>
                      </a:r>
                      <a:endParaRPr lang="en-US" sz="1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32685"/>
                  </a:ext>
                </a:extLst>
              </a:tr>
              <a:tr h="37291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Italy</a:t>
                      </a:r>
                      <a:endParaRPr lang="en-US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302890"/>
                  </a:ext>
                </a:extLst>
              </a:tr>
              <a:tr h="37291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Latvia</a:t>
                      </a:r>
                      <a:endParaRPr lang="en-US" sz="1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488480"/>
                  </a:ext>
                </a:extLst>
              </a:tr>
              <a:tr h="40360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Lithuania</a:t>
                      </a:r>
                      <a:endParaRPr lang="en-US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850888"/>
                  </a:ext>
                </a:extLst>
              </a:tr>
              <a:tr h="37291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Luxemburg</a:t>
                      </a:r>
                      <a:endParaRPr lang="en-US" sz="1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 </a:t>
                      </a:r>
                      <a:r>
                        <a:rPr lang="fr-FR" sz="1900" b="0" i="0" u="none" strike="noStrike" baseline="0" noProof="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finished</a:t>
                      </a:r>
                      <a:endParaRPr lang="en-US" sz="1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303813"/>
                  </a:ext>
                </a:extLst>
              </a:tr>
              <a:tr h="37291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Malta</a:t>
                      </a:r>
                      <a:endParaRPr lang="en-US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492123"/>
                  </a:ext>
                </a:extLst>
              </a:tr>
              <a:tr h="37291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Netherlands</a:t>
                      </a:r>
                      <a:endParaRPr lang="en-US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2020 - </a:t>
                      </a:r>
                      <a:r>
                        <a:rPr lang="fr-FR" sz="1900" b="0" i="0" u="none" strike="noStrike" baseline="0" noProof="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finished</a:t>
                      </a:r>
                      <a:endParaRPr lang="en-US" sz="1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29977"/>
                  </a:ext>
                </a:extLst>
              </a:tr>
              <a:tr h="37291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North Macedonia</a:t>
                      </a:r>
                      <a:endParaRPr lang="en-US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765196"/>
                  </a:ext>
                </a:extLst>
              </a:tr>
              <a:tr h="43064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Norway</a:t>
                      </a:r>
                      <a:endParaRPr lang="en-US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957068"/>
                  </a:ext>
                </a:extLst>
              </a:tr>
              <a:tr h="37291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Poland</a:t>
                      </a:r>
                      <a:endParaRPr lang="en-US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2020 - </a:t>
                      </a:r>
                      <a:r>
                        <a:rPr lang="fr-FR" sz="1900" b="0" i="0" u="none" strike="noStrike" baseline="0" noProof="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finished</a:t>
                      </a:r>
                      <a:endParaRPr lang="en-US" sz="1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445326"/>
                  </a:ext>
                </a:extLst>
              </a:tr>
              <a:tr h="37291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Portugal</a:t>
                      </a:r>
                      <a:endParaRPr lang="en-US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2019/2020 - </a:t>
                      </a:r>
                      <a:r>
                        <a:rPr lang="fr-FR" sz="1900" b="0" i="0" u="none" strike="noStrike" baseline="0" noProof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finished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569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640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77928" y="0"/>
            <a:ext cx="82557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s-AR" sz="2600" b="1" dirty="0">
                <a:solidFill>
                  <a:prstClr val="black"/>
                </a:solidFill>
              </a:rPr>
              <a:t>Countries in FAO REU </a:t>
            </a:r>
            <a:r>
              <a:rPr lang="es-AR" sz="2600" b="1" dirty="0" err="1">
                <a:solidFill>
                  <a:prstClr val="black"/>
                </a:solidFill>
              </a:rPr>
              <a:t>with</a:t>
            </a:r>
            <a:r>
              <a:rPr lang="es-AR" sz="2600" b="1" dirty="0">
                <a:solidFill>
                  <a:prstClr val="black"/>
                </a:solidFill>
              </a:rPr>
              <a:t>  </a:t>
            </a:r>
            <a:r>
              <a:rPr lang="es-AR" sz="2600" b="1" dirty="0" err="1">
                <a:solidFill>
                  <a:prstClr val="black"/>
                </a:solidFill>
              </a:rPr>
              <a:t>Agricultural</a:t>
            </a:r>
            <a:r>
              <a:rPr lang="es-AR" sz="2600" b="1" dirty="0">
                <a:solidFill>
                  <a:prstClr val="black"/>
                </a:solidFill>
              </a:rPr>
              <a:t> Census </a:t>
            </a:r>
            <a:r>
              <a:rPr lang="es-AR" sz="2600" b="1" dirty="0" err="1" smtClean="0">
                <a:solidFill>
                  <a:schemeClr val="bg2">
                    <a:lumMod val="75000"/>
                  </a:schemeClr>
                </a:solidFill>
              </a:rPr>
              <a:t>ongoing</a:t>
            </a:r>
            <a:r>
              <a:rPr lang="es-AR" sz="2600" b="1" dirty="0" smtClean="0">
                <a:solidFill>
                  <a:schemeClr val="bg2">
                    <a:lumMod val="75000"/>
                  </a:schemeClr>
                </a:solidFill>
              </a:rPr>
              <a:t>/</a:t>
            </a:r>
            <a:r>
              <a:rPr lang="es-AR" sz="2600" b="1" dirty="0" err="1" smtClean="0">
                <a:solidFill>
                  <a:schemeClr val="bg2">
                    <a:lumMod val="75000"/>
                  </a:schemeClr>
                </a:solidFill>
              </a:rPr>
              <a:t>completed</a:t>
            </a:r>
            <a:r>
              <a:rPr lang="es-AR" sz="2600" b="1" dirty="0" smtClean="0">
                <a:solidFill>
                  <a:prstClr val="black"/>
                </a:solidFill>
              </a:rPr>
              <a:t>- </a:t>
            </a:r>
            <a:r>
              <a:rPr lang="es-AR" sz="2600" b="1" dirty="0">
                <a:solidFill>
                  <a:prstClr val="black"/>
                </a:solidFill>
              </a:rPr>
              <a:t>WCA 2020 round </a:t>
            </a:r>
            <a:r>
              <a:rPr lang="es-AR" sz="2400" dirty="0">
                <a:solidFill>
                  <a:prstClr val="black"/>
                </a:solidFill>
              </a:rPr>
              <a:t>(</a:t>
            </a:r>
            <a:r>
              <a:rPr lang="es-AR" sz="2400" dirty="0" err="1">
                <a:solidFill>
                  <a:prstClr val="black"/>
                </a:solidFill>
              </a:rPr>
              <a:t>cont’d</a:t>
            </a:r>
            <a:r>
              <a:rPr lang="es-AR" sz="2400" dirty="0">
                <a:solidFill>
                  <a:prstClr val="black"/>
                </a:solidFill>
              </a:rPr>
              <a:t>)</a:t>
            </a:r>
            <a:endParaRPr lang="es-AR" sz="2600" b="1" dirty="0">
              <a:solidFill>
                <a:prstClr val="black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42967"/>
              </p:ext>
            </p:extLst>
          </p:nvPr>
        </p:nvGraphicFramePr>
        <p:xfrm>
          <a:off x="1128194" y="1292662"/>
          <a:ext cx="7836294" cy="5012887"/>
        </p:xfrm>
        <a:graphic>
          <a:graphicData uri="http://schemas.openxmlformats.org/drawingml/2006/table">
            <a:tbl>
              <a:tblPr/>
              <a:tblGrid>
                <a:gridCol w="3299790">
                  <a:extLst>
                    <a:ext uri="{9D8B030D-6E8A-4147-A177-3AD203B41FA5}">
                      <a16:colId xmlns:a16="http://schemas.microsoft.com/office/drawing/2014/main" val="1524504940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val="3177444829"/>
                    </a:ext>
                  </a:extLst>
                </a:gridCol>
              </a:tblGrid>
              <a:tr h="464067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Country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Census Year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992674"/>
                  </a:ext>
                </a:extLst>
              </a:tr>
              <a:tr h="4968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Romania</a:t>
                      </a:r>
                      <a:endParaRPr lang="en-US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9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en-US" sz="1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303813"/>
                  </a:ext>
                </a:extLst>
              </a:tr>
              <a:tr h="4968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Russian Federation</a:t>
                      </a:r>
                      <a:endParaRPr lang="en-US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9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2016 - </a:t>
                      </a:r>
                      <a:r>
                        <a:rPr lang="fr-FR" sz="1900" b="0" i="0" u="none" strike="noStrike" baseline="0" noProof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finished</a:t>
                      </a:r>
                      <a:endParaRPr lang="en-US" sz="1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492123"/>
                  </a:ext>
                </a:extLst>
              </a:tr>
              <a:tr h="4968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Serbia</a:t>
                      </a:r>
                      <a:endParaRPr lang="en-US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9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en-US" sz="1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29977"/>
                  </a:ext>
                </a:extLst>
              </a:tr>
              <a:tr h="4968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Slovakia</a:t>
                      </a:r>
                      <a:endParaRPr lang="en-US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9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en-US" sz="1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765196"/>
                  </a:ext>
                </a:extLst>
              </a:tr>
              <a:tr h="5737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Slovenia</a:t>
                      </a:r>
                      <a:endParaRPr lang="en-US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9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en-US" sz="1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957068"/>
                  </a:ext>
                </a:extLst>
              </a:tr>
              <a:tr h="4968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Spain</a:t>
                      </a:r>
                      <a:endParaRPr lang="en-US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9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en-US" sz="1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445326"/>
                  </a:ext>
                </a:extLst>
              </a:tr>
              <a:tr h="4968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Sweden</a:t>
                      </a:r>
                      <a:endParaRPr lang="en-US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9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en-US" sz="1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569419"/>
                  </a:ext>
                </a:extLst>
              </a:tr>
              <a:tr h="4968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Switzerland</a:t>
                      </a:r>
                      <a:endParaRPr lang="en-US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9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en-US" sz="1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5752"/>
                  </a:ext>
                </a:extLst>
              </a:tr>
              <a:tr h="4968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United Kingdom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765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602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76200" y="204204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s-AR" sz="2800" b="1" dirty="0">
                <a:solidFill>
                  <a:prstClr val="black"/>
                </a:solidFill>
              </a:rPr>
              <a:t>Countries in FAO REU </a:t>
            </a:r>
            <a:r>
              <a:rPr lang="es-AR" sz="2800" b="1" dirty="0" err="1">
                <a:solidFill>
                  <a:prstClr val="black"/>
                </a:solidFill>
              </a:rPr>
              <a:t>with</a:t>
            </a:r>
            <a:r>
              <a:rPr lang="es-AR" sz="2800" b="1" dirty="0">
                <a:solidFill>
                  <a:prstClr val="black"/>
                </a:solidFill>
              </a:rPr>
              <a:t>  </a:t>
            </a:r>
            <a:r>
              <a:rPr lang="es-AR" sz="2800" b="1" dirty="0" err="1">
                <a:solidFill>
                  <a:prstClr val="black"/>
                </a:solidFill>
              </a:rPr>
              <a:t>Agricultural</a:t>
            </a:r>
            <a:r>
              <a:rPr lang="es-AR" sz="2800" b="1" dirty="0">
                <a:solidFill>
                  <a:prstClr val="black"/>
                </a:solidFill>
              </a:rPr>
              <a:t> Census </a:t>
            </a:r>
            <a:r>
              <a:rPr lang="es-AR" sz="2800" b="1" dirty="0" err="1">
                <a:solidFill>
                  <a:schemeClr val="bg2">
                    <a:lumMod val="75000"/>
                  </a:schemeClr>
                </a:solidFill>
              </a:rPr>
              <a:t>planned</a:t>
            </a:r>
            <a:r>
              <a:rPr lang="es-AR" sz="2800" b="1" dirty="0">
                <a:solidFill>
                  <a:prstClr val="black"/>
                </a:solidFill>
              </a:rPr>
              <a:t> - WCA 2020 round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262973"/>
              </p:ext>
            </p:extLst>
          </p:nvPr>
        </p:nvGraphicFramePr>
        <p:xfrm>
          <a:off x="1340840" y="1329369"/>
          <a:ext cx="7272808" cy="4763925"/>
        </p:xfrm>
        <a:graphic>
          <a:graphicData uri="http://schemas.openxmlformats.org/drawingml/2006/table">
            <a:tbl>
              <a:tblPr/>
              <a:tblGrid>
                <a:gridCol w="3171453">
                  <a:extLst>
                    <a:ext uri="{9D8B030D-6E8A-4147-A177-3AD203B41FA5}">
                      <a16:colId xmlns:a16="http://schemas.microsoft.com/office/drawing/2014/main" val="1524504940"/>
                    </a:ext>
                  </a:extLst>
                </a:gridCol>
                <a:gridCol w="4101355">
                  <a:extLst>
                    <a:ext uri="{9D8B030D-6E8A-4147-A177-3AD203B41FA5}">
                      <a16:colId xmlns:a16="http://schemas.microsoft.com/office/drawing/2014/main" val="3177444829"/>
                    </a:ext>
                  </a:extLst>
                </a:gridCol>
              </a:tblGrid>
              <a:tr h="5293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Country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Census Year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992674"/>
                  </a:ext>
                </a:extLst>
              </a:tr>
              <a:tr h="5293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Albania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607973"/>
                  </a:ext>
                </a:extLst>
              </a:tr>
              <a:tr h="5293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Armenia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786314"/>
                  </a:ext>
                </a:extLst>
              </a:tr>
              <a:tr h="5293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Azerbaijan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647741"/>
                  </a:ext>
                </a:extLst>
              </a:tr>
              <a:tr h="5293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Bosnia and Herzegovina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931321"/>
                  </a:ext>
                </a:extLst>
              </a:tr>
              <a:tr h="5293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Georgia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727523"/>
                  </a:ext>
                </a:extLst>
              </a:tr>
              <a:tr h="5293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Kyrgyzstan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501882"/>
                  </a:ext>
                </a:extLst>
              </a:tr>
              <a:tr h="5293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Montenegro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105526"/>
                  </a:ext>
                </a:extLst>
              </a:tr>
              <a:tr h="5293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Republic of Moldova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40878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6EF4BC9-6B95-4099-A02A-982FD33CF2D5}"/>
              </a:ext>
            </a:extLst>
          </p:cNvPr>
          <p:cNvSpPr txBox="1"/>
          <p:nvPr/>
        </p:nvSpPr>
        <p:spPr>
          <a:xfrm>
            <a:off x="1043608" y="6441975"/>
            <a:ext cx="7354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 indent="-91440" algn="just">
              <a:buFont typeface="Arial" panose="020B0604020202020204" pitchFamily="34" charset="0"/>
              <a:buChar char="•"/>
            </a:pPr>
            <a:r>
              <a:rPr lang="fr-FR" sz="1400" b="1" i="1" dirty="0">
                <a:solidFill>
                  <a:srgbClr val="0070C0"/>
                </a:solidFill>
              </a:rPr>
              <a:t>This </a:t>
            </a:r>
            <a:r>
              <a:rPr lang="fr-FR" sz="1400" b="1" i="1" dirty="0" err="1">
                <a:solidFill>
                  <a:srgbClr val="0070C0"/>
                </a:solidFill>
              </a:rPr>
              <a:t>list</a:t>
            </a:r>
            <a:r>
              <a:rPr lang="fr-FR" sz="1400" b="1" i="1" dirty="0">
                <a:solidFill>
                  <a:srgbClr val="0070C0"/>
                </a:solidFill>
              </a:rPr>
              <a:t> must </a:t>
            </a:r>
            <a:r>
              <a:rPr lang="fr-FR" sz="1400" b="1" i="1" dirty="0" err="1">
                <a:solidFill>
                  <a:srgbClr val="0070C0"/>
                </a:solidFill>
              </a:rPr>
              <a:t>be</a:t>
            </a:r>
            <a:r>
              <a:rPr lang="fr-FR" sz="1400" b="1" i="1" dirty="0">
                <a:solidFill>
                  <a:srgbClr val="0070C0"/>
                </a:solidFill>
              </a:rPr>
              <a:t> </a:t>
            </a:r>
            <a:r>
              <a:rPr lang="fr-FR" sz="1400" b="1" i="1" dirty="0" err="1">
                <a:solidFill>
                  <a:srgbClr val="0070C0"/>
                </a:solidFill>
              </a:rPr>
              <a:t>confirmed</a:t>
            </a:r>
            <a:r>
              <a:rPr lang="fr-FR" sz="1400" b="1" i="1" dirty="0">
                <a:solidFill>
                  <a:srgbClr val="0070C0"/>
                </a:solidFill>
              </a:rPr>
              <a:t> by countries </a:t>
            </a:r>
            <a:r>
              <a:rPr lang="fr-FR" sz="1400" b="1" i="1" dirty="0" err="1">
                <a:solidFill>
                  <a:srgbClr val="0070C0"/>
                </a:solidFill>
              </a:rPr>
              <a:t>with</a:t>
            </a:r>
            <a:r>
              <a:rPr lang="fr-FR" sz="1400" b="1" i="1" dirty="0">
                <a:solidFill>
                  <a:srgbClr val="0070C0"/>
                </a:solidFill>
              </a:rPr>
              <a:t> </a:t>
            </a:r>
            <a:r>
              <a:rPr lang="fr-FR" sz="1400" b="1" i="1" dirty="0" err="1">
                <a:solidFill>
                  <a:srgbClr val="0070C0"/>
                </a:solidFill>
              </a:rPr>
              <a:t>census</a:t>
            </a:r>
            <a:r>
              <a:rPr lang="fr-FR" sz="1400" b="1" i="1" dirty="0">
                <a:solidFill>
                  <a:srgbClr val="0070C0"/>
                </a:solidFill>
              </a:rPr>
              <a:t> plans for the 2020 </a:t>
            </a:r>
            <a:r>
              <a:rPr lang="fr-FR" sz="1400" b="1" i="1" dirty="0" err="1">
                <a:solidFill>
                  <a:srgbClr val="0070C0"/>
                </a:solidFill>
              </a:rPr>
              <a:t>census</a:t>
            </a:r>
            <a:r>
              <a:rPr lang="fr-FR" sz="1400" b="1" i="1" dirty="0">
                <a:solidFill>
                  <a:srgbClr val="0070C0"/>
                </a:solidFill>
              </a:rPr>
              <a:t> cycle.</a:t>
            </a:r>
          </a:p>
        </p:txBody>
      </p:sp>
    </p:spTree>
    <p:extLst>
      <p:ext uri="{BB962C8B-B14F-4D97-AF65-F5344CB8AC3E}">
        <p14:creationId xmlns:p14="http://schemas.microsoft.com/office/powerpoint/2010/main" val="124612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1DE0C9A-E7EA-4130-A638-8C6570FF0C4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1002</Words>
  <Application>Microsoft Office PowerPoint</Application>
  <PresentationFormat>On-screen Show (4:3)</PresentationFormat>
  <Paragraphs>306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Gill Sans MT</vt:lpstr>
      <vt:lpstr>Times New Roman</vt:lpstr>
      <vt:lpstr>Verdana</vt:lpstr>
      <vt:lpstr>Wingdings</vt:lpstr>
      <vt:lpstr>Wingdings 2</vt:lpstr>
      <vt:lpstr>Solstice</vt:lpstr>
      <vt:lpstr>Webinar on the Operational Guidelines of the WCA 2020. Virtual Meeting – Europe and Central Asia  25-29 October 2021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Countries in FAO REU with no information on Agricultural Census - WCA 2020 round</vt:lpstr>
      <vt:lpstr>WCA 2020 countries plans &amp; projects</vt:lpstr>
      <vt:lpstr>COUNTRIES FEEDBACK IN PLENNARY ON:</vt:lpstr>
      <vt:lpstr>COUNTRIES FEEDBACK (DURING THE WORKSHOP) ON :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2016-04-08T12:18:20Z</dcterms:created>
  <dcterms:modified xsi:type="dcterms:W3CDTF">2021-08-10T07:40:29Z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TC101671299990</vt:lpwstr>
  </property>
</Properties>
</file>