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omments/comment1.xml" ContentType="application/vnd.openxmlformats-officedocument.presentationml.comments+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6" r:id="rId2"/>
    <p:sldMasterId id="2147483672" r:id="rId3"/>
  </p:sldMasterIdLst>
  <p:notesMasterIdLst>
    <p:notesMasterId r:id="rId37"/>
  </p:notesMasterIdLst>
  <p:sldIdLst>
    <p:sldId id="256" r:id="rId4"/>
    <p:sldId id="257" r:id="rId5"/>
    <p:sldId id="325" r:id="rId6"/>
    <p:sldId id="258" r:id="rId7"/>
    <p:sldId id="259" r:id="rId8"/>
    <p:sldId id="260" r:id="rId9"/>
    <p:sldId id="321" r:id="rId10"/>
    <p:sldId id="261" r:id="rId11"/>
    <p:sldId id="262" r:id="rId12"/>
    <p:sldId id="320" r:id="rId13"/>
    <p:sldId id="263" r:id="rId14"/>
    <p:sldId id="264" r:id="rId15"/>
    <p:sldId id="265" r:id="rId16"/>
    <p:sldId id="266" r:id="rId17"/>
    <p:sldId id="267" r:id="rId18"/>
    <p:sldId id="308" r:id="rId19"/>
    <p:sldId id="268" r:id="rId20"/>
    <p:sldId id="329" r:id="rId21"/>
    <p:sldId id="270" r:id="rId22"/>
    <p:sldId id="323" r:id="rId23"/>
    <p:sldId id="271" r:id="rId24"/>
    <p:sldId id="272" r:id="rId25"/>
    <p:sldId id="273" r:id="rId26"/>
    <p:sldId id="326" r:id="rId27"/>
    <p:sldId id="332" r:id="rId28"/>
    <p:sldId id="331" r:id="rId29"/>
    <p:sldId id="315" r:id="rId30"/>
    <p:sldId id="276" r:id="rId31"/>
    <p:sldId id="277" r:id="rId32"/>
    <p:sldId id="278" r:id="rId33"/>
    <p:sldId id="328" r:id="rId34"/>
    <p:sldId id="330" r:id="rId35"/>
    <p:sldId id="292" r:id="rId3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prazli, Kafkas (FAOSFE)" initials="CK(" lastIdx="1" clrIdx="0">
    <p:extLst>
      <p:ext uri="{19B8F6BF-5375-455C-9EA6-DF929625EA0E}">
        <p15:presenceInfo xmlns:p15="http://schemas.microsoft.com/office/powerpoint/2012/main" userId="S-1-5-21-1085031214-1220945662-725345543-12536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9933"/>
    <a:srgbClr val="3333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3D6FF7-3923-57DD-405C-95F89225671C}" v="2" dt="2021-08-12T14:14:53.948"/>
    <p1510:client id="{253FC3A0-7DC7-80BD-7029-7C5C930CD1EE}" v="113" dt="2021-08-13T16:17:40.268"/>
    <p1510:client id="{CC7E30AB-F2F1-882E-5F36-ED2643A42C10}" v="1128" dt="2021-08-12T10:14:15.823"/>
  </p1510:revLst>
</p1510:revInfo>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43" autoAdjust="0"/>
    <p:restoredTop sz="94674" autoAdjust="0"/>
  </p:normalViewPr>
  <p:slideViewPr>
    <p:cSldViewPr>
      <p:cViewPr varScale="1">
        <p:scale>
          <a:sx n="69" d="100"/>
          <a:sy n="69" d="100"/>
        </p:scale>
        <p:origin x="1410" y="66"/>
      </p:cViewPr>
      <p:guideLst>
        <p:guide orient="horz" pos="2880"/>
        <p:guide pos="216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10" d="100"/>
        <a:sy n="110" d="100"/>
      </p:scale>
      <p:origin x="0" y="-5802"/>
    </p:cViewPr>
  </p:sorterViewPr>
  <p:notesViewPr>
    <p:cSldViewPr>
      <p:cViewPr varScale="1">
        <p:scale>
          <a:sx n="99" d="100"/>
          <a:sy n="99" d="100"/>
        </p:scale>
        <p:origin x="4272" y="1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tableStyles" Target="tableStyle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commentAuthors" Target="commentAuthor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microsoft.com/office/2015/10/relationships/revisionInfo" Target="revisionInfo.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uedraogo, Eloi (ESS)" userId="S::eloi.ouedraogo@fao.org::120f5d0a-10d8-43fb-826c-f56b46c71fda" providerId="AD" clId="Web-{173D6FF7-3923-57DD-405C-95F89225671C}"/>
    <pc:docChg chg="">
      <pc:chgData name="Ouedraogo, Eloi (ESS)" userId="S::eloi.ouedraogo@fao.org::120f5d0a-10d8-43fb-826c-f56b46c71fda" providerId="AD" clId="Web-{173D6FF7-3923-57DD-405C-95F89225671C}" dt="2021-08-12T14:14:53.948" v="1"/>
      <pc:docMkLst>
        <pc:docMk/>
      </pc:docMkLst>
      <pc:sldChg chg="addCm delCm">
        <pc:chgData name="Ouedraogo, Eloi (ESS)" userId="S::eloi.ouedraogo@fao.org::120f5d0a-10d8-43fb-826c-f56b46c71fda" providerId="AD" clId="Web-{173D6FF7-3923-57DD-405C-95F89225671C}" dt="2021-08-12T14:14:53.948" v="1"/>
        <pc:sldMkLst>
          <pc:docMk/>
          <pc:sldMk cId="0" sldId="259"/>
        </pc:sldMkLst>
      </pc:sldChg>
    </pc:docChg>
  </pc:docChgLst>
  <pc:docChgLst>
    <pc:chgData name="Ouedraogo, Eloi (ESS)" userId="S::eloi.ouedraogo@fao.org::120f5d0a-10d8-43fb-826c-f56b46c71fda" providerId="AD" clId="Web-{253FC3A0-7DC7-80BD-7029-7C5C930CD1EE}"/>
    <pc:docChg chg="addSld delSld modSld sldOrd">
      <pc:chgData name="Ouedraogo, Eloi (ESS)" userId="S::eloi.ouedraogo@fao.org::120f5d0a-10d8-43fb-826c-f56b46c71fda" providerId="AD" clId="Web-{253FC3A0-7DC7-80BD-7029-7C5C930CD1EE}" dt="2021-08-13T16:17:40.268" v="109"/>
      <pc:docMkLst>
        <pc:docMk/>
      </pc:docMkLst>
      <pc:sldChg chg="modSp">
        <pc:chgData name="Ouedraogo, Eloi (ESS)" userId="S::eloi.ouedraogo@fao.org::120f5d0a-10d8-43fb-826c-f56b46c71fda" providerId="AD" clId="Web-{253FC3A0-7DC7-80BD-7029-7C5C930CD1EE}" dt="2021-08-13T08:25:39.573" v="65"/>
        <pc:sldMkLst>
          <pc:docMk/>
          <pc:sldMk cId="8092870" sldId="326"/>
        </pc:sldMkLst>
        <pc:spChg chg="mod">
          <ac:chgData name="Ouedraogo, Eloi (ESS)" userId="S::eloi.ouedraogo@fao.org::120f5d0a-10d8-43fb-826c-f56b46c71fda" providerId="AD" clId="Web-{253FC3A0-7DC7-80BD-7029-7C5C930CD1EE}" dt="2021-08-13T08:17:53.669" v="16" actId="14100"/>
          <ac:spMkLst>
            <pc:docMk/>
            <pc:sldMk cId="8092870" sldId="326"/>
            <ac:spMk id="2" creationId="{00000000-0000-0000-0000-000000000000}"/>
          </ac:spMkLst>
        </pc:spChg>
        <pc:spChg chg="mod">
          <ac:chgData name="Ouedraogo, Eloi (ESS)" userId="S::eloi.ouedraogo@fao.org::120f5d0a-10d8-43fb-826c-f56b46c71fda" providerId="AD" clId="Web-{253FC3A0-7DC7-80BD-7029-7C5C930CD1EE}" dt="2021-08-13T08:25:39.573" v="65"/>
          <ac:spMkLst>
            <pc:docMk/>
            <pc:sldMk cId="8092870" sldId="326"/>
            <ac:spMk id="3" creationId="{00000000-0000-0000-0000-000000000000}"/>
          </ac:spMkLst>
        </pc:spChg>
      </pc:sldChg>
      <pc:sldChg chg="del">
        <pc:chgData name="Ouedraogo, Eloi (ESS)" userId="S::eloi.ouedraogo@fao.org::120f5d0a-10d8-43fb-826c-f56b46c71fda" providerId="AD" clId="Web-{253FC3A0-7DC7-80BD-7029-7C5C930CD1EE}" dt="2021-08-13T08:26:08.277" v="66"/>
        <pc:sldMkLst>
          <pc:docMk/>
          <pc:sldMk cId="2649964555" sldId="327"/>
        </pc:sldMkLst>
      </pc:sldChg>
      <pc:sldChg chg="addSp delSp modSp">
        <pc:chgData name="Ouedraogo, Eloi (ESS)" userId="S::eloi.ouedraogo@fao.org::120f5d0a-10d8-43fb-826c-f56b46c71fda" providerId="AD" clId="Web-{253FC3A0-7DC7-80BD-7029-7C5C930CD1EE}" dt="2021-08-13T16:17:40.268" v="109"/>
        <pc:sldMkLst>
          <pc:docMk/>
          <pc:sldMk cId="3404697946" sldId="328"/>
        </pc:sldMkLst>
        <pc:spChg chg="mod">
          <ac:chgData name="Ouedraogo, Eloi (ESS)" userId="S::eloi.ouedraogo@fao.org::120f5d0a-10d8-43fb-826c-f56b46c71fda" providerId="AD" clId="Web-{253FC3A0-7DC7-80BD-7029-7C5C930CD1EE}" dt="2021-08-13T08:50:26.460" v="70" actId="20577"/>
          <ac:spMkLst>
            <pc:docMk/>
            <pc:sldMk cId="3404697946" sldId="328"/>
            <ac:spMk id="3" creationId="{00000000-0000-0000-0000-000000000000}"/>
          </ac:spMkLst>
        </pc:spChg>
        <pc:spChg chg="add del">
          <ac:chgData name="Ouedraogo, Eloi (ESS)" userId="S::eloi.ouedraogo@fao.org::120f5d0a-10d8-43fb-826c-f56b46c71fda" providerId="AD" clId="Web-{253FC3A0-7DC7-80BD-7029-7C5C930CD1EE}" dt="2021-08-13T16:17:40.268" v="109"/>
          <ac:spMkLst>
            <pc:docMk/>
            <pc:sldMk cId="3404697946" sldId="328"/>
            <ac:spMk id="5" creationId="{80E678FF-1748-459F-8939-1D4E40FB854E}"/>
          </ac:spMkLst>
        </pc:spChg>
      </pc:sldChg>
      <pc:sldChg chg="modSp add replId">
        <pc:chgData name="Ouedraogo, Eloi (ESS)" userId="S::eloi.ouedraogo@fao.org::120f5d0a-10d8-43fb-826c-f56b46c71fda" providerId="AD" clId="Web-{253FC3A0-7DC7-80BD-7029-7C5C930CD1EE}" dt="2021-08-13T16:15:58.109" v="107" actId="20577"/>
        <pc:sldMkLst>
          <pc:docMk/>
          <pc:sldMk cId="3056570060" sldId="331"/>
        </pc:sldMkLst>
        <pc:spChg chg="mod">
          <ac:chgData name="Ouedraogo, Eloi (ESS)" userId="S::eloi.ouedraogo@fao.org::120f5d0a-10d8-43fb-826c-f56b46c71fda" providerId="AD" clId="Web-{253FC3A0-7DC7-80BD-7029-7C5C930CD1EE}" dt="2021-08-13T16:15:58.109" v="107" actId="20577"/>
          <ac:spMkLst>
            <pc:docMk/>
            <pc:sldMk cId="3056570060" sldId="331"/>
            <ac:spMk id="2" creationId="{00000000-0000-0000-0000-000000000000}"/>
          </ac:spMkLst>
        </pc:spChg>
        <pc:spChg chg="mod">
          <ac:chgData name="Ouedraogo, Eloi (ESS)" userId="S::eloi.ouedraogo@fao.org::120f5d0a-10d8-43fb-826c-f56b46c71fda" providerId="AD" clId="Web-{253FC3A0-7DC7-80BD-7029-7C5C930CD1EE}" dt="2021-08-13T16:15:02.404" v="103" actId="14100"/>
          <ac:spMkLst>
            <pc:docMk/>
            <pc:sldMk cId="3056570060" sldId="331"/>
            <ac:spMk id="3" creationId="{00000000-0000-0000-0000-000000000000}"/>
          </ac:spMkLst>
        </pc:spChg>
      </pc:sldChg>
      <pc:sldChg chg="modSp add ord replId">
        <pc:chgData name="Ouedraogo, Eloi (ESS)" userId="S::eloi.ouedraogo@fao.org::120f5d0a-10d8-43fb-826c-f56b46c71fda" providerId="AD" clId="Web-{253FC3A0-7DC7-80BD-7029-7C5C930CD1EE}" dt="2021-08-13T16:15:44.093" v="106" actId="20577"/>
        <pc:sldMkLst>
          <pc:docMk/>
          <pc:sldMk cId="3620194063" sldId="332"/>
        </pc:sldMkLst>
        <pc:spChg chg="mod">
          <ac:chgData name="Ouedraogo, Eloi (ESS)" userId="S::eloi.ouedraogo@fao.org::120f5d0a-10d8-43fb-826c-f56b46c71fda" providerId="AD" clId="Web-{253FC3A0-7DC7-80BD-7029-7C5C930CD1EE}" dt="2021-08-13T16:15:44.093" v="106" actId="20577"/>
          <ac:spMkLst>
            <pc:docMk/>
            <pc:sldMk cId="3620194063" sldId="332"/>
            <ac:spMk id="2" creationId="{00000000-0000-0000-0000-000000000000}"/>
          </ac:spMkLst>
        </pc:spChg>
        <pc:spChg chg="mod">
          <ac:chgData name="Ouedraogo, Eloi (ESS)" userId="S::eloi.ouedraogo@fao.org::120f5d0a-10d8-43fb-826c-f56b46c71fda" providerId="AD" clId="Web-{253FC3A0-7DC7-80BD-7029-7C5C930CD1EE}" dt="2021-08-13T16:15:32.124" v="105" actId="14100"/>
          <ac:spMkLst>
            <pc:docMk/>
            <pc:sldMk cId="3620194063" sldId="332"/>
            <ac:spMk id="3" creationId="{00000000-0000-0000-0000-000000000000}"/>
          </ac:spMkLst>
        </pc:spChg>
      </pc:sldChg>
    </pc:docChg>
  </pc:docChgLst>
  <pc:docChgLst>
    <pc:chgData name="Ouedraogo, Eloi (ESS)" userId="S::eloi.ouedraogo@fao.org::120f5d0a-10d8-43fb-826c-f56b46c71fda" providerId="AD" clId="Web-{CC7E30AB-F2F1-882E-5F36-ED2643A42C10}"/>
    <pc:docChg chg="addSld modSld">
      <pc:chgData name="Ouedraogo, Eloi (ESS)" userId="S::eloi.ouedraogo@fao.org::120f5d0a-10d8-43fb-826c-f56b46c71fda" providerId="AD" clId="Web-{CC7E30AB-F2F1-882E-5F36-ED2643A42C10}" dt="2021-08-12T10:14:15.823" v="1110" actId="20577"/>
      <pc:docMkLst>
        <pc:docMk/>
      </pc:docMkLst>
      <pc:sldChg chg="modSp">
        <pc:chgData name="Ouedraogo, Eloi (ESS)" userId="S::eloi.ouedraogo@fao.org::120f5d0a-10d8-43fb-826c-f56b46c71fda" providerId="AD" clId="Web-{CC7E30AB-F2F1-882E-5F36-ED2643A42C10}" dt="2021-08-12T07:56:58.703" v="21" actId="20577"/>
        <pc:sldMkLst>
          <pc:docMk/>
          <pc:sldMk cId="0" sldId="256"/>
        </pc:sldMkLst>
        <pc:spChg chg="mod">
          <ac:chgData name="Ouedraogo, Eloi (ESS)" userId="S::eloi.ouedraogo@fao.org::120f5d0a-10d8-43fb-826c-f56b46c71fda" providerId="AD" clId="Web-{CC7E30AB-F2F1-882E-5F36-ED2643A42C10}" dt="2021-08-12T07:50:41.349" v="9" actId="20577"/>
          <ac:spMkLst>
            <pc:docMk/>
            <pc:sldMk cId="0" sldId="256"/>
            <ac:spMk id="4" creationId="{00000000-0000-0000-0000-000000000000}"/>
          </ac:spMkLst>
        </pc:spChg>
        <pc:spChg chg="mod">
          <ac:chgData name="Ouedraogo, Eloi (ESS)" userId="S::eloi.ouedraogo@fao.org::120f5d0a-10d8-43fb-826c-f56b46c71fda" providerId="AD" clId="Web-{CC7E30AB-F2F1-882E-5F36-ED2643A42C10}" dt="2021-08-12T07:56:58.703" v="21" actId="20577"/>
          <ac:spMkLst>
            <pc:docMk/>
            <pc:sldMk cId="0" sldId="256"/>
            <ac:spMk id="5" creationId="{00000000-0000-0000-0000-000000000000}"/>
          </ac:spMkLst>
        </pc:spChg>
        <pc:spChg chg="mod">
          <ac:chgData name="Ouedraogo, Eloi (ESS)" userId="S::eloi.ouedraogo@fao.org::120f5d0a-10d8-43fb-826c-f56b46c71fda" providerId="AD" clId="Web-{CC7E30AB-F2F1-882E-5F36-ED2643A42C10}" dt="2021-08-12T07:49:55.269" v="3" actId="20577"/>
          <ac:spMkLst>
            <pc:docMk/>
            <pc:sldMk cId="0" sldId="256"/>
            <ac:spMk id="9" creationId="{00000000-0000-0000-0000-000000000000}"/>
          </ac:spMkLst>
        </pc:spChg>
      </pc:sldChg>
      <pc:sldChg chg="modSp">
        <pc:chgData name="Ouedraogo, Eloi (ESS)" userId="S::eloi.ouedraogo@fao.org::120f5d0a-10d8-43fb-826c-f56b46c71fda" providerId="AD" clId="Web-{CC7E30AB-F2F1-882E-5F36-ED2643A42C10}" dt="2021-08-12T10:10:46.522" v="1044" actId="20577"/>
        <pc:sldMkLst>
          <pc:docMk/>
          <pc:sldMk cId="3404697946" sldId="328"/>
        </pc:sldMkLst>
        <pc:spChg chg="mod">
          <ac:chgData name="Ouedraogo, Eloi (ESS)" userId="S::eloi.ouedraogo@fao.org::120f5d0a-10d8-43fb-826c-f56b46c71fda" providerId="AD" clId="Web-{CC7E30AB-F2F1-882E-5F36-ED2643A42C10}" dt="2021-08-12T10:03:48.794" v="1013" actId="14100"/>
          <ac:spMkLst>
            <pc:docMk/>
            <pc:sldMk cId="3404697946" sldId="328"/>
            <ac:spMk id="2" creationId="{00000000-0000-0000-0000-000000000000}"/>
          </ac:spMkLst>
        </pc:spChg>
        <pc:spChg chg="mod">
          <ac:chgData name="Ouedraogo, Eloi (ESS)" userId="S::eloi.ouedraogo@fao.org::120f5d0a-10d8-43fb-826c-f56b46c71fda" providerId="AD" clId="Web-{CC7E30AB-F2F1-882E-5F36-ED2643A42C10}" dt="2021-08-12T10:10:46.522" v="1044" actId="20577"/>
          <ac:spMkLst>
            <pc:docMk/>
            <pc:sldMk cId="3404697946" sldId="328"/>
            <ac:spMk id="3" creationId="{00000000-0000-0000-0000-000000000000}"/>
          </ac:spMkLst>
        </pc:spChg>
      </pc:sldChg>
      <pc:sldChg chg="modSp add replId">
        <pc:chgData name="Ouedraogo, Eloi (ESS)" userId="S::eloi.ouedraogo@fao.org::120f5d0a-10d8-43fb-826c-f56b46c71fda" providerId="AD" clId="Web-{CC7E30AB-F2F1-882E-5F36-ED2643A42C10}" dt="2021-08-12T10:14:15.823" v="1110" actId="20577"/>
        <pc:sldMkLst>
          <pc:docMk/>
          <pc:sldMk cId="3563512964" sldId="330"/>
        </pc:sldMkLst>
        <pc:spChg chg="mod">
          <ac:chgData name="Ouedraogo, Eloi (ESS)" userId="S::eloi.ouedraogo@fao.org::120f5d0a-10d8-43fb-826c-f56b46c71fda" providerId="AD" clId="Web-{CC7E30AB-F2F1-882E-5F36-ED2643A42C10}" dt="2021-08-12T10:11:12.553" v="1046" actId="14100"/>
          <ac:spMkLst>
            <pc:docMk/>
            <pc:sldMk cId="3563512964" sldId="330"/>
            <ac:spMk id="2" creationId="{00000000-0000-0000-0000-000000000000}"/>
          </ac:spMkLst>
        </pc:spChg>
        <pc:spChg chg="mod">
          <ac:chgData name="Ouedraogo, Eloi (ESS)" userId="S::eloi.ouedraogo@fao.org::120f5d0a-10d8-43fb-826c-f56b46c71fda" providerId="AD" clId="Web-{CC7E30AB-F2F1-882E-5F36-ED2643A42C10}" dt="2021-08-12T10:14:15.823" v="1110" actId="20577"/>
          <ac:spMkLst>
            <pc:docMk/>
            <pc:sldMk cId="3563512964" sldId="330"/>
            <ac:spMk id="3" creationId="{00000000-0000-0000-0000-000000000000}"/>
          </ac:spMkLst>
        </pc:spChg>
      </pc:sldChg>
    </pc:docChg>
  </pc:docChgLst>
</pc:chgInfo>
</file>

<file path=ppt/comments/comment1.xml><?xml version="1.0" encoding="utf-8"?>
<p:cmLst xmlns:a="http://schemas.openxmlformats.org/drawingml/2006/main" xmlns:r="http://schemas.openxmlformats.org/officeDocument/2006/relationships" xmlns:p="http://schemas.openxmlformats.org/presentationml/2006/main">
  <p:cm authorId="1" dt="2020-11-24T19:46:35.001" idx="1">
    <p:pos x="10" y="10"/>
    <p:text>gggg</p:text>
    <p:extLst>
      <p:ext uri="{C676402C-5697-4E1C-873F-D02D1690AC5C}">
        <p15:threadingInfo xmlns:p15="http://schemas.microsoft.com/office/powerpoint/2012/main" timeZoneBias="-180"/>
      </p:ext>
    </p:extLs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9317"/>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5010" y="0"/>
            <a:ext cx="2971800" cy="459317"/>
          </a:xfrm>
          <a:prstGeom prst="rect">
            <a:avLst/>
          </a:prstGeom>
        </p:spPr>
        <p:txBody>
          <a:bodyPr vert="horz" lIns="91440" tIns="45720" rIns="91440" bIns="45720" rtlCol="0"/>
          <a:lstStyle>
            <a:lvl1pPr algn="r">
              <a:defRPr sz="1200"/>
            </a:lvl1pPr>
          </a:lstStyle>
          <a:p>
            <a:fld id="{F8B36FEA-DE39-4D89-BF0C-820FA8D0E0C2}" type="datetimeFigureOut">
              <a:rPr lang="en-US" smtClean="0"/>
              <a:t>8/16/2021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2"/>
            <a:ext cx="5486400" cy="3600449"/>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4685"/>
            <a:ext cx="2971800" cy="45931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5010" y="8684685"/>
            <a:ext cx="2971800" cy="459316"/>
          </a:xfrm>
          <a:prstGeom prst="rect">
            <a:avLst/>
          </a:prstGeom>
        </p:spPr>
        <p:txBody>
          <a:bodyPr vert="horz" lIns="91440" tIns="45720" rIns="91440" bIns="45720" rtlCol="0" anchor="b"/>
          <a:lstStyle>
            <a:lvl1pPr algn="r">
              <a:defRPr sz="1200"/>
            </a:lvl1pPr>
          </a:lstStyle>
          <a:p>
            <a:fld id="{F6B7823E-EA08-413F-9EFF-B719F4CAF94E}" type="slidenum">
              <a:rPr lang="en-US" smtClean="0"/>
              <a:t>‹#›</a:t>
            </a:fld>
            <a:endParaRPr lang="en-US"/>
          </a:p>
        </p:txBody>
      </p:sp>
    </p:spTree>
    <p:extLst>
      <p:ext uri="{BB962C8B-B14F-4D97-AF65-F5344CB8AC3E}">
        <p14:creationId xmlns:p14="http://schemas.microsoft.com/office/powerpoint/2010/main" val="34428530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fao.org/3/a-i4913e.pdf" TargetMode="External"/><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1</a:t>
            </a:fld>
            <a:endParaRPr lang="en-US"/>
          </a:p>
        </p:txBody>
      </p:sp>
    </p:spTree>
    <p:extLst>
      <p:ext uri="{BB962C8B-B14F-4D97-AF65-F5344CB8AC3E}">
        <p14:creationId xmlns:p14="http://schemas.microsoft.com/office/powerpoint/2010/main" val="69943008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B7823E-EA08-413F-9EFF-B719F4CAF94E}" type="slidenum">
              <a:rPr lang="en-US" smtClean="0"/>
              <a:t>10</a:t>
            </a:fld>
            <a:endParaRPr lang="en-US"/>
          </a:p>
        </p:txBody>
      </p:sp>
    </p:spTree>
    <p:extLst>
      <p:ext uri="{BB962C8B-B14F-4D97-AF65-F5344CB8AC3E}">
        <p14:creationId xmlns:p14="http://schemas.microsoft.com/office/powerpoint/2010/main" val="12584006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6B7823E-EA08-413F-9EFF-B719F4CAF94E}" type="slidenum">
              <a:rPr lang="en-US" smtClean="0"/>
              <a:t>11</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8933797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6B7823E-EA08-413F-9EFF-B719F4CAF94E}" type="slidenum">
              <a:rPr lang="en-US" smtClean="0"/>
              <a:t>12</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811428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6B7823E-EA08-413F-9EFF-B719F4CAF94E}" type="slidenum">
              <a:rPr lang="en-US" smtClean="0"/>
              <a:t>13</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89255669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6B7823E-EA08-413F-9EFF-B719F4CAF94E}" type="slidenum">
              <a:rPr lang="en-US" smtClean="0"/>
              <a:t>14</a:t>
            </a:fld>
            <a:endParaRPr lang="en-US"/>
          </a:p>
        </p:txBody>
      </p:sp>
      <p:sp>
        <p:nvSpPr>
          <p:cNvPr id="5" name="Notes Placeholder 4"/>
          <p:cNvSpPr>
            <a:spLocks noGrp="1"/>
          </p:cNvSpPr>
          <p:nvPr>
            <p:ph type="body" sz="quarter" idx="11"/>
          </p:nvPr>
        </p:nvSpPr>
        <p:spPr/>
        <p:txBody>
          <a:bodyPr/>
          <a:lstStyle/>
          <a:p>
            <a:endParaRPr lang="en-US"/>
          </a:p>
        </p:txBody>
      </p:sp>
    </p:spTree>
    <p:extLst>
      <p:ext uri="{BB962C8B-B14F-4D97-AF65-F5344CB8AC3E}">
        <p14:creationId xmlns:p14="http://schemas.microsoft.com/office/powerpoint/2010/main" val="18512908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F6B7823E-EA08-413F-9EFF-B719F4CAF94E}" type="slidenum">
              <a:rPr lang="en-US" smtClean="0"/>
              <a:t>15</a:t>
            </a:fld>
            <a:endParaRPr lang="en-US"/>
          </a:p>
        </p:txBody>
      </p:sp>
      <p:sp>
        <p:nvSpPr>
          <p:cNvPr id="5" name="Notes Placeholder 4"/>
          <p:cNvSpPr>
            <a:spLocks noGrp="1"/>
          </p:cNvSpPr>
          <p:nvPr>
            <p:ph type="body" sz="quarter" idx="11"/>
          </p:nvPr>
        </p:nvSpPr>
        <p:spPr/>
        <p:txBody>
          <a:bodyPr/>
          <a:lstStyle/>
          <a:p>
            <a:endParaRPr lang="en-US" dirty="0"/>
          </a:p>
        </p:txBody>
      </p:sp>
    </p:spTree>
    <p:extLst>
      <p:ext uri="{BB962C8B-B14F-4D97-AF65-F5344CB8AC3E}">
        <p14:creationId xmlns:p14="http://schemas.microsoft.com/office/powerpoint/2010/main" val="1849117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B7823E-EA08-413F-9EFF-B719F4CAF94E}" type="slidenum">
              <a:rPr lang="en-US" smtClean="0"/>
              <a:t>16</a:t>
            </a:fld>
            <a:endParaRPr lang="en-US"/>
          </a:p>
        </p:txBody>
      </p:sp>
    </p:spTree>
    <p:extLst>
      <p:ext uri="{BB962C8B-B14F-4D97-AF65-F5344CB8AC3E}">
        <p14:creationId xmlns:p14="http://schemas.microsoft.com/office/powerpoint/2010/main" val="254399697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539496" lvl="0" indent="-457200">
              <a:lnSpc>
                <a:spcPct val="120000"/>
              </a:lnSpc>
              <a:buFont typeface="Arial" panose="020B0604020202020204" pitchFamily="34" charset="0"/>
              <a:buChar char="•"/>
              <a:defRPr/>
            </a:pPr>
            <a:r>
              <a:rPr lang="en-US" dirty="0"/>
              <a:t>When complete enumeration is implemented, this set of material will be used to plan and organize the field data collection.</a:t>
            </a:r>
          </a:p>
          <a:p>
            <a:pPr marL="539496" indent="-457200">
              <a:lnSpc>
                <a:spcPct val="120000"/>
              </a:lnSpc>
              <a:buFont typeface="Arial" panose="020B0604020202020204" pitchFamily="34" charset="0"/>
              <a:buChar char="•"/>
            </a:pPr>
            <a:endParaRPr lang="en-US" dirty="0"/>
          </a:p>
          <a:p>
            <a:pPr marL="539496" indent="-457200">
              <a:lnSpc>
                <a:spcPct val="120000"/>
              </a:lnSpc>
              <a:buFont typeface="Arial" panose="020B0604020202020204" pitchFamily="34" charset="0"/>
              <a:buChar char="•"/>
            </a:pPr>
            <a:r>
              <a:rPr lang="en-US" dirty="0"/>
              <a:t>In practice very few countries have a complete list of all holdings available before conducting a complete enumeration census. </a:t>
            </a:r>
          </a:p>
          <a:p>
            <a:pPr marL="539496" indent="-457200">
              <a:lnSpc>
                <a:spcPct val="120000"/>
              </a:lnSpc>
              <a:buFont typeface="Arial" panose="020B0604020202020204" pitchFamily="34" charset="0"/>
              <a:buChar char="•"/>
            </a:pPr>
            <a:r>
              <a:rPr lang="en-US" dirty="0"/>
              <a:t>Therefore, to be able to enumerate all holdings a preliminary frame is indispensable which is made of a set of physical materials (cartographic maps, EA maps with number of households or agricultural holdings, list of farms with addresses from registries, directories, etc.). </a:t>
            </a:r>
            <a:endParaRPr lang="en-GB" dirty="0"/>
          </a:p>
          <a:p>
            <a:pPr marL="539496" indent="-457200">
              <a:lnSpc>
                <a:spcPct val="120000"/>
              </a:lnSpc>
              <a:buFont typeface="Arial" panose="020B0604020202020204" pitchFamily="34" charset="0"/>
              <a:buChar char="•"/>
            </a:pPr>
            <a:r>
              <a:rPr lang="en-US" dirty="0"/>
              <a:t>When complete enumeration is implemented, this set of material providing a preliminary frame will be enough to plan and organize the field data collection.</a:t>
            </a:r>
            <a:endParaRPr lang="en-GB" dirty="0"/>
          </a:p>
          <a:p>
            <a:pPr marL="539496" indent="-457200">
              <a:lnSpc>
                <a:spcPct val="120000"/>
              </a:lnSpc>
              <a:buFont typeface="Arial" panose="020B0604020202020204" pitchFamily="34" charset="0"/>
              <a:buChar char="•"/>
            </a:pPr>
            <a:r>
              <a:rPr lang="en-US" dirty="0"/>
              <a:t> When sampling is involved the frame requirement is directly related to the type of sampling as discussed in Chapter 13.  </a:t>
            </a:r>
          </a:p>
          <a:p>
            <a:pPr marL="82296" indent="0">
              <a:lnSpc>
                <a:spcPct val="120000"/>
              </a:lnSpc>
              <a:buFont typeface="Arial" panose="020B0604020202020204" pitchFamily="34" charset="0"/>
              <a:buNone/>
            </a:pPr>
            <a:endParaRPr lang="en-GB" dirty="0"/>
          </a:p>
          <a:p>
            <a:endParaRPr lang="en-US" dirty="0"/>
          </a:p>
          <a:p>
            <a:r>
              <a:rPr lang="en-US" u="sng" dirty="0"/>
              <a:t>The Handbook on Master Sampling Frames for Agricultural Statistics (Global Strategy, 2015b) provides detailed guidelines and country examples on the development of a list frame (Chapter 5), rea frame (Chapter 6) and multiple frame (Chapter 7). Additional country examples on frames are available at Global Strategy (2018b). </a:t>
            </a:r>
          </a:p>
          <a:p>
            <a:endParaRPr lang="en-GB" u="sng" dirty="0"/>
          </a:p>
          <a:p>
            <a:endParaRPr lang="en-US" dirty="0"/>
          </a:p>
        </p:txBody>
      </p:sp>
      <p:sp>
        <p:nvSpPr>
          <p:cNvPr id="4" name="Slide Number Placeholder 3"/>
          <p:cNvSpPr>
            <a:spLocks noGrp="1"/>
          </p:cNvSpPr>
          <p:nvPr>
            <p:ph type="sldNum" sz="quarter" idx="10"/>
          </p:nvPr>
        </p:nvSpPr>
        <p:spPr/>
        <p:txBody>
          <a:bodyPr/>
          <a:lstStyle/>
          <a:p>
            <a:fld id="{F6B7823E-EA08-413F-9EFF-B719F4CAF94E}" type="slidenum">
              <a:rPr lang="en-US" smtClean="0"/>
              <a:t>17</a:t>
            </a:fld>
            <a:endParaRPr lang="en-US"/>
          </a:p>
        </p:txBody>
      </p:sp>
    </p:spTree>
    <p:extLst>
      <p:ext uri="{BB962C8B-B14F-4D97-AF65-F5344CB8AC3E}">
        <p14:creationId xmlns:p14="http://schemas.microsoft.com/office/powerpoint/2010/main" val="311817148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561975" y="1033463"/>
            <a:ext cx="4114800" cy="3086100"/>
          </a:xfrm>
        </p:spPr>
      </p:sp>
      <p:sp>
        <p:nvSpPr>
          <p:cNvPr id="3" name="Notes Placeholder 2"/>
          <p:cNvSpPr>
            <a:spLocks noGrp="1"/>
          </p:cNvSpPr>
          <p:nvPr>
            <p:ph type="body" idx="1"/>
          </p:nvPr>
        </p:nvSpPr>
        <p:spPr/>
        <p:txBody>
          <a:bodyPr>
            <a:normAutofit fontScale="70000" lnSpcReduction="20000"/>
          </a:bodyPr>
          <a:lstStyle/>
          <a:p>
            <a:pPr marL="263525" lvl="1" indent="-263525" algn="just">
              <a:lnSpc>
                <a:spcPct val="100000"/>
              </a:lnSpc>
              <a:spcBef>
                <a:spcPts val="600"/>
              </a:spcBef>
              <a:buSzPct val="80000"/>
              <a:buFont typeface="Arial" panose="020B0604020202020204" pitchFamily="34" charset="0"/>
              <a:buChar char="•"/>
            </a:pPr>
            <a:r>
              <a:rPr lang="en-US" sz="2000" b="1" dirty="0"/>
              <a:t>List frame:</a:t>
            </a:r>
          </a:p>
          <a:p>
            <a:pPr marL="532638" lvl="2" indent="-285750" algn="just">
              <a:lnSpc>
                <a:spcPct val="100000"/>
              </a:lnSpc>
              <a:spcBef>
                <a:spcPts val="600"/>
              </a:spcBef>
              <a:buSzPct val="80000"/>
              <a:buFont typeface="Courier New" panose="02070309020205020404" pitchFamily="49" charset="0"/>
              <a:buChar char="o"/>
              <a:tabLst>
                <a:tab pos="719138" algn="l"/>
              </a:tabLst>
            </a:pPr>
            <a:r>
              <a:rPr lang="en-US" sz="2000" dirty="0"/>
              <a:t>The use of the EAs from a PHC or the use of the EAs from the latest AC as primary sampling units (PSUs) is an usual form of cluster sampling. </a:t>
            </a:r>
          </a:p>
          <a:p>
            <a:pPr marL="532638" lvl="2" indent="-285750" algn="just">
              <a:lnSpc>
                <a:spcPct val="100000"/>
              </a:lnSpc>
              <a:spcBef>
                <a:spcPts val="600"/>
              </a:spcBef>
              <a:buSzPct val="80000"/>
              <a:buFont typeface="Courier New" panose="02070309020205020404" pitchFamily="49" charset="0"/>
              <a:buChar char="o"/>
              <a:tabLst>
                <a:tab pos="719138" algn="l"/>
              </a:tabLst>
            </a:pPr>
            <a:r>
              <a:rPr lang="en-US" sz="2000" dirty="0"/>
              <a:t>In a two-stage cluster sampling, par example, all holdings are listed within PSUs (selected EAs) and a sample of holdings (as represented by holders) is chosen in the second and final stage.</a:t>
            </a:r>
            <a:endParaRPr lang="en-GB" sz="2000" dirty="0"/>
          </a:p>
          <a:p>
            <a:pPr marL="532638" lvl="2" indent="-285750" algn="just">
              <a:lnSpc>
                <a:spcPct val="100000"/>
              </a:lnSpc>
              <a:spcBef>
                <a:spcPts val="600"/>
              </a:spcBef>
              <a:buSzPct val="80000"/>
              <a:buFont typeface="Courier New" panose="02070309020205020404" pitchFamily="49" charset="0"/>
              <a:buChar char="o"/>
              <a:tabLst>
                <a:tab pos="719138" algn="l"/>
              </a:tabLst>
            </a:pPr>
            <a:r>
              <a:rPr lang="en-US" sz="2000" dirty="0"/>
              <a:t>The average size of PSUs varies, in general, from 50 to over 200 holdings, of which 4 to 10 are selected for the final sample.</a:t>
            </a:r>
          </a:p>
          <a:p>
            <a:pPr marL="532638" lvl="2" indent="-285750" algn="just">
              <a:lnSpc>
                <a:spcPct val="100000"/>
              </a:lnSpc>
              <a:spcBef>
                <a:spcPts val="600"/>
              </a:spcBef>
              <a:buSzPct val="80000"/>
              <a:buFont typeface="Courier New" panose="02070309020205020404" pitchFamily="49" charset="0"/>
              <a:buChar char="o"/>
              <a:tabLst>
                <a:tab pos="719138" algn="l"/>
              </a:tabLst>
            </a:pPr>
            <a:r>
              <a:rPr lang="en-US" sz="2000" dirty="0"/>
              <a:t>In comparison with other sampling designs, a larger sample may be necessary due to the between-cluster and within-cluster variances.</a:t>
            </a:r>
            <a:endParaRPr lang="en-GB" sz="2000" dirty="0"/>
          </a:p>
          <a:p>
            <a:endParaRPr lang="en-GB" dirty="0"/>
          </a:p>
          <a:p>
            <a:pPr marL="742950" lvl="3" indent="-285750" algn="just">
              <a:spcBef>
                <a:spcPts val="600"/>
              </a:spcBef>
              <a:buSzPct val="80000"/>
              <a:buFont typeface="Wingdings" panose="05000000000000000000" pitchFamily="2" charset="2"/>
              <a:buChar char="Ø"/>
              <a:tabLst>
                <a:tab pos="719138" algn="l"/>
              </a:tabLst>
            </a:pPr>
            <a:r>
              <a:rPr lang="en-US" sz="1600" u="sng" dirty="0"/>
              <a:t>The average size of PSUs varies, in general, from 50 to over 200 holdings, of which 4 to 10 are selected for the final sample.</a:t>
            </a:r>
          </a:p>
          <a:p>
            <a:pPr marL="742950" lvl="3" indent="-285750" algn="just">
              <a:spcBef>
                <a:spcPts val="600"/>
              </a:spcBef>
              <a:buSzPct val="80000"/>
              <a:buFont typeface="Wingdings" panose="05000000000000000000" pitchFamily="2" charset="2"/>
              <a:buChar char="Ø"/>
              <a:tabLst>
                <a:tab pos="719138" algn="l"/>
              </a:tabLst>
            </a:pPr>
            <a:r>
              <a:rPr lang="en-US" sz="1600" u="sng" dirty="0"/>
              <a:t>In comparison with other sampling designs, a larger sample may be necessary due to the between-cluster and within-cluster variances.</a:t>
            </a:r>
            <a:endParaRPr lang="en-GB" sz="1600" u="sng" dirty="0"/>
          </a:p>
          <a:p>
            <a:endParaRPr lang="en-GB" u="sng" dirty="0"/>
          </a:p>
        </p:txBody>
      </p:sp>
      <p:sp>
        <p:nvSpPr>
          <p:cNvPr id="4" name="Slide Number Placeholder 3"/>
          <p:cNvSpPr>
            <a:spLocks noGrp="1"/>
          </p:cNvSpPr>
          <p:nvPr>
            <p:ph type="sldNum" sz="quarter" idx="10"/>
          </p:nvPr>
        </p:nvSpPr>
        <p:spPr/>
        <p:txBody>
          <a:bodyPr/>
          <a:lstStyle/>
          <a:p>
            <a:fld id="{3A740177-EB1E-4D80-8F71-974E612F4C3A}" type="slidenum">
              <a:rPr lang="es-ES" smtClean="0"/>
              <a:pPr/>
              <a:t>18</a:t>
            </a:fld>
            <a:endParaRPr lang="es-ES"/>
          </a:p>
        </p:txBody>
      </p:sp>
    </p:spTree>
    <p:extLst>
      <p:ext uri="{BB962C8B-B14F-4D97-AF65-F5344CB8AC3E}">
        <p14:creationId xmlns:p14="http://schemas.microsoft.com/office/powerpoint/2010/main" val="18299669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19</a:t>
            </a:fld>
            <a:endParaRPr lang="en-US"/>
          </a:p>
        </p:txBody>
      </p:sp>
    </p:spTree>
    <p:extLst>
      <p:ext uri="{BB962C8B-B14F-4D97-AF65-F5344CB8AC3E}">
        <p14:creationId xmlns:p14="http://schemas.microsoft.com/office/powerpoint/2010/main" val="1894129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2</a:t>
            </a:fld>
            <a:endParaRPr lang="en-US"/>
          </a:p>
        </p:txBody>
      </p:sp>
    </p:spTree>
    <p:extLst>
      <p:ext uri="{BB962C8B-B14F-4D97-AF65-F5344CB8AC3E}">
        <p14:creationId xmlns:p14="http://schemas.microsoft.com/office/powerpoint/2010/main" val="232731555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20</a:t>
            </a:fld>
            <a:endParaRPr lang="en-US"/>
          </a:p>
        </p:txBody>
      </p:sp>
    </p:spTree>
    <p:extLst>
      <p:ext uri="{BB962C8B-B14F-4D97-AF65-F5344CB8AC3E}">
        <p14:creationId xmlns:p14="http://schemas.microsoft.com/office/powerpoint/2010/main" val="40683333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52425" lvl="1" indent="-260350" algn="just">
              <a:lnSpc>
                <a:spcPct val="100000"/>
              </a:lnSpc>
              <a:spcBef>
                <a:spcPts val="0"/>
              </a:spcBef>
              <a:buFont typeface="Arial" panose="020B0604020202020204" pitchFamily="34" charset="0"/>
              <a:buChar char="•"/>
            </a:pPr>
            <a:r>
              <a:rPr lang="en-GB" sz="1400" dirty="0"/>
              <a:t>As discussed in </a:t>
            </a:r>
            <a:r>
              <a:rPr lang="en-US" sz="1400" dirty="0">
                <a:hlinkClick r:id="rId3"/>
              </a:rPr>
              <a:t>Volume 1</a:t>
            </a:r>
            <a:r>
              <a:rPr lang="en-GB" sz="1400" dirty="0"/>
              <a:t> (Chapter 6), in many countries, a minimum size limit is adopted for holdings included in the census. </a:t>
            </a:r>
          </a:p>
          <a:p>
            <a:pPr marL="352425" lvl="1" indent="-260350" algn="just">
              <a:lnSpc>
                <a:spcPct val="100000"/>
              </a:lnSpc>
              <a:spcBef>
                <a:spcPts val="0"/>
              </a:spcBef>
              <a:buFont typeface="Arial" panose="020B0604020202020204" pitchFamily="34" charset="0"/>
              <a:buChar char="•"/>
            </a:pPr>
            <a:r>
              <a:rPr lang="en-GB" sz="1400" dirty="0"/>
              <a:t>The rationale for this minimum size limit is that generally, there is a large number of very small holdings which make a marginal contribution to total agricultural production but whose inclusion in the census greatly increases the workload and census budget.</a:t>
            </a:r>
          </a:p>
          <a:p>
            <a:pPr marL="352425" lvl="2" indent="-260350" algn="just">
              <a:lnSpc>
                <a:spcPct val="100000"/>
              </a:lnSpc>
              <a:spcBef>
                <a:spcPts val="0"/>
              </a:spcBef>
              <a:buSzPct val="80000"/>
              <a:buFont typeface="Arial" panose="020B0604020202020204" pitchFamily="34" charset="0"/>
              <a:buChar char="•"/>
              <a:tabLst>
                <a:tab pos="719138" algn="l"/>
              </a:tabLst>
            </a:pPr>
            <a:r>
              <a:rPr lang="en-GB" sz="1400" dirty="0"/>
              <a:t>For setting cut-off thresholds, there is a need for reliable information about agricultural producers to ensure that only the units with a little contribution to total agricultural production are excluded from the census. Minimum size limits could be set up well in advance of the census, based on data from previous agricultural censuses, farm registers and other relevant statistical and administrative data sources, or on the results of the listing operation conducted in the pre-census phase. In the latter case, relevant information related to holding’s size should be included in the listing. When the listing phase is combined with census enumeration (starting from a list of households), some initial questions are needed to screen out those that are not agricultural holdings. For more details see </a:t>
            </a:r>
            <a:r>
              <a:rPr lang="en-US" sz="1400" u="sng" dirty="0">
                <a:hlinkClick r:id="rId3"/>
              </a:rPr>
              <a:t>Volume 1</a:t>
            </a:r>
            <a:r>
              <a:rPr lang="en-GB" sz="1400" dirty="0"/>
              <a:t> (paragraph 6.32).</a:t>
            </a:r>
          </a:p>
          <a:p>
            <a:endParaRPr lang="en-GB" sz="1000" dirty="0"/>
          </a:p>
          <a:p>
            <a:endParaRPr lang="en-US" sz="1000" dirty="0"/>
          </a:p>
        </p:txBody>
      </p:sp>
      <p:sp>
        <p:nvSpPr>
          <p:cNvPr id="4" name="Slide Number Placeholder 3"/>
          <p:cNvSpPr>
            <a:spLocks noGrp="1"/>
          </p:cNvSpPr>
          <p:nvPr>
            <p:ph type="sldNum" sz="quarter" idx="10"/>
          </p:nvPr>
        </p:nvSpPr>
        <p:spPr/>
        <p:txBody>
          <a:bodyPr/>
          <a:lstStyle/>
          <a:p>
            <a:fld id="{F6B7823E-EA08-413F-9EFF-B719F4CAF94E}" type="slidenum">
              <a:rPr lang="en-US" smtClean="0"/>
              <a:t>21</a:t>
            </a:fld>
            <a:endParaRPr lang="en-US"/>
          </a:p>
        </p:txBody>
      </p:sp>
    </p:spTree>
    <p:extLst>
      <p:ext uri="{BB962C8B-B14F-4D97-AF65-F5344CB8AC3E}">
        <p14:creationId xmlns:p14="http://schemas.microsoft.com/office/powerpoint/2010/main" val="25928714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dirty="0"/>
              <a:t>Many countries with a developed agricultural statistical system and well established farm registers apply minimum size limits, ensuring a good coverage of the census. For example, according to European Union census legislation, countries which use minimum size limits in their censuses should set the cut-off threshold at a level that excludes the smallest agricultural holdings which “together contribute to 2 percent or less to the total utilised agricultural area (excluding common land) and 2 percent or less to the total number of farm livestock units” and the physical thresholds established by the EU (EU, 2008).</a:t>
            </a:r>
          </a:p>
          <a:p>
            <a:r>
              <a:rPr lang="en-US" dirty="0"/>
              <a:t>New legislation for EU census was under preparation at the time of this publication.</a:t>
            </a:r>
            <a:endParaRPr lang="en-GB" dirty="0"/>
          </a:p>
          <a:p>
            <a:endParaRPr lang="en-US" dirty="0"/>
          </a:p>
        </p:txBody>
      </p:sp>
      <p:sp>
        <p:nvSpPr>
          <p:cNvPr id="4" name="Slide Number Placeholder 3"/>
          <p:cNvSpPr>
            <a:spLocks noGrp="1"/>
          </p:cNvSpPr>
          <p:nvPr>
            <p:ph type="sldNum" sz="quarter" idx="10"/>
          </p:nvPr>
        </p:nvSpPr>
        <p:spPr/>
        <p:txBody>
          <a:bodyPr/>
          <a:lstStyle/>
          <a:p>
            <a:fld id="{F6B7823E-EA08-413F-9EFF-B719F4CAF94E}" type="slidenum">
              <a:rPr lang="en-US" smtClean="0"/>
              <a:t>22</a:t>
            </a:fld>
            <a:endParaRPr lang="en-US"/>
          </a:p>
        </p:txBody>
      </p:sp>
    </p:spTree>
    <p:extLst>
      <p:ext uri="{BB962C8B-B14F-4D97-AF65-F5344CB8AC3E}">
        <p14:creationId xmlns:p14="http://schemas.microsoft.com/office/powerpoint/2010/main" val="378515738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dirty="0"/>
              <a:t>Many countries with a developed agricultural statistical system and well established farm registers apply minimum size limits, ensuring a good coverage of the census. For example, according to European Union census legislation, countries which use minimum size limits in their censuses should set the cut-off threshold at a level that excludes the smallest agricultural holdings which “together contribute to 2 percent or less to the total utilised agricultural area (excluding common land) and 2 percent or less to the total number of farm livestock units” and the physical thresholds established by the EU (EU, 2008).</a:t>
            </a:r>
          </a:p>
          <a:p>
            <a:r>
              <a:rPr lang="en-US" dirty="0"/>
              <a:t>New legislation for EU census was under preparation at the time of this publication.</a:t>
            </a:r>
            <a:endParaRPr lang="en-GB" dirty="0"/>
          </a:p>
          <a:p>
            <a:endParaRPr lang="en-US" dirty="0"/>
          </a:p>
        </p:txBody>
      </p:sp>
      <p:sp>
        <p:nvSpPr>
          <p:cNvPr id="4" name="Slide Number Placeholder 3"/>
          <p:cNvSpPr>
            <a:spLocks noGrp="1"/>
          </p:cNvSpPr>
          <p:nvPr>
            <p:ph type="sldNum" sz="quarter" idx="10"/>
          </p:nvPr>
        </p:nvSpPr>
        <p:spPr/>
        <p:txBody>
          <a:bodyPr/>
          <a:lstStyle/>
          <a:p>
            <a:fld id="{F6B7823E-EA08-413F-9EFF-B719F4CAF94E}" type="slidenum">
              <a:rPr lang="en-US" smtClean="0"/>
              <a:t>23</a:t>
            </a:fld>
            <a:endParaRPr lang="en-US"/>
          </a:p>
        </p:txBody>
      </p:sp>
    </p:spTree>
    <p:extLst>
      <p:ext uri="{BB962C8B-B14F-4D97-AF65-F5344CB8AC3E}">
        <p14:creationId xmlns:p14="http://schemas.microsoft.com/office/powerpoint/2010/main" val="40925278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740177-EB1E-4D80-8F71-974E612F4C3A}"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24</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0343764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740177-EB1E-4D80-8F71-974E612F4C3A}"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25</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256285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740177-EB1E-4D80-8F71-974E612F4C3A}"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26</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5710934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27</a:t>
            </a:fld>
            <a:endParaRPr lang="en-US"/>
          </a:p>
        </p:txBody>
      </p:sp>
    </p:spTree>
    <p:extLst>
      <p:ext uri="{BB962C8B-B14F-4D97-AF65-F5344CB8AC3E}">
        <p14:creationId xmlns:p14="http://schemas.microsoft.com/office/powerpoint/2010/main" val="18148527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363" indent="-279400" algn="just">
              <a:lnSpc>
                <a:spcPct val="100000"/>
              </a:lnSpc>
            </a:pPr>
            <a:r>
              <a:rPr lang="en-US" sz="1600" b="1" dirty="0"/>
              <a:t>Presentation and analysis of census results</a:t>
            </a:r>
          </a:p>
          <a:p>
            <a:pPr marL="538163" indent="-269875" algn="just">
              <a:lnSpc>
                <a:spcPct val="100000"/>
              </a:lnSpc>
              <a:buFont typeface="Courier New" panose="02070309020205020404" pitchFamily="49" charset="0"/>
              <a:buChar char="o"/>
            </a:pPr>
            <a:r>
              <a:rPr lang="en-US" dirty="0"/>
              <a:t>Maps can be used to relate statistical data with the corresponding geographic area, facilitate the understanding of statistics and assure a more extended and appropriate use of data.</a:t>
            </a:r>
          </a:p>
          <a:p>
            <a:endParaRPr lang="en-US" dirty="0"/>
          </a:p>
        </p:txBody>
      </p:sp>
      <p:sp>
        <p:nvSpPr>
          <p:cNvPr id="4" name="Slide Number Placeholder 3"/>
          <p:cNvSpPr>
            <a:spLocks noGrp="1"/>
          </p:cNvSpPr>
          <p:nvPr>
            <p:ph type="sldNum" sz="quarter" idx="10"/>
          </p:nvPr>
        </p:nvSpPr>
        <p:spPr/>
        <p:txBody>
          <a:bodyPr/>
          <a:lstStyle/>
          <a:p>
            <a:fld id="{F6B7823E-EA08-413F-9EFF-B719F4CAF94E}" type="slidenum">
              <a:rPr lang="en-US" smtClean="0"/>
              <a:t>28</a:t>
            </a:fld>
            <a:endParaRPr lang="en-US"/>
          </a:p>
        </p:txBody>
      </p:sp>
    </p:spTree>
    <p:extLst>
      <p:ext uri="{BB962C8B-B14F-4D97-AF65-F5344CB8AC3E}">
        <p14:creationId xmlns:p14="http://schemas.microsoft.com/office/powerpoint/2010/main" val="138035102"/>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29</a:t>
            </a:fld>
            <a:endParaRPr lang="en-US"/>
          </a:p>
        </p:txBody>
      </p:sp>
    </p:spTree>
    <p:extLst>
      <p:ext uri="{BB962C8B-B14F-4D97-AF65-F5344CB8AC3E}">
        <p14:creationId xmlns:p14="http://schemas.microsoft.com/office/powerpoint/2010/main" val="32986522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B7823E-EA08-413F-9EFF-B719F4CAF94E}" type="slidenum">
              <a:rPr lang="en-US" smtClean="0"/>
              <a:t>3</a:t>
            </a:fld>
            <a:endParaRPr lang="en-US"/>
          </a:p>
        </p:txBody>
      </p:sp>
    </p:spTree>
    <p:extLst>
      <p:ext uri="{BB962C8B-B14F-4D97-AF65-F5344CB8AC3E}">
        <p14:creationId xmlns:p14="http://schemas.microsoft.com/office/powerpoint/2010/main" val="377086927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60363" indent="-279400" algn="just">
              <a:lnSpc>
                <a:spcPct val="100000"/>
              </a:lnSpc>
            </a:pPr>
            <a:r>
              <a:rPr lang="en-US" sz="1600" b="1" dirty="0"/>
              <a:t>Presentation and analysis of census results</a:t>
            </a:r>
          </a:p>
          <a:p>
            <a:pPr marL="538163" indent="-269875" algn="just">
              <a:lnSpc>
                <a:spcPct val="100000"/>
              </a:lnSpc>
              <a:buFont typeface="Courier New" panose="02070309020205020404" pitchFamily="49" charset="0"/>
              <a:buChar char="o"/>
            </a:pPr>
            <a:r>
              <a:rPr lang="en-US" dirty="0"/>
              <a:t>Maps can be used to relate statistical data with the corresponding geographic area, facilitate the understanding of statistics and assure a more extended and appropriate use of data.</a:t>
            </a:r>
          </a:p>
          <a:p>
            <a:endParaRPr lang="en-US" dirty="0"/>
          </a:p>
        </p:txBody>
      </p:sp>
      <p:sp>
        <p:nvSpPr>
          <p:cNvPr id="4" name="Slide Number Placeholder 3"/>
          <p:cNvSpPr>
            <a:spLocks noGrp="1"/>
          </p:cNvSpPr>
          <p:nvPr>
            <p:ph type="sldNum" sz="quarter" idx="10"/>
          </p:nvPr>
        </p:nvSpPr>
        <p:spPr/>
        <p:txBody>
          <a:bodyPr/>
          <a:lstStyle/>
          <a:p>
            <a:fld id="{F6B7823E-EA08-413F-9EFF-B719F4CAF94E}" type="slidenum">
              <a:rPr lang="en-US" smtClean="0"/>
              <a:t>30</a:t>
            </a:fld>
            <a:endParaRPr lang="en-US"/>
          </a:p>
        </p:txBody>
      </p:sp>
    </p:spTree>
    <p:extLst>
      <p:ext uri="{BB962C8B-B14F-4D97-AF65-F5344CB8AC3E}">
        <p14:creationId xmlns:p14="http://schemas.microsoft.com/office/powerpoint/2010/main" val="101249937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a:t>
            </a:r>
            <a:r>
              <a:rPr lang="en-US" sz="1200" kern="1200" dirty="0">
                <a:solidFill>
                  <a:schemeClr val="tx1"/>
                </a:solidFill>
                <a:effectLst/>
                <a:latin typeface="+mn-lt"/>
                <a:ea typeface="+mn-ea"/>
                <a:cs typeface="+mn-cs"/>
              </a:rPr>
              <a:t>One of the first activities in the planning of an agricultural census or survey should </a:t>
            </a:r>
            <a:r>
              <a:rPr lang="en-US" sz="1200" dirty="0"/>
              <a:t>to explore in detail the feasibility of using existing geospatial information and particularly hard copy maps</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740177-EB1E-4D80-8F71-974E612F4C3A}"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31</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523911245"/>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t> </a:t>
            </a:r>
            <a:r>
              <a:rPr lang="en-US" sz="1200" kern="1200" dirty="0">
                <a:solidFill>
                  <a:schemeClr val="tx1"/>
                </a:solidFill>
                <a:effectLst/>
                <a:latin typeface="+mn-lt"/>
                <a:ea typeface="+mn-ea"/>
                <a:cs typeface="+mn-cs"/>
              </a:rPr>
              <a:t>One of the first activities in the planning of an agricultural census or survey should </a:t>
            </a:r>
            <a:r>
              <a:rPr lang="en-US" sz="1200" dirty="0"/>
              <a:t>to explore in detail the feasibility of using existing geospatial information and particularly hard copy maps</a:t>
            </a:r>
          </a:p>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740177-EB1E-4D80-8F71-974E612F4C3A}" type="slidenum">
              <a:rPr kumimoji="0" lang="es-E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32</a:t>
            </a:fld>
            <a:endParaRPr kumimoji="0" lang="es-E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54711516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33</a:t>
            </a:fld>
            <a:endParaRPr lang="en-US"/>
          </a:p>
        </p:txBody>
      </p:sp>
    </p:spTree>
    <p:extLst>
      <p:ext uri="{BB962C8B-B14F-4D97-AF65-F5344CB8AC3E}">
        <p14:creationId xmlns:p14="http://schemas.microsoft.com/office/powerpoint/2010/main" val="286640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4</a:t>
            </a:fld>
            <a:endParaRPr lang="en-US"/>
          </a:p>
        </p:txBody>
      </p:sp>
    </p:spTree>
    <p:extLst>
      <p:ext uri="{BB962C8B-B14F-4D97-AF65-F5344CB8AC3E}">
        <p14:creationId xmlns:p14="http://schemas.microsoft.com/office/powerpoint/2010/main" val="42514664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5</a:t>
            </a:fld>
            <a:endParaRPr lang="en-US"/>
          </a:p>
        </p:txBody>
      </p:sp>
    </p:spTree>
    <p:extLst>
      <p:ext uri="{BB962C8B-B14F-4D97-AF65-F5344CB8AC3E}">
        <p14:creationId xmlns:p14="http://schemas.microsoft.com/office/powerpoint/2010/main" val="25281747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6</a:t>
            </a:fld>
            <a:endParaRPr lang="en-US"/>
          </a:p>
        </p:txBody>
      </p:sp>
    </p:spTree>
    <p:extLst>
      <p:ext uri="{BB962C8B-B14F-4D97-AF65-F5344CB8AC3E}">
        <p14:creationId xmlns:p14="http://schemas.microsoft.com/office/powerpoint/2010/main" val="154815861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B7823E-EA08-413F-9EFF-B719F4CAF94E}" type="slidenum">
              <a:rPr lang="en-US" smtClean="0"/>
              <a:t>7</a:t>
            </a:fld>
            <a:endParaRPr lang="en-US"/>
          </a:p>
        </p:txBody>
      </p:sp>
    </p:spTree>
    <p:extLst>
      <p:ext uri="{BB962C8B-B14F-4D97-AF65-F5344CB8AC3E}">
        <p14:creationId xmlns:p14="http://schemas.microsoft.com/office/powerpoint/2010/main" val="30528292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There are three main types of frames that can be used for an agricultural census:</a:t>
            </a:r>
          </a:p>
          <a:p>
            <a:endParaRPr lang="en-US" dirty="0"/>
          </a:p>
        </p:txBody>
      </p:sp>
      <p:sp>
        <p:nvSpPr>
          <p:cNvPr id="4" name="Slide Number Placeholder 3"/>
          <p:cNvSpPr>
            <a:spLocks noGrp="1"/>
          </p:cNvSpPr>
          <p:nvPr>
            <p:ph type="sldNum" sz="quarter" idx="10"/>
          </p:nvPr>
        </p:nvSpPr>
        <p:spPr/>
        <p:txBody>
          <a:bodyPr/>
          <a:lstStyle/>
          <a:p>
            <a:fld id="{F6B7823E-EA08-413F-9EFF-B719F4CAF94E}" type="slidenum">
              <a:rPr lang="en-US" smtClean="0"/>
              <a:t>8</a:t>
            </a:fld>
            <a:endParaRPr lang="en-US"/>
          </a:p>
        </p:txBody>
      </p:sp>
    </p:spTree>
    <p:extLst>
      <p:ext uri="{BB962C8B-B14F-4D97-AF65-F5344CB8AC3E}">
        <p14:creationId xmlns:p14="http://schemas.microsoft.com/office/powerpoint/2010/main" val="2177124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447800" y="1143000"/>
            <a:ext cx="4114800" cy="3086100"/>
          </a:xfrm>
        </p:spPr>
      </p:sp>
      <p:sp>
        <p:nvSpPr>
          <p:cNvPr id="3" name="Notes Placeholder 2"/>
          <p:cNvSpPr>
            <a:spLocks noGrp="1"/>
          </p:cNvSpPr>
          <p:nvPr>
            <p:ph type="body" idx="1"/>
          </p:nvPr>
        </p:nvSpPr>
        <p:spPr>
          <a:xfrm>
            <a:off x="685800" y="6381751"/>
            <a:ext cx="5486400" cy="3600449"/>
          </a:xfrm>
        </p:spPr>
        <p:txBody>
          <a:bodyPr/>
          <a:lstStyle/>
          <a:p>
            <a:pPr lvl="1"/>
            <a:r>
              <a:rPr lang="en-US" dirty="0"/>
              <a:t>The construction an agricultural census frame must also cover the agricultural holdings that are not directly associated with holders' households, such as large plantations or cooperatives (non-household sector). If a list of holders is obtained by screening a list of households or housing units from the PHC, it is quite possible that those holdings will be omitted from the list. A special effort is required, therefore, to compile a list of such large holdings from other sources in order to ensure their coverage </a:t>
            </a:r>
            <a:r>
              <a:rPr lang="en-US" b="1" dirty="0"/>
              <a:t>(iii)</a:t>
            </a:r>
            <a:r>
              <a:rPr lang="en-US" dirty="0"/>
              <a:t>.  </a:t>
            </a:r>
          </a:p>
          <a:p>
            <a:pPr lvl="1"/>
            <a:endParaRPr lang="en-US" dirty="0"/>
          </a:p>
          <a:p>
            <a:pPr lvl="1"/>
            <a:r>
              <a:rPr lang="en-US" dirty="0"/>
              <a:t>Although the PHC may provide very useful data, </a:t>
            </a:r>
            <a:r>
              <a:rPr lang="en-US" b="1" dirty="0">
                <a:solidFill>
                  <a:srgbClr val="FF0000"/>
                </a:solidFill>
              </a:rPr>
              <a:t>it should not constitute the sole source of information for the preparation of an agricultural census frame.</a:t>
            </a:r>
            <a:r>
              <a:rPr lang="en-US" dirty="0"/>
              <a:t> </a:t>
            </a:r>
            <a:endParaRPr lang="en-GB" dirty="0"/>
          </a:p>
        </p:txBody>
      </p:sp>
      <p:sp>
        <p:nvSpPr>
          <p:cNvPr id="4" name="Slide Number Placeholder 3"/>
          <p:cNvSpPr>
            <a:spLocks noGrp="1"/>
          </p:cNvSpPr>
          <p:nvPr>
            <p:ph type="sldNum" sz="quarter" idx="10"/>
          </p:nvPr>
        </p:nvSpPr>
        <p:spPr/>
        <p:txBody>
          <a:bodyPr/>
          <a:lstStyle/>
          <a:p>
            <a:fld id="{F6B7823E-EA08-413F-9EFF-B719F4CAF94E}" type="slidenum">
              <a:rPr lang="en-US" smtClean="0"/>
              <a:t>9</a:t>
            </a:fld>
            <a:endParaRPr lang="en-US"/>
          </a:p>
        </p:txBody>
      </p:sp>
    </p:spTree>
    <p:extLst>
      <p:ext uri="{BB962C8B-B14F-4D97-AF65-F5344CB8AC3E}">
        <p14:creationId xmlns:p14="http://schemas.microsoft.com/office/powerpoint/2010/main" val="23574538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6" name="Holder 6"/>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4" name="Holder 4"/>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extLst>
      <p:ext uri="{BB962C8B-B14F-4D97-AF65-F5344CB8AC3E}">
        <p14:creationId xmlns:p14="http://schemas.microsoft.com/office/powerpoint/2010/main" val="2468735285"/>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5608" y="435936"/>
            <a:ext cx="7406640" cy="1472184"/>
          </a:xfrm>
          <a:prstGeom prst="rect">
            <a:avLst/>
          </a:prstGeom>
        </p:spPr>
        <p:txBody>
          <a:bodyPr anchor="b"/>
          <a:lstStyle>
            <a:lvl1pPr algn="l">
              <a:defRPr>
                <a:solidFill>
                  <a:srgbClr val="0070C0"/>
                </a:solidFill>
                <a:effectLst/>
              </a:defRPr>
            </a:lvl1pPr>
            <a:extLst/>
          </a:lstStyle>
          <a:p>
            <a:r>
              <a:rPr lang="en-US" noProof="1"/>
              <a:t>Click to edit Master title style</a:t>
            </a:r>
            <a:endParaRPr lang="en-US" dirty="0"/>
          </a:p>
        </p:txBody>
      </p:sp>
      <p:sp>
        <p:nvSpPr>
          <p:cNvPr id="22" name="Subtitle 21"/>
          <p:cNvSpPr>
            <a:spLocks noGrp="1"/>
          </p:cNvSpPr>
          <p:nvPr>
            <p:ph type="subTitle" idx="1"/>
          </p:nvPr>
        </p:nvSpPr>
        <p:spPr>
          <a:xfrm>
            <a:off x="1432560" y="1850064"/>
            <a:ext cx="7406640" cy="1752600"/>
          </a:xfrm>
          <a:prstGeom prst="rect">
            <a:avLst/>
          </a:prstGeom>
        </p:spPr>
        <p:txBody>
          <a:bodyPr/>
          <a:lstStyle>
            <a:lvl1pPr marL="73152" indent="0" algn="l">
              <a:buNone/>
              <a:defRPr sz="2600">
                <a:solidFill>
                  <a:srgbClr val="0070C0"/>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noProof="1"/>
              <a:t>Click to edit Master subtitle style</a:t>
            </a:r>
            <a:endParaRPr lang="en-US" dirty="0"/>
          </a:p>
        </p:txBody>
      </p:sp>
      <p:sp>
        <p:nvSpPr>
          <p:cNvPr id="7" name="Date Placeholder 6"/>
          <p:cNvSpPr>
            <a:spLocks noGrp="1"/>
          </p:cNvSpPr>
          <p:nvPr>
            <p:ph type="dt" sz="half" idx="10"/>
          </p:nvPr>
        </p:nvSpPr>
        <p:spPr/>
        <p:txBody>
          <a:bodyPr/>
          <a:lstStyle/>
          <a:p>
            <a:fld id="{2F8F40E8-AE91-4A8F-9228-8F7D80C63781}" type="datetime1">
              <a:rPr lang="es-ES" smtClean="0"/>
              <a:pPr/>
              <a:t>16/08/2021</a:t>
            </a:fld>
            <a:endParaRPr lang="es-ES"/>
          </a:p>
        </p:txBody>
      </p:sp>
      <p:sp>
        <p:nvSpPr>
          <p:cNvPr id="20" name="Footer Placeholder 19"/>
          <p:cNvSpPr>
            <a:spLocks noGrp="1"/>
          </p:cNvSpPr>
          <p:nvPr>
            <p:ph type="ftr" sz="quarter" idx="11"/>
          </p:nvPr>
        </p:nvSpPr>
        <p:spPr/>
        <p:txBody>
          <a:bodyPr/>
          <a:lstStyle/>
          <a:p>
            <a:endParaRPr lang="es-ES"/>
          </a:p>
        </p:txBody>
      </p:sp>
      <p:sp>
        <p:nvSpPr>
          <p:cNvPr id="10" name="Slide Number Placeholder 9"/>
          <p:cNvSpPr>
            <a:spLocks noGrp="1"/>
          </p:cNvSpPr>
          <p:nvPr>
            <p:ph type="sldNum" sz="quarter" idx="12"/>
          </p:nvPr>
        </p:nvSpPr>
        <p:spPr/>
        <p:txBody>
          <a:bodyPr/>
          <a:lstStyle/>
          <a:p>
            <a:fld id="{412FF748-1325-48DC-AE50-E54CCC902008}" type="slidenum">
              <a:rPr lang="es-ES" smtClean="0"/>
              <a:pPr/>
              <a:t>‹#›</a:t>
            </a:fld>
            <a:endParaRPr lang="es-E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extLst>
      <p:ext uri="{BB962C8B-B14F-4D97-AF65-F5344CB8AC3E}">
        <p14:creationId xmlns:p14="http://schemas.microsoft.com/office/powerpoint/2010/main" val="2764179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1371617" y="2013012"/>
            <a:ext cx="7498080" cy="4800600"/>
          </a:xfrm>
          <a:prstGeom prst="rect">
            <a:avLst/>
          </a:prstGeom>
        </p:spPr>
        <p:txBody>
          <a:bodyPr/>
          <a:lstStyle>
            <a:lvl1pPr>
              <a:defRPr>
                <a:solidFill>
                  <a:schemeClr val="tx1"/>
                </a:solidFill>
              </a:defRPr>
            </a:lvl1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0E33C6B3-38B0-4503-B2E8-CF2F205E1B4A}" type="datetime1">
              <a:rPr lang="es-ES" smtClean="0"/>
              <a:pPr/>
              <a:t>16/08/2021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31604801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2578392" y="2600325"/>
            <a:ext cx="6400800" cy="2286000"/>
          </a:xfrm>
          <a:prstGeom prst="rect">
            <a:avLst/>
          </a:prstGeom>
        </p:spPr>
        <p:txBody>
          <a:bodyPr anchor="t"/>
          <a:lstStyle>
            <a:lvl1pPr algn="l">
              <a:lnSpc>
                <a:spcPts val="4500"/>
              </a:lnSpc>
              <a:buNone/>
              <a:defRPr sz="4000" b="1" cap="all"/>
            </a:lvl1pPr>
            <a:extLst/>
          </a:lstStyle>
          <a:p>
            <a:r>
              <a:rPr lang="en-US"/>
              <a:t>Click to edit Master title style</a:t>
            </a:r>
            <a:endParaRPr lang="en-US" dirty="0"/>
          </a:p>
        </p:txBody>
      </p:sp>
      <p:sp>
        <p:nvSpPr>
          <p:cNvPr id="3" name="Text Placeholder 2"/>
          <p:cNvSpPr>
            <a:spLocks noGrp="1"/>
          </p:cNvSpPr>
          <p:nvPr>
            <p:ph type="body" idx="1"/>
          </p:nvPr>
        </p:nvSpPr>
        <p:spPr>
          <a:xfrm>
            <a:off x="2578392" y="1100138"/>
            <a:ext cx="6400800" cy="1509712"/>
          </a:xfrm>
          <a:prstGeom prst="rect">
            <a:avLst/>
          </a:prstGeom>
        </p:spPr>
        <p:txBody>
          <a:bodyPr anchor="b"/>
          <a:lstStyle>
            <a:lvl1pPr marL="27432"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4" name="Date Placeholder 3"/>
          <p:cNvSpPr>
            <a:spLocks noGrp="1"/>
          </p:cNvSpPr>
          <p:nvPr>
            <p:ph type="dt" sz="half" idx="10"/>
          </p:nvPr>
        </p:nvSpPr>
        <p:spPr/>
        <p:txBody>
          <a:bodyPr/>
          <a:lstStyle/>
          <a:p>
            <a:fld id="{CDD52450-5825-439B-804E-915A51E8302D}" type="datetime1">
              <a:rPr lang="es-ES" smtClean="0"/>
              <a:pPr/>
              <a:t>16/08/2021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2FF748-1325-48DC-AE50-E54CCC902008}" type="slidenum">
              <a:rPr lang="es-ES" smtClean="0"/>
              <a:pPr/>
              <a:t>‹#›</a:t>
            </a:fld>
            <a:endParaRPr lang="es-E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50000" t="50000" r="100000" b="1250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endParaRPr lang="en-US"/>
          </a:p>
        </p:txBody>
      </p:sp>
    </p:spTree>
    <p:extLst>
      <p:ext uri="{BB962C8B-B14F-4D97-AF65-F5344CB8AC3E}">
        <p14:creationId xmlns:p14="http://schemas.microsoft.com/office/powerpoint/2010/main" val="104336547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9" name="Pie 8"/>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Oval 9"/>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33974" y="-54"/>
            <a:ext cx="8131127"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1435608" y="274320"/>
            <a:ext cx="7498080" cy="1143000"/>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43560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276088" y="1524000"/>
            <a:ext cx="3657600" cy="4663440"/>
          </a:xfrm>
          <a:prstGeom prst="rect">
            <a:avLst/>
          </a:prstGeo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D7FFD92-480D-419E-A52A-EFBDF67C6807}" type="datetime1">
              <a:rPr lang="es-ES" smtClean="0"/>
              <a:pPr/>
              <a:t>16/08/2021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558000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a:prstGeom prst="rect">
            <a:avLst/>
          </a:prstGeom>
        </p:spPr>
        <p:txBody>
          <a:bodyPr anchor="ctr"/>
          <a:lstStyle>
            <a:lvl1pPr algn="ctr">
              <a:defRPr sz="4500" b="1" cap="none" baseline="0"/>
            </a:lvl1pPr>
            <a:extLst/>
          </a:lstStyle>
          <a:p>
            <a:r>
              <a:rPr lang="en-US"/>
              <a:t>Click to edit Master title style</a:t>
            </a:r>
            <a:endParaRPr lang="en-US" dirty="0"/>
          </a:p>
        </p:txBody>
      </p:sp>
      <p:sp>
        <p:nvSpPr>
          <p:cNvPr id="3" name="Text Placeholder 2"/>
          <p:cNvSpPr>
            <a:spLocks noGrp="1"/>
          </p:cNvSpPr>
          <p:nvPr>
            <p:ph type="body" idx="1"/>
          </p:nvPr>
        </p:nvSpPr>
        <p:spPr>
          <a:xfrm>
            <a:off x="45720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63440" y="328278"/>
            <a:ext cx="4023360" cy="640080"/>
          </a:xfrm>
          <a:prstGeom prst="rect">
            <a:avLst/>
          </a:prstGeom>
          <a:solidFill>
            <a:schemeClr val="bg1"/>
          </a:solidFill>
          <a:ln w="10795">
            <a:solidFill>
              <a:schemeClr val="bg1"/>
            </a:solidFill>
            <a:miter lim="800000"/>
          </a:ln>
        </p:spPr>
        <p:txBody>
          <a:bodyPr anchor="ctr"/>
          <a:lstStyle>
            <a:lvl1pPr marL="283464"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63440" y="969336"/>
            <a:ext cx="4023360" cy="4114800"/>
          </a:xfrm>
          <a:prstGeom prst="rect">
            <a:avLst/>
          </a:prstGeo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D734FB9-A692-4F5E-994E-02705E192139}" type="datetime1">
              <a:rPr lang="es-ES" smtClean="0"/>
              <a:pPr/>
              <a:t>16/08/2021</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17104634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a:prstGeom prst="rect">
            <a:avLst/>
          </a:prstGeom>
        </p:spPr>
        <p:txBody>
          <a:bodyPr anchor="ct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77B9363-22EF-497A-8E0E-B8F0D9D68433}" type="datetime1">
              <a:rPr lang="es-ES" smtClean="0"/>
              <a:pPr/>
              <a:t>16/08/2021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19327774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Date Placeholder 1"/>
          <p:cNvSpPr>
            <a:spLocks noGrp="1"/>
          </p:cNvSpPr>
          <p:nvPr>
            <p:ph type="dt" sz="half" idx="10"/>
          </p:nvPr>
        </p:nvSpPr>
        <p:spPr/>
        <p:txBody>
          <a:bodyPr/>
          <a:lstStyle/>
          <a:p>
            <a:fld id="{416036D8-2A08-4F0C-A376-4A8A1FC3E8B3}" type="datetime1">
              <a:rPr lang="es-ES" smtClean="0"/>
              <a:pPr/>
              <a:t>16/08/2021</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412FF748-1325-48DC-AE50-E54CCC902008}" type="slidenum">
              <a:rPr lang="es-ES" smtClean="0"/>
              <a:pPr/>
              <a:t>‹#›</a:t>
            </a:fld>
            <a:endParaRPr lang="es-E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Tree>
    <p:extLst>
      <p:ext uri="{BB962C8B-B14F-4D97-AF65-F5344CB8AC3E}">
        <p14:creationId xmlns:p14="http://schemas.microsoft.com/office/powerpoint/2010/main" val="135445756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810000" cy="1162050"/>
          </a:xfrm>
          <a:prstGeom prst="rect">
            <a:avLst/>
          </a:prstGeom>
          <a:ln>
            <a:noFill/>
          </a:ln>
        </p:spPr>
        <p:txBody>
          <a:bodyPr anchor="b"/>
          <a:lstStyle>
            <a:lvl1pPr algn="l">
              <a:lnSpc>
                <a:spcPts val="2000"/>
              </a:lnSpc>
              <a:buNone/>
              <a:defRPr sz="2200" b="1" cap="all" baseline="0"/>
            </a:lvl1pPr>
            <a:extLst/>
          </a:lstStyle>
          <a:p>
            <a:r>
              <a:rPr lang="en-US"/>
              <a:t>Click to edit Master title style</a:t>
            </a:r>
            <a:endParaRPr lang="en-US" dirty="0"/>
          </a:p>
        </p:txBody>
      </p:sp>
      <p:sp>
        <p:nvSpPr>
          <p:cNvPr id="3" name="Text Placeholder 2"/>
          <p:cNvSpPr>
            <a:spLocks noGrp="1"/>
          </p:cNvSpPr>
          <p:nvPr>
            <p:ph type="body" idx="2"/>
          </p:nvPr>
        </p:nvSpPr>
        <p:spPr>
          <a:xfrm>
            <a:off x="457200" y="1435100"/>
            <a:ext cx="3810000" cy="698500"/>
          </a:xfrm>
          <a:prstGeom prst="rect">
            <a:avLst/>
          </a:prstGeom>
        </p:spPr>
        <p:txBody>
          <a:bodyPr/>
          <a:lstStyle>
            <a:lvl1pPr marL="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457200" y="2133600"/>
            <a:ext cx="8153400" cy="3992563"/>
          </a:xfrm>
          <a:prstGeom prst="rect">
            <a:avLst/>
          </a:prstGeo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244FBB0-03CF-426D-AC35-C0044DA149EF}" type="datetime1">
              <a:rPr lang="es-ES" smtClean="0"/>
              <a:pPr/>
              <a:t>16/08/2021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3004297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a:prstGeom prst="rect">
            <a:avLst/>
          </a:prstGeom>
        </p:spPr>
        <p:txBody>
          <a:bodyPr anchor="b">
            <a:noAutofit/>
          </a:bodyPr>
          <a:lstStyle>
            <a:lvl1pPr algn="l">
              <a:buNone/>
              <a:defRPr sz="2100" b="1">
                <a:effectLst/>
              </a:defRPr>
            </a:lvl1pPr>
            <a:extLst/>
          </a:lstStyle>
          <a:p>
            <a:r>
              <a:rPr lang="en-US"/>
              <a:t>Click to edit Master title style</a:t>
            </a:r>
            <a:endParaRPr lang="en-US" dirty="0"/>
          </a:p>
        </p:txBody>
      </p:sp>
      <p:sp>
        <p:nvSpPr>
          <p:cNvPr id="5" name="Date Placeholder 4"/>
          <p:cNvSpPr>
            <a:spLocks noGrp="1"/>
          </p:cNvSpPr>
          <p:nvPr>
            <p:ph type="dt" sz="half" idx="10"/>
          </p:nvPr>
        </p:nvSpPr>
        <p:spPr/>
        <p:txBody>
          <a:bodyPr/>
          <a:lstStyle/>
          <a:p>
            <a:fld id="{16953C3F-2364-48A9-9255-C338C722EEDA}" type="datetime1">
              <a:rPr lang="es-ES" smtClean="0"/>
              <a:pPr/>
              <a:t>16/08/2021</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412FF748-1325-48DC-AE50-E54CCC902008}" type="slidenum">
              <a:rPr lang="es-ES" smtClean="0"/>
              <a:pPr/>
              <a:t>‹#›</a:t>
            </a:fld>
            <a:endParaRPr lang="es-E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0">
            <a:bevelT w="25400" h="19050"/>
            <a:contourClr>
              <a:srgbClr val="969696"/>
            </a:contourClr>
          </a:sp3d>
        </p:spPr>
        <p:txBody>
          <a:bodyPr lIns="91440" tIns="274320" rtlCol="0" anchor="t">
            <a:normAutofit/>
          </a:bodyPr>
          <a:lstStyle/>
          <a:p>
            <a:pPr marL="0" indent="-283464" algn="l" rtl="0" latinLnBrk="0">
              <a:lnSpc>
                <a:spcPts val="3000"/>
              </a:lnSpc>
              <a:spcBef>
                <a:spcPts val="600"/>
              </a:spcBef>
              <a:buClr>
                <a:schemeClr val="accent1"/>
              </a:buClr>
              <a:buSzPct val="80000"/>
              <a:buFont typeface="Wingdings 2"/>
              <a:buNone/>
            </a:pPr>
            <a:endParaRPr lang="en-US" sz="3200" kern="1200">
              <a:solidFill>
                <a:schemeClr val="tx1"/>
              </a:solidFill>
              <a:latin typeface="+mn-lt"/>
              <a:ea typeface="+mn-ea"/>
              <a:cs typeface="+mn-cs"/>
            </a:endParaRPr>
          </a:p>
        </p:txBody>
      </p:sp>
      <p:sp>
        <p:nvSpPr>
          <p:cNvPr id="3" name="Shape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a:r>
              <a:rPr lang="en-US"/>
              <a:t>Click icon to add picture</a:t>
            </a:r>
            <a:endParaRPr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p>
        </p:txBody>
      </p:sp>
      <p:sp>
        <p:nvSpPr>
          <p:cNvPr id="4" name="Text Placeholder 3"/>
          <p:cNvSpPr>
            <a:spLocks noGrp="1"/>
          </p:cNvSpPr>
          <p:nvPr>
            <p:ph type="body" sz="half" idx="2"/>
          </p:nvPr>
        </p:nvSpPr>
        <p:spPr>
          <a:xfrm>
            <a:off x="838200" y="4800600"/>
            <a:ext cx="4419600" cy="762000"/>
          </a:xfrm>
          <a:prstGeom prst="rect">
            <a:avLst/>
          </a:prstGeom>
        </p:spPr>
        <p:txBody>
          <a:bodyP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en-US"/>
              <a:t>Click to edit Master text styles</a:t>
            </a:r>
          </a:p>
        </p:txBody>
      </p:sp>
    </p:spTree>
    <p:extLst>
      <p:ext uri="{BB962C8B-B14F-4D97-AF65-F5344CB8AC3E}">
        <p14:creationId xmlns:p14="http://schemas.microsoft.com/office/powerpoint/2010/main" val="3661928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6FC0"/>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6" name="Holder 6"/>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406758" y="672756"/>
            <a:ext cx="749808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1371617" y="2013012"/>
            <a:ext cx="7498080" cy="480060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243BFF4-371F-49C9-8D20-48FF78C9E0E6}" type="datetime1">
              <a:rPr lang="es-ES" smtClean="0"/>
              <a:pPr/>
              <a:t>16/08/2021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264996821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1143000" y="274640"/>
            <a:ext cx="5562600" cy="5851525"/>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5C77621-71A8-4214-8779-1B7A6839C5C9}" type="datetime1">
              <a:rPr lang="es-ES" smtClean="0"/>
              <a:pPr/>
              <a:t>16/08/2021</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118899494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endParaRPr lang="es-AR"/>
          </a:p>
        </p:txBody>
      </p:sp>
      <p:sp>
        <p:nvSpPr>
          <p:cNvPr id="3" name="Date Placeholder 2"/>
          <p:cNvSpPr>
            <a:spLocks noGrp="1"/>
          </p:cNvSpPr>
          <p:nvPr>
            <p:ph type="dt" sz="half" idx="10"/>
          </p:nvPr>
        </p:nvSpPr>
        <p:spPr/>
        <p:txBody>
          <a:bodyPr/>
          <a:lstStyle/>
          <a:p>
            <a:fld id="{55CAC243-3BB0-4495-9F22-D072DBB72E3B}" type="datetime1">
              <a:rPr lang="es-ES" smtClean="0"/>
              <a:pPr/>
              <a:t>16/08/2021</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412FF748-1325-48DC-AE50-E54CCC902008}" type="slidenum">
              <a:rPr lang="es-ES" smtClean="0"/>
              <a:pPr/>
              <a:t>‹#›</a:t>
            </a:fld>
            <a:endParaRPr lang="es-ES"/>
          </a:p>
        </p:txBody>
      </p:sp>
    </p:spTree>
    <p:extLst>
      <p:ext uri="{BB962C8B-B14F-4D97-AF65-F5344CB8AC3E}">
        <p14:creationId xmlns:p14="http://schemas.microsoft.com/office/powerpoint/2010/main" val="3337618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6FC0"/>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7" name="Holder 7"/>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200" b="1" i="0">
                <a:solidFill>
                  <a:srgbClr val="006FC0"/>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5" name="Holder 5"/>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2" cstate="print"/>
            <a:stretch>
              <a:fillRect/>
            </a:stretch>
          </a:blipFill>
        </p:spPr>
        <p:txBody>
          <a:bodyPr wrap="square" lIns="0" tIns="0" rIns="0" bIns="0" rtlCol="0"/>
          <a:lstStyle/>
          <a:p>
            <a:endParaRPr/>
          </a:p>
        </p:txBody>
      </p:sp>
      <p:sp>
        <p:nvSpPr>
          <p:cNvPr id="17" name="bg object 17"/>
          <p:cNvSpPr/>
          <p:nvPr/>
        </p:nvSpPr>
        <p:spPr>
          <a:xfrm>
            <a:off x="3304" y="3810"/>
            <a:ext cx="819785" cy="819150"/>
          </a:xfrm>
          <a:custGeom>
            <a:avLst/>
            <a:gdLst/>
            <a:ahLst/>
            <a:cxnLst/>
            <a:rect l="l" t="t" r="r" b="b"/>
            <a:pathLst>
              <a:path w="819785" h="819150">
                <a:moveTo>
                  <a:pt x="819655" y="0"/>
                </a:moveTo>
                <a:lnTo>
                  <a:pt x="505" y="0"/>
                </a:lnTo>
                <a:lnTo>
                  <a:pt x="0" y="819150"/>
                </a:lnTo>
                <a:lnTo>
                  <a:pt x="48635" y="817759"/>
                </a:lnTo>
                <a:lnTo>
                  <a:pt x="96034" y="813638"/>
                </a:lnTo>
                <a:lnTo>
                  <a:pt x="142623" y="806864"/>
                </a:lnTo>
                <a:lnTo>
                  <a:pt x="188327" y="797514"/>
                </a:lnTo>
                <a:lnTo>
                  <a:pt x="233067" y="785664"/>
                </a:lnTo>
                <a:lnTo>
                  <a:pt x="276768" y="771391"/>
                </a:lnTo>
                <a:lnTo>
                  <a:pt x="319353" y="754772"/>
                </a:lnTo>
                <a:lnTo>
                  <a:pt x="360744" y="735885"/>
                </a:lnTo>
                <a:lnTo>
                  <a:pt x="400865" y="714805"/>
                </a:lnTo>
                <a:lnTo>
                  <a:pt x="439639" y="691610"/>
                </a:lnTo>
                <a:lnTo>
                  <a:pt x="476990" y="666377"/>
                </a:lnTo>
                <a:lnTo>
                  <a:pt x="512839" y="639182"/>
                </a:lnTo>
                <a:lnTo>
                  <a:pt x="547112" y="610102"/>
                </a:lnTo>
                <a:lnTo>
                  <a:pt x="579729" y="579215"/>
                </a:lnTo>
                <a:lnTo>
                  <a:pt x="610616" y="546596"/>
                </a:lnTo>
                <a:lnTo>
                  <a:pt x="639695" y="512323"/>
                </a:lnTo>
                <a:lnTo>
                  <a:pt x="666889" y="476473"/>
                </a:lnTo>
                <a:lnTo>
                  <a:pt x="692122" y="439123"/>
                </a:lnTo>
                <a:lnTo>
                  <a:pt x="715316" y="400349"/>
                </a:lnTo>
                <a:lnTo>
                  <a:pt x="736395" y="360228"/>
                </a:lnTo>
                <a:lnTo>
                  <a:pt x="755281" y="318837"/>
                </a:lnTo>
                <a:lnTo>
                  <a:pt x="771899" y="276253"/>
                </a:lnTo>
                <a:lnTo>
                  <a:pt x="786171" y="232553"/>
                </a:lnTo>
                <a:lnTo>
                  <a:pt x="798020" y="187814"/>
                </a:lnTo>
                <a:lnTo>
                  <a:pt x="807370" y="142112"/>
                </a:lnTo>
                <a:lnTo>
                  <a:pt x="814144" y="95524"/>
                </a:lnTo>
                <a:lnTo>
                  <a:pt x="818264" y="48128"/>
                </a:lnTo>
                <a:lnTo>
                  <a:pt x="819655" y="0"/>
                </a:lnTo>
                <a:close/>
              </a:path>
            </a:pathLst>
          </a:custGeom>
          <a:solidFill>
            <a:srgbClr val="EBF5FF">
              <a:alpha val="32940"/>
            </a:srgbClr>
          </a:solidFill>
        </p:spPr>
        <p:txBody>
          <a:bodyPr wrap="square" lIns="0" tIns="0" rIns="0" bIns="0" rtlCol="0"/>
          <a:lstStyle/>
          <a:p>
            <a:endParaRPr/>
          </a:p>
        </p:txBody>
      </p:sp>
      <p:sp>
        <p:nvSpPr>
          <p:cNvPr id="18" name="bg object 18"/>
          <p:cNvSpPr/>
          <p:nvPr/>
        </p:nvSpPr>
        <p:spPr>
          <a:xfrm>
            <a:off x="3304" y="3810"/>
            <a:ext cx="819785" cy="819150"/>
          </a:xfrm>
          <a:custGeom>
            <a:avLst/>
            <a:gdLst/>
            <a:ahLst/>
            <a:cxnLst/>
            <a:rect l="l" t="t" r="r" b="b"/>
            <a:pathLst>
              <a:path w="819785" h="819150">
                <a:moveTo>
                  <a:pt x="819655" y="0"/>
                </a:moveTo>
                <a:lnTo>
                  <a:pt x="818264" y="48128"/>
                </a:lnTo>
                <a:lnTo>
                  <a:pt x="814144" y="95524"/>
                </a:lnTo>
                <a:lnTo>
                  <a:pt x="807370" y="142112"/>
                </a:lnTo>
                <a:lnTo>
                  <a:pt x="798020" y="187814"/>
                </a:lnTo>
                <a:lnTo>
                  <a:pt x="786171" y="232553"/>
                </a:lnTo>
                <a:lnTo>
                  <a:pt x="771899" y="276253"/>
                </a:lnTo>
                <a:lnTo>
                  <a:pt x="755281" y="318837"/>
                </a:lnTo>
                <a:lnTo>
                  <a:pt x="736395" y="360228"/>
                </a:lnTo>
                <a:lnTo>
                  <a:pt x="715316" y="400349"/>
                </a:lnTo>
                <a:lnTo>
                  <a:pt x="692122" y="439123"/>
                </a:lnTo>
                <a:lnTo>
                  <a:pt x="666889" y="476473"/>
                </a:lnTo>
                <a:lnTo>
                  <a:pt x="639695" y="512323"/>
                </a:lnTo>
                <a:lnTo>
                  <a:pt x="610616" y="546596"/>
                </a:lnTo>
                <a:lnTo>
                  <a:pt x="579729" y="579215"/>
                </a:lnTo>
                <a:lnTo>
                  <a:pt x="547112" y="610102"/>
                </a:lnTo>
                <a:lnTo>
                  <a:pt x="512839" y="639182"/>
                </a:lnTo>
                <a:lnTo>
                  <a:pt x="476990" y="666377"/>
                </a:lnTo>
                <a:lnTo>
                  <a:pt x="439639" y="691610"/>
                </a:lnTo>
                <a:lnTo>
                  <a:pt x="400865" y="714805"/>
                </a:lnTo>
                <a:lnTo>
                  <a:pt x="360744" y="735885"/>
                </a:lnTo>
                <a:lnTo>
                  <a:pt x="319353" y="754772"/>
                </a:lnTo>
                <a:lnTo>
                  <a:pt x="276768" y="771391"/>
                </a:lnTo>
                <a:lnTo>
                  <a:pt x="233067" y="785664"/>
                </a:lnTo>
                <a:lnTo>
                  <a:pt x="188327" y="797514"/>
                </a:lnTo>
                <a:lnTo>
                  <a:pt x="142623" y="806864"/>
                </a:lnTo>
                <a:lnTo>
                  <a:pt x="96034" y="813638"/>
                </a:lnTo>
                <a:lnTo>
                  <a:pt x="48635" y="817759"/>
                </a:lnTo>
                <a:lnTo>
                  <a:pt x="505" y="819150"/>
                </a:lnTo>
                <a:lnTo>
                  <a:pt x="336" y="819150"/>
                </a:lnTo>
                <a:lnTo>
                  <a:pt x="168" y="819150"/>
                </a:lnTo>
                <a:lnTo>
                  <a:pt x="0" y="819150"/>
                </a:lnTo>
                <a:lnTo>
                  <a:pt x="505" y="0"/>
                </a:lnTo>
                <a:lnTo>
                  <a:pt x="819655" y="0"/>
                </a:lnTo>
                <a:close/>
              </a:path>
            </a:pathLst>
          </a:custGeom>
          <a:ln w="3175">
            <a:solidFill>
              <a:srgbClr val="70A7F6"/>
            </a:solidFill>
          </a:ln>
        </p:spPr>
        <p:txBody>
          <a:bodyPr wrap="square" lIns="0" tIns="0" rIns="0" bIns="0" rtlCol="0"/>
          <a:lstStyle/>
          <a:p>
            <a:endParaRPr/>
          </a:p>
        </p:txBody>
      </p:sp>
      <p:sp>
        <p:nvSpPr>
          <p:cNvPr id="19" name="bg object 19"/>
          <p:cNvSpPr/>
          <p:nvPr/>
        </p:nvSpPr>
        <p:spPr>
          <a:xfrm>
            <a:off x="128015" y="6095"/>
            <a:ext cx="1782318" cy="1782317"/>
          </a:xfrm>
          <a:prstGeom prst="rect">
            <a:avLst/>
          </a:prstGeom>
          <a:blipFill>
            <a:blip r:embed="rId3" cstate="print"/>
            <a:stretch>
              <a:fillRect/>
            </a:stretch>
          </a:blipFill>
        </p:spPr>
        <p:txBody>
          <a:bodyPr wrap="square" lIns="0" tIns="0" rIns="0" bIns="0" rtlCol="0"/>
          <a:lstStyle/>
          <a:p>
            <a:endParaRPr/>
          </a:p>
        </p:txBody>
      </p:sp>
      <p:sp>
        <p:nvSpPr>
          <p:cNvPr id="20" name="bg object 20"/>
          <p:cNvSpPr/>
          <p:nvPr/>
        </p:nvSpPr>
        <p:spPr>
          <a:xfrm>
            <a:off x="169163" y="21335"/>
            <a:ext cx="1702435" cy="1702435"/>
          </a:xfrm>
          <a:custGeom>
            <a:avLst/>
            <a:gdLst/>
            <a:ahLst/>
            <a:cxnLst/>
            <a:rect l="l" t="t" r="r" b="b"/>
            <a:pathLst>
              <a:path w="1702435" h="1702435">
                <a:moveTo>
                  <a:pt x="0" y="851154"/>
                </a:moveTo>
                <a:lnTo>
                  <a:pt x="1347" y="802859"/>
                </a:lnTo>
                <a:lnTo>
                  <a:pt x="5341" y="755271"/>
                </a:lnTo>
                <a:lnTo>
                  <a:pt x="11910" y="708461"/>
                </a:lnTo>
                <a:lnTo>
                  <a:pt x="20983" y="662500"/>
                </a:lnTo>
                <a:lnTo>
                  <a:pt x="32487" y="617462"/>
                </a:lnTo>
                <a:lnTo>
                  <a:pt x="46350" y="573417"/>
                </a:lnTo>
                <a:lnTo>
                  <a:pt x="62501" y="530438"/>
                </a:lnTo>
                <a:lnTo>
                  <a:pt x="80868" y="488596"/>
                </a:lnTo>
                <a:lnTo>
                  <a:pt x="101378" y="447964"/>
                </a:lnTo>
                <a:lnTo>
                  <a:pt x="123961" y="408613"/>
                </a:lnTo>
                <a:lnTo>
                  <a:pt x="148543" y="370615"/>
                </a:lnTo>
                <a:lnTo>
                  <a:pt x="175055" y="334042"/>
                </a:lnTo>
                <a:lnTo>
                  <a:pt x="203422" y="298966"/>
                </a:lnTo>
                <a:lnTo>
                  <a:pt x="233574" y="265459"/>
                </a:lnTo>
                <a:lnTo>
                  <a:pt x="265439" y="233593"/>
                </a:lnTo>
                <a:lnTo>
                  <a:pt x="298945" y="203439"/>
                </a:lnTo>
                <a:lnTo>
                  <a:pt x="334020" y="175070"/>
                </a:lnTo>
                <a:lnTo>
                  <a:pt x="370593" y="148557"/>
                </a:lnTo>
                <a:lnTo>
                  <a:pt x="408590" y="123973"/>
                </a:lnTo>
                <a:lnTo>
                  <a:pt x="447941" y="101388"/>
                </a:lnTo>
                <a:lnTo>
                  <a:pt x="488574" y="80876"/>
                </a:lnTo>
                <a:lnTo>
                  <a:pt x="530417" y="62508"/>
                </a:lnTo>
                <a:lnTo>
                  <a:pt x="573397" y="46355"/>
                </a:lnTo>
                <a:lnTo>
                  <a:pt x="617444" y="32490"/>
                </a:lnTo>
                <a:lnTo>
                  <a:pt x="662485" y="20985"/>
                </a:lnTo>
                <a:lnTo>
                  <a:pt x="708448" y="11912"/>
                </a:lnTo>
                <a:lnTo>
                  <a:pt x="755262" y="5342"/>
                </a:lnTo>
                <a:lnTo>
                  <a:pt x="802854" y="1347"/>
                </a:lnTo>
                <a:lnTo>
                  <a:pt x="851154" y="0"/>
                </a:lnTo>
                <a:lnTo>
                  <a:pt x="899448" y="1347"/>
                </a:lnTo>
                <a:lnTo>
                  <a:pt x="947036" y="5342"/>
                </a:lnTo>
                <a:lnTo>
                  <a:pt x="993846" y="11912"/>
                </a:lnTo>
                <a:lnTo>
                  <a:pt x="1039807" y="20985"/>
                </a:lnTo>
                <a:lnTo>
                  <a:pt x="1084845" y="32490"/>
                </a:lnTo>
                <a:lnTo>
                  <a:pt x="1128890" y="46355"/>
                </a:lnTo>
                <a:lnTo>
                  <a:pt x="1171869" y="62508"/>
                </a:lnTo>
                <a:lnTo>
                  <a:pt x="1213711" y="80876"/>
                </a:lnTo>
                <a:lnTo>
                  <a:pt x="1254343" y="101388"/>
                </a:lnTo>
                <a:lnTo>
                  <a:pt x="1293694" y="123973"/>
                </a:lnTo>
                <a:lnTo>
                  <a:pt x="1331692" y="148557"/>
                </a:lnTo>
                <a:lnTo>
                  <a:pt x="1368265" y="175070"/>
                </a:lnTo>
                <a:lnTo>
                  <a:pt x="1403341" y="203439"/>
                </a:lnTo>
                <a:lnTo>
                  <a:pt x="1436848" y="233593"/>
                </a:lnTo>
                <a:lnTo>
                  <a:pt x="1468714" y="265459"/>
                </a:lnTo>
                <a:lnTo>
                  <a:pt x="1498868" y="298966"/>
                </a:lnTo>
                <a:lnTo>
                  <a:pt x="1527237" y="334042"/>
                </a:lnTo>
                <a:lnTo>
                  <a:pt x="1553750" y="370615"/>
                </a:lnTo>
                <a:lnTo>
                  <a:pt x="1578334" y="408613"/>
                </a:lnTo>
                <a:lnTo>
                  <a:pt x="1600919" y="447964"/>
                </a:lnTo>
                <a:lnTo>
                  <a:pt x="1621431" y="488596"/>
                </a:lnTo>
                <a:lnTo>
                  <a:pt x="1639799" y="530438"/>
                </a:lnTo>
                <a:lnTo>
                  <a:pt x="1655952" y="573417"/>
                </a:lnTo>
                <a:lnTo>
                  <a:pt x="1669817" y="617462"/>
                </a:lnTo>
                <a:lnTo>
                  <a:pt x="1681322" y="662500"/>
                </a:lnTo>
                <a:lnTo>
                  <a:pt x="1690395" y="708461"/>
                </a:lnTo>
                <a:lnTo>
                  <a:pt x="1696965" y="755271"/>
                </a:lnTo>
                <a:lnTo>
                  <a:pt x="1700960" y="802859"/>
                </a:lnTo>
                <a:lnTo>
                  <a:pt x="1702308" y="851154"/>
                </a:lnTo>
                <a:lnTo>
                  <a:pt x="1700960" y="899448"/>
                </a:lnTo>
                <a:lnTo>
                  <a:pt x="1696965" y="947036"/>
                </a:lnTo>
                <a:lnTo>
                  <a:pt x="1690395" y="993846"/>
                </a:lnTo>
                <a:lnTo>
                  <a:pt x="1681322" y="1039807"/>
                </a:lnTo>
                <a:lnTo>
                  <a:pt x="1669817" y="1084845"/>
                </a:lnTo>
                <a:lnTo>
                  <a:pt x="1655952" y="1128890"/>
                </a:lnTo>
                <a:lnTo>
                  <a:pt x="1639799" y="1171869"/>
                </a:lnTo>
                <a:lnTo>
                  <a:pt x="1621431" y="1213711"/>
                </a:lnTo>
                <a:lnTo>
                  <a:pt x="1600919" y="1254343"/>
                </a:lnTo>
                <a:lnTo>
                  <a:pt x="1578334" y="1293694"/>
                </a:lnTo>
                <a:lnTo>
                  <a:pt x="1553750" y="1331692"/>
                </a:lnTo>
                <a:lnTo>
                  <a:pt x="1527237" y="1368265"/>
                </a:lnTo>
                <a:lnTo>
                  <a:pt x="1498868" y="1403341"/>
                </a:lnTo>
                <a:lnTo>
                  <a:pt x="1468714" y="1436848"/>
                </a:lnTo>
                <a:lnTo>
                  <a:pt x="1436848" y="1468714"/>
                </a:lnTo>
                <a:lnTo>
                  <a:pt x="1403341" y="1498868"/>
                </a:lnTo>
                <a:lnTo>
                  <a:pt x="1368265" y="1527237"/>
                </a:lnTo>
                <a:lnTo>
                  <a:pt x="1331692" y="1553750"/>
                </a:lnTo>
                <a:lnTo>
                  <a:pt x="1293694" y="1578334"/>
                </a:lnTo>
                <a:lnTo>
                  <a:pt x="1254343" y="1600919"/>
                </a:lnTo>
                <a:lnTo>
                  <a:pt x="1213711" y="1621431"/>
                </a:lnTo>
                <a:lnTo>
                  <a:pt x="1171869" y="1639799"/>
                </a:lnTo>
                <a:lnTo>
                  <a:pt x="1128890" y="1655952"/>
                </a:lnTo>
                <a:lnTo>
                  <a:pt x="1084845" y="1669817"/>
                </a:lnTo>
                <a:lnTo>
                  <a:pt x="1039807" y="1681322"/>
                </a:lnTo>
                <a:lnTo>
                  <a:pt x="993846" y="1690395"/>
                </a:lnTo>
                <a:lnTo>
                  <a:pt x="947036" y="1696965"/>
                </a:lnTo>
                <a:lnTo>
                  <a:pt x="899448" y="1700960"/>
                </a:lnTo>
                <a:lnTo>
                  <a:pt x="851154" y="1702308"/>
                </a:lnTo>
                <a:lnTo>
                  <a:pt x="802854" y="1700960"/>
                </a:lnTo>
                <a:lnTo>
                  <a:pt x="755262" y="1696965"/>
                </a:lnTo>
                <a:lnTo>
                  <a:pt x="708448" y="1690395"/>
                </a:lnTo>
                <a:lnTo>
                  <a:pt x="662485" y="1681322"/>
                </a:lnTo>
                <a:lnTo>
                  <a:pt x="617444" y="1669817"/>
                </a:lnTo>
                <a:lnTo>
                  <a:pt x="573397" y="1655952"/>
                </a:lnTo>
                <a:lnTo>
                  <a:pt x="530417" y="1639799"/>
                </a:lnTo>
                <a:lnTo>
                  <a:pt x="488574" y="1621431"/>
                </a:lnTo>
                <a:lnTo>
                  <a:pt x="447941" y="1600919"/>
                </a:lnTo>
                <a:lnTo>
                  <a:pt x="408590" y="1578334"/>
                </a:lnTo>
                <a:lnTo>
                  <a:pt x="370593" y="1553750"/>
                </a:lnTo>
                <a:lnTo>
                  <a:pt x="334020" y="1527237"/>
                </a:lnTo>
                <a:lnTo>
                  <a:pt x="298945" y="1498868"/>
                </a:lnTo>
                <a:lnTo>
                  <a:pt x="265439" y="1468714"/>
                </a:lnTo>
                <a:lnTo>
                  <a:pt x="233574" y="1436848"/>
                </a:lnTo>
                <a:lnTo>
                  <a:pt x="203422" y="1403341"/>
                </a:lnTo>
                <a:lnTo>
                  <a:pt x="175055" y="1368265"/>
                </a:lnTo>
                <a:lnTo>
                  <a:pt x="148543" y="1331692"/>
                </a:lnTo>
                <a:lnTo>
                  <a:pt x="123961" y="1293694"/>
                </a:lnTo>
                <a:lnTo>
                  <a:pt x="101378" y="1254343"/>
                </a:lnTo>
                <a:lnTo>
                  <a:pt x="80868" y="1213711"/>
                </a:lnTo>
                <a:lnTo>
                  <a:pt x="62501" y="1171869"/>
                </a:lnTo>
                <a:lnTo>
                  <a:pt x="46350" y="1128890"/>
                </a:lnTo>
                <a:lnTo>
                  <a:pt x="32487" y="1084845"/>
                </a:lnTo>
                <a:lnTo>
                  <a:pt x="20983" y="1039807"/>
                </a:lnTo>
                <a:lnTo>
                  <a:pt x="11910" y="993846"/>
                </a:lnTo>
                <a:lnTo>
                  <a:pt x="5341" y="947036"/>
                </a:lnTo>
                <a:lnTo>
                  <a:pt x="1347" y="899448"/>
                </a:lnTo>
                <a:lnTo>
                  <a:pt x="0" y="851154"/>
                </a:lnTo>
                <a:close/>
              </a:path>
            </a:pathLst>
          </a:custGeom>
          <a:ln w="27432">
            <a:solidFill>
              <a:srgbClr val="BCDFFF"/>
            </a:solidFill>
          </a:ln>
        </p:spPr>
        <p:txBody>
          <a:bodyPr wrap="square" lIns="0" tIns="0" rIns="0" bIns="0" rtlCol="0"/>
          <a:lstStyle/>
          <a:p>
            <a:endParaRPr/>
          </a:p>
        </p:txBody>
      </p:sp>
      <p:sp>
        <p:nvSpPr>
          <p:cNvPr id="21" name="bg object 21"/>
          <p:cNvSpPr/>
          <p:nvPr/>
        </p:nvSpPr>
        <p:spPr>
          <a:xfrm>
            <a:off x="172212" y="1045463"/>
            <a:ext cx="1152906" cy="1148334"/>
          </a:xfrm>
          <a:prstGeom prst="rect">
            <a:avLst/>
          </a:prstGeom>
          <a:blipFill>
            <a:blip r:embed="rId4" cstate="print"/>
            <a:stretch>
              <a:fillRect/>
            </a:stretch>
          </a:blipFill>
        </p:spPr>
        <p:txBody>
          <a:bodyPr wrap="square" lIns="0" tIns="0" rIns="0" bIns="0" rtlCol="0"/>
          <a:lstStyle/>
          <a:p>
            <a:endParaRPr/>
          </a:p>
        </p:txBody>
      </p:sp>
      <p:sp>
        <p:nvSpPr>
          <p:cNvPr id="22" name="bg object 22"/>
          <p:cNvSpPr/>
          <p:nvPr/>
        </p:nvSpPr>
        <p:spPr>
          <a:xfrm>
            <a:off x="187319" y="1050633"/>
            <a:ext cx="1116813" cy="1111476"/>
          </a:xfrm>
          <a:prstGeom prst="rect">
            <a:avLst/>
          </a:prstGeom>
          <a:blipFill>
            <a:blip r:embed="rId5" cstate="print"/>
            <a:stretch>
              <a:fillRect/>
            </a:stretch>
          </a:blipFill>
        </p:spPr>
        <p:txBody>
          <a:bodyPr wrap="square" lIns="0" tIns="0" rIns="0" bIns="0" rtlCol="0"/>
          <a:lstStyle/>
          <a:p>
            <a:endParaRPr/>
          </a:p>
        </p:txBody>
      </p:sp>
      <p:sp>
        <p:nvSpPr>
          <p:cNvPr id="23" name="bg object 23"/>
          <p:cNvSpPr/>
          <p:nvPr/>
        </p:nvSpPr>
        <p:spPr>
          <a:xfrm>
            <a:off x="187319" y="1050633"/>
            <a:ext cx="1116965" cy="1111885"/>
          </a:xfrm>
          <a:custGeom>
            <a:avLst/>
            <a:gdLst/>
            <a:ahLst/>
            <a:cxnLst/>
            <a:rect l="l" t="t" r="r" b="b"/>
            <a:pathLst>
              <a:path w="1116965" h="1111885">
                <a:moveTo>
                  <a:pt x="118496" y="204634"/>
                </a:moveTo>
                <a:lnTo>
                  <a:pt x="149785" y="168741"/>
                </a:lnTo>
                <a:lnTo>
                  <a:pt x="183515" y="136234"/>
                </a:lnTo>
                <a:lnTo>
                  <a:pt x="219451" y="107137"/>
                </a:lnTo>
                <a:lnTo>
                  <a:pt x="257356" y="81474"/>
                </a:lnTo>
                <a:lnTo>
                  <a:pt x="296996" y="59270"/>
                </a:lnTo>
                <a:lnTo>
                  <a:pt x="338135" y="40547"/>
                </a:lnTo>
                <a:lnTo>
                  <a:pt x="380538" y="25331"/>
                </a:lnTo>
                <a:lnTo>
                  <a:pt x="423971" y="13644"/>
                </a:lnTo>
                <a:lnTo>
                  <a:pt x="468196" y="5510"/>
                </a:lnTo>
                <a:lnTo>
                  <a:pt x="512980" y="954"/>
                </a:lnTo>
                <a:lnTo>
                  <a:pt x="558087" y="0"/>
                </a:lnTo>
                <a:lnTo>
                  <a:pt x="603281" y="2670"/>
                </a:lnTo>
                <a:lnTo>
                  <a:pt x="648327" y="8990"/>
                </a:lnTo>
                <a:lnTo>
                  <a:pt x="692991" y="18983"/>
                </a:lnTo>
                <a:lnTo>
                  <a:pt x="737036" y="32672"/>
                </a:lnTo>
                <a:lnTo>
                  <a:pt x="780227" y="50083"/>
                </a:lnTo>
                <a:lnTo>
                  <a:pt x="822330" y="71238"/>
                </a:lnTo>
                <a:lnTo>
                  <a:pt x="863108" y="96162"/>
                </a:lnTo>
                <a:lnTo>
                  <a:pt x="902327" y="124878"/>
                </a:lnTo>
                <a:lnTo>
                  <a:pt x="939023" y="156757"/>
                </a:lnTo>
                <a:lnTo>
                  <a:pt x="972365" y="190998"/>
                </a:lnTo>
                <a:lnTo>
                  <a:pt x="1002325" y="227366"/>
                </a:lnTo>
                <a:lnTo>
                  <a:pt x="1028874" y="265625"/>
                </a:lnTo>
                <a:lnTo>
                  <a:pt x="1051985" y="305541"/>
                </a:lnTo>
                <a:lnTo>
                  <a:pt x="1071626" y="346879"/>
                </a:lnTo>
                <a:lnTo>
                  <a:pt x="1087772" y="389404"/>
                </a:lnTo>
                <a:lnTo>
                  <a:pt x="1100392" y="432881"/>
                </a:lnTo>
                <a:lnTo>
                  <a:pt x="1109458" y="477076"/>
                </a:lnTo>
                <a:lnTo>
                  <a:pt x="1114941" y="521754"/>
                </a:lnTo>
                <a:lnTo>
                  <a:pt x="1116813" y="566679"/>
                </a:lnTo>
                <a:lnTo>
                  <a:pt x="1115044" y="611617"/>
                </a:lnTo>
                <a:lnTo>
                  <a:pt x="1109608" y="656333"/>
                </a:lnTo>
                <a:lnTo>
                  <a:pt x="1100473" y="700593"/>
                </a:lnTo>
                <a:lnTo>
                  <a:pt x="1087613" y="744160"/>
                </a:lnTo>
                <a:lnTo>
                  <a:pt x="1070998" y="786801"/>
                </a:lnTo>
                <a:lnTo>
                  <a:pt x="1050600" y="828281"/>
                </a:lnTo>
                <a:lnTo>
                  <a:pt x="1026390" y="868365"/>
                </a:lnTo>
                <a:lnTo>
                  <a:pt x="998339" y="906817"/>
                </a:lnTo>
                <a:lnTo>
                  <a:pt x="967050" y="942710"/>
                </a:lnTo>
                <a:lnTo>
                  <a:pt x="933320" y="975218"/>
                </a:lnTo>
                <a:lnTo>
                  <a:pt x="897385" y="1004315"/>
                </a:lnTo>
                <a:lnTo>
                  <a:pt x="859481" y="1029978"/>
                </a:lnTo>
                <a:lnTo>
                  <a:pt x="819841" y="1052184"/>
                </a:lnTo>
                <a:lnTo>
                  <a:pt x="778703" y="1070908"/>
                </a:lnTo>
                <a:lnTo>
                  <a:pt x="736300" y="1086127"/>
                </a:lnTo>
                <a:lnTo>
                  <a:pt x="692869" y="1097817"/>
                </a:lnTo>
                <a:lnTo>
                  <a:pt x="648644" y="1105954"/>
                </a:lnTo>
                <a:lnTo>
                  <a:pt x="603860" y="1110515"/>
                </a:lnTo>
                <a:lnTo>
                  <a:pt x="558754" y="1111476"/>
                </a:lnTo>
                <a:lnTo>
                  <a:pt x="513560" y="1108813"/>
                </a:lnTo>
                <a:lnTo>
                  <a:pt x="468514" y="1102502"/>
                </a:lnTo>
                <a:lnTo>
                  <a:pt x="423850" y="1092519"/>
                </a:lnTo>
                <a:lnTo>
                  <a:pt x="379804" y="1078841"/>
                </a:lnTo>
                <a:lnTo>
                  <a:pt x="336612" y="1061444"/>
                </a:lnTo>
                <a:lnTo>
                  <a:pt x="294508" y="1040304"/>
                </a:lnTo>
                <a:lnTo>
                  <a:pt x="253729" y="1015397"/>
                </a:lnTo>
                <a:lnTo>
                  <a:pt x="214508" y="986700"/>
                </a:lnTo>
                <a:lnTo>
                  <a:pt x="177812" y="954821"/>
                </a:lnTo>
                <a:lnTo>
                  <a:pt x="144469" y="920580"/>
                </a:lnTo>
                <a:lnTo>
                  <a:pt x="114507" y="884212"/>
                </a:lnTo>
                <a:lnTo>
                  <a:pt x="87955" y="845952"/>
                </a:lnTo>
                <a:lnTo>
                  <a:pt x="64842" y="806035"/>
                </a:lnTo>
                <a:lnTo>
                  <a:pt x="45198" y="764695"/>
                </a:lnTo>
                <a:lnTo>
                  <a:pt x="29049" y="722168"/>
                </a:lnTo>
                <a:lnTo>
                  <a:pt x="16427" y="678687"/>
                </a:lnTo>
                <a:lnTo>
                  <a:pt x="7358" y="634488"/>
                </a:lnTo>
                <a:lnTo>
                  <a:pt x="1873" y="589806"/>
                </a:lnTo>
                <a:lnTo>
                  <a:pt x="0" y="544874"/>
                </a:lnTo>
                <a:lnTo>
                  <a:pt x="1767" y="499929"/>
                </a:lnTo>
                <a:lnTo>
                  <a:pt x="7203" y="455204"/>
                </a:lnTo>
                <a:lnTo>
                  <a:pt x="16338" y="410935"/>
                </a:lnTo>
                <a:lnTo>
                  <a:pt x="29200" y="367355"/>
                </a:lnTo>
                <a:lnTo>
                  <a:pt x="45818" y="324701"/>
                </a:lnTo>
                <a:lnTo>
                  <a:pt x="66221" y="283206"/>
                </a:lnTo>
                <a:lnTo>
                  <a:pt x="90437" y="243105"/>
                </a:lnTo>
                <a:lnTo>
                  <a:pt x="118496" y="204634"/>
                </a:lnTo>
              </a:path>
              <a:path w="1116965" h="1111885">
                <a:moveTo>
                  <a:pt x="220477" y="286041"/>
                </a:moveTo>
                <a:lnTo>
                  <a:pt x="193856" y="323455"/>
                </a:lnTo>
                <a:lnTo>
                  <a:pt x="171955" y="362810"/>
                </a:lnTo>
                <a:lnTo>
                  <a:pt x="154729" y="403741"/>
                </a:lnTo>
                <a:lnTo>
                  <a:pt x="142131" y="445881"/>
                </a:lnTo>
                <a:lnTo>
                  <a:pt x="134116" y="488865"/>
                </a:lnTo>
                <a:lnTo>
                  <a:pt x="130638" y="532328"/>
                </a:lnTo>
                <a:lnTo>
                  <a:pt x="131651" y="575903"/>
                </a:lnTo>
                <a:lnTo>
                  <a:pt x="137108" y="619227"/>
                </a:lnTo>
                <a:lnTo>
                  <a:pt x="146964" y="661933"/>
                </a:lnTo>
                <a:lnTo>
                  <a:pt x="161173" y="703655"/>
                </a:lnTo>
                <a:lnTo>
                  <a:pt x="179689" y="744028"/>
                </a:lnTo>
                <a:lnTo>
                  <a:pt x="202465" y="782686"/>
                </a:lnTo>
                <a:lnTo>
                  <a:pt x="229457" y="819265"/>
                </a:lnTo>
                <a:lnTo>
                  <a:pt x="260618" y="853397"/>
                </a:lnTo>
                <a:lnTo>
                  <a:pt x="295902" y="884719"/>
                </a:lnTo>
                <a:lnTo>
                  <a:pt x="334265" y="912179"/>
                </a:lnTo>
                <a:lnTo>
                  <a:pt x="374453" y="934995"/>
                </a:lnTo>
                <a:lnTo>
                  <a:pt x="416101" y="953204"/>
                </a:lnTo>
                <a:lnTo>
                  <a:pt x="458841" y="966841"/>
                </a:lnTo>
                <a:lnTo>
                  <a:pt x="502308" y="975943"/>
                </a:lnTo>
                <a:lnTo>
                  <a:pt x="546136" y="980546"/>
                </a:lnTo>
                <a:lnTo>
                  <a:pt x="589957" y="980687"/>
                </a:lnTo>
                <a:lnTo>
                  <a:pt x="633406" y="976403"/>
                </a:lnTo>
                <a:lnTo>
                  <a:pt x="676117" y="967728"/>
                </a:lnTo>
                <a:lnTo>
                  <a:pt x="717723" y="954701"/>
                </a:lnTo>
                <a:lnTo>
                  <a:pt x="757858" y="937356"/>
                </a:lnTo>
                <a:lnTo>
                  <a:pt x="796155" y="915731"/>
                </a:lnTo>
                <a:lnTo>
                  <a:pt x="832248" y="889862"/>
                </a:lnTo>
                <a:lnTo>
                  <a:pt x="865771" y="859785"/>
                </a:lnTo>
                <a:lnTo>
                  <a:pt x="896358" y="825537"/>
                </a:lnTo>
                <a:lnTo>
                  <a:pt x="922982" y="788101"/>
                </a:lnTo>
                <a:lnTo>
                  <a:pt x="944884" y="748730"/>
                </a:lnTo>
                <a:lnTo>
                  <a:pt x="962111" y="707789"/>
                </a:lnTo>
                <a:lnTo>
                  <a:pt x="974709" y="665643"/>
                </a:lnTo>
                <a:lnTo>
                  <a:pt x="982725" y="622657"/>
                </a:lnTo>
                <a:lnTo>
                  <a:pt x="986203" y="579196"/>
                </a:lnTo>
                <a:lnTo>
                  <a:pt x="985191" y="535624"/>
                </a:lnTo>
                <a:lnTo>
                  <a:pt x="979734" y="492307"/>
                </a:lnTo>
                <a:lnTo>
                  <a:pt x="969878" y="449609"/>
                </a:lnTo>
                <a:lnTo>
                  <a:pt x="955669" y="407895"/>
                </a:lnTo>
                <a:lnTo>
                  <a:pt x="937154" y="367530"/>
                </a:lnTo>
                <a:lnTo>
                  <a:pt x="914378" y="328880"/>
                </a:lnTo>
                <a:lnTo>
                  <a:pt x="887387" y="292308"/>
                </a:lnTo>
                <a:lnTo>
                  <a:pt x="856228" y="258179"/>
                </a:lnTo>
                <a:lnTo>
                  <a:pt x="820946" y="226859"/>
                </a:lnTo>
                <a:lnTo>
                  <a:pt x="782581" y="199399"/>
                </a:lnTo>
                <a:lnTo>
                  <a:pt x="742390" y="176583"/>
                </a:lnTo>
                <a:lnTo>
                  <a:pt x="700741" y="158375"/>
                </a:lnTo>
                <a:lnTo>
                  <a:pt x="657999" y="144737"/>
                </a:lnTo>
                <a:lnTo>
                  <a:pt x="614531" y="135635"/>
                </a:lnTo>
                <a:lnTo>
                  <a:pt x="570702" y="131032"/>
                </a:lnTo>
                <a:lnTo>
                  <a:pt x="526880" y="130891"/>
                </a:lnTo>
                <a:lnTo>
                  <a:pt x="483430" y="135175"/>
                </a:lnTo>
                <a:lnTo>
                  <a:pt x="440719" y="143850"/>
                </a:lnTo>
                <a:lnTo>
                  <a:pt x="399113" y="156877"/>
                </a:lnTo>
                <a:lnTo>
                  <a:pt x="358978" y="174222"/>
                </a:lnTo>
                <a:lnTo>
                  <a:pt x="320681" y="195847"/>
                </a:lnTo>
                <a:lnTo>
                  <a:pt x="284587" y="221716"/>
                </a:lnTo>
                <a:lnTo>
                  <a:pt x="251064" y="251793"/>
                </a:lnTo>
                <a:lnTo>
                  <a:pt x="220477" y="286041"/>
                </a:lnTo>
              </a:path>
            </a:pathLst>
          </a:custGeom>
          <a:ln w="7349">
            <a:solidFill>
              <a:srgbClr val="629AEB"/>
            </a:solidFill>
          </a:ln>
        </p:spPr>
        <p:txBody>
          <a:bodyPr wrap="square" lIns="0" tIns="0" rIns="0" bIns="0" rtlCol="0"/>
          <a:lstStyle/>
          <a:p>
            <a:endParaRPr/>
          </a:p>
        </p:txBody>
      </p:sp>
      <p:sp>
        <p:nvSpPr>
          <p:cNvPr id="24" name="bg object 24"/>
          <p:cNvSpPr/>
          <p:nvPr/>
        </p:nvSpPr>
        <p:spPr>
          <a:xfrm>
            <a:off x="1037844" y="0"/>
            <a:ext cx="8106409" cy="6858000"/>
          </a:xfrm>
          <a:custGeom>
            <a:avLst/>
            <a:gdLst/>
            <a:ahLst/>
            <a:cxnLst/>
            <a:rect l="l" t="t" r="r" b="b"/>
            <a:pathLst>
              <a:path w="8106409" h="6858000">
                <a:moveTo>
                  <a:pt x="8106155" y="0"/>
                </a:moveTo>
                <a:lnTo>
                  <a:pt x="0" y="0"/>
                </a:lnTo>
                <a:lnTo>
                  <a:pt x="0" y="6857998"/>
                </a:lnTo>
                <a:lnTo>
                  <a:pt x="8106155" y="6857998"/>
                </a:lnTo>
                <a:lnTo>
                  <a:pt x="8106155" y="0"/>
                </a:lnTo>
                <a:close/>
              </a:path>
            </a:pathLst>
          </a:custGeom>
          <a:solidFill>
            <a:srgbClr val="FFFFFF"/>
          </a:solidFill>
        </p:spPr>
        <p:txBody>
          <a:bodyPr wrap="square" lIns="0" tIns="0" rIns="0" bIns="0" rtlCol="0"/>
          <a:lstStyle/>
          <a:p>
            <a:endParaRPr/>
          </a:p>
        </p:txBody>
      </p:sp>
      <p:sp>
        <p:nvSpPr>
          <p:cNvPr id="25" name="bg object 25"/>
          <p:cNvSpPr/>
          <p:nvPr/>
        </p:nvSpPr>
        <p:spPr>
          <a:xfrm>
            <a:off x="935736" y="0"/>
            <a:ext cx="150875" cy="6857996"/>
          </a:xfrm>
          <a:prstGeom prst="rect">
            <a:avLst/>
          </a:prstGeom>
          <a:blipFill>
            <a:blip r:embed="rId6" cstate="print"/>
            <a:stretch>
              <a:fillRect/>
            </a:stretch>
          </a:blipFill>
        </p:spPr>
        <p:txBody>
          <a:bodyPr wrap="square" lIns="0" tIns="0" rIns="0" bIns="0" rtlCol="0"/>
          <a:lstStyle/>
          <a:p>
            <a:endParaRPr/>
          </a:p>
        </p:txBody>
      </p:sp>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4" name="Holder 4"/>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6" name="Holder 6"/>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extLst>
      <p:ext uri="{BB962C8B-B14F-4D97-AF65-F5344CB8AC3E}">
        <p14:creationId xmlns:p14="http://schemas.microsoft.com/office/powerpoint/2010/main" val="213259971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6FC0"/>
                </a:solidFill>
                <a:latin typeface="Times New Roman"/>
                <a:cs typeface="Times New Roman"/>
              </a:defRPr>
            </a:lvl1pPr>
          </a:lstStyle>
          <a:p>
            <a:endParaRPr/>
          </a:p>
        </p:txBody>
      </p:sp>
      <p:sp>
        <p:nvSpPr>
          <p:cNvPr id="3" name="Holder 3"/>
          <p:cNvSpPr>
            <a:spLocks noGrp="1"/>
          </p:cNvSpPr>
          <p:nvPr>
            <p:ph type="body" idx="1"/>
          </p:nvPr>
        </p:nvSpPr>
        <p:spPr/>
        <p:txBody>
          <a:bodyPr lIns="0" tIns="0" rIns="0" bIns="0"/>
          <a:lstStyle>
            <a:lvl1pPr>
              <a:defRPr sz="2100" b="1"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6" name="Holder 6"/>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extLst>
      <p:ext uri="{BB962C8B-B14F-4D97-AF65-F5344CB8AC3E}">
        <p14:creationId xmlns:p14="http://schemas.microsoft.com/office/powerpoint/2010/main" val="3273314132"/>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6FC0"/>
                </a:solidFill>
                <a:latin typeface="Times New Roman"/>
                <a:cs typeface="Times New Roman"/>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7" name="Holder 7"/>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extLst>
      <p:ext uri="{BB962C8B-B14F-4D97-AF65-F5344CB8AC3E}">
        <p14:creationId xmlns:p14="http://schemas.microsoft.com/office/powerpoint/2010/main" val="1516629179"/>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800" b="1" i="0">
                <a:solidFill>
                  <a:srgbClr val="006FC0"/>
                </a:solidFill>
                <a:latin typeface="Times New Roman"/>
                <a:cs typeface="Times New Roman"/>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5" name="Holder 5"/>
          <p:cNvSpPr>
            <a:spLocks noGrp="1"/>
          </p:cNvSpPr>
          <p:nvPr>
            <p:ph type="sldNum" sz="quarter" idx="7"/>
          </p:nvPr>
        </p:nvSpPr>
        <p:spPr/>
        <p:txBody>
          <a:bodyPr lIns="0" tIns="0" rIns="0" bIns="0"/>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extLst>
      <p:ext uri="{BB962C8B-B14F-4D97-AF65-F5344CB8AC3E}">
        <p14:creationId xmlns:p14="http://schemas.microsoft.com/office/powerpoint/2010/main" val="373678110"/>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png"/><Relationship Id="rId12" Type="http://schemas.openxmlformats.org/officeDocument/2006/relationships/image" Target="../media/image6.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11" Type="http://schemas.openxmlformats.org/officeDocument/2006/relationships/image" Target="../media/image5.png"/><Relationship Id="rId5" Type="http://schemas.openxmlformats.org/officeDocument/2006/relationships/slideLayout" Target="../slideLayouts/slideLayout5.xml"/><Relationship Id="rId10"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8.xml"/><Relationship Id="rId7" Type="http://schemas.openxmlformats.org/officeDocument/2006/relationships/image" Target="../media/image1.png"/><Relationship Id="rId12" Type="http://schemas.openxmlformats.org/officeDocument/2006/relationships/image" Target="../media/image6.jp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theme" Target="../theme/theme2.xml"/><Relationship Id="rId11" Type="http://schemas.openxmlformats.org/officeDocument/2006/relationships/image" Target="../media/image5.png"/><Relationship Id="rId5" Type="http://schemas.openxmlformats.org/officeDocument/2006/relationships/slideLayout" Target="../slideLayouts/slideLayout10.xml"/><Relationship Id="rId10" Type="http://schemas.openxmlformats.org/officeDocument/2006/relationships/image" Target="../media/image4.png"/><Relationship Id="rId4" Type="http://schemas.openxmlformats.org/officeDocument/2006/relationships/slideLayout" Target="../slideLayouts/slideLayout9.xml"/><Relationship Id="rId9" Type="http://schemas.openxmlformats.org/officeDocument/2006/relationships/image" Target="../media/image3.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8.xml"/><Relationship Id="rId13" Type="http://schemas.openxmlformats.org/officeDocument/2006/relationships/theme" Target="../theme/theme3.xml"/><Relationship Id="rId3" Type="http://schemas.openxmlformats.org/officeDocument/2006/relationships/slideLayout" Target="../slideLayouts/slideLayout13.xml"/><Relationship Id="rId7" Type="http://schemas.openxmlformats.org/officeDocument/2006/relationships/slideLayout" Target="../slideLayouts/slideLayout17.xml"/><Relationship Id="rId12" Type="http://schemas.openxmlformats.org/officeDocument/2006/relationships/slideLayout" Target="../slideLayouts/slideLayout22.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slideLayout" Target="../slideLayouts/slideLayout21.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17" name="bg object 17"/>
          <p:cNvSpPr/>
          <p:nvPr/>
        </p:nvSpPr>
        <p:spPr>
          <a:xfrm>
            <a:off x="3304" y="3810"/>
            <a:ext cx="819785" cy="819150"/>
          </a:xfrm>
          <a:custGeom>
            <a:avLst/>
            <a:gdLst/>
            <a:ahLst/>
            <a:cxnLst/>
            <a:rect l="l" t="t" r="r" b="b"/>
            <a:pathLst>
              <a:path w="819785" h="819150">
                <a:moveTo>
                  <a:pt x="819655" y="0"/>
                </a:moveTo>
                <a:lnTo>
                  <a:pt x="505" y="0"/>
                </a:lnTo>
                <a:lnTo>
                  <a:pt x="0" y="819150"/>
                </a:lnTo>
                <a:lnTo>
                  <a:pt x="48635" y="817759"/>
                </a:lnTo>
                <a:lnTo>
                  <a:pt x="96034" y="813638"/>
                </a:lnTo>
                <a:lnTo>
                  <a:pt x="142623" y="806864"/>
                </a:lnTo>
                <a:lnTo>
                  <a:pt x="188327" y="797514"/>
                </a:lnTo>
                <a:lnTo>
                  <a:pt x="233067" y="785664"/>
                </a:lnTo>
                <a:lnTo>
                  <a:pt x="276768" y="771391"/>
                </a:lnTo>
                <a:lnTo>
                  <a:pt x="319353" y="754772"/>
                </a:lnTo>
                <a:lnTo>
                  <a:pt x="360744" y="735885"/>
                </a:lnTo>
                <a:lnTo>
                  <a:pt x="400865" y="714805"/>
                </a:lnTo>
                <a:lnTo>
                  <a:pt x="439639" y="691610"/>
                </a:lnTo>
                <a:lnTo>
                  <a:pt x="476990" y="666377"/>
                </a:lnTo>
                <a:lnTo>
                  <a:pt x="512839" y="639182"/>
                </a:lnTo>
                <a:lnTo>
                  <a:pt x="547112" y="610102"/>
                </a:lnTo>
                <a:lnTo>
                  <a:pt x="579729" y="579215"/>
                </a:lnTo>
                <a:lnTo>
                  <a:pt x="610616" y="546596"/>
                </a:lnTo>
                <a:lnTo>
                  <a:pt x="639695" y="512323"/>
                </a:lnTo>
                <a:lnTo>
                  <a:pt x="666889" y="476473"/>
                </a:lnTo>
                <a:lnTo>
                  <a:pt x="692122" y="439123"/>
                </a:lnTo>
                <a:lnTo>
                  <a:pt x="715316" y="400349"/>
                </a:lnTo>
                <a:lnTo>
                  <a:pt x="736395" y="360228"/>
                </a:lnTo>
                <a:lnTo>
                  <a:pt x="755281" y="318837"/>
                </a:lnTo>
                <a:lnTo>
                  <a:pt x="771899" y="276253"/>
                </a:lnTo>
                <a:lnTo>
                  <a:pt x="786171" y="232553"/>
                </a:lnTo>
                <a:lnTo>
                  <a:pt x="798020" y="187814"/>
                </a:lnTo>
                <a:lnTo>
                  <a:pt x="807370" y="142112"/>
                </a:lnTo>
                <a:lnTo>
                  <a:pt x="814144" y="95524"/>
                </a:lnTo>
                <a:lnTo>
                  <a:pt x="818264" y="48128"/>
                </a:lnTo>
                <a:lnTo>
                  <a:pt x="819655" y="0"/>
                </a:lnTo>
                <a:close/>
              </a:path>
            </a:pathLst>
          </a:custGeom>
          <a:solidFill>
            <a:srgbClr val="EBF5FF">
              <a:alpha val="32940"/>
            </a:srgbClr>
          </a:solidFill>
        </p:spPr>
        <p:txBody>
          <a:bodyPr wrap="square" lIns="0" tIns="0" rIns="0" bIns="0" rtlCol="0"/>
          <a:lstStyle/>
          <a:p>
            <a:endParaRPr/>
          </a:p>
        </p:txBody>
      </p:sp>
      <p:sp>
        <p:nvSpPr>
          <p:cNvPr id="18" name="bg object 18"/>
          <p:cNvSpPr/>
          <p:nvPr/>
        </p:nvSpPr>
        <p:spPr>
          <a:xfrm>
            <a:off x="3304" y="3810"/>
            <a:ext cx="819785" cy="819150"/>
          </a:xfrm>
          <a:custGeom>
            <a:avLst/>
            <a:gdLst/>
            <a:ahLst/>
            <a:cxnLst/>
            <a:rect l="l" t="t" r="r" b="b"/>
            <a:pathLst>
              <a:path w="819785" h="819150">
                <a:moveTo>
                  <a:pt x="819655" y="0"/>
                </a:moveTo>
                <a:lnTo>
                  <a:pt x="818264" y="48128"/>
                </a:lnTo>
                <a:lnTo>
                  <a:pt x="814144" y="95524"/>
                </a:lnTo>
                <a:lnTo>
                  <a:pt x="807370" y="142112"/>
                </a:lnTo>
                <a:lnTo>
                  <a:pt x="798020" y="187814"/>
                </a:lnTo>
                <a:lnTo>
                  <a:pt x="786171" y="232553"/>
                </a:lnTo>
                <a:lnTo>
                  <a:pt x="771899" y="276253"/>
                </a:lnTo>
                <a:lnTo>
                  <a:pt x="755281" y="318837"/>
                </a:lnTo>
                <a:lnTo>
                  <a:pt x="736395" y="360228"/>
                </a:lnTo>
                <a:lnTo>
                  <a:pt x="715316" y="400349"/>
                </a:lnTo>
                <a:lnTo>
                  <a:pt x="692122" y="439123"/>
                </a:lnTo>
                <a:lnTo>
                  <a:pt x="666889" y="476473"/>
                </a:lnTo>
                <a:lnTo>
                  <a:pt x="639695" y="512323"/>
                </a:lnTo>
                <a:lnTo>
                  <a:pt x="610616" y="546596"/>
                </a:lnTo>
                <a:lnTo>
                  <a:pt x="579729" y="579215"/>
                </a:lnTo>
                <a:lnTo>
                  <a:pt x="547112" y="610102"/>
                </a:lnTo>
                <a:lnTo>
                  <a:pt x="512839" y="639182"/>
                </a:lnTo>
                <a:lnTo>
                  <a:pt x="476990" y="666377"/>
                </a:lnTo>
                <a:lnTo>
                  <a:pt x="439639" y="691610"/>
                </a:lnTo>
                <a:lnTo>
                  <a:pt x="400865" y="714805"/>
                </a:lnTo>
                <a:lnTo>
                  <a:pt x="360744" y="735885"/>
                </a:lnTo>
                <a:lnTo>
                  <a:pt x="319353" y="754772"/>
                </a:lnTo>
                <a:lnTo>
                  <a:pt x="276768" y="771391"/>
                </a:lnTo>
                <a:lnTo>
                  <a:pt x="233067" y="785664"/>
                </a:lnTo>
                <a:lnTo>
                  <a:pt x="188327" y="797514"/>
                </a:lnTo>
                <a:lnTo>
                  <a:pt x="142623" y="806864"/>
                </a:lnTo>
                <a:lnTo>
                  <a:pt x="96034" y="813638"/>
                </a:lnTo>
                <a:lnTo>
                  <a:pt x="48635" y="817759"/>
                </a:lnTo>
                <a:lnTo>
                  <a:pt x="505" y="819150"/>
                </a:lnTo>
                <a:lnTo>
                  <a:pt x="336" y="819150"/>
                </a:lnTo>
                <a:lnTo>
                  <a:pt x="168" y="819150"/>
                </a:lnTo>
                <a:lnTo>
                  <a:pt x="0" y="819150"/>
                </a:lnTo>
                <a:lnTo>
                  <a:pt x="505" y="0"/>
                </a:lnTo>
                <a:lnTo>
                  <a:pt x="819655" y="0"/>
                </a:lnTo>
                <a:close/>
              </a:path>
            </a:pathLst>
          </a:custGeom>
          <a:ln w="3175">
            <a:solidFill>
              <a:srgbClr val="70A7F6"/>
            </a:solidFill>
          </a:ln>
        </p:spPr>
        <p:txBody>
          <a:bodyPr wrap="square" lIns="0" tIns="0" rIns="0" bIns="0" rtlCol="0"/>
          <a:lstStyle/>
          <a:p>
            <a:endParaRPr/>
          </a:p>
        </p:txBody>
      </p:sp>
      <p:sp>
        <p:nvSpPr>
          <p:cNvPr id="19" name="bg object 19"/>
          <p:cNvSpPr/>
          <p:nvPr/>
        </p:nvSpPr>
        <p:spPr>
          <a:xfrm>
            <a:off x="128015" y="6095"/>
            <a:ext cx="1782318" cy="1782317"/>
          </a:xfrm>
          <a:prstGeom prst="rect">
            <a:avLst/>
          </a:prstGeom>
          <a:blipFill>
            <a:blip r:embed="rId8" cstate="print"/>
            <a:stretch>
              <a:fillRect/>
            </a:stretch>
          </a:blipFill>
        </p:spPr>
        <p:txBody>
          <a:bodyPr wrap="square" lIns="0" tIns="0" rIns="0" bIns="0" rtlCol="0"/>
          <a:lstStyle/>
          <a:p>
            <a:endParaRPr/>
          </a:p>
        </p:txBody>
      </p:sp>
      <p:sp>
        <p:nvSpPr>
          <p:cNvPr id="20" name="bg object 20"/>
          <p:cNvSpPr/>
          <p:nvPr/>
        </p:nvSpPr>
        <p:spPr>
          <a:xfrm>
            <a:off x="169163" y="21335"/>
            <a:ext cx="1702435" cy="1702435"/>
          </a:xfrm>
          <a:custGeom>
            <a:avLst/>
            <a:gdLst/>
            <a:ahLst/>
            <a:cxnLst/>
            <a:rect l="l" t="t" r="r" b="b"/>
            <a:pathLst>
              <a:path w="1702435" h="1702435">
                <a:moveTo>
                  <a:pt x="0" y="851154"/>
                </a:moveTo>
                <a:lnTo>
                  <a:pt x="1347" y="802859"/>
                </a:lnTo>
                <a:lnTo>
                  <a:pt x="5341" y="755271"/>
                </a:lnTo>
                <a:lnTo>
                  <a:pt x="11910" y="708461"/>
                </a:lnTo>
                <a:lnTo>
                  <a:pt x="20983" y="662500"/>
                </a:lnTo>
                <a:lnTo>
                  <a:pt x="32487" y="617462"/>
                </a:lnTo>
                <a:lnTo>
                  <a:pt x="46350" y="573417"/>
                </a:lnTo>
                <a:lnTo>
                  <a:pt x="62501" y="530438"/>
                </a:lnTo>
                <a:lnTo>
                  <a:pt x="80868" y="488596"/>
                </a:lnTo>
                <a:lnTo>
                  <a:pt x="101378" y="447964"/>
                </a:lnTo>
                <a:lnTo>
                  <a:pt x="123961" y="408613"/>
                </a:lnTo>
                <a:lnTo>
                  <a:pt x="148543" y="370615"/>
                </a:lnTo>
                <a:lnTo>
                  <a:pt x="175055" y="334042"/>
                </a:lnTo>
                <a:lnTo>
                  <a:pt x="203422" y="298966"/>
                </a:lnTo>
                <a:lnTo>
                  <a:pt x="233574" y="265459"/>
                </a:lnTo>
                <a:lnTo>
                  <a:pt x="265439" y="233593"/>
                </a:lnTo>
                <a:lnTo>
                  <a:pt x="298945" y="203439"/>
                </a:lnTo>
                <a:lnTo>
                  <a:pt x="334020" y="175070"/>
                </a:lnTo>
                <a:lnTo>
                  <a:pt x="370593" y="148557"/>
                </a:lnTo>
                <a:lnTo>
                  <a:pt x="408590" y="123973"/>
                </a:lnTo>
                <a:lnTo>
                  <a:pt x="447941" y="101388"/>
                </a:lnTo>
                <a:lnTo>
                  <a:pt x="488574" y="80876"/>
                </a:lnTo>
                <a:lnTo>
                  <a:pt x="530417" y="62508"/>
                </a:lnTo>
                <a:lnTo>
                  <a:pt x="573397" y="46355"/>
                </a:lnTo>
                <a:lnTo>
                  <a:pt x="617444" y="32490"/>
                </a:lnTo>
                <a:lnTo>
                  <a:pt x="662485" y="20985"/>
                </a:lnTo>
                <a:lnTo>
                  <a:pt x="708448" y="11912"/>
                </a:lnTo>
                <a:lnTo>
                  <a:pt x="755262" y="5342"/>
                </a:lnTo>
                <a:lnTo>
                  <a:pt x="802854" y="1347"/>
                </a:lnTo>
                <a:lnTo>
                  <a:pt x="851154" y="0"/>
                </a:lnTo>
                <a:lnTo>
                  <a:pt x="899448" y="1347"/>
                </a:lnTo>
                <a:lnTo>
                  <a:pt x="947036" y="5342"/>
                </a:lnTo>
                <a:lnTo>
                  <a:pt x="993846" y="11912"/>
                </a:lnTo>
                <a:lnTo>
                  <a:pt x="1039807" y="20985"/>
                </a:lnTo>
                <a:lnTo>
                  <a:pt x="1084845" y="32490"/>
                </a:lnTo>
                <a:lnTo>
                  <a:pt x="1128890" y="46355"/>
                </a:lnTo>
                <a:lnTo>
                  <a:pt x="1171869" y="62508"/>
                </a:lnTo>
                <a:lnTo>
                  <a:pt x="1213711" y="80876"/>
                </a:lnTo>
                <a:lnTo>
                  <a:pt x="1254343" y="101388"/>
                </a:lnTo>
                <a:lnTo>
                  <a:pt x="1293694" y="123973"/>
                </a:lnTo>
                <a:lnTo>
                  <a:pt x="1331692" y="148557"/>
                </a:lnTo>
                <a:lnTo>
                  <a:pt x="1368265" y="175070"/>
                </a:lnTo>
                <a:lnTo>
                  <a:pt x="1403341" y="203439"/>
                </a:lnTo>
                <a:lnTo>
                  <a:pt x="1436848" y="233593"/>
                </a:lnTo>
                <a:lnTo>
                  <a:pt x="1468714" y="265459"/>
                </a:lnTo>
                <a:lnTo>
                  <a:pt x="1498868" y="298966"/>
                </a:lnTo>
                <a:lnTo>
                  <a:pt x="1527237" y="334042"/>
                </a:lnTo>
                <a:lnTo>
                  <a:pt x="1553750" y="370615"/>
                </a:lnTo>
                <a:lnTo>
                  <a:pt x="1578334" y="408613"/>
                </a:lnTo>
                <a:lnTo>
                  <a:pt x="1600919" y="447964"/>
                </a:lnTo>
                <a:lnTo>
                  <a:pt x="1621431" y="488596"/>
                </a:lnTo>
                <a:lnTo>
                  <a:pt x="1639799" y="530438"/>
                </a:lnTo>
                <a:lnTo>
                  <a:pt x="1655952" y="573417"/>
                </a:lnTo>
                <a:lnTo>
                  <a:pt x="1669817" y="617462"/>
                </a:lnTo>
                <a:lnTo>
                  <a:pt x="1681322" y="662500"/>
                </a:lnTo>
                <a:lnTo>
                  <a:pt x="1690395" y="708461"/>
                </a:lnTo>
                <a:lnTo>
                  <a:pt x="1696965" y="755271"/>
                </a:lnTo>
                <a:lnTo>
                  <a:pt x="1700960" y="802859"/>
                </a:lnTo>
                <a:lnTo>
                  <a:pt x="1702308" y="851154"/>
                </a:lnTo>
                <a:lnTo>
                  <a:pt x="1700960" y="899448"/>
                </a:lnTo>
                <a:lnTo>
                  <a:pt x="1696965" y="947036"/>
                </a:lnTo>
                <a:lnTo>
                  <a:pt x="1690395" y="993846"/>
                </a:lnTo>
                <a:lnTo>
                  <a:pt x="1681322" y="1039807"/>
                </a:lnTo>
                <a:lnTo>
                  <a:pt x="1669817" y="1084845"/>
                </a:lnTo>
                <a:lnTo>
                  <a:pt x="1655952" y="1128890"/>
                </a:lnTo>
                <a:lnTo>
                  <a:pt x="1639799" y="1171869"/>
                </a:lnTo>
                <a:lnTo>
                  <a:pt x="1621431" y="1213711"/>
                </a:lnTo>
                <a:lnTo>
                  <a:pt x="1600919" y="1254343"/>
                </a:lnTo>
                <a:lnTo>
                  <a:pt x="1578334" y="1293694"/>
                </a:lnTo>
                <a:lnTo>
                  <a:pt x="1553750" y="1331692"/>
                </a:lnTo>
                <a:lnTo>
                  <a:pt x="1527237" y="1368265"/>
                </a:lnTo>
                <a:lnTo>
                  <a:pt x="1498868" y="1403341"/>
                </a:lnTo>
                <a:lnTo>
                  <a:pt x="1468714" y="1436848"/>
                </a:lnTo>
                <a:lnTo>
                  <a:pt x="1436848" y="1468714"/>
                </a:lnTo>
                <a:lnTo>
                  <a:pt x="1403341" y="1498868"/>
                </a:lnTo>
                <a:lnTo>
                  <a:pt x="1368265" y="1527237"/>
                </a:lnTo>
                <a:lnTo>
                  <a:pt x="1331692" y="1553750"/>
                </a:lnTo>
                <a:lnTo>
                  <a:pt x="1293694" y="1578334"/>
                </a:lnTo>
                <a:lnTo>
                  <a:pt x="1254343" y="1600919"/>
                </a:lnTo>
                <a:lnTo>
                  <a:pt x="1213711" y="1621431"/>
                </a:lnTo>
                <a:lnTo>
                  <a:pt x="1171869" y="1639799"/>
                </a:lnTo>
                <a:lnTo>
                  <a:pt x="1128890" y="1655952"/>
                </a:lnTo>
                <a:lnTo>
                  <a:pt x="1084845" y="1669817"/>
                </a:lnTo>
                <a:lnTo>
                  <a:pt x="1039807" y="1681322"/>
                </a:lnTo>
                <a:lnTo>
                  <a:pt x="993846" y="1690395"/>
                </a:lnTo>
                <a:lnTo>
                  <a:pt x="947036" y="1696965"/>
                </a:lnTo>
                <a:lnTo>
                  <a:pt x="899448" y="1700960"/>
                </a:lnTo>
                <a:lnTo>
                  <a:pt x="851154" y="1702308"/>
                </a:lnTo>
                <a:lnTo>
                  <a:pt x="802854" y="1700960"/>
                </a:lnTo>
                <a:lnTo>
                  <a:pt x="755262" y="1696965"/>
                </a:lnTo>
                <a:lnTo>
                  <a:pt x="708448" y="1690395"/>
                </a:lnTo>
                <a:lnTo>
                  <a:pt x="662485" y="1681322"/>
                </a:lnTo>
                <a:lnTo>
                  <a:pt x="617444" y="1669817"/>
                </a:lnTo>
                <a:lnTo>
                  <a:pt x="573397" y="1655952"/>
                </a:lnTo>
                <a:lnTo>
                  <a:pt x="530417" y="1639799"/>
                </a:lnTo>
                <a:lnTo>
                  <a:pt x="488574" y="1621431"/>
                </a:lnTo>
                <a:lnTo>
                  <a:pt x="447941" y="1600919"/>
                </a:lnTo>
                <a:lnTo>
                  <a:pt x="408590" y="1578334"/>
                </a:lnTo>
                <a:lnTo>
                  <a:pt x="370593" y="1553750"/>
                </a:lnTo>
                <a:lnTo>
                  <a:pt x="334020" y="1527237"/>
                </a:lnTo>
                <a:lnTo>
                  <a:pt x="298945" y="1498868"/>
                </a:lnTo>
                <a:lnTo>
                  <a:pt x="265439" y="1468714"/>
                </a:lnTo>
                <a:lnTo>
                  <a:pt x="233574" y="1436848"/>
                </a:lnTo>
                <a:lnTo>
                  <a:pt x="203422" y="1403341"/>
                </a:lnTo>
                <a:lnTo>
                  <a:pt x="175055" y="1368265"/>
                </a:lnTo>
                <a:lnTo>
                  <a:pt x="148543" y="1331692"/>
                </a:lnTo>
                <a:lnTo>
                  <a:pt x="123961" y="1293694"/>
                </a:lnTo>
                <a:lnTo>
                  <a:pt x="101378" y="1254343"/>
                </a:lnTo>
                <a:lnTo>
                  <a:pt x="80868" y="1213711"/>
                </a:lnTo>
                <a:lnTo>
                  <a:pt x="62501" y="1171869"/>
                </a:lnTo>
                <a:lnTo>
                  <a:pt x="46350" y="1128890"/>
                </a:lnTo>
                <a:lnTo>
                  <a:pt x="32487" y="1084845"/>
                </a:lnTo>
                <a:lnTo>
                  <a:pt x="20983" y="1039807"/>
                </a:lnTo>
                <a:lnTo>
                  <a:pt x="11910" y="993846"/>
                </a:lnTo>
                <a:lnTo>
                  <a:pt x="5341" y="947036"/>
                </a:lnTo>
                <a:lnTo>
                  <a:pt x="1347" y="899448"/>
                </a:lnTo>
                <a:lnTo>
                  <a:pt x="0" y="851154"/>
                </a:lnTo>
                <a:close/>
              </a:path>
            </a:pathLst>
          </a:custGeom>
          <a:ln w="27432">
            <a:solidFill>
              <a:srgbClr val="BCDFFF"/>
            </a:solidFill>
          </a:ln>
        </p:spPr>
        <p:txBody>
          <a:bodyPr wrap="square" lIns="0" tIns="0" rIns="0" bIns="0" rtlCol="0"/>
          <a:lstStyle/>
          <a:p>
            <a:endParaRPr/>
          </a:p>
        </p:txBody>
      </p:sp>
      <p:sp>
        <p:nvSpPr>
          <p:cNvPr id="21" name="bg object 21"/>
          <p:cNvSpPr/>
          <p:nvPr/>
        </p:nvSpPr>
        <p:spPr>
          <a:xfrm>
            <a:off x="172212" y="1045463"/>
            <a:ext cx="1152906" cy="1148334"/>
          </a:xfrm>
          <a:prstGeom prst="rect">
            <a:avLst/>
          </a:prstGeom>
          <a:blipFill>
            <a:blip r:embed="rId9" cstate="print"/>
            <a:stretch>
              <a:fillRect/>
            </a:stretch>
          </a:blipFill>
        </p:spPr>
        <p:txBody>
          <a:bodyPr wrap="square" lIns="0" tIns="0" rIns="0" bIns="0" rtlCol="0"/>
          <a:lstStyle/>
          <a:p>
            <a:endParaRPr/>
          </a:p>
        </p:txBody>
      </p:sp>
      <p:sp>
        <p:nvSpPr>
          <p:cNvPr id="22" name="bg object 22"/>
          <p:cNvSpPr/>
          <p:nvPr/>
        </p:nvSpPr>
        <p:spPr>
          <a:xfrm>
            <a:off x="187319" y="1050633"/>
            <a:ext cx="1116813" cy="1111476"/>
          </a:xfrm>
          <a:prstGeom prst="rect">
            <a:avLst/>
          </a:prstGeom>
          <a:blipFill>
            <a:blip r:embed="rId10" cstate="print"/>
            <a:stretch>
              <a:fillRect/>
            </a:stretch>
          </a:blipFill>
        </p:spPr>
        <p:txBody>
          <a:bodyPr wrap="square" lIns="0" tIns="0" rIns="0" bIns="0" rtlCol="0"/>
          <a:lstStyle/>
          <a:p>
            <a:endParaRPr/>
          </a:p>
        </p:txBody>
      </p:sp>
      <p:sp>
        <p:nvSpPr>
          <p:cNvPr id="23" name="bg object 23"/>
          <p:cNvSpPr/>
          <p:nvPr/>
        </p:nvSpPr>
        <p:spPr>
          <a:xfrm>
            <a:off x="187319" y="1050633"/>
            <a:ext cx="1116965" cy="1111885"/>
          </a:xfrm>
          <a:custGeom>
            <a:avLst/>
            <a:gdLst/>
            <a:ahLst/>
            <a:cxnLst/>
            <a:rect l="l" t="t" r="r" b="b"/>
            <a:pathLst>
              <a:path w="1116965" h="1111885">
                <a:moveTo>
                  <a:pt x="118496" y="204634"/>
                </a:moveTo>
                <a:lnTo>
                  <a:pt x="149785" y="168741"/>
                </a:lnTo>
                <a:lnTo>
                  <a:pt x="183515" y="136234"/>
                </a:lnTo>
                <a:lnTo>
                  <a:pt x="219451" y="107137"/>
                </a:lnTo>
                <a:lnTo>
                  <a:pt x="257356" y="81474"/>
                </a:lnTo>
                <a:lnTo>
                  <a:pt x="296996" y="59270"/>
                </a:lnTo>
                <a:lnTo>
                  <a:pt x="338135" y="40547"/>
                </a:lnTo>
                <a:lnTo>
                  <a:pt x="380538" y="25331"/>
                </a:lnTo>
                <a:lnTo>
                  <a:pt x="423971" y="13644"/>
                </a:lnTo>
                <a:lnTo>
                  <a:pt x="468196" y="5510"/>
                </a:lnTo>
                <a:lnTo>
                  <a:pt x="512980" y="954"/>
                </a:lnTo>
                <a:lnTo>
                  <a:pt x="558087" y="0"/>
                </a:lnTo>
                <a:lnTo>
                  <a:pt x="603281" y="2670"/>
                </a:lnTo>
                <a:lnTo>
                  <a:pt x="648327" y="8990"/>
                </a:lnTo>
                <a:lnTo>
                  <a:pt x="692991" y="18983"/>
                </a:lnTo>
                <a:lnTo>
                  <a:pt x="737036" y="32672"/>
                </a:lnTo>
                <a:lnTo>
                  <a:pt x="780227" y="50083"/>
                </a:lnTo>
                <a:lnTo>
                  <a:pt x="822330" y="71238"/>
                </a:lnTo>
                <a:lnTo>
                  <a:pt x="863108" y="96162"/>
                </a:lnTo>
                <a:lnTo>
                  <a:pt x="902327" y="124878"/>
                </a:lnTo>
                <a:lnTo>
                  <a:pt x="939023" y="156757"/>
                </a:lnTo>
                <a:lnTo>
                  <a:pt x="972365" y="190998"/>
                </a:lnTo>
                <a:lnTo>
                  <a:pt x="1002325" y="227366"/>
                </a:lnTo>
                <a:lnTo>
                  <a:pt x="1028874" y="265625"/>
                </a:lnTo>
                <a:lnTo>
                  <a:pt x="1051985" y="305541"/>
                </a:lnTo>
                <a:lnTo>
                  <a:pt x="1071626" y="346879"/>
                </a:lnTo>
                <a:lnTo>
                  <a:pt x="1087772" y="389404"/>
                </a:lnTo>
                <a:lnTo>
                  <a:pt x="1100392" y="432881"/>
                </a:lnTo>
                <a:lnTo>
                  <a:pt x="1109458" y="477076"/>
                </a:lnTo>
                <a:lnTo>
                  <a:pt x="1114941" y="521754"/>
                </a:lnTo>
                <a:lnTo>
                  <a:pt x="1116813" y="566679"/>
                </a:lnTo>
                <a:lnTo>
                  <a:pt x="1115044" y="611617"/>
                </a:lnTo>
                <a:lnTo>
                  <a:pt x="1109608" y="656333"/>
                </a:lnTo>
                <a:lnTo>
                  <a:pt x="1100473" y="700593"/>
                </a:lnTo>
                <a:lnTo>
                  <a:pt x="1087613" y="744160"/>
                </a:lnTo>
                <a:lnTo>
                  <a:pt x="1070998" y="786801"/>
                </a:lnTo>
                <a:lnTo>
                  <a:pt x="1050600" y="828281"/>
                </a:lnTo>
                <a:lnTo>
                  <a:pt x="1026390" y="868365"/>
                </a:lnTo>
                <a:lnTo>
                  <a:pt x="998339" y="906817"/>
                </a:lnTo>
                <a:lnTo>
                  <a:pt x="967050" y="942710"/>
                </a:lnTo>
                <a:lnTo>
                  <a:pt x="933320" y="975218"/>
                </a:lnTo>
                <a:lnTo>
                  <a:pt x="897385" y="1004315"/>
                </a:lnTo>
                <a:lnTo>
                  <a:pt x="859481" y="1029978"/>
                </a:lnTo>
                <a:lnTo>
                  <a:pt x="819841" y="1052184"/>
                </a:lnTo>
                <a:lnTo>
                  <a:pt x="778703" y="1070908"/>
                </a:lnTo>
                <a:lnTo>
                  <a:pt x="736300" y="1086127"/>
                </a:lnTo>
                <a:lnTo>
                  <a:pt x="692869" y="1097817"/>
                </a:lnTo>
                <a:lnTo>
                  <a:pt x="648644" y="1105954"/>
                </a:lnTo>
                <a:lnTo>
                  <a:pt x="603860" y="1110515"/>
                </a:lnTo>
                <a:lnTo>
                  <a:pt x="558754" y="1111476"/>
                </a:lnTo>
                <a:lnTo>
                  <a:pt x="513560" y="1108813"/>
                </a:lnTo>
                <a:lnTo>
                  <a:pt x="468514" y="1102502"/>
                </a:lnTo>
                <a:lnTo>
                  <a:pt x="423850" y="1092519"/>
                </a:lnTo>
                <a:lnTo>
                  <a:pt x="379804" y="1078841"/>
                </a:lnTo>
                <a:lnTo>
                  <a:pt x="336612" y="1061444"/>
                </a:lnTo>
                <a:lnTo>
                  <a:pt x="294508" y="1040304"/>
                </a:lnTo>
                <a:lnTo>
                  <a:pt x="253729" y="1015397"/>
                </a:lnTo>
                <a:lnTo>
                  <a:pt x="214508" y="986700"/>
                </a:lnTo>
                <a:lnTo>
                  <a:pt x="177812" y="954821"/>
                </a:lnTo>
                <a:lnTo>
                  <a:pt x="144469" y="920580"/>
                </a:lnTo>
                <a:lnTo>
                  <a:pt x="114507" y="884212"/>
                </a:lnTo>
                <a:lnTo>
                  <a:pt x="87955" y="845952"/>
                </a:lnTo>
                <a:lnTo>
                  <a:pt x="64842" y="806035"/>
                </a:lnTo>
                <a:lnTo>
                  <a:pt x="45198" y="764695"/>
                </a:lnTo>
                <a:lnTo>
                  <a:pt x="29049" y="722168"/>
                </a:lnTo>
                <a:lnTo>
                  <a:pt x="16427" y="678687"/>
                </a:lnTo>
                <a:lnTo>
                  <a:pt x="7358" y="634488"/>
                </a:lnTo>
                <a:lnTo>
                  <a:pt x="1873" y="589806"/>
                </a:lnTo>
                <a:lnTo>
                  <a:pt x="0" y="544874"/>
                </a:lnTo>
                <a:lnTo>
                  <a:pt x="1767" y="499929"/>
                </a:lnTo>
                <a:lnTo>
                  <a:pt x="7203" y="455204"/>
                </a:lnTo>
                <a:lnTo>
                  <a:pt x="16338" y="410935"/>
                </a:lnTo>
                <a:lnTo>
                  <a:pt x="29200" y="367355"/>
                </a:lnTo>
                <a:lnTo>
                  <a:pt x="45818" y="324701"/>
                </a:lnTo>
                <a:lnTo>
                  <a:pt x="66221" y="283206"/>
                </a:lnTo>
                <a:lnTo>
                  <a:pt x="90437" y="243105"/>
                </a:lnTo>
                <a:lnTo>
                  <a:pt x="118496" y="204634"/>
                </a:lnTo>
              </a:path>
              <a:path w="1116965" h="1111885">
                <a:moveTo>
                  <a:pt x="220477" y="286041"/>
                </a:moveTo>
                <a:lnTo>
                  <a:pt x="193856" y="323455"/>
                </a:lnTo>
                <a:lnTo>
                  <a:pt x="171955" y="362810"/>
                </a:lnTo>
                <a:lnTo>
                  <a:pt x="154729" y="403741"/>
                </a:lnTo>
                <a:lnTo>
                  <a:pt x="142131" y="445881"/>
                </a:lnTo>
                <a:lnTo>
                  <a:pt x="134116" y="488865"/>
                </a:lnTo>
                <a:lnTo>
                  <a:pt x="130638" y="532328"/>
                </a:lnTo>
                <a:lnTo>
                  <a:pt x="131651" y="575903"/>
                </a:lnTo>
                <a:lnTo>
                  <a:pt x="137108" y="619227"/>
                </a:lnTo>
                <a:lnTo>
                  <a:pt x="146964" y="661933"/>
                </a:lnTo>
                <a:lnTo>
                  <a:pt x="161173" y="703655"/>
                </a:lnTo>
                <a:lnTo>
                  <a:pt x="179689" y="744028"/>
                </a:lnTo>
                <a:lnTo>
                  <a:pt x="202465" y="782686"/>
                </a:lnTo>
                <a:lnTo>
                  <a:pt x="229457" y="819265"/>
                </a:lnTo>
                <a:lnTo>
                  <a:pt x="260618" y="853397"/>
                </a:lnTo>
                <a:lnTo>
                  <a:pt x="295902" y="884719"/>
                </a:lnTo>
                <a:lnTo>
                  <a:pt x="334265" y="912179"/>
                </a:lnTo>
                <a:lnTo>
                  <a:pt x="374453" y="934995"/>
                </a:lnTo>
                <a:lnTo>
                  <a:pt x="416101" y="953204"/>
                </a:lnTo>
                <a:lnTo>
                  <a:pt x="458841" y="966841"/>
                </a:lnTo>
                <a:lnTo>
                  <a:pt x="502308" y="975943"/>
                </a:lnTo>
                <a:lnTo>
                  <a:pt x="546136" y="980546"/>
                </a:lnTo>
                <a:lnTo>
                  <a:pt x="589957" y="980687"/>
                </a:lnTo>
                <a:lnTo>
                  <a:pt x="633406" y="976403"/>
                </a:lnTo>
                <a:lnTo>
                  <a:pt x="676117" y="967728"/>
                </a:lnTo>
                <a:lnTo>
                  <a:pt x="717723" y="954701"/>
                </a:lnTo>
                <a:lnTo>
                  <a:pt x="757858" y="937356"/>
                </a:lnTo>
                <a:lnTo>
                  <a:pt x="796155" y="915731"/>
                </a:lnTo>
                <a:lnTo>
                  <a:pt x="832248" y="889862"/>
                </a:lnTo>
                <a:lnTo>
                  <a:pt x="865771" y="859785"/>
                </a:lnTo>
                <a:lnTo>
                  <a:pt x="896358" y="825537"/>
                </a:lnTo>
                <a:lnTo>
                  <a:pt x="922982" y="788101"/>
                </a:lnTo>
                <a:lnTo>
                  <a:pt x="944884" y="748730"/>
                </a:lnTo>
                <a:lnTo>
                  <a:pt x="962111" y="707789"/>
                </a:lnTo>
                <a:lnTo>
                  <a:pt x="974709" y="665643"/>
                </a:lnTo>
                <a:lnTo>
                  <a:pt x="982725" y="622657"/>
                </a:lnTo>
                <a:lnTo>
                  <a:pt x="986203" y="579196"/>
                </a:lnTo>
                <a:lnTo>
                  <a:pt x="985191" y="535624"/>
                </a:lnTo>
                <a:lnTo>
                  <a:pt x="979734" y="492307"/>
                </a:lnTo>
                <a:lnTo>
                  <a:pt x="969878" y="449609"/>
                </a:lnTo>
                <a:lnTo>
                  <a:pt x="955669" y="407895"/>
                </a:lnTo>
                <a:lnTo>
                  <a:pt x="937154" y="367530"/>
                </a:lnTo>
                <a:lnTo>
                  <a:pt x="914378" y="328880"/>
                </a:lnTo>
                <a:lnTo>
                  <a:pt x="887387" y="292308"/>
                </a:lnTo>
                <a:lnTo>
                  <a:pt x="856228" y="258179"/>
                </a:lnTo>
                <a:lnTo>
                  <a:pt x="820946" y="226859"/>
                </a:lnTo>
                <a:lnTo>
                  <a:pt x="782581" y="199399"/>
                </a:lnTo>
                <a:lnTo>
                  <a:pt x="742390" y="176583"/>
                </a:lnTo>
                <a:lnTo>
                  <a:pt x="700741" y="158375"/>
                </a:lnTo>
                <a:lnTo>
                  <a:pt x="657999" y="144737"/>
                </a:lnTo>
                <a:lnTo>
                  <a:pt x="614531" y="135635"/>
                </a:lnTo>
                <a:lnTo>
                  <a:pt x="570702" y="131032"/>
                </a:lnTo>
                <a:lnTo>
                  <a:pt x="526880" y="130891"/>
                </a:lnTo>
                <a:lnTo>
                  <a:pt x="483430" y="135175"/>
                </a:lnTo>
                <a:lnTo>
                  <a:pt x="440719" y="143850"/>
                </a:lnTo>
                <a:lnTo>
                  <a:pt x="399113" y="156877"/>
                </a:lnTo>
                <a:lnTo>
                  <a:pt x="358978" y="174222"/>
                </a:lnTo>
                <a:lnTo>
                  <a:pt x="320681" y="195847"/>
                </a:lnTo>
                <a:lnTo>
                  <a:pt x="284587" y="221716"/>
                </a:lnTo>
                <a:lnTo>
                  <a:pt x="251064" y="251793"/>
                </a:lnTo>
                <a:lnTo>
                  <a:pt x="220477" y="286041"/>
                </a:lnTo>
              </a:path>
            </a:pathLst>
          </a:custGeom>
          <a:ln w="7349">
            <a:solidFill>
              <a:srgbClr val="629AEB"/>
            </a:solidFill>
          </a:ln>
        </p:spPr>
        <p:txBody>
          <a:bodyPr wrap="square" lIns="0" tIns="0" rIns="0" bIns="0" rtlCol="0"/>
          <a:lstStyle/>
          <a:p>
            <a:endParaRPr/>
          </a:p>
        </p:txBody>
      </p:sp>
      <p:sp>
        <p:nvSpPr>
          <p:cNvPr id="24" name="bg object 24"/>
          <p:cNvSpPr/>
          <p:nvPr/>
        </p:nvSpPr>
        <p:spPr>
          <a:xfrm>
            <a:off x="1037844" y="0"/>
            <a:ext cx="8106409" cy="6858000"/>
          </a:xfrm>
          <a:custGeom>
            <a:avLst/>
            <a:gdLst/>
            <a:ahLst/>
            <a:cxnLst/>
            <a:rect l="l" t="t" r="r" b="b"/>
            <a:pathLst>
              <a:path w="8106409" h="6858000">
                <a:moveTo>
                  <a:pt x="8106155" y="0"/>
                </a:moveTo>
                <a:lnTo>
                  <a:pt x="0" y="0"/>
                </a:lnTo>
                <a:lnTo>
                  <a:pt x="0" y="6857998"/>
                </a:lnTo>
                <a:lnTo>
                  <a:pt x="8106155" y="6857998"/>
                </a:lnTo>
                <a:lnTo>
                  <a:pt x="8106155" y="0"/>
                </a:lnTo>
                <a:close/>
              </a:path>
            </a:pathLst>
          </a:custGeom>
          <a:solidFill>
            <a:srgbClr val="FFFFFF"/>
          </a:solidFill>
        </p:spPr>
        <p:txBody>
          <a:bodyPr wrap="square" lIns="0" tIns="0" rIns="0" bIns="0" rtlCol="0"/>
          <a:lstStyle/>
          <a:p>
            <a:endParaRPr/>
          </a:p>
        </p:txBody>
      </p:sp>
      <p:sp>
        <p:nvSpPr>
          <p:cNvPr id="25" name="bg object 25"/>
          <p:cNvSpPr/>
          <p:nvPr/>
        </p:nvSpPr>
        <p:spPr>
          <a:xfrm>
            <a:off x="935736" y="0"/>
            <a:ext cx="150875" cy="6857996"/>
          </a:xfrm>
          <a:prstGeom prst="rect">
            <a:avLst/>
          </a:prstGeom>
          <a:blipFill>
            <a:blip r:embed="rId11" cstate="print"/>
            <a:stretch>
              <a:fillRect/>
            </a:stretch>
          </a:blipFill>
        </p:spPr>
        <p:txBody>
          <a:bodyPr wrap="square" lIns="0" tIns="0" rIns="0" bIns="0" rtlCol="0"/>
          <a:lstStyle/>
          <a:p>
            <a:endParaRPr/>
          </a:p>
        </p:txBody>
      </p:sp>
      <p:sp>
        <p:nvSpPr>
          <p:cNvPr id="26" name="bg object 26"/>
          <p:cNvSpPr/>
          <p:nvPr/>
        </p:nvSpPr>
        <p:spPr>
          <a:xfrm>
            <a:off x="1014983" y="0"/>
            <a:ext cx="73660" cy="6858000"/>
          </a:xfrm>
          <a:custGeom>
            <a:avLst/>
            <a:gdLst/>
            <a:ahLst/>
            <a:cxnLst/>
            <a:rect l="l" t="t" r="r" b="b"/>
            <a:pathLst>
              <a:path w="73659" h="6858000">
                <a:moveTo>
                  <a:pt x="73152" y="0"/>
                </a:moveTo>
                <a:lnTo>
                  <a:pt x="0" y="0"/>
                </a:lnTo>
                <a:lnTo>
                  <a:pt x="0" y="6858000"/>
                </a:lnTo>
                <a:lnTo>
                  <a:pt x="73152" y="6858000"/>
                </a:lnTo>
                <a:lnTo>
                  <a:pt x="73152" y="0"/>
                </a:lnTo>
                <a:close/>
              </a:path>
            </a:pathLst>
          </a:custGeom>
          <a:solidFill>
            <a:srgbClr val="FFFFFF"/>
          </a:solidFill>
        </p:spPr>
        <p:txBody>
          <a:bodyPr wrap="square" lIns="0" tIns="0" rIns="0" bIns="0" rtlCol="0"/>
          <a:lstStyle/>
          <a:p>
            <a:endParaRPr/>
          </a:p>
        </p:txBody>
      </p:sp>
      <p:sp>
        <p:nvSpPr>
          <p:cNvPr id="27" name="bg object 27"/>
          <p:cNvSpPr/>
          <p:nvPr/>
        </p:nvSpPr>
        <p:spPr>
          <a:xfrm>
            <a:off x="6083808" y="21335"/>
            <a:ext cx="2987040" cy="883920"/>
          </a:xfrm>
          <a:prstGeom prst="rect">
            <a:avLst/>
          </a:prstGeom>
          <a:blipFill>
            <a:blip r:embed="rId12" cstate="print"/>
            <a:stretch>
              <a:fillRect/>
            </a:stretch>
          </a:blipFill>
        </p:spPr>
        <p:txBody>
          <a:bodyPr wrap="square" lIns="0" tIns="0" rIns="0" bIns="0" rtlCol="0"/>
          <a:lstStyle/>
          <a:p>
            <a:endParaRPr/>
          </a:p>
        </p:txBody>
      </p:sp>
      <p:sp>
        <p:nvSpPr>
          <p:cNvPr id="2" name="Holder 2"/>
          <p:cNvSpPr>
            <a:spLocks noGrp="1"/>
          </p:cNvSpPr>
          <p:nvPr>
            <p:ph type="title"/>
          </p:nvPr>
        </p:nvSpPr>
        <p:spPr>
          <a:xfrm>
            <a:off x="99339" y="926414"/>
            <a:ext cx="8945321" cy="514350"/>
          </a:xfrm>
          <a:prstGeom prst="rect">
            <a:avLst/>
          </a:prstGeom>
        </p:spPr>
        <p:txBody>
          <a:bodyPr wrap="square" lIns="0" tIns="0" rIns="0" bIns="0">
            <a:spAutoFit/>
          </a:bodyPr>
          <a:lstStyle>
            <a:lvl1pPr>
              <a:defRPr sz="3200" b="1" i="0">
                <a:solidFill>
                  <a:srgbClr val="006FC0"/>
                </a:solidFill>
                <a:latin typeface="Times New Roman"/>
                <a:cs typeface="Times New Roman"/>
              </a:defRPr>
            </a:lvl1pPr>
          </a:lstStyle>
          <a:p>
            <a:endParaRPr/>
          </a:p>
        </p:txBody>
      </p:sp>
      <p:sp>
        <p:nvSpPr>
          <p:cNvPr id="3" name="Holder 3"/>
          <p:cNvSpPr>
            <a:spLocks noGrp="1"/>
          </p:cNvSpPr>
          <p:nvPr>
            <p:ph type="body" idx="1"/>
          </p:nvPr>
        </p:nvSpPr>
        <p:spPr>
          <a:xfrm>
            <a:off x="1059281" y="1840738"/>
            <a:ext cx="8009255" cy="4720590"/>
          </a:xfrm>
          <a:prstGeom prst="rect">
            <a:avLst/>
          </a:prstGeom>
        </p:spPr>
        <p:txBody>
          <a:bodyPr wrap="square" lIns="0" tIns="0" rIns="0" bIns="0">
            <a:spAutoFit/>
          </a:bodyPr>
          <a:lstStyle>
            <a:lvl1pPr>
              <a:defRPr sz="2400" b="0"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6" name="Holder 6"/>
          <p:cNvSpPr>
            <a:spLocks noGrp="1"/>
          </p:cNvSpPr>
          <p:nvPr>
            <p:ph type="sldNum" sz="quarter" idx="7"/>
          </p:nvPr>
        </p:nvSpPr>
        <p:spPr>
          <a:xfrm>
            <a:off x="8728202" y="6546718"/>
            <a:ext cx="228600" cy="202565"/>
          </a:xfrm>
          <a:prstGeom prst="rect">
            <a:avLst/>
          </a:prstGeom>
        </p:spPr>
        <p:txBody>
          <a:bodyPr wrap="square" lIns="0" tIns="0" rIns="0" bIns="0">
            <a:spAutoFit/>
          </a:bodyPr>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0000">
            <a:alpha val="43000"/>
          </a:srgbClr>
        </a:solidFill>
        <a:effectLst/>
      </p:bgPr>
    </p:bg>
    <p:spTree>
      <p:nvGrpSpPr>
        <p:cNvPr id="1" name=""/>
        <p:cNvGrpSpPr/>
        <p:nvPr/>
      </p:nvGrpSpPr>
      <p:grpSpPr>
        <a:xfrm>
          <a:off x="0" y="0"/>
          <a:ext cx="0" cy="0"/>
          <a:chOff x="0" y="0"/>
          <a:chExt cx="0" cy="0"/>
        </a:xfrm>
      </p:grpSpPr>
      <p:sp>
        <p:nvSpPr>
          <p:cNvPr id="16" name="bg object 16"/>
          <p:cNvSpPr/>
          <p:nvPr/>
        </p:nvSpPr>
        <p:spPr>
          <a:xfrm>
            <a:off x="0" y="0"/>
            <a:ext cx="9144000" cy="6858000"/>
          </a:xfrm>
          <a:prstGeom prst="rect">
            <a:avLst/>
          </a:prstGeom>
          <a:blipFill>
            <a:blip r:embed="rId7" cstate="print"/>
            <a:stretch>
              <a:fillRect/>
            </a:stretch>
          </a:blipFill>
        </p:spPr>
        <p:txBody>
          <a:bodyPr wrap="square" lIns="0" tIns="0" rIns="0" bIns="0" rtlCol="0"/>
          <a:lstStyle/>
          <a:p>
            <a:endParaRPr/>
          </a:p>
        </p:txBody>
      </p:sp>
      <p:sp>
        <p:nvSpPr>
          <p:cNvPr id="17" name="bg object 17"/>
          <p:cNvSpPr/>
          <p:nvPr/>
        </p:nvSpPr>
        <p:spPr>
          <a:xfrm>
            <a:off x="3304" y="3810"/>
            <a:ext cx="819785" cy="819150"/>
          </a:xfrm>
          <a:custGeom>
            <a:avLst/>
            <a:gdLst/>
            <a:ahLst/>
            <a:cxnLst/>
            <a:rect l="l" t="t" r="r" b="b"/>
            <a:pathLst>
              <a:path w="819785" h="819150">
                <a:moveTo>
                  <a:pt x="819655" y="0"/>
                </a:moveTo>
                <a:lnTo>
                  <a:pt x="505" y="0"/>
                </a:lnTo>
                <a:lnTo>
                  <a:pt x="0" y="819150"/>
                </a:lnTo>
                <a:lnTo>
                  <a:pt x="48635" y="817759"/>
                </a:lnTo>
                <a:lnTo>
                  <a:pt x="96034" y="813638"/>
                </a:lnTo>
                <a:lnTo>
                  <a:pt x="142623" y="806864"/>
                </a:lnTo>
                <a:lnTo>
                  <a:pt x="188327" y="797514"/>
                </a:lnTo>
                <a:lnTo>
                  <a:pt x="233067" y="785664"/>
                </a:lnTo>
                <a:lnTo>
                  <a:pt x="276768" y="771391"/>
                </a:lnTo>
                <a:lnTo>
                  <a:pt x="319353" y="754772"/>
                </a:lnTo>
                <a:lnTo>
                  <a:pt x="360744" y="735885"/>
                </a:lnTo>
                <a:lnTo>
                  <a:pt x="400865" y="714805"/>
                </a:lnTo>
                <a:lnTo>
                  <a:pt x="439639" y="691610"/>
                </a:lnTo>
                <a:lnTo>
                  <a:pt x="476990" y="666377"/>
                </a:lnTo>
                <a:lnTo>
                  <a:pt x="512839" y="639182"/>
                </a:lnTo>
                <a:lnTo>
                  <a:pt x="547112" y="610102"/>
                </a:lnTo>
                <a:lnTo>
                  <a:pt x="579729" y="579215"/>
                </a:lnTo>
                <a:lnTo>
                  <a:pt x="610616" y="546596"/>
                </a:lnTo>
                <a:lnTo>
                  <a:pt x="639695" y="512323"/>
                </a:lnTo>
                <a:lnTo>
                  <a:pt x="666889" y="476473"/>
                </a:lnTo>
                <a:lnTo>
                  <a:pt x="692122" y="439123"/>
                </a:lnTo>
                <a:lnTo>
                  <a:pt x="715316" y="400349"/>
                </a:lnTo>
                <a:lnTo>
                  <a:pt x="736395" y="360228"/>
                </a:lnTo>
                <a:lnTo>
                  <a:pt x="755281" y="318837"/>
                </a:lnTo>
                <a:lnTo>
                  <a:pt x="771899" y="276253"/>
                </a:lnTo>
                <a:lnTo>
                  <a:pt x="786171" y="232553"/>
                </a:lnTo>
                <a:lnTo>
                  <a:pt x="798020" y="187814"/>
                </a:lnTo>
                <a:lnTo>
                  <a:pt x="807370" y="142112"/>
                </a:lnTo>
                <a:lnTo>
                  <a:pt x="814144" y="95524"/>
                </a:lnTo>
                <a:lnTo>
                  <a:pt x="818264" y="48128"/>
                </a:lnTo>
                <a:lnTo>
                  <a:pt x="819655" y="0"/>
                </a:lnTo>
                <a:close/>
              </a:path>
            </a:pathLst>
          </a:custGeom>
          <a:solidFill>
            <a:srgbClr val="EBF5FF">
              <a:alpha val="32940"/>
            </a:srgbClr>
          </a:solidFill>
        </p:spPr>
        <p:txBody>
          <a:bodyPr wrap="square" lIns="0" tIns="0" rIns="0" bIns="0" rtlCol="0"/>
          <a:lstStyle/>
          <a:p>
            <a:endParaRPr/>
          </a:p>
        </p:txBody>
      </p:sp>
      <p:sp>
        <p:nvSpPr>
          <p:cNvPr id="18" name="bg object 18"/>
          <p:cNvSpPr/>
          <p:nvPr/>
        </p:nvSpPr>
        <p:spPr>
          <a:xfrm>
            <a:off x="3304" y="3810"/>
            <a:ext cx="819785" cy="819150"/>
          </a:xfrm>
          <a:custGeom>
            <a:avLst/>
            <a:gdLst/>
            <a:ahLst/>
            <a:cxnLst/>
            <a:rect l="l" t="t" r="r" b="b"/>
            <a:pathLst>
              <a:path w="819785" h="819150">
                <a:moveTo>
                  <a:pt x="819655" y="0"/>
                </a:moveTo>
                <a:lnTo>
                  <a:pt x="818264" y="48128"/>
                </a:lnTo>
                <a:lnTo>
                  <a:pt x="814144" y="95524"/>
                </a:lnTo>
                <a:lnTo>
                  <a:pt x="807370" y="142112"/>
                </a:lnTo>
                <a:lnTo>
                  <a:pt x="798020" y="187814"/>
                </a:lnTo>
                <a:lnTo>
                  <a:pt x="786171" y="232553"/>
                </a:lnTo>
                <a:lnTo>
                  <a:pt x="771899" y="276253"/>
                </a:lnTo>
                <a:lnTo>
                  <a:pt x="755281" y="318837"/>
                </a:lnTo>
                <a:lnTo>
                  <a:pt x="736395" y="360228"/>
                </a:lnTo>
                <a:lnTo>
                  <a:pt x="715316" y="400349"/>
                </a:lnTo>
                <a:lnTo>
                  <a:pt x="692122" y="439123"/>
                </a:lnTo>
                <a:lnTo>
                  <a:pt x="666889" y="476473"/>
                </a:lnTo>
                <a:lnTo>
                  <a:pt x="639695" y="512323"/>
                </a:lnTo>
                <a:lnTo>
                  <a:pt x="610616" y="546596"/>
                </a:lnTo>
                <a:lnTo>
                  <a:pt x="579729" y="579215"/>
                </a:lnTo>
                <a:lnTo>
                  <a:pt x="547112" y="610102"/>
                </a:lnTo>
                <a:lnTo>
                  <a:pt x="512839" y="639182"/>
                </a:lnTo>
                <a:lnTo>
                  <a:pt x="476990" y="666377"/>
                </a:lnTo>
                <a:lnTo>
                  <a:pt x="439639" y="691610"/>
                </a:lnTo>
                <a:lnTo>
                  <a:pt x="400865" y="714805"/>
                </a:lnTo>
                <a:lnTo>
                  <a:pt x="360744" y="735885"/>
                </a:lnTo>
                <a:lnTo>
                  <a:pt x="319353" y="754772"/>
                </a:lnTo>
                <a:lnTo>
                  <a:pt x="276768" y="771391"/>
                </a:lnTo>
                <a:lnTo>
                  <a:pt x="233067" y="785664"/>
                </a:lnTo>
                <a:lnTo>
                  <a:pt x="188327" y="797514"/>
                </a:lnTo>
                <a:lnTo>
                  <a:pt x="142623" y="806864"/>
                </a:lnTo>
                <a:lnTo>
                  <a:pt x="96034" y="813638"/>
                </a:lnTo>
                <a:lnTo>
                  <a:pt x="48635" y="817759"/>
                </a:lnTo>
                <a:lnTo>
                  <a:pt x="505" y="819150"/>
                </a:lnTo>
                <a:lnTo>
                  <a:pt x="336" y="819150"/>
                </a:lnTo>
                <a:lnTo>
                  <a:pt x="168" y="819150"/>
                </a:lnTo>
                <a:lnTo>
                  <a:pt x="0" y="819150"/>
                </a:lnTo>
                <a:lnTo>
                  <a:pt x="505" y="0"/>
                </a:lnTo>
                <a:lnTo>
                  <a:pt x="819655" y="0"/>
                </a:lnTo>
                <a:close/>
              </a:path>
            </a:pathLst>
          </a:custGeom>
          <a:ln w="3175">
            <a:solidFill>
              <a:srgbClr val="70A7F6"/>
            </a:solidFill>
          </a:ln>
        </p:spPr>
        <p:txBody>
          <a:bodyPr wrap="square" lIns="0" tIns="0" rIns="0" bIns="0" rtlCol="0"/>
          <a:lstStyle/>
          <a:p>
            <a:endParaRPr/>
          </a:p>
        </p:txBody>
      </p:sp>
      <p:sp>
        <p:nvSpPr>
          <p:cNvPr id="19" name="bg object 19"/>
          <p:cNvSpPr/>
          <p:nvPr/>
        </p:nvSpPr>
        <p:spPr>
          <a:xfrm>
            <a:off x="128015" y="6095"/>
            <a:ext cx="1782318" cy="1782317"/>
          </a:xfrm>
          <a:prstGeom prst="rect">
            <a:avLst/>
          </a:prstGeom>
          <a:blipFill>
            <a:blip r:embed="rId8" cstate="print"/>
            <a:stretch>
              <a:fillRect/>
            </a:stretch>
          </a:blipFill>
        </p:spPr>
        <p:txBody>
          <a:bodyPr wrap="square" lIns="0" tIns="0" rIns="0" bIns="0" rtlCol="0"/>
          <a:lstStyle/>
          <a:p>
            <a:endParaRPr/>
          </a:p>
        </p:txBody>
      </p:sp>
      <p:sp>
        <p:nvSpPr>
          <p:cNvPr id="20" name="bg object 20"/>
          <p:cNvSpPr/>
          <p:nvPr/>
        </p:nvSpPr>
        <p:spPr>
          <a:xfrm>
            <a:off x="169163" y="21335"/>
            <a:ext cx="1702435" cy="1702435"/>
          </a:xfrm>
          <a:custGeom>
            <a:avLst/>
            <a:gdLst/>
            <a:ahLst/>
            <a:cxnLst/>
            <a:rect l="l" t="t" r="r" b="b"/>
            <a:pathLst>
              <a:path w="1702435" h="1702435">
                <a:moveTo>
                  <a:pt x="0" y="851154"/>
                </a:moveTo>
                <a:lnTo>
                  <a:pt x="1347" y="802859"/>
                </a:lnTo>
                <a:lnTo>
                  <a:pt x="5341" y="755271"/>
                </a:lnTo>
                <a:lnTo>
                  <a:pt x="11910" y="708461"/>
                </a:lnTo>
                <a:lnTo>
                  <a:pt x="20983" y="662500"/>
                </a:lnTo>
                <a:lnTo>
                  <a:pt x="32487" y="617462"/>
                </a:lnTo>
                <a:lnTo>
                  <a:pt x="46350" y="573417"/>
                </a:lnTo>
                <a:lnTo>
                  <a:pt x="62501" y="530438"/>
                </a:lnTo>
                <a:lnTo>
                  <a:pt x="80868" y="488596"/>
                </a:lnTo>
                <a:lnTo>
                  <a:pt x="101378" y="447964"/>
                </a:lnTo>
                <a:lnTo>
                  <a:pt x="123961" y="408613"/>
                </a:lnTo>
                <a:lnTo>
                  <a:pt x="148543" y="370615"/>
                </a:lnTo>
                <a:lnTo>
                  <a:pt x="175055" y="334042"/>
                </a:lnTo>
                <a:lnTo>
                  <a:pt x="203422" y="298966"/>
                </a:lnTo>
                <a:lnTo>
                  <a:pt x="233574" y="265459"/>
                </a:lnTo>
                <a:lnTo>
                  <a:pt x="265439" y="233593"/>
                </a:lnTo>
                <a:lnTo>
                  <a:pt x="298945" y="203439"/>
                </a:lnTo>
                <a:lnTo>
                  <a:pt x="334020" y="175070"/>
                </a:lnTo>
                <a:lnTo>
                  <a:pt x="370593" y="148557"/>
                </a:lnTo>
                <a:lnTo>
                  <a:pt x="408590" y="123973"/>
                </a:lnTo>
                <a:lnTo>
                  <a:pt x="447941" y="101388"/>
                </a:lnTo>
                <a:lnTo>
                  <a:pt x="488574" y="80876"/>
                </a:lnTo>
                <a:lnTo>
                  <a:pt x="530417" y="62508"/>
                </a:lnTo>
                <a:lnTo>
                  <a:pt x="573397" y="46355"/>
                </a:lnTo>
                <a:lnTo>
                  <a:pt x="617444" y="32490"/>
                </a:lnTo>
                <a:lnTo>
                  <a:pt x="662485" y="20985"/>
                </a:lnTo>
                <a:lnTo>
                  <a:pt x="708448" y="11912"/>
                </a:lnTo>
                <a:lnTo>
                  <a:pt x="755262" y="5342"/>
                </a:lnTo>
                <a:lnTo>
                  <a:pt x="802854" y="1347"/>
                </a:lnTo>
                <a:lnTo>
                  <a:pt x="851154" y="0"/>
                </a:lnTo>
                <a:lnTo>
                  <a:pt x="899448" y="1347"/>
                </a:lnTo>
                <a:lnTo>
                  <a:pt x="947036" y="5342"/>
                </a:lnTo>
                <a:lnTo>
                  <a:pt x="993846" y="11912"/>
                </a:lnTo>
                <a:lnTo>
                  <a:pt x="1039807" y="20985"/>
                </a:lnTo>
                <a:lnTo>
                  <a:pt x="1084845" y="32490"/>
                </a:lnTo>
                <a:lnTo>
                  <a:pt x="1128890" y="46355"/>
                </a:lnTo>
                <a:lnTo>
                  <a:pt x="1171869" y="62508"/>
                </a:lnTo>
                <a:lnTo>
                  <a:pt x="1213711" y="80876"/>
                </a:lnTo>
                <a:lnTo>
                  <a:pt x="1254343" y="101388"/>
                </a:lnTo>
                <a:lnTo>
                  <a:pt x="1293694" y="123973"/>
                </a:lnTo>
                <a:lnTo>
                  <a:pt x="1331692" y="148557"/>
                </a:lnTo>
                <a:lnTo>
                  <a:pt x="1368265" y="175070"/>
                </a:lnTo>
                <a:lnTo>
                  <a:pt x="1403341" y="203439"/>
                </a:lnTo>
                <a:lnTo>
                  <a:pt x="1436848" y="233593"/>
                </a:lnTo>
                <a:lnTo>
                  <a:pt x="1468714" y="265459"/>
                </a:lnTo>
                <a:lnTo>
                  <a:pt x="1498868" y="298966"/>
                </a:lnTo>
                <a:lnTo>
                  <a:pt x="1527237" y="334042"/>
                </a:lnTo>
                <a:lnTo>
                  <a:pt x="1553750" y="370615"/>
                </a:lnTo>
                <a:lnTo>
                  <a:pt x="1578334" y="408613"/>
                </a:lnTo>
                <a:lnTo>
                  <a:pt x="1600919" y="447964"/>
                </a:lnTo>
                <a:lnTo>
                  <a:pt x="1621431" y="488596"/>
                </a:lnTo>
                <a:lnTo>
                  <a:pt x="1639799" y="530438"/>
                </a:lnTo>
                <a:lnTo>
                  <a:pt x="1655952" y="573417"/>
                </a:lnTo>
                <a:lnTo>
                  <a:pt x="1669817" y="617462"/>
                </a:lnTo>
                <a:lnTo>
                  <a:pt x="1681322" y="662500"/>
                </a:lnTo>
                <a:lnTo>
                  <a:pt x="1690395" y="708461"/>
                </a:lnTo>
                <a:lnTo>
                  <a:pt x="1696965" y="755271"/>
                </a:lnTo>
                <a:lnTo>
                  <a:pt x="1700960" y="802859"/>
                </a:lnTo>
                <a:lnTo>
                  <a:pt x="1702308" y="851154"/>
                </a:lnTo>
                <a:lnTo>
                  <a:pt x="1700960" y="899448"/>
                </a:lnTo>
                <a:lnTo>
                  <a:pt x="1696965" y="947036"/>
                </a:lnTo>
                <a:lnTo>
                  <a:pt x="1690395" y="993846"/>
                </a:lnTo>
                <a:lnTo>
                  <a:pt x="1681322" y="1039807"/>
                </a:lnTo>
                <a:lnTo>
                  <a:pt x="1669817" y="1084845"/>
                </a:lnTo>
                <a:lnTo>
                  <a:pt x="1655952" y="1128890"/>
                </a:lnTo>
                <a:lnTo>
                  <a:pt x="1639799" y="1171869"/>
                </a:lnTo>
                <a:lnTo>
                  <a:pt x="1621431" y="1213711"/>
                </a:lnTo>
                <a:lnTo>
                  <a:pt x="1600919" y="1254343"/>
                </a:lnTo>
                <a:lnTo>
                  <a:pt x="1578334" y="1293694"/>
                </a:lnTo>
                <a:lnTo>
                  <a:pt x="1553750" y="1331692"/>
                </a:lnTo>
                <a:lnTo>
                  <a:pt x="1527237" y="1368265"/>
                </a:lnTo>
                <a:lnTo>
                  <a:pt x="1498868" y="1403341"/>
                </a:lnTo>
                <a:lnTo>
                  <a:pt x="1468714" y="1436848"/>
                </a:lnTo>
                <a:lnTo>
                  <a:pt x="1436848" y="1468714"/>
                </a:lnTo>
                <a:lnTo>
                  <a:pt x="1403341" y="1498868"/>
                </a:lnTo>
                <a:lnTo>
                  <a:pt x="1368265" y="1527237"/>
                </a:lnTo>
                <a:lnTo>
                  <a:pt x="1331692" y="1553750"/>
                </a:lnTo>
                <a:lnTo>
                  <a:pt x="1293694" y="1578334"/>
                </a:lnTo>
                <a:lnTo>
                  <a:pt x="1254343" y="1600919"/>
                </a:lnTo>
                <a:lnTo>
                  <a:pt x="1213711" y="1621431"/>
                </a:lnTo>
                <a:lnTo>
                  <a:pt x="1171869" y="1639799"/>
                </a:lnTo>
                <a:lnTo>
                  <a:pt x="1128890" y="1655952"/>
                </a:lnTo>
                <a:lnTo>
                  <a:pt x="1084845" y="1669817"/>
                </a:lnTo>
                <a:lnTo>
                  <a:pt x="1039807" y="1681322"/>
                </a:lnTo>
                <a:lnTo>
                  <a:pt x="993846" y="1690395"/>
                </a:lnTo>
                <a:lnTo>
                  <a:pt x="947036" y="1696965"/>
                </a:lnTo>
                <a:lnTo>
                  <a:pt x="899448" y="1700960"/>
                </a:lnTo>
                <a:lnTo>
                  <a:pt x="851154" y="1702308"/>
                </a:lnTo>
                <a:lnTo>
                  <a:pt x="802854" y="1700960"/>
                </a:lnTo>
                <a:lnTo>
                  <a:pt x="755262" y="1696965"/>
                </a:lnTo>
                <a:lnTo>
                  <a:pt x="708448" y="1690395"/>
                </a:lnTo>
                <a:lnTo>
                  <a:pt x="662485" y="1681322"/>
                </a:lnTo>
                <a:lnTo>
                  <a:pt x="617444" y="1669817"/>
                </a:lnTo>
                <a:lnTo>
                  <a:pt x="573397" y="1655952"/>
                </a:lnTo>
                <a:lnTo>
                  <a:pt x="530417" y="1639799"/>
                </a:lnTo>
                <a:lnTo>
                  <a:pt x="488574" y="1621431"/>
                </a:lnTo>
                <a:lnTo>
                  <a:pt x="447941" y="1600919"/>
                </a:lnTo>
                <a:lnTo>
                  <a:pt x="408590" y="1578334"/>
                </a:lnTo>
                <a:lnTo>
                  <a:pt x="370593" y="1553750"/>
                </a:lnTo>
                <a:lnTo>
                  <a:pt x="334020" y="1527237"/>
                </a:lnTo>
                <a:lnTo>
                  <a:pt x="298945" y="1498868"/>
                </a:lnTo>
                <a:lnTo>
                  <a:pt x="265439" y="1468714"/>
                </a:lnTo>
                <a:lnTo>
                  <a:pt x="233574" y="1436848"/>
                </a:lnTo>
                <a:lnTo>
                  <a:pt x="203422" y="1403341"/>
                </a:lnTo>
                <a:lnTo>
                  <a:pt x="175055" y="1368265"/>
                </a:lnTo>
                <a:lnTo>
                  <a:pt x="148543" y="1331692"/>
                </a:lnTo>
                <a:lnTo>
                  <a:pt x="123961" y="1293694"/>
                </a:lnTo>
                <a:lnTo>
                  <a:pt x="101378" y="1254343"/>
                </a:lnTo>
                <a:lnTo>
                  <a:pt x="80868" y="1213711"/>
                </a:lnTo>
                <a:lnTo>
                  <a:pt x="62501" y="1171869"/>
                </a:lnTo>
                <a:lnTo>
                  <a:pt x="46350" y="1128890"/>
                </a:lnTo>
                <a:lnTo>
                  <a:pt x="32487" y="1084845"/>
                </a:lnTo>
                <a:lnTo>
                  <a:pt x="20983" y="1039807"/>
                </a:lnTo>
                <a:lnTo>
                  <a:pt x="11910" y="993846"/>
                </a:lnTo>
                <a:lnTo>
                  <a:pt x="5341" y="947036"/>
                </a:lnTo>
                <a:lnTo>
                  <a:pt x="1347" y="899448"/>
                </a:lnTo>
                <a:lnTo>
                  <a:pt x="0" y="851154"/>
                </a:lnTo>
                <a:close/>
              </a:path>
            </a:pathLst>
          </a:custGeom>
          <a:ln w="27432">
            <a:solidFill>
              <a:srgbClr val="BCDFFF"/>
            </a:solidFill>
          </a:ln>
        </p:spPr>
        <p:txBody>
          <a:bodyPr wrap="square" lIns="0" tIns="0" rIns="0" bIns="0" rtlCol="0"/>
          <a:lstStyle/>
          <a:p>
            <a:endParaRPr/>
          </a:p>
        </p:txBody>
      </p:sp>
      <p:sp>
        <p:nvSpPr>
          <p:cNvPr id="21" name="bg object 21"/>
          <p:cNvSpPr/>
          <p:nvPr/>
        </p:nvSpPr>
        <p:spPr>
          <a:xfrm>
            <a:off x="172212" y="1045463"/>
            <a:ext cx="1152906" cy="1148334"/>
          </a:xfrm>
          <a:prstGeom prst="rect">
            <a:avLst/>
          </a:prstGeom>
          <a:blipFill>
            <a:blip r:embed="rId9" cstate="print"/>
            <a:stretch>
              <a:fillRect/>
            </a:stretch>
          </a:blipFill>
        </p:spPr>
        <p:txBody>
          <a:bodyPr wrap="square" lIns="0" tIns="0" rIns="0" bIns="0" rtlCol="0"/>
          <a:lstStyle/>
          <a:p>
            <a:endParaRPr/>
          </a:p>
        </p:txBody>
      </p:sp>
      <p:sp>
        <p:nvSpPr>
          <p:cNvPr id="22" name="bg object 22"/>
          <p:cNvSpPr/>
          <p:nvPr/>
        </p:nvSpPr>
        <p:spPr>
          <a:xfrm>
            <a:off x="187319" y="1050633"/>
            <a:ext cx="1116813" cy="1111476"/>
          </a:xfrm>
          <a:prstGeom prst="rect">
            <a:avLst/>
          </a:prstGeom>
          <a:blipFill>
            <a:blip r:embed="rId10" cstate="print"/>
            <a:stretch>
              <a:fillRect/>
            </a:stretch>
          </a:blipFill>
        </p:spPr>
        <p:txBody>
          <a:bodyPr wrap="square" lIns="0" tIns="0" rIns="0" bIns="0" rtlCol="0"/>
          <a:lstStyle/>
          <a:p>
            <a:endParaRPr/>
          </a:p>
        </p:txBody>
      </p:sp>
      <p:sp>
        <p:nvSpPr>
          <p:cNvPr id="23" name="bg object 23"/>
          <p:cNvSpPr/>
          <p:nvPr/>
        </p:nvSpPr>
        <p:spPr>
          <a:xfrm>
            <a:off x="187319" y="1050633"/>
            <a:ext cx="1116965" cy="1111885"/>
          </a:xfrm>
          <a:custGeom>
            <a:avLst/>
            <a:gdLst/>
            <a:ahLst/>
            <a:cxnLst/>
            <a:rect l="l" t="t" r="r" b="b"/>
            <a:pathLst>
              <a:path w="1116965" h="1111885">
                <a:moveTo>
                  <a:pt x="118496" y="204634"/>
                </a:moveTo>
                <a:lnTo>
                  <a:pt x="149785" y="168741"/>
                </a:lnTo>
                <a:lnTo>
                  <a:pt x="183515" y="136234"/>
                </a:lnTo>
                <a:lnTo>
                  <a:pt x="219451" y="107137"/>
                </a:lnTo>
                <a:lnTo>
                  <a:pt x="257356" y="81474"/>
                </a:lnTo>
                <a:lnTo>
                  <a:pt x="296996" y="59270"/>
                </a:lnTo>
                <a:lnTo>
                  <a:pt x="338135" y="40547"/>
                </a:lnTo>
                <a:lnTo>
                  <a:pt x="380538" y="25331"/>
                </a:lnTo>
                <a:lnTo>
                  <a:pt x="423971" y="13644"/>
                </a:lnTo>
                <a:lnTo>
                  <a:pt x="468196" y="5510"/>
                </a:lnTo>
                <a:lnTo>
                  <a:pt x="512980" y="954"/>
                </a:lnTo>
                <a:lnTo>
                  <a:pt x="558087" y="0"/>
                </a:lnTo>
                <a:lnTo>
                  <a:pt x="603281" y="2670"/>
                </a:lnTo>
                <a:lnTo>
                  <a:pt x="648327" y="8990"/>
                </a:lnTo>
                <a:lnTo>
                  <a:pt x="692991" y="18983"/>
                </a:lnTo>
                <a:lnTo>
                  <a:pt x="737036" y="32672"/>
                </a:lnTo>
                <a:lnTo>
                  <a:pt x="780227" y="50083"/>
                </a:lnTo>
                <a:lnTo>
                  <a:pt x="822330" y="71238"/>
                </a:lnTo>
                <a:lnTo>
                  <a:pt x="863108" y="96162"/>
                </a:lnTo>
                <a:lnTo>
                  <a:pt x="902327" y="124878"/>
                </a:lnTo>
                <a:lnTo>
                  <a:pt x="939023" y="156757"/>
                </a:lnTo>
                <a:lnTo>
                  <a:pt x="972365" y="190998"/>
                </a:lnTo>
                <a:lnTo>
                  <a:pt x="1002325" y="227366"/>
                </a:lnTo>
                <a:lnTo>
                  <a:pt x="1028874" y="265625"/>
                </a:lnTo>
                <a:lnTo>
                  <a:pt x="1051985" y="305541"/>
                </a:lnTo>
                <a:lnTo>
                  <a:pt x="1071626" y="346879"/>
                </a:lnTo>
                <a:lnTo>
                  <a:pt x="1087772" y="389404"/>
                </a:lnTo>
                <a:lnTo>
                  <a:pt x="1100392" y="432881"/>
                </a:lnTo>
                <a:lnTo>
                  <a:pt x="1109458" y="477076"/>
                </a:lnTo>
                <a:lnTo>
                  <a:pt x="1114941" y="521754"/>
                </a:lnTo>
                <a:lnTo>
                  <a:pt x="1116813" y="566679"/>
                </a:lnTo>
                <a:lnTo>
                  <a:pt x="1115044" y="611617"/>
                </a:lnTo>
                <a:lnTo>
                  <a:pt x="1109608" y="656333"/>
                </a:lnTo>
                <a:lnTo>
                  <a:pt x="1100473" y="700593"/>
                </a:lnTo>
                <a:lnTo>
                  <a:pt x="1087613" y="744160"/>
                </a:lnTo>
                <a:lnTo>
                  <a:pt x="1070998" y="786801"/>
                </a:lnTo>
                <a:lnTo>
                  <a:pt x="1050600" y="828281"/>
                </a:lnTo>
                <a:lnTo>
                  <a:pt x="1026390" y="868365"/>
                </a:lnTo>
                <a:lnTo>
                  <a:pt x="998339" y="906817"/>
                </a:lnTo>
                <a:lnTo>
                  <a:pt x="967050" y="942710"/>
                </a:lnTo>
                <a:lnTo>
                  <a:pt x="933320" y="975218"/>
                </a:lnTo>
                <a:lnTo>
                  <a:pt x="897385" y="1004315"/>
                </a:lnTo>
                <a:lnTo>
                  <a:pt x="859481" y="1029978"/>
                </a:lnTo>
                <a:lnTo>
                  <a:pt x="819841" y="1052184"/>
                </a:lnTo>
                <a:lnTo>
                  <a:pt x="778703" y="1070908"/>
                </a:lnTo>
                <a:lnTo>
                  <a:pt x="736300" y="1086127"/>
                </a:lnTo>
                <a:lnTo>
                  <a:pt x="692869" y="1097817"/>
                </a:lnTo>
                <a:lnTo>
                  <a:pt x="648644" y="1105954"/>
                </a:lnTo>
                <a:lnTo>
                  <a:pt x="603860" y="1110515"/>
                </a:lnTo>
                <a:lnTo>
                  <a:pt x="558754" y="1111476"/>
                </a:lnTo>
                <a:lnTo>
                  <a:pt x="513560" y="1108813"/>
                </a:lnTo>
                <a:lnTo>
                  <a:pt x="468514" y="1102502"/>
                </a:lnTo>
                <a:lnTo>
                  <a:pt x="423850" y="1092519"/>
                </a:lnTo>
                <a:lnTo>
                  <a:pt x="379804" y="1078841"/>
                </a:lnTo>
                <a:lnTo>
                  <a:pt x="336612" y="1061444"/>
                </a:lnTo>
                <a:lnTo>
                  <a:pt x="294508" y="1040304"/>
                </a:lnTo>
                <a:lnTo>
                  <a:pt x="253729" y="1015397"/>
                </a:lnTo>
                <a:lnTo>
                  <a:pt x="214508" y="986700"/>
                </a:lnTo>
                <a:lnTo>
                  <a:pt x="177812" y="954821"/>
                </a:lnTo>
                <a:lnTo>
                  <a:pt x="144469" y="920580"/>
                </a:lnTo>
                <a:lnTo>
                  <a:pt x="114507" y="884212"/>
                </a:lnTo>
                <a:lnTo>
                  <a:pt x="87955" y="845952"/>
                </a:lnTo>
                <a:lnTo>
                  <a:pt x="64842" y="806035"/>
                </a:lnTo>
                <a:lnTo>
                  <a:pt x="45198" y="764695"/>
                </a:lnTo>
                <a:lnTo>
                  <a:pt x="29049" y="722168"/>
                </a:lnTo>
                <a:lnTo>
                  <a:pt x="16427" y="678687"/>
                </a:lnTo>
                <a:lnTo>
                  <a:pt x="7358" y="634488"/>
                </a:lnTo>
                <a:lnTo>
                  <a:pt x="1873" y="589806"/>
                </a:lnTo>
                <a:lnTo>
                  <a:pt x="0" y="544874"/>
                </a:lnTo>
                <a:lnTo>
                  <a:pt x="1767" y="499929"/>
                </a:lnTo>
                <a:lnTo>
                  <a:pt x="7203" y="455204"/>
                </a:lnTo>
                <a:lnTo>
                  <a:pt x="16338" y="410935"/>
                </a:lnTo>
                <a:lnTo>
                  <a:pt x="29200" y="367355"/>
                </a:lnTo>
                <a:lnTo>
                  <a:pt x="45818" y="324701"/>
                </a:lnTo>
                <a:lnTo>
                  <a:pt x="66221" y="283206"/>
                </a:lnTo>
                <a:lnTo>
                  <a:pt x="90437" y="243105"/>
                </a:lnTo>
                <a:lnTo>
                  <a:pt x="118496" y="204634"/>
                </a:lnTo>
              </a:path>
              <a:path w="1116965" h="1111885">
                <a:moveTo>
                  <a:pt x="220477" y="286041"/>
                </a:moveTo>
                <a:lnTo>
                  <a:pt x="193856" y="323455"/>
                </a:lnTo>
                <a:lnTo>
                  <a:pt x="171955" y="362810"/>
                </a:lnTo>
                <a:lnTo>
                  <a:pt x="154729" y="403741"/>
                </a:lnTo>
                <a:lnTo>
                  <a:pt x="142131" y="445881"/>
                </a:lnTo>
                <a:lnTo>
                  <a:pt x="134116" y="488865"/>
                </a:lnTo>
                <a:lnTo>
                  <a:pt x="130638" y="532328"/>
                </a:lnTo>
                <a:lnTo>
                  <a:pt x="131651" y="575903"/>
                </a:lnTo>
                <a:lnTo>
                  <a:pt x="137108" y="619227"/>
                </a:lnTo>
                <a:lnTo>
                  <a:pt x="146964" y="661933"/>
                </a:lnTo>
                <a:lnTo>
                  <a:pt x="161173" y="703655"/>
                </a:lnTo>
                <a:lnTo>
                  <a:pt x="179689" y="744028"/>
                </a:lnTo>
                <a:lnTo>
                  <a:pt x="202465" y="782686"/>
                </a:lnTo>
                <a:lnTo>
                  <a:pt x="229457" y="819265"/>
                </a:lnTo>
                <a:lnTo>
                  <a:pt x="260618" y="853397"/>
                </a:lnTo>
                <a:lnTo>
                  <a:pt x="295902" y="884719"/>
                </a:lnTo>
                <a:lnTo>
                  <a:pt x="334265" y="912179"/>
                </a:lnTo>
                <a:lnTo>
                  <a:pt x="374453" y="934995"/>
                </a:lnTo>
                <a:lnTo>
                  <a:pt x="416101" y="953204"/>
                </a:lnTo>
                <a:lnTo>
                  <a:pt x="458841" y="966841"/>
                </a:lnTo>
                <a:lnTo>
                  <a:pt x="502308" y="975943"/>
                </a:lnTo>
                <a:lnTo>
                  <a:pt x="546136" y="980546"/>
                </a:lnTo>
                <a:lnTo>
                  <a:pt x="589957" y="980687"/>
                </a:lnTo>
                <a:lnTo>
                  <a:pt x="633406" y="976403"/>
                </a:lnTo>
                <a:lnTo>
                  <a:pt x="676117" y="967728"/>
                </a:lnTo>
                <a:lnTo>
                  <a:pt x="717723" y="954701"/>
                </a:lnTo>
                <a:lnTo>
                  <a:pt x="757858" y="937356"/>
                </a:lnTo>
                <a:lnTo>
                  <a:pt x="796155" y="915731"/>
                </a:lnTo>
                <a:lnTo>
                  <a:pt x="832248" y="889862"/>
                </a:lnTo>
                <a:lnTo>
                  <a:pt x="865771" y="859785"/>
                </a:lnTo>
                <a:lnTo>
                  <a:pt x="896358" y="825537"/>
                </a:lnTo>
                <a:lnTo>
                  <a:pt x="922982" y="788101"/>
                </a:lnTo>
                <a:lnTo>
                  <a:pt x="944884" y="748730"/>
                </a:lnTo>
                <a:lnTo>
                  <a:pt x="962111" y="707789"/>
                </a:lnTo>
                <a:lnTo>
                  <a:pt x="974709" y="665643"/>
                </a:lnTo>
                <a:lnTo>
                  <a:pt x="982725" y="622657"/>
                </a:lnTo>
                <a:lnTo>
                  <a:pt x="986203" y="579196"/>
                </a:lnTo>
                <a:lnTo>
                  <a:pt x="985191" y="535624"/>
                </a:lnTo>
                <a:lnTo>
                  <a:pt x="979734" y="492307"/>
                </a:lnTo>
                <a:lnTo>
                  <a:pt x="969878" y="449609"/>
                </a:lnTo>
                <a:lnTo>
                  <a:pt x="955669" y="407895"/>
                </a:lnTo>
                <a:lnTo>
                  <a:pt x="937154" y="367530"/>
                </a:lnTo>
                <a:lnTo>
                  <a:pt x="914378" y="328880"/>
                </a:lnTo>
                <a:lnTo>
                  <a:pt x="887387" y="292308"/>
                </a:lnTo>
                <a:lnTo>
                  <a:pt x="856228" y="258179"/>
                </a:lnTo>
                <a:lnTo>
                  <a:pt x="820946" y="226859"/>
                </a:lnTo>
                <a:lnTo>
                  <a:pt x="782581" y="199399"/>
                </a:lnTo>
                <a:lnTo>
                  <a:pt x="742390" y="176583"/>
                </a:lnTo>
                <a:lnTo>
                  <a:pt x="700741" y="158375"/>
                </a:lnTo>
                <a:lnTo>
                  <a:pt x="657999" y="144737"/>
                </a:lnTo>
                <a:lnTo>
                  <a:pt x="614531" y="135635"/>
                </a:lnTo>
                <a:lnTo>
                  <a:pt x="570702" y="131032"/>
                </a:lnTo>
                <a:lnTo>
                  <a:pt x="526880" y="130891"/>
                </a:lnTo>
                <a:lnTo>
                  <a:pt x="483430" y="135175"/>
                </a:lnTo>
                <a:lnTo>
                  <a:pt x="440719" y="143850"/>
                </a:lnTo>
                <a:lnTo>
                  <a:pt x="399113" y="156877"/>
                </a:lnTo>
                <a:lnTo>
                  <a:pt x="358978" y="174222"/>
                </a:lnTo>
                <a:lnTo>
                  <a:pt x="320681" y="195847"/>
                </a:lnTo>
                <a:lnTo>
                  <a:pt x="284587" y="221716"/>
                </a:lnTo>
                <a:lnTo>
                  <a:pt x="251064" y="251793"/>
                </a:lnTo>
                <a:lnTo>
                  <a:pt x="220477" y="286041"/>
                </a:lnTo>
              </a:path>
            </a:pathLst>
          </a:custGeom>
          <a:ln w="7349">
            <a:solidFill>
              <a:srgbClr val="629AEB"/>
            </a:solidFill>
          </a:ln>
        </p:spPr>
        <p:txBody>
          <a:bodyPr wrap="square" lIns="0" tIns="0" rIns="0" bIns="0" rtlCol="0"/>
          <a:lstStyle/>
          <a:p>
            <a:endParaRPr/>
          </a:p>
        </p:txBody>
      </p:sp>
      <p:sp>
        <p:nvSpPr>
          <p:cNvPr id="24" name="bg object 24"/>
          <p:cNvSpPr/>
          <p:nvPr/>
        </p:nvSpPr>
        <p:spPr>
          <a:xfrm>
            <a:off x="1037844" y="0"/>
            <a:ext cx="8106409" cy="6858000"/>
          </a:xfrm>
          <a:custGeom>
            <a:avLst/>
            <a:gdLst/>
            <a:ahLst/>
            <a:cxnLst/>
            <a:rect l="l" t="t" r="r" b="b"/>
            <a:pathLst>
              <a:path w="8106409" h="6858000">
                <a:moveTo>
                  <a:pt x="8106155" y="0"/>
                </a:moveTo>
                <a:lnTo>
                  <a:pt x="0" y="0"/>
                </a:lnTo>
                <a:lnTo>
                  <a:pt x="0" y="6857998"/>
                </a:lnTo>
                <a:lnTo>
                  <a:pt x="8106155" y="6857998"/>
                </a:lnTo>
                <a:lnTo>
                  <a:pt x="8106155" y="0"/>
                </a:lnTo>
                <a:close/>
              </a:path>
            </a:pathLst>
          </a:custGeom>
          <a:solidFill>
            <a:srgbClr val="FFFFFF"/>
          </a:solidFill>
        </p:spPr>
        <p:txBody>
          <a:bodyPr wrap="square" lIns="0" tIns="0" rIns="0" bIns="0" rtlCol="0"/>
          <a:lstStyle/>
          <a:p>
            <a:endParaRPr/>
          </a:p>
        </p:txBody>
      </p:sp>
      <p:sp>
        <p:nvSpPr>
          <p:cNvPr id="25" name="bg object 25"/>
          <p:cNvSpPr/>
          <p:nvPr/>
        </p:nvSpPr>
        <p:spPr>
          <a:xfrm>
            <a:off x="935736" y="0"/>
            <a:ext cx="150875" cy="6857996"/>
          </a:xfrm>
          <a:prstGeom prst="rect">
            <a:avLst/>
          </a:prstGeom>
          <a:blipFill>
            <a:blip r:embed="rId11" cstate="print"/>
            <a:stretch>
              <a:fillRect/>
            </a:stretch>
          </a:blipFill>
        </p:spPr>
        <p:txBody>
          <a:bodyPr wrap="square" lIns="0" tIns="0" rIns="0" bIns="0" rtlCol="0"/>
          <a:lstStyle/>
          <a:p>
            <a:endParaRPr/>
          </a:p>
        </p:txBody>
      </p:sp>
      <p:sp>
        <p:nvSpPr>
          <p:cNvPr id="26" name="bg object 26"/>
          <p:cNvSpPr/>
          <p:nvPr/>
        </p:nvSpPr>
        <p:spPr>
          <a:xfrm>
            <a:off x="1014983" y="0"/>
            <a:ext cx="73660" cy="6858000"/>
          </a:xfrm>
          <a:custGeom>
            <a:avLst/>
            <a:gdLst/>
            <a:ahLst/>
            <a:cxnLst/>
            <a:rect l="l" t="t" r="r" b="b"/>
            <a:pathLst>
              <a:path w="73659" h="6858000">
                <a:moveTo>
                  <a:pt x="73152" y="0"/>
                </a:moveTo>
                <a:lnTo>
                  <a:pt x="0" y="0"/>
                </a:lnTo>
                <a:lnTo>
                  <a:pt x="0" y="6858000"/>
                </a:lnTo>
                <a:lnTo>
                  <a:pt x="73152" y="6858000"/>
                </a:lnTo>
                <a:lnTo>
                  <a:pt x="73152" y="0"/>
                </a:lnTo>
                <a:close/>
              </a:path>
            </a:pathLst>
          </a:custGeom>
          <a:solidFill>
            <a:srgbClr val="FFFFFF"/>
          </a:solidFill>
        </p:spPr>
        <p:txBody>
          <a:bodyPr wrap="square" lIns="0" tIns="0" rIns="0" bIns="0" rtlCol="0"/>
          <a:lstStyle/>
          <a:p>
            <a:endParaRPr/>
          </a:p>
        </p:txBody>
      </p:sp>
      <p:sp>
        <p:nvSpPr>
          <p:cNvPr id="27" name="bg object 27"/>
          <p:cNvSpPr/>
          <p:nvPr/>
        </p:nvSpPr>
        <p:spPr>
          <a:xfrm>
            <a:off x="6155435" y="21335"/>
            <a:ext cx="2988562" cy="960120"/>
          </a:xfrm>
          <a:prstGeom prst="rect">
            <a:avLst/>
          </a:prstGeom>
          <a:blipFill>
            <a:blip r:embed="rId12" cstate="print"/>
            <a:stretch>
              <a:fillRect/>
            </a:stretch>
          </a:blipFill>
        </p:spPr>
        <p:txBody>
          <a:bodyPr wrap="square" lIns="0" tIns="0" rIns="0" bIns="0" rtlCol="0"/>
          <a:lstStyle/>
          <a:p>
            <a:endParaRPr/>
          </a:p>
        </p:txBody>
      </p:sp>
      <p:sp>
        <p:nvSpPr>
          <p:cNvPr id="2" name="Holder 2"/>
          <p:cNvSpPr>
            <a:spLocks noGrp="1"/>
          </p:cNvSpPr>
          <p:nvPr>
            <p:ph type="title"/>
          </p:nvPr>
        </p:nvSpPr>
        <p:spPr>
          <a:xfrm>
            <a:off x="1185163" y="1008634"/>
            <a:ext cx="4563110" cy="452119"/>
          </a:xfrm>
          <a:prstGeom prst="rect">
            <a:avLst/>
          </a:prstGeom>
        </p:spPr>
        <p:txBody>
          <a:bodyPr wrap="square" lIns="0" tIns="0" rIns="0" bIns="0">
            <a:spAutoFit/>
          </a:bodyPr>
          <a:lstStyle>
            <a:lvl1pPr>
              <a:defRPr sz="2800" b="1" i="0">
                <a:solidFill>
                  <a:srgbClr val="006FC0"/>
                </a:solidFill>
                <a:latin typeface="Times New Roman"/>
                <a:cs typeface="Times New Roman"/>
              </a:defRPr>
            </a:lvl1pPr>
          </a:lstStyle>
          <a:p>
            <a:endParaRPr/>
          </a:p>
        </p:txBody>
      </p:sp>
      <p:sp>
        <p:nvSpPr>
          <p:cNvPr id="3" name="Holder 3"/>
          <p:cNvSpPr>
            <a:spLocks noGrp="1"/>
          </p:cNvSpPr>
          <p:nvPr>
            <p:ph type="body" idx="1"/>
          </p:nvPr>
        </p:nvSpPr>
        <p:spPr>
          <a:xfrm>
            <a:off x="1194612" y="1566664"/>
            <a:ext cx="7599680" cy="4365625"/>
          </a:xfrm>
          <a:prstGeom prst="rect">
            <a:avLst/>
          </a:prstGeom>
        </p:spPr>
        <p:txBody>
          <a:bodyPr wrap="square" lIns="0" tIns="0" rIns="0" bIns="0">
            <a:spAutoFit/>
          </a:bodyPr>
          <a:lstStyle>
            <a:lvl1pPr>
              <a:defRPr sz="2100" b="1" i="0">
                <a:solidFill>
                  <a:schemeClr val="tx1"/>
                </a:solidFill>
                <a:latin typeface="Times New Roman"/>
                <a:cs typeface="Times New Roman"/>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8/16/2021</a:t>
            </a:fld>
            <a:endParaRPr lang="en-US"/>
          </a:p>
        </p:txBody>
      </p:sp>
      <p:sp>
        <p:nvSpPr>
          <p:cNvPr id="6" name="Holder 6"/>
          <p:cNvSpPr>
            <a:spLocks noGrp="1"/>
          </p:cNvSpPr>
          <p:nvPr>
            <p:ph type="sldNum" sz="quarter" idx="7"/>
          </p:nvPr>
        </p:nvSpPr>
        <p:spPr>
          <a:xfrm>
            <a:off x="8728202" y="6546718"/>
            <a:ext cx="228600" cy="202565"/>
          </a:xfrm>
          <a:prstGeom prst="rect">
            <a:avLst/>
          </a:prstGeom>
        </p:spPr>
        <p:txBody>
          <a:bodyPr wrap="square" lIns="0" tIns="0" rIns="0" bIns="0">
            <a:spAutoFit/>
          </a:bodyPr>
          <a:lstStyle>
            <a:lvl1pPr>
              <a:defRPr sz="1200" b="0" i="0">
                <a:solidFill>
                  <a:srgbClr val="5F8FD3"/>
                </a:solidFill>
                <a:latin typeface="Gill Sans MT"/>
                <a:cs typeface="Gill Sans MT"/>
              </a:defRPr>
            </a:lvl1pPr>
          </a:lstStyle>
          <a:p>
            <a:pPr marL="38100">
              <a:lnSpc>
                <a:spcPct val="100000"/>
              </a:lnSpc>
              <a:spcBef>
                <a:spcPts val="15"/>
              </a:spcBef>
            </a:pPr>
            <a:fld id="{81D60167-4931-47E6-BA6A-407CBD079E47}" type="slidenum">
              <a:rPr dirty="0"/>
              <a:t>‹#›</a:t>
            </a:fld>
            <a:endParaRPr dirty="0"/>
          </a:p>
        </p:txBody>
      </p:sp>
    </p:spTree>
    <p:extLst>
      <p:ext uri="{BB962C8B-B14F-4D97-AF65-F5344CB8AC3E}">
        <p14:creationId xmlns:p14="http://schemas.microsoft.com/office/powerpoint/2010/main" val="142029507"/>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Lst>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85000" t="100000" r="1000000" b="30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2" name="Rectangle 11"/>
          <p:cNvSpPr/>
          <p:nvPr/>
        </p:nvSpPr>
        <p:spPr>
          <a:xfrm>
            <a:off x="1038019"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a:defRPr sz="1200">
                <a:solidFill>
                  <a:schemeClr val="bg2">
                    <a:shade val="50000"/>
                    <a:satMod val="200000"/>
                  </a:schemeClr>
                </a:solidFill>
              </a:defRPr>
            </a:lvl1pPr>
            <a:extLst/>
          </a:lstStyle>
          <a:p>
            <a:fld id="{8632FEBB-1A6B-4D25-B9A3-05ADF97727D4}" type="datetime1">
              <a:rPr lang="es-ES" smtClean="0"/>
              <a:pPr/>
              <a:t>16/08/2021</a:t>
            </a:fld>
            <a:endParaRPr lang="es-E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a:defRPr sz="1200">
                <a:solidFill>
                  <a:schemeClr val="bg2">
                    <a:shade val="50000"/>
                    <a:satMod val="200000"/>
                  </a:schemeClr>
                </a:solidFill>
                <a:effectLst/>
              </a:defRPr>
            </a:lvl1pPr>
            <a:extLst/>
          </a:lstStyle>
          <a:p>
            <a:endParaRPr lang="es-E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a:defRPr sz="1200">
                <a:solidFill>
                  <a:schemeClr val="bg2">
                    <a:shade val="50000"/>
                    <a:satMod val="200000"/>
                  </a:schemeClr>
                </a:solidFill>
                <a:effectLst/>
              </a:defRPr>
            </a:lvl1pPr>
            <a:extLst/>
          </a:lstStyle>
          <a:p>
            <a:fld id="{412FF748-1325-48DC-AE50-E54CCC902008}" type="slidenum">
              <a:rPr lang="es-ES" smtClean="0"/>
              <a:pPr/>
              <a:t>‹#›</a:t>
            </a:fld>
            <a:endParaRPr lang="es-E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4" name="Title Placeholder 3"/>
          <p:cNvSpPr>
            <a:spLocks noGrp="1"/>
          </p:cNvSpPr>
          <p:nvPr>
            <p:ph type="title"/>
          </p:nvPr>
        </p:nvSpPr>
        <p:spPr>
          <a:xfrm>
            <a:off x="955548" y="980728"/>
            <a:ext cx="7886700" cy="1129545"/>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5" name="Text Placeholder 4"/>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140891396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l" rtl="0" eaLnBrk="1" latinLnBrk="0" hangingPunct="1">
        <a:spcBef>
          <a:spcPct val="0"/>
        </a:spcBef>
        <a:buNone/>
        <a:defRPr sz="4400" kern="1200">
          <a:solidFill>
            <a:srgbClr val="0070C0"/>
          </a:solidFill>
          <a:effectLst/>
          <a:latin typeface="Times New Roman" panose="02020603050405020304" pitchFamily="18" charset="0"/>
          <a:ea typeface="+mj-ea"/>
          <a:cs typeface="Times New Roman" panose="02020603050405020304" pitchFamily="18" charset="0"/>
        </a:defRPr>
      </a:lvl1pPr>
      <a:extLst/>
    </p:titleStyle>
    <p:bodyStyle>
      <a:lvl1pPr marL="82296" indent="0" algn="l" rtl="0" eaLnBrk="1" latinLnBrk="0" hangingPunct="1">
        <a:lnSpc>
          <a:spcPts val="3000"/>
        </a:lnSpc>
        <a:spcBef>
          <a:spcPts val="600"/>
        </a:spcBef>
        <a:buClr>
          <a:schemeClr val="accent1"/>
        </a:buClr>
        <a:buSzPct val="80000"/>
        <a:buFont typeface="Wingdings 2"/>
        <a:buNone/>
        <a:defRPr sz="3200" kern="1200">
          <a:solidFill>
            <a:srgbClr val="0070C0"/>
          </a:solidFill>
          <a:latin typeface="Times New Roman" panose="02020603050405020304" pitchFamily="18" charset="0"/>
          <a:ea typeface="+mn-ea"/>
          <a:cs typeface="Times New Roman" panose="02020603050405020304" pitchFamily="18" charset="0"/>
        </a:defRPr>
      </a:lvl1pPr>
      <a:lvl2pPr marL="640080" indent="-237744" algn="l" rtl="0" eaLnBrk="1" latinLnBrk="0" hangingPunct="1">
        <a:lnSpc>
          <a:spcPts val="3000"/>
        </a:lnSpc>
        <a:spcBef>
          <a:spcPts val="550"/>
        </a:spcBef>
        <a:buClr>
          <a:schemeClr val="accent1"/>
        </a:buClr>
        <a:buFont typeface="Verdana"/>
        <a:buChar char="◦"/>
        <a:defRPr sz="2800" kern="1200">
          <a:solidFill>
            <a:schemeClr val="tx1"/>
          </a:solidFill>
          <a:latin typeface="Times New Roman" panose="02020603050405020304" pitchFamily="18" charset="0"/>
          <a:ea typeface="+mn-ea"/>
          <a:cs typeface="Times New Roman" panose="02020603050405020304" pitchFamily="18" charset="0"/>
        </a:defRPr>
      </a:lvl2pPr>
      <a:lvl3pPr marL="886968" indent="-228600" algn="l" rtl="0" eaLnBrk="1" latinLnBrk="0" hangingPunct="1">
        <a:lnSpc>
          <a:spcPts val="2800"/>
        </a:lnSpc>
        <a:spcBef>
          <a:spcPct val="20000"/>
        </a:spcBef>
        <a:buClr>
          <a:schemeClr val="accent2"/>
        </a:buClr>
        <a:buFont typeface="Wingdings 2"/>
        <a:buChar char=""/>
        <a:defRPr sz="2400" kern="1200">
          <a:solidFill>
            <a:schemeClr val="tx1"/>
          </a:solidFill>
          <a:latin typeface="Times New Roman" panose="02020603050405020304" pitchFamily="18" charset="0"/>
          <a:ea typeface="+mn-ea"/>
          <a:cs typeface="Times New Roman" panose="02020603050405020304" pitchFamily="18" charset="0"/>
        </a:defRPr>
      </a:lvl3pPr>
      <a:lvl4pPr marL="1097280" indent="-173736" algn="l" rtl="0" eaLnBrk="1" latinLnBrk="0" hangingPunct="1">
        <a:spcBef>
          <a:spcPct val="20000"/>
        </a:spcBef>
        <a:buClr>
          <a:schemeClr val="accent3"/>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4pPr>
      <a:lvl5pPr marL="1298448" indent="-182880" algn="l" rtl="0" eaLnBrk="1" latinLnBrk="0" hangingPunct="1">
        <a:spcBef>
          <a:spcPct val="20000"/>
        </a:spcBef>
        <a:buClr>
          <a:schemeClr val="accent4"/>
        </a:buClr>
        <a:buFont typeface="Wingdings 2"/>
        <a:buChar char=""/>
        <a:defRPr sz="2000" kern="1200">
          <a:solidFill>
            <a:schemeClr val="tx1"/>
          </a:solidFill>
          <a:latin typeface="Times New Roman" panose="02020603050405020304" pitchFamily="18" charset="0"/>
          <a:ea typeface="+mn-ea"/>
          <a:cs typeface="Times New Roman" panose="02020603050405020304" pitchFamily="18" charset="0"/>
        </a:defRPr>
      </a:lvl5pPr>
      <a:lvl6pPr marL="1508760" indent="-182880" algn="l" rtl="0" eaLnBrk="1" latinLnBrk="0" hangingPunct="1">
        <a:spcBef>
          <a:spcPct val="20000"/>
        </a:spcBef>
        <a:buClr>
          <a:schemeClr val="accent5"/>
        </a:buClr>
        <a:buFont typeface="Wingdings 2"/>
        <a:buChar char=""/>
        <a:defRPr sz="2000" kern="1200">
          <a:solidFill>
            <a:schemeClr val="tx1"/>
          </a:solidFill>
          <a:latin typeface="+mn-lt"/>
          <a:ea typeface="+mn-ea"/>
          <a:cs typeface="+mn-cs"/>
        </a:defRPr>
      </a:lvl6pPr>
      <a:lvl7pPr marL="171907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7pPr>
      <a:lvl8pPr marL="1920240"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8pPr>
      <a:lvl9pPr marL="2130552" indent="-182880" algn="l" rtl="0" eaLnBrk="1" latinLnBrk="0" hangingPunct="1">
        <a:spcBef>
          <a:spcPct val="20000"/>
        </a:spcBef>
        <a:buClr>
          <a:schemeClr val="accent6"/>
        </a:buClr>
        <a:buFont typeface="Wingdings 2"/>
        <a:buChar char=""/>
        <a:defRPr sz="2000" kern="1200">
          <a:solidFill>
            <a:schemeClr val="tx1"/>
          </a:solidFill>
          <a:latin typeface="+mn-lt"/>
          <a:ea typeface="+mn-ea"/>
          <a:cs typeface="+mn-cs"/>
        </a:defRPr>
      </a:lvl9pPr>
      <a:extLst/>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5.xml"/><Relationship Id="rId4" Type="http://schemas.openxmlformats.org/officeDocument/2006/relationships/image" Target="../media/image8.png"/></Relationships>
</file>

<file path=ppt/slides/_rels/slide1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11.xm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13.xm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15.xm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17.xm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gsars.org/en/handbook-on-master-sampling-frames-for-agricultural-statistics/"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www.fao.org/3/ca6398en/ca6398en.pdf#page=95"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4" Type="http://schemas.openxmlformats.org/officeDocument/2006/relationships/hyperlink" Target="http://www.fao.org/3/ca6398en/ca6398en.pdf#page=115"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2.xml"/><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3.xm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8.xml"/><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29.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30.xml"/><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33.xml"/><Relationship Id="rId1" Type="http://schemas.openxmlformats.org/officeDocument/2006/relationships/slideLayout" Target="../slideLayouts/slideLayout9.xml"/><Relationship Id="rId4" Type="http://schemas.openxmlformats.org/officeDocument/2006/relationships/image" Target="../media/image10.gif"/></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unstats.un.org/unsd/demographic/sources/surveys/Series_F98en.pdf#page=87"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comments" Target="../comments/comment1.xml"/></Relationships>
</file>

<file path=ppt/slides/_rels/slide6.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gif"/><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1014983" y="0"/>
            <a:ext cx="73660" cy="6858000"/>
          </a:xfrm>
          <a:custGeom>
            <a:avLst/>
            <a:gdLst/>
            <a:ahLst/>
            <a:cxnLst/>
            <a:rect l="l" t="t" r="r" b="b"/>
            <a:pathLst>
              <a:path w="73659" h="6858000">
                <a:moveTo>
                  <a:pt x="73152" y="0"/>
                </a:moveTo>
                <a:lnTo>
                  <a:pt x="0" y="0"/>
                </a:lnTo>
                <a:lnTo>
                  <a:pt x="0" y="6858000"/>
                </a:lnTo>
                <a:lnTo>
                  <a:pt x="73152" y="6858000"/>
                </a:lnTo>
                <a:lnTo>
                  <a:pt x="73152" y="0"/>
                </a:lnTo>
                <a:close/>
              </a:path>
            </a:pathLst>
          </a:custGeom>
          <a:solidFill>
            <a:srgbClr val="FFFFFF"/>
          </a:solidFill>
        </p:spPr>
        <p:txBody>
          <a:bodyPr wrap="square" lIns="0" tIns="0" rIns="0" bIns="0" rtlCol="0"/>
          <a:lstStyle/>
          <a:p>
            <a:endParaRPr/>
          </a:p>
        </p:txBody>
      </p:sp>
      <p:sp>
        <p:nvSpPr>
          <p:cNvPr id="3" name="object 3"/>
          <p:cNvSpPr/>
          <p:nvPr/>
        </p:nvSpPr>
        <p:spPr>
          <a:xfrm>
            <a:off x="6083808" y="21335"/>
            <a:ext cx="2987040" cy="883920"/>
          </a:xfrm>
          <a:prstGeom prst="rect">
            <a:avLst/>
          </a:prstGeom>
          <a:blipFill>
            <a:blip r:embed="rId3" cstate="print"/>
            <a:stretch>
              <a:fillRect/>
            </a:stretch>
          </a:blipFill>
        </p:spPr>
        <p:txBody>
          <a:bodyPr wrap="square" lIns="0" tIns="0" rIns="0" bIns="0" rtlCol="0"/>
          <a:lstStyle/>
          <a:p>
            <a:endParaRPr/>
          </a:p>
        </p:txBody>
      </p:sp>
      <p:sp>
        <p:nvSpPr>
          <p:cNvPr id="4" name="object 4"/>
          <p:cNvSpPr txBox="1"/>
          <p:nvPr/>
        </p:nvSpPr>
        <p:spPr>
          <a:xfrm>
            <a:off x="1113231" y="5727903"/>
            <a:ext cx="4601769" cy="1010918"/>
          </a:xfrm>
          <a:prstGeom prst="rect">
            <a:avLst/>
          </a:prstGeom>
        </p:spPr>
        <p:txBody>
          <a:bodyPr vert="horz" wrap="square" lIns="0" tIns="12065" rIns="0" bIns="0" rtlCol="0" anchor="t">
            <a:spAutoFit/>
          </a:bodyPr>
          <a:lstStyle/>
          <a:p>
            <a:pPr>
              <a:spcBef>
                <a:spcPct val="0"/>
              </a:spcBef>
            </a:pPr>
            <a:r>
              <a:rPr lang="en-US" sz="1600" b="1" spc="-5" dirty="0">
                <a:latin typeface="Gill Sans MT"/>
                <a:cs typeface="+mn-lt"/>
              </a:rPr>
              <a:t>Eloi OUEDRAOGO</a:t>
            </a:r>
            <a:endParaRPr lang="en-US" sz="1600" spc="-5" dirty="0">
              <a:ea typeface="+mn-lt"/>
              <a:cs typeface="+mn-lt"/>
            </a:endParaRPr>
          </a:p>
          <a:p>
            <a:pPr>
              <a:spcBef>
                <a:spcPct val="0"/>
              </a:spcBef>
              <a:spcAft>
                <a:spcPct val="0"/>
              </a:spcAft>
            </a:pPr>
            <a:r>
              <a:rPr lang="en-GB" sz="1600" spc="-5" dirty="0">
                <a:latin typeface="Gill Sans MT"/>
                <a:cs typeface="+mn-lt"/>
              </a:rPr>
              <a:t>Statistician,  Agricultural Census Team</a:t>
            </a:r>
            <a:endParaRPr lang="en-US" sz="1600" spc="-5" dirty="0">
              <a:ea typeface="+mn-lt"/>
              <a:cs typeface="+mn-lt"/>
            </a:endParaRPr>
          </a:p>
          <a:p>
            <a:pPr>
              <a:spcBef>
                <a:spcPct val="0"/>
              </a:spcBef>
              <a:spcAft>
                <a:spcPct val="0"/>
              </a:spcAft>
            </a:pPr>
            <a:r>
              <a:rPr lang="en-US" sz="1600" spc="-5" dirty="0">
                <a:latin typeface="Gill Sans MT"/>
                <a:cs typeface="+mn-lt"/>
              </a:rPr>
              <a:t>FAO Statistics Division (ESS)</a:t>
            </a:r>
            <a:endParaRPr lang="en-US" sz="1600" spc="-5" dirty="0">
              <a:ea typeface="+mn-lt"/>
              <a:cs typeface="+mn-lt"/>
            </a:endParaRPr>
          </a:p>
          <a:p>
            <a:pPr marL="12700" marR="5080">
              <a:lnSpc>
                <a:spcPct val="90100"/>
              </a:lnSpc>
              <a:spcBef>
                <a:spcPts val="340"/>
              </a:spcBef>
            </a:pPr>
            <a:endParaRPr lang="en-GB" sz="1600" b="1" spc="-5" dirty="0">
              <a:latin typeface="Gill Sans MT"/>
              <a:cs typeface="Gill Sans MT"/>
            </a:endParaRPr>
          </a:p>
        </p:txBody>
      </p:sp>
      <p:sp>
        <p:nvSpPr>
          <p:cNvPr id="5" name="object 5"/>
          <p:cNvSpPr txBox="1"/>
          <p:nvPr/>
        </p:nvSpPr>
        <p:spPr>
          <a:xfrm>
            <a:off x="1113230" y="2806141"/>
            <a:ext cx="7614971" cy="1321516"/>
          </a:xfrm>
          <a:prstGeom prst="rect">
            <a:avLst/>
          </a:prstGeom>
        </p:spPr>
        <p:txBody>
          <a:bodyPr vert="horz" wrap="square" lIns="0" tIns="13335" rIns="0" bIns="0" rtlCol="0" anchor="t">
            <a:spAutoFit/>
          </a:bodyPr>
          <a:lstStyle/>
          <a:p>
            <a:pPr marL="12700">
              <a:lnSpc>
                <a:spcPct val="100000"/>
              </a:lnSpc>
              <a:spcBef>
                <a:spcPts val="105"/>
              </a:spcBef>
            </a:pPr>
            <a:r>
              <a:rPr sz="3200" b="1" spc="-5" dirty="0">
                <a:latin typeface="Times New Roman"/>
                <a:cs typeface="Times New Roman"/>
              </a:rPr>
              <a:t>Preparation </a:t>
            </a:r>
            <a:r>
              <a:rPr sz="3200" b="1" dirty="0">
                <a:latin typeface="Times New Roman"/>
                <a:cs typeface="Times New Roman"/>
              </a:rPr>
              <a:t>of frames and</a:t>
            </a:r>
            <a:r>
              <a:rPr sz="3200" b="1" spc="-120" dirty="0">
                <a:latin typeface="Times New Roman"/>
                <a:cs typeface="Times New Roman"/>
              </a:rPr>
              <a:t> </a:t>
            </a:r>
            <a:r>
              <a:rPr sz="3200" b="1" dirty="0">
                <a:latin typeface="Times New Roman"/>
                <a:cs typeface="Times New Roman"/>
              </a:rPr>
              <a:t>mapping</a:t>
            </a:r>
            <a:endParaRPr sz="3200" dirty="0">
              <a:latin typeface="Times New Roman"/>
              <a:cs typeface="Times New Roman"/>
            </a:endParaRPr>
          </a:p>
          <a:p>
            <a:pPr>
              <a:lnSpc>
                <a:spcPct val="100000"/>
              </a:lnSpc>
              <a:spcBef>
                <a:spcPts val="35"/>
              </a:spcBef>
            </a:pPr>
            <a:endParaRPr sz="2900" dirty="0">
              <a:latin typeface="Times New Roman"/>
              <a:cs typeface="Times New Roman"/>
            </a:endParaRPr>
          </a:p>
          <a:p>
            <a:r>
              <a:rPr lang="en-US" sz="2400" i="1" dirty="0"/>
              <a:t>Technical</a:t>
            </a:r>
            <a:r>
              <a:rPr lang="es-ES" sz="2400" i="1" dirty="0"/>
              <a:t> </a:t>
            </a:r>
            <a:r>
              <a:rPr lang="en-US" sz="2400" i="1" dirty="0"/>
              <a:t>Session</a:t>
            </a:r>
            <a:r>
              <a:rPr lang="es-ES" sz="2400" i="1" dirty="0"/>
              <a:t> 5: P</a:t>
            </a:r>
            <a:r>
              <a:rPr lang="en-GB" sz="2400" i="1" dirty="0"/>
              <a:t>reparation of Frames and mapping</a:t>
            </a:r>
            <a:endParaRPr lang="en-GB" sz="2400" i="1" dirty="0">
              <a:cs typeface="Calibri"/>
            </a:endParaRPr>
          </a:p>
        </p:txBody>
      </p:sp>
      <p:sp>
        <p:nvSpPr>
          <p:cNvPr id="7" name="object 7"/>
          <p:cNvSpPr/>
          <p:nvPr/>
        </p:nvSpPr>
        <p:spPr>
          <a:xfrm>
            <a:off x="1187196" y="205740"/>
            <a:ext cx="2602991" cy="722376"/>
          </a:xfrm>
          <a:prstGeom prst="rect">
            <a:avLst/>
          </a:prstGeom>
          <a:blipFill>
            <a:blip r:embed="rId4" cstate="print"/>
            <a:stretch>
              <a:fillRect/>
            </a:stretch>
          </a:blipFill>
        </p:spPr>
        <p:txBody>
          <a:bodyPr wrap="square" lIns="0" tIns="0" rIns="0" bIns="0" rtlCol="0"/>
          <a:lstStyle/>
          <a:p>
            <a:endParaRPr/>
          </a:p>
        </p:txBody>
      </p:sp>
      <p:sp>
        <p:nvSpPr>
          <p:cNvPr id="8" name="object 8"/>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1</a:t>
            </a:fld>
            <a:endParaRPr dirty="0"/>
          </a:p>
        </p:txBody>
      </p:sp>
      <p:sp>
        <p:nvSpPr>
          <p:cNvPr id="9" name="object 2"/>
          <p:cNvSpPr txBox="1"/>
          <p:nvPr/>
        </p:nvSpPr>
        <p:spPr>
          <a:xfrm>
            <a:off x="1132738" y="964776"/>
            <a:ext cx="8153400" cy="2167901"/>
          </a:xfrm>
          <a:prstGeom prst="rect">
            <a:avLst/>
          </a:prstGeom>
        </p:spPr>
        <p:txBody>
          <a:bodyPr vert="horz" wrap="square" lIns="0" tIns="13335" rIns="0" bIns="0" rtlCol="0" anchor="t">
            <a:spAutoFit/>
          </a:bodyPr>
          <a:lstStyle/>
          <a:p>
            <a:pPr>
              <a:spcBef>
                <a:spcPct val="0"/>
              </a:spcBef>
              <a:defRPr/>
            </a:pPr>
            <a:r>
              <a:rPr lang="en-US" sz="2800" b="1" dirty="0">
                <a:latin typeface="Gill Sans MT"/>
                <a:ea typeface="+mj-ea"/>
                <a:cs typeface="+mj-cs"/>
              </a:rPr>
              <a:t>Webinar on the Operational Guidelines of the</a:t>
            </a:r>
            <a:br>
              <a:rPr lang="en-US" sz="2800" b="1" dirty="0">
                <a:latin typeface="Gill Sans MT"/>
                <a:ea typeface="+mj-ea"/>
                <a:cs typeface="+mj-cs"/>
              </a:rPr>
            </a:br>
            <a:r>
              <a:rPr lang="en-US" sz="2800" b="1" dirty="0">
                <a:latin typeface="Gill Sans MT"/>
                <a:ea typeface="+mj-ea"/>
                <a:cs typeface="+mj-cs"/>
              </a:rPr>
              <a:t>WCA 2020</a:t>
            </a:r>
            <a:r>
              <a:rPr lang="en-US" sz="2800" dirty="0">
                <a:latin typeface="Gill Sans MT"/>
                <a:ea typeface="+mj-ea"/>
                <a:cs typeface="+mj-cs"/>
              </a:rPr>
              <a:t>.</a:t>
            </a:r>
            <a:r>
              <a:rPr lang="en-US" sz="4400" dirty="0">
                <a:latin typeface="Gill Sans MT"/>
                <a:ea typeface="+mj-ea"/>
                <a:cs typeface="+mj-cs"/>
              </a:rPr>
              <a:t/>
            </a:r>
            <a:br>
              <a:rPr lang="en-US" sz="4400" dirty="0">
                <a:latin typeface="Gill Sans MT"/>
                <a:ea typeface="+mj-ea"/>
                <a:cs typeface="+mj-cs"/>
              </a:rPr>
            </a:br>
            <a:r>
              <a:rPr lang="en-US" sz="2000" dirty="0">
                <a:latin typeface="Gill Sans MT"/>
                <a:ea typeface="+mj-ea"/>
                <a:cs typeface="+mj-cs"/>
              </a:rPr>
              <a:t>Virtual Meeting – Europe and Central Asia</a:t>
            </a:r>
            <a:br>
              <a:rPr lang="en-US" sz="2000" dirty="0">
                <a:latin typeface="Gill Sans MT"/>
                <a:ea typeface="+mj-ea"/>
                <a:cs typeface="+mj-cs"/>
              </a:rPr>
            </a:br>
            <a:r>
              <a:rPr lang="en-US" sz="2000" dirty="0">
                <a:latin typeface="Gill Sans MT"/>
                <a:ea typeface="+mj-ea"/>
                <a:cs typeface="+mj-cs"/>
              </a:rPr>
              <a:t>25-29 October 2021</a:t>
            </a:r>
            <a:endParaRPr lang="en-US" sz="2000" dirty="0">
              <a:ea typeface="+mn-lt"/>
              <a:cs typeface="+mn-lt"/>
            </a:endParaRPr>
          </a:p>
          <a:p>
            <a:pPr lvl="0">
              <a:spcBef>
                <a:spcPct val="0"/>
              </a:spcBef>
              <a:defRPr/>
            </a:pPr>
            <a:endParaRPr lang="en-US" sz="4400" dirty="0">
              <a:latin typeface="Gill Sans MT"/>
              <a:ea typeface="+mj-ea"/>
              <a:cs typeface="+mj-cs"/>
            </a:endParaRPr>
          </a:p>
        </p:txBody>
      </p:sp>
      <p:sp>
        <p:nvSpPr>
          <p:cNvPr id="6" name="Rectangle 5"/>
          <p:cNvSpPr/>
          <p:nvPr/>
        </p:nvSpPr>
        <p:spPr>
          <a:xfrm>
            <a:off x="6019800" y="205740"/>
            <a:ext cx="3051048" cy="6995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1000"/>
                                        <p:tgtEl>
                                          <p:spTgt spid="6"/>
                                        </p:tgtEl>
                                      </p:cBhvr>
                                    </p:animEffect>
                                  </p:childTnLst>
                                </p:cTn>
                              </p:par>
                            </p:childTnLst>
                          </p:cTn>
                        </p:par>
                        <p:par>
                          <p:cTn id="8" fill="hold">
                            <p:stCondLst>
                              <p:cond delay="6000"/>
                            </p:stCondLst>
                            <p:childTnLst>
                              <p:par>
                                <p:cTn id="9" presetID="27" presetClass="emph" presetSubtype="0" fill="remove" grpId="1" nodeType="afterEffect">
                                  <p:stCondLst>
                                    <p:cond delay="3000"/>
                                  </p:stCondLst>
                                  <p:childTnLst>
                                    <p:animClr clrSpc="rgb" dir="cw">
                                      <p:cBhvr override="childStyle">
                                        <p:cTn id="10" dur="250" autoRev="1" fill="remove"/>
                                        <p:tgtEl>
                                          <p:spTgt spid="6"/>
                                        </p:tgtEl>
                                        <p:attrNameLst>
                                          <p:attrName>style.color</p:attrName>
                                        </p:attrNameLst>
                                      </p:cBhvr>
                                      <p:to>
                                        <a:schemeClr val="bg1"/>
                                      </p:to>
                                    </p:animClr>
                                    <p:animClr clrSpc="rgb" dir="cw">
                                      <p:cBhvr>
                                        <p:cTn id="11" dur="250" autoRev="1" fill="remove"/>
                                        <p:tgtEl>
                                          <p:spTgt spid="6"/>
                                        </p:tgtEl>
                                        <p:attrNameLst>
                                          <p:attrName>fillcolor</p:attrName>
                                        </p:attrNameLst>
                                      </p:cBhvr>
                                      <p:to>
                                        <a:schemeClr val="bg1"/>
                                      </p:to>
                                    </p:animClr>
                                    <p:set>
                                      <p:cBhvr>
                                        <p:cTn id="12" dur="250" autoRev="1" fill="remove"/>
                                        <p:tgtEl>
                                          <p:spTgt spid="6"/>
                                        </p:tgtEl>
                                        <p:attrNameLst>
                                          <p:attrName>fill.type</p:attrName>
                                        </p:attrNameLst>
                                      </p:cBhvr>
                                      <p:to>
                                        <p:strVal val="solid"/>
                                      </p:to>
                                    </p:set>
                                    <p:set>
                                      <p:cBhvr>
                                        <p:cTn id="13" dur="250" autoRev="1" fill="remove"/>
                                        <p:tgtEl>
                                          <p:spTgt spid="6"/>
                                        </p:tgtEl>
                                        <p:attrNameLst>
                                          <p:attrName>fill.on</p:attrName>
                                        </p:attrNameLst>
                                      </p:cBhvr>
                                      <p:to>
                                        <p:strVal val="tru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0"/>
            <a:ext cx="8305800" cy="6858000"/>
          </a:xfrm>
          <a:prstGeom prst="rect">
            <a:avLst/>
          </a:prstGeom>
          <a:gradFill flip="none" rotWithShape="1">
            <a:gsLst>
              <a:gs pos="0">
                <a:schemeClr val="accent6">
                  <a:alpha val="50000"/>
                  <a:lumMod val="10000"/>
                  <a:lumOff val="9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1143000" y="1676400"/>
            <a:ext cx="9296400" cy="4658327"/>
          </a:xfrm>
          <a:prstGeom prst="rect">
            <a:avLst/>
          </a:prstGeom>
        </p:spPr>
        <p:txBody>
          <a:bodyPr vert="horz" wrap="square" lIns="0" tIns="140335" rIns="0" bIns="0" rtlCol="0">
            <a:spAutoFit/>
          </a:bodyPr>
          <a:lstStyle/>
          <a:p>
            <a:pPr marL="469265" indent="-457200">
              <a:lnSpc>
                <a:spcPct val="100000"/>
              </a:lnSpc>
              <a:spcBef>
                <a:spcPts val="1105"/>
              </a:spcBef>
              <a:buClr>
                <a:srgbClr val="4966AC"/>
              </a:buClr>
              <a:buFont typeface="Wingdings" panose="05000000000000000000" pitchFamily="2" charset="2"/>
              <a:buChar char="ü"/>
              <a:tabLst>
                <a:tab pos="288290" algn="l"/>
                <a:tab pos="288925" algn="l"/>
              </a:tabLst>
            </a:pPr>
            <a:r>
              <a:rPr lang="en-US" sz="2000" b="1" dirty="0">
                <a:latin typeface="Times New Roman"/>
                <a:cs typeface="Times New Roman"/>
              </a:rPr>
              <a:t>THE AGRICULTURAL CENSUS </a:t>
            </a:r>
            <a:r>
              <a:rPr lang="en-US" sz="2000" b="1" spc="-5" dirty="0">
                <a:latin typeface="Times New Roman"/>
                <a:cs typeface="Times New Roman"/>
              </a:rPr>
              <a:t>(AC)</a:t>
            </a:r>
            <a:r>
              <a:rPr lang="en-US" sz="2000" b="1" spc="-55" dirty="0">
                <a:latin typeface="Times New Roman"/>
                <a:cs typeface="Times New Roman"/>
              </a:rPr>
              <a:t> </a:t>
            </a:r>
            <a:r>
              <a:rPr lang="en-US" sz="2000" b="1"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19"/>
              </a:spcBef>
              <a:buClr>
                <a:srgbClr val="4966AC"/>
              </a:buClr>
              <a:buFont typeface="Wingdings" panose="05000000000000000000" pitchFamily="2" charset="2"/>
              <a:buChar char="ü"/>
              <a:tabLst>
                <a:tab pos="563245" algn="l"/>
              </a:tabLst>
            </a:pPr>
            <a:r>
              <a:rPr lang="en-US" sz="2000" spc="-5" dirty="0">
                <a:latin typeface="Times New Roman"/>
                <a:cs typeface="Times New Roman"/>
              </a:rPr>
              <a:t>DEFINITION OF A</a:t>
            </a:r>
            <a:r>
              <a:rPr lang="en-US" sz="2000" spc="40" dirty="0">
                <a:latin typeface="Times New Roman"/>
                <a:cs typeface="Times New Roman"/>
              </a:rPr>
              <a:t> </a:t>
            </a:r>
            <a:r>
              <a:rPr lang="en-US" sz="2000" spc="-10"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ü"/>
              <a:tabLst>
                <a:tab pos="563245" algn="l"/>
              </a:tabLst>
            </a:pPr>
            <a:r>
              <a:rPr lang="en-US" sz="2000" spc="-40" dirty="0">
                <a:latin typeface="Times New Roman"/>
                <a:cs typeface="Times New Roman"/>
              </a:rPr>
              <a:t>TYPES </a:t>
            </a:r>
            <a:r>
              <a:rPr lang="en-US" sz="2000" spc="-5" dirty="0">
                <a:latin typeface="Times New Roman"/>
                <a:cs typeface="Times New Roman"/>
              </a:rPr>
              <a:t>OF </a:t>
            </a:r>
            <a:r>
              <a:rPr lang="en-US" sz="2000" spc="-10" dirty="0">
                <a:latin typeface="Times New Roman"/>
                <a:cs typeface="Times New Roman"/>
              </a:rPr>
              <a:t>FRAMES </a:t>
            </a:r>
            <a:r>
              <a:rPr lang="en-US" sz="2000" spc="-5" dirty="0">
                <a:latin typeface="Times New Roman"/>
                <a:cs typeface="Times New Roman"/>
              </a:rPr>
              <a:t>AND SOURCES OF</a:t>
            </a:r>
            <a:r>
              <a:rPr lang="en-US" sz="2000" spc="165" dirty="0">
                <a:latin typeface="Times New Roman"/>
                <a:cs typeface="Times New Roman"/>
              </a:rPr>
              <a:t> </a:t>
            </a:r>
            <a:r>
              <a:rPr lang="en-US" sz="2000" spc="-5" dirty="0">
                <a:latin typeface="Times New Roman"/>
                <a:cs typeface="Times New Roman"/>
              </a:rPr>
              <a:t>INFORMATION</a:t>
            </a:r>
            <a:endParaRPr lang="en-US" sz="2000" dirty="0">
              <a:latin typeface="Times New Roman"/>
              <a:cs typeface="Times New Roman"/>
            </a:endParaRPr>
          </a:p>
          <a:p>
            <a:pPr marL="667385" marR="803910" lvl="1" indent="-342900">
              <a:lnSpc>
                <a:spcPct val="110000"/>
              </a:lnSpc>
              <a:spcBef>
                <a:spcPts val="620"/>
              </a:spcBef>
              <a:buClr>
                <a:srgbClr val="4966AC"/>
              </a:buClr>
              <a:buFont typeface="Wingdings" panose="05000000000000000000" pitchFamily="2" charset="2"/>
              <a:buChar char="v"/>
              <a:tabLst>
                <a:tab pos="563245" algn="l"/>
              </a:tabLst>
            </a:pPr>
            <a:r>
              <a:rPr lang="en-US" sz="2000" dirty="0">
                <a:solidFill>
                  <a:srgbClr val="C00000"/>
                </a:solidFill>
                <a:latin typeface="Times New Roman"/>
                <a:cs typeface="Times New Roman"/>
              </a:rPr>
              <a:t>FRAME REQUIREMENTS FOR VARIOUS CENSUS MODALITIES</a:t>
            </a:r>
          </a:p>
          <a:p>
            <a:pPr marL="610235" marR="803910" lvl="1" indent="-285750">
              <a:lnSpc>
                <a:spcPct val="110000"/>
              </a:lnSpc>
              <a:spcBef>
                <a:spcPts val="620"/>
              </a:spcBef>
              <a:buClr>
                <a:srgbClr val="4966AC"/>
              </a:buClr>
              <a:buFont typeface="Wingdings" panose="05000000000000000000" pitchFamily="2" charset="2"/>
              <a:buChar char="q"/>
              <a:tabLst>
                <a:tab pos="563245" algn="l"/>
              </a:tabLst>
            </a:pPr>
            <a:r>
              <a:rPr lang="en-US" sz="2000" dirty="0">
                <a:solidFill>
                  <a:schemeClr val="bg1">
                    <a:lumMod val="75000"/>
                  </a:schemeClr>
                </a:solidFill>
                <a:latin typeface="Times New Roman"/>
                <a:cs typeface="Times New Roman"/>
              </a:rPr>
              <a:t>SOME GUIDELINES ON BUILDING FRAMES</a:t>
            </a:r>
          </a:p>
          <a:p>
            <a:pPr marL="324485" marR="803910" lvl="1">
              <a:lnSpc>
                <a:spcPct val="110000"/>
              </a:lnSpc>
              <a:spcBef>
                <a:spcPts val="620"/>
              </a:spcBef>
              <a:buClr>
                <a:srgbClr val="4966AC"/>
              </a:buClr>
              <a:tabLst>
                <a:tab pos="563245" algn="l"/>
              </a:tabLst>
            </a:pPr>
            <a:endParaRPr lang="en-US" sz="2000" dirty="0">
              <a:solidFill>
                <a:schemeClr val="bg1">
                  <a:lumMod val="75000"/>
                </a:schemeClr>
              </a:solidFill>
              <a:latin typeface="Times New Roman"/>
              <a:cs typeface="Times New Roman"/>
            </a:endParaRPr>
          </a:p>
          <a:p>
            <a:pPr marL="471805" indent="-457200">
              <a:lnSpc>
                <a:spcPct val="100000"/>
              </a:lnSpc>
              <a:spcBef>
                <a:spcPts val="890"/>
              </a:spcBef>
              <a:buClr>
                <a:srgbClr val="4966AC"/>
              </a:buClr>
              <a:buFont typeface="Wingdings" panose="05000000000000000000" pitchFamily="2" charset="2"/>
              <a:buChar char="q"/>
              <a:tabLst>
                <a:tab pos="276860" algn="l"/>
              </a:tabLst>
            </a:pPr>
            <a:r>
              <a:rPr lang="en-US" sz="2000" b="1" spc="-5" dirty="0">
                <a:solidFill>
                  <a:schemeClr val="bg1">
                    <a:lumMod val="75000"/>
                  </a:schemeClr>
                </a:solidFill>
                <a:latin typeface="Times New Roman"/>
                <a:cs typeface="Times New Roman"/>
              </a:rPr>
              <a:t>USE </a:t>
            </a:r>
            <a:r>
              <a:rPr lang="en-US" sz="2000" b="1" dirty="0">
                <a:solidFill>
                  <a:schemeClr val="bg1">
                    <a:lumMod val="75000"/>
                  </a:schemeClr>
                </a:solidFill>
                <a:latin typeface="Times New Roman"/>
                <a:cs typeface="Times New Roman"/>
              </a:rPr>
              <a:t>OF </a:t>
            </a:r>
            <a:r>
              <a:rPr lang="en-US" sz="2000" b="1" spc="-5" dirty="0">
                <a:solidFill>
                  <a:schemeClr val="bg1">
                    <a:lumMod val="75000"/>
                  </a:schemeClr>
                </a:solidFill>
                <a:latin typeface="Times New Roman"/>
                <a:cs typeface="Times New Roman"/>
              </a:rPr>
              <a:t>THRESHOLDS IN THE</a:t>
            </a:r>
            <a:r>
              <a:rPr lang="en-US" sz="2000" b="1" spc="-15" dirty="0">
                <a:solidFill>
                  <a:schemeClr val="bg1">
                    <a:lumMod val="75000"/>
                  </a:schemeClr>
                </a:solidFill>
                <a:latin typeface="Times New Roman"/>
                <a:cs typeface="Times New Roman"/>
              </a:rPr>
              <a:t> </a:t>
            </a:r>
            <a:r>
              <a:rPr lang="en-US" sz="2000" b="1" spc="-5" dirty="0">
                <a:solidFill>
                  <a:schemeClr val="bg1">
                    <a:lumMod val="75000"/>
                  </a:schemeClr>
                </a:solidFill>
                <a:latin typeface="Times New Roman"/>
                <a:cs typeface="Times New Roman"/>
              </a:rPr>
              <a:t>CENSUS		</a:t>
            </a:r>
          </a:p>
          <a:p>
            <a:pPr marL="471805" lvl="1">
              <a:spcBef>
                <a:spcPts val="890"/>
              </a:spcBef>
              <a:buClr>
                <a:srgbClr val="4966AC"/>
              </a:buClr>
              <a:tabLst>
                <a:tab pos="276860" algn="l"/>
              </a:tabLst>
            </a:pPr>
            <a:endParaRPr lang="en-US" sz="2000" dirty="0">
              <a:solidFill>
                <a:schemeClr val="bg1">
                  <a:lumMod val="75000"/>
                </a:schemeClr>
              </a:solidFill>
              <a:latin typeface="Times New Roman"/>
              <a:cs typeface="Times New Roman"/>
            </a:endParaRPr>
          </a:p>
          <a:p>
            <a:pPr marL="357505" indent="-342900">
              <a:lnSpc>
                <a:spcPct val="100000"/>
              </a:lnSpc>
              <a:spcBef>
                <a:spcPts val="919"/>
              </a:spcBef>
              <a:buClr>
                <a:srgbClr val="4966AC"/>
              </a:buClr>
              <a:buFont typeface="Wingdings" panose="05000000000000000000" pitchFamily="2" charset="2"/>
              <a:buChar char="q"/>
              <a:tabLst>
                <a:tab pos="276225" algn="l"/>
                <a:tab pos="276860" algn="l"/>
              </a:tabLst>
            </a:pPr>
            <a:r>
              <a:rPr lang="en-US" sz="2000" b="1" spc="-5" dirty="0">
                <a:solidFill>
                  <a:schemeClr val="bg1">
                    <a:lumMod val="75000"/>
                  </a:schemeClr>
                </a:solidFill>
                <a:latin typeface="Times New Roman"/>
                <a:cs typeface="Times New Roman"/>
              </a:rPr>
              <a:t>  CARTOGRAPHY AND USE OF</a:t>
            </a:r>
            <a:r>
              <a:rPr lang="en-US" sz="2000" b="1" spc="35" dirty="0">
                <a:solidFill>
                  <a:schemeClr val="bg1">
                    <a:lumMod val="75000"/>
                  </a:schemeClr>
                </a:solidFill>
                <a:latin typeface="Times New Roman"/>
                <a:cs typeface="Times New Roman"/>
              </a:rPr>
              <a:t> </a:t>
            </a:r>
            <a:r>
              <a:rPr lang="en-US" sz="2000" b="1" spc="-5"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q"/>
              <a:tabLst>
                <a:tab pos="563245" algn="l"/>
                <a:tab pos="2089150" algn="l"/>
              </a:tabLst>
            </a:pPr>
            <a:r>
              <a:rPr lang="en-US" sz="2000" spc="-5" dirty="0">
                <a:solidFill>
                  <a:schemeClr val="bg1">
                    <a:lumMod val="75000"/>
                  </a:schemeClr>
                </a:solidFill>
                <a:latin typeface="Times New Roman"/>
                <a:cs typeface="Times New Roman"/>
              </a:rPr>
              <a:t>PURPOSE</a:t>
            </a:r>
            <a:r>
              <a:rPr lang="en-US" sz="2000" spc="4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 </a:t>
            </a:r>
            <a:r>
              <a:rPr lang="en-US" sz="2000" spc="-5" dirty="0">
                <a:solidFill>
                  <a:schemeClr val="bg1">
                    <a:lumMod val="75000"/>
                  </a:schemeClr>
                </a:solidFill>
                <a:latin typeface="Times New Roman"/>
                <a:cs typeface="Times New Roman"/>
              </a:rPr>
              <a:t>USED FOR</a:t>
            </a:r>
            <a:r>
              <a:rPr lang="en-US" sz="2000" spc="-6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AC</a:t>
            </a:r>
            <a:endParaRPr lang="en-US" sz="2000" dirty="0">
              <a:solidFill>
                <a:schemeClr val="bg1">
                  <a:lumMod val="75000"/>
                </a:schemeClr>
              </a:solidFill>
              <a:latin typeface="Times New Roman"/>
              <a:cs typeface="Times New Roman"/>
            </a:endParaRPr>
          </a:p>
          <a:p>
            <a:pPr marL="667385" lvl="1" indent="-342900">
              <a:lnSpc>
                <a:spcPct val="100000"/>
              </a:lnSpc>
              <a:spcBef>
                <a:spcPts val="905"/>
              </a:spcBef>
              <a:buClr>
                <a:srgbClr val="4966AC"/>
              </a:buClr>
              <a:buFont typeface="Wingdings" panose="05000000000000000000" pitchFamily="2" charset="2"/>
              <a:buChar char="q"/>
              <a:tabLst>
                <a:tab pos="563245" algn="l"/>
                <a:tab pos="4745990" algn="l"/>
              </a:tabLst>
            </a:pPr>
            <a:r>
              <a:rPr lang="en-US" sz="2000" spc="-5" dirty="0">
                <a:solidFill>
                  <a:schemeClr val="bg1">
                    <a:lumMod val="75000"/>
                  </a:schemeClr>
                </a:solidFill>
                <a:latin typeface="Times New Roman"/>
                <a:cs typeface="Times New Roman"/>
              </a:rPr>
              <a:t>CARTOGRAPHIC WORK AND</a:t>
            </a:r>
            <a:r>
              <a:rPr lang="en-US" sz="2000" spc="10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TYPES</a:t>
            </a:r>
            <a:r>
              <a:rPr lang="en-US" sz="2000" spc="3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10</a:t>
            </a:fld>
            <a:endParaRPr dirty="0"/>
          </a:p>
        </p:txBody>
      </p:sp>
      <p:sp>
        <p:nvSpPr>
          <p:cNvPr id="4" name="object 4"/>
          <p:cNvSpPr txBox="1">
            <a:spLocks noGrp="1"/>
          </p:cNvSpPr>
          <p:nvPr>
            <p:ph type="title"/>
          </p:nvPr>
        </p:nvSpPr>
        <p:spPr>
          <a:xfrm>
            <a:off x="1266571" y="979170"/>
            <a:ext cx="2475230" cy="382797"/>
          </a:xfrm>
          <a:prstGeom prst="rect">
            <a:avLst/>
          </a:prstGeom>
        </p:spPr>
        <p:txBody>
          <a:bodyPr vert="horz" wrap="square" lIns="0" tIns="13335" rIns="0" bIns="0" rtlCol="0">
            <a:spAutoFit/>
          </a:bodyPr>
          <a:lstStyle/>
          <a:p>
            <a:pPr marL="12700">
              <a:lnSpc>
                <a:spcPct val="100000"/>
              </a:lnSpc>
              <a:spcBef>
                <a:spcPts val="105"/>
              </a:spcBef>
            </a:pPr>
            <a:r>
              <a:rPr sz="2400" dirty="0">
                <a:solidFill>
                  <a:schemeClr val="tx1"/>
                </a:solidFill>
              </a:rPr>
              <a:t>CONTEN</a:t>
            </a:r>
            <a:r>
              <a:rPr sz="2400" spc="10" dirty="0">
                <a:solidFill>
                  <a:schemeClr val="tx1"/>
                </a:solidFill>
              </a:rPr>
              <a:t>T</a:t>
            </a:r>
            <a:r>
              <a:rPr sz="2400" dirty="0">
                <a:solidFill>
                  <a:schemeClr val="tx1"/>
                </a:solidFill>
              </a:rPr>
              <a: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7002" y="4049593"/>
            <a:ext cx="2209800" cy="1833130"/>
          </a:xfrm>
          <a:prstGeom prst="rect">
            <a:avLst/>
          </a:prstGeom>
        </p:spPr>
      </p:pic>
    </p:spTree>
    <p:extLst>
      <p:ext uri="{BB962C8B-B14F-4D97-AF65-F5344CB8AC3E}">
        <p14:creationId xmlns:p14="http://schemas.microsoft.com/office/powerpoint/2010/main" val="2294217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22375" y="898906"/>
            <a:ext cx="8021625" cy="505908"/>
          </a:xfrm>
          <a:prstGeom prst="rect">
            <a:avLst/>
          </a:prstGeom>
        </p:spPr>
        <p:txBody>
          <a:bodyPr vert="horz" wrap="square" lIns="0" tIns="13335" rIns="0" bIns="0" rtlCol="0">
            <a:spAutoFit/>
          </a:bodyPr>
          <a:lstStyle/>
          <a:p>
            <a:pPr marL="12700" marR="5080">
              <a:lnSpc>
                <a:spcPct val="100000"/>
              </a:lnSpc>
              <a:spcBef>
                <a:spcPts val="105"/>
              </a:spcBef>
            </a:pPr>
            <a:r>
              <a:rPr dirty="0"/>
              <a:t>Frame </a:t>
            </a:r>
            <a:r>
              <a:rPr spc="-10" dirty="0"/>
              <a:t>requirements </a:t>
            </a:r>
            <a:r>
              <a:rPr dirty="0"/>
              <a:t>for </a:t>
            </a:r>
            <a:r>
              <a:rPr dirty="0">
                <a:solidFill>
                  <a:srgbClr val="FF0000"/>
                </a:solidFill>
              </a:rPr>
              <a:t>all</a:t>
            </a:r>
            <a:r>
              <a:rPr spc="-135" dirty="0"/>
              <a:t> </a:t>
            </a:r>
            <a:r>
              <a:rPr dirty="0"/>
              <a:t>census  modalities</a:t>
            </a:r>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11</a:t>
            </a:fld>
            <a:endParaRPr dirty="0"/>
          </a:p>
        </p:txBody>
      </p:sp>
      <p:sp>
        <p:nvSpPr>
          <p:cNvPr id="3" name="object 3"/>
          <p:cNvSpPr txBox="1"/>
          <p:nvPr/>
        </p:nvSpPr>
        <p:spPr>
          <a:xfrm>
            <a:off x="1386332" y="1939797"/>
            <a:ext cx="7680325" cy="4278630"/>
          </a:xfrm>
          <a:prstGeom prst="rect">
            <a:avLst/>
          </a:prstGeom>
        </p:spPr>
        <p:txBody>
          <a:bodyPr vert="horz" wrap="square" lIns="0" tIns="12700" rIns="0" bIns="0" rtlCol="0">
            <a:spAutoFit/>
          </a:bodyPr>
          <a:lstStyle/>
          <a:p>
            <a:pPr marL="283845" marR="95250" indent="-260985" algn="just">
              <a:lnSpc>
                <a:spcPct val="100000"/>
              </a:lnSpc>
              <a:spcBef>
                <a:spcPts val="100"/>
              </a:spcBef>
              <a:buClr>
                <a:srgbClr val="4966AC"/>
              </a:buClr>
              <a:buSzPct val="79166"/>
              <a:buFont typeface="Arial"/>
              <a:buChar char="•"/>
              <a:tabLst>
                <a:tab pos="284480" algn="l"/>
              </a:tabLst>
            </a:pPr>
            <a:r>
              <a:rPr sz="2400" spc="-5" dirty="0">
                <a:latin typeface="Times New Roman"/>
                <a:cs typeface="Times New Roman"/>
              </a:rPr>
              <a:t>Whatever </a:t>
            </a:r>
            <a:r>
              <a:rPr sz="2400" dirty="0">
                <a:latin typeface="Times New Roman"/>
                <a:cs typeface="Times New Roman"/>
              </a:rPr>
              <a:t>the </a:t>
            </a:r>
            <a:r>
              <a:rPr sz="2400" spc="-5" dirty="0">
                <a:latin typeface="Times New Roman"/>
                <a:cs typeface="Times New Roman"/>
              </a:rPr>
              <a:t>census </a:t>
            </a:r>
            <a:r>
              <a:rPr sz="2400" spc="-20" dirty="0">
                <a:latin typeface="Times New Roman"/>
                <a:cs typeface="Times New Roman"/>
              </a:rPr>
              <a:t>modality, </a:t>
            </a:r>
            <a:r>
              <a:rPr sz="2400" dirty="0">
                <a:latin typeface="Times New Roman"/>
                <a:cs typeface="Times New Roman"/>
              </a:rPr>
              <a:t>a suitable </a:t>
            </a:r>
            <a:r>
              <a:rPr sz="2400" spc="-5" dirty="0">
                <a:latin typeface="Times New Roman"/>
                <a:cs typeface="Times New Roman"/>
              </a:rPr>
              <a:t>frame is </a:t>
            </a:r>
            <a:r>
              <a:rPr sz="2400" dirty="0">
                <a:latin typeface="Times New Roman"/>
                <a:cs typeface="Times New Roman"/>
              </a:rPr>
              <a:t>necessary  to ensure full </a:t>
            </a:r>
            <a:r>
              <a:rPr sz="2400" dirty="0">
                <a:solidFill>
                  <a:srgbClr val="FF0000"/>
                </a:solidFill>
                <a:latin typeface="Times New Roman"/>
                <a:cs typeface="Times New Roman"/>
              </a:rPr>
              <a:t>coverage </a:t>
            </a:r>
            <a:r>
              <a:rPr sz="2400" dirty="0">
                <a:latin typeface="Times New Roman"/>
                <a:cs typeface="Times New Roman"/>
              </a:rPr>
              <a:t>of all </a:t>
            </a:r>
            <a:r>
              <a:rPr sz="2400" spc="-5" dirty="0">
                <a:latin typeface="Times New Roman"/>
                <a:cs typeface="Times New Roman"/>
                <a:hlinkClick r:id="rId3" action="ppaction://hlinksldjump" tooltip="AH = Agricultural holding"/>
              </a:rPr>
              <a:t>AHs</a:t>
            </a:r>
            <a:r>
              <a:rPr sz="2400" spc="-5" dirty="0">
                <a:latin typeface="Times New Roman"/>
                <a:cs typeface="Times New Roman"/>
              </a:rPr>
              <a:t> </a:t>
            </a:r>
            <a:r>
              <a:rPr sz="2400" dirty="0">
                <a:latin typeface="Times New Roman"/>
                <a:cs typeface="Times New Roman"/>
              </a:rPr>
              <a:t>in the</a:t>
            </a:r>
            <a:r>
              <a:rPr sz="2400" spc="-215" dirty="0">
                <a:latin typeface="Times New Roman"/>
                <a:cs typeface="Times New Roman"/>
              </a:rPr>
              <a:t> </a:t>
            </a:r>
            <a:r>
              <a:rPr sz="2400" spc="-20" dirty="0">
                <a:latin typeface="Times New Roman"/>
                <a:cs typeface="Times New Roman"/>
              </a:rPr>
              <a:t>country.</a:t>
            </a:r>
            <a:endParaRPr sz="2400" dirty="0">
              <a:latin typeface="Times New Roman"/>
              <a:cs typeface="Times New Roman"/>
            </a:endParaRPr>
          </a:p>
          <a:p>
            <a:pPr marL="283845" marR="5080" indent="-271780" algn="just">
              <a:lnSpc>
                <a:spcPct val="100000"/>
              </a:lnSpc>
              <a:spcBef>
                <a:spcPts val="600"/>
              </a:spcBef>
              <a:buClr>
                <a:srgbClr val="4966AC"/>
              </a:buClr>
              <a:buSzPct val="79166"/>
              <a:buFont typeface="Arial"/>
              <a:buChar char="•"/>
              <a:tabLst>
                <a:tab pos="284480" algn="l"/>
              </a:tabLst>
            </a:pPr>
            <a:r>
              <a:rPr sz="2400" dirty="0">
                <a:latin typeface="Times New Roman"/>
                <a:cs typeface="Times New Roman"/>
              </a:rPr>
              <a:t>It is </a:t>
            </a:r>
            <a:r>
              <a:rPr sz="2400" spc="-5" dirty="0">
                <a:latin typeface="Times New Roman"/>
                <a:cs typeface="Times New Roman"/>
              </a:rPr>
              <a:t>necessary </a:t>
            </a:r>
            <a:r>
              <a:rPr sz="2400" dirty="0">
                <a:latin typeface="Times New Roman"/>
                <a:cs typeface="Times New Roman"/>
              </a:rPr>
              <a:t>to </a:t>
            </a:r>
            <a:r>
              <a:rPr sz="2400" spc="-5" dirty="0">
                <a:latin typeface="Times New Roman"/>
                <a:cs typeface="Times New Roman"/>
              </a:rPr>
              <a:t>estimate </a:t>
            </a:r>
            <a:r>
              <a:rPr sz="2400" dirty="0">
                <a:latin typeface="Times New Roman"/>
                <a:cs typeface="Times New Roman"/>
              </a:rPr>
              <a:t>in </a:t>
            </a:r>
            <a:r>
              <a:rPr sz="2400" spc="-5" dirty="0">
                <a:latin typeface="Times New Roman"/>
                <a:cs typeface="Times New Roman"/>
              </a:rPr>
              <a:t>advance </a:t>
            </a:r>
            <a:r>
              <a:rPr sz="2400" dirty="0">
                <a:latin typeface="Times New Roman"/>
                <a:cs typeface="Times New Roman"/>
              </a:rPr>
              <a:t>the </a:t>
            </a:r>
            <a:r>
              <a:rPr sz="2400" spc="-5" dirty="0">
                <a:latin typeface="Times New Roman"/>
                <a:cs typeface="Times New Roman"/>
              </a:rPr>
              <a:t>approximate  </a:t>
            </a:r>
            <a:r>
              <a:rPr sz="2400" spc="-5" dirty="0">
                <a:solidFill>
                  <a:srgbClr val="FF0000"/>
                </a:solidFill>
                <a:latin typeface="Times New Roman"/>
                <a:cs typeface="Times New Roman"/>
              </a:rPr>
              <a:t>location</a:t>
            </a:r>
            <a:r>
              <a:rPr sz="2400" spc="-5" dirty="0">
                <a:latin typeface="Times New Roman"/>
                <a:cs typeface="Times New Roman"/>
              </a:rPr>
              <a:t> of holders' </a:t>
            </a:r>
            <a:r>
              <a:rPr sz="2400" dirty="0">
                <a:solidFill>
                  <a:srgbClr val="00B0F0"/>
                </a:solidFill>
                <a:latin typeface="Times New Roman"/>
                <a:cs typeface="Times New Roman"/>
              </a:rPr>
              <a:t>housing </a:t>
            </a:r>
            <a:r>
              <a:rPr sz="2400" spc="-5" dirty="0">
                <a:solidFill>
                  <a:srgbClr val="00B0F0"/>
                </a:solidFill>
                <a:latin typeface="Times New Roman"/>
                <a:cs typeface="Times New Roman"/>
              </a:rPr>
              <a:t>units </a:t>
            </a:r>
            <a:r>
              <a:rPr sz="2400" spc="-5" dirty="0">
                <a:latin typeface="Times New Roman"/>
                <a:cs typeface="Times New Roman"/>
              </a:rPr>
              <a:t>and </a:t>
            </a:r>
            <a:r>
              <a:rPr sz="2400" dirty="0">
                <a:latin typeface="Times New Roman"/>
                <a:cs typeface="Times New Roman"/>
              </a:rPr>
              <a:t>to </a:t>
            </a:r>
            <a:r>
              <a:rPr sz="2400" spc="-5" dirty="0">
                <a:latin typeface="Times New Roman"/>
                <a:cs typeface="Times New Roman"/>
              </a:rPr>
              <a:t>assign </a:t>
            </a:r>
            <a:r>
              <a:rPr sz="2400" dirty="0">
                <a:latin typeface="Times New Roman"/>
                <a:cs typeface="Times New Roman"/>
              </a:rPr>
              <a:t>to </a:t>
            </a:r>
            <a:r>
              <a:rPr sz="2400" spc="-5" dirty="0">
                <a:latin typeface="Times New Roman"/>
                <a:cs typeface="Times New Roman"/>
              </a:rPr>
              <a:t>census  enumerators </a:t>
            </a:r>
            <a:r>
              <a:rPr sz="2400" dirty="0">
                <a:latin typeface="Times New Roman"/>
                <a:cs typeface="Times New Roman"/>
              </a:rPr>
              <a:t>well defined areas of</a:t>
            </a:r>
            <a:r>
              <a:rPr sz="2400" spc="-55" dirty="0">
                <a:latin typeface="Times New Roman"/>
                <a:cs typeface="Times New Roman"/>
              </a:rPr>
              <a:t> </a:t>
            </a:r>
            <a:r>
              <a:rPr sz="2400" dirty="0">
                <a:solidFill>
                  <a:srgbClr val="FF0000"/>
                </a:solidFill>
                <a:latin typeface="Times New Roman"/>
                <a:cs typeface="Times New Roman"/>
              </a:rPr>
              <a:t>work</a:t>
            </a:r>
            <a:r>
              <a:rPr sz="2400" dirty="0">
                <a:latin typeface="Times New Roman"/>
                <a:cs typeface="Times New Roman"/>
              </a:rPr>
              <a:t>.</a:t>
            </a:r>
          </a:p>
          <a:p>
            <a:pPr marL="283845" marR="5080" indent="-271780" algn="just">
              <a:lnSpc>
                <a:spcPct val="100000"/>
              </a:lnSpc>
              <a:spcBef>
                <a:spcPts val="600"/>
              </a:spcBef>
              <a:buClr>
                <a:srgbClr val="4966AC"/>
              </a:buClr>
              <a:buSzPct val="79166"/>
              <a:buFont typeface="Arial"/>
              <a:buChar char="•"/>
              <a:tabLst>
                <a:tab pos="284480" algn="l"/>
              </a:tabLst>
            </a:pPr>
            <a:r>
              <a:rPr sz="2400" spc="-25" dirty="0">
                <a:latin typeface="Times New Roman"/>
                <a:cs typeface="Times New Roman"/>
              </a:rPr>
              <a:t>Commonly, </a:t>
            </a:r>
            <a:r>
              <a:rPr sz="2400" dirty="0">
                <a:latin typeface="Times New Roman"/>
                <a:cs typeface="Times New Roman"/>
              </a:rPr>
              <a:t>the </a:t>
            </a:r>
            <a:r>
              <a:rPr sz="2400" spc="-5" dirty="0">
                <a:latin typeface="Times New Roman"/>
                <a:cs typeface="Times New Roman"/>
              </a:rPr>
              <a:t>total area </a:t>
            </a:r>
            <a:r>
              <a:rPr sz="2400" dirty="0">
                <a:latin typeface="Times New Roman"/>
                <a:cs typeface="Times New Roman"/>
              </a:rPr>
              <a:t>of the </a:t>
            </a:r>
            <a:r>
              <a:rPr sz="2400" spc="-5" dirty="0">
                <a:latin typeface="Times New Roman"/>
                <a:cs typeface="Times New Roman"/>
              </a:rPr>
              <a:t>country </a:t>
            </a:r>
            <a:r>
              <a:rPr sz="2400" dirty="0">
                <a:latin typeface="Times New Roman"/>
                <a:cs typeface="Times New Roman"/>
              </a:rPr>
              <a:t>is </a:t>
            </a:r>
            <a:r>
              <a:rPr sz="2400" spc="-5" dirty="0">
                <a:latin typeface="Times New Roman"/>
                <a:cs typeface="Times New Roman"/>
              </a:rPr>
              <a:t>unambiguously  divided into </a:t>
            </a:r>
            <a:r>
              <a:rPr sz="2400" spc="-5" dirty="0">
                <a:solidFill>
                  <a:srgbClr val="C00000"/>
                </a:solidFill>
                <a:latin typeface="Times New Roman"/>
                <a:cs typeface="Times New Roman"/>
              </a:rPr>
              <a:t>identifiable </a:t>
            </a:r>
            <a:r>
              <a:rPr sz="2400" dirty="0">
                <a:solidFill>
                  <a:srgbClr val="C00000"/>
                </a:solidFill>
                <a:latin typeface="Times New Roman"/>
                <a:cs typeface="Times New Roman"/>
              </a:rPr>
              <a:t>areas </a:t>
            </a:r>
            <a:r>
              <a:rPr sz="2400" spc="-5" dirty="0">
                <a:solidFill>
                  <a:srgbClr val="C00000"/>
                </a:solidFill>
                <a:latin typeface="Times New Roman"/>
                <a:cs typeface="Times New Roman"/>
              </a:rPr>
              <a:t>(</a:t>
            </a:r>
            <a:r>
              <a:rPr sz="2400" spc="-5" dirty="0">
                <a:solidFill>
                  <a:srgbClr val="C00000"/>
                </a:solidFill>
                <a:latin typeface="Times New Roman"/>
                <a:cs typeface="Times New Roman"/>
                <a:hlinkClick r:id="rId3" action="ppaction://hlinksldjump" tooltip="EA = Enumeration area"/>
              </a:rPr>
              <a:t>EAs</a:t>
            </a:r>
            <a:r>
              <a:rPr sz="2400" spc="-5" dirty="0">
                <a:solidFill>
                  <a:srgbClr val="C00000"/>
                </a:solidFill>
                <a:latin typeface="Times New Roman"/>
                <a:cs typeface="Times New Roman"/>
              </a:rPr>
              <a:t>) </a:t>
            </a:r>
            <a:r>
              <a:rPr sz="2400" dirty="0">
                <a:latin typeface="Times New Roman"/>
                <a:cs typeface="Times New Roman"/>
              </a:rPr>
              <a:t>in such a </a:t>
            </a:r>
            <a:r>
              <a:rPr sz="2400" spc="-5" dirty="0">
                <a:latin typeface="Times New Roman"/>
                <a:cs typeface="Times New Roman"/>
              </a:rPr>
              <a:t>way that the  enumerators' </a:t>
            </a:r>
            <a:r>
              <a:rPr sz="2400" dirty="0">
                <a:solidFill>
                  <a:srgbClr val="FF0000"/>
                </a:solidFill>
                <a:latin typeface="Times New Roman"/>
                <a:cs typeface="Times New Roman"/>
              </a:rPr>
              <a:t>workloads</a:t>
            </a:r>
            <a:r>
              <a:rPr sz="2400" dirty="0">
                <a:latin typeface="Times New Roman"/>
                <a:cs typeface="Times New Roman"/>
              </a:rPr>
              <a:t> are approximately</a:t>
            </a:r>
            <a:r>
              <a:rPr sz="2400" spc="-65" dirty="0">
                <a:latin typeface="Times New Roman"/>
                <a:cs typeface="Times New Roman"/>
              </a:rPr>
              <a:t> </a:t>
            </a:r>
            <a:r>
              <a:rPr sz="2400" dirty="0">
                <a:latin typeface="Times New Roman"/>
                <a:cs typeface="Times New Roman"/>
              </a:rPr>
              <a:t>equal.</a:t>
            </a:r>
          </a:p>
          <a:p>
            <a:pPr marL="283845" marR="5080" indent="-271780" algn="just">
              <a:lnSpc>
                <a:spcPct val="100000"/>
              </a:lnSpc>
              <a:spcBef>
                <a:spcPts val="605"/>
              </a:spcBef>
              <a:buClr>
                <a:srgbClr val="4966AC"/>
              </a:buClr>
              <a:buSzPct val="79166"/>
              <a:buFont typeface="Arial"/>
              <a:buChar char="•"/>
              <a:tabLst>
                <a:tab pos="284480" algn="l"/>
              </a:tabLst>
            </a:pPr>
            <a:r>
              <a:rPr sz="2400" dirty="0">
                <a:latin typeface="Times New Roman"/>
                <a:cs typeface="Times New Roman"/>
              </a:rPr>
              <a:t>In </a:t>
            </a:r>
            <a:r>
              <a:rPr sz="2400" spc="-5" dirty="0">
                <a:latin typeface="Times New Roman"/>
                <a:cs typeface="Times New Roman"/>
              </a:rPr>
              <a:t>many cases, particularly </a:t>
            </a:r>
            <a:r>
              <a:rPr sz="2400" dirty="0">
                <a:latin typeface="Times New Roman"/>
                <a:cs typeface="Times New Roman"/>
              </a:rPr>
              <a:t>in </a:t>
            </a:r>
            <a:r>
              <a:rPr sz="2400" spc="-5" dirty="0">
                <a:latin typeface="Times New Roman"/>
                <a:cs typeface="Times New Roman"/>
              </a:rPr>
              <a:t>developing countries, </a:t>
            </a:r>
            <a:r>
              <a:rPr sz="2400" dirty="0">
                <a:latin typeface="Times New Roman"/>
                <a:cs typeface="Times New Roman"/>
              </a:rPr>
              <a:t>an </a:t>
            </a:r>
            <a:r>
              <a:rPr sz="2400" spc="-10" dirty="0">
                <a:latin typeface="Times New Roman"/>
                <a:cs typeface="Times New Roman"/>
              </a:rPr>
              <a:t>AC  </a:t>
            </a:r>
            <a:r>
              <a:rPr sz="2400" spc="-5" dirty="0">
                <a:latin typeface="Times New Roman"/>
                <a:cs typeface="Times New Roman"/>
              </a:rPr>
              <a:t>frame </a:t>
            </a:r>
            <a:r>
              <a:rPr sz="2400" dirty="0">
                <a:latin typeface="Times New Roman"/>
                <a:cs typeface="Times New Roman"/>
              </a:rPr>
              <a:t>is a </a:t>
            </a:r>
            <a:r>
              <a:rPr sz="2400" spc="-5" dirty="0">
                <a:latin typeface="Times New Roman"/>
                <a:cs typeface="Times New Roman"/>
              </a:rPr>
              <a:t>list </a:t>
            </a:r>
            <a:r>
              <a:rPr sz="2400" dirty="0">
                <a:latin typeface="Times New Roman"/>
                <a:cs typeface="Times New Roman"/>
              </a:rPr>
              <a:t>of </a:t>
            </a:r>
            <a:r>
              <a:rPr sz="2400" spc="-5" dirty="0">
                <a:latin typeface="Times New Roman"/>
                <a:cs typeface="Times New Roman"/>
              </a:rPr>
              <a:t>EAs, </a:t>
            </a:r>
            <a:r>
              <a:rPr sz="2400" dirty="0">
                <a:latin typeface="Times New Roman"/>
                <a:cs typeface="Times New Roman"/>
              </a:rPr>
              <a:t>with the </a:t>
            </a:r>
            <a:r>
              <a:rPr sz="2400" spc="-5" dirty="0">
                <a:latin typeface="Times New Roman"/>
                <a:cs typeface="Times New Roman"/>
              </a:rPr>
              <a:t>estimated number </a:t>
            </a:r>
            <a:r>
              <a:rPr sz="2400" dirty="0">
                <a:latin typeface="Times New Roman"/>
                <a:cs typeface="Times New Roman"/>
              </a:rPr>
              <a:t>of </a:t>
            </a:r>
            <a:r>
              <a:rPr sz="2400" spc="-5" dirty="0">
                <a:latin typeface="Times New Roman"/>
                <a:cs typeface="Times New Roman"/>
              </a:rPr>
              <a:t>AHs </a:t>
            </a:r>
            <a:r>
              <a:rPr sz="2400" spc="5" dirty="0">
                <a:latin typeface="Times New Roman"/>
                <a:cs typeface="Times New Roman"/>
              </a:rPr>
              <a:t>in  </a:t>
            </a:r>
            <a:r>
              <a:rPr sz="2400" dirty="0">
                <a:latin typeface="Times New Roman"/>
                <a:cs typeface="Times New Roman"/>
              </a:rPr>
              <a:t>each</a:t>
            </a:r>
            <a:r>
              <a:rPr sz="2400" spc="-20" dirty="0">
                <a:latin typeface="Times New Roman"/>
                <a:cs typeface="Times New Roman"/>
              </a:rPr>
              <a:t> </a:t>
            </a:r>
            <a:r>
              <a:rPr sz="2400" spc="-5" dirty="0">
                <a:latin typeface="Times New Roman"/>
                <a:cs typeface="Times New Roman"/>
              </a:rPr>
              <a:t>EA.</a:t>
            </a:r>
            <a:endParaRPr sz="2400" dirty="0">
              <a:latin typeface="Times New Roman"/>
              <a:cs typeface="Times New Roman"/>
            </a:endParaRPr>
          </a:p>
        </p:txBody>
      </p:sp>
      <p:sp>
        <p:nvSpPr>
          <p:cNvPr id="5" name="Rectangle 4"/>
          <p:cNvSpPr/>
          <p:nvPr/>
        </p:nvSpPr>
        <p:spPr>
          <a:xfrm>
            <a:off x="3200400" y="4267200"/>
            <a:ext cx="2971800" cy="4572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12</a:t>
            </a:fld>
            <a:endParaRPr dirty="0"/>
          </a:p>
        </p:txBody>
      </p:sp>
      <p:sp>
        <p:nvSpPr>
          <p:cNvPr id="3" name="object 3"/>
          <p:cNvSpPr txBox="1"/>
          <p:nvPr/>
        </p:nvSpPr>
        <p:spPr>
          <a:xfrm>
            <a:off x="1066800" y="1375522"/>
            <a:ext cx="8007350" cy="4602542"/>
          </a:xfrm>
          <a:prstGeom prst="rect">
            <a:avLst/>
          </a:prstGeom>
        </p:spPr>
        <p:txBody>
          <a:bodyPr vert="horz" wrap="square" lIns="0" tIns="67310" rIns="0" bIns="0" rtlCol="0">
            <a:spAutoFit/>
          </a:bodyPr>
          <a:lstStyle/>
          <a:p>
            <a:pPr marL="299085" indent="-287020">
              <a:lnSpc>
                <a:spcPct val="100000"/>
              </a:lnSpc>
              <a:spcBef>
                <a:spcPts val="530"/>
              </a:spcBef>
              <a:buClr>
                <a:srgbClr val="4966AC"/>
              </a:buClr>
              <a:buSzPct val="80555"/>
              <a:buFont typeface="Arial"/>
              <a:buChar char="•"/>
              <a:tabLst>
                <a:tab pos="299720" algn="l"/>
              </a:tabLst>
            </a:pPr>
            <a:r>
              <a:rPr sz="1800" spc="-5" dirty="0">
                <a:latin typeface="Times New Roman"/>
                <a:cs typeface="Times New Roman"/>
                <a:hlinkClick r:id="rId3" action="ppaction://hlinksldjump" tooltip="EA = Enumeration area"/>
              </a:rPr>
              <a:t>EAs</a:t>
            </a:r>
            <a:r>
              <a:rPr sz="1800" spc="-5" dirty="0">
                <a:latin typeface="Times New Roman"/>
                <a:cs typeface="Times New Roman"/>
              </a:rPr>
              <a:t> constitute </a:t>
            </a:r>
            <a:r>
              <a:rPr sz="1800" dirty="0">
                <a:latin typeface="Times New Roman"/>
                <a:cs typeface="Times New Roman"/>
              </a:rPr>
              <a:t>a </a:t>
            </a:r>
            <a:r>
              <a:rPr sz="1800" dirty="0">
                <a:solidFill>
                  <a:srgbClr val="FF0000"/>
                </a:solidFill>
                <a:latin typeface="Times New Roman"/>
                <a:cs typeface="Times New Roman"/>
              </a:rPr>
              <a:t>complete </a:t>
            </a:r>
            <a:r>
              <a:rPr sz="1800" spc="-5" dirty="0">
                <a:solidFill>
                  <a:srgbClr val="FF0000"/>
                </a:solidFill>
                <a:latin typeface="Times New Roman"/>
                <a:cs typeface="Times New Roman"/>
              </a:rPr>
              <a:t>subdivision </a:t>
            </a:r>
            <a:r>
              <a:rPr sz="1800" dirty="0">
                <a:solidFill>
                  <a:srgbClr val="FF0000"/>
                </a:solidFill>
                <a:latin typeface="Times New Roman"/>
                <a:cs typeface="Times New Roman"/>
              </a:rPr>
              <a:t>of the </a:t>
            </a:r>
            <a:r>
              <a:rPr sz="1800" spc="-5" dirty="0">
                <a:solidFill>
                  <a:srgbClr val="FF0000"/>
                </a:solidFill>
                <a:latin typeface="Times New Roman"/>
                <a:cs typeface="Times New Roman"/>
              </a:rPr>
              <a:t>land</a:t>
            </a:r>
            <a:r>
              <a:rPr sz="1800" spc="-5" dirty="0">
                <a:latin typeface="Times New Roman"/>
                <a:cs typeface="Times New Roman"/>
              </a:rPr>
              <a:t>, </a:t>
            </a:r>
            <a:r>
              <a:rPr lang="en-GB" sz="1800" spc="-5" dirty="0">
                <a:latin typeface="Times New Roman"/>
                <a:cs typeface="Times New Roman"/>
              </a:rPr>
              <a:t/>
            </a:r>
            <a:br>
              <a:rPr lang="en-GB" sz="1800" spc="-5" dirty="0">
                <a:latin typeface="Times New Roman"/>
                <a:cs typeface="Times New Roman"/>
              </a:rPr>
            </a:br>
            <a:r>
              <a:rPr sz="1800" spc="-5" dirty="0">
                <a:latin typeface="Times New Roman"/>
                <a:cs typeface="Times New Roman"/>
              </a:rPr>
              <a:t>with </a:t>
            </a:r>
            <a:r>
              <a:rPr sz="1800" dirty="0">
                <a:latin typeface="Times New Roman"/>
                <a:cs typeface="Times New Roman"/>
              </a:rPr>
              <a:t>no </a:t>
            </a:r>
            <a:r>
              <a:rPr sz="1800" spc="-5" dirty="0">
                <a:latin typeface="Times New Roman"/>
                <a:cs typeface="Times New Roman"/>
              </a:rPr>
              <a:t>overlapping,</a:t>
            </a:r>
            <a:r>
              <a:rPr sz="1800" spc="145" dirty="0">
                <a:latin typeface="Times New Roman"/>
                <a:cs typeface="Times New Roman"/>
              </a:rPr>
              <a:t> </a:t>
            </a:r>
            <a:r>
              <a:rPr sz="1800" spc="-5" dirty="0">
                <a:latin typeface="Times New Roman"/>
                <a:cs typeface="Times New Roman"/>
              </a:rPr>
              <a:t>covering</a:t>
            </a:r>
            <a:r>
              <a:rPr lang="en-GB" dirty="0">
                <a:latin typeface="Times New Roman"/>
                <a:cs typeface="Times New Roman"/>
              </a:rPr>
              <a:t> </a:t>
            </a:r>
            <a:r>
              <a:rPr sz="1800" dirty="0">
                <a:latin typeface="Times New Roman"/>
                <a:cs typeface="Times New Roman"/>
              </a:rPr>
              <a:t>all holders' </a:t>
            </a:r>
            <a:r>
              <a:rPr sz="1800" spc="-5" dirty="0">
                <a:latin typeface="Times New Roman"/>
                <a:cs typeface="Times New Roman"/>
              </a:rPr>
              <a:t>housing </a:t>
            </a:r>
            <a:r>
              <a:rPr sz="1800" dirty="0">
                <a:latin typeface="Times New Roman"/>
                <a:cs typeface="Times New Roman"/>
              </a:rPr>
              <a:t>units </a:t>
            </a:r>
            <a:r>
              <a:rPr sz="1800" spc="-5" dirty="0">
                <a:latin typeface="Times New Roman"/>
                <a:cs typeface="Times New Roman"/>
              </a:rPr>
              <a:t>or </a:t>
            </a:r>
            <a:r>
              <a:rPr sz="1800" spc="-10" dirty="0">
                <a:latin typeface="Times New Roman"/>
                <a:cs typeface="Times New Roman"/>
                <a:hlinkClick r:id="rId3" action="ppaction://hlinksldjump" tooltip="AH = Agricultural holding"/>
              </a:rPr>
              <a:t>AHs</a:t>
            </a:r>
            <a:r>
              <a:rPr sz="1800" spc="-125" dirty="0">
                <a:latin typeface="Times New Roman"/>
                <a:cs typeface="Times New Roman"/>
              </a:rPr>
              <a:t> </a:t>
            </a:r>
            <a:r>
              <a:rPr sz="1800" dirty="0">
                <a:latin typeface="Times New Roman"/>
                <a:cs typeface="Times New Roman"/>
              </a:rPr>
              <a:t>headquarters.</a:t>
            </a:r>
          </a:p>
          <a:p>
            <a:pPr marL="299085" marR="5080" indent="-287020" algn="just">
              <a:lnSpc>
                <a:spcPct val="120000"/>
              </a:lnSpc>
              <a:buClr>
                <a:srgbClr val="4966AC"/>
              </a:buClr>
              <a:buSzPct val="80555"/>
              <a:buFont typeface="Arial"/>
              <a:buChar char="•"/>
              <a:tabLst>
                <a:tab pos="299720" algn="l"/>
              </a:tabLst>
            </a:pPr>
            <a:r>
              <a:rPr sz="1800" dirty="0">
                <a:latin typeface="Times New Roman"/>
                <a:cs typeface="Times New Roman"/>
              </a:rPr>
              <a:t>The </a:t>
            </a:r>
            <a:r>
              <a:rPr sz="1800" spc="-5" dirty="0">
                <a:latin typeface="Times New Roman"/>
                <a:cs typeface="Times New Roman"/>
              </a:rPr>
              <a:t>boundaries </a:t>
            </a:r>
            <a:r>
              <a:rPr sz="1800" dirty="0">
                <a:latin typeface="Times New Roman"/>
                <a:cs typeface="Times New Roman"/>
              </a:rPr>
              <a:t>of an </a:t>
            </a:r>
            <a:r>
              <a:rPr sz="1800" spc="-5" dirty="0">
                <a:latin typeface="Times New Roman"/>
                <a:cs typeface="Times New Roman"/>
              </a:rPr>
              <a:t>EA </a:t>
            </a:r>
            <a:r>
              <a:rPr sz="1800" dirty="0">
                <a:latin typeface="Times New Roman"/>
                <a:cs typeface="Times New Roman"/>
              </a:rPr>
              <a:t>should not </a:t>
            </a:r>
            <a:r>
              <a:rPr sz="1800" spc="-5" dirty="0">
                <a:latin typeface="Times New Roman"/>
                <a:cs typeface="Times New Roman"/>
              </a:rPr>
              <a:t>cross urban, rural </a:t>
            </a:r>
            <a:r>
              <a:rPr sz="1800" dirty="0">
                <a:latin typeface="Times New Roman"/>
                <a:cs typeface="Times New Roman"/>
              </a:rPr>
              <a:t>or political subdivisions of  the country; and </a:t>
            </a:r>
            <a:r>
              <a:rPr sz="1800" spc="-5" dirty="0">
                <a:latin typeface="Times New Roman"/>
                <a:cs typeface="Times New Roman"/>
              </a:rPr>
              <a:t>preferably </a:t>
            </a:r>
            <a:r>
              <a:rPr sz="1800" dirty="0">
                <a:latin typeface="Times New Roman"/>
                <a:cs typeface="Times New Roman"/>
              </a:rPr>
              <a:t>the </a:t>
            </a:r>
            <a:r>
              <a:rPr sz="1800" spc="-5" dirty="0">
                <a:latin typeface="Times New Roman"/>
                <a:cs typeface="Times New Roman"/>
              </a:rPr>
              <a:t>EA </a:t>
            </a:r>
            <a:r>
              <a:rPr sz="1800" dirty="0">
                <a:latin typeface="Times New Roman"/>
                <a:cs typeface="Times New Roman"/>
              </a:rPr>
              <a:t>should have </a:t>
            </a:r>
            <a:r>
              <a:rPr sz="1800" spc="-5" dirty="0">
                <a:latin typeface="Times New Roman"/>
                <a:cs typeface="Times New Roman"/>
              </a:rPr>
              <a:t>recognizable </a:t>
            </a:r>
            <a:r>
              <a:rPr sz="1800" spc="-5" dirty="0">
                <a:solidFill>
                  <a:srgbClr val="FF0000"/>
                </a:solidFill>
                <a:latin typeface="Times New Roman"/>
                <a:cs typeface="Times New Roman"/>
              </a:rPr>
              <a:t>permanent physical  </a:t>
            </a:r>
            <a:r>
              <a:rPr sz="1800" dirty="0">
                <a:solidFill>
                  <a:srgbClr val="FF0000"/>
                </a:solidFill>
                <a:latin typeface="Times New Roman"/>
                <a:cs typeface="Times New Roman"/>
              </a:rPr>
              <a:t>boundaries</a:t>
            </a:r>
            <a:r>
              <a:rPr sz="1800" dirty="0">
                <a:latin typeface="Times New Roman"/>
                <a:cs typeface="Times New Roman"/>
              </a:rPr>
              <a:t>.</a:t>
            </a:r>
          </a:p>
          <a:p>
            <a:pPr marL="299085" marR="5080" indent="-287020" algn="just">
              <a:lnSpc>
                <a:spcPct val="120000"/>
              </a:lnSpc>
              <a:buClr>
                <a:srgbClr val="4966AC"/>
              </a:buClr>
              <a:buSzPct val="80555"/>
              <a:buFont typeface="Arial"/>
              <a:buChar char="•"/>
              <a:tabLst>
                <a:tab pos="299720" algn="l"/>
              </a:tabLst>
            </a:pPr>
            <a:r>
              <a:rPr sz="1800" spc="-5" dirty="0">
                <a:latin typeface="Times New Roman"/>
                <a:cs typeface="Times New Roman"/>
              </a:rPr>
              <a:t>An </a:t>
            </a:r>
            <a:r>
              <a:rPr sz="1800" dirty="0">
                <a:latin typeface="Times New Roman"/>
                <a:cs typeface="Times New Roman"/>
              </a:rPr>
              <a:t>EA </a:t>
            </a:r>
            <a:r>
              <a:rPr sz="1800" spc="-5" dirty="0">
                <a:latin typeface="Times New Roman"/>
                <a:cs typeface="Times New Roman"/>
              </a:rPr>
              <a:t>should </a:t>
            </a:r>
            <a:r>
              <a:rPr sz="1800" spc="-10" dirty="0">
                <a:latin typeface="Times New Roman"/>
                <a:cs typeface="Times New Roman"/>
              </a:rPr>
              <a:t>be </a:t>
            </a:r>
            <a:r>
              <a:rPr sz="1800" dirty="0">
                <a:latin typeface="Times New Roman"/>
                <a:cs typeface="Times New Roman"/>
              </a:rPr>
              <a:t>a </a:t>
            </a:r>
            <a:r>
              <a:rPr sz="1800" spc="-5" dirty="0">
                <a:solidFill>
                  <a:srgbClr val="FF0000"/>
                </a:solidFill>
                <a:latin typeface="Times New Roman"/>
                <a:cs typeface="Times New Roman"/>
              </a:rPr>
              <a:t>compact piece of land</a:t>
            </a:r>
            <a:r>
              <a:rPr sz="1800" spc="-5" dirty="0">
                <a:latin typeface="Times New Roman"/>
                <a:cs typeface="Times New Roman"/>
              </a:rPr>
              <a:t>, so that </a:t>
            </a:r>
            <a:r>
              <a:rPr sz="1800" dirty="0">
                <a:latin typeface="Times New Roman"/>
                <a:cs typeface="Times New Roman"/>
              </a:rPr>
              <a:t>an </a:t>
            </a:r>
            <a:r>
              <a:rPr sz="1800" dirty="0">
                <a:solidFill>
                  <a:srgbClr val="FF0000"/>
                </a:solidFill>
                <a:latin typeface="Times New Roman"/>
                <a:cs typeface="Times New Roman"/>
              </a:rPr>
              <a:t>enumerator </a:t>
            </a:r>
            <a:r>
              <a:rPr sz="1800" spc="-5" dirty="0">
                <a:solidFill>
                  <a:srgbClr val="FF0000"/>
                </a:solidFill>
                <a:latin typeface="Times New Roman"/>
                <a:cs typeface="Times New Roman"/>
              </a:rPr>
              <a:t>can </a:t>
            </a:r>
            <a:r>
              <a:rPr sz="1800" dirty="0">
                <a:solidFill>
                  <a:srgbClr val="FF0000"/>
                </a:solidFill>
                <a:latin typeface="Times New Roman"/>
                <a:cs typeface="Times New Roman"/>
              </a:rPr>
              <a:t>walk </a:t>
            </a:r>
            <a:r>
              <a:rPr sz="1800" spc="-5" dirty="0">
                <a:solidFill>
                  <a:srgbClr val="FF0000"/>
                </a:solidFill>
                <a:latin typeface="Times New Roman"/>
                <a:cs typeface="Times New Roman"/>
              </a:rPr>
              <a:t>or </a:t>
            </a:r>
            <a:r>
              <a:rPr sz="1800" dirty="0">
                <a:solidFill>
                  <a:srgbClr val="FF0000"/>
                </a:solidFill>
                <a:latin typeface="Times New Roman"/>
                <a:cs typeface="Times New Roman"/>
              </a:rPr>
              <a:t>travel  between </a:t>
            </a:r>
            <a:r>
              <a:rPr sz="1800" spc="-5" dirty="0">
                <a:solidFill>
                  <a:srgbClr val="FF0000"/>
                </a:solidFill>
                <a:latin typeface="Times New Roman"/>
                <a:cs typeface="Times New Roman"/>
              </a:rPr>
              <a:t>any two </a:t>
            </a:r>
            <a:r>
              <a:rPr sz="1800" dirty="0">
                <a:solidFill>
                  <a:srgbClr val="FF0000"/>
                </a:solidFill>
                <a:latin typeface="Times New Roman"/>
                <a:cs typeface="Times New Roman"/>
              </a:rPr>
              <a:t>points </a:t>
            </a:r>
            <a:r>
              <a:rPr sz="1800" spc="-5" dirty="0">
                <a:solidFill>
                  <a:srgbClr val="FF0000"/>
                </a:solidFill>
                <a:latin typeface="Times New Roman"/>
                <a:cs typeface="Times New Roman"/>
              </a:rPr>
              <a:t>without crossing its boundaries</a:t>
            </a:r>
            <a:r>
              <a:rPr sz="1800" spc="-5" dirty="0">
                <a:latin typeface="Times New Roman"/>
                <a:cs typeface="Times New Roman"/>
              </a:rPr>
              <a:t>. </a:t>
            </a:r>
            <a:r>
              <a:rPr sz="1800" dirty="0">
                <a:latin typeface="Times New Roman"/>
                <a:cs typeface="Times New Roman"/>
              </a:rPr>
              <a:t>In </a:t>
            </a:r>
            <a:r>
              <a:rPr sz="1800" spc="-10" dirty="0">
                <a:latin typeface="Times New Roman"/>
                <a:cs typeface="Times New Roman"/>
              </a:rPr>
              <a:t>particular, </a:t>
            </a:r>
            <a:r>
              <a:rPr sz="1800" dirty="0">
                <a:latin typeface="Times New Roman"/>
                <a:cs typeface="Times New Roman"/>
              </a:rPr>
              <a:t>a </a:t>
            </a:r>
            <a:r>
              <a:rPr sz="1800" spc="-10" dirty="0">
                <a:latin typeface="Times New Roman"/>
                <a:cs typeface="Times New Roman"/>
              </a:rPr>
              <a:t>large </a:t>
            </a:r>
            <a:r>
              <a:rPr sz="1800" spc="-5" dirty="0">
                <a:solidFill>
                  <a:srgbClr val="FF0000"/>
                </a:solidFill>
                <a:latin typeface="Times New Roman"/>
                <a:cs typeface="Times New Roman"/>
              </a:rPr>
              <a:t>river</a:t>
            </a:r>
            <a:r>
              <a:rPr sz="1800" spc="-5" dirty="0">
                <a:latin typeface="Times New Roman"/>
                <a:cs typeface="Times New Roman"/>
              </a:rPr>
              <a:t>  </a:t>
            </a:r>
            <a:r>
              <a:rPr sz="1800" dirty="0">
                <a:latin typeface="Times New Roman"/>
                <a:cs typeface="Times New Roman"/>
              </a:rPr>
              <a:t>should never </a:t>
            </a:r>
            <a:r>
              <a:rPr sz="1800" spc="-5" dirty="0">
                <a:latin typeface="Times New Roman"/>
                <a:cs typeface="Times New Roman"/>
              </a:rPr>
              <a:t>cross </a:t>
            </a:r>
            <a:r>
              <a:rPr sz="1800" dirty="0">
                <a:latin typeface="Times New Roman"/>
                <a:cs typeface="Times New Roman"/>
              </a:rPr>
              <a:t>an </a:t>
            </a:r>
            <a:r>
              <a:rPr sz="1800" spc="-5" dirty="0">
                <a:latin typeface="Times New Roman"/>
                <a:cs typeface="Times New Roman"/>
              </a:rPr>
              <a:t>EA;</a:t>
            </a:r>
            <a:r>
              <a:rPr sz="1800" spc="-25" dirty="0">
                <a:latin typeface="Times New Roman"/>
                <a:cs typeface="Times New Roman"/>
              </a:rPr>
              <a:t> </a:t>
            </a:r>
            <a:r>
              <a:rPr sz="1800" dirty="0">
                <a:latin typeface="Times New Roman"/>
                <a:cs typeface="Times New Roman"/>
              </a:rPr>
              <a:t>and</a:t>
            </a:r>
          </a:p>
          <a:p>
            <a:pPr marL="299085" indent="-287020" algn="just">
              <a:lnSpc>
                <a:spcPct val="100000"/>
              </a:lnSpc>
              <a:spcBef>
                <a:spcPts val="434"/>
              </a:spcBef>
              <a:buClr>
                <a:srgbClr val="4966AC"/>
              </a:buClr>
              <a:buSzPct val="80555"/>
              <a:buFont typeface="Arial"/>
              <a:buChar char="•"/>
              <a:tabLst>
                <a:tab pos="299720" algn="l"/>
              </a:tabLst>
            </a:pPr>
            <a:r>
              <a:rPr sz="1800" dirty="0">
                <a:latin typeface="Times New Roman"/>
                <a:cs typeface="Times New Roman"/>
              </a:rPr>
              <a:t>Their area should correspond to approximately </a:t>
            </a:r>
            <a:r>
              <a:rPr sz="1800" dirty="0">
                <a:solidFill>
                  <a:srgbClr val="FF0000"/>
                </a:solidFill>
                <a:latin typeface="Times New Roman"/>
                <a:cs typeface="Times New Roman"/>
              </a:rPr>
              <a:t>equivalent workloads</a:t>
            </a:r>
            <a:r>
              <a:rPr sz="1800" spc="-85" dirty="0">
                <a:solidFill>
                  <a:srgbClr val="FF0000"/>
                </a:solidFill>
                <a:latin typeface="Times New Roman"/>
                <a:cs typeface="Times New Roman"/>
              </a:rPr>
              <a:t> </a:t>
            </a:r>
            <a:r>
              <a:rPr sz="1800" dirty="0">
                <a:latin typeface="Times New Roman"/>
                <a:cs typeface="Times New Roman"/>
              </a:rPr>
              <a:t>weighting:</a:t>
            </a:r>
          </a:p>
          <a:p>
            <a:pPr marL="570230" lvl="1" indent="-238125" algn="just">
              <a:lnSpc>
                <a:spcPct val="100000"/>
              </a:lnSpc>
              <a:spcBef>
                <a:spcPts val="430"/>
              </a:spcBef>
              <a:buClr>
                <a:srgbClr val="4966AC"/>
              </a:buClr>
              <a:buFont typeface="Verdana"/>
              <a:buChar char="◦"/>
              <a:tabLst>
                <a:tab pos="570865" algn="l"/>
              </a:tabLst>
            </a:pPr>
            <a:r>
              <a:rPr sz="1800" dirty="0">
                <a:latin typeface="Times New Roman"/>
                <a:cs typeface="Times New Roman"/>
              </a:rPr>
              <a:t>The approximate </a:t>
            </a:r>
            <a:r>
              <a:rPr sz="1800" spc="-5" dirty="0">
                <a:solidFill>
                  <a:srgbClr val="FF0000"/>
                </a:solidFill>
                <a:latin typeface="Times New Roman"/>
                <a:cs typeface="Times New Roman"/>
              </a:rPr>
              <a:t>number</a:t>
            </a:r>
            <a:r>
              <a:rPr sz="1800" spc="-5" dirty="0">
                <a:latin typeface="Times New Roman"/>
                <a:cs typeface="Times New Roman"/>
              </a:rPr>
              <a:t> of</a:t>
            </a:r>
            <a:r>
              <a:rPr sz="1800" spc="-114" dirty="0">
                <a:latin typeface="Times New Roman"/>
                <a:cs typeface="Times New Roman"/>
              </a:rPr>
              <a:t> </a:t>
            </a:r>
            <a:r>
              <a:rPr sz="1800" spc="-10" dirty="0">
                <a:latin typeface="Times New Roman"/>
                <a:cs typeface="Times New Roman"/>
              </a:rPr>
              <a:t>AHs</a:t>
            </a:r>
            <a:endParaRPr sz="1800" dirty="0">
              <a:latin typeface="Times New Roman"/>
              <a:cs typeface="Times New Roman"/>
            </a:endParaRPr>
          </a:p>
          <a:p>
            <a:pPr marL="570230" marR="6985" lvl="1" indent="-238125">
              <a:lnSpc>
                <a:spcPct val="120000"/>
              </a:lnSpc>
              <a:spcBef>
                <a:spcPts val="5"/>
              </a:spcBef>
              <a:buClr>
                <a:srgbClr val="4966AC"/>
              </a:buClr>
              <a:buFont typeface="Verdana"/>
              <a:buChar char="◦"/>
              <a:tabLst>
                <a:tab pos="570865" algn="l"/>
              </a:tabLst>
            </a:pPr>
            <a:r>
              <a:rPr sz="1800" dirty="0">
                <a:latin typeface="Times New Roman"/>
                <a:cs typeface="Times New Roman"/>
              </a:rPr>
              <a:t>The </a:t>
            </a:r>
            <a:r>
              <a:rPr sz="1800" spc="-5" dirty="0">
                <a:solidFill>
                  <a:srgbClr val="FF0000"/>
                </a:solidFill>
                <a:latin typeface="Times New Roman"/>
                <a:cs typeface="Times New Roman"/>
              </a:rPr>
              <a:t>distances</a:t>
            </a:r>
            <a:r>
              <a:rPr sz="1800" spc="-5" dirty="0">
                <a:latin typeface="Times New Roman"/>
                <a:cs typeface="Times New Roman"/>
              </a:rPr>
              <a:t> and difficulties </a:t>
            </a:r>
            <a:r>
              <a:rPr sz="1800" spc="-10" dirty="0">
                <a:latin typeface="Times New Roman"/>
                <a:cs typeface="Times New Roman"/>
              </a:rPr>
              <a:t>of </a:t>
            </a:r>
            <a:r>
              <a:rPr sz="1800" spc="-5" dirty="0">
                <a:latin typeface="Times New Roman"/>
                <a:cs typeface="Times New Roman"/>
              </a:rPr>
              <a:t>access </a:t>
            </a:r>
            <a:r>
              <a:rPr lang="en-GB" sz="1800" spc="-5" dirty="0">
                <a:latin typeface="Times New Roman"/>
                <a:cs typeface="Times New Roman"/>
              </a:rPr>
              <a:t/>
            </a:r>
            <a:br>
              <a:rPr lang="en-GB" sz="1800" spc="-5" dirty="0">
                <a:latin typeface="Times New Roman"/>
                <a:cs typeface="Times New Roman"/>
              </a:rPr>
            </a:br>
            <a:r>
              <a:rPr sz="1800" dirty="0">
                <a:latin typeface="Times New Roman"/>
                <a:cs typeface="Times New Roman"/>
              </a:rPr>
              <a:t>to the </a:t>
            </a:r>
            <a:r>
              <a:rPr sz="1800" spc="-5" dirty="0">
                <a:latin typeface="Times New Roman"/>
                <a:cs typeface="Times New Roman"/>
              </a:rPr>
              <a:t>holders' housing </a:t>
            </a:r>
            <a:r>
              <a:rPr sz="1800" dirty="0">
                <a:latin typeface="Times New Roman"/>
                <a:cs typeface="Times New Roman"/>
              </a:rPr>
              <a:t>unit or </a:t>
            </a:r>
            <a:r>
              <a:rPr sz="1800" spc="-10" dirty="0">
                <a:latin typeface="Times New Roman"/>
                <a:cs typeface="Times New Roman"/>
              </a:rPr>
              <a:t>AH  </a:t>
            </a:r>
            <a:r>
              <a:rPr sz="1800" dirty="0">
                <a:latin typeface="Times New Roman"/>
                <a:cs typeface="Times New Roman"/>
              </a:rPr>
              <a:t>headquarter</a:t>
            </a:r>
          </a:p>
          <a:p>
            <a:pPr marL="570230" marR="5080" lvl="1" indent="-238125">
              <a:lnSpc>
                <a:spcPct val="120000"/>
              </a:lnSpc>
              <a:buClr>
                <a:srgbClr val="4966AC"/>
              </a:buClr>
              <a:buFont typeface="Verdana"/>
              <a:buChar char="◦"/>
              <a:tabLst>
                <a:tab pos="570865" algn="l"/>
              </a:tabLst>
            </a:pPr>
            <a:r>
              <a:rPr sz="1800" dirty="0">
                <a:latin typeface="Times New Roman"/>
                <a:cs typeface="Times New Roman"/>
              </a:rPr>
              <a:t>The </a:t>
            </a:r>
            <a:r>
              <a:rPr sz="1800" spc="-5" dirty="0">
                <a:latin typeface="Times New Roman"/>
                <a:cs typeface="Times New Roman"/>
              </a:rPr>
              <a:t>average </a:t>
            </a:r>
            <a:r>
              <a:rPr sz="1800" spc="-5" dirty="0">
                <a:solidFill>
                  <a:srgbClr val="FF0000"/>
                </a:solidFill>
                <a:latin typeface="Times New Roman"/>
                <a:cs typeface="Times New Roman"/>
              </a:rPr>
              <a:t>time</a:t>
            </a:r>
            <a:r>
              <a:rPr sz="1800" spc="-5" dirty="0">
                <a:latin typeface="Times New Roman"/>
                <a:cs typeface="Times New Roman"/>
              </a:rPr>
              <a:t> needed </a:t>
            </a:r>
            <a:r>
              <a:rPr sz="1800" dirty="0">
                <a:latin typeface="Times New Roman"/>
                <a:cs typeface="Times New Roman"/>
              </a:rPr>
              <a:t>for each </a:t>
            </a:r>
            <a:r>
              <a:rPr sz="1800" spc="-5" dirty="0">
                <a:latin typeface="Times New Roman"/>
                <a:cs typeface="Times New Roman"/>
              </a:rPr>
              <a:t>interview and </a:t>
            </a:r>
            <a:r>
              <a:rPr lang="en-GB" sz="1800" spc="-5" dirty="0">
                <a:latin typeface="Times New Roman"/>
                <a:cs typeface="Times New Roman"/>
              </a:rPr>
              <a:t/>
            </a:r>
            <a:br>
              <a:rPr lang="en-GB" sz="1800" spc="-5" dirty="0">
                <a:latin typeface="Times New Roman"/>
                <a:cs typeface="Times New Roman"/>
              </a:rPr>
            </a:br>
            <a:r>
              <a:rPr sz="1800" dirty="0">
                <a:latin typeface="Times New Roman"/>
                <a:cs typeface="Times New Roman"/>
              </a:rPr>
              <a:t>the </a:t>
            </a:r>
            <a:r>
              <a:rPr sz="1800" spc="-5" dirty="0">
                <a:latin typeface="Times New Roman"/>
                <a:cs typeface="Times New Roman"/>
              </a:rPr>
              <a:t>established length </a:t>
            </a:r>
            <a:r>
              <a:rPr sz="1800" dirty="0">
                <a:latin typeface="Times New Roman"/>
                <a:cs typeface="Times New Roman"/>
              </a:rPr>
              <a:t>of </a:t>
            </a:r>
            <a:r>
              <a:rPr sz="1800" spc="-5" dirty="0">
                <a:latin typeface="Times New Roman"/>
                <a:cs typeface="Times New Roman"/>
              </a:rPr>
              <a:t>the  </a:t>
            </a:r>
            <a:r>
              <a:rPr sz="1800" dirty="0">
                <a:latin typeface="Times New Roman"/>
                <a:cs typeface="Times New Roman"/>
              </a:rPr>
              <a:t>census </a:t>
            </a:r>
            <a:r>
              <a:rPr sz="1800" dirty="0">
                <a:solidFill>
                  <a:srgbClr val="FF0000"/>
                </a:solidFill>
                <a:latin typeface="Times New Roman"/>
                <a:cs typeface="Times New Roman"/>
              </a:rPr>
              <a:t>enumeration</a:t>
            </a:r>
            <a:r>
              <a:rPr sz="1800" spc="-20" dirty="0">
                <a:solidFill>
                  <a:srgbClr val="FF0000"/>
                </a:solidFill>
                <a:latin typeface="Times New Roman"/>
                <a:cs typeface="Times New Roman"/>
              </a:rPr>
              <a:t> </a:t>
            </a:r>
            <a:r>
              <a:rPr sz="1800" dirty="0">
                <a:solidFill>
                  <a:srgbClr val="FF0000"/>
                </a:solidFill>
                <a:latin typeface="Times New Roman"/>
                <a:cs typeface="Times New Roman"/>
              </a:rPr>
              <a:t>period</a:t>
            </a:r>
            <a:r>
              <a:rPr sz="1800" dirty="0">
                <a:latin typeface="Times New Roman"/>
                <a:cs typeface="Times New Roman"/>
              </a:rPr>
              <a:t>.</a:t>
            </a:r>
          </a:p>
        </p:txBody>
      </p:sp>
      <p:sp>
        <p:nvSpPr>
          <p:cNvPr id="6" name="object 2"/>
          <p:cNvSpPr txBox="1">
            <a:spLocks noGrp="1"/>
          </p:cNvSpPr>
          <p:nvPr>
            <p:ph type="title"/>
          </p:nvPr>
        </p:nvSpPr>
        <p:spPr>
          <a:xfrm>
            <a:off x="1241552" y="797814"/>
            <a:ext cx="5692648" cy="566822"/>
          </a:xfrm>
          <a:prstGeom prst="rect">
            <a:avLst/>
          </a:prstGeom>
        </p:spPr>
        <p:txBody>
          <a:bodyPr vert="horz" wrap="square" lIns="0" tIns="12700" rIns="0" bIns="0" rtlCol="0">
            <a:spAutoFit/>
          </a:bodyPr>
          <a:lstStyle/>
          <a:p>
            <a:pPr marL="12700">
              <a:lnSpc>
                <a:spcPct val="100000"/>
              </a:lnSpc>
              <a:spcBef>
                <a:spcPts val="100"/>
              </a:spcBef>
            </a:pPr>
            <a:r>
              <a:rPr spc="-5" dirty="0"/>
              <a:t>R</a:t>
            </a:r>
            <a:r>
              <a:rPr sz="3600" spc="-5" dirty="0"/>
              <a:t>equirements: </a:t>
            </a:r>
            <a:r>
              <a:rPr sz="3600" spc="-5" dirty="0">
                <a:solidFill>
                  <a:srgbClr val="FFC000"/>
                </a:solidFill>
              </a:rPr>
              <a:t>EAs</a:t>
            </a:r>
            <a:r>
              <a:rPr sz="3600" spc="-80" dirty="0"/>
              <a:t> </a:t>
            </a:r>
            <a:r>
              <a:rPr sz="3600" b="0" i="1" dirty="0"/>
              <a:t>(</a:t>
            </a:r>
            <a:r>
              <a:rPr lang="en-GB" sz="3600" b="0" i="1" dirty="0"/>
              <a:t>1/</a:t>
            </a:r>
            <a:r>
              <a:rPr sz="3600" b="0" i="1" dirty="0"/>
              <a:t>2)</a:t>
            </a:r>
          </a:p>
        </p:txBody>
      </p:sp>
      <p:sp>
        <p:nvSpPr>
          <p:cNvPr id="2" name="Rectangle 1"/>
          <p:cNvSpPr/>
          <p:nvPr/>
        </p:nvSpPr>
        <p:spPr>
          <a:xfrm>
            <a:off x="1225550" y="2971800"/>
            <a:ext cx="7848600" cy="13716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41552" y="797814"/>
            <a:ext cx="5692648" cy="566822"/>
          </a:xfrm>
          <a:prstGeom prst="rect">
            <a:avLst/>
          </a:prstGeom>
        </p:spPr>
        <p:txBody>
          <a:bodyPr vert="horz" wrap="square" lIns="0" tIns="12700" rIns="0" bIns="0" rtlCol="0">
            <a:spAutoFit/>
          </a:bodyPr>
          <a:lstStyle/>
          <a:p>
            <a:pPr marL="12700">
              <a:lnSpc>
                <a:spcPct val="100000"/>
              </a:lnSpc>
              <a:spcBef>
                <a:spcPts val="100"/>
              </a:spcBef>
            </a:pPr>
            <a:r>
              <a:rPr spc="-5" dirty="0"/>
              <a:t>R</a:t>
            </a:r>
            <a:r>
              <a:rPr sz="3600" spc="-5" dirty="0"/>
              <a:t>equirements:</a:t>
            </a:r>
            <a:r>
              <a:rPr sz="3600" spc="-5" dirty="0">
                <a:solidFill>
                  <a:srgbClr val="FF9933"/>
                </a:solidFill>
              </a:rPr>
              <a:t> EAs</a:t>
            </a:r>
            <a:r>
              <a:rPr sz="3600" spc="-80" dirty="0">
                <a:solidFill>
                  <a:srgbClr val="FF9933"/>
                </a:solidFill>
              </a:rPr>
              <a:t> </a:t>
            </a:r>
            <a:r>
              <a:rPr sz="3600" b="0" i="1" dirty="0"/>
              <a:t>(</a:t>
            </a:r>
            <a:r>
              <a:rPr lang="en-GB" sz="3600" b="0" i="1" dirty="0"/>
              <a:t>2/</a:t>
            </a:r>
            <a:r>
              <a:rPr sz="3600" b="0" i="1" dirty="0"/>
              <a:t>2)</a:t>
            </a:r>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13</a:t>
            </a:fld>
            <a:endParaRPr dirty="0"/>
          </a:p>
        </p:txBody>
      </p:sp>
      <p:sp>
        <p:nvSpPr>
          <p:cNvPr id="3" name="object 3"/>
          <p:cNvSpPr txBox="1"/>
          <p:nvPr/>
        </p:nvSpPr>
        <p:spPr>
          <a:xfrm>
            <a:off x="987958" y="1524000"/>
            <a:ext cx="8125562" cy="4016484"/>
          </a:xfrm>
          <a:prstGeom prst="rect">
            <a:avLst/>
          </a:prstGeom>
        </p:spPr>
        <p:txBody>
          <a:bodyPr vert="horz" wrap="square" lIns="0" tIns="12700" rIns="0" bIns="0" rtlCol="0">
            <a:spAutoFit/>
          </a:bodyPr>
          <a:lstStyle/>
          <a:p>
            <a:pPr marL="354965" marR="5715" indent="-342900">
              <a:lnSpc>
                <a:spcPct val="120000"/>
              </a:lnSpc>
              <a:spcBef>
                <a:spcPts val="100"/>
              </a:spcBef>
              <a:buClr>
                <a:srgbClr val="4966AC"/>
              </a:buClr>
              <a:buSzPct val="80000"/>
              <a:buFont typeface="Wingdings" panose="05000000000000000000" pitchFamily="2" charset="2"/>
              <a:buChar char="q"/>
              <a:tabLst>
                <a:tab pos="299720" algn="l"/>
              </a:tabLst>
            </a:pPr>
            <a:r>
              <a:rPr sz="2000" dirty="0">
                <a:latin typeface="Times New Roman"/>
                <a:cs typeface="Times New Roman"/>
              </a:rPr>
              <a:t>It </a:t>
            </a:r>
            <a:r>
              <a:rPr sz="2000" spc="-5" dirty="0">
                <a:latin typeface="Times New Roman"/>
                <a:cs typeface="Times New Roman"/>
              </a:rPr>
              <a:t>is preferable </a:t>
            </a:r>
            <a:r>
              <a:rPr sz="2000" dirty="0">
                <a:latin typeface="Times New Roman"/>
                <a:cs typeface="Times New Roman"/>
              </a:rPr>
              <a:t>that </a:t>
            </a:r>
            <a:r>
              <a:rPr sz="2000" spc="-5" dirty="0">
                <a:latin typeface="Times New Roman"/>
                <a:cs typeface="Times New Roman"/>
              </a:rPr>
              <a:t>the </a:t>
            </a:r>
            <a:r>
              <a:rPr sz="2000" dirty="0">
                <a:latin typeface="Times New Roman"/>
                <a:cs typeface="Times New Roman"/>
                <a:hlinkClick r:id="rId3" action="ppaction://hlinksldjump" tooltip="EA = Enumeration area"/>
              </a:rPr>
              <a:t>EAs</a:t>
            </a:r>
            <a:r>
              <a:rPr sz="2000" dirty="0">
                <a:latin typeface="Times New Roman"/>
                <a:cs typeface="Times New Roman"/>
              </a:rPr>
              <a:t> </a:t>
            </a:r>
            <a:r>
              <a:rPr sz="2000" spc="-5" dirty="0">
                <a:latin typeface="Times New Roman"/>
                <a:cs typeface="Times New Roman"/>
              </a:rPr>
              <a:t>be </a:t>
            </a:r>
            <a:r>
              <a:rPr sz="2000" spc="-10" dirty="0">
                <a:solidFill>
                  <a:srgbClr val="FF0000"/>
                </a:solidFill>
                <a:latin typeface="Times New Roman"/>
                <a:cs typeface="Times New Roman"/>
              </a:rPr>
              <a:t>small</a:t>
            </a:r>
            <a:r>
              <a:rPr sz="2000" spc="-10" dirty="0">
                <a:latin typeface="Times New Roman"/>
                <a:cs typeface="Times New Roman"/>
              </a:rPr>
              <a:t> </a:t>
            </a:r>
            <a:r>
              <a:rPr sz="2000" spc="-5" dirty="0">
                <a:latin typeface="Times New Roman"/>
                <a:cs typeface="Times New Roman"/>
              </a:rPr>
              <a:t>in size, </a:t>
            </a:r>
            <a:r>
              <a:rPr sz="2000" dirty="0">
                <a:latin typeface="Times New Roman"/>
                <a:cs typeface="Times New Roman"/>
              </a:rPr>
              <a:t>say few </a:t>
            </a:r>
            <a:r>
              <a:rPr sz="2000" spc="-5" dirty="0">
                <a:latin typeface="Times New Roman"/>
                <a:cs typeface="Times New Roman"/>
              </a:rPr>
              <a:t>hundreds of </a:t>
            </a:r>
            <a:r>
              <a:rPr sz="2000" dirty="0" err="1">
                <a:latin typeface="Times New Roman"/>
                <a:cs typeface="Times New Roman"/>
                <a:hlinkClick r:id="rId3" action="ppaction://hlinksldjump" tooltip="AH = Agricultural holding"/>
              </a:rPr>
              <a:t>A</a:t>
            </a:r>
            <a:r>
              <a:rPr lang="en-US" sz="2000" dirty="0" err="1">
                <a:latin typeface="Times New Roman"/>
                <a:cs typeface="Times New Roman"/>
                <a:hlinkClick r:id="rId3" action="ppaction://hlinksldjump" tooltip="AH = Agricultural holding"/>
              </a:rPr>
              <a:t>Hs</a:t>
            </a:r>
            <a:r>
              <a:rPr sz="2000" dirty="0" err="1">
                <a:latin typeface="Times New Roman"/>
                <a:cs typeface="Times New Roman"/>
                <a:hlinkClick r:id="rId3" action="ppaction://hlinksldjump" tooltip="AH = Agricultural holding"/>
              </a:rPr>
              <a:t>s</a:t>
            </a:r>
            <a:r>
              <a:rPr lang="en-GB" sz="2000" dirty="0">
                <a:latin typeface="Times New Roman"/>
                <a:cs typeface="Times New Roman"/>
              </a:rPr>
              <a:t>:</a:t>
            </a:r>
            <a:r>
              <a:rPr sz="2000" dirty="0">
                <a:latin typeface="Times New Roman"/>
                <a:cs typeface="Times New Roman"/>
              </a:rPr>
              <a:t>  </a:t>
            </a:r>
            <a:r>
              <a:rPr lang="en-GB" sz="2000" dirty="0">
                <a:latin typeface="Times New Roman"/>
                <a:cs typeface="Times New Roman"/>
              </a:rPr>
              <a:t/>
            </a:r>
            <a:br>
              <a:rPr lang="en-GB" sz="2000" dirty="0">
                <a:latin typeface="Times New Roman"/>
                <a:cs typeface="Times New Roman"/>
              </a:rPr>
            </a:br>
            <a:r>
              <a:rPr lang="en-GB" sz="2000" dirty="0">
                <a:latin typeface="Times New Roman"/>
                <a:cs typeface="Times New Roman"/>
              </a:rPr>
              <a:t>T</a:t>
            </a:r>
            <a:r>
              <a:rPr sz="2000" dirty="0">
                <a:latin typeface="Times New Roman"/>
                <a:cs typeface="Times New Roman"/>
              </a:rPr>
              <a:t>he </a:t>
            </a:r>
            <a:r>
              <a:rPr sz="2000" spc="5" dirty="0">
                <a:latin typeface="Times New Roman"/>
                <a:cs typeface="Times New Roman"/>
              </a:rPr>
              <a:t>AHs </a:t>
            </a:r>
            <a:r>
              <a:rPr sz="2000" spc="-5" dirty="0">
                <a:latin typeface="Times New Roman"/>
                <a:cs typeface="Times New Roman"/>
              </a:rPr>
              <a:t>will be visible from </a:t>
            </a:r>
            <a:r>
              <a:rPr sz="2000" spc="5" dirty="0">
                <a:solidFill>
                  <a:srgbClr val="FF0000"/>
                </a:solidFill>
                <a:latin typeface="Times New Roman"/>
                <a:cs typeface="Times New Roman"/>
              </a:rPr>
              <a:t>one</a:t>
            </a:r>
            <a:r>
              <a:rPr sz="2000" spc="5" dirty="0">
                <a:latin typeface="Times New Roman"/>
                <a:cs typeface="Times New Roman"/>
              </a:rPr>
              <a:t> </a:t>
            </a:r>
            <a:r>
              <a:rPr sz="2000" dirty="0">
                <a:latin typeface="Times New Roman"/>
                <a:cs typeface="Times New Roman"/>
              </a:rPr>
              <a:t>point or </a:t>
            </a:r>
            <a:r>
              <a:rPr sz="2000" spc="-5" dirty="0">
                <a:latin typeface="Times New Roman"/>
                <a:cs typeface="Times New Roman"/>
              </a:rPr>
              <a:t>will </a:t>
            </a:r>
            <a:r>
              <a:rPr sz="2000" dirty="0">
                <a:latin typeface="Times New Roman"/>
                <a:cs typeface="Times New Roman"/>
              </a:rPr>
              <a:t>be </a:t>
            </a:r>
            <a:r>
              <a:rPr sz="2000" spc="-5" dirty="0">
                <a:latin typeface="Times New Roman"/>
                <a:cs typeface="Times New Roman"/>
              </a:rPr>
              <a:t>located  </a:t>
            </a:r>
            <a:r>
              <a:rPr sz="2000" dirty="0">
                <a:latin typeface="Times New Roman"/>
                <a:cs typeface="Times New Roman"/>
              </a:rPr>
              <a:t>along </a:t>
            </a:r>
            <a:r>
              <a:rPr lang="en-GB" sz="2000" dirty="0">
                <a:solidFill>
                  <a:srgbClr val="FF0000"/>
                </a:solidFill>
                <a:latin typeface="Times New Roman"/>
                <a:cs typeface="Times New Roman"/>
              </a:rPr>
              <a:t>one</a:t>
            </a:r>
            <a:r>
              <a:rPr sz="2000" spc="-30" dirty="0">
                <a:latin typeface="Times New Roman"/>
                <a:cs typeface="Times New Roman"/>
              </a:rPr>
              <a:t> </a:t>
            </a:r>
            <a:r>
              <a:rPr sz="2000" dirty="0">
                <a:latin typeface="Times New Roman"/>
                <a:cs typeface="Times New Roman"/>
              </a:rPr>
              <a:t>road.</a:t>
            </a:r>
          </a:p>
          <a:p>
            <a:pPr marL="354965" marR="6985" indent="-342900">
              <a:lnSpc>
                <a:spcPct val="120000"/>
              </a:lnSpc>
              <a:buClr>
                <a:srgbClr val="4966AC"/>
              </a:buClr>
              <a:buSzPct val="80000"/>
              <a:buFont typeface="Wingdings" panose="05000000000000000000" pitchFamily="2" charset="2"/>
              <a:buChar char="q"/>
              <a:tabLst>
                <a:tab pos="299720" algn="l"/>
              </a:tabLst>
            </a:pPr>
            <a:r>
              <a:rPr sz="2000" spc="-5" dirty="0">
                <a:latin typeface="Times New Roman"/>
                <a:cs typeface="Times New Roman"/>
              </a:rPr>
              <a:t>If </a:t>
            </a:r>
            <a:r>
              <a:rPr sz="2000" spc="-15" dirty="0">
                <a:solidFill>
                  <a:srgbClr val="FF0000"/>
                </a:solidFill>
                <a:latin typeface="Times New Roman"/>
                <a:cs typeface="Times New Roman"/>
              </a:rPr>
              <a:t>large</a:t>
            </a:r>
            <a:r>
              <a:rPr sz="2000" spc="-15" dirty="0">
                <a:latin typeface="Times New Roman"/>
                <a:cs typeface="Times New Roman"/>
              </a:rPr>
              <a:t> </a:t>
            </a:r>
            <a:r>
              <a:rPr sz="2000" spc="-5" dirty="0">
                <a:latin typeface="Times New Roman"/>
                <a:cs typeface="Times New Roman"/>
              </a:rPr>
              <a:t>EAs </a:t>
            </a:r>
            <a:r>
              <a:rPr sz="2000" spc="-10" dirty="0">
                <a:latin typeface="Times New Roman"/>
                <a:cs typeface="Times New Roman"/>
              </a:rPr>
              <a:t>are </a:t>
            </a:r>
            <a:r>
              <a:rPr sz="2000" spc="-5" dirty="0">
                <a:latin typeface="Times New Roman"/>
                <a:cs typeface="Times New Roman"/>
              </a:rPr>
              <a:t>used, </a:t>
            </a:r>
            <a:r>
              <a:rPr sz="2000" dirty="0">
                <a:latin typeface="Times New Roman"/>
                <a:cs typeface="Times New Roman"/>
              </a:rPr>
              <a:t>a </a:t>
            </a:r>
            <a:r>
              <a:rPr sz="2000" spc="-5" dirty="0">
                <a:solidFill>
                  <a:srgbClr val="FF0000"/>
                </a:solidFill>
                <a:latin typeface="Times New Roman"/>
                <a:cs typeface="Times New Roman"/>
              </a:rPr>
              <a:t>better plan </a:t>
            </a:r>
            <a:r>
              <a:rPr sz="2000" spc="-5" dirty="0">
                <a:latin typeface="Times New Roman"/>
                <a:cs typeface="Times New Roman"/>
              </a:rPr>
              <a:t>of enumeration </a:t>
            </a:r>
            <a:r>
              <a:rPr sz="2000" spc="-10" dirty="0">
                <a:latin typeface="Times New Roman"/>
                <a:cs typeface="Times New Roman"/>
              </a:rPr>
              <a:t>is </a:t>
            </a:r>
            <a:r>
              <a:rPr sz="2000" dirty="0">
                <a:latin typeface="Times New Roman"/>
                <a:cs typeface="Times New Roman"/>
              </a:rPr>
              <a:t>needed, </a:t>
            </a:r>
            <a:r>
              <a:rPr lang="en-GB" sz="2000" dirty="0">
                <a:latin typeface="Times New Roman"/>
                <a:cs typeface="Times New Roman"/>
              </a:rPr>
              <a:t/>
            </a:r>
            <a:br>
              <a:rPr lang="en-GB" sz="2000" dirty="0">
                <a:latin typeface="Times New Roman"/>
                <a:cs typeface="Times New Roman"/>
              </a:rPr>
            </a:br>
            <a:r>
              <a:rPr sz="2000" spc="-5" dirty="0">
                <a:latin typeface="Times New Roman"/>
                <a:cs typeface="Times New Roman"/>
              </a:rPr>
              <a:t>as </a:t>
            </a:r>
            <a:r>
              <a:rPr sz="2000" spc="-10" dirty="0">
                <a:latin typeface="Times New Roman"/>
                <a:cs typeface="Times New Roman"/>
              </a:rPr>
              <a:t>some  </a:t>
            </a:r>
            <a:r>
              <a:rPr sz="2000" spc="5" dirty="0">
                <a:latin typeface="Times New Roman"/>
                <a:cs typeface="Times New Roman"/>
              </a:rPr>
              <a:t>AHs </a:t>
            </a:r>
            <a:r>
              <a:rPr sz="2000" spc="-10" dirty="0">
                <a:latin typeface="Times New Roman"/>
                <a:cs typeface="Times New Roman"/>
              </a:rPr>
              <a:t>may </a:t>
            </a:r>
            <a:r>
              <a:rPr sz="2000" dirty="0">
                <a:latin typeface="Times New Roman"/>
                <a:cs typeface="Times New Roman"/>
              </a:rPr>
              <a:t>be </a:t>
            </a:r>
            <a:r>
              <a:rPr sz="2000" spc="-5" dirty="0">
                <a:latin typeface="Times New Roman"/>
                <a:cs typeface="Times New Roman"/>
              </a:rPr>
              <a:t>enumerated </a:t>
            </a:r>
            <a:r>
              <a:rPr sz="2000" spc="-5" dirty="0">
                <a:solidFill>
                  <a:srgbClr val="FF0000"/>
                </a:solidFill>
                <a:latin typeface="Times New Roman"/>
                <a:cs typeface="Times New Roman"/>
              </a:rPr>
              <a:t>twice</a:t>
            </a:r>
            <a:r>
              <a:rPr sz="2000" spc="-5" dirty="0">
                <a:latin typeface="Times New Roman"/>
                <a:cs typeface="Times New Roman"/>
              </a:rPr>
              <a:t> </a:t>
            </a:r>
            <a:r>
              <a:rPr sz="2000" dirty="0">
                <a:latin typeface="Times New Roman"/>
                <a:cs typeface="Times New Roman"/>
              </a:rPr>
              <a:t>while others </a:t>
            </a:r>
            <a:r>
              <a:rPr sz="2000" spc="-10" dirty="0">
                <a:latin typeface="Times New Roman"/>
                <a:cs typeface="Times New Roman"/>
              </a:rPr>
              <a:t>may </a:t>
            </a:r>
            <a:r>
              <a:rPr sz="2000" dirty="0">
                <a:latin typeface="Times New Roman"/>
                <a:cs typeface="Times New Roman"/>
              </a:rPr>
              <a:t>be</a:t>
            </a:r>
            <a:r>
              <a:rPr sz="2000" spc="-60" dirty="0">
                <a:latin typeface="Times New Roman"/>
                <a:cs typeface="Times New Roman"/>
              </a:rPr>
              <a:t> </a:t>
            </a:r>
            <a:r>
              <a:rPr sz="2000" spc="-5" dirty="0">
                <a:solidFill>
                  <a:srgbClr val="FF0000"/>
                </a:solidFill>
                <a:latin typeface="Times New Roman"/>
                <a:cs typeface="Times New Roman"/>
              </a:rPr>
              <a:t>omitted</a:t>
            </a:r>
            <a:r>
              <a:rPr sz="2000" spc="-5" dirty="0">
                <a:latin typeface="Times New Roman"/>
                <a:cs typeface="Times New Roman"/>
              </a:rPr>
              <a:t>.</a:t>
            </a:r>
            <a:endParaRPr sz="2000" dirty="0">
              <a:latin typeface="Times New Roman"/>
              <a:cs typeface="Times New Roman"/>
            </a:endParaRPr>
          </a:p>
          <a:p>
            <a:pPr marL="812165" marR="5080" lvl="1" indent="-342900" algn="just">
              <a:lnSpc>
                <a:spcPct val="120000"/>
              </a:lnSpc>
              <a:buClr>
                <a:srgbClr val="4966AC"/>
              </a:buClr>
              <a:buSzPct val="80000"/>
              <a:buFont typeface="Wingdings" panose="05000000000000000000" pitchFamily="2" charset="2"/>
              <a:buChar char="q"/>
              <a:tabLst>
                <a:tab pos="299720" algn="l"/>
              </a:tabLst>
            </a:pPr>
            <a:r>
              <a:rPr sz="2000" i="1" dirty="0">
                <a:latin typeface="Times New Roman"/>
                <a:cs typeface="Times New Roman"/>
              </a:rPr>
              <a:t>The </a:t>
            </a:r>
            <a:r>
              <a:rPr sz="2000" i="1" spc="-5" dirty="0">
                <a:latin typeface="Times New Roman"/>
                <a:cs typeface="Times New Roman"/>
              </a:rPr>
              <a:t>census EA could </a:t>
            </a:r>
            <a:r>
              <a:rPr sz="2000" i="1" dirty="0">
                <a:latin typeface="Times New Roman"/>
                <a:cs typeface="Times New Roman"/>
              </a:rPr>
              <a:t>be </a:t>
            </a:r>
            <a:r>
              <a:rPr sz="2000" i="1" spc="-5" dirty="0">
                <a:latin typeface="Times New Roman"/>
                <a:cs typeface="Times New Roman"/>
              </a:rPr>
              <a:t>defined </a:t>
            </a:r>
            <a:r>
              <a:rPr sz="2000" i="1" dirty="0">
                <a:latin typeface="Times New Roman"/>
                <a:cs typeface="Times New Roman"/>
              </a:rPr>
              <a:t>as </a:t>
            </a:r>
            <a:r>
              <a:rPr sz="2000" i="1" dirty="0">
                <a:solidFill>
                  <a:srgbClr val="FF0000"/>
                </a:solidFill>
                <a:latin typeface="Times New Roman"/>
                <a:cs typeface="Times New Roman"/>
              </a:rPr>
              <a:t>a </a:t>
            </a:r>
            <a:r>
              <a:rPr sz="2000" i="1" spc="-5" dirty="0">
                <a:solidFill>
                  <a:srgbClr val="FF0000"/>
                </a:solidFill>
                <a:latin typeface="Times New Roman"/>
                <a:cs typeface="Times New Roman"/>
              </a:rPr>
              <a:t>village</a:t>
            </a:r>
            <a:r>
              <a:rPr sz="2000" i="1" spc="-5" dirty="0">
                <a:latin typeface="Times New Roman"/>
                <a:cs typeface="Times New Roman"/>
              </a:rPr>
              <a:t> or subdivisions </a:t>
            </a:r>
            <a:r>
              <a:rPr sz="2000" i="1" spc="5" dirty="0">
                <a:latin typeface="Times New Roman"/>
                <a:cs typeface="Times New Roman"/>
              </a:rPr>
              <a:t>of  </a:t>
            </a:r>
            <a:r>
              <a:rPr sz="2000" i="1" spc="-5" dirty="0">
                <a:latin typeface="Times New Roman"/>
                <a:cs typeface="Times New Roman"/>
              </a:rPr>
              <a:t>relatively </a:t>
            </a:r>
            <a:r>
              <a:rPr sz="2000" i="1" spc="-10" dirty="0">
                <a:latin typeface="Times New Roman"/>
                <a:cs typeface="Times New Roman"/>
              </a:rPr>
              <a:t>small </a:t>
            </a:r>
            <a:r>
              <a:rPr sz="2000" i="1" spc="-5" dirty="0">
                <a:latin typeface="Times New Roman"/>
                <a:cs typeface="Times New Roman"/>
              </a:rPr>
              <a:t>administrative/political divisions,</a:t>
            </a:r>
            <a:r>
              <a:rPr lang="en-GB" sz="2000" i="1" spc="-5" dirty="0">
                <a:latin typeface="Times New Roman"/>
                <a:cs typeface="Times New Roman"/>
              </a:rPr>
              <a:t> </a:t>
            </a:r>
            <a:r>
              <a:rPr sz="2000" i="1" spc="-10" dirty="0">
                <a:latin typeface="Times New Roman"/>
                <a:cs typeface="Times New Roman"/>
              </a:rPr>
              <a:t>if</a:t>
            </a:r>
            <a:r>
              <a:rPr lang="en-GB" sz="2000" i="1" spc="-10" dirty="0">
                <a:latin typeface="Times New Roman"/>
                <a:cs typeface="Times New Roman"/>
              </a:rPr>
              <a:t> </a:t>
            </a:r>
            <a:r>
              <a:rPr sz="2000" i="1" spc="-5" dirty="0">
                <a:latin typeface="Times New Roman"/>
                <a:cs typeface="Times New Roman"/>
              </a:rPr>
              <a:t>good maps</a:t>
            </a:r>
            <a:r>
              <a:rPr lang="en-GB" sz="2000" i="1" spc="-5" dirty="0">
                <a:latin typeface="Times New Roman"/>
                <a:cs typeface="Times New Roman"/>
              </a:rPr>
              <a:t> </a:t>
            </a:r>
            <a:r>
              <a:rPr sz="2000" i="1" dirty="0">
                <a:latin typeface="Times New Roman"/>
                <a:cs typeface="Times New Roman"/>
              </a:rPr>
              <a:t>are  available.</a:t>
            </a:r>
          </a:p>
          <a:p>
            <a:pPr marL="812165" lvl="1" indent="-342900">
              <a:spcBef>
                <a:spcPts val="480"/>
              </a:spcBef>
              <a:buClr>
                <a:srgbClr val="4966AC"/>
              </a:buClr>
              <a:buSzPct val="80000"/>
              <a:buFont typeface="Wingdings" panose="05000000000000000000" pitchFamily="2" charset="2"/>
              <a:buChar char="q"/>
              <a:tabLst>
                <a:tab pos="299720" algn="l"/>
              </a:tabLst>
            </a:pPr>
            <a:r>
              <a:rPr sz="2000" i="1" dirty="0">
                <a:latin typeface="Times New Roman"/>
                <a:cs typeface="Times New Roman"/>
              </a:rPr>
              <a:t>In</a:t>
            </a:r>
            <a:r>
              <a:rPr sz="2000" i="1" spc="114" dirty="0">
                <a:latin typeface="Times New Roman"/>
                <a:cs typeface="Times New Roman"/>
              </a:rPr>
              <a:t> </a:t>
            </a:r>
            <a:r>
              <a:rPr sz="2000" i="1" spc="-5" dirty="0">
                <a:latin typeface="Times New Roman"/>
                <a:cs typeface="Times New Roman"/>
              </a:rPr>
              <a:t>other</a:t>
            </a:r>
            <a:r>
              <a:rPr sz="2000" i="1" spc="140" dirty="0">
                <a:latin typeface="Times New Roman"/>
                <a:cs typeface="Times New Roman"/>
              </a:rPr>
              <a:t> </a:t>
            </a:r>
            <a:r>
              <a:rPr sz="2000" i="1" spc="-5" dirty="0">
                <a:latin typeface="Times New Roman"/>
                <a:cs typeface="Times New Roman"/>
              </a:rPr>
              <a:t>countries,</a:t>
            </a:r>
            <a:r>
              <a:rPr sz="2000" i="1" spc="125" dirty="0">
                <a:latin typeface="Times New Roman"/>
                <a:cs typeface="Times New Roman"/>
              </a:rPr>
              <a:t> </a:t>
            </a:r>
            <a:r>
              <a:rPr sz="2000" i="1" spc="-5" dirty="0">
                <a:latin typeface="Times New Roman"/>
                <a:cs typeface="Times New Roman"/>
              </a:rPr>
              <a:t>the</a:t>
            </a:r>
            <a:r>
              <a:rPr sz="2000" i="1" spc="125" dirty="0">
                <a:latin typeface="Times New Roman"/>
                <a:cs typeface="Times New Roman"/>
              </a:rPr>
              <a:t> </a:t>
            </a:r>
            <a:r>
              <a:rPr sz="2000" i="1" spc="-5" dirty="0">
                <a:latin typeface="Times New Roman"/>
                <a:cs typeface="Times New Roman"/>
              </a:rPr>
              <a:t>latest</a:t>
            </a:r>
            <a:r>
              <a:rPr sz="2000" i="1" spc="105" dirty="0">
                <a:latin typeface="Times New Roman"/>
                <a:cs typeface="Times New Roman"/>
              </a:rPr>
              <a:t> </a:t>
            </a:r>
            <a:r>
              <a:rPr sz="2000" i="1" spc="5" dirty="0">
                <a:latin typeface="Times New Roman"/>
                <a:cs typeface="Times New Roman"/>
              </a:rPr>
              <a:t>PHC</a:t>
            </a:r>
            <a:r>
              <a:rPr sz="2000" i="1" spc="130" dirty="0">
                <a:latin typeface="Times New Roman"/>
                <a:cs typeface="Times New Roman"/>
              </a:rPr>
              <a:t> </a:t>
            </a:r>
            <a:r>
              <a:rPr sz="2000" i="1" spc="-5" dirty="0">
                <a:latin typeface="Times New Roman"/>
                <a:cs typeface="Times New Roman"/>
              </a:rPr>
              <a:t>enumeration</a:t>
            </a:r>
            <a:r>
              <a:rPr sz="2000" i="1" spc="140" dirty="0">
                <a:latin typeface="Times New Roman"/>
                <a:cs typeface="Times New Roman"/>
              </a:rPr>
              <a:t> </a:t>
            </a:r>
            <a:r>
              <a:rPr sz="2000" i="1" spc="-5" dirty="0">
                <a:latin typeface="Times New Roman"/>
                <a:cs typeface="Times New Roman"/>
              </a:rPr>
              <a:t>areas</a:t>
            </a:r>
            <a:r>
              <a:rPr sz="2000" i="1" spc="135" dirty="0">
                <a:latin typeface="Times New Roman"/>
                <a:cs typeface="Times New Roman"/>
              </a:rPr>
              <a:t> </a:t>
            </a:r>
            <a:r>
              <a:rPr sz="2000" i="1" spc="-5" dirty="0">
                <a:latin typeface="Times New Roman"/>
                <a:cs typeface="Times New Roman"/>
              </a:rPr>
              <a:t>can</a:t>
            </a:r>
            <a:r>
              <a:rPr sz="2000" i="1" spc="114" dirty="0">
                <a:latin typeface="Times New Roman"/>
                <a:cs typeface="Times New Roman"/>
              </a:rPr>
              <a:t> </a:t>
            </a:r>
            <a:r>
              <a:rPr sz="2000" i="1" dirty="0">
                <a:latin typeface="Times New Roman"/>
                <a:cs typeface="Times New Roman"/>
              </a:rPr>
              <a:t>be</a:t>
            </a:r>
            <a:r>
              <a:rPr sz="2000" i="1" spc="120" dirty="0">
                <a:latin typeface="Times New Roman"/>
                <a:cs typeface="Times New Roman"/>
              </a:rPr>
              <a:t> </a:t>
            </a:r>
            <a:r>
              <a:rPr sz="2000" i="1" spc="-5" dirty="0">
                <a:latin typeface="Times New Roman"/>
                <a:cs typeface="Times New Roman"/>
              </a:rPr>
              <a:t>grouped</a:t>
            </a:r>
            <a:r>
              <a:rPr sz="2000" i="1" spc="150" dirty="0">
                <a:latin typeface="Times New Roman"/>
                <a:cs typeface="Times New Roman"/>
              </a:rPr>
              <a:t> </a:t>
            </a:r>
            <a:r>
              <a:rPr sz="2000" i="1" spc="-20" dirty="0">
                <a:latin typeface="Times New Roman"/>
                <a:cs typeface="Times New Roman"/>
              </a:rPr>
              <a:t>to</a:t>
            </a:r>
            <a:r>
              <a:rPr lang="en-GB" sz="2000" i="1" dirty="0">
                <a:latin typeface="Times New Roman"/>
                <a:cs typeface="Times New Roman"/>
              </a:rPr>
              <a:t> </a:t>
            </a:r>
            <a:r>
              <a:rPr sz="2000" i="1" dirty="0">
                <a:latin typeface="Times New Roman"/>
                <a:cs typeface="Times New Roman"/>
              </a:rPr>
              <a:t>form AC</a:t>
            </a:r>
            <a:r>
              <a:rPr sz="2000" i="1" spc="-165" dirty="0">
                <a:latin typeface="Times New Roman"/>
                <a:cs typeface="Times New Roman"/>
              </a:rPr>
              <a:t> </a:t>
            </a:r>
            <a:r>
              <a:rPr sz="2000" i="1" dirty="0">
                <a:latin typeface="Times New Roman"/>
                <a:cs typeface="Times New Roman"/>
              </a:rPr>
              <a:t>EAs.</a:t>
            </a:r>
          </a:p>
          <a:p>
            <a:pPr marL="354965" marR="6350" indent="-342900">
              <a:lnSpc>
                <a:spcPct val="120000"/>
              </a:lnSpc>
              <a:buClr>
                <a:srgbClr val="4966AC"/>
              </a:buClr>
              <a:buSzPct val="80000"/>
              <a:buFont typeface="Wingdings" panose="05000000000000000000" pitchFamily="2" charset="2"/>
              <a:buChar char="q"/>
              <a:tabLst>
                <a:tab pos="299720" algn="l"/>
              </a:tabLst>
            </a:pPr>
            <a:r>
              <a:rPr sz="2000" spc="-5" dirty="0">
                <a:latin typeface="Times New Roman"/>
                <a:cs typeface="Times New Roman"/>
              </a:rPr>
              <a:t>Whenever possible, it is advisable </a:t>
            </a:r>
            <a:r>
              <a:rPr sz="2000" spc="-10" dirty="0">
                <a:latin typeface="Times New Roman"/>
                <a:cs typeface="Times New Roman"/>
              </a:rPr>
              <a:t>to </a:t>
            </a:r>
            <a:r>
              <a:rPr sz="2000" spc="-5" dirty="0">
                <a:solidFill>
                  <a:srgbClr val="FF0000"/>
                </a:solidFill>
                <a:latin typeface="Times New Roman"/>
                <a:cs typeface="Times New Roman"/>
              </a:rPr>
              <a:t>coordinate</a:t>
            </a:r>
            <a:r>
              <a:rPr sz="2000" spc="-5" dirty="0">
                <a:latin typeface="Times New Roman"/>
                <a:cs typeface="Times New Roman"/>
              </a:rPr>
              <a:t> the </a:t>
            </a:r>
            <a:r>
              <a:rPr lang="en-GB" sz="2000" spc="-5" dirty="0">
                <a:latin typeface="Times New Roman"/>
                <a:cs typeface="Times New Roman"/>
              </a:rPr>
              <a:t/>
            </a:r>
            <a:br>
              <a:rPr lang="en-GB" sz="2000" spc="-5" dirty="0">
                <a:latin typeface="Times New Roman"/>
                <a:cs typeface="Times New Roman"/>
              </a:rPr>
            </a:br>
            <a:r>
              <a:rPr sz="2000" spc="-5" dirty="0">
                <a:latin typeface="Times New Roman"/>
                <a:cs typeface="Times New Roman"/>
              </a:rPr>
              <a:t>construction of </a:t>
            </a:r>
            <a:r>
              <a:rPr sz="2000" dirty="0">
                <a:latin typeface="Times New Roman"/>
                <a:cs typeface="Times New Roman"/>
              </a:rPr>
              <a:t>the EAs of the PHC and AC, or </a:t>
            </a:r>
            <a:r>
              <a:rPr sz="2000" spc="-5" dirty="0">
                <a:latin typeface="Times New Roman"/>
                <a:cs typeface="Times New Roman"/>
              </a:rPr>
              <a:t>to </a:t>
            </a:r>
            <a:r>
              <a:rPr sz="2000" dirty="0">
                <a:latin typeface="Times New Roman"/>
                <a:cs typeface="Times New Roman"/>
              </a:rPr>
              <a:t>elaborate them</a:t>
            </a:r>
            <a:r>
              <a:rPr sz="2000" spc="-220" dirty="0">
                <a:latin typeface="Times New Roman"/>
                <a:cs typeface="Times New Roman"/>
              </a:rPr>
              <a:t> </a:t>
            </a:r>
            <a:r>
              <a:rPr sz="2000" spc="-20" dirty="0">
                <a:latin typeface="Times New Roman"/>
                <a:cs typeface="Times New Roman"/>
              </a:rPr>
              <a:t>jointly.</a:t>
            </a:r>
            <a:endParaRPr sz="2000" dirty="0">
              <a:latin typeface="Times New Roman"/>
              <a:cs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14</a:t>
            </a:fld>
            <a:endParaRPr dirty="0"/>
          </a:p>
        </p:txBody>
      </p:sp>
      <p:sp>
        <p:nvSpPr>
          <p:cNvPr id="3" name="object 3"/>
          <p:cNvSpPr txBox="1">
            <a:spLocks noGrp="1"/>
          </p:cNvSpPr>
          <p:nvPr>
            <p:ph type="body" idx="1"/>
          </p:nvPr>
        </p:nvSpPr>
        <p:spPr>
          <a:xfrm>
            <a:off x="1059281" y="1840738"/>
            <a:ext cx="8009255" cy="4937249"/>
          </a:xfrm>
          <a:prstGeom prst="rect">
            <a:avLst/>
          </a:prstGeom>
        </p:spPr>
        <p:txBody>
          <a:bodyPr vert="horz" wrap="square" lIns="0" tIns="12700" rIns="0" bIns="0" rtlCol="0">
            <a:spAutoFit/>
          </a:bodyPr>
          <a:lstStyle/>
          <a:p>
            <a:pPr marL="205740" marR="5080" indent="-193675" algn="just">
              <a:lnSpc>
                <a:spcPct val="100000"/>
              </a:lnSpc>
              <a:spcBef>
                <a:spcPts val="100"/>
              </a:spcBef>
              <a:buClr>
                <a:srgbClr val="4966AC"/>
              </a:buClr>
              <a:buSzPct val="79166"/>
              <a:buFont typeface="Arial"/>
              <a:buChar char="•"/>
              <a:tabLst>
                <a:tab pos="206375" algn="l"/>
              </a:tabLst>
            </a:pPr>
            <a:r>
              <a:rPr spc="-5" dirty="0"/>
              <a:t>When </a:t>
            </a:r>
            <a:r>
              <a:rPr b="1" dirty="0">
                <a:latin typeface="Times New Roman"/>
                <a:cs typeface="Times New Roman"/>
              </a:rPr>
              <a:t>complete enumeration </a:t>
            </a:r>
            <a:r>
              <a:rPr dirty="0"/>
              <a:t>is </a:t>
            </a:r>
            <a:r>
              <a:rPr spc="-5" dirty="0"/>
              <a:t>implemented, </a:t>
            </a:r>
            <a:r>
              <a:rPr dirty="0"/>
              <a:t>a </a:t>
            </a:r>
            <a:r>
              <a:rPr spc="-5" dirty="0"/>
              <a:t>set </a:t>
            </a:r>
            <a:r>
              <a:rPr dirty="0"/>
              <a:t>of </a:t>
            </a:r>
            <a:r>
              <a:rPr spc="-5" dirty="0"/>
              <a:t>material  providing </a:t>
            </a:r>
            <a:r>
              <a:rPr dirty="0"/>
              <a:t>a </a:t>
            </a:r>
            <a:r>
              <a:rPr spc="-5" dirty="0"/>
              <a:t>preliminary frame will </a:t>
            </a:r>
            <a:r>
              <a:rPr dirty="0"/>
              <a:t>be enough </a:t>
            </a:r>
            <a:r>
              <a:rPr spc="-5" dirty="0"/>
              <a:t>to </a:t>
            </a:r>
            <a:r>
              <a:rPr spc="-10" dirty="0"/>
              <a:t>organize </a:t>
            </a:r>
            <a:r>
              <a:rPr spc="-5" dirty="0"/>
              <a:t>the  </a:t>
            </a:r>
            <a:r>
              <a:rPr dirty="0"/>
              <a:t>field data</a:t>
            </a:r>
            <a:r>
              <a:rPr spc="-30" dirty="0"/>
              <a:t> </a:t>
            </a:r>
            <a:r>
              <a:rPr spc="-5" dirty="0"/>
              <a:t>collection.</a:t>
            </a:r>
          </a:p>
          <a:p>
            <a:pPr marL="205740" indent="-193675" algn="just">
              <a:lnSpc>
                <a:spcPct val="100000"/>
              </a:lnSpc>
              <a:spcBef>
                <a:spcPts val="600"/>
              </a:spcBef>
              <a:buClr>
                <a:srgbClr val="4966AC"/>
              </a:buClr>
              <a:buSzPct val="79166"/>
              <a:buFont typeface="Arial"/>
              <a:buChar char="•"/>
              <a:tabLst>
                <a:tab pos="206375" algn="l"/>
              </a:tabLst>
            </a:pPr>
            <a:r>
              <a:rPr spc="-5" dirty="0"/>
              <a:t>When</a:t>
            </a:r>
            <a:r>
              <a:rPr spc="310" dirty="0"/>
              <a:t> </a:t>
            </a:r>
            <a:r>
              <a:rPr b="1" spc="-5" dirty="0">
                <a:latin typeface="Times New Roman"/>
                <a:cs typeface="Times New Roman"/>
              </a:rPr>
              <a:t>sampling</a:t>
            </a:r>
            <a:r>
              <a:rPr b="1" spc="310" dirty="0">
                <a:latin typeface="Times New Roman"/>
                <a:cs typeface="Times New Roman"/>
              </a:rPr>
              <a:t> </a:t>
            </a:r>
            <a:r>
              <a:rPr dirty="0"/>
              <a:t>is</a:t>
            </a:r>
            <a:r>
              <a:rPr spc="300" dirty="0"/>
              <a:t> </a:t>
            </a:r>
            <a:r>
              <a:rPr spc="-5" dirty="0"/>
              <a:t>involved</a:t>
            </a:r>
            <a:r>
              <a:rPr spc="305" dirty="0"/>
              <a:t> </a:t>
            </a:r>
            <a:r>
              <a:rPr dirty="0"/>
              <a:t>the</a:t>
            </a:r>
            <a:r>
              <a:rPr spc="315" dirty="0"/>
              <a:t> </a:t>
            </a:r>
            <a:r>
              <a:rPr spc="-10" dirty="0"/>
              <a:t>frame</a:t>
            </a:r>
            <a:r>
              <a:rPr spc="315" dirty="0"/>
              <a:t> </a:t>
            </a:r>
            <a:r>
              <a:rPr spc="-5" dirty="0"/>
              <a:t>requirement</a:t>
            </a:r>
            <a:r>
              <a:rPr spc="310" dirty="0"/>
              <a:t> </a:t>
            </a:r>
            <a:r>
              <a:rPr dirty="0"/>
              <a:t>is</a:t>
            </a:r>
            <a:r>
              <a:rPr spc="315" dirty="0"/>
              <a:t> </a:t>
            </a:r>
            <a:r>
              <a:rPr spc="-5" dirty="0"/>
              <a:t>directly</a:t>
            </a:r>
          </a:p>
          <a:p>
            <a:pPr marL="205740" algn="just">
              <a:lnSpc>
                <a:spcPct val="100000"/>
              </a:lnSpc>
            </a:pPr>
            <a:r>
              <a:rPr dirty="0"/>
              <a:t>related to the type of </a:t>
            </a:r>
            <a:r>
              <a:rPr spc="-5" dirty="0"/>
              <a:t>sampling</a:t>
            </a:r>
            <a:r>
              <a:rPr spc="-85" dirty="0"/>
              <a:t> </a:t>
            </a:r>
            <a:r>
              <a:rPr dirty="0"/>
              <a:t>used.</a:t>
            </a:r>
          </a:p>
          <a:p>
            <a:pPr marL="205740" indent="-193675" algn="just">
              <a:lnSpc>
                <a:spcPct val="100000"/>
              </a:lnSpc>
              <a:spcBef>
                <a:spcPts val="600"/>
              </a:spcBef>
              <a:buClr>
                <a:srgbClr val="4966AC"/>
              </a:buClr>
              <a:buSzPct val="79166"/>
              <a:buFont typeface="Arial"/>
              <a:buChar char="•"/>
              <a:tabLst>
                <a:tab pos="206375" algn="l"/>
              </a:tabLst>
            </a:pPr>
            <a:r>
              <a:rPr b="1" dirty="0">
                <a:latin typeface="Times New Roman"/>
                <a:cs typeface="Times New Roman"/>
              </a:rPr>
              <a:t>Frame </a:t>
            </a:r>
            <a:r>
              <a:rPr b="1" spc="-10" dirty="0">
                <a:latin typeface="Times New Roman"/>
                <a:cs typeface="Times New Roman"/>
              </a:rPr>
              <a:t>requirement </a:t>
            </a:r>
            <a:r>
              <a:rPr b="1" dirty="0">
                <a:latin typeface="Times New Roman"/>
                <a:cs typeface="Times New Roman"/>
              </a:rPr>
              <a:t>for a </a:t>
            </a:r>
            <a:r>
              <a:rPr b="1" dirty="0">
                <a:solidFill>
                  <a:srgbClr val="FF0000"/>
                </a:solidFill>
                <a:latin typeface="Times New Roman"/>
                <a:cs typeface="Times New Roman"/>
              </a:rPr>
              <a:t>classical</a:t>
            </a:r>
            <a:r>
              <a:rPr b="1" spc="-100" dirty="0">
                <a:solidFill>
                  <a:srgbClr val="FF0000"/>
                </a:solidFill>
                <a:latin typeface="Times New Roman"/>
                <a:cs typeface="Times New Roman"/>
              </a:rPr>
              <a:t> </a:t>
            </a:r>
            <a:r>
              <a:rPr b="1" spc="-5" dirty="0">
                <a:solidFill>
                  <a:srgbClr val="FF0000"/>
                </a:solidFill>
                <a:latin typeface="Times New Roman"/>
                <a:cs typeface="Times New Roman"/>
              </a:rPr>
              <a:t>census</a:t>
            </a:r>
          </a:p>
          <a:p>
            <a:pPr marL="1094740" marR="5080" lvl="1" indent="-514350" algn="just">
              <a:spcBef>
                <a:spcPts val="600"/>
              </a:spcBef>
              <a:buClr>
                <a:srgbClr val="4966AC"/>
              </a:buClr>
              <a:buFont typeface="Courier New"/>
              <a:buChar char="o"/>
              <a:tabLst>
                <a:tab pos="1095375" algn="l"/>
              </a:tabLst>
            </a:pPr>
            <a:r>
              <a:rPr sz="2400" dirty="0">
                <a:latin typeface="Times New Roman"/>
                <a:cs typeface="Times New Roman"/>
              </a:rPr>
              <a:t>In </a:t>
            </a:r>
            <a:r>
              <a:rPr sz="2400" spc="-5" dirty="0">
                <a:latin typeface="Times New Roman"/>
                <a:cs typeface="Times New Roman"/>
              </a:rPr>
              <a:t>case </a:t>
            </a:r>
            <a:r>
              <a:rPr sz="2400" dirty="0">
                <a:latin typeface="Times New Roman"/>
                <a:cs typeface="Times New Roman"/>
              </a:rPr>
              <a:t>of </a:t>
            </a:r>
            <a:r>
              <a:rPr sz="2400" u="sng" spc="-5" dirty="0">
                <a:latin typeface="Times New Roman"/>
                <a:cs typeface="Times New Roman"/>
              </a:rPr>
              <a:t>complete</a:t>
            </a:r>
            <a:r>
              <a:rPr sz="2400" spc="-5" dirty="0">
                <a:latin typeface="Times New Roman"/>
                <a:cs typeface="Times New Roman"/>
              </a:rPr>
              <a:t> enumeration, </a:t>
            </a:r>
            <a:r>
              <a:rPr sz="2400" spc="-10" dirty="0">
                <a:latin typeface="Times New Roman"/>
                <a:cs typeface="Times New Roman"/>
              </a:rPr>
              <a:t>some </a:t>
            </a:r>
            <a:r>
              <a:rPr sz="2400" spc="-5" dirty="0">
                <a:latin typeface="Times New Roman"/>
                <a:cs typeface="Times New Roman"/>
              </a:rPr>
              <a:t>frame material  </a:t>
            </a:r>
            <a:r>
              <a:rPr sz="2400" dirty="0">
                <a:latin typeface="Times New Roman"/>
                <a:cs typeface="Times New Roman"/>
              </a:rPr>
              <a:t>is </a:t>
            </a:r>
            <a:r>
              <a:rPr sz="2400" spc="-5" dirty="0">
                <a:latin typeface="Times New Roman"/>
                <a:cs typeface="Times New Roman"/>
              </a:rPr>
              <a:t>needed </a:t>
            </a:r>
            <a:r>
              <a:rPr sz="2400" dirty="0">
                <a:latin typeface="Times New Roman"/>
                <a:cs typeface="Times New Roman"/>
              </a:rPr>
              <a:t>in order to </a:t>
            </a:r>
            <a:r>
              <a:rPr sz="2400" spc="-5" dirty="0">
                <a:solidFill>
                  <a:srgbClr val="FF0000"/>
                </a:solidFill>
                <a:latin typeface="Times New Roman"/>
                <a:cs typeface="Times New Roman"/>
              </a:rPr>
              <a:t>properly plan </a:t>
            </a:r>
            <a:r>
              <a:rPr sz="2400" dirty="0">
                <a:solidFill>
                  <a:srgbClr val="FF0000"/>
                </a:solidFill>
                <a:latin typeface="Times New Roman"/>
                <a:cs typeface="Times New Roman"/>
              </a:rPr>
              <a:t>the </a:t>
            </a:r>
            <a:r>
              <a:rPr sz="2400" spc="-5" dirty="0">
                <a:solidFill>
                  <a:srgbClr val="FF0000"/>
                </a:solidFill>
                <a:latin typeface="Times New Roman"/>
                <a:cs typeface="Times New Roman"/>
              </a:rPr>
              <a:t>data collection</a:t>
            </a:r>
            <a:r>
              <a:rPr sz="2400" spc="-5" dirty="0">
                <a:latin typeface="Times New Roman"/>
                <a:cs typeface="Times New Roman"/>
              </a:rPr>
              <a:t>.  </a:t>
            </a:r>
            <a:r>
              <a:rPr sz="2400" i="1" dirty="0">
                <a:latin typeface="Times New Roman"/>
                <a:cs typeface="Times New Roman"/>
              </a:rPr>
              <a:t>This </a:t>
            </a:r>
            <a:r>
              <a:rPr sz="2400" i="1" spc="-5" dirty="0">
                <a:latin typeface="Times New Roman"/>
                <a:cs typeface="Times New Roman"/>
              </a:rPr>
              <a:t>will </a:t>
            </a:r>
            <a:r>
              <a:rPr sz="2400" i="1" spc="-10" dirty="0">
                <a:latin typeface="Times New Roman"/>
                <a:cs typeface="Times New Roman"/>
              </a:rPr>
              <a:t>allow </a:t>
            </a:r>
            <a:r>
              <a:rPr sz="2400" i="1" spc="-5" dirty="0">
                <a:latin typeface="Times New Roman"/>
                <a:cs typeface="Times New Roman"/>
              </a:rPr>
              <a:t>estimating </a:t>
            </a:r>
            <a:r>
              <a:rPr sz="2400" i="1" dirty="0">
                <a:latin typeface="Times New Roman"/>
                <a:cs typeface="Times New Roman"/>
              </a:rPr>
              <a:t>the </a:t>
            </a:r>
            <a:r>
              <a:rPr sz="2400" i="1" spc="-5" dirty="0">
                <a:latin typeface="Times New Roman"/>
                <a:cs typeface="Times New Roman"/>
              </a:rPr>
              <a:t>approximate location </a:t>
            </a:r>
            <a:r>
              <a:rPr sz="2400" i="1" dirty="0">
                <a:latin typeface="Times New Roman"/>
                <a:cs typeface="Times New Roman"/>
              </a:rPr>
              <a:t>of  </a:t>
            </a:r>
            <a:r>
              <a:rPr sz="2400" i="1" spc="-5" dirty="0">
                <a:latin typeface="Times New Roman"/>
                <a:cs typeface="Times New Roman"/>
              </a:rPr>
              <a:t>holders' </a:t>
            </a:r>
            <a:r>
              <a:rPr sz="2400" i="1" dirty="0">
                <a:latin typeface="Times New Roman"/>
                <a:cs typeface="Times New Roman"/>
              </a:rPr>
              <a:t>housing </a:t>
            </a:r>
            <a:r>
              <a:rPr sz="2400" i="1" spc="-5" dirty="0">
                <a:latin typeface="Times New Roman"/>
                <a:cs typeface="Times New Roman"/>
              </a:rPr>
              <a:t>units </a:t>
            </a:r>
            <a:r>
              <a:rPr sz="2400" i="1" dirty="0">
                <a:latin typeface="Times New Roman"/>
                <a:cs typeface="Times New Roman"/>
              </a:rPr>
              <a:t>and assigning to census  </a:t>
            </a:r>
            <a:r>
              <a:rPr sz="2400" i="1" spc="-5" dirty="0">
                <a:latin typeface="Times New Roman"/>
                <a:cs typeface="Times New Roman"/>
              </a:rPr>
              <a:t>enumerators </a:t>
            </a:r>
            <a:r>
              <a:rPr sz="2400" i="1" dirty="0">
                <a:latin typeface="Times New Roman"/>
                <a:cs typeface="Times New Roman"/>
              </a:rPr>
              <a:t>well </a:t>
            </a:r>
            <a:r>
              <a:rPr sz="2400" i="1" spc="-5" dirty="0">
                <a:latin typeface="Times New Roman"/>
                <a:cs typeface="Times New Roman"/>
              </a:rPr>
              <a:t>defined </a:t>
            </a:r>
            <a:r>
              <a:rPr sz="2400" i="1" dirty="0">
                <a:latin typeface="Times New Roman"/>
                <a:cs typeface="Times New Roman"/>
              </a:rPr>
              <a:t>areas </a:t>
            </a:r>
            <a:r>
              <a:rPr sz="2400" i="1" spc="-5" dirty="0">
                <a:latin typeface="Times New Roman"/>
                <a:cs typeface="Times New Roman"/>
              </a:rPr>
              <a:t>of</a:t>
            </a:r>
            <a:r>
              <a:rPr sz="2400" i="1" spc="-45" dirty="0">
                <a:latin typeface="Times New Roman"/>
                <a:cs typeface="Times New Roman"/>
              </a:rPr>
              <a:t> </a:t>
            </a:r>
            <a:r>
              <a:rPr sz="2400" i="1" spc="-5" dirty="0">
                <a:latin typeface="Times New Roman"/>
                <a:cs typeface="Times New Roman"/>
              </a:rPr>
              <a:t>work.</a:t>
            </a:r>
            <a:endParaRPr sz="2400" i="1" dirty="0">
              <a:latin typeface="Times New Roman"/>
              <a:cs typeface="Times New Roman"/>
            </a:endParaRPr>
          </a:p>
          <a:p>
            <a:pPr marL="1094740" lvl="1" indent="-514350" algn="just">
              <a:lnSpc>
                <a:spcPct val="100000"/>
              </a:lnSpc>
              <a:spcBef>
                <a:spcPts val="605"/>
              </a:spcBef>
              <a:buClr>
                <a:srgbClr val="4966AC"/>
              </a:buClr>
              <a:buFont typeface="Courier New"/>
              <a:buChar char="o"/>
              <a:tabLst>
                <a:tab pos="1095375" algn="l"/>
              </a:tabLst>
            </a:pPr>
            <a:r>
              <a:rPr sz="2400" dirty="0">
                <a:latin typeface="Times New Roman"/>
                <a:cs typeface="Times New Roman"/>
              </a:rPr>
              <a:t>Establish a </a:t>
            </a:r>
            <a:r>
              <a:rPr sz="2400" u="sng" spc="-5" dirty="0">
                <a:latin typeface="Times New Roman"/>
                <a:cs typeface="Times New Roman"/>
              </a:rPr>
              <a:t>sampling</a:t>
            </a:r>
            <a:r>
              <a:rPr sz="2400" spc="-5" dirty="0">
                <a:latin typeface="Times New Roman"/>
                <a:cs typeface="Times New Roman"/>
              </a:rPr>
              <a:t> frame </a:t>
            </a:r>
            <a:r>
              <a:rPr sz="2400" dirty="0">
                <a:latin typeface="Times New Roman"/>
                <a:cs typeface="Times New Roman"/>
              </a:rPr>
              <a:t>(when </a:t>
            </a:r>
            <a:r>
              <a:rPr sz="2400" spc="-5" dirty="0">
                <a:latin typeface="Times New Roman"/>
                <a:cs typeface="Times New Roman"/>
              </a:rPr>
              <a:t>sampling </a:t>
            </a:r>
            <a:r>
              <a:rPr sz="2400" dirty="0">
                <a:latin typeface="Times New Roman"/>
                <a:cs typeface="Times New Roman"/>
              </a:rPr>
              <a:t>is</a:t>
            </a:r>
            <a:r>
              <a:rPr sz="2400" spc="-30" dirty="0">
                <a:latin typeface="Times New Roman"/>
                <a:cs typeface="Times New Roman"/>
              </a:rPr>
              <a:t> </a:t>
            </a:r>
            <a:r>
              <a:rPr sz="2400" dirty="0">
                <a:latin typeface="Times New Roman"/>
                <a:cs typeface="Times New Roman"/>
              </a:rPr>
              <a:t>used).</a:t>
            </a:r>
          </a:p>
        </p:txBody>
      </p:sp>
      <p:sp>
        <p:nvSpPr>
          <p:cNvPr id="6" name="object 2"/>
          <p:cNvSpPr txBox="1">
            <a:spLocks noGrp="1"/>
          </p:cNvSpPr>
          <p:nvPr>
            <p:ph type="title"/>
          </p:nvPr>
        </p:nvSpPr>
        <p:spPr>
          <a:xfrm>
            <a:off x="1131824" y="842848"/>
            <a:ext cx="6939280" cy="1002665"/>
          </a:xfrm>
          <a:prstGeom prst="rect">
            <a:avLst/>
          </a:prstGeom>
        </p:spPr>
        <p:txBody>
          <a:bodyPr vert="horz" wrap="square" lIns="0" tIns="13335" rIns="0" bIns="0" rtlCol="0">
            <a:spAutoFit/>
          </a:bodyPr>
          <a:lstStyle/>
          <a:p>
            <a:pPr marL="12700" marR="5080">
              <a:lnSpc>
                <a:spcPct val="100000"/>
              </a:lnSpc>
              <a:spcBef>
                <a:spcPts val="105"/>
              </a:spcBef>
            </a:pPr>
            <a:r>
              <a:rPr dirty="0"/>
              <a:t>Specific frame </a:t>
            </a:r>
            <a:r>
              <a:rPr spc="-10" dirty="0"/>
              <a:t>requirements </a:t>
            </a:r>
            <a:r>
              <a:rPr dirty="0"/>
              <a:t>for</a:t>
            </a:r>
            <a:r>
              <a:rPr spc="-120" dirty="0"/>
              <a:t> </a:t>
            </a:r>
            <a:r>
              <a:rPr lang="en-GB" spc="-120" dirty="0"/>
              <a:t/>
            </a:r>
            <a:br>
              <a:rPr lang="en-GB" spc="-120" dirty="0"/>
            </a:br>
            <a:r>
              <a:rPr dirty="0"/>
              <a:t>various census modalities</a:t>
            </a:r>
            <a:r>
              <a:rPr b="0" i="1" spc="-30" dirty="0"/>
              <a:t> </a:t>
            </a:r>
            <a:r>
              <a:rPr b="0" i="1" dirty="0"/>
              <a:t>(1</a:t>
            </a:r>
            <a:r>
              <a:rPr lang="en-GB" b="0" i="1" dirty="0"/>
              <a:t>/2</a:t>
            </a:r>
            <a:r>
              <a:rPr b="0" i="1" dirty="0"/>
              <a: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1122375" y="1725294"/>
            <a:ext cx="7837805" cy="4905375"/>
          </a:xfrm>
          <a:prstGeom prst="rect">
            <a:avLst/>
          </a:prstGeom>
        </p:spPr>
        <p:txBody>
          <a:bodyPr vert="horz" wrap="square" lIns="0" tIns="12065" rIns="0" bIns="0" rtlCol="0">
            <a:spAutoFit/>
          </a:bodyPr>
          <a:lstStyle/>
          <a:p>
            <a:pPr marL="195580" indent="-183515">
              <a:lnSpc>
                <a:spcPct val="100000"/>
              </a:lnSpc>
              <a:spcBef>
                <a:spcPts val="95"/>
              </a:spcBef>
              <a:buClr>
                <a:srgbClr val="4966AC"/>
              </a:buClr>
              <a:buSzPct val="79545"/>
              <a:buFont typeface="Arial"/>
              <a:buChar char="•"/>
              <a:tabLst>
                <a:tab pos="196215" algn="l"/>
              </a:tabLst>
            </a:pPr>
            <a:r>
              <a:rPr sz="2200" b="1" spc="-5" dirty="0">
                <a:latin typeface="Times New Roman"/>
                <a:cs typeface="Times New Roman"/>
              </a:rPr>
              <a:t>Frame </a:t>
            </a:r>
            <a:r>
              <a:rPr sz="2200" b="1" spc="-10" dirty="0">
                <a:latin typeface="Times New Roman"/>
                <a:cs typeface="Times New Roman"/>
              </a:rPr>
              <a:t>requirement </a:t>
            </a:r>
            <a:r>
              <a:rPr sz="2200" b="1" spc="-5" dirty="0">
                <a:latin typeface="Times New Roman"/>
                <a:cs typeface="Times New Roman"/>
              </a:rPr>
              <a:t>for a </a:t>
            </a:r>
            <a:r>
              <a:rPr sz="2200" b="1" spc="-5" dirty="0">
                <a:solidFill>
                  <a:srgbClr val="FF0000"/>
                </a:solidFill>
                <a:latin typeface="Times New Roman"/>
                <a:cs typeface="Times New Roman"/>
              </a:rPr>
              <a:t>modular</a:t>
            </a:r>
            <a:r>
              <a:rPr sz="2200" b="1" spc="10" dirty="0">
                <a:solidFill>
                  <a:srgbClr val="FF0000"/>
                </a:solidFill>
                <a:latin typeface="Times New Roman"/>
                <a:cs typeface="Times New Roman"/>
              </a:rPr>
              <a:t> </a:t>
            </a:r>
            <a:r>
              <a:rPr sz="2200" b="1" spc="-5" dirty="0">
                <a:solidFill>
                  <a:srgbClr val="FF0000"/>
                </a:solidFill>
                <a:latin typeface="Times New Roman"/>
                <a:cs typeface="Times New Roman"/>
              </a:rPr>
              <a:t>census</a:t>
            </a:r>
            <a:endParaRPr sz="2200" dirty="0">
              <a:solidFill>
                <a:srgbClr val="FF0000"/>
              </a:solidFill>
              <a:latin typeface="Times New Roman"/>
              <a:cs typeface="Times New Roman"/>
            </a:endParaRPr>
          </a:p>
          <a:p>
            <a:pPr marL="516890" marR="5080" lvl="1" indent="-352425">
              <a:lnSpc>
                <a:spcPct val="100000"/>
              </a:lnSpc>
              <a:spcBef>
                <a:spcPts val="15"/>
              </a:spcBef>
              <a:buClr>
                <a:srgbClr val="4966AC"/>
              </a:buClr>
              <a:buSzPct val="79411"/>
              <a:buFont typeface="Courier New"/>
              <a:buChar char="o"/>
              <a:tabLst>
                <a:tab pos="517525" algn="l"/>
              </a:tabLst>
            </a:pPr>
            <a:r>
              <a:rPr sz="1700" dirty="0">
                <a:latin typeface="Times New Roman"/>
                <a:cs typeface="Times New Roman"/>
              </a:rPr>
              <a:t>As for the </a:t>
            </a:r>
            <a:r>
              <a:rPr sz="1700" spc="-5" dirty="0">
                <a:latin typeface="Times New Roman"/>
                <a:cs typeface="Times New Roman"/>
              </a:rPr>
              <a:t>classical census, an </a:t>
            </a:r>
            <a:r>
              <a:rPr sz="1700" dirty="0">
                <a:latin typeface="Times New Roman"/>
                <a:cs typeface="Times New Roman"/>
              </a:rPr>
              <a:t>initial </a:t>
            </a:r>
            <a:r>
              <a:rPr sz="1700" spc="-5" dirty="0">
                <a:latin typeface="Times New Roman"/>
                <a:cs typeface="Times New Roman"/>
              </a:rPr>
              <a:t>frame </a:t>
            </a:r>
            <a:r>
              <a:rPr sz="1700" dirty="0">
                <a:latin typeface="Times New Roman"/>
                <a:cs typeface="Times New Roman"/>
              </a:rPr>
              <a:t>of </a:t>
            </a:r>
            <a:r>
              <a:rPr sz="1800" spc="-5" dirty="0">
                <a:latin typeface="Times New Roman"/>
                <a:cs typeface="Times New Roman"/>
                <a:hlinkClick r:id="rId3" action="ppaction://hlinksldjump" tooltip="AH = Agricultural holding"/>
              </a:rPr>
              <a:t>AHs</a:t>
            </a:r>
            <a:r>
              <a:rPr sz="1800" spc="-5" dirty="0">
                <a:latin typeface="Times New Roman"/>
                <a:cs typeface="Times New Roman"/>
              </a:rPr>
              <a:t> </a:t>
            </a:r>
            <a:r>
              <a:rPr lang="en-GB" sz="1800" spc="-5" dirty="0">
                <a:latin typeface="Times New Roman"/>
                <a:cs typeface="Times New Roman"/>
              </a:rPr>
              <a:t/>
            </a:r>
            <a:br>
              <a:rPr lang="en-GB" sz="1800" spc="-5" dirty="0">
                <a:latin typeface="Times New Roman"/>
                <a:cs typeface="Times New Roman"/>
              </a:rPr>
            </a:br>
            <a:r>
              <a:rPr sz="1700" spc="-5" dirty="0">
                <a:latin typeface="Times New Roman"/>
                <a:cs typeface="Times New Roman"/>
              </a:rPr>
              <a:t>in </a:t>
            </a:r>
            <a:r>
              <a:rPr sz="1700" dirty="0">
                <a:latin typeface="Times New Roman"/>
                <a:cs typeface="Times New Roman"/>
              </a:rPr>
              <a:t>the </a:t>
            </a:r>
            <a:r>
              <a:rPr sz="1700" spc="-5" dirty="0">
                <a:latin typeface="Times New Roman"/>
                <a:cs typeface="Times New Roman"/>
              </a:rPr>
              <a:t>household sector </a:t>
            </a:r>
            <a:r>
              <a:rPr sz="1700" dirty="0">
                <a:latin typeface="Times New Roman"/>
                <a:cs typeface="Times New Roman"/>
              </a:rPr>
              <a:t>(or </a:t>
            </a:r>
            <a:r>
              <a:rPr sz="1700" spc="-5" dirty="0">
                <a:latin typeface="Times New Roman"/>
                <a:cs typeface="Times New Roman"/>
                <a:hlinkClick r:id="rId3" action="ppaction://hlinksldjump" tooltip="EA = Enumeration area"/>
              </a:rPr>
              <a:t>EAs)</a:t>
            </a:r>
            <a:r>
              <a:rPr sz="1700" spc="-5" dirty="0">
                <a:latin typeface="Times New Roman"/>
                <a:cs typeface="Times New Roman"/>
              </a:rPr>
              <a:t>  and non-household sector is needed </a:t>
            </a:r>
            <a:r>
              <a:rPr lang="en-GB" sz="1700" spc="-5" dirty="0">
                <a:latin typeface="Times New Roman"/>
                <a:cs typeface="Times New Roman"/>
              </a:rPr>
              <a:t/>
            </a:r>
            <a:br>
              <a:rPr lang="en-GB" sz="1700" spc="-5" dirty="0">
                <a:latin typeface="Times New Roman"/>
                <a:cs typeface="Times New Roman"/>
              </a:rPr>
            </a:br>
            <a:r>
              <a:rPr sz="1700" spc="-5" dirty="0">
                <a:latin typeface="Times New Roman"/>
                <a:cs typeface="Times New Roman"/>
              </a:rPr>
              <a:t>to conduct </a:t>
            </a:r>
            <a:r>
              <a:rPr sz="1700" dirty="0">
                <a:latin typeface="Times New Roman"/>
                <a:cs typeface="Times New Roman"/>
              </a:rPr>
              <a:t>the </a:t>
            </a:r>
            <a:r>
              <a:rPr sz="1700" spc="-5" dirty="0">
                <a:solidFill>
                  <a:srgbClr val="FF0000"/>
                </a:solidFill>
                <a:latin typeface="Times New Roman"/>
                <a:cs typeface="Times New Roman"/>
              </a:rPr>
              <a:t>complete</a:t>
            </a:r>
            <a:r>
              <a:rPr sz="1700" spc="-5" dirty="0">
                <a:latin typeface="Times New Roman"/>
                <a:cs typeface="Times New Roman"/>
              </a:rPr>
              <a:t> enumeration </a:t>
            </a:r>
            <a:r>
              <a:rPr sz="1700" dirty="0">
                <a:latin typeface="Times New Roman"/>
                <a:cs typeface="Times New Roman"/>
              </a:rPr>
              <a:t>for the </a:t>
            </a:r>
            <a:r>
              <a:rPr sz="1700" dirty="0">
                <a:solidFill>
                  <a:srgbClr val="FF0000"/>
                </a:solidFill>
                <a:latin typeface="Times New Roman"/>
                <a:cs typeface="Times New Roman"/>
              </a:rPr>
              <a:t>core</a:t>
            </a:r>
            <a:r>
              <a:rPr sz="1700" dirty="0">
                <a:latin typeface="Times New Roman"/>
                <a:cs typeface="Times New Roman"/>
              </a:rPr>
              <a:t> </a:t>
            </a:r>
            <a:r>
              <a:rPr sz="1700" spc="-5" dirty="0">
                <a:solidFill>
                  <a:srgbClr val="FF0000"/>
                </a:solidFill>
                <a:latin typeface="Times New Roman"/>
                <a:cs typeface="Times New Roman"/>
              </a:rPr>
              <a:t>module</a:t>
            </a:r>
            <a:r>
              <a:rPr sz="1700" spc="-25" dirty="0">
                <a:latin typeface="Times New Roman"/>
                <a:cs typeface="Times New Roman"/>
              </a:rPr>
              <a:t> </a:t>
            </a:r>
            <a:r>
              <a:rPr sz="1700" dirty="0">
                <a:latin typeface="Times New Roman"/>
                <a:cs typeface="Times New Roman"/>
              </a:rPr>
              <a:t>(CM).</a:t>
            </a:r>
          </a:p>
          <a:p>
            <a:pPr marL="516890" lvl="1" indent="-352425" algn="just">
              <a:lnSpc>
                <a:spcPct val="100000"/>
              </a:lnSpc>
              <a:spcBef>
                <a:spcPts val="5"/>
              </a:spcBef>
              <a:buClr>
                <a:srgbClr val="4966AC"/>
              </a:buClr>
              <a:buSzPct val="79411"/>
              <a:buFont typeface="Courier New"/>
              <a:buChar char="o"/>
              <a:tabLst>
                <a:tab pos="517525" algn="l"/>
              </a:tabLst>
            </a:pPr>
            <a:r>
              <a:rPr sz="1700" dirty="0">
                <a:latin typeface="Times New Roman"/>
                <a:cs typeface="Times New Roman"/>
              </a:rPr>
              <a:t>The CM </a:t>
            </a:r>
            <a:r>
              <a:rPr sz="1700" spc="-5" dirty="0">
                <a:latin typeface="Times New Roman"/>
                <a:cs typeface="Times New Roman"/>
              </a:rPr>
              <a:t>should provide the necessary information for building</a:t>
            </a:r>
            <a:r>
              <a:rPr sz="1700" spc="-35" dirty="0">
                <a:latin typeface="Times New Roman"/>
                <a:cs typeface="Times New Roman"/>
              </a:rPr>
              <a:t> </a:t>
            </a:r>
            <a:r>
              <a:rPr sz="1700" spc="-5" dirty="0">
                <a:latin typeface="Times New Roman"/>
                <a:cs typeface="Times New Roman"/>
              </a:rPr>
              <a:t>appropriate</a:t>
            </a:r>
            <a:endParaRPr sz="1700" dirty="0">
              <a:latin typeface="Times New Roman"/>
              <a:cs typeface="Times New Roman"/>
            </a:endParaRPr>
          </a:p>
          <a:p>
            <a:pPr marL="516890" algn="just">
              <a:lnSpc>
                <a:spcPct val="100000"/>
              </a:lnSpc>
            </a:pPr>
            <a:r>
              <a:rPr sz="1700" spc="-5" dirty="0">
                <a:latin typeface="Times New Roman"/>
                <a:cs typeface="Times New Roman"/>
              </a:rPr>
              <a:t>sampling frame(s) </a:t>
            </a:r>
            <a:r>
              <a:rPr sz="1700" dirty="0">
                <a:latin typeface="Times New Roman"/>
                <a:cs typeface="Times New Roman"/>
              </a:rPr>
              <a:t>for the subsequent </a:t>
            </a:r>
            <a:r>
              <a:rPr sz="1700" spc="-5" dirty="0">
                <a:solidFill>
                  <a:srgbClr val="FF0000"/>
                </a:solidFill>
                <a:latin typeface="Times New Roman"/>
                <a:cs typeface="Times New Roman"/>
              </a:rPr>
              <a:t>supplementary module(s)</a:t>
            </a:r>
            <a:r>
              <a:rPr sz="1700" spc="-5" dirty="0">
                <a:latin typeface="Times New Roman"/>
                <a:cs typeface="Times New Roman"/>
              </a:rPr>
              <a:t>,</a:t>
            </a:r>
            <a:r>
              <a:rPr sz="1700" spc="-30" dirty="0">
                <a:latin typeface="Times New Roman"/>
                <a:cs typeface="Times New Roman"/>
              </a:rPr>
              <a:t> </a:t>
            </a:r>
            <a:r>
              <a:rPr sz="1700" spc="-5" dirty="0">
                <a:latin typeface="Times New Roman"/>
                <a:cs typeface="Times New Roman"/>
              </a:rPr>
              <a:t>SM(s).</a:t>
            </a:r>
            <a:endParaRPr sz="1700" dirty="0">
              <a:latin typeface="Times New Roman"/>
              <a:cs typeface="Times New Roman"/>
            </a:endParaRPr>
          </a:p>
          <a:p>
            <a:pPr marL="516890" marR="6350" lvl="1" indent="-352425" algn="just">
              <a:lnSpc>
                <a:spcPct val="100000"/>
              </a:lnSpc>
              <a:buClr>
                <a:srgbClr val="4966AC"/>
              </a:buClr>
              <a:buSzPct val="79411"/>
              <a:buFont typeface="Courier New"/>
              <a:buChar char="o"/>
              <a:tabLst>
                <a:tab pos="517525" algn="l"/>
              </a:tabLst>
            </a:pPr>
            <a:r>
              <a:rPr sz="1700" dirty="0">
                <a:latin typeface="Times New Roman"/>
                <a:cs typeface="Times New Roman"/>
              </a:rPr>
              <a:t>A </a:t>
            </a:r>
            <a:r>
              <a:rPr sz="1700" spc="-5" dirty="0">
                <a:solidFill>
                  <a:srgbClr val="FF0000"/>
                </a:solidFill>
                <a:latin typeface="Times New Roman"/>
                <a:cs typeface="Times New Roman"/>
              </a:rPr>
              <a:t>built-in process </a:t>
            </a:r>
            <a:r>
              <a:rPr sz="1700" dirty="0">
                <a:latin typeface="Times New Roman"/>
                <a:cs typeface="Times New Roman"/>
              </a:rPr>
              <a:t>should </a:t>
            </a:r>
            <a:r>
              <a:rPr sz="1700" spc="-10" dirty="0">
                <a:latin typeface="Times New Roman"/>
                <a:cs typeface="Times New Roman"/>
              </a:rPr>
              <a:t>be </a:t>
            </a:r>
            <a:r>
              <a:rPr sz="1700" spc="-5" dirty="0">
                <a:latin typeface="Times New Roman"/>
                <a:cs typeface="Times New Roman"/>
              </a:rPr>
              <a:t>developed </a:t>
            </a:r>
            <a:r>
              <a:rPr sz="1700" dirty="0">
                <a:latin typeface="Times New Roman"/>
                <a:cs typeface="Times New Roman"/>
              </a:rPr>
              <a:t>for </a:t>
            </a:r>
            <a:r>
              <a:rPr sz="1700" spc="-5" dirty="0">
                <a:latin typeface="Times New Roman"/>
                <a:cs typeface="Times New Roman"/>
              </a:rPr>
              <a:t>generating sampling frame(s) </a:t>
            </a:r>
            <a:r>
              <a:rPr sz="1700" dirty="0">
                <a:latin typeface="Times New Roman"/>
                <a:cs typeface="Times New Roman"/>
              </a:rPr>
              <a:t>for </a:t>
            </a:r>
            <a:r>
              <a:rPr sz="1700" spc="-10" dirty="0">
                <a:latin typeface="Times New Roman"/>
                <a:cs typeface="Times New Roman"/>
              </a:rPr>
              <a:t>SM(s),  </a:t>
            </a:r>
            <a:r>
              <a:rPr sz="1700" dirty="0">
                <a:latin typeface="Times New Roman"/>
                <a:cs typeface="Times New Roman"/>
              </a:rPr>
              <a:t>according </a:t>
            </a:r>
            <a:r>
              <a:rPr sz="1700" spc="-5" dirty="0">
                <a:latin typeface="Times New Roman"/>
                <a:cs typeface="Times New Roman"/>
              </a:rPr>
              <a:t>to </a:t>
            </a:r>
            <a:r>
              <a:rPr sz="1700" dirty="0">
                <a:latin typeface="Times New Roman"/>
                <a:cs typeface="Times New Roman"/>
              </a:rPr>
              <a:t>the </a:t>
            </a:r>
            <a:r>
              <a:rPr sz="1700" spc="-5" dirty="0">
                <a:latin typeface="Times New Roman"/>
                <a:cs typeface="Times New Roman"/>
              </a:rPr>
              <a:t>design(s)</a:t>
            </a:r>
            <a:r>
              <a:rPr sz="1700" spc="-35" dirty="0">
                <a:latin typeface="Times New Roman"/>
                <a:cs typeface="Times New Roman"/>
              </a:rPr>
              <a:t> </a:t>
            </a:r>
            <a:r>
              <a:rPr sz="1700" dirty="0">
                <a:latin typeface="Times New Roman"/>
                <a:cs typeface="Times New Roman"/>
              </a:rPr>
              <a:t>decided.</a:t>
            </a:r>
          </a:p>
          <a:p>
            <a:pPr marL="195580" marR="7620" indent="-183515">
              <a:lnSpc>
                <a:spcPct val="100000"/>
              </a:lnSpc>
              <a:spcBef>
                <a:spcPts val="580"/>
              </a:spcBef>
              <a:buClr>
                <a:srgbClr val="4966AC"/>
              </a:buClr>
              <a:buSzPct val="79545"/>
              <a:buFont typeface="Arial"/>
              <a:buChar char="•"/>
              <a:tabLst>
                <a:tab pos="196215" algn="l"/>
                <a:tab pos="1195070" algn="l"/>
                <a:tab pos="2885440" algn="l"/>
                <a:tab pos="3446145" algn="l"/>
                <a:tab pos="3950970" algn="l"/>
                <a:tab pos="5386705" algn="l"/>
                <a:tab pos="6371590" algn="l"/>
                <a:tab pos="7031355" algn="l"/>
              </a:tabLst>
            </a:pPr>
            <a:r>
              <a:rPr sz="2200" b="1" spc="-5" dirty="0">
                <a:latin typeface="Times New Roman"/>
                <a:cs typeface="Times New Roman"/>
              </a:rPr>
              <a:t>Fr</a:t>
            </a:r>
            <a:r>
              <a:rPr sz="2200" b="1" spc="10" dirty="0">
                <a:latin typeface="Times New Roman"/>
                <a:cs typeface="Times New Roman"/>
              </a:rPr>
              <a:t>a</a:t>
            </a:r>
            <a:r>
              <a:rPr sz="2200" b="1" spc="-5" dirty="0">
                <a:latin typeface="Times New Roman"/>
                <a:cs typeface="Times New Roman"/>
              </a:rPr>
              <a:t>me</a:t>
            </a:r>
            <a:r>
              <a:rPr sz="2200" b="1" dirty="0">
                <a:latin typeface="Times New Roman"/>
                <a:cs typeface="Times New Roman"/>
              </a:rPr>
              <a:t>	</a:t>
            </a:r>
            <a:r>
              <a:rPr sz="2200" b="1" spc="-45" dirty="0">
                <a:latin typeface="Times New Roman"/>
                <a:cs typeface="Times New Roman"/>
              </a:rPr>
              <a:t>r</a:t>
            </a:r>
            <a:r>
              <a:rPr sz="2200" b="1" spc="-5" dirty="0">
                <a:latin typeface="Times New Roman"/>
                <a:cs typeface="Times New Roman"/>
              </a:rPr>
              <a:t>eq</a:t>
            </a:r>
            <a:r>
              <a:rPr sz="2200" b="1" spc="5" dirty="0">
                <a:latin typeface="Times New Roman"/>
                <a:cs typeface="Times New Roman"/>
              </a:rPr>
              <a:t>u</a:t>
            </a:r>
            <a:r>
              <a:rPr sz="2200" b="1" spc="-5" dirty="0">
                <a:latin typeface="Times New Roman"/>
                <a:cs typeface="Times New Roman"/>
              </a:rPr>
              <a:t>i</a:t>
            </a:r>
            <a:r>
              <a:rPr sz="2200" b="1" spc="-45" dirty="0">
                <a:latin typeface="Times New Roman"/>
                <a:cs typeface="Times New Roman"/>
              </a:rPr>
              <a:t>r</a:t>
            </a:r>
            <a:r>
              <a:rPr sz="2200" b="1" spc="-5" dirty="0">
                <a:latin typeface="Times New Roman"/>
                <a:cs typeface="Times New Roman"/>
              </a:rPr>
              <a:t>ement</a:t>
            </a:r>
            <a:r>
              <a:rPr sz="2200" b="1" dirty="0">
                <a:latin typeface="Times New Roman"/>
                <a:cs typeface="Times New Roman"/>
              </a:rPr>
              <a:t>	</a:t>
            </a:r>
            <a:r>
              <a:rPr sz="2200" b="1" spc="-5" dirty="0">
                <a:latin typeface="Times New Roman"/>
                <a:cs typeface="Times New Roman"/>
              </a:rPr>
              <a:t>for</a:t>
            </a:r>
            <a:r>
              <a:rPr sz="2200" b="1" dirty="0">
                <a:latin typeface="Times New Roman"/>
                <a:cs typeface="Times New Roman"/>
              </a:rPr>
              <a:t>	a</a:t>
            </a:r>
            <a:r>
              <a:rPr sz="2200" b="1" spc="-5" dirty="0">
                <a:latin typeface="Times New Roman"/>
                <a:cs typeface="Times New Roman"/>
              </a:rPr>
              <a:t>n</a:t>
            </a:r>
            <a:r>
              <a:rPr sz="2200" b="1" dirty="0">
                <a:latin typeface="Times New Roman"/>
                <a:cs typeface="Times New Roman"/>
              </a:rPr>
              <a:t>	</a:t>
            </a:r>
            <a:r>
              <a:rPr sz="2200" b="1" spc="-5" dirty="0">
                <a:solidFill>
                  <a:srgbClr val="FF0000"/>
                </a:solidFill>
                <a:latin typeface="Times New Roman"/>
                <a:cs typeface="Times New Roman"/>
              </a:rPr>
              <a:t>inte</a:t>
            </a:r>
            <a:r>
              <a:rPr sz="2200" b="1" dirty="0">
                <a:solidFill>
                  <a:srgbClr val="FF0000"/>
                </a:solidFill>
                <a:latin typeface="Times New Roman"/>
                <a:cs typeface="Times New Roman"/>
              </a:rPr>
              <a:t>gr</a:t>
            </a:r>
            <a:r>
              <a:rPr sz="2200" b="1" spc="-5" dirty="0">
                <a:solidFill>
                  <a:srgbClr val="FF0000"/>
                </a:solidFill>
                <a:latin typeface="Times New Roman"/>
                <a:cs typeface="Times New Roman"/>
              </a:rPr>
              <a:t>ated</a:t>
            </a:r>
            <a:r>
              <a:rPr sz="2200" b="1" dirty="0">
                <a:solidFill>
                  <a:srgbClr val="FF0000"/>
                </a:solidFill>
                <a:latin typeface="Times New Roman"/>
                <a:cs typeface="Times New Roman"/>
              </a:rPr>
              <a:t>	</a:t>
            </a:r>
            <a:r>
              <a:rPr sz="2200" b="1" spc="-5" dirty="0">
                <a:solidFill>
                  <a:srgbClr val="FF0000"/>
                </a:solidFill>
                <a:latin typeface="Times New Roman"/>
                <a:cs typeface="Times New Roman"/>
              </a:rPr>
              <a:t>census</a:t>
            </a:r>
            <a:r>
              <a:rPr sz="2200" b="1" dirty="0">
                <a:solidFill>
                  <a:srgbClr val="FF0000"/>
                </a:solidFill>
                <a:latin typeface="Times New Roman"/>
                <a:cs typeface="Times New Roman"/>
              </a:rPr>
              <a:t>	</a:t>
            </a:r>
            <a:r>
              <a:rPr sz="2200" b="1" spc="-5" dirty="0">
                <a:solidFill>
                  <a:srgbClr val="FF0000"/>
                </a:solidFill>
                <a:latin typeface="Times New Roman"/>
                <a:cs typeface="Times New Roman"/>
              </a:rPr>
              <a:t>a</a:t>
            </a:r>
            <a:r>
              <a:rPr sz="2200" b="1" dirty="0">
                <a:solidFill>
                  <a:srgbClr val="FF0000"/>
                </a:solidFill>
                <a:latin typeface="Times New Roman"/>
                <a:cs typeface="Times New Roman"/>
              </a:rPr>
              <a:t>n</a:t>
            </a:r>
            <a:r>
              <a:rPr sz="2200" b="1" spc="-5" dirty="0">
                <a:solidFill>
                  <a:srgbClr val="FF0000"/>
                </a:solidFill>
                <a:latin typeface="Times New Roman"/>
                <a:cs typeface="Times New Roman"/>
              </a:rPr>
              <a:t>d</a:t>
            </a:r>
            <a:r>
              <a:rPr sz="2200" b="1" dirty="0">
                <a:solidFill>
                  <a:srgbClr val="FF0000"/>
                </a:solidFill>
                <a:latin typeface="Times New Roman"/>
                <a:cs typeface="Times New Roman"/>
              </a:rPr>
              <a:t>	</a:t>
            </a:r>
            <a:r>
              <a:rPr sz="2200" b="1" spc="-5" dirty="0">
                <a:solidFill>
                  <a:srgbClr val="FF0000"/>
                </a:solidFill>
                <a:latin typeface="Times New Roman"/>
                <a:cs typeface="Times New Roman"/>
              </a:rPr>
              <a:t>survey  modality</a:t>
            </a:r>
            <a:endParaRPr sz="2200" dirty="0">
              <a:solidFill>
                <a:srgbClr val="FF0000"/>
              </a:solidFill>
              <a:latin typeface="Times New Roman"/>
              <a:cs typeface="Times New Roman"/>
            </a:endParaRPr>
          </a:p>
          <a:p>
            <a:pPr marL="516890" marR="6985" lvl="1" indent="-352425" algn="just">
              <a:lnSpc>
                <a:spcPct val="100000"/>
              </a:lnSpc>
              <a:spcBef>
                <a:spcPts val="25"/>
              </a:spcBef>
              <a:buClr>
                <a:srgbClr val="4966AC"/>
              </a:buClr>
              <a:buSzPct val="79411"/>
              <a:buFont typeface="Courier New"/>
              <a:buChar char="o"/>
              <a:tabLst>
                <a:tab pos="517525" algn="l"/>
              </a:tabLst>
            </a:pPr>
            <a:r>
              <a:rPr sz="1700" dirty="0">
                <a:latin typeface="Times New Roman"/>
                <a:cs typeface="Times New Roman"/>
              </a:rPr>
              <a:t>As for the </a:t>
            </a:r>
            <a:r>
              <a:rPr sz="1700" spc="-5" dirty="0">
                <a:latin typeface="Times New Roman"/>
                <a:cs typeface="Times New Roman"/>
              </a:rPr>
              <a:t>classical census, an initial frame is needed </a:t>
            </a:r>
            <a:r>
              <a:rPr sz="1700" spc="-10" dirty="0">
                <a:latin typeface="Times New Roman"/>
                <a:cs typeface="Times New Roman"/>
              </a:rPr>
              <a:t>for organizing </a:t>
            </a:r>
            <a:r>
              <a:rPr sz="1700" dirty="0">
                <a:latin typeface="Times New Roman"/>
                <a:cs typeface="Times New Roman"/>
              </a:rPr>
              <a:t>the </a:t>
            </a:r>
            <a:r>
              <a:rPr sz="1700" spc="-5" dirty="0">
                <a:solidFill>
                  <a:srgbClr val="FF0000"/>
                </a:solidFill>
                <a:latin typeface="Times New Roman"/>
                <a:cs typeface="Times New Roman"/>
              </a:rPr>
              <a:t>complete</a:t>
            </a:r>
            <a:r>
              <a:rPr sz="1700" spc="-5" dirty="0">
                <a:latin typeface="Times New Roman"/>
                <a:cs typeface="Times New Roman"/>
              </a:rPr>
              <a:t>  enumeration </a:t>
            </a:r>
            <a:r>
              <a:rPr sz="1700" dirty="0">
                <a:latin typeface="Times New Roman"/>
                <a:cs typeface="Times New Roman"/>
              </a:rPr>
              <a:t>for the </a:t>
            </a:r>
            <a:r>
              <a:rPr sz="1700" spc="5" dirty="0">
                <a:latin typeface="Times New Roman"/>
                <a:cs typeface="Times New Roman"/>
              </a:rPr>
              <a:t>AC</a:t>
            </a:r>
            <a:r>
              <a:rPr sz="1700" spc="-125" dirty="0">
                <a:latin typeface="Times New Roman"/>
                <a:cs typeface="Times New Roman"/>
              </a:rPr>
              <a:t> </a:t>
            </a:r>
            <a:r>
              <a:rPr lang="en-GB" sz="1700" dirty="0">
                <a:solidFill>
                  <a:srgbClr val="FF0000"/>
                </a:solidFill>
                <a:latin typeface="Times New Roman"/>
                <a:cs typeface="Times New Roman"/>
              </a:rPr>
              <a:t>core module </a:t>
            </a:r>
            <a:r>
              <a:rPr lang="en-GB" sz="1700" dirty="0">
                <a:latin typeface="Times New Roman"/>
                <a:cs typeface="Times New Roman"/>
              </a:rPr>
              <a:t>(CM)</a:t>
            </a:r>
            <a:r>
              <a:rPr sz="1700" dirty="0">
                <a:latin typeface="Times New Roman"/>
                <a:cs typeface="Times New Roman"/>
              </a:rPr>
              <a:t>.</a:t>
            </a:r>
          </a:p>
          <a:p>
            <a:pPr marL="516890" marR="6350" lvl="1" indent="-352425" algn="just">
              <a:lnSpc>
                <a:spcPct val="100000"/>
              </a:lnSpc>
              <a:buClr>
                <a:srgbClr val="4966AC"/>
              </a:buClr>
              <a:buSzPct val="79411"/>
              <a:buFont typeface="Courier New"/>
              <a:buChar char="o"/>
              <a:tabLst>
                <a:tab pos="517525" algn="l"/>
              </a:tabLst>
            </a:pPr>
            <a:r>
              <a:rPr sz="1700" dirty="0">
                <a:latin typeface="Times New Roman"/>
                <a:cs typeface="Times New Roman"/>
              </a:rPr>
              <a:t>The </a:t>
            </a:r>
            <a:r>
              <a:rPr sz="1700" spc="-5" dirty="0">
                <a:latin typeface="Times New Roman"/>
                <a:cs typeface="Times New Roman"/>
              </a:rPr>
              <a:t>frame requirements </a:t>
            </a:r>
            <a:r>
              <a:rPr sz="1700" dirty="0">
                <a:latin typeface="Times New Roman"/>
                <a:cs typeface="Times New Roman"/>
              </a:rPr>
              <a:t>for </a:t>
            </a:r>
            <a:r>
              <a:rPr sz="1700" spc="-5" dirty="0">
                <a:latin typeface="Times New Roman"/>
                <a:cs typeface="Times New Roman"/>
              </a:rPr>
              <a:t>rotating sample modules </a:t>
            </a:r>
            <a:r>
              <a:rPr sz="1700" dirty="0">
                <a:latin typeface="Times New Roman"/>
                <a:cs typeface="Times New Roman"/>
              </a:rPr>
              <a:t>are </a:t>
            </a:r>
            <a:r>
              <a:rPr sz="1700" spc="-5" dirty="0">
                <a:latin typeface="Times New Roman"/>
                <a:cs typeface="Times New Roman"/>
              </a:rPr>
              <a:t>similar to </a:t>
            </a:r>
            <a:r>
              <a:rPr sz="1700" dirty="0">
                <a:latin typeface="Times New Roman"/>
                <a:cs typeface="Times New Roman"/>
              </a:rPr>
              <a:t>those for SM </a:t>
            </a:r>
            <a:r>
              <a:rPr sz="1700" spc="-15" dirty="0">
                <a:latin typeface="Times New Roman"/>
                <a:cs typeface="Times New Roman"/>
              </a:rPr>
              <a:t>of  </a:t>
            </a:r>
            <a:r>
              <a:rPr sz="1700" dirty="0">
                <a:latin typeface="Times New Roman"/>
                <a:cs typeface="Times New Roman"/>
              </a:rPr>
              <a:t>the </a:t>
            </a:r>
            <a:r>
              <a:rPr sz="1700" spc="-5" dirty="0">
                <a:latin typeface="Times New Roman"/>
                <a:cs typeface="Times New Roman"/>
              </a:rPr>
              <a:t>modular</a:t>
            </a:r>
            <a:r>
              <a:rPr sz="1700" spc="-15" dirty="0">
                <a:latin typeface="Times New Roman"/>
                <a:cs typeface="Times New Roman"/>
              </a:rPr>
              <a:t> </a:t>
            </a:r>
            <a:r>
              <a:rPr sz="1700" dirty="0">
                <a:latin typeface="Times New Roman"/>
                <a:cs typeface="Times New Roman"/>
              </a:rPr>
              <a:t>census.</a:t>
            </a:r>
          </a:p>
          <a:p>
            <a:pPr marL="279400" marR="8890" indent="-267335">
              <a:lnSpc>
                <a:spcPts val="2640"/>
              </a:lnSpc>
              <a:spcBef>
                <a:spcPts val="70"/>
              </a:spcBef>
              <a:buClr>
                <a:srgbClr val="4966AC"/>
              </a:buClr>
              <a:buSzPct val="79545"/>
              <a:buFont typeface="Arial"/>
              <a:buChar char="•"/>
              <a:tabLst>
                <a:tab pos="279400" algn="l"/>
                <a:tab pos="280035" algn="l"/>
              </a:tabLst>
            </a:pPr>
            <a:r>
              <a:rPr sz="2200" b="1" dirty="0">
                <a:latin typeface="Times New Roman"/>
                <a:cs typeface="Times New Roman"/>
              </a:rPr>
              <a:t>Frame </a:t>
            </a:r>
            <a:r>
              <a:rPr sz="2200" b="1" spc="-10" dirty="0">
                <a:latin typeface="Times New Roman"/>
                <a:cs typeface="Times New Roman"/>
              </a:rPr>
              <a:t>requirement: </a:t>
            </a:r>
            <a:r>
              <a:rPr sz="2200" b="1" spc="-5" dirty="0">
                <a:latin typeface="Times New Roman"/>
                <a:cs typeface="Times New Roman"/>
              </a:rPr>
              <a:t>modality based </a:t>
            </a:r>
            <a:r>
              <a:rPr sz="2200" b="1" dirty="0">
                <a:latin typeface="Times New Roman"/>
                <a:cs typeface="Times New Roman"/>
              </a:rPr>
              <a:t>on </a:t>
            </a:r>
            <a:r>
              <a:rPr sz="2200" b="1" spc="-5" dirty="0">
                <a:solidFill>
                  <a:srgbClr val="FF0000"/>
                </a:solidFill>
                <a:latin typeface="Times New Roman"/>
                <a:cs typeface="Times New Roman"/>
              </a:rPr>
              <a:t>use </a:t>
            </a:r>
            <a:r>
              <a:rPr sz="2200" b="1" dirty="0">
                <a:solidFill>
                  <a:srgbClr val="FF0000"/>
                </a:solidFill>
                <a:latin typeface="Times New Roman"/>
                <a:cs typeface="Times New Roman"/>
              </a:rPr>
              <a:t>of </a:t>
            </a:r>
            <a:r>
              <a:rPr sz="2200" b="1" spc="-5" dirty="0">
                <a:solidFill>
                  <a:srgbClr val="FF0000"/>
                </a:solidFill>
                <a:latin typeface="Times New Roman"/>
                <a:cs typeface="Times New Roman"/>
              </a:rPr>
              <a:t>registers </a:t>
            </a:r>
            <a:r>
              <a:rPr sz="2200" b="1" dirty="0">
                <a:latin typeface="Times New Roman"/>
                <a:cs typeface="Times New Roman"/>
              </a:rPr>
              <a:t>as </a:t>
            </a:r>
            <a:r>
              <a:rPr sz="2200" b="1" spc="-5" dirty="0">
                <a:latin typeface="Times New Roman"/>
                <a:cs typeface="Times New Roman"/>
              </a:rPr>
              <a:t>a  </a:t>
            </a:r>
            <a:r>
              <a:rPr sz="2200" b="1" spc="-10" dirty="0">
                <a:latin typeface="Times New Roman"/>
                <a:cs typeface="Times New Roman"/>
              </a:rPr>
              <a:t>source </a:t>
            </a:r>
            <a:r>
              <a:rPr sz="2200" b="1" dirty="0">
                <a:latin typeface="Times New Roman"/>
                <a:cs typeface="Times New Roman"/>
              </a:rPr>
              <a:t>of </a:t>
            </a:r>
            <a:r>
              <a:rPr sz="2200" b="1" spc="-10" dirty="0">
                <a:latin typeface="Times New Roman"/>
                <a:cs typeface="Times New Roman"/>
              </a:rPr>
              <a:t>AC</a:t>
            </a:r>
            <a:r>
              <a:rPr sz="2200" b="1" spc="-120" dirty="0">
                <a:latin typeface="Times New Roman"/>
                <a:cs typeface="Times New Roman"/>
              </a:rPr>
              <a:t> </a:t>
            </a:r>
            <a:r>
              <a:rPr sz="2200" b="1" spc="-5" dirty="0">
                <a:latin typeface="Times New Roman"/>
                <a:cs typeface="Times New Roman"/>
              </a:rPr>
              <a:t>data</a:t>
            </a:r>
            <a:endParaRPr sz="2200" dirty="0">
              <a:latin typeface="Times New Roman"/>
              <a:cs typeface="Times New Roman"/>
            </a:endParaRPr>
          </a:p>
          <a:p>
            <a:pPr marL="516890" lvl="1" indent="-352425" algn="just">
              <a:lnSpc>
                <a:spcPts val="1970"/>
              </a:lnSpc>
              <a:buClr>
                <a:srgbClr val="4966AC"/>
              </a:buClr>
              <a:buSzPct val="79411"/>
              <a:buFont typeface="Courier New"/>
              <a:buChar char="o"/>
              <a:tabLst>
                <a:tab pos="517525" algn="l"/>
              </a:tabLst>
            </a:pPr>
            <a:r>
              <a:rPr sz="1700" dirty="0">
                <a:latin typeface="Times New Roman"/>
                <a:cs typeface="Times New Roman"/>
              </a:rPr>
              <a:t>The </a:t>
            </a:r>
            <a:r>
              <a:rPr sz="1700" spc="-5" dirty="0">
                <a:latin typeface="Times New Roman"/>
                <a:cs typeface="Times New Roman"/>
              </a:rPr>
              <a:t>frame requirements </a:t>
            </a:r>
            <a:r>
              <a:rPr sz="1700" dirty="0">
                <a:latin typeface="Times New Roman"/>
                <a:cs typeface="Times New Roman"/>
              </a:rPr>
              <a:t>for the </a:t>
            </a:r>
            <a:r>
              <a:rPr sz="1700" spc="-10" dirty="0">
                <a:solidFill>
                  <a:srgbClr val="FF0000"/>
                </a:solidFill>
                <a:latin typeface="Times New Roman"/>
                <a:cs typeface="Times New Roman"/>
              </a:rPr>
              <a:t>field </a:t>
            </a:r>
            <a:r>
              <a:rPr sz="1700" spc="-5" dirty="0">
                <a:solidFill>
                  <a:srgbClr val="FF0000"/>
                </a:solidFill>
                <a:latin typeface="Times New Roman"/>
                <a:cs typeface="Times New Roman"/>
              </a:rPr>
              <a:t>operation </a:t>
            </a:r>
            <a:r>
              <a:rPr sz="1700" spc="-5" dirty="0">
                <a:latin typeface="Times New Roman"/>
                <a:cs typeface="Times New Roman"/>
              </a:rPr>
              <a:t>component are identical</a:t>
            </a:r>
            <a:r>
              <a:rPr sz="1700" spc="170" dirty="0">
                <a:latin typeface="Times New Roman"/>
                <a:cs typeface="Times New Roman"/>
              </a:rPr>
              <a:t> </a:t>
            </a:r>
            <a:r>
              <a:rPr sz="1700" spc="-5" dirty="0">
                <a:latin typeface="Times New Roman"/>
                <a:cs typeface="Times New Roman"/>
              </a:rPr>
              <a:t>to </a:t>
            </a:r>
            <a:r>
              <a:rPr sz="1700" dirty="0">
                <a:latin typeface="Times New Roman"/>
                <a:cs typeface="Times New Roman"/>
              </a:rPr>
              <a:t>those</a:t>
            </a:r>
          </a:p>
        </p:txBody>
      </p:sp>
      <p:sp>
        <p:nvSpPr>
          <p:cNvPr id="4" name="object 4"/>
          <p:cNvSpPr txBox="1"/>
          <p:nvPr/>
        </p:nvSpPr>
        <p:spPr>
          <a:xfrm>
            <a:off x="1627123" y="6604507"/>
            <a:ext cx="2971165" cy="285115"/>
          </a:xfrm>
          <a:prstGeom prst="rect">
            <a:avLst/>
          </a:prstGeom>
        </p:spPr>
        <p:txBody>
          <a:bodyPr vert="horz" wrap="square" lIns="0" tIns="12700" rIns="0" bIns="0" rtlCol="0">
            <a:spAutoFit/>
          </a:bodyPr>
          <a:lstStyle/>
          <a:p>
            <a:pPr marL="12700">
              <a:lnSpc>
                <a:spcPct val="100000"/>
              </a:lnSpc>
              <a:spcBef>
                <a:spcPts val="100"/>
              </a:spcBef>
            </a:pPr>
            <a:r>
              <a:rPr sz="1700" spc="-5" dirty="0">
                <a:latin typeface="Times New Roman"/>
                <a:cs typeface="Times New Roman"/>
              </a:rPr>
              <a:t>discussed in </a:t>
            </a:r>
            <a:r>
              <a:rPr sz="1700" dirty="0">
                <a:latin typeface="Times New Roman"/>
                <a:cs typeface="Times New Roman"/>
              </a:rPr>
              <a:t>the </a:t>
            </a:r>
            <a:r>
              <a:rPr sz="1700" spc="-5" dirty="0">
                <a:latin typeface="Times New Roman"/>
                <a:cs typeface="Times New Roman"/>
              </a:rPr>
              <a:t>modalities</a:t>
            </a:r>
            <a:r>
              <a:rPr sz="1700" dirty="0">
                <a:latin typeface="Times New Roman"/>
                <a:cs typeface="Times New Roman"/>
              </a:rPr>
              <a:t> </a:t>
            </a:r>
            <a:r>
              <a:rPr sz="1700" spc="-5" dirty="0">
                <a:latin typeface="Times New Roman"/>
                <a:cs typeface="Times New Roman"/>
              </a:rPr>
              <a:t>above.</a:t>
            </a:r>
            <a:endParaRPr sz="1700">
              <a:latin typeface="Times New Roman"/>
              <a:cs typeface="Times New Roman"/>
            </a:endParaRPr>
          </a:p>
        </p:txBody>
      </p:sp>
      <p:sp>
        <p:nvSpPr>
          <p:cNvPr id="5" name="object 5"/>
          <p:cNvSpPr txBox="1"/>
          <p:nvPr/>
        </p:nvSpPr>
        <p:spPr>
          <a:xfrm>
            <a:off x="8753602" y="6535928"/>
            <a:ext cx="177800" cy="208279"/>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5F8FD3"/>
                </a:solidFill>
                <a:latin typeface="Gill Sans MT"/>
                <a:cs typeface="Gill Sans MT"/>
              </a:rPr>
              <a:t>12</a:t>
            </a:r>
            <a:endParaRPr sz="1200">
              <a:latin typeface="Gill Sans MT"/>
              <a:cs typeface="Gill Sans MT"/>
            </a:endParaRPr>
          </a:p>
        </p:txBody>
      </p:sp>
      <p:sp>
        <p:nvSpPr>
          <p:cNvPr id="7" name="object 2"/>
          <p:cNvSpPr txBox="1">
            <a:spLocks noGrp="1"/>
          </p:cNvSpPr>
          <p:nvPr>
            <p:ph type="title"/>
          </p:nvPr>
        </p:nvSpPr>
        <p:spPr>
          <a:xfrm>
            <a:off x="1131824" y="842848"/>
            <a:ext cx="6939280" cy="1002665"/>
          </a:xfrm>
          <a:prstGeom prst="rect">
            <a:avLst/>
          </a:prstGeom>
        </p:spPr>
        <p:txBody>
          <a:bodyPr vert="horz" wrap="square" lIns="0" tIns="13335" rIns="0" bIns="0" rtlCol="0">
            <a:spAutoFit/>
          </a:bodyPr>
          <a:lstStyle/>
          <a:p>
            <a:pPr marL="12700" marR="5080">
              <a:lnSpc>
                <a:spcPct val="100000"/>
              </a:lnSpc>
              <a:spcBef>
                <a:spcPts val="105"/>
              </a:spcBef>
            </a:pPr>
            <a:r>
              <a:rPr dirty="0"/>
              <a:t>Specific frame </a:t>
            </a:r>
            <a:r>
              <a:rPr spc="-10" dirty="0"/>
              <a:t>requirements </a:t>
            </a:r>
            <a:r>
              <a:rPr dirty="0"/>
              <a:t>for</a:t>
            </a:r>
            <a:r>
              <a:rPr spc="-120" dirty="0"/>
              <a:t> </a:t>
            </a:r>
            <a:r>
              <a:rPr lang="en-GB" spc="-120" dirty="0"/>
              <a:t/>
            </a:r>
            <a:br>
              <a:rPr lang="en-GB" spc="-120" dirty="0"/>
            </a:br>
            <a:r>
              <a:rPr dirty="0"/>
              <a:t>various census modalities</a:t>
            </a:r>
            <a:r>
              <a:rPr b="0" i="1" spc="-30" dirty="0"/>
              <a:t> </a:t>
            </a:r>
            <a:r>
              <a:rPr b="0" i="1" dirty="0"/>
              <a:t>(</a:t>
            </a:r>
            <a:r>
              <a:rPr lang="en-GB" b="0" i="1" dirty="0"/>
              <a:t>2/2</a:t>
            </a:r>
            <a:r>
              <a:rPr b="0" i="1" dirty="0"/>
              <a:t>)</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0"/>
            <a:ext cx="8305800" cy="6858000"/>
          </a:xfrm>
          <a:prstGeom prst="rect">
            <a:avLst/>
          </a:prstGeom>
          <a:gradFill flip="none" rotWithShape="1">
            <a:gsLst>
              <a:gs pos="0">
                <a:schemeClr val="accent6">
                  <a:alpha val="50000"/>
                  <a:lumMod val="10000"/>
                  <a:lumOff val="9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1143000" y="1676400"/>
            <a:ext cx="9296400" cy="4658327"/>
          </a:xfrm>
          <a:prstGeom prst="rect">
            <a:avLst/>
          </a:prstGeom>
        </p:spPr>
        <p:txBody>
          <a:bodyPr vert="horz" wrap="square" lIns="0" tIns="140335" rIns="0" bIns="0" rtlCol="0">
            <a:spAutoFit/>
          </a:bodyPr>
          <a:lstStyle/>
          <a:p>
            <a:pPr marL="469265" indent="-457200">
              <a:lnSpc>
                <a:spcPct val="100000"/>
              </a:lnSpc>
              <a:spcBef>
                <a:spcPts val="1105"/>
              </a:spcBef>
              <a:buClr>
                <a:srgbClr val="4966AC"/>
              </a:buClr>
              <a:buFont typeface="Wingdings" panose="05000000000000000000" pitchFamily="2" charset="2"/>
              <a:buChar char="ü"/>
              <a:tabLst>
                <a:tab pos="288290" algn="l"/>
                <a:tab pos="288925" algn="l"/>
              </a:tabLst>
            </a:pPr>
            <a:r>
              <a:rPr lang="en-US" sz="2000" b="1" dirty="0">
                <a:latin typeface="Times New Roman"/>
                <a:cs typeface="Times New Roman"/>
              </a:rPr>
              <a:t>THE AGRICULTURAL CENSUS </a:t>
            </a:r>
            <a:r>
              <a:rPr lang="en-US" sz="2000" b="1" spc="-5" dirty="0">
                <a:latin typeface="Times New Roman"/>
                <a:cs typeface="Times New Roman"/>
              </a:rPr>
              <a:t>(AC)</a:t>
            </a:r>
            <a:r>
              <a:rPr lang="en-US" sz="2000" b="1" spc="-55" dirty="0">
                <a:latin typeface="Times New Roman"/>
                <a:cs typeface="Times New Roman"/>
              </a:rPr>
              <a:t> </a:t>
            </a:r>
            <a:r>
              <a:rPr lang="en-US" sz="2000" b="1"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19"/>
              </a:spcBef>
              <a:buClr>
                <a:srgbClr val="4966AC"/>
              </a:buClr>
              <a:buFont typeface="Wingdings" panose="05000000000000000000" pitchFamily="2" charset="2"/>
              <a:buChar char="ü"/>
              <a:tabLst>
                <a:tab pos="563245" algn="l"/>
              </a:tabLst>
            </a:pPr>
            <a:r>
              <a:rPr lang="en-US" sz="2000" spc="-5" dirty="0">
                <a:latin typeface="Times New Roman"/>
                <a:cs typeface="Times New Roman"/>
              </a:rPr>
              <a:t>DEFINITION OF A</a:t>
            </a:r>
            <a:r>
              <a:rPr lang="en-US" sz="2000" spc="40" dirty="0">
                <a:latin typeface="Times New Roman"/>
                <a:cs typeface="Times New Roman"/>
              </a:rPr>
              <a:t> </a:t>
            </a:r>
            <a:r>
              <a:rPr lang="en-US" sz="2000" spc="-10"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ü"/>
              <a:tabLst>
                <a:tab pos="563245" algn="l"/>
              </a:tabLst>
            </a:pPr>
            <a:r>
              <a:rPr lang="en-US" sz="2000" spc="-40" dirty="0">
                <a:latin typeface="Times New Roman"/>
                <a:cs typeface="Times New Roman"/>
              </a:rPr>
              <a:t>TYPES </a:t>
            </a:r>
            <a:r>
              <a:rPr lang="en-US" sz="2000" spc="-5" dirty="0">
                <a:latin typeface="Times New Roman"/>
                <a:cs typeface="Times New Roman"/>
              </a:rPr>
              <a:t>OF </a:t>
            </a:r>
            <a:r>
              <a:rPr lang="en-US" sz="2000" spc="-10" dirty="0">
                <a:latin typeface="Times New Roman"/>
                <a:cs typeface="Times New Roman"/>
              </a:rPr>
              <a:t>FRAMES </a:t>
            </a:r>
            <a:r>
              <a:rPr lang="en-US" sz="2000" spc="-5" dirty="0">
                <a:latin typeface="Times New Roman"/>
                <a:cs typeface="Times New Roman"/>
              </a:rPr>
              <a:t>AND SOURCES OF</a:t>
            </a:r>
            <a:r>
              <a:rPr lang="en-US" sz="2000" spc="165" dirty="0">
                <a:latin typeface="Times New Roman"/>
                <a:cs typeface="Times New Roman"/>
              </a:rPr>
              <a:t> </a:t>
            </a:r>
            <a:r>
              <a:rPr lang="en-US" sz="2000" spc="-5" dirty="0">
                <a:latin typeface="Times New Roman"/>
                <a:cs typeface="Times New Roman"/>
              </a:rPr>
              <a:t>INFORMATION</a:t>
            </a:r>
            <a:endParaRPr lang="en-US" sz="2000" dirty="0">
              <a:latin typeface="Times New Roman"/>
              <a:cs typeface="Times New Roman"/>
            </a:endParaRPr>
          </a:p>
          <a:p>
            <a:pPr marL="667385" marR="803910" lvl="1" indent="-342900">
              <a:lnSpc>
                <a:spcPct val="110000"/>
              </a:lnSpc>
              <a:spcBef>
                <a:spcPts val="620"/>
              </a:spcBef>
              <a:buClr>
                <a:srgbClr val="4966AC"/>
              </a:buClr>
              <a:buFont typeface="Wingdings" panose="05000000000000000000" pitchFamily="2" charset="2"/>
              <a:buChar char="ü"/>
              <a:tabLst>
                <a:tab pos="563245" algn="l"/>
              </a:tabLst>
            </a:pPr>
            <a:r>
              <a:rPr lang="en-US" sz="2000" dirty="0">
                <a:latin typeface="Times New Roman"/>
                <a:cs typeface="Times New Roman"/>
              </a:rPr>
              <a:t>FRAME REQUIREMENTS FOR VARIOUS CENSUS MODALITIES</a:t>
            </a:r>
          </a:p>
          <a:p>
            <a:pPr marL="667385" marR="803910" lvl="1" indent="-342900">
              <a:lnSpc>
                <a:spcPct val="110000"/>
              </a:lnSpc>
              <a:spcBef>
                <a:spcPts val="620"/>
              </a:spcBef>
              <a:buClr>
                <a:srgbClr val="4966AC"/>
              </a:buClr>
              <a:buFont typeface="Wingdings" panose="05000000000000000000" pitchFamily="2" charset="2"/>
              <a:buChar char="v"/>
              <a:tabLst>
                <a:tab pos="563245" algn="l"/>
              </a:tabLst>
            </a:pPr>
            <a:r>
              <a:rPr lang="en-US" sz="2000" dirty="0">
                <a:latin typeface="Times New Roman"/>
                <a:cs typeface="Times New Roman"/>
              </a:rPr>
              <a:t> </a:t>
            </a:r>
            <a:r>
              <a:rPr lang="en-US" sz="2000" dirty="0">
                <a:solidFill>
                  <a:srgbClr val="C00000"/>
                </a:solidFill>
                <a:latin typeface="Times New Roman"/>
                <a:cs typeface="Times New Roman"/>
              </a:rPr>
              <a:t>SOME GUIDELINES ON BUILDING FRAMES</a:t>
            </a:r>
          </a:p>
          <a:p>
            <a:pPr marL="324485" marR="803910" lvl="1">
              <a:lnSpc>
                <a:spcPct val="110000"/>
              </a:lnSpc>
              <a:spcBef>
                <a:spcPts val="620"/>
              </a:spcBef>
              <a:buClr>
                <a:srgbClr val="4966AC"/>
              </a:buClr>
              <a:tabLst>
                <a:tab pos="563245" algn="l"/>
              </a:tabLst>
            </a:pPr>
            <a:endParaRPr lang="en-US" sz="2000" dirty="0">
              <a:solidFill>
                <a:schemeClr val="bg1">
                  <a:lumMod val="75000"/>
                </a:schemeClr>
              </a:solidFill>
              <a:latin typeface="Times New Roman"/>
              <a:cs typeface="Times New Roman"/>
            </a:endParaRPr>
          </a:p>
          <a:p>
            <a:pPr marL="471805" indent="-457200">
              <a:lnSpc>
                <a:spcPct val="100000"/>
              </a:lnSpc>
              <a:spcBef>
                <a:spcPts val="890"/>
              </a:spcBef>
              <a:buClr>
                <a:srgbClr val="4966AC"/>
              </a:buClr>
              <a:buFont typeface="Wingdings" panose="05000000000000000000" pitchFamily="2" charset="2"/>
              <a:buChar char="q"/>
              <a:tabLst>
                <a:tab pos="276860" algn="l"/>
              </a:tabLst>
            </a:pPr>
            <a:r>
              <a:rPr lang="en-US" sz="2000" b="1" spc="-5" dirty="0">
                <a:solidFill>
                  <a:schemeClr val="bg1">
                    <a:lumMod val="75000"/>
                  </a:schemeClr>
                </a:solidFill>
                <a:latin typeface="Times New Roman"/>
                <a:cs typeface="Times New Roman"/>
              </a:rPr>
              <a:t>USE </a:t>
            </a:r>
            <a:r>
              <a:rPr lang="en-US" sz="2000" b="1" dirty="0">
                <a:solidFill>
                  <a:schemeClr val="bg1">
                    <a:lumMod val="75000"/>
                  </a:schemeClr>
                </a:solidFill>
                <a:latin typeface="Times New Roman"/>
                <a:cs typeface="Times New Roman"/>
              </a:rPr>
              <a:t>OF </a:t>
            </a:r>
            <a:r>
              <a:rPr lang="en-US" sz="2000" b="1" spc="-5" dirty="0">
                <a:solidFill>
                  <a:schemeClr val="bg1">
                    <a:lumMod val="75000"/>
                  </a:schemeClr>
                </a:solidFill>
                <a:latin typeface="Times New Roman"/>
                <a:cs typeface="Times New Roman"/>
              </a:rPr>
              <a:t>THRESHOLDS IN THE</a:t>
            </a:r>
            <a:r>
              <a:rPr lang="en-US" sz="2000" b="1" spc="-15" dirty="0">
                <a:solidFill>
                  <a:schemeClr val="bg1">
                    <a:lumMod val="75000"/>
                  </a:schemeClr>
                </a:solidFill>
                <a:latin typeface="Times New Roman"/>
                <a:cs typeface="Times New Roman"/>
              </a:rPr>
              <a:t> </a:t>
            </a:r>
            <a:r>
              <a:rPr lang="en-US" sz="2000" b="1" spc="-5" dirty="0">
                <a:solidFill>
                  <a:schemeClr val="bg1">
                    <a:lumMod val="75000"/>
                  </a:schemeClr>
                </a:solidFill>
                <a:latin typeface="Times New Roman"/>
                <a:cs typeface="Times New Roman"/>
              </a:rPr>
              <a:t>CENSUS		</a:t>
            </a:r>
          </a:p>
          <a:p>
            <a:pPr marL="471805" lvl="1">
              <a:spcBef>
                <a:spcPts val="890"/>
              </a:spcBef>
              <a:buClr>
                <a:srgbClr val="4966AC"/>
              </a:buClr>
              <a:tabLst>
                <a:tab pos="276860" algn="l"/>
              </a:tabLst>
            </a:pPr>
            <a:endParaRPr lang="en-US" sz="2000" dirty="0">
              <a:solidFill>
                <a:schemeClr val="bg1">
                  <a:lumMod val="75000"/>
                </a:schemeClr>
              </a:solidFill>
              <a:latin typeface="Times New Roman"/>
              <a:cs typeface="Times New Roman"/>
            </a:endParaRPr>
          </a:p>
          <a:p>
            <a:pPr marL="357505" indent="-342900">
              <a:lnSpc>
                <a:spcPct val="100000"/>
              </a:lnSpc>
              <a:spcBef>
                <a:spcPts val="919"/>
              </a:spcBef>
              <a:buClr>
                <a:srgbClr val="4966AC"/>
              </a:buClr>
              <a:buFont typeface="Wingdings" panose="05000000000000000000" pitchFamily="2" charset="2"/>
              <a:buChar char="q"/>
              <a:tabLst>
                <a:tab pos="276225" algn="l"/>
                <a:tab pos="276860" algn="l"/>
              </a:tabLst>
            </a:pPr>
            <a:r>
              <a:rPr lang="en-US" sz="2000" b="1" spc="-5" dirty="0">
                <a:solidFill>
                  <a:schemeClr val="bg1">
                    <a:lumMod val="75000"/>
                  </a:schemeClr>
                </a:solidFill>
                <a:latin typeface="Times New Roman"/>
                <a:cs typeface="Times New Roman"/>
              </a:rPr>
              <a:t>  CARTOGRAPHY AND USE OF</a:t>
            </a:r>
            <a:r>
              <a:rPr lang="en-US" sz="2000" b="1" spc="35" dirty="0">
                <a:solidFill>
                  <a:schemeClr val="bg1">
                    <a:lumMod val="75000"/>
                  </a:schemeClr>
                </a:solidFill>
                <a:latin typeface="Times New Roman"/>
                <a:cs typeface="Times New Roman"/>
              </a:rPr>
              <a:t> </a:t>
            </a:r>
            <a:r>
              <a:rPr lang="en-US" sz="2000" b="1" spc="-5"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q"/>
              <a:tabLst>
                <a:tab pos="563245" algn="l"/>
                <a:tab pos="2089150" algn="l"/>
              </a:tabLst>
            </a:pPr>
            <a:r>
              <a:rPr lang="en-US" sz="2000" spc="-5" dirty="0">
                <a:solidFill>
                  <a:schemeClr val="bg1">
                    <a:lumMod val="75000"/>
                  </a:schemeClr>
                </a:solidFill>
                <a:latin typeface="Times New Roman"/>
                <a:cs typeface="Times New Roman"/>
              </a:rPr>
              <a:t>PURPOSE</a:t>
            </a:r>
            <a:r>
              <a:rPr lang="en-US" sz="2000" spc="4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 </a:t>
            </a:r>
            <a:r>
              <a:rPr lang="en-US" sz="2000" spc="-5" dirty="0">
                <a:solidFill>
                  <a:schemeClr val="bg1">
                    <a:lumMod val="75000"/>
                  </a:schemeClr>
                </a:solidFill>
                <a:latin typeface="Times New Roman"/>
                <a:cs typeface="Times New Roman"/>
              </a:rPr>
              <a:t>USED FOR</a:t>
            </a:r>
            <a:r>
              <a:rPr lang="en-US" sz="2000" spc="-6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AC</a:t>
            </a:r>
            <a:endParaRPr lang="en-US" sz="2000" dirty="0">
              <a:solidFill>
                <a:schemeClr val="bg1">
                  <a:lumMod val="75000"/>
                </a:schemeClr>
              </a:solidFill>
              <a:latin typeface="Times New Roman"/>
              <a:cs typeface="Times New Roman"/>
            </a:endParaRPr>
          </a:p>
          <a:p>
            <a:pPr marL="667385" lvl="1" indent="-342900">
              <a:lnSpc>
                <a:spcPct val="100000"/>
              </a:lnSpc>
              <a:spcBef>
                <a:spcPts val="905"/>
              </a:spcBef>
              <a:buClr>
                <a:srgbClr val="4966AC"/>
              </a:buClr>
              <a:buFont typeface="Wingdings" panose="05000000000000000000" pitchFamily="2" charset="2"/>
              <a:buChar char="q"/>
              <a:tabLst>
                <a:tab pos="563245" algn="l"/>
                <a:tab pos="4745990" algn="l"/>
              </a:tabLst>
            </a:pPr>
            <a:r>
              <a:rPr lang="en-US" sz="2000" spc="-5" dirty="0">
                <a:solidFill>
                  <a:schemeClr val="bg1">
                    <a:lumMod val="75000"/>
                  </a:schemeClr>
                </a:solidFill>
                <a:latin typeface="Times New Roman"/>
                <a:cs typeface="Times New Roman"/>
              </a:rPr>
              <a:t>CARTOGRAPHIC WORK AND</a:t>
            </a:r>
            <a:r>
              <a:rPr lang="en-US" sz="2000" spc="10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TYPES</a:t>
            </a:r>
            <a:r>
              <a:rPr lang="en-US" sz="2000" spc="3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16</a:t>
            </a:fld>
            <a:endParaRPr dirty="0"/>
          </a:p>
        </p:txBody>
      </p:sp>
      <p:sp>
        <p:nvSpPr>
          <p:cNvPr id="4" name="object 4"/>
          <p:cNvSpPr txBox="1">
            <a:spLocks noGrp="1"/>
          </p:cNvSpPr>
          <p:nvPr>
            <p:ph type="title"/>
          </p:nvPr>
        </p:nvSpPr>
        <p:spPr>
          <a:xfrm>
            <a:off x="1266571" y="979170"/>
            <a:ext cx="2475230" cy="382797"/>
          </a:xfrm>
          <a:prstGeom prst="rect">
            <a:avLst/>
          </a:prstGeom>
        </p:spPr>
        <p:txBody>
          <a:bodyPr vert="horz" wrap="square" lIns="0" tIns="13335" rIns="0" bIns="0" rtlCol="0">
            <a:spAutoFit/>
          </a:bodyPr>
          <a:lstStyle/>
          <a:p>
            <a:pPr marL="12700">
              <a:lnSpc>
                <a:spcPct val="100000"/>
              </a:lnSpc>
              <a:spcBef>
                <a:spcPts val="105"/>
              </a:spcBef>
            </a:pPr>
            <a:r>
              <a:rPr sz="2400" dirty="0">
                <a:solidFill>
                  <a:schemeClr val="tx1"/>
                </a:solidFill>
              </a:rPr>
              <a:t>CONTEN</a:t>
            </a:r>
            <a:r>
              <a:rPr sz="2400" spc="10" dirty="0">
                <a:solidFill>
                  <a:schemeClr val="tx1"/>
                </a:solidFill>
              </a:rPr>
              <a:t>T</a:t>
            </a:r>
            <a:r>
              <a:rPr sz="2400" dirty="0">
                <a:solidFill>
                  <a:schemeClr val="tx1"/>
                </a:solidFill>
              </a:rPr>
              <a: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7002" y="4049593"/>
            <a:ext cx="2209800" cy="1833130"/>
          </a:xfrm>
          <a:prstGeom prst="rect">
            <a:avLst/>
          </a:prstGeom>
        </p:spPr>
      </p:pic>
    </p:spTree>
    <p:extLst>
      <p:ext uri="{BB962C8B-B14F-4D97-AF65-F5344CB8AC3E}">
        <p14:creationId xmlns:p14="http://schemas.microsoft.com/office/powerpoint/2010/main" val="33215569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17</a:t>
            </a:fld>
            <a:endParaRPr dirty="0"/>
          </a:p>
        </p:txBody>
      </p:sp>
      <p:sp>
        <p:nvSpPr>
          <p:cNvPr id="3" name="object 3"/>
          <p:cNvSpPr txBox="1"/>
          <p:nvPr/>
        </p:nvSpPr>
        <p:spPr>
          <a:xfrm>
            <a:off x="1050442" y="1654555"/>
            <a:ext cx="7906360" cy="4446270"/>
          </a:xfrm>
          <a:prstGeom prst="rect">
            <a:avLst/>
          </a:prstGeom>
        </p:spPr>
        <p:txBody>
          <a:bodyPr vert="horz" wrap="square" lIns="0" tIns="12700" rIns="0" bIns="0" rtlCol="0">
            <a:spAutoFit/>
          </a:bodyPr>
          <a:lstStyle/>
          <a:p>
            <a:pPr marL="277495" indent="-265430" algn="just">
              <a:lnSpc>
                <a:spcPct val="100000"/>
              </a:lnSpc>
              <a:spcBef>
                <a:spcPts val="100"/>
              </a:spcBef>
              <a:buClr>
                <a:srgbClr val="4966AC"/>
              </a:buClr>
              <a:buSzPct val="80555"/>
              <a:buFont typeface="Arial"/>
              <a:buChar char="•"/>
              <a:tabLst>
                <a:tab pos="278130" algn="l"/>
              </a:tabLst>
            </a:pPr>
            <a:r>
              <a:rPr sz="1800" b="1" spc="-85" dirty="0">
                <a:latin typeface="Times New Roman"/>
                <a:cs typeface="Times New Roman"/>
              </a:rPr>
              <a:t>To </a:t>
            </a:r>
            <a:r>
              <a:rPr sz="1800" b="1" spc="-5" dirty="0">
                <a:latin typeface="Times New Roman"/>
                <a:cs typeface="Times New Roman"/>
              </a:rPr>
              <a:t>be </a:t>
            </a:r>
            <a:r>
              <a:rPr sz="1800" b="1" dirty="0">
                <a:latin typeface="Times New Roman"/>
                <a:cs typeface="Times New Roman"/>
              </a:rPr>
              <a:t>able to </a:t>
            </a:r>
            <a:r>
              <a:rPr sz="1800" b="1" spc="-5" dirty="0">
                <a:latin typeface="Times New Roman"/>
                <a:cs typeface="Times New Roman"/>
              </a:rPr>
              <a:t>enumerate </a:t>
            </a:r>
            <a:r>
              <a:rPr sz="1800" b="1" dirty="0">
                <a:latin typeface="Times New Roman"/>
                <a:cs typeface="Times New Roman"/>
                <a:hlinkClick r:id="rId3" action="ppaction://hlinksldjump" tooltip="AH = Agricultural holding"/>
              </a:rPr>
              <a:t>all </a:t>
            </a:r>
            <a:r>
              <a:rPr sz="1800" b="1" spc="-5" dirty="0">
                <a:latin typeface="Times New Roman"/>
                <a:cs typeface="Times New Roman"/>
                <a:hlinkClick r:id="rId3" action="ppaction://hlinksldjump" tooltip="AH = Agricultural holding"/>
              </a:rPr>
              <a:t>AHs </a:t>
            </a:r>
            <a:r>
              <a:rPr sz="1800" dirty="0">
                <a:latin typeface="Times New Roman"/>
                <a:cs typeface="Times New Roman"/>
              </a:rPr>
              <a:t>a preliminary </a:t>
            </a:r>
            <a:r>
              <a:rPr sz="1800" spc="-5" dirty="0">
                <a:latin typeface="Times New Roman"/>
                <a:cs typeface="Times New Roman"/>
              </a:rPr>
              <a:t>frame is </a:t>
            </a:r>
            <a:r>
              <a:rPr sz="1800" dirty="0">
                <a:latin typeface="Times New Roman"/>
                <a:cs typeface="Times New Roman"/>
              </a:rPr>
              <a:t>indispensable. It </a:t>
            </a:r>
            <a:r>
              <a:rPr sz="1800" spc="-5" dirty="0">
                <a:latin typeface="Times New Roman"/>
                <a:cs typeface="Times New Roman"/>
              </a:rPr>
              <a:t>is</a:t>
            </a:r>
            <a:r>
              <a:rPr sz="1800" spc="5" dirty="0">
                <a:latin typeface="Times New Roman"/>
                <a:cs typeface="Times New Roman"/>
              </a:rPr>
              <a:t> </a:t>
            </a:r>
            <a:r>
              <a:rPr sz="1800" spc="-5" dirty="0">
                <a:latin typeface="Times New Roman"/>
                <a:cs typeface="Times New Roman"/>
              </a:rPr>
              <a:t>made</a:t>
            </a:r>
            <a:endParaRPr sz="1800" dirty="0">
              <a:latin typeface="Times New Roman"/>
              <a:cs typeface="Times New Roman"/>
            </a:endParaRPr>
          </a:p>
          <a:p>
            <a:pPr marL="277495" algn="just">
              <a:lnSpc>
                <a:spcPct val="100000"/>
              </a:lnSpc>
            </a:pPr>
            <a:r>
              <a:rPr sz="1800" dirty="0">
                <a:latin typeface="Times New Roman"/>
                <a:cs typeface="Times New Roman"/>
              </a:rPr>
              <a:t>of a set </a:t>
            </a:r>
            <a:r>
              <a:rPr sz="1800" spc="-5" dirty="0">
                <a:latin typeface="Times New Roman"/>
                <a:cs typeface="Times New Roman"/>
              </a:rPr>
              <a:t>of </a:t>
            </a:r>
            <a:r>
              <a:rPr sz="1800" dirty="0">
                <a:latin typeface="Times New Roman"/>
                <a:cs typeface="Times New Roman"/>
              </a:rPr>
              <a:t>physical materials (cartographic </a:t>
            </a:r>
            <a:r>
              <a:rPr sz="1800" spc="-5" dirty="0">
                <a:latin typeface="Times New Roman"/>
                <a:cs typeface="Times New Roman"/>
              </a:rPr>
              <a:t>maps, </a:t>
            </a:r>
            <a:r>
              <a:rPr sz="1800" dirty="0">
                <a:latin typeface="Times New Roman"/>
                <a:cs typeface="Times New Roman"/>
                <a:hlinkClick r:id="rId3" action="ppaction://hlinksldjump" tooltip="EA = Enumeration area"/>
              </a:rPr>
              <a:t>EA</a:t>
            </a:r>
            <a:r>
              <a:rPr sz="1800" dirty="0">
                <a:latin typeface="Times New Roman"/>
                <a:cs typeface="Times New Roman"/>
              </a:rPr>
              <a:t> </a:t>
            </a:r>
            <a:r>
              <a:rPr sz="1800" spc="-5" dirty="0">
                <a:latin typeface="Times New Roman"/>
                <a:cs typeface="Times New Roman"/>
              </a:rPr>
              <a:t>maps,</a:t>
            </a:r>
            <a:r>
              <a:rPr sz="1800" spc="-175" dirty="0">
                <a:latin typeface="Times New Roman"/>
                <a:cs typeface="Times New Roman"/>
              </a:rPr>
              <a:t> </a:t>
            </a:r>
            <a:r>
              <a:rPr sz="1800" dirty="0">
                <a:latin typeface="Times New Roman"/>
                <a:cs typeface="Times New Roman"/>
              </a:rPr>
              <a:t>etc.).</a:t>
            </a:r>
          </a:p>
          <a:p>
            <a:pPr marL="276225" marR="6350" indent="-264160" algn="just">
              <a:lnSpc>
                <a:spcPct val="100000"/>
              </a:lnSpc>
              <a:spcBef>
                <a:spcPts val="600"/>
              </a:spcBef>
              <a:buClr>
                <a:srgbClr val="4966AC"/>
              </a:buClr>
              <a:buSzPct val="80555"/>
              <a:buFont typeface="Arial"/>
              <a:buChar char="•"/>
              <a:tabLst>
                <a:tab pos="276860" algn="l"/>
              </a:tabLst>
            </a:pPr>
            <a:r>
              <a:rPr sz="1800" b="1" spc="-5" dirty="0">
                <a:latin typeface="Times New Roman"/>
                <a:cs typeface="Times New Roman"/>
              </a:rPr>
              <a:t>When </a:t>
            </a:r>
            <a:r>
              <a:rPr sz="1800" b="1" dirty="0">
                <a:latin typeface="Times New Roman"/>
                <a:cs typeface="Times New Roman"/>
                <a:hlinkClick r:id="rId3" action="ppaction://hlinksldjump" tooltip="PHC = Population and Housing Census"/>
              </a:rPr>
              <a:t>PHC</a:t>
            </a:r>
            <a:r>
              <a:rPr sz="1800" b="1" dirty="0">
                <a:latin typeface="Times New Roman"/>
                <a:cs typeface="Times New Roman"/>
              </a:rPr>
              <a:t> </a:t>
            </a:r>
            <a:r>
              <a:rPr sz="1800" b="1" spc="-10" dirty="0">
                <a:latin typeface="Times New Roman"/>
                <a:cs typeface="Times New Roman"/>
              </a:rPr>
              <a:t>does </a:t>
            </a:r>
            <a:r>
              <a:rPr sz="1800" b="1" spc="-5" dirty="0">
                <a:latin typeface="Times New Roman"/>
                <a:cs typeface="Times New Roman"/>
              </a:rPr>
              <a:t>not include specific questions </a:t>
            </a:r>
            <a:r>
              <a:rPr sz="1800" dirty="0">
                <a:latin typeface="Times New Roman"/>
                <a:cs typeface="Times New Roman"/>
              </a:rPr>
              <a:t>on </a:t>
            </a:r>
            <a:r>
              <a:rPr sz="1800" spc="-5" dirty="0">
                <a:latin typeface="Times New Roman"/>
                <a:cs typeface="Times New Roman"/>
              </a:rPr>
              <a:t>agriculture, </a:t>
            </a:r>
            <a:r>
              <a:rPr sz="1800" dirty="0">
                <a:latin typeface="Times New Roman"/>
                <a:cs typeface="Times New Roman"/>
              </a:rPr>
              <a:t>the </a:t>
            </a:r>
            <a:r>
              <a:rPr sz="1800" i="1" dirty="0">
                <a:latin typeface="Times New Roman"/>
                <a:cs typeface="Times New Roman"/>
              </a:rPr>
              <a:t>economic  activity </a:t>
            </a:r>
            <a:r>
              <a:rPr sz="1800" i="1" spc="-5" dirty="0">
                <a:latin typeface="Times New Roman"/>
                <a:cs typeface="Times New Roman"/>
              </a:rPr>
              <a:t>status </a:t>
            </a:r>
            <a:r>
              <a:rPr sz="1800" spc="-10" dirty="0">
                <a:latin typeface="Times New Roman"/>
                <a:cs typeface="Times New Roman"/>
              </a:rPr>
              <a:t>must </a:t>
            </a:r>
            <a:r>
              <a:rPr sz="1800" dirty="0">
                <a:latin typeface="Times New Roman"/>
                <a:cs typeface="Times New Roman"/>
              </a:rPr>
              <a:t>be </a:t>
            </a:r>
            <a:r>
              <a:rPr sz="1800" spc="-5" dirty="0">
                <a:latin typeface="Times New Roman"/>
                <a:cs typeface="Times New Roman"/>
              </a:rPr>
              <a:t>considered </a:t>
            </a:r>
            <a:r>
              <a:rPr sz="1800" dirty="0">
                <a:latin typeface="Times New Roman"/>
                <a:cs typeface="Times New Roman"/>
              </a:rPr>
              <a:t>together </a:t>
            </a:r>
            <a:r>
              <a:rPr sz="1800" spc="-5" dirty="0">
                <a:latin typeface="Times New Roman"/>
                <a:cs typeface="Times New Roman"/>
              </a:rPr>
              <a:t>with </a:t>
            </a:r>
            <a:r>
              <a:rPr sz="1800" i="1" dirty="0">
                <a:latin typeface="Times New Roman"/>
                <a:cs typeface="Times New Roman"/>
              </a:rPr>
              <a:t>occupation </a:t>
            </a:r>
            <a:r>
              <a:rPr sz="1800" dirty="0">
                <a:latin typeface="Times New Roman"/>
                <a:cs typeface="Times New Roman"/>
              </a:rPr>
              <a:t>and </a:t>
            </a:r>
            <a:r>
              <a:rPr sz="1800" i="1" spc="-5" dirty="0">
                <a:latin typeface="Times New Roman"/>
                <a:cs typeface="Times New Roman"/>
              </a:rPr>
              <a:t>industry </a:t>
            </a:r>
            <a:r>
              <a:rPr sz="1800" dirty="0">
                <a:latin typeface="Times New Roman"/>
                <a:cs typeface="Times New Roman"/>
              </a:rPr>
              <a:t>in </a:t>
            </a:r>
            <a:r>
              <a:rPr sz="1800" spc="-5" dirty="0">
                <a:latin typeface="Times New Roman"/>
                <a:cs typeface="Times New Roman"/>
              </a:rPr>
              <a:t>order  </a:t>
            </a:r>
            <a:r>
              <a:rPr sz="1800" dirty="0">
                <a:latin typeface="Times New Roman"/>
                <a:cs typeface="Times New Roman"/>
              </a:rPr>
              <a:t>to </a:t>
            </a:r>
            <a:r>
              <a:rPr sz="1800" spc="-5" dirty="0">
                <a:latin typeface="Times New Roman"/>
                <a:cs typeface="Times New Roman"/>
              </a:rPr>
              <a:t>provide </a:t>
            </a:r>
            <a:r>
              <a:rPr sz="1800" dirty="0">
                <a:latin typeface="Times New Roman"/>
                <a:cs typeface="Times New Roman"/>
              </a:rPr>
              <a:t>an </a:t>
            </a:r>
            <a:r>
              <a:rPr sz="1800" spc="-5" dirty="0">
                <a:latin typeface="Times New Roman"/>
                <a:cs typeface="Times New Roman"/>
              </a:rPr>
              <a:t>approximation </a:t>
            </a:r>
            <a:r>
              <a:rPr sz="1800" dirty="0">
                <a:latin typeface="Times New Roman"/>
                <a:cs typeface="Times New Roman"/>
              </a:rPr>
              <a:t>for </a:t>
            </a:r>
            <a:r>
              <a:rPr sz="1800" u="sng" dirty="0">
                <a:uFill>
                  <a:solidFill>
                    <a:srgbClr val="000000"/>
                  </a:solidFill>
                </a:uFill>
                <a:latin typeface="Times New Roman"/>
                <a:cs typeface="Times New Roman"/>
              </a:rPr>
              <a:t>households </a:t>
            </a:r>
            <a:r>
              <a:rPr sz="1800" u="sng" spc="-5" dirty="0">
                <a:uFill>
                  <a:solidFill>
                    <a:srgbClr val="000000"/>
                  </a:solidFill>
                </a:uFill>
                <a:latin typeface="Times New Roman"/>
                <a:cs typeface="Times New Roman"/>
              </a:rPr>
              <a:t>involved </a:t>
            </a:r>
            <a:r>
              <a:rPr sz="1800" u="sng" dirty="0">
                <a:uFill>
                  <a:solidFill>
                    <a:srgbClr val="000000"/>
                  </a:solidFill>
                </a:uFill>
                <a:latin typeface="Times New Roman"/>
                <a:cs typeface="Times New Roman"/>
              </a:rPr>
              <a:t>in </a:t>
            </a:r>
            <a:r>
              <a:rPr sz="1800" u="sng" spc="-5" dirty="0">
                <a:uFill>
                  <a:solidFill>
                    <a:srgbClr val="000000"/>
                  </a:solidFill>
                </a:uFill>
                <a:latin typeface="Times New Roman"/>
                <a:cs typeface="Times New Roman"/>
              </a:rPr>
              <a:t>own-account agricultural  </a:t>
            </a:r>
            <a:r>
              <a:rPr sz="1800" u="sng" dirty="0">
                <a:uFill>
                  <a:solidFill>
                    <a:srgbClr val="000000"/>
                  </a:solidFill>
                </a:uFill>
                <a:latin typeface="Times New Roman"/>
                <a:cs typeface="Times New Roman"/>
              </a:rPr>
              <a:t>production</a:t>
            </a:r>
            <a:r>
              <a:rPr sz="1800" dirty="0">
                <a:latin typeface="Times New Roman"/>
                <a:cs typeface="Times New Roman"/>
              </a:rPr>
              <a:t>.</a:t>
            </a:r>
          </a:p>
          <a:p>
            <a:pPr marL="276225" marR="7620" indent="-264160" algn="just">
              <a:lnSpc>
                <a:spcPct val="100000"/>
              </a:lnSpc>
              <a:spcBef>
                <a:spcPts val="605"/>
              </a:spcBef>
              <a:buClr>
                <a:srgbClr val="4966AC"/>
              </a:buClr>
              <a:buSzPct val="80555"/>
              <a:buFont typeface="Arial"/>
              <a:buChar char="•"/>
              <a:tabLst>
                <a:tab pos="276860" algn="l"/>
              </a:tabLst>
            </a:pPr>
            <a:r>
              <a:rPr sz="1800" b="1" spc="-5" dirty="0">
                <a:latin typeface="Times New Roman"/>
                <a:cs typeface="Times New Roman"/>
              </a:rPr>
              <a:t>The </a:t>
            </a:r>
            <a:r>
              <a:rPr sz="1800" b="1" dirty="0">
                <a:latin typeface="Times New Roman"/>
                <a:cs typeface="Times New Roman"/>
              </a:rPr>
              <a:t>minimum data items </a:t>
            </a:r>
            <a:r>
              <a:rPr sz="1800" spc="-5" dirty="0">
                <a:latin typeface="Times New Roman"/>
                <a:cs typeface="Times New Roman"/>
              </a:rPr>
              <a:t>recommended </a:t>
            </a:r>
            <a:r>
              <a:rPr sz="1800" dirty="0">
                <a:latin typeface="Times New Roman"/>
                <a:cs typeface="Times New Roman"/>
              </a:rPr>
              <a:t>in the </a:t>
            </a:r>
            <a:r>
              <a:rPr sz="1800" spc="-5" dirty="0">
                <a:latin typeface="Times New Roman"/>
                <a:cs typeface="Times New Roman"/>
              </a:rPr>
              <a:t>PHC </a:t>
            </a:r>
            <a:r>
              <a:rPr sz="1800" dirty="0">
                <a:latin typeface="Times New Roman"/>
                <a:cs typeface="Times New Roman"/>
              </a:rPr>
              <a:t>to </a:t>
            </a:r>
            <a:r>
              <a:rPr sz="1800" spc="-5" dirty="0">
                <a:latin typeface="Times New Roman"/>
                <a:cs typeface="Times New Roman"/>
              </a:rPr>
              <a:t>better identify </a:t>
            </a:r>
            <a:r>
              <a:rPr sz="1800" spc="-10" dirty="0">
                <a:latin typeface="Times New Roman"/>
                <a:cs typeface="Times New Roman"/>
              </a:rPr>
              <a:t>such  </a:t>
            </a:r>
            <a:r>
              <a:rPr sz="1800" dirty="0">
                <a:latin typeface="Times New Roman"/>
                <a:cs typeface="Times New Roman"/>
              </a:rPr>
              <a:t>households are: (i) </a:t>
            </a:r>
            <a:r>
              <a:rPr sz="1800" spc="-5" dirty="0">
                <a:latin typeface="Times New Roman"/>
                <a:cs typeface="Times New Roman"/>
              </a:rPr>
              <a:t>w</a:t>
            </a:r>
            <a:r>
              <a:rPr sz="1800" i="1" spc="-5" dirty="0">
                <a:latin typeface="Times New Roman"/>
                <a:cs typeface="Times New Roman"/>
              </a:rPr>
              <a:t>hether </a:t>
            </a:r>
            <a:r>
              <a:rPr sz="1800" i="1" dirty="0">
                <a:latin typeface="Times New Roman"/>
                <a:cs typeface="Times New Roman"/>
              </a:rPr>
              <a:t>the </a:t>
            </a:r>
            <a:r>
              <a:rPr sz="1800" i="1" spc="-5" dirty="0">
                <a:latin typeface="Times New Roman"/>
                <a:cs typeface="Times New Roman"/>
              </a:rPr>
              <a:t>household is engaged </a:t>
            </a:r>
            <a:r>
              <a:rPr sz="1800" i="1" dirty="0">
                <a:latin typeface="Times New Roman"/>
                <a:cs typeface="Times New Roman"/>
              </a:rPr>
              <a:t>in </a:t>
            </a:r>
            <a:r>
              <a:rPr sz="1800" i="1" spc="-5" dirty="0">
                <a:latin typeface="Times New Roman"/>
                <a:cs typeface="Times New Roman"/>
              </a:rPr>
              <a:t>any form </a:t>
            </a:r>
            <a:r>
              <a:rPr sz="1800" i="1" dirty="0">
                <a:latin typeface="Times New Roman"/>
                <a:cs typeface="Times New Roman"/>
              </a:rPr>
              <a:t>of </a:t>
            </a:r>
            <a:r>
              <a:rPr sz="1800" i="1" spc="-5" dirty="0">
                <a:latin typeface="Times New Roman"/>
                <a:cs typeface="Times New Roman"/>
              </a:rPr>
              <a:t>own-account  </a:t>
            </a:r>
            <a:r>
              <a:rPr sz="1800" i="1" spc="-10" dirty="0">
                <a:latin typeface="Times New Roman"/>
                <a:cs typeface="Times New Roman"/>
              </a:rPr>
              <a:t>agriculture production</a:t>
            </a:r>
            <a:r>
              <a:rPr lang="en-GB" i="1" spc="-10" dirty="0">
                <a:latin typeface="Times New Roman"/>
                <a:cs typeface="Times New Roman"/>
              </a:rPr>
              <a:t>,</a:t>
            </a:r>
            <a:r>
              <a:rPr sz="1800" i="1" spc="-10" dirty="0">
                <a:latin typeface="Times New Roman"/>
                <a:cs typeface="Times New Roman"/>
              </a:rPr>
              <a:t> </a:t>
            </a:r>
            <a:r>
              <a:rPr sz="1800" spc="-5" dirty="0">
                <a:latin typeface="Times New Roman"/>
                <a:cs typeface="Times New Roman"/>
              </a:rPr>
              <a:t>(ii) </a:t>
            </a:r>
            <a:r>
              <a:rPr sz="1800" i="1" spc="-15" dirty="0">
                <a:latin typeface="Times New Roman"/>
                <a:cs typeface="Times New Roman"/>
              </a:rPr>
              <a:t>measure </a:t>
            </a:r>
            <a:r>
              <a:rPr sz="1800" i="1" dirty="0">
                <a:latin typeface="Times New Roman"/>
                <a:cs typeface="Times New Roman"/>
              </a:rPr>
              <a:t>of </a:t>
            </a:r>
            <a:r>
              <a:rPr sz="1800" i="1" spc="-5" dirty="0">
                <a:latin typeface="Times New Roman"/>
                <a:cs typeface="Times New Roman"/>
              </a:rPr>
              <a:t>farm size, </a:t>
            </a:r>
            <a:r>
              <a:rPr sz="1800" i="1" dirty="0">
                <a:latin typeface="Times New Roman"/>
                <a:cs typeface="Times New Roman"/>
              </a:rPr>
              <a:t>e.g. </a:t>
            </a:r>
            <a:r>
              <a:rPr sz="1800" i="1" spc="-25" dirty="0">
                <a:latin typeface="Times New Roman"/>
                <a:cs typeface="Times New Roman"/>
              </a:rPr>
              <a:t>area </a:t>
            </a:r>
            <a:r>
              <a:rPr sz="1800" i="1" dirty="0">
                <a:latin typeface="Times New Roman"/>
                <a:cs typeface="Times New Roman"/>
              </a:rPr>
              <a:t>of land &amp; the </a:t>
            </a:r>
            <a:r>
              <a:rPr sz="1800" i="1" spc="-5" dirty="0">
                <a:latin typeface="Times New Roman"/>
                <a:cs typeface="Times New Roman"/>
              </a:rPr>
              <a:t>number </a:t>
            </a:r>
            <a:r>
              <a:rPr sz="1800" i="1" dirty="0">
                <a:latin typeface="Times New Roman"/>
                <a:cs typeface="Times New Roman"/>
              </a:rPr>
              <a:t>of  livestock</a:t>
            </a:r>
            <a:r>
              <a:rPr sz="1800" dirty="0">
                <a:latin typeface="Times New Roman"/>
                <a:cs typeface="Times New Roman"/>
              </a:rPr>
              <a:t>.</a:t>
            </a:r>
          </a:p>
          <a:p>
            <a:pPr marL="276225" indent="-264160" algn="just">
              <a:lnSpc>
                <a:spcPct val="100000"/>
              </a:lnSpc>
              <a:spcBef>
                <a:spcPts val="600"/>
              </a:spcBef>
              <a:buClr>
                <a:srgbClr val="4966AC"/>
              </a:buClr>
              <a:buSzPct val="80555"/>
              <a:buFont typeface="Arial"/>
              <a:buChar char="•"/>
              <a:tabLst>
                <a:tab pos="276860" algn="l"/>
              </a:tabLst>
            </a:pPr>
            <a:r>
              <a:rPr sz="1800" b="1" spc="-10" dirty="0">
                <a:latin typeface="Times New Roman"/>
                <a:cs typeface="Times New Roman"/>
              </a:rPr>
              <a:t>Use </a:t>
            </a:r>
            <a:r>
              <a:rPr sz="1800" b="1" spc="-5" dirty="0">
                <a:latin typeface="Times New Roman"/>
                <a:cs typeface="Times New Roman"/>
              </a:rPr>
              <a:t>of </a:t>
            </a:r>
            <a:r>
              <a:rPr sz="1800" b="1" dirty="0">
                <a:latin typeface="Times New Roman"/>
                <a:cs typeface="Times New Roman"/>
              </a:rPr>
              <a:t>farm </a:t>
            </a:r>
            <a:r>
              <a:rPr sz="1800" b="1" spc="-5" dirty="0">
                <a:latin typeface="Times New Roman"/>
                <a:cs typeface="Times New Roman"/>
              </a:rPr>
              <a:t>registers </a:t>
            </a:r>
            <a:r>
              <a:rPr sz="1800" b="1" dirty="0">
                <a:latin typeface="Times New Roman"/>
                <a:cs typeface="Times New Roman"/>
              </a:rPr>
              <a:t>&amp; </a:t>
            </a:r>
            <a:r>
              <a:rPr sz="1800" b="1" spc="-5" dirty="0">
                <a:latin typeface="Times New Roman"/>
                <a:cs typeface="Times New Roman"/>
              </a:rPr>
              <a:t>other statistical/administrative </a:t>
            </a:r>
            <a:r>
              <a:rPr sz="1800" spc="-5" dirty="0">
                <a:latin typeface="Times New Roman"/>
                <a:cs typeface="Times New Roman"/>
              </a:rPr>
              <a:t>sources </a:t>
            </a:r>
            <a:r>
              <a:rPr sz="1800" dirty="0">
                <a:latin typeface="Times New Roman"/>
                <a:cs typeface="Times New Roman"/>
              </a:rPr>
              <a:t>to </a:t>
            </a:r>
            <a:r>
              <a:rPr sz="1800" spc="-5" dirty="0">
                <a:latin typeface="Times New Roman"/>
                <a:cs typeface="Times New Roman"/>
              </a:rPr>
              <a:t>build</a:t>
            </a:r>
            <a:r>
              <a:rPr sz="1800" spc="325" dirty="0">
                <a:latin typeface="Times New Roman"/>
                <a:cs typeface="Times New Roman"/>
              </a:rPr>
              <a:t> </a:t>
            </a:r>
            <a:r>
              <a:rPr sz="1800" dirty="0">
                <a:latin typeface="Times New Roman"/>
                <a:cs typeface="Times New Roman"/>
              </a:rPr>
              <a:t>a</a:t>
            </a:r>
          </a:p>
          <a:p>
            <a:pPr marL="276225">
              <a:lnSpc>
                <a:spcPct val="100000"/>
              </a:lnSpc>
            </a:pPr>
            <a:r>
              <a:rPr sz="1800" dirty="0">
                <a:latin typeface="Times New Roman"/>
                <a:cs typeface="Times New Roman"/>
              </a:rPr>
              <a:t>frame.</a:t>
            </a:r>
          </a:p>
          <a:p>
            <a:pPr marL="276225" marR="5080" indent="-264160" algn="just">
              <a:lnSpc>
                <a:spcPct val="100000"/>
              </a:lnSpc>
              <a:spcBef>
                <a:spcPts val="600"/>
              </a:spcBef>
              <a:buClr>
                <a:srgbClr val="4966AC"/>
              </a:buClr>
              <a:buSzPct val="80555"/>
              <a:buFont typeface="Arial"/>
              <a:buChar char="•"/>
              <a:tabLst>
                <a:tab pos="276860" algn="l"/>
              </a:tabLst>
            </a:pPr>
            <a:r>
              <a:rPr sz="1800" b="1" spc="-5" dirty="0">
                <a:latin typeface="Times New Roman"/>
                <a:cs typeface="Times New Roman"/>
              </a:rPr>
              <a:t>Preparation </a:t>
            </a:r>
            <a:r>
              <a:rPr sz="1800" b="1" dirty="0">
                <a:latin typeface="Times New Roman"/>
                <a:cs typeface="Times New Roman"/>
              </a:rPr>
              <a:t>of </a:t>
            </a:r>
            <a:r>
              <a:rPr sz="1800" b="1" spc="-5" dirty="0">
                <a:latin typeface="Times New Roman"/>
                <a:cs typeface="Times New Roman"/>
              </a:rPr>
              <a:t>sampling frames </a:t>
            </a:r>
            <a:r>
              <a:rPr sz="1800" dirty="0">
                <a:latin typeface="Times New Roman"/>
                <a:cs typeface="Times New Roman"/>
              </a:rPr>
              <a:t>corresponding to each </a:t>
            </a:r>
            <a:r>
              <a:rPr sz="1800" spc="-5" dirty="0">
                <a:latin typeface="Times New Roman"/>
                <a:cs typeface="Times New Roman"/>
              </a:rPr>
              <a:t>sample </a:t>
            </a:r>
            <a:r>
              <a:rPr sz="1800" dirty="0">
                <a:latin typeface="Times New Roman"/>
                <a:cs typeface="Times New Roman"/>
              </a:rPr>
              <a:t>selection </a:t>
            </a:r>
            <a:r>
              <a:rPr sz="1800" spc="-5" dirty="0">
                <a:latin typeface="Times New Roman"/>
                <a:cs typeface="Times New Roman"/>
              </a:rPr>
              <a:t>stage,  </a:t>
            </a:r>
            <a:r>
              <a:rPr sz="1800" dirty="0">
                <a:latin typeface="Times New Roman"/>
                <a:cs typeface="Times New Roman"/>
              </a:rPr>
              <a:t>including </a:t>
            </a:r>
            <a:r>
              <a:rPr sz="1800" spc="-5" dirty="0">
                <a:latin typeface="Times New Roman"/>
                <a:cs typeface="Times New Roman"/>
              </a:rPr>
              <a:t>detailed mapping </a:t>
            </a:r>
            <a:r>
              <a:rPr sz="1800" dirty="0">
                <a:latin typeface="Times New Roman"/>
                <a:cs typeface="Times New Roman"/>
              </a:rPr>
              <a:t>to support the </a:t>
            </a:r>
            <a:r>
              <a:rPr sz="1800" spc="-5" dirty="0">
                <a:latin typeface="Times New Roman"/>
                <a:cs typeface="Times New Roman"/>
              </a:rPr>
              <a:t>field data collection (when sampling is  used). The frame requirement is </a:t>
            </a:r>
            <a:r>
              <a:rPr sz="1800" dirty="0">
                <a:latin typeface="Times New Roman"/>
                <a:cs typeface="Times New Roman"/>
              </a:rPr>
              <a:t>directly related to the </a:t>
            </a:r>
            <a:r>
              <a:rPr sz="1800" spc="5" dirty="0">
                <a:latin typeface="Times New Roman"/>
                <a:cs typeface="Times New Roman"/>
              </a:rPr>
              <a:t>type </a:t>
            </a:r>
            <a:r>
              <a:rPr sz="1800" dirty="0">
                <a:latin typeface="Times New Roman"/>
                <a:cs typeface="Times New Roman"/>
              </a:rPr>
              <a:t>of</a:t>
            </a:r>
            <a:r>
              <a:rPr sz="1800" spc="-65" dirty="0">
                <a:latin typeface="Times New Roman"/>
                <a:cs typeface="Times New Roman"/>
              </a:rPr>
              <a:t> </a:t>
            </a:r>
            <a:r>
              <a:rPr sz="1800" dirty="0">
                <a:latin typeface="Times New Roman"/>
                <a:cs typeface="Times New Roman"/>
              </a:rPr>
              <a:t>sampling.</a:t>
            </a:r>
          </a:p>
        </p:txBody>
      </p:sp>
      <p:sp>
        <p:nvSpPr>
          <p:cNvPr id="6" name="object 2"/>
          <p:cNvSpPr txBox="1">
            <a:spLocks noGrp="1"/>
          </p:cNvSpPr>
          <p:nvPr>
            <p:ph type="title"/>
          </p:nvPr>
        </p:nvSpPr>
        <p:spPr>
          <a:xfrm>
            <a:off x="99339" y="914400"/>
            <a:ext cx="9501861" cy="505908"/>
          </a:xfrm>
          <a:prstGeom prst="rect">
            <a:avLst/>
          </a:prstGeom>
        </p:spPr>
        <p:txBody>
          <a:bodyPr vert="horz" wrap="square" lIns="0" tIns="13335" rIns="0" bIns="0" rtlCol="0">
            <a:spAutoFit/>
          </a:bodyPr>
          <a:lstStyle/>
          <a:p>
            <a:pPr marL="913130">
              <a:lnSpc>
                <a:spcPct val="100000"/>
              </a:lnSpc>
              <a:spcBef>
                <a:spcPts val="105"/>
              </a:spcBef>
            </a:pPr>
            <a:r>
              <a:rPr dirty="0"/>
              <a:t>Some guidelines on </a:t>
            </a:r>
            <a:r>
              <a:rPr spc="-5" dirty="0"/>
              <a:t>building </a:t>
            </a:r>
            <a:r>
              <a:rPr dirty="0"/>
              <a:t>frames for AC</a:t>
            </a:r>
            <a:r>
              <a:rPr spc="-325" dirty="0"/>
              <a:t> </a:t>
            </a:r>
            <a:r>
              <a:rPr sz="2400" b="0" dirty="0"/>
              <a:t>(</a:t>
            </a:r>
            <a:r>
              <a:rPr lang="en-GB" sz="2400" b="0" dirty="0"/>
              <a:t>1/3</a:t>
            </a:r>
            <a:r>
              <a:rPr sz="2400" b="0" dirty="0"/>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90600" y="1604416"/>
            <a:ext cx="8028384" cy="5229200"/>
          </a:xfrm>
        </p:spPr>
        <p:txBody>
          <a:bodyPr>
            <a:noAutofit/>
          </a:bodyPr>
          <a:lstStyle/>
          <a:p>
            <a:pPr marL="263525" indent="-263525" algn="just">
              <a:lnSpc>
                <a:spcPct val="100000"/>
              </a:lnSpc>
              <a:buFont typeface="Arial" panose="020B0604020202020204" pitchFamily="34" charset="0"/>
              <a:buChar char="•"/>
            </a:pPr>
            <a:r>
              <a:rPr lang="en-US" sz="1800" b="1" dirty="0"/>
              <a:t>The Handbook on Master Sampling Frames for Agricultural Statistics </a:t>
            </a:r>
            <a:r>
              <a:rPr lang="en-US" sz="1800" dirty="0"/>
              <a:t>(Global Strategy, 2015, available at </a:t>
            </a:r>
            <a:r>
              <a:rPr lang="en-US" sz="1800" u="sng" dirty="0">
                <a:hlinkClick r:id="rId3"/>
              </a:rPr>
              <a:t>http://gsars.org/en/handbook-on-master-sampling-frames-for-agricultural-statistics/</a:t>
            </a:r>
            <a:r>
              <a:rPr lang="en-US" sz="1800" u="sng" dirty="0"/>
              <a:t>)</a:t>
            </a:r>
            <a:r>
              <a:rPr lang="en-US" sz="1800" dirty="0"/>
              <a:t> provides detailed guidelines and country examples on the development of AC frames.</a:t>
            </a:r>
          </a:p>
          <a:p>
            <a:pPr marL="263525" indent="-263525" algn="just">
              <a:lnSpc>
                <a:spcPct val="100000"/>
              </a:lnSpc>
              <a:buFont typeface="Arial" panose="020B0604020202020204" pitchFamily="34" charset="0"/>
              <a:buChar char="•"/>
            </a:pPr>
            <a:r>
              <a:rPr lang="en-US" sz="1800" b="1" dirty="0"/>
              <a:t>Using new technology for building frames</a:t>
            </a:r>
            <a:r>
              <a:rPr lang="en-US" sz="1800" dirty="0"/>
              <a:t>, e.g.: GPS, GIS, Remote Sensing.</a:t>
            </a:r>
            <a:endParaRPr lang="en-US" sz="1800" b="1" dirty="0"/>
          </a:p>
          <a:p>
            <a:pPr marL="263525" lvl="1" indent="-263525" algn="just">
              <a:lnSpc>
                <a:spcPct val="100000"/>
              </a:lnSpc>
              <a:spcBef>
                <a:spcPts val="600"/>
              </a:spcBef>
              <a:buSzPct val="80000"/>
              <a:buFont typeface="Arial" panose="020B0604020202020204" pitchFamily="34" charset="0"/>
              <a:buChar char="•"/>
            </a:pPr>
            <a:r>
              <a:rPr lang="en-US" sz="1800" b="1" dirty="0"/>
              <a:t>List frame:</a:t>
            </a:r>
          </a:p>
          <a:p>
            <a:pPr marL="532638" lvl="2" indent="-285750" algn="just">
              <a:lnSpc>
                <a:spcPct val="100000"/>
              </a:lnSpc>
              <a:spcBef>
                <a:spcPts val="600"/>
              </a:spcBef>
              <a:buSzPct val="80000"/>
              <a:buFont typeface="Courier New" panose="02070309020205020404" pitchFamily="49" charset="0"/>
              <a:buChar char="o"/>
              <a:tabLst>
                <a:tab pos="719138" algn="l"/>
              </a:tabLst>
            </a:pPr>
            <a:r>
              <a:rPr lang="en-US" sz="1800" dirty="0"/>
              <a:t>Are the most widely used frames for agricultural censuses.</a:t>
            </a:r>
          </a:p>
          <a:p>
            <a:pPr marL="532638" lvl="2" indent="-285750" algn="just">
              <a:lnSpc>
                <a:spcPct val="100000"/>
              </a:lnSpc>
              <a:spcBef>
                <a:spcPts val="600"/>
              </a:spcBef>
              <a:buSzPct val="80000"/>
              <a:buFont typeface="Courier New" panose="02070309020205020404" pitchFamily="49" charset="0"/>
              <a:buChar char="o"/>
              <a:tabLst>
                <a:tab pos="719138" algn="l"/>
              </a:tabLst>
            </a:pPr>
            <a:r>
              <a:rPr lang="en-US" sz="1800" dirty="0"/>
              <a:t>Use of PHC data, AC and/or of registers to build a list frame.</a:t>
            </a:r>
          </a:p>
          <a:p>
            <a:pPr marL="532638" lvl="2" indent="-285750" algn="just">
              <a:lnSpc>
                <a:spcPct val="100000"/>
              </a:lnSpc>
              <a:spcBef>
                <a:spcPts val="600"/>
              </a:spcBef>
              <a:buSzPct val="80000"/>
              <a:buFont typeface="Courier New" panose="02070309020205020404" pitchFamily="49" charset="0"/>
              <a:buChar char="o"/>
              <a:tabLst>
                <a:tab pos="719138" algn="l"/>
              </a:tabLst>
            </a:pPr>
            <a:r>
              <a:rPr lang="en-US" sz="1800" dirty="0"/>
              <a:t>These are discussed in Chapter 5 of the Global Strategy, 2015.</a:t>
            </a:r>
          </a:p>
          <a:p>
            <a:pPr marL="532638" lvl="2" indent="-285750" algn="just">
              <a:lnSpc>
                <a:spcPct val="100000"/>
              </a:lnSpc>
              <a:spcBef>
                <a:spcPts val="600"/>
              </a:spcBef>
              <a:buSzPct val="80000"/>
              <a:buFont typeface="Courier New" panose="02070309020205020404" pitchFamily="49" charset="0"/>
              <a:buChar char="o"/>
              <a:tabLst>
                <a:tab pos="719138" algn="l"/>
              </a:tabLst>
            </a:pPr>
            <a:r>
              <a:rPr lang="en-US" sz="1800" dirty="0"/>
              <a:t>When sampling is involved in the AC:</a:t>
            </a:r>
          </a:p>
          <a:p>
            <a:pPr marL="742950" lvl="3" indent="-285750" algn="just">
              <a:spcBef>
                <a:spcPts val="600"/>
              </a:spcBef>
              <a:buSzPct val="80000"/>
              <a:buFont typeface="Wingdings" panose="05000000000000000000" pitchFamily="2" charset="2"/>
              <a:buChar char="Ø"/>
              <a:tabLst>
                <a:tab pos="719138" algn="l"/>
              </a:tabLst>
            </a:pPr>
            <a:r>
              <a:rPr lang="en-US" sz="1800" dirty="0"/>
              <a:t>The use of EAs from a PHC or the use of EAs from the latest AC as primary sampling units (PSUs) is a usual form of cluster sampling. </a:t>
            </a:r>
          </a:p>
          <a:p>
            <a:pPr marL="742950" lvl="3" indent="-285750" algn="just">
              <a:spcBef>
                <a:spcPts val="600"/>
              </a:spcBef>
              <a:buSzPct val="80000"/>
              <a:buFont typeface="Wingdings" panose="05000000000000000000" pitchFamily="2" charset="2"/>
              <a:buChar char="Ø"/>
              <a:tabLst>
                <a:tab pos="719138" algn="l"/>
              </a:tabLst>
            </a:pPr>
            <a:r>
              <a:rPr lang="en-US" sz="1800" dirty="0"/>
              <a:t>In a two-stage cluster sampling, for example, all AHs are listed within PSUs (selected EAs) and a sample of AHs (as represented by holders) is selected in the second and final stage.</a:t>
            </a:r>
            <a:endParaRPr lang="en-GB" sz="1800" dirty="0"/>
          </a:p>
          <a:p>
            <a:pPr marL="0" lvl="2" indent="0" algn="just">
              <a:lnSpc>
                <a:spcPct val="100000"/>
              </a:lnSpc>
              <a:spcBef>
                <a:spcPts val="600"/>
              </a:spcBef>
              <a:buSzPct val="80000"/>
              <a:buNone/>
              <a:tabLst>
                <a:tab pos="719138" algn="l"/>
              </a:tabLst>
            </a:pPr>
            <a:endParaRPr lang="en-GB" sz="1600" dirty="0"/>
          </a:p>
        </p:txBody>
      </p:sp>
      <p:sp>
        <p:nvSpPr>
          <p:cNvPr id="4" name="Slide Number Placeholder 3"/>
          <p:cNvSpPr>
            <a:spLocks noGrp="1"/>
          </p:cNvSpPr>
          <p:nvPr>
            <p:ph type="sldNum" sz="quarter" idx="4294967295"/>
          </p:nvPr>
        </p:nvSpPr>
        <p:spPr/>
        <p:txBody>
          <a:bodyPr/>
          <a:lstStyle/>
          <a:p>
            <a:fld id="{412FF748-1325-48DC-AE50-E54CCC902008}" type="slidenum">
              <a:rPr lang="es-ES" smtClean="0"/>
              <a:pPr/>
              <a:t>18</a:t>
            </a:fld>
            <a:endParaRPr lang="es-ES" dirty="0"/>
          </a:p>
        </p:txBody>
      </p:sp>
      <p:sp>
        <p:nvSpPr>
          <p:cNvPr id="6" name="object 2"/>
          <p:cNvSpPr txBox="1">
            <a:spLocks noGrp="1"/>
          </p:cNvSpPr>
          <p:nvPr>
            <p:ph type="title"/>
          </p:nvPr>
        </p:nvSpPr>
        <p:spPr>
          <a:xfrm>
            <a:off x="99339" y="914400"/>
            <a:ext cx="9501861" cy="505908"/>
          </a:xfrm>
          <a:prstGeom prst="rect">
            <a:avLst/>
          </a:prstGeom>
        </p:spPr>
        <p:txBody>
          <a:bodyPr vert="horz" wrap="square" lIns="0" tIns="13335" rIns="0" bIns="0" rtlCol="0">
            <a:spAutoFit/>
          </a:bodyPr>
          <a:lstStyle/>
          <a:p>
            <a:pPr marL="913130">
              <a:lnSpc>
                <a:spcPct val="100000"/>
              </a:lnSpc>
              <a:spcBef>
                <a:spcPts val="105"/>
              </a:spcBef>
            </a:pPr>
            <a:r>
              <a:rPr dirty="0"/>
              <a:t>Some guidelines on </a:t>
            </a:r>
            <a:r>
              <a:rPr spc="-5" dirty="0"/>
              <a:t>building </a:t>
            </a:r>
            <a:r>
              <a:rPr dirty="0"/>
              <a:t>frames for AC</a:t>
            </a:r>
            <a:r>
              <a:rPr spc="-325" dirty="0"/>
              <a:t> </a:t>
            </a:r>
            <a:r>
              <a:rPr sz="2400" b="0" dirty="0"/>
              <a:t>(</a:t>
            </a:r>
            <a:r>
              <a:rPr lang="en-GB" sz="2400" b="0" dirty="0"/>
              <a:t>2/3</a:t>
            </a:r>
            <a:r>
              <a:rPr sz="2400" b="0" dirty="0"/>
              <a:t>)</a:t>
            </a:r>
          </a:p>
        </p:txBody>
      </p:sp>
    </p:spTree>
    <p:extLst>
      <p:ext uri="{BB962C8B-B14F-4D97-AF65-F5344CB8AC3E}">
        <p14:creationId xmlns:p14="http://schemas.microsoft.com/office/powerpoint/2010/main" val="202632405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99339" y="914400"/>
            <a:ext cx="9501861" cy="505908"/>
          </a:xfrm>
          <a:prstGeom prst="rect">
            <a:avLst/>
          </a:prstGeom>
        </p:spPr>
        <p:txBody>
          <a:bodyPr vert="horz" wrap="square" lIns="0" tIns="13335" rIns="0" bIns="0" rtlCol="0">
            <a:spAutoFit/>
          </a:bodyPr>
          <a:lstStyle/>
          <a:p>
            <a:pPr marL="913130">
              <a:lnSpc>
                <a:spcPct val="100000"/>
              </a:lnSpc>
              <a:spcBef>
                <a:spcPts val="105"/>
              </a:spcBef>
            </a:pPr>
            <a:r>
              <a:rPr dirty="0"/>
              <a:t>Some guidelines on </a:t>
            </a:r>
            <a:r>
              <a:rPr spc="-5" dirty="0"/>
              <a:t>building </a:t>
            </a:r>
            <a:r>
              <a:rPr dirty="0"/>
              <a:t>frames for AC</a:t>
            </a:r>
            <a:r>
              <a:rPr spc="-325" dirty="0"/>
              <a:t> </a:t>
            </a:r>
            <a:r>
              <a:rPr sz="2400" b="0" dirty="0"/>
              <a:t>(3</a:t>
            </a:r>
            <a:r>
              <a:rPr lang="en-GB" sz="2400" b="0" dirty="0"/>
              <a:t>/3</a:t>
            </a:r>
            <a:r>
              <a:rPr sz="2400" b="0" dirty="0"/>
              <a:t>)</a:t>
            </a:r>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19</a:t>
            </a:fld>
            <a:endParaRPr dirty="0"/>
          </a:p>
        </p:txBody>
      </p:sp>
      <p:sp>
        <p:nvSpPr>
          <p:cNvPr id="3" name="object 3"/>
          <p:cNvSpPr txBox="1"/>
          <p:nvPr/>
        </p:nvSpPr>
        <p:spPr>
          <a:xfrm>
            <a:off x="1050442" y="1447800"/>
            <a:ext cx="7873365" cy="5353389"/>
          </a:xfrm>
          <a:prstGeom prst="rect">
            <a:avLst/>
          </a:prstGeom>
        </p:spPr>
        <p:txBody>
          <a:bodyPr vert="horz" wrap="square" lIns="0" tIns="89535" rIns="0" bIns="0" rtlCol="0">
            <a:spAutoFit/>
          </a:bodyPr>
          <a:lstStyle/>
          <a:p>
            <a:pPr marL="286385" indent="-274320" algn="just">
              <a:lnSpc>
                <a:spcPct val="100000"/>
              </a:lnSpc>
              <a:spcBef>
                <a:spcPts val="705"/>
              </a:spcBef>
              <a:buClr>
                <a:srgbClr val="619DD1"/>
              </a:buClr>
              <a:buSzPct val="79166"/>
              <a:buFont typeface="Arial"/>
              <a:buChar char="•"/>
              <a:tabLst>
                <a:tab pos="287020" algn="l"/>
              </a:tabLst>
            </a:pPr>
            <a:r>
              <a:rPr sz="2400" b="1" spc="-15" dirty="0">
                <a:latin typeface="Times New Roman"/>
                <a:cs typeface="Times New Roman"/>
              </a:rPr>
              <a:t>Area</a:t>
            </a:r>
            <a:r>
              <a:rPr sz="2400" b="1" spc="-5" dirty="0">
                <a:latin typeface="Times New Roman"/>
                <a:cs typeface="Times New Roman"/>
              </a:rPr>
              <a:t> </a:t>
            </a:r>
            <a:r>
              <a:rPr sz="2400" b="1" dirty="0">
                <a:latin typeface="Times New Roman"/>
                <a:cs typeface="Times New Roman"/>
              </a:rPr>
              <a:t>frames</a:t>
            </a:r>
            <a:endParaRPr sz="2400" dirty="0">
              <a:latin typeface="Times New Roman"/>
              <a:cs typeface="Times New Roman"/>
            </a:endParaRPr>
          </a:p>
          <a:p>
            <a:pPr marL="545465" marR="5715" lvl="1" indent="-287020" algn="just">
              <a:lnSpc>
                <a:spcPct val="100000"/>
              </a:lnSpc>
              <a:spcBef>
                <a:spcPts val="600"/>
              </a:spcBef>
              <a:buClr>
                <a:srgbClr val="619DD1"/>
              </a:buClr>
              <a:buSzPct val="79166"/>
              <a:buFont typeface="Courier New"/>
              <a:buChar char="o"/>
              <a:tabLst>
                <a:tab pos="546100" algn="l"/>
              </a:tabLst>
            </a:pPr>
            <a:r>
              <a:rPr sz="2400" dirty="0">
                <a:latin typeface="Times New Roman"/>
                <a:cs typeface="Times New Roman"/>
              </a:rPr>
              <a:t>The </a:t>
            </a:r>
            <a:r>
              <a:rPr sz="2400" spc="-5" dirty="0">
                <a:latin typeface="Times New Roman"/>
                <a:cs typeface="Times New Roman"/>
              </a:rPr>
              <a:t>main types </a:t>
            </a:r>
            <a:r>
              <a:rPr sz="2400" dirty="0">
                <a:latin typeface="Times New Roman"/>
                <a:cs typeface="Times New Roman"/>
              </a:rPr>
              <a:t>of </a:t>
            </a:r>
            <a:r>
              <a:rPr sz="2400" spc="-5" dirty="0">
                <a:latin typeface="Times New Roman"/>
                <a:cs typeface="Times New Roman"/>
              </a:rPr>
              <a:t>sampling units </a:t>
            </a:r>
            <a:r>
              <a:rPr sz="2400" dirty="0">
                <a:latin typeface="Times New Roman"/>
                <a:cs typeface="Times New Roman"/>
              </a:rPr>
              <a:t>in area </a:t>
            </a:r>
            <a:r>
              <a:rPr sz="2400" spc="-5" dirty="0">
                <a:latin typeface="Times New Roman"/>
                <a:cs typeface="Times New Roman"/>
              </a:rPr>
              <a:t>frame: </a:t>
            </a:r>
            <a:r>
              <a:rPr lang="en-GB" sz="2400" spc="-5" dirty="0">
                <a:latin typeface="Times New Roman"/>
                <a:cs typeface="Times New Roman"/>
              </a:rPr>
              <a:t/>
            </a:r>
            <a:br>
              <a:rPr lang="en-GB" sz="2400" spc="-5" dirty="0">
                <a:latin typeface="Times New Roman"/>
                <a:cs typeface="Times New Roman"/>
              </a:rPr>
            </a:br>
            <a:r>
              <a:rPr sz="2400" spc="-5" dirty="0">
                <a:latin typeface="Times New Roman"/>
                <a:cs typeface="Times New Roman"/>
              </a:rPr>
              <a:t>segments,  </a:t>
            </a:r>
            <a:r>
              <a:rPr sz="2400" dirty="0">
                <a:latin typeface="Times New Roman"/>
                <a:cs typeface="Times New Roman"/>
              </a:rPr>
              <a:t>points,</a:t>
            </a:r>
            <a:r>
              <a:rPr sz="2400" spc="-15" dirty="0">
                <a:latin typeface="Times New Roman"/>
                <a:cs typeface="Times New Roman"/>
              </a:rPr>
              <a:t> </a:t>
            </a:r>
            <a:r>
              <a:rPr sz="2400" dirty="0">
                <a:latin typeface="Times New Roman"/>
                <a:cs typeface="Times New Roman"/>
              </a:rPr>
              <a:t>transects.</a:t>
            </a:r>
          </a:p>
          <a:p>
            <a:pPr marL="545465" marR="5080" lvl="1" indent="-287020" algn="just">
              <a:lnSpc>
                <a:spcPct val="100000"/>
              </a:lnSpc>
              <a:spcBef>
                <a:spcPts val="600"/>
              </a:spcBef>
              <a:buClr>
                <a:srgbClr val="619DD1"/>
              </a:buClr>
              <a:buSzPct val="79166"/>
              <a:buFont typeface="Courier New"/>
              <a:buChar char="o"/>
              <a:tabLst>
                <a:tab pos="546100" algn="l"/>
              </a:tabLst>
            </a:pPr>
            <a:r>
              <a:rPr sz="2400" dirty="0">
                <a:latin typeface="Times New Roman"/>
                <a:cs typeface="Times New Roman"/>
              </a:rPr>
              <a:t>These are </a:t>
            </a:r>
            <a:r>
              <a:rPr sz="2400" spc="-5" dirty="0">
                <a:latin typeface="Times New Roman"/>
                <a:cs typeface="Times New Roman"/>
              </a:rPr>
              <a:t>discussed </a:t>
            </a:r>
            <a:r>
              <a:rPr sz="2400" dirty="0">
                <a:latin typeface="Times New Roman"/>
                <a:cs typeface="Times New Roman"/>
              </a:rPr>
              <a:t>in </a:t>
            </a:r>
            <a:r>
              <a:rPr sz="2400" spc="-5" dirty="0">
                <a:latin typeface="Times New Roman"/>
                <a:cs typeface="Times New Roman"/>
                <a:hlinkClick r:id="rId3"/>
              </a:rPr>
              <a:t>Chapter 6 of the Global Strategy  (GS), 2015</a:t>
            </a:r>
            <a:r>
              <a:rPr sz="2400" dirty="0">
                <a:latin typeface="Times New Roman"/>
                <a:cs typeface="Times New Roman"/>
              </a:rPr>
              <a:t>.</a:t>
            </a:r>
          </a:p>
          <a:p>
            <a:pPr marL="286385" indent="-274320" algn="just">
              <a:lnSpc>
                <a:spcPct val="100000"/>
              </a:lnSpc>
              <a:spcBef>
                <a:spcPts val="605"/>
              </a:spcBef>
              <a:buClr>
                <a:srgbClr val="619DD1"/>
              </a:buClr>
              <a:buSzPct val="79166"/>
              <a:buFont typeface="Arial"/>
              <a:buChar char="•"/>
              <a:tabLst>
                <a:tab pos="287020" algn="l"/>
              </a:tabLst>
            </a:pPr>
            <a:r>
              <a:rPr sz="2400" b="1" dirty="0">
                <a:latin typeface="Times New Roman"/>
                <a:cs typeface="Times New Roman"/>
              </a:rPr>
              <a:t>Multiple</a:t>
            </a:r>
            <a:r>
              <a:rPr sz="2400" b="1" spc="-35" dirty="0">
                <a:latin typeface="Times New Roman"/>
                <a:cs typeface="Times New Roman"/>
              </a:rPr>
              <a:t> </a:t>
            </a:r>
            <a:r>
              <a:rPr sz="2400" b="1" spc="-5" dirty="0">
                <a:latin typeface="Times New Roman"/>
                <a:cs typeface="Times New Roman"/>
              </a:rPr>
              <a:t>frames</a:t>
            </a:r>
            <a:endParaRPr sz="2400" dirty="0">
              <a:latin typeface="Times New Roman"/>
              <a:cs typeface="Times New Roman"/>
            </a:endParaRPr>
          </a:p>
          <a:p>
            <a:pPr marL="547370" marR="6350" lvl="1" indent="-260985" algn="just">
              <a:lnSpc>
                <a:spcPct val="100000"/>
              </a:lnSpc>
              <a:spcBef>
                <a:spcPts val="600"/>
              </a:spcBef>
              <a:buClr>
                <a:srgbClr val="619DD1"/>
              </a:buClr>
              <a:buSzPct val="79166"/>
              <a:buFont typeface="Courier New"/>
              <a:buChar char="o"/>
              <a:tabLst>
                <a:tab pos="548005" algn="l"/>
              </a:tabLst>
            </a:pPr>
            <a:r>
              <a:rPr sz="2400" spc="-5" dirty="0">
                <a:latin typeface="Times New Roman"/>
                <a:cs typeface="Times New Roman"/>
              </a:rPr>
              <a:t>Multiple frame sampling involves the joint use </a:t>
            </a:r>
            <a:r>
              <a:rPr sz="2400" dirty="0">
                <a:latin typeface="Times New Roman"/>
                <a:cs typeface="Times New Roman"/>
              </a:rPr>
              <a:t>of area and  list</a:t>
            </a:r>
            <a:r>
              <a:rPr sz="2400" spc="-20" dirty="0">
                <a:latin typeface="Times New Roman"/>
                <a:cs typeface="Times New Roman"/>
              </a:rPr>
              <a:t> </a:t>
            </a:r>
            <a:r>
              <a:rPr sz="2400" spc="-5" dirty="0">
                <a:latin typeface="Times New Roman"/>
                <a:cs typeface="Times New Roman"/>
              </a:rPr>
              <a:t>frames.</a:t>
            </a:r>
            <a:endParaRPr sz="2400" dirty="0">
              <a:latin typeface="Times New Roman"/>
              <a:cs typeface="Times New Roman"/>
            </a:endParaRPr>
          </a:p>
          <a:p>
            <a:pPr marL="547370" marR="5715" lvl="1" indent="-260985" algn="just">
              <a:lnSpc>
                <a:spcPct val="100000"/>
              </a:lnSpc>
              <a:spcBef>
                <a:spcPts val="600"/>
              </a:spcBef>
              <a:buClr>
                <a:srgbClr val="619DD1"/>
              </a:buClr>
              <a:buSzPct val="79166"/>
              <a:buFont typeface="Courier New"/>
              <a:buChar char="o"/>
              <a:tabLst>
                <a:tab pos="548005" algn="l"/>
              </a:tabLst>
            </a:pPr>
            <a:r>
              <a:rPr sz="2400" dirty="0">
                <a:latin typeface="Times New Roman"/>
                <a:cs typeface="Times New Roman"/>
              </a:rPr>
              <a:t>Any </a:t>
            </a:r>
            <a:r>
              <a:rPr sz="2400" spc="-5" dirty="0">
                <a:latin typeface="Times New Roman"/>
                <a:cs typeface="Times New Roman"/>
              </a:rPr>
              <a:t>duplication (overlap) </a:t>
            </a:r>
            <a:r>
              <a:rPr sz="2400" dirty="0">
                <a:latin typeface="Times New Roman"/>
                <a:cs typeface="Times New Roman"/>
              </a:rPr>
              <a:t>of </a:t>
            </a:r>
            <a:r>
              <a:rPr sz="2400" spc="-5" dirty="0">
                <a:latin typeface="Times New Roman"/>
                <a:cs typeface="Times New Roman"/>
              </a:rPr>
              <a:t>list </a:t>
            </a:r>
            <a:r>
              <a:rPr sz="2400" spc="-10" dirty="0">
                <a:latin typeface="Times New Roman"/>
                <a:cs typeface="Times New Roman"/>
              </a:rPr>
              <a:t>frame </a:t>
            </a:r>
            <a:r>
              <a:rPr sz="2400" spc="-5" dirty="0">
                <a:latin typeface="Times New Roman"/>
                <a:cs typeface="Times New Roman"/>
              </a:rPr>
              <a:t>elements </a:t>
            </a:r>
            <a:r>
              <a:rPr sz="2400" dirty="0">
                <a:latin typeface="Times New Roman"/>
                <a:cs typeface="Times New Roman"/>
              </a:rPr>
              <a:t>in </a:t>
            </a:r>
            <a:r>
              <a:rPr sz="2400" spc="-5" dirty="0">
                <a:latin typeface="Times New Roman"/>
                <a:cs typeface="Times New Roman"/>
              </a:rPr>
              <a:t>the </a:t>
            </a:r>
            <a:r>
              <a:rPr sz="2400" dirty="0">
                <a:latin typeface="Times New Roman"/>
                <a:cs typeface="Times New Roman"/>
              </a:rPr>
              <a:t>area  </a:t>
            </a:r>
            <a:r>
              <a:rPr sz="2400" spc="-5" dirty="0">
                <a:latin typeface="Times New Roman"/>
                <a:cs typeface="Times New Roman"/>
              </a:rPr>
              <a:t>frame must </a:t>
            </a:r>
            <a:r>
              <a:rPr sz="2400" dirty="0">
                <a:latin typeface="Times New Roman"/>
                <a:cs typeface="Times New Roman"/>
              </a:rPr>
              <a:t>be </a:t>
            </a:r>
            <a:r>
              <a:rPr sz="2400" spc="-5" dirty="0">
                <a:latin typeface="Times New Roman"/>
                <a:cs typeface="Times New Roman"/>
              </a:rPr>
              <a:t>removed, </a:t>
            </a:r>
            <a:r>
              <a:rPr sz="2400" dirty="0">
                <a:latin typeface="Times New Roman"/>
                <a:cs typeface="Times New Roman"/>
              </a:rPr>
              <a:t>an </a:t>
            </a:r>
            <a:r>
              <a:rPr sz="2400" spc="-5" dirty="0">
                <a:latin typeface="Times New Roman"/>
                <a:cs typeface="Times New Roman"/>
              </a:rPr>
              <a:t>operation that requires special  </a:t>
            </a:r>
            <a:r>
              <a:rPr sz="2400" dirty="0">
                <a:latin typeface="Times New Roman"/>
                <a:cs typeface="Times New Roman"/>
              </a:rPr>
              <a:t>attention and</a:t>
            </a:r>
            <a:r>
              <a:rPr sz="2400" spc="-60" dirty="0">
                <a:latin typeface="Times New Roman"/>
                <a:cs typeface="Times New Roman"/>
              </a:rPr>
              <a:t> </a:t>
            </a:r>
            <a:r>
              <a:rPr sz="2400" dirty="0">
                <a:latin typeface="Times New Roman"/>
                <a:cs typeface="Times New Roman"/>
              </a:rPr>
              <a:t>resources.</a:t>
            </a:r>
          </a:p>
          <a:p>
            <a:pPr marL="547370" lvl="1" indent="-261620" algn="just">
              <a:lnSpc>
                <a:spcPct val="100000"/>
              </a:lnSpc>
              <a:spcBef>
                <a:spcPts val="605"/>
              </a:spcBef>
              <a:buClr>
                <a:srgbClr val="619DD1"/>
              </a:buClr>
              <a:buSzPct val="79166"/>
              <a:buFont typeface="Courier New"/>
              <a:buChar char="o"/>
              <a:tabLst>
                <a:tab pos="548005" algn="l"/>
              </a:tabLst>
            </a:pPr>
            <a:r>
              <a:rPr sz="2400" dirty="0">
                <a:latin typeface="Times New Roman"/>
                <a:cs typeface="Times New Roman"/>
              </a:rPr>
              <a:t>These are discussed in </a:t>
            </a:r>
            <a:r>
              <a:rPr sz="2400" dirty="0">
                <a:latin typeface="Times New Roman"/>
                <a:cs typeface="Times New Roman"/>
                <a:hlinkClick r:id="rId4"/>
              </a:rPr>
              <a:t>Chapter 7 of the </a:t>
            </a:r>
            <a:r>
              <a:rPr lang="en-GB" sz="2400" dirty="0">
                <a:latin typeface="Times New Roman"/>
                <a:cs typeface="Times New Roman"/>
                <a:hlinkClick r:id="rId4"/>
              </a:rPr>
              <a:t>Global Strategy (</a:t>
            </a:r>
            <a:r>
              <a:rPr sz="2400" spc="-5" dirty="0">
                <a:latin typeface="Times New Roman"/>
                <a:cs typeface="Times New Roman"/>
                <a:hlinkClick r:id="rId4"/>
              </a:rPr>
              <a:t>GS</a:t>
            </a:r>
            <a:r>
              <a:rPr lang="en-GB" sz="2400" spc="-5" dirty="0">
                <a:latin typeface="Times New Roman"/>
                <a:cs typeface="Times New Roman"/>
                <a:hlinkClick r:id="rId4"/>
              </a:rPr>
              <a:t>)</a:t>
            </a:r>
            <a:r>
              <a:rPr sz="2400" spc="-5" dirty="0">
                <a:latin typeface="Times New Roman"/>
                <a:cs typeface="Times New Roman"/>
                <a:hlinkClick r:id="rId4"/>
              </a:rPr>
              <a:t>,</a:t>
            </a:r>
            <a:r>
              <a:rPr sz="2400" spc="-80" dirty="0">
                <a:latin typeface="Times New Roman"/>
                <a:cs typeface="Times New Roman"/>
                <a:hlinkClick r:id="rId4"/>
              </a:rPr>
              <a:t> </a:t>
            </a:r>
            <a:r>
              <a:rPr sz="2400" dirty="0">
                <a:latin typeface="Times New Roman"/>
                <a:cs typeface="Times New Roman"/>
                <a:hlinkClick r:id="rId4"/>
              </a:rPr>
              <a:t>2015</a:t>
            </a:r>
            <a:r>
              <a:rPr sz="2400" dirty="0">
                <a:latin typeface="Times New Roman"/>
                <a:cs typeface="Times New Roman"/>
              </a:rPr>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6414515" y="4456176"/>
            <a:ext cx="2508504" cy="2087880"/>
          </a:xfrm>
          <a:prstGeom prst="rect">
            <a:avLst/>
          </a:prstGeom>
          <a:blipFill>
            <a:blip r:embed="rId3" cstate="print"/>
            <a:stretch>
              <a:fillRect/>
            </a:stretch>
          </a:blipFill>
        </p:spPr>
        <p:txBody>
          <a:bodyPr wrap="square" lIns="0" tIns="0" rIns="0" bIns="0" rtlCol="0"/>
          <a:lstStyle/>
          <a:p>
            <a:endParaRPr/>
          </a:p>
        </p:txBody>
      </p:sp>
      <p:sp>
        <p:nvSpPr>
          <p:cNvPr id="3" name="object 3"/>
          <p:cNvSpPr txBox="1"/>
          <p:nvPr/>
        </p:nvSpPr>
        <p:spPr>
          <a:xfrm>
            <a:off x="1143000" y="1676400"/>
            <a:ext cx="8839200" cy="4632166"/>
          </a:xfrm>
          <a:prstGeom prst="rect">
            <a:avLst/>
          </a:prstGeom>
        </p:spPr>
        <p:txBody>
          <a:bodyPr vert="horz" wrap="square" lIns="0" tIns="140335" rIns="0" bIns="0" rtlCol="0">
            <a:spAutoFit/>
          </a:bodyPr>
          <a:lstStyle/>
          <a:p>
            <a:pPr marL="469265" indent="-457200">
              <a:lnSpc>
                <a:spcPct val="100000"/>
              </a:lnSpc>
              <a:spcBef>
                <a:spcPts val="1105"/>
              </a:spcBef>
              <a:buClr>
                <a:srgbClr val="4966AC"/>
              </a:buClr>
              <a:buFont typeface="Wingdings" panose="05000000000000000000" pitchFamily="2" charset="2"/>
              <a:buChar char="q"/>
              <a:tabLst>
                <a:tab pos="288290" algn="l"/>
                <a:tab pos="288925" algn="l"/>
              </a:tabLst>
            </a:pPr>
            <a:r>
              <a:rPr lang="en-US" sz="2000" b="1" dirty="0">
                <a:latin typeface="Times New Roman"/>
                <a:cs typeface="Times New Roman"/>
              </a:rPr>
              <a:t>THE AGRICULTURAL CENSUS </a:t>
            </a:r>
            <a:r>
              <a:rPr lang="en-US" sz="2000" b="1" spc="-5" dirty="0">
                <a:latin typeface="Times New Roman"/>
                <a:cs typeface="Times New Roman"/>
              </a:rPr>
              <a:t>(AC)</a:t>
            </a:r>
            <a:r>
              <a:rPr lang="en-US" sz="2000" b="1" spc="-55" dirty="0">
                <a:latin typeface="Times New Roman"/>
                <a:cs typeface="Times New Roman"/>
              </a:rPr>
              <a:t> </a:t>
            </a:r>
            <a:r>
              <a:rPr lang="en-US" sz="2000" b="1"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19"/>
              </a:spcBef>
              <a:buClr>
                <a:srgbClr val="4966AC"/>
              </a:buClr>
              <a:buFont typeface="Wingdings" panose="05000000000000000000" pitchFamily="2" charset="2"/>
              <a:buChar char="q"/>
              <a:tabLst>
                <a:tab pos="563245" algn="l"/>
              </a:tabLst>
            </a:pPr>
            <a:r>
              <a:rPr lang="en-US" sz="2000" spc="-5" dirty="0">
                <a:latin typeface="Times New Roman"/>
                <a:cs typeface="Times New Roman"/>
              </a:rPr>
              <a:t>DEFINITION OF A</a:t>
            </a:r>
            <a:r>
              <a:rPr lang="en-US" sz="2000" spc="40" dirty="0">
                <a:latin typeface="Times New Roman"/>
                <a:cs typeface="Times New Roman"/>
              </a:rPr>
              <a:t> </a:t>
            </a:r>
            <a:r>
              <a:rPr lang="en-US" sz="2000" spc="-10"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q"/>
              <a:tabLst>
                <a:tab pos="563245" algn="l"/>
              </a:tabLst>
            </a:pPr>
            <a:r>
              <a:rPr lang="en-US" sz="2000" spc="-40" dirty="0">
                <a:latin typeface="Times New Roman"/>
                <a:cs typeface="Times New Roman"/>
              </a:rPr>
              <a:t>TYPES </a:t>
            </a:r>
            <a:r>
              <a:rPr lang="en-US" sz="2000" spc="-5" dirty="0">
                <a:latin typeface="Times New Roman"/>
                <a:cs typeface="Times New Roman"/>
              </a:rPr>
              <a:t>OF </a:t>
            </a:r>
            <a:r>
              <a:rPr lang="en-US" sz="2000" spc="-10" dirty="0">
                <a:latin typeface="Times New Roman"/>
                <a:cs typeface="Times New Roman"/>
              </a:rPr>
              <a:t>FRAMES </a:t>
            </a:r>
            <a:r>
              <a:rPr lang="en-US" sz="2000" spc="-5" dirty="0">
                <a:latin typeface="Times New Roman"/>
                <a:cs typeface="Times New Roman"/>
              </a:rPr>
              <a:t>AND SOURCES OF</a:t>
            </a:r>
            <a:r>
              <a:rPr lang="en-US" sz="2000" spc="165" dirty="0">
                <a:latin typeface="Times New Roman"/>
                <a:cs typeface="Times New Roman"/>
              </a:rPr>
              <a:t> </a:t>
            </a:r>
            <a:r>
              <a:rPr lang="en-US" sz="2000" spc="-5" dirty="0">
                <a:latin typeface="Times New Roman"/>
                <a:cs typeface="Times New Roman"/>
              </a:rPr>
              <a:t>INFORMATION</a:t>
            </a:r>
            <a:endParaRPr lang="en-US" sz="2000" dirty="0">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q"/>
              <a:tabLst>
                <a:tab pos="563245" algn="l"/>
              </a:tabLst>
            </a:pPr>
            <a:r>
              <a:rPr lang="en-US" sz="2000" spc="-10" dirty="0">
                <a:latin typeface="Times New Roman"/>
                <a:cs typeface="Times New Roman"/>
              </a:rPr>
              <a:t>SOME </a:t>
            </a:r>
            <a:r>
              <a:rPr lang="en-US" sz="2000" spc="-5" dirty="0">
                <a:latin typeface="Times New Roman"/>
                <a:cs typeface="Times New Roman"/>
              </a:rPr>
              <a:t>GUIDELINES ON BUILDING</a:t>
            </a:r>
            <a:r>
              <a:rPr lang="en-US" sz="2000" spc="90" dirty="0">
                <a:latin typeface="Times New Roman"/>
                <a:cs typeface="Times New Roman"/>
              </a:rPr>
              <a:t> </a:t>
            </a:r>
            <a:r>
              <a:rPr lang="en-US" sz="2000" spc="-10" dirty="0">
                <a:latin typeface="Times New Roman"/>
                <a:cs typeface="Times New Roman"/>
              </a:rPr>
              <a:t>FRAMES</a:t>
            </a:r>
            <a:endParaRPr lang="en-US" sz="2000" dirty="0">
              <a:latin typeface="Times New Roman"/>
              <a:cs typeface="Times New Roman"/>
            </a:endParaRPr>
          </a:p>
          <a:p>
            <a:pPr marL="667385" marR="803910" lvl="1" indent="-342900">
              <a:lnSpc>
                <a:spcPct val="110000"/>
              </a:lnSpc>
              <a:spcBef>
                <a:spcPts val="620"/>
              </a:spcBef>
              <a:buClr>
                <a:srgbClr val="4966AC"/>
              </a:buClr>
              <a:buFont typeface="Wingdings" panose="05000000000000000000" pitchFamily="2" charset="2"/>
              <a:buChar char="q"/>
              <a:tabLst>
                <a:tab pos="563245" algn="l"/>
              </a:tabLst>
            </a:pPr>
            <a:r>
              <a:rPr lang="en-US" sz="2000" spc="-5" dirty="0">
                <a:latin typeface="Times New Roman"/>
                <a:cs typeface="Times New Roman"/>
              </a:rPr>
              <a:t>FRAME REQUIREMENTS </a:t>
            </a:r>
            <a:r>
              <a:rPr lang="en-US" sz="2000" dirty="0">
                <a:latin typeface="Times New Roman"/>
                <a:cs typeface="Times New Roman"/>
              </a:rPr>
              <a:t>FOR VARIOUS</a:t>
            </a:r>
            <a:r>
              <a:rPr lang="en-US" sz="2000" spc="-35" dirty="0">
                <a:latin typeface="Times New Roman"/>
                <a:cs typeface="Times New Roman"/>
              </a:rPr>
              <a:t> </a:t>
            </a:r>
            <a:r>
              <a:rPr lang="en-US" sz="2000" spc="-5" dirty="0">
                <a:latin typeface="Times New Roman"/>
                <a:cs typeface="Times New Roman"/>
              </a:rPr>
              <a:t>CENSUS  MODALITIES</a:t>
            </a:r>
          </a:p>
          <a:p>
            <a:pPr marL="324485" marR="803910" lvl="1">
              <a:lnSpc>
                <a:spcPct val="110000"/>
              </a:lnSpc>
              <a:spcBef>
                <a:spcPts val="620"/>
              </a:spcBef>
              <a:buClr>
                <a:srgbClr val="4966AC"/>
              </a:buClr>
              <a:tabLst>
                <a:tab pos="563245" algn="l"/>
              </a:tabLst>
            </a:pPr>
            <a:endParaRPr lang="en-US" dirty="0">
              <a:latin typeface="Times New Roman"/>
              <a:cs typeface="Times New Roman"/>
            </a:endParaRPr>
          </a:p>
          <a:p>
            <a:pPr marL="471805" indent="-457200">
              <a:lnSpc>
                <a:spcPct val="100000"/>
              </a:lnSpc>
              <a:spcBef>
                <a:spcPts val="890"/>
              </a:spcBef>
              <a:buClr>
                <a:srgbClr val="4966AC"/>
              </a:buClr>
              <a:buFont typeface="Wingdings" panose="05000000000000000000" pitchFamily="2" charset="2"/>
              <a:buChar char="q"/>
              <a:tabLst>
                <a:tab pos="276860" algn="l"/>
              </a:tabLst>
            </a:pPr>
            <a:r>
              <a:rPr lang="en-US" sz="2000" b="1" spc="-5" dirty="0">
                <a:latin typeface="Times New Roman"/>
                <a:cs typeface="Times New Roman"/>
              </a:rPr>
              <a:t>USE </a:t>
            </a:r>
            <a:r>
              <a:rPr lang="en-US" sz="2000" b="1" dirty="0">
                <a:latin typeface="Times New Roman"/>
                <a:cs typeface="Times New Roman"/>
              </a:rPr>
              <a:t>OF </a:t>
            </a:r>
            <a:r>
              <a:rPr lang="en-US" sz="2000" b="1" spc="-5" dirty="0">
                <a:latin typeface="Times New Roman"/>
                <a:cs typeface="Times New Roman"/>
              </a:rPr>
              <a:t>THRESHOLDS IN THE</a:t>
            </a:r>
            <a:r>
              <a:rPr lang="en-US" sz="2000" b="1" spc="-15" dirty="0">
                <a:latin typeface="Times New Roman"/>
                <a:cs typeface="Times New Roman"/>
              </a:rPr>
              <a:t> </a:t>
            </a:r>
            <a:r>
              <a:rPr lang="en-US" sz="2000" b="1" spc="-5" dirty="0">
                <a:latin typeface="Times New Roman"/>
                <a:cs typeface="Times New Roman"/>
              </a:rPr>
              <a:t>CENSUS</a:t>
            </a:r>
          </a:p>
          <a:p>
            <a:pPr marL="471805" indent="-457200">
              <a:lnSpc>
                <a:spcPct val="100000"/>
              </a:lnSpc>
              <a:spcBef>
                <a:spcPts val="890"/>
              </a:spcBef>
              <a:buClr>
                <a:srgbClr val="4966AC"/>
              </a:buClr>
              <a:buFont typeface="Wingdings" panose="05000000000000000000" pitchFamily="2" charset="2"/>
              <a:buChar char="q"/>
              <a:tabLst>
                <a:tab pos="276860" algn="l"/>
              </a:tabLst>
            </a:pPr>
            <a:endParaRPr lang="en-US" sz="2000" dirty="0">
              <a:latin typeface="Times New Roman"/>
              <a:cs typeface="Times New Roman"/>
            </a:endParaRPr>
          </a:p>
          <a:p>
            <a:pPr marL="357505" indent="-342900">
              <a:lnSpc>
                <a:spcPct val="100000"/>
              </a:lnSpc>
              <a:spcBef>
                <a:spcPts val="919"/>
              </a:spcBef>
              <a:buClr>
                <a:srgbClr val="4966AC"/>
              </a:buClr>
              <a:buFont typeface="Wingdings" panose="05000000000000000000" pitchFamily="2" charset="2"/>
              <a:buChar char="q"/>
              <a:tabLst>
                <a:tab pos="276225" algn="l"/>
                <a:tab pos="276860" algn="l"/>
              </a:tabLst>
            </a:pPr>
            <a:r>
              <a:rPr lang="en-US" sz="2000" b="1" spc="-5" dirty="0">
                <a:latin typeface="Times New Roman"/>
                <a:cs typeface="Times New Roman"/>
              </a:rPr>
              <a:t>  CARTOGRAPHY AND USE OF</a:t>
            </a:r>
            <a:r>
              <a:rPr lang="en-US" sz="2000" b="1" spc="35" dirty="0">
                <a:latin typeface="Times New Roman"/>
                <a:cs typeface="Times New Roman"/>
              </a:rPr>
              <a:t> </a:t>
            </a:r>
            <a:r>
              <a:rPr lang="en-US" sz="2000" b="1" spc="-5" dirty="0">
                <a:latin typeface="Times New Roman"/>
                <a:cs typeface="Times New Roman"/>
              </a:rPr>
              <a:t>MAPS</a:t>
            </a:r>
            <a:endParaRPr lang="en-US" sz="2000" dirty="0">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q"/>
              <a:tabLst>
                <a:tab pos="563245" algn="l"/>
                <a:tab pos="2089150" algn="l"/>
              </a:tabLst>
            </a:pPr>
            <a:r>
              <a:rPr lang="en-US" sz="2000" spc="-5" dirty="0">
                <a:latin typeface="Times New Roman"/>
                <a:cs typeface="Times New Roman"/>
              </a:rPr>
              <a:t>PURPOSE</a:t>
            </a:r>
            <a:r>
              <a:rPr lang="en-US" sz="2000" spc="40" dirty="0">
                <a:latin typeface="Times New Roman"/>
                <a:cs typeface="Times New Roman"/>
              </a:rPr>
              <a:t> </a:t>
            </a:r>
            <a:r>
              <a:rPr lang="en-US" sz="2000" spc="-5" dirty="0">
                <a:latin typeface="Times New Roman"/>
                <a:cs typeface="Times New Roman"/>
              </a:rPr>
              <a:t>OF </a:t>
            </a:r>
            <a:r>
              <a:rPr lang="en-US" sz="2000" spc="-10" dirty="0">
                <a:latin typeface="Times New Roman"/>
                <a:cs typeface="Times New Roman"/>
              </a:rPr>
              <a:t>MAPS </a:t>
            </a:r>
            <a:r>
              <a:rPr lang="en-US" sz="2000" spc="-5" dirty="0">
                <a:latin typeface="Times New Roman"/>
                <a:cs typeface="Times New Roman"/>
              </a:rPr>
              <a:t>USED FOR</a:t>
            </a:r>
            <a:r>
              <a:rPr lang="en-US" sz="2000" spc="-65" dirty="0">
                <a:latin typeface="Times New Roman"/>
                <a:cs typeface="Times New Roman"/>
              </a:rPr>
              <a:t>  </a:t>
            </a:r>
            <a:r>
              <a:rPr lang="en-US" sz="2000" spc="-5" dirty="0">
                <a:latin typeface="Times New Roman"/>
                <a:cs typeface="Times New Roman"/>
              </a:rPr>
              <a:t>AC</a:t>
            </a:r>
            <a:endParaRPr lang="en-US" sz="2000" dirty="0">
              <a:latin typeface="Times New Roman"/>
              <a:cs typeface="Times New Roman"/>
            </a:endParaRPr>
          </a:p>
          <a:p>
            <a:pPr marL="667385" lvl="1" indent="-342900">
              <a:lnSpc>
                <a:spcPct val="100000"/>
              </a:lnSpc>
              <a:spcBef>
                <a:spcPts val="905"/>
              </a:spcBef>
              <a:buClr>
                <a:srgbClr val="4966AC"/>
              </a:buClr>
              <a:buFont typeface="Wingdings" panose="05000000000000000000" pitchFamily="2" charset="2"/>
              <a:buChar char="q"/>
              <a:tabLst>
                <a:tab pos="563245" algn="l"/>
                <a:tab pos="4745990" algn="l"/>
              </a:tabLst>
            </a:pPr>
            <a:r>
              <a:rPr lang="en-US" sz="2000" spc="-5" dirty="0">
                <a:latin typeface="Times New Roman"/>
                <a:cs typeface="Times New Roman"/>
              </a:rPr>
              <a:t>CARTOGRAPHIC WORK AND</a:t>
            </a:r>
            <a:r>
              <a:rPr lang="en-US" sz="2000" spc="105" dirty="0">
                <a:latin typeface="Times New Roman"/>
                <a:cs typeface="Times New Roman"/>
              </a:rPr>
              <a:t> </a:t>
            </a:r>
            <a:r>
              <a:rPr lang="en-US" sz="2000" spc="-5" dirty="0">
                <a:latin typeface="Times New Roman"/>
                <a:cs typeface="Times New Roman"/>
              </a:rPr>
              <a:t>TYPES</a:t>
            </a:r>
            <a:r>
              <a:rPr lang="en-US" sz="2000" spc="30" dirty="0">
                <a:latin typeface="Times New Roman"/>
                <a:cs typeface="Times New Roman"/>
              </a:rPr>
              <a:t> </a:t>
            </a:r>
            <a:r>
              <a:rPr lang="en-US" sz="2000" spc="-5" dirty="0">
                <a:latin typeface="Times New Roman"/>
                <a:cs typeface="Times New Roman"/>
              </a:rPr>
              <a:t>OF </a:t>
            </a:r>
            <a:r>
              <a:rPr lang="en-US" sz="2000" spc="-10" dirty="0">
                <a:latin typeface="Times New Roman"/>
                <a:cs typeface="Times New Roman"/>
              </a:rPr>
              <a:t>MAPS</a:t>
            </a:r>
            <a:endParaRPr lang="en-US" sz="2000" dirty="0">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2</a:t>
            </a:fld>
            <a:endParaRPr dirty="0"/>
          </a:p>
        </p:txBody>
      </p:sp>
      <p:sp>
        <p:nvSpPr>
          <p:cNvPr id="4" name="object 4"/>
          <p:cNvSpPr txBox="1">
            <a:spLocks noGrp="1"/>
          </p:cNvSpPr>
          <p:nvPr>
            <p:ph type="title"/>
          </p:nvPr>
        </p:nvSpPr>
        <p:spPr>
          <a:xfrm>
            <a:off x="1266571" y="979170"/>
            <a:ext cx="2475230" cy="382797"/>
          </a:xfrm>
          <a:prstGeom prst="rect">
            <a:avLst/>
          </a:prstGeom>
        </p:spPr>
        <p:txBody>
          <a:bodyPr vert="horz" wrap="square" lIns="0" tIns="13335" rIns="0" bIns="0" rtlCol="0">
            <a:spAutoFit/>
          </a:bodyPr>
          <a:lstStyle/>
          <a:p>
            <a:pPr marL="12700">
              <a:lnSpc>
                <a:spcPct val="100000"/>
              </a:lnSpc>
              <a:spcBef>
                <a:spcPts val="105"/>
              </a:spcBef>
            </a:pPr>
            <a:r>
              <a:rPr sz="2400" dirty="0">
                <a:solidFill>
                  <a:schemeClr val="tx1"/>
                </a:solidFill>
              </a:rPr>
              <a:t>CONTEN</a:t>
            </a:r>
            <a:r>
              <a:rPr sz="2400" spc="10" dirty="0">
                <a:solidFill>
                  <a:schemeClr val="tx1"/>
                </a:solidFill>
              </a:rPr>
              <a:t>T</a:t>
            </a:r>
            <a:r>
              <a:rPr sz="2400" dirty="0">
                <a:solidFill>
                  <a:schemeClr val="tx1"/>
                </a:solidFill>
              </a:rPr>
              <a:t>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0"/>
            <a:ext cx="8305800" cy="6858000"/>
          </a:xfrm>
          <a:prstGeom prst="rect">
            <a:avLst/>
          </a:prstGeom>
          <a:gradFill flip="none" rotWithShape="1">
            <a:gsLst>
              <a:gs pos="0">
                <a:schemeClr val="accent6">
                  <a:alpha val="50000"/>
                  <a:lumMod val="10000"/>
                  <a:lumOff val="9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1143000" y="1676400"/>
            <a:ext cx="9296400" cy="4658327"/>
          </a:xfrm>
          <a:prstGeom prst="rect">
            <a:avLst/>
          </a:prstGeom>
        </p:spPr>
        <p:txBody>
          <a:bodyPr vert="horz" wrap="square" lIns="0" tIns="140335" rIns="0" bIns="0" rtlCol="0">
            <a:spAutoFit/>
          </a:bodyPr>
          <a:lstStyle/>
          <a:p>
            <a:pPr marL="469265" indent="-457200">
              <a:lnSpc>
                <a:spcPct val="100000"/>
              </a:lnSpc>
              <a:spcBef>
                <a:spcPts val="1105"/>
              </a:spcBef>
              <a:buClr>
                <a:srgbClr val="4966AC"/>
              </a:buClr>
              <a:buFont typeface="Wingdings" panose="05000000000000000000" pitchFamily="2" charset="2"/>
              <a:buChar char="ü"/>
              <a:tabLst>
                <a:tab pos="288290" algn="l"/>
                <a:tab pos="288925" algn="l"/>
              </a:tabLst>
            </a:pPr>
            <a:r>
              <a:rPr lang="en-US" sz="2000" b="1" dirty="0">
                <a:latin typeface="Times New Roman"/>
                <a:cs typeface="Times New Roman"/>
              </a:rPr>
              <a:t>THE AGRICULTURAL CENSUS </a:t>
            </a:r>
            <a:r>
              <a:rPr lang="en-US" sz="2000" b="1" spc="-5" dirty="0">
                <a:latin typeface="Times New Roman"/>
                <a:cs typeface="Times New Roman"/>
              </a:rPr>
              <a:t>(AC)</a:t>
            </a:r>
            <a:r>
              <a:rPr lang="en-US" sz="2000" b="1" spc="-55" dirty="0">
                <a:latin typeface="Times New Roman"/>
                <a:cs typeface="Times New Roman"/>
              </a:rPr>
              <a:t> </a:t>
            </a:r>
            <a:r>
              <a:rPr lang="en-US" sz="2000" b="1"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19"/>
              </a:spcBef>
              <a:buClr>
                <a:srgbClr val="4966AC"/>
              </a:buClr>
              <a:buFont typeface="Wingdings" panose="05000000000000000000" pitchFamily="2" charset="2"/>
              <a:buChar char="ü"/>
              <a:tabLst>
                <a:tab pos="563245" algn="l"/>
              </a:tabLst>
            </a:pPr>
            <a:r>
              <a:rPr lang="en-US" sz="2000" spc="-5" dirty="0">
                <a:latin typeface="Times New Roman"/>
                <a:cs typeface="Times New Roman"/>
              </a:rPr>
              <a:t>DEFINITION OF A</a:t>
            </a:r>
            <a:r>
              <a:rPr lang="en-US" sz="2000" spc="40" dirty="0">
                <a:latin typeface="Times New Roman"/>
                <a:cs typeface="Times New Roman"/>
              </a:rPr>
              <a:t> </a:t>
            </a:r>
            <a:r>
              <a:rPr lang="en-US" sz="2000" spc="-10"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ü"/>
              <a:tabLst>
                <a:tab pos="563245" algn="l"/>
              </a:tabLst>
            </a:pPr>
            <a:r>
              <a:rPr lang="en-US" sz="2000" spc="-40" dirty="0">
                <a:latin typeface="Times New Roman"/>
                <a:cs typeface="Times New Roman"/>
              </a:rPr>
              <a:t>TYPES </a:t>
            </a:r>
            <a:r>
              <a:rPr lang="en-US" sz="2000" spc="-5" dirty="0">
                <a:latin typeface="Times New Roman"/>
                <a:cs typeface="Times New Roman"/>
              </a:rPr>
              <a:t>OF </a:t>
            </a:r>
            <a:r>
              <a:rPr lang="en-US" sz="2000" spc="-10" dirty="0">
                <a:latin typeface="Times New Roman"/>
                <a:cs typeface="Times New Roman"/>
              </a:rPr>
              <a:t>FRAMES </a:t>
            </a:r>
            <a:r>
              <a:rPr lang="en-US" sz="2000" spc="-5" dirty="0">
                <a:latin typeface="Times New Roman"/>
                <a:cs typeface="Times New Roman"/>
              </a:rPr>
              <a:t>AND SOURCES OF</a:t>
            </a:r>
            <a:r>
              <a:rPr lang="en-US" sz="2000" spc="165" dirty="0">
                <a:latin typeface="Times New Roman"/>
                <a:cs typeface="Times New Roman"/>
              </a:rPr>
              <a:t> </a:t>
            </a:r>
            <a:r>
              <a:rPr lang="en-US" sz="2000" spc="-5" dirty="0">
                <a:latin typeface="Times New Roman"/>
                <a:cs typeface="Times New Roman"/>
              </a:rPr>
              <a:t>INFORMATION</a:t>
            </a:r>
            <a:endParaRPr lang="en-US" sz="2000" dirty="0">
              <a:latin typeface="Times New Roman"/>
              <a:cs typeface="Times New Roman"/>
            </a:endParaRPr>
          </a:p>
          <a:p>
            <a:pPr marL="667385" marR="803910" lvl="1" indent="-342900">
              <a:lnSpc>
                <a:spcPct val="110000"/>
              </a:lnSpc>
              <a:spcBef>
                <a:spcPts val="620"/>
              </a:spcBef>
              <a:buClr>
                <a:srgbClr val="4966AC"/>
              </a:buClr>
              <a:buFont typeface="Wingdings" panose="05000000000000000000" pitchFamily="2" charset="2"/>
              <a:buChar char="ü"/>
              <a:tabLst>
                <a:tab pos="563245" algn="l"/>
              </a:tabLst>
            </a:pPr>
            <a:r>
              <a:rPr lang="en-US" sz="2000" dirty="0">
                <a:latin typeface="Times New Roman"/>
                <a:cs typeface="Times New Roman"/>
              </a:rPr>
              <a:t>FRAME REQUIREMENTS FOR VARIOUS CENSUS MODALITIES</a:t>
            </a:r>
          </a:p>
          <a:p>
            <a:pPr marL="667385" marR="803910" lvl="1" indent="-342900">
              <a:lnSpc>
                <a:spcPct val="110000"/>
              </a:lnSpc>
              <a:spcBef>
                <a:spcPts val="620"/>
              </a:spcBef>
              <a:buClr>
                <a:srgbClr val="4966AC"/>
              </a:buClr>
              <a:buFont typeface="Wingdings" panose="05000000000000000000" pitchFamily="2" charset="2"/>
              <a:buChar char="ü"/>
              <a:tabLst>
                <a:tab pos="563245" algn="l"/>
              </a:tabLst>
            </a:pPr>
            <a:r>
              <a:rPr lang="en-US" sz="2000" dirty="0">
                <a:latin typeface="Times New Roman"/>
                <a:cs typeface="Times New Roman"/>
              </a:rPr>
              <a:t>SOME GUIDELINES ON BUILDING FRAMES</a:t>
            </a:r>
          </a:p>
          <a:p>
            <a:pPr marL="667385" marR="803910" lvl="1" indent="-342900">
              <a:lnSpc>
                <a:spcPct val="110000"/>
              </a:lnSpc>
              <a:spcBef>
                <a:spcPts val="620"/>
              </a:spcBef>
              <a:buClr>
                <a:srgbClr val="4966AC"/>
              </a:buClr>
              <a:buFont typeface="Wingdings" panose="05000000000000000000" pitchFamily="2" charset="2"/>
              <a:buChar char="ü"/>
              <a:tabLst>
                <a:tab pos="563245" algn="l"/>
              </a:tabLst>
            </a:pPr>
            <a:endParaRPr lang="en-US" sz="2000" dirty="0">
              <a:latin typeface="Times New Roman"/>
              <a:cs typeface="Times New Roman"/>
            </a:endParaRPr>
          </a:p>
          <a:p>
            <a:pPr marL="471805" indent="-457200">
              <a:lnSpc>
                <a:spcPct val="100000"/>
              </a:lnSpc>
              <a:spcBef>
                <a:spcPts val="890"/>
              </a:spcBef>
              <a:buClr>
                <a:srgbClr val="4966AC"/>
              </a:buClr>
              <a:buFont typeface="Wingdings" panose="05000000000000000000" pitchFamily="2" charset="2"/>
              <a:buChar char="v"/>
              <a:tabLst>
                <a:tab pos="276860" algn="l"/>
              </a:tabLst>
            </a:pPr>
            <a:r>
              <a:rPr lang="en-US" sz="2000" b="1" spc="-5" dirty="0">
                <a:solidFill>
                  <a:srgbClr val="C00000"/>
                </a:solidFill>
                <a:latin typeface="Times New Roman"/>
                <a:cs typeface="Times New Roman"/>
              </a:rPr>
              <a:t>USE </a:t>
            </a:r>
            <a:r>
              <a:rPr lang="en-US" sz="2000" b="1" dirty="0">
                <a:solidFill>
                  <a:srgbClr val="C00000"/>
                </a:solidFill>
                <a:latin typeface="Times New Roman"/>
                <a:cs typeface="Times New Roman"/>
              </a:rPr>
              <a:t>OF </a:t>
            </a:r>
            <a:r>
              <a:rPr lang="en-US" sz="2000" b="1" spc="-5" dirty="0">
                <a:solidFill>
                  <a:srgbClr val="C00000"/>
                </a:solidFill>
                <a:latin typeface="Times New Roman"/>
                <a:cs typeface="Times New Roman"/>
              </a:rPr>
              <a:t>THRESHOLDS IN THE</a:t>
            </a:r>
            <a:r>
              <a:rPr lang="en-US" sz="2000" b="1" spc="-15" dirty="0">
                <a:solidFill>
                  <a:srgbClr val="C00000"/>
                </a:solidFill>
                <a:latin typeface="Times New Roman"/>
                <a:cs typeface="Times New Roman"/>
              </a:rPr>
              <a:t> </a:t>
            </a:r>
            <a:r>
              <a:rPr lang="en-US" sz="2000" b="1" spc="-5" dirty="0">
                <a:solidFill>
                  <a:srgbClr val="C00000"/>
                </a:solidFill>
                <a:latin typeface="Times New Roman"/>
                <a:cs typeface="Times New Roman"/>
              </a:rPr>
              <a:t>CENSUS		</a:t>
            </a:r>
          </a:p>
          <a:p>
            <a:pPr marL="471805" lvl="1">
              <a:spcBef>
                <a:spcPts val="890"/>
              </a:spcBef>
              <a:buClr>
                <a:srgbClr val="4966AC"/>
              </a:buClr>
              <a:tabLst>
                <a:tab pos="276860" algn="l"/>
              </a:tabLst>
            </a:pPr>
            <a:endParaRPr lang="en-US" sz="2000" dirty="0">
              <a:solidFill>
                <a:srgbClr val="C00000"/>
              </a:solidFill>
              <a:latin typeface="Times New Roman"/>
              <a:cs typeface="Times New Roman"/>
            </a:endParaRPr>
          </a:p>
          <a:p>
            <a:pPr marL="357505" indent="-342900">
              <a:lnSpc>
                <a:spcPct val="100000"/>
              </a:lnSpc>
              <a:spcBef>
                <a:spcPts val="919"/>
              </a:spcBef>
              <a:buClr>
                <a:srgbClr val="4966AC"/>
              </a:buClr>
              <a:buFont typeface="Wingdings" panose="05000000000000000000" pitchFamily="2" charset="2"/>
              <a:buChar char="q"/>
              <a:tabLst>
                <a:tab pos="276225" algn="l"/>
                <a:tab pos="276860" algn="l"/>
              </a:tabLst>
            </a:pPr>
            <a:r>
              <a:rPr lang="en-US" sz="2000" b="1" spc="-5" dirty="0">
                <a:solidFill>
                  <a:schemeClr val="bg1">
                    <a:lumMod val="75000"/>
                  </a:schemeClr>
                </a:solidFill>
                <a:latin typeface="Times New Roman"/>
                <a:cs typeface="Times New Roman"/>
              </a:rPr>
              <a:t>  CARTOGRAPHY AND USE OF</a:t>
            </a:r>
            <a:r>
              <a:rPr lang="en-US" sz="2000" b="1" spc="35" dirty="0">
                <a:solidFill>
                  <a:schemeClr val="bg1">
                    <a:lumMod val="75000"/>
                  </a:schemeClr>
                </a:solidFill>
                <a:latin typeface="Times New Roman"/>
                <a:cs typeface="Times New Roman"/>
              </a:rPr>
              <a:t> </a:t>
            </a:r>
            <a:r>
              <a:rPr lang="en-US" sz="2000" b="1" spc="-5"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q"/>
              <a:tabLst>
                <a:tab pos="563245" algn="l"/>
                <a:tab pos="2089150" algn="l"/>
              </a:tabLst>
            </a:pPr>
            <a:r>
              <a:rPr lang="en-US" sz="2000" spc="-5" dirty="0">
                <a:solidFill>
                  <a:schemeClr val="bg1">
                    <a:lumMod val="75000"/>
                  </a:schemeClr>
                </a:solidFill>
                <a:latin typeface="Times New Roman"/>
                <a:cs typeface="Times New Roman"/>
              </a:rPr>
              <a:t>PURPOSE</a:t>
            </a:r>
            <a:r>
              <a:rPr lang="en-US" sz="2000" spc="4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 </a:t>
            </a:r>
            <a:r>
              <a:rPr lang="en-US" sz="2000" spc="-5" dirty="0">
                <a:solidFill>
                  <a:schemeClr val="bg1">
                    <a:lumMod val="75000"/>
                  </a:schemeClr>
                </a:solidFill>
                <a:latin typeface="Times New Roman"/>
                <a:cs typeface="Times New Roman"/>
              </a:rPr>
              <a:t>USED FOR</a:t>
            </a:r>
            <a:r>
              <a:rPr lang="en-US" sz="2000" spc="-6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AC</a:t>
            </a:r>
            <a:endParaRPr lang="en-US" sz="2000" dirty="0">
              <a:solidFill>
                <a:schemeClr val="bg1">
                  <a:lumMod val="75000"/>
                </a:schemeClr>
              </a:solidFill>
              <a:latin typeface="Times New Roman"/>
              <a:cs typeface="Times New Roman"/>
            </a:endParaRPr>
          </a:p>
          <a:p>
            <a:pPr marL="667385" lvl="1" indent="-342900">
              <a:lnSpc>
                <a:spcPct val="100000"/>
              </a:lnSpc>
              <a:spcBef>
                <a:spcPts val="905"/>
              </a:spcBef>
              <a:buClr>
                <a:srgbClr val="4966AC"/>
              </a:buClr>
              <a:buFont typeface="Wingdings" panose="05000000000000000000" pitchFamily="2" charset="2"/>
              <a:buChar char="q"/>
              <a:tabLst>
                <a:tab pos="563245" algn="l"/>
                <a:tab pos="4745990" algn="l"/>
              </a:tabLst>
            </a:pPr>
            <a:r>
              <a:rPr lang="en-US" sz="2000" spc="-5" dirty="0">
                <a:solidFill>
                  <a:schemeClr val="bg1">
                    <a:lumMod val="75000"/>
                  </a:schemeClr>
                </a:solidFill>
                <a:latin typeface="Times New Roman"/>
                <a:cs typeface="Times New Roman"/>
              </a:rPr>
              <a:t>CARTOGRAPHIC WORK AND</a:t>
            </a:r>
            <a:r>
              <a:rPr lang="en-US" sz="2000" spc="10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TYPES</a:t>
            </a:r>
            <a:r>
              <a:rPr lang="en-US" sz="2000" spc="3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20</a:t>
            </a:fld>
            <a:endParaRPr dirty="0"/>
          </a:p>
        </p:txBody>
      </p:sp>
      <p:sp>
        <p:nvSpPr>
          <p:cNvPr id="4" name="object 4"/>
          <p:cNvSpPr txBox="1">
            <a:spLocks noGrp="1"/>
          </p:cNvSpPr>
          <p:nvPr>
            <p:ph type="title"/>
          </p:nvPr>
        </p:nvSpPr>
        <p:spPr>
          <a:xfrm>
            <a:off x="1266571" y="979170"/>
            <a:ext cx="2475230" cy="382797"/>
          </a:xfrm>
          <a:prstGeom prst="rect">
            <a:avLst/>
          </a:prstGeom>
        </p:spPr>
        <p:txBody>
          <a:bodyPr vert="horz" wrap="square" lIns="0" tIns="13335" rIns="0" bIns="0" rtlCol="0">
            <a:spAutoFit/>
          </a:bodyPr>
          <a:lstStyle/>
          <a:p>
            <a:pPr marL="12700">
              <a:lnSpc>
                <a:spcPct val="100000"/>
              </a:lnSpc>
              <a:spcBef>
                <a:spcPts val="105"/>
              </a:spcBef>
            </a:pPr>
            <a:r>
              <a:rPr sz="2400" dirty="0">
                <a:solidFill>
                  <a:schemeClr val="tx1"/>
                </a:solidFill>
              </a:rPr>
              <a:t>CONTEN</a:t>
            </a:r>
            <a:r>
              <a:rPr sz="2400" spc="10" dirty="0">
                <a:solidFill>
                  <a:schemeClr val="tx1"/>
                </a:solidFill>
              </a:rPr>
              <a:t>T</a:t>
            </a:r>
            <a:r>
              <a:rPr sz="2400" dirty="0">
                <a:solidFill>
                  <a:schemeClr val="tx1"/>
                </a:solidFill>
              </a:rPr>
              <a: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7002" y="4049593"/>
            <a:ext cx="2209800" cy="1833130"/>
          </a:xfrm>
          <a:prstGeom prst="rect">
            <a:avLst/>
          </a:prstGeom>
        </p:spPr>
      </p:pic>
    </p:spTree>
    <p:extLst>
      <p:ext uri="{BB962C8B-B14F-4D97-AF65-F5344CB8AC3E}">
        <p14:creationId xmlns:p14="http://schemas.microsoft.com/office/powerpoint/2010/main" val="29344995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94612" y="862406"/>
            <a:ext cx="7730465" cy="566181"/>
          </a:xfrm>
          <a:prstGeom prst="rect">
            <a:avLst/>
          </a:prstGeom>
        </p:spPr>
        <p:txBody>
          <a:bodyPr vert="horz" wrap="square" lIns="0" tIns="12065" rIns="0" bIns="0" rtlCol="0">
            <a:spAutoFit/>
          </a:bodyPr>
          <a:lstStyle/>
          <a:p>
            <a:pPr marL="12700">
              <a:lnSpc>
                <a:spcPct val="100000"/>
              </a:lnSpc>
              <a:spcBef>
                <a:spcPts val="95"/>
              </a:spcBef>
            </a:pPr>
            <a:r>
              <a:rPr sz="3600" spc="-5" dirty="0"/>
              <a:t>Use of </a:t>
            </a:r>
            <a:r>
              <a:rPr sz="3600" spc="-10" dirty="0"/>
              <a:t>thresholds </a:t>
            </a:r>
            <a:r>
              <a:rPr sz="3600" dirty="0"/>
              <a:t>in </a:t>
            </a:r>
            <a:r>
              <a:rPr sz="3600" spc="-5" dirty="0"/>
              <a:t>the </a:t>
            </a:r>
            <a:r>
              <a:rPr lang="en-GB" sz="3600" spc="-5" dirty="0"/>
              <a:t>census</a:t>
            </a:r>
            <a:r>
              <a:rPr sz="3600" spc="-195" dirty="0"/>
              <a:t> </a:t>
            </a:r>
            <a:r>
              <a:rPr b="0" spc="-5" dirty="0"/>
              <a:t>(1</a:t>
            </a:r>
            <a:r>
              <a:rPr lang="en-GB" b="0" spc="-5" dirty="0"/>
              <a:t>/3</a:t>
            </a:r>
            <a:r>
              <a:rPr b="0" spc="-5" dirty="0"/>
              <a:t>)</a:t>
            </a:r>
            <a:endParaRPr sz="4000" b="0" dirty="0"/>
          </a:p>
        </p:txBody>
      </p:sp>
      <p:sp>
        <p:nvSpPr>
          <p:cNvPr id="3" name="object 3"/>
          <p:cNvSpPr txBox="1"/>
          <p:nvPr/>
        </p:nvSpPr>
        <p:spPr>
          <a:xfrm>
            <a:off x="1141882" y="1653032"/>
            <a:ext cx="7783195" cy="4904105"/>
          </a:xfrm>
          <a:prstGeom prst="rect">
            <a:avLst/>
          </a:prstGeom>
        </p:spPr>
        <p:txBody>
          <a:bodyPr vert="horz" wrap="square" lIns="0" tIns="13335" rIns="0" bIns="0" rtlCol="0">
            <a:spAutoFit/>
          </a:bodyPr>
          <a:lstStyle/>
          <a:p>
            <a:pPr marL="273050" marR="7620" indent="-260985" algn="just">
              <a:lnSpc>
                <a:spcPct val="100000"/>
              </a:lnSpc>
              <a:spcBef>
                <a:spcPts val="105"/>
              </a:spcBef>
              <a:buClr>
                <a:srgbClr val="4966AC"/>
              </a:buClr>
              <a:buFont typeface="Arial"/>
              <a:buChar char="•"/>
              <a:tabLst>
                <a:tab pos="273685" algn="l"/>
              </a:tabLst>
            </a:pPr>
            <a:r>
              <a:rPr sz="2000" dirty="0">
                <a:latin typeface="Times New Roman"/>
                <a:cs typeface="Times New Roman"/>
              </a:rPr>
              <a:t>As </a:t>
            </a:r>
            <a:r>
              <a:rPr sz="2000" spc="-5" dirty="0">
                <a:latin typeface="Times New Roman"/>
                <a:cs typeface="Times New Roman"/>
              </a:rPr>
              <a:t>discussed in </a:t>
            </a:r>
            <a:r>
              <a:rPr sz="2000" spc="5" dirty="0">
                <a:latin typeface="Times New Roman"/>
                <a:cs typeface="Times New Roman"/>
              </a:rPr>
              <a:t>WCA </a:t>
            </a:r>
            <a:r>
              <a:rPr sz="2000" spc="-5" dirty="0">
                <a:latin typeface="Times New Roman"/>
                <a:cs typeface="Times New Roman"/>
              </a:rPr>
              <a:t>2020, </a:t>
            </a:r>
            <a:r>
              <a:rPr sz="2000" spc="-55" dirty="0">
                <a:latin typeface="Times New Roman"/>
                <a:cs typeface="Times New Roman"/>
              </a:rPr>
              <a:t>Vol.1 </a:t>
            </a:r>
            <a:r>
              <a:rPr sz="2000" spc="-5" dirty="0">
                <a:latin typeface="Times New Roman"/>
                <a:cs typeface="Times New Roman"/>
              </a:rPr>
              <a:t>(Chapter 6), </a:t>
            </a:r>
            <a:r>
              <a:rPr sz="2000" spc="-10" dirty="0">
                <a:latin typeface="Times New Roman"/>
                <a:cs typeface="Times New Roman"/>
              </a:rPr>
              <a:t>in many </a:t>
            </a:r>
            <a:r>
              <a:rPr sz="2000" spc="-5" dirty="0">
                <a:latin typeface="Times New Roman"/>
                <a:cs typeface="Times New Roman"/>
              </a:rPr>
              <a:t>countries</a:t>
            </a:r>
            <a:r>
              <a:rPr sz="2000" b="1" spc="-5" dirty="0">
                <a:latin typeface="Times New Roman"/>
                <a:cs typeface="Times New Roman"/>
              </a:rPr>
              <a:t>, </a:t>
            </a:r>
            <a:r>
              <a:rPr lang="en-GB" sz="2000" b="1" spc="-5" dirty="0">
                <a:latin typeface="Times New Roman"/>
                <a:cs typeface="Times New Roman"/>
              </a:rPr>
              <a:t/>
            </a:r>
            <a:br>
              <a:rPr lang="en-GB" sz="2000" b="1" spc="-5" dirty="0">
                <a:latin typeface="Times New Roman"/>
                <a:cs typeface="Times New Roman"/>
              </a:rPr>
            </a:br>
            <a:r>
              <a:rPr sz="2000" b="1" dirty="0">
                <a:latin typeface="Times New Roman"/>
                <a:cs typeface="Times New Roman"/>
              </a:rPr>
              <a:t>a  minimum </a:t>
            </a:r>
            <a:r>
              <a:rPr sz="2000" b="1" spc="-5" dirty="0">
                <a:latin typeface="Times New Roman"/>
                <a:cs typeface="Times New Roman"/>
              </a:rPr>
              <a:t>size limit </a:t>
            </a:r>
            <a:r>
              <a:rPr sz="2000" dirty="0">
                <a:latin typeface="Times New Roman"/>
                <a:cs typeface="Times New Roman"/>
              </a:rPr>
              <a:t>(MSL) </a:t>
            </a:r>
            <a:r>
              <a:rPr sz="2000" spc="-5" dirty="0">
                <a:latin typeface="Times New Roman"/>
                <a:cs typeface="Times New Roman"/>
              </a:rPr>
              <a:t>is </a:t>
            </a:r>
            <a:r>
              <a:rPr sz="2000" dirty="0">
                <a:latin typeface="Times New Roman"/>
                <a:cs typeface="Times New Roman"/>
              </a:rPr>
              <a:t>adopted for </a:t>
            </a:r>
            <a:r>
              <a:rPr sz="2000" spc="5" dirty="0">
                <a:latin typeface="Times New Roman"/>
                <a:cs typeface="Times New Roman"/>
                <a:hlinkClick r:id="rId3" action="ppaction://hlinksldjump" tooltip="AH = Agricultural holding"/>
              </a:rPr>
              <a:t>AHs</a:t>
            </a:r>
            <a:r>
              <a:rPr sz="2000" spc="5" dirty="0">
                <a:latin typeface="Times New Roman"/>
                <a:cs typeface="Times New Roman"/>
              </a:rPr>
              <a:t> </a:t>
            </a:r>
            <a:r>
              <a:rPr sz="2000" dirty="0">
                <a:latin typeface="Times New Roman"/>
                <a:cs typeface="Times New Roman"/>
              </a:rPr>
              <a:t>included </a:t>
            </a:r>
            <a:r>
              <a:rPr sz="2000" spc="-5" dirty="0">
                <a:latin typeface="Times New Roman"/>
                <a:cs typeface="Times New Roman"/>
              </a:rPr>
              <a:t>in </a:t>
            </a:r>
            <a:r>
              <a:rPr sz="2000" dirty="0">
                <a:latin typeface="Times New Roman"/>
                <a:cs typeface="Times New Roman"/>
              </a:rPr>
              <a:t>the</a:t>
            </a:r>
            <a:r>
              <a:rPr sz="2000" spc="-280" dirty="0">
                <a:latin typeface="Times New Roman"/>
                <a:cs typeface="Times New Roman"/>
              </a:rPr>
              <a:t> </a:t>
            </a:r>
            <a:r>
              <a:rPr sz="2000" dirty="0">
                <a:latin typeface="Times New Roman"/>
                <a:cs typeface="Times New Roman"/>
              </a:rPr>
              <a:t>census.</a:t>
            </a:r>
          </a:p>
          <a:p>
            <a:pPr marL="273050" marR="5080" indent="-260985" algn="just">
              <a:lnSpc>
                <a:spcPct val="100000"/>
              </a:lnSpc>
              <a:buClr>
                <a:srgbClr val="4966AC"/>
              </a:buClr>
              <a:buFont typeface="Arial"/>
              <a:buChar char="•"/>
              <a:tabLst>
                <a:tab pos="273685" algn="l"/>
              </a:tabLst>
            </a:pPr>
            <a:r>
              <a:rPr sz="2000" dirty="0">
                <a:latin typeface="Times New Roman"/>
                <a:cs typeface="Times New Roman"/>
              </a:rPr>
              <a:t>The </a:t>
            </a:r>
            <a:r>
              <a:rPr sz="2000" spc="-5" dirty="0">
                <a:latin typeface="Times New Roman"/>
                <a:cs typeface="Times New Roman"/>
              </a:rPr>
              <a:t>rationale is that </a:t>
            </a:r>
            <a:r>
              <a:rPr sz="2000" spc="-20" dirty="0">
                <a:latin typeface="Times New Roman"/>
                <a:cs typeface="Times New Roman"/>
              </a:rPr>
              <a:t>generally, </a:t>
            </a:r>
            <a:r>
              <a:rPr sz="2000" spc="-5" dirty="0">
                <a:latin typeface="Times New Roman"/>
                <a:cs typeface="Times New Roman"/>
              </a:rPr>
              <a:t>there is </a:t>
            </a:r>
            <a:r>
              <a:rPr sz="2000" b="1" dirty="0">
                <a:latin typeface="Times New Roman"/>
                <a:cs typeface="Times New Roman"/>
              </a:rPr>
              <a:t>a </a:t>
            </a:r>
            <a:r>
              <a:rPr sz="2000" b="1" spc="-5" dirty="0">
                <a:latin typeface="Times New Roman"/>
                <a:cs typeface="Times New Roman"/>
              </a:rPr>
              <a:t>large number of very small  </a:t>
            </a:r>
            <a:r>
              <a:rPr sz="2000" b="1" dirty="0">
                <a:latin typeface="Times New Roman"/>
                <a:cs typeface="Times New Roman"/>
              </a:rPr>
              <a:t>AHs </a:t>
            </a:r>
            <a:r>
              <a:rPr sz="2000" b="1" spc="-5" dirty="0">
                <a:latin typeface="Times New Roman"/>
                <a:cs typeface="Times New Roman"/>
              </a:rPr>
              <a:t>which </a:t>
            </a:r>
            <a:r>
              <a:rPr sz="2000" b="1" dirty="0">
                <a:latin typeface="Times New Roman"/>
                <a:cs typeface="Times New Roman"/>
              </a:rPr>
              <a:t>make a </a:t>
            </a:r>
            <a:r>
              <a:rPr sz="2000" b="1" spc="-5" dirty="0">
                <a:latin typeface="Times New Roman"/>
                <a:cs typeface="Times New Roman"/>
              </a:rPr>
              <a:t>marginal contribution </a:t>
            </a:r>
            <a:r>
              <a:rPr sz="2000" spc="-10" dirty="0">
                <a:latin typeface="Times New Roman"/>
                <a:cs typeface="Times New Roman"/>
              </a:rPr>
              <a:t>to total </a:t>
            </a:r>
            <a:r>
              <a:rPr sz="2000" spc="-5" dirty="0">
                <a:latin typeface="Times New Roman"/>
                <a:cs typeface="Times New Roman"/>
              </a:rPr>
              <a:t>agricultural  production </a:t>
            </a:r>
            <a:r>
              <a:rPr sz="2000" dirty="0">
                <a:latin typeface="Times New Roman"/>
                <a:cs typeface="Times New Roman"/>
              </a:rPr>
              <a:t>but whose </a:t>
            </a:r>
            <a:r>
              <a:rPr sz="2000" spc="-5" dirty="0">
                <a:latin typeface="Times New Roman"/>
                <a:cs typeface="Times New Roman"/>
              </a:rPr>
              <a:t>inclusion in the </a:t>
            </a:r>
            <a:r>
              <a:rPr sz="2000" spc="5" dirty="0">
                <a:latin typeface="Times New Roman"/>
                <a:cs typeface="Times New Roman"/>
              </a:rPr>
              <a:t>AC </a:t>
            </a:r>
            <a:r>
              <a:rPr sz="2000" dirty="0">
                <a:latin typeface="Times New Roman"/>
                <a:cs typeface="Times New Roman"/>
              </a:rPr>
              <a:t>greatly </a:t>
            </a:r>
            <a:r>
              <a:rPr sz="2000" spc="-5" dirty="0">
                <a:latin typeface="Times New Roman"/>
                <a:cs typeface="Times New Roman"/>
              </a:rPr>
              <a:t>increases </a:t>
            </a:r>
            <a:r>
              <a:rPr sz="2000" dirty="0">
                <a:latin typeface="Times New Roman"/>
                <a:cs typeface="Times New Roman"/>
              </a:rPr>
              <a:t>the </a:t>
            </a:r>
            <a:r>
              <a:rPr sz="2000" spc="-5" dirty="0">
                <a:latin typeface="Times New Roman"/>
                <a:cs typeface="Times New Roman"/>
              </a:rPr>
              <a:t>workload  </a:t>
            </a:r>
            <a:r>
              <a:rPr sz="2000" dirty="0">
                <a:latin typeface="Times New Roman"/>
                <a:cs typeface="Times New Roman"/>
              </a:rPr>
              <a:t>and</a:t>
            </a:r>
            <a:r>
              <a:rPr sz="2000" spc="-20" dirty="0">
                <a:latin typeface="Times New Roman"/>
                <a:cs typeface="Times New Roman"/>
              </a:rPr>
              <a:t> </a:t>
            </a:r>
            <a:r>
              <a:rPr sz="2000" dirty="0">
                <a:latin typeface="Times New Roman"/>
                <a:cs typeface="Times New Roman"/>
              </a:rPr>
              <a:t>budget.</a:t>
            </a:r>
          </a:p>
          <a:p>
            <a:pPr marL="273050" marR="6985" indent="-260985" algn="just">
              <a:lnSpc>
                <a:spcPct val="100000"/>
              </a:lnSpc>
              <a:buClr>
                <a:srgbClr val="619DD1"/>
              </a:buClr>
              <a:buSzPct val="80000"/>
              <a:buFont typeface="Arial"/>
              <a:buChar char="•"/>
              <a:tabLst>
                <a:tab pos="273685" algn="l"/>
              </a:tabLst>
            </a:pPr>
            <a:r>
              <a:rPr sz="2000" spc="-5" dirty="0">
                <a:latin typeface="Times New Roman"/>
                <a:cs typeface="Times New Roman"/>
              </a:rPr>
              <a:t>Reliable information about agricultural producers </a:t>
            </a:r>
            <a:r>
              <a:rPr sz="2000" spc="-10" dirty="0">
                <a:latin typeface="Times New Roman"/>
                <a:cs typeface="Times New Roman"/>
              </a:rPr>
              <a:t>to </a:t>
            </a:r>
            <a:r>
              <a:rPr sz="2000" spc="-5" dirty="0">
                <a:latin typeface="Times New Roman"/>
                <a:cs typeface="Times New Roman"/>
              </a:rPr>
              <a:t>ensure </a:t>
            </a:r>
            <a:r>
              <a:rPr sz="2000" dirty="0">
                <a:latin typeface="Times New Roman"/>
                <a:cs typeface="Times New Roman"/>
              </a:rPr>
              <a:t>that </a:t>
            </a:r>
            <a:r>
              <a:rPr sz="2000" b="1" spc="-5" dirty="0">
                <a:latin typeface="Times New Roman"/>
                <a:cs typeface="Times New Roman"/>
              </a:rPr>
              <a:t>only </a:t>
            </a:r>
            <a:r>
              <a:rPr sz="2000" b="1" dirty="0">
                <a:latin typeface="Times New Roman"/>
                <a:cs typeface="Times New Roman"/>
              </a:rPr>
              <a:t>the  </a:t>
            </a:r>
            <a:r>
              <a:rPr sz="2000" b="1" spc="-5" dirty="0">
                <a:latin typeface="Times New Roman"/>
                <a:cs typeface="Times New Roman"/>
              </a:rPr>
              <a:t>units with </a:t>
            </a:r>
            <a:r>
              <a:rPr sz="2000" b="1" spc="-10" dirty="0">
                <a:latin typeface="Times New Roman"/>
                <a:cs typeface="Times New Roman"/>
              </a:rPr>
              <a:t>little </a:t>
            </a:r>
            <a:r>
              <a:rPr sz="2000" b="1" spc="-5" dirty="0">
                <a:latin typeface="Times New Roman"/>
                <a:cs typeface="Times New Roman"/>
              </a:rPr>
              <a:t>contribution </a:t>
            </a:r>
            <a:r>
              <a:rPr sz="2000" spc="-10" dirty="0">
                <a:latin typeface="Times New Roman"/>
                <a:cs typeface="Times New Roman"/>
              </a:rPr>
              <a:t>to </a:t>
            </a:r>
            <a:r>
              <a:rPr sz="2000" spc="-5" dirty="0">
                <a:latin typeface="Times New Roman"/>
                <a:cs typeface="Times New Roman"/>
              </a:rPr>
              <a:t>total agricultural production are  </a:t>
            </a:r>
            <a:r>
              <a:rPr sz="2000" dirty="0">
                <a:latin typeface="Times New Roman"/>
                <a:cs typeface="Times New Roman"/>
              </a:rPr>
              <a:t>excluded from the</a:t>
            </a:r>
            <a:r>
              <a:rPr sz="2000" spc="-190" dirty="0">
                <a:latin typeface="Times New Roman"/>
                <a:cs typeface="Times New Roman"/>
              </a:rPr>
              <a:t> </a:t>
            </a:r>
            <a:r>
              <a:rPr sz="2000" dirty="0">
                <a:latin typeface="Times New Roman"/>
                <a:cs typeface="Times New Roman"/>
              </a:rPr>
              <a:t>AC.</a:t>
            </a:r>
          </a:p>
          <a:p>
            <a:pPr marL="273050" marR="5080" indent="-260985" algn="just">
              <a:lnSpc>
                <a:spcPct val="100000"/>
              </a:lnSpc>
              <a:buClr>
                <a:srgbClr val="619DD1"/>
              </a:buClr>
              <a:buSzPct val="80000"/>
              <a:buFont typeface="Arial"/>
              <a:buChar char="•"/>
              <a:tabLst>
                <a:tab pos="273685" algn="l"/>
              </a:tabLst>
            </a:pPr>
            <a:r>
              <a:rPr sz="2000" dirty="0">
                <a:latin typeface="Times New Roman"/>
                <a:cs typeface="Times New Roman"/>
              </a:rPr>
              <a:t>MSLs </a:t>
            </a:r>
            <a:r>
              <a:rPr sz="2000" spc="-10" dirty="0">
                <a:latin typeface="Times New Roman"/>
                <a:cs typeface="Times New Roman"/>
              </a:rPr>
              <a:t>could </a:t>
            </a:r>
            <a:r>
              <a:rPr sz="2000" spc="-5" dirty="0">
                <a:latin typeface="Times New Roman"/>
                <a:cs typeface="Times New Roman"/>
              </a:rPr>
              <a:t>be </a:t>
            </a:r>
            <a:r>
              <a:rPr sz="2000" dirty="0">
                <a:latin typeface="Times New Roman"/>
                <a:cs typeface="Times New Roman"/>
              </a:rPr>
              <a:t>set up well </a:t>
            </a:r>
            <a:r>
              <a:rPr sz="2000" b="1" spc="-10" dirty="0">
                <a:latin typeface="Times New Roman"/>
                <a:cs typeface="Times New Roman"/>
              </a:rPr>
              <a:t>in </a:t>
            </a:r>
            <a:r>
              <a:rPr sz="2000" b="1" dirty="0">
                <a:latin typeface="Times New Roman"/>
                <a:cs typeface="Times New Roman"/>
              </a:rPr>
              <a:t>advance </a:t>
            </a:r>
            <a:r>
              <a:rPr sz="2000" spc="-5" dirty="0">
                <a:latin typeface="Times New Roman"/>
                <a:cs typeface="Times New Roman"/>
              </a:rPr>
              <a:t>of the census, based on </a:t>
            </a:r>
            <a:r>
              <a:rPr sz="2000" dirty="0">
                <a:latin typeface="Times New Roman"/>
                <a:cs typeface="Times New Roman"/>
              </a:rPr>
              <a:t>data </a:t>
            </a:r>
            <a:r>
              <a:rPr sz="2000" spc="-5" dirty="0">
                <a:latin typeface="Times New Roman"/>
                <a:cs typeface="Times New Roman"/>
              </a:rPr>
              <a:t>from  previous ACs, farm registers </a:t>
            </a:r>
            <a:r>
              <a:rPr sz="2000" dirty="0">
                <a:latin typeface="Times New Roman"/>
                <a:cs typeface="Times New Roman"/>
              </a:rPr>
              <a:t>and </a:t>
            </a:r>
            <a:r>
              <a:rPr sz="2000" spc="-5" dirty="0">
                <a:latin typeface="Times New Roman"/>
                <a:cs typeface="Times New Roman"/>
              </a:rPr>
              <a:t>other relevant statistical and admin. </a:t>
            </a:r>
            <a:r>
              <a:rPr sz="2000" spc="-10" dirty="0">
                <a:latin typeface="Times New Roman"/>
                <a:cs typeface="Times New Roman"/>
              </a:rPr>
              <a:t>data  </a:t>
            </a:r>
            <a:r>
              <a:rPr sz="2000" spc="-5" dirty="0">
                <a:latin typeface="Times New Roman"/>
                <a:cs typeface="Times New Roman"/>
              </a:rPr>
              <a:t>sources, or on </a:t>
            </a:r>
            <a:r>
              <a:rPr sz="2000" dirty="0">
                <a:latin typeface="Times New Roman"/>
                <a:cs typeface="Times New Roman"/>
              </a:rPr>
              <a:t>the </a:t>
            </a:r>
            <a:r>
              <a:rPr sz="2000" spc="-5" dirty="0">
                <a:latin typeface="Times New Roman"/>
                <a:cs typeface="Times New Roman"/>
              </a:rPr>
              <a:t>results of </a:t>
            </a:r>
            <a:r>
              <a:rPr sz="2000" dirty="0">
                <a:latin typeface="Times New Roman"/>
                <a:cs typeface="Times New Roman"/>
              </a:rPr>
              <a:t>the </a:t>
            </a:r>
            <a:r>
              <a:rPr sz="2000" spc="-10" dirty="0">
                <a:latin typeface="Times New Roman"/>
                <a:cs typeface="Times New Roman"/>
              </a:rPr>
              <a:t>listing </a:t>
            </a:r>
            <a:r>
              <a:rPr sz="2000" spc="-5" dirty="0">
                <a:latin typeface="Times New Roman"/>
                <a:cs typeface="Times New Roman"/>
              </a:rPr>
              <a:t>operation conducted </a:t>
            </a:r>
            <a:r>
              <a:rPr sz="2000" spc="-10" dirty="0">
                <a:latin typeface="Times New Roman"/>
                <a:cs typeface="Times New Roman"/>
              </a:rPr>
              <a:t>in </a:t>
            </a:r>
            <a:r>
              <a:rPr sz="2000" spc="-5" dirty="0">
                <a:latin typeface="Times New Roman"/>
                <a:cs typeface="Times New Roman"/>
              </a:rPr>
              <a:t>the </a:t>
            </a:r>
            <a:r>
              <a:rPr sz="2000" b="1" spc="-10" dirty="0">
                <a:latin typeface="Times New Roman"/>
                <a:cs typeface="Times New Roman"/>
              </a:rPr>
              <a:t>pre-  </a:t>
            </a:r>
            <a:r>
              <a:rPr sz="2000" b="1" spc="-5" dirty="0">
                <a:latin typeface="Times New Roman"/>
                <a:cs typeface="Times New Roman"/>
              </a:rPr>
              <a:t>census phase</a:t>
            </a:r>
            <a:r>
              <a:rPr sz="2000" spc="-5" dirty="0">
                <a:latin typeface="Times New Roman"/>
                <a:cs typeface="Times New Roman"/>
              </a:rPr>
              <a:t>. </a:t>
            </a:r>
            <a:r>
              <a:rPr sz="2000" dirty="0">
                <a:latin typeface="Times New Roman"/>
                <a:cs typeface="Times New Roman"/>
              </a:rPr>
              <a:t>In the </a:t>
            </a:r>
            <a:r>
              <a:rPr sz="2000" spc="-5" dirty="0">
                <a:latin typeface="Times New Roman"/>
                <a:cs typeface="Times New Roman"/>
              </a:rPr>
              <a:t>latter case, relevant information related </a:t>
            </a:r>
            <a:r>
              <a:rPr sz="2000" spc="-10" dirty="0">
                <a:latin typeface="Times New Roman"/>
                <a:cs typeface="Times New Roman"/>
              </a:rPr>
              <a:t>to </a:t>
            </a:r>
            <a:r>
              <a:rPr sz="2000" spc="-30" dirty="0">
                <a:latin typeface="Times New Roman"/>
                <a:cs typeface="Times New Roman"/>
              </a:rPr>
              <a:t>AH’s </a:t>
            </a:r>
            <a:r>
              <a:rPr sz="2000" spc="-5" dirty="0">
                <a:latin typeface="Times New Roman"/>
                <a:cs typeface="Times New Roman"/>
              </a:rPr>
              <a:t>size  </a:t>
            </a:r>
            <a:r>
              <a:rPr sz="2000" dirty="0">
                <a:latin typeface="Times New Roman"/>
                <a:cs typeface="Times New Roman"/>
              </a:rPr>
              <a:t>should be included </a:t>
            </a:r>
            <a:r>
              <a:rPr sz="2000" spc="-5" dirty="0">
                <a:latin typeface="Times New Roman"/>
                <a:cs typeface="Times New Roman"/>
              </a:rPr>
              <a:t>in </a:t>
            </a:r>
            <a:r>
              <a:rPr sz="2000" dirty="0">
                <a:latin typeface="Times New Roman"/>
                <a:cs typeface="Times New Roman"/>
              </a:rPr>
              <a:t>the</a:t>
            </a:r>
            <a:r>
              <a:rPr sz="2000" spc="-90" dirty="0">
                <a:latin typeface="Times New Roman"/>
                <a:cs typeface="Times New Roman"/>
              </a:rPr>
              <a:t> </a:t>
            </a:r>
            <a:r>
              <a:rPr sz="2000" dirty="0">
                <a:latin typeface="Times New Roman"/>
                <a:cs typeface="Times New Roman"/>
              </a:rPr>
              <a:t>listing.</a:t>
            </a:r>
          </a:p>
          <a:p>
            <a:pPr marL="273050" indent="-260985" algn="just">
              <a:lnSpc>
                <a:spcPct val="100000"/>
              </a:lnSpc>
              <a:spcBef>
                <a:spcPts val="5"/>
              </a:spcBef>
              <a:buClr>
                <a:srgbClr val="619DD1"/>
              </a:buClr>
              <a:buSzPct val="80000"/>
              <a:buFont typeface="Arial"/>
              <a:buChar char="•"/>
              <a:tabLst>
                <a:tab pos="273685" algn="l"/>
              </a:tabLst>
            </a:pPr>
            <a:r>
              <a:rPr sz="2000" dirty="0">
                <a:latin typeface="Times New Roman"/>
                <a:cs typeface="Times New Roman"/>
              </a:rPr>
              <a:t>When</a:t>
            </a:r>
            <a:r>
              <a:rPr sz="2000" spc="280" dirty="0">
                <a:latin typeface="Times New Roman"/>
                <a:cs typeface="Times New Roman"/>
              </a:rPr>
              <a:t> </a:t>
            </a:r>
            <a:r>
              <a:rPr sz="2000" spc="-5" dirty="0">
                <a:latin typeface="Times New Roman"/>
                <a:cs typeface="Times New Roman"/>
              </a:rPr>
              <a:t>the</a:t>
            </a:r>
            <a:r>
              <a:rPr sz="2000" spc="280" dirty="0">
                <a:latin typeface="Times New Roman"/>
                <a:cs typeface="Times New Roman"/>
              </a:rPr>
              <a:t> </a:t>
            </a:r>
            <a:r>
              <a:rPr sz="2000" b="1" spc="-10" dirty="0">
                <a:latin typeface="Times New Roman"/>
                <a:cs typeface="Times New Roman"/>
              </a:rPr>
              <a:t>listing</a:t>
            </a:r>
            <a:r>
              <a:rPr sz="2000" b="1" spc="285" dirty="0">
                <a:latin typeface="Times New Roman"/>
                <a:cs typeface="Times New Roman"/>
              </a:rPr>
              <a:t> </a:t>
            </a:r>
            <a:r>
              <a:rPr sz="2000" b="1" spc="-5" dirty="0">
                <a:latin typeface="Times New Roman"/>
                <a:cs typeface="Times New Roman"/>
              </a:rPr>
              <a:t>phase</a:t>
            </a:r>
            <a:r>
              <a:rPr sz="2000" b="1" spc="275" dirty="0">
                <a:latin typeface="Times New Roman"/>
                <a:cs typeface="Times New Roman"/>
              </a:rPr>
              <a:t> </a:t>
            </a:r>
            <a:r>
              <a:rPr sz="2000" spc="-5" dirty="0">
                <a:latin typeface="Times New Roman"/>
                <a:cs typeface="Times New Roman"/>
              </a:rPr>
              <a:t>is</a:t>
            </a:r>
            <a:r>
              <a:rPr sz="2000" spc="265" dirty="0">
                <a:latin typeface="Times New Roman"/>
                <a:cs typeface="Times New Roman"/>
              </a:rPr>
              <a:t> </a:t>
            </a:r>
            <a:r>
              <a:rPr sz="2000" spc="-5" dirty="0">
                <a:latin typeface="Times New Roman"/>
                <a:cs typeface="Times New Roman"/>
              </a:rPr>
              <a:t>combined</a:t>
            </a:r>
            <a:r>
              <a:rPr sz="2000" spc="280" dirty="0">
                <a:latin typeface="Times New Roman"/>
                <a:cs typeface="Times New Roman"/>
              </a:rPr>
              <a:t> </a:t>
            </a:r>
            <a:r>
              <a:rPr sz="2000" spc="-5" dirty="0">
                <a:latin typeface="Times New Roman"/>
                <a:cs typeface="Times New Roman"/>
              </a:rPr>
              <a:t>with</a:t>
            </a:r>
            <a:r>
              <a:rPr sz="2000" spc="275" dirty="0">
                <a:latin typeface="Times New Roman"/>
                <a:cs typeface="Times New Roman"/>
              </a:rPr>
              <a:t> </a:t>
            </a:r>
            <a:r>
              <a:rPr sz="2000" dirty="0">
                <a:latin typeface="Times New Roman"/>
                <a:cs typeface="Times New Roman"/>
              </a:rPr>
              <a:t>census</a:t>
            </a:r>
            <a:r>
              <a:rPr sz="2000" spc="285" dirty="0">
                <a:latin typeface="Times New Roman"/>
                <a:cs typeface="Times New Roman"/>
              </a:rPr>
              <a:t> </a:t>
            </a:r>
            <a:r>
              <a:rPr sz="2000" spc="-5" dirty="0">
                <a:latin typeface="Times New Roman"/>
                <a:cs typeface="Times New Roman"/>
              </a:rPr>
              <a:t>enumeration</a:t>
            </a:r>
            <a:r>
              <a:rPr sz="2000" spc="275" dirty="0">
                <a:latin typeface="Times New Roman"/>
                <a:cs typeface="Times New Roman"/>
              </a:rPr>
              <a:t> </a:t>
            </a:r>
            <a:r>
              <a:rPr sz="2000" spc="-5" dirty="0">
                <a:latin typeface="Times New Roman"/>
                <a:cs typeface="Times New Roman"/>
              </a:rPr>
              <a:t>(starting</a:t>
            </a:r>
            <a:endParaRPr sz="2000" dirty="0">
              <a:latin typeface="Times New Roman"/>
              <a:cs typeface="Times New Roman"/>
            </a:endParaRPr>
          </a:p>
          <a:p>
            <a:pPr marL="273050" algn="just">
              <a:lnSpc>
                <a:spcPct val="100000"/>
              </a:lnSpc>
            </a:pPr>
            <a:r>
              <a:rPr sz="2000" dirty="0">
                <a:latin typeface="Times New Roman"/>
                <a:cs typeface="Times New Roman"/>
              </a:rPr>
              <a:t>from a </a:t>
            </a:r>
            <a:r>
              <a:rPr sz="2000" spc="-5" dirty="0">
                <a:latin typeface="Times New Roman"/>
                <a:cs typeface="Times New Roman"/>
              </a:rPr>
              <a:t>list of households), </a:t>
            </a:r>
            <a:r>
              <a:rPr sz="2000" spc="-15" dirty="0">
                <a:latin typeface="Times New Roman"/>
                <a:cs typeface="Times New Roman"/>
              </a:rPr>
              <a:t>some </a:t>
            </a:r>
            <a:r>
              <a:rPr sz="2000" spc="-5" dirty="0">
                <a:latin typeface="Times New Roman"/>
                <a:cs typeface="Times New Roman"/>
              </a:rPr>
              <a:t>initial questions are needed </a:t>
            </a:r>
            <a:r>
              <a:rPr sz="2000" spc="-10" dirty="0">
                <a:latin typeface="Times New Roman"/>
                <a:cs typeface="Times New Roman"/>
              </a:rPr>
              <a:t>to </a:t>
            </a:r>
            <a:r>
              <a:rPr sz="2000" spc="-5" dirty="0">
                <a:latin typeface="Times New Roman"/>
                <a:cs typeface="Times New Roman"/>
              </a:rPr>
              <a:t>screen</a:t>
            </a:r>
            <a:r>
              <a:rPr sz="2000" spc="400" dirty="0">
                <a:latin typeface="Times New Roman"/>
                <a:cs typeface="Times New Roman"/>
              </a:rPr>
              <a:t> </a:t>
            </a:r>
            <a:r>
              <a:rPr sz="2000" spc="5" dirty="0">
                <a:latin typeface="Times New Roman"/>
                <a:cs typeface="Times New Roman"/>
              </a:rPr>
              <a:t>out</a:t>
            </a:r>
            <a:endParaRPr sz="2000" dirty="0">
              <a:latin typeface="Times New Roman"/>
              <a:cs typeface="Times New Roman"/>
            </a:endParaRPr>
          </a:p>
        </p:txBody>
      </p:sp>
      <p:sp>
        <p:nvSpPr>
          <p:cNvPr id="4" name="object 4"/>
          <p:cNvSpPr txBox="1"/>
          <p:nvPr/>
        </p:nvSpPr>
        <p:spPr>
          <a:xfrm>
            <a:off x="1402461" y="6531050"/>
            <a:ext cx="2345055" cy="330835"/>
          </a:xfrm>
          <a:prstGeom prst="rect">
            <a:avLst/>
          </a:prstGeom>
        </p:spPr>
        <p:txBody>
          <a:bodyPr vert="horz" wrap="square" lIns="0" tIns="12700" rIns="0" bIns="0" rtlCol="0">
            <a:spAutoFit/>
          </a:bodyPr>
          <a:lstStyle/>
          <a:p>
            <a:pPr marL="12700">
              <a:lnSpc>
                <a:spcPct val="100000"/>
              </a:lnSpc>
              <a:spcBef>
                <a:spcPts val="100"/>
              </a:spcBef>
            </a:pPr>
            <a:r>
              <a:rPr sz="2000" dirty="0">
                <a:latin typeface="Times New Roman"/>
                <a:cs typeface="Times New Roman"/>
              </a:rPr>
              <a:t>those that are </a:t>
            </a:r>
            <a:r>
              <a:rPr sz="2000" spc="5" dirty="0">
                <a:latin typeface="Times New Roman"/>
                <a:cs typeface="Times New Roman"/>
              </a:rPr>
              <a:t>not</a:t>
            </a:r>
            <a:r>
              <a:rPr sz="2000" spc="-254" dirty="0">
                <a:latin typeface="Times New Roman"/>
                <a:cs typeface="Times New Roman"/>
              </a:rPr>
              <a:t> </a:t>
            </a:r>
            <a:r>
              <a:rPr sz="2000" dirty="0">
                <a:latin typeface="Times New Roman"/>
                <a:cs typeface="Times New Roman"/>
              </a:rPr>
              <a:t>AHs.</a:t>
            </a:r>
            <a:endParaRPr sz="2000">
              <a:latin typeface="Times New Roman"/>
              <a:cs typeface="Times New Roman"/>
            </a:endParaRPr>
          </a:p>
        </p:txBody>
      </p:sp>
      <p:sp>
        <p:nvSpPr>
          <p:cNvPr id="5" name="object 5"/>
          <p:cNvSpPr txBox="1"/>
          <p:nvPr/>
        </p:nvSpPr>
        <p:spPr>
          <a:xfrm>
            <a:off x="8753602" y="6535928"/>
            <a:ext cx="177800" cy="208279"/>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5F8FD3"/>
                </a:solidFill>
                <a:latin typeface="Gill Sans MT"/>
                <a:cs typeface="Gill Sans MT"/>
              </a:rPr>
              <a:t>16</a:t>
            </a:r>
            <a:endParaRPr sz="1200">
              <a:latin typeface="Gill Sans MT"/>
              <a:cs typeface="Gill Sans MT"/>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22</a:t>
            </a:fld>
            <a:endParaRPr dirty="0"/>
          </a:p>
        </p:txBody>
      </p:sp>
      <p:sp>
        <p:nvSpPr>
          <p:cNvPr id="3" name="object 3"/>
          <p:cNvSpPr txBox="1"/>
          <p:nvPr/>
        </p:nvSpPr>
        <p:spPr>
          <a:xfrm>
            <a:off x="1132738" y="1653032"/>
            <a:ext cx="7792720" cy="4904105"/>
          </a:xfrm>
          <a:prstGeom prst="rect">
            <a:avLst/>
          </a:prstGeom>
        </p:spPr>
        <p:txBody>
          <a:bodyPr vert="horz" wrap="square" lIns="0" tIns="13335" rIns="0" bIns="0" rtlCol="0">
            <a:spAutoFit/>
          </a:bodyPr>
          <a:lstStyle/>
          <a:p>
            <a:pPr marL="307975" marR="7620" indent="-287020" algn="just">
              <a:lnSpc>
                <a:spcPct val="100000"/>
              </a:lnSpc>
              <a:spcBef>
                <a:spcPts val="105"/>
              </a:spcBef>
              <a:buClr>
                <a:srgbClr val="4966AC"/>
              </a:buClr>
              <a:buFont typeface="Arial"/>
              <a:buChar char="•"/>
              <a:tabLst>
                <a:tab pos="308610" algn="l"/>
              </a:tabLst>
            </a:pPr>
            <a:r>
              <a:rPr sz="2000" spc="-35" dirty="0">
                <a:latin typeface="Times New Roman"/>
                <a:cs typeface="Times New Roman"/>
              </a:rPr>
              <a:t>Various </a:t>
            </a:r>
            <a:r>
              <a:rPr sz="2000" spc="-5" dirty="0">
                <a:latin typeface="Times New Roman"/>
                <a:cs typeface="Times New Roman"/>
              </a:rPr>
              <a:t>criteria </a:t>
            </a:r>
            <a:r>
              <a:rPr sz="2000" spc="-10" dirty="0">
                <a:latin typeface="Times New Roman"/>
                <a:cs typeface="Times New Roman"/>
              </a:rPr>
              <a:t>may </a:t>
            </a:r>
            <a:r>
              <a:rPr sz="2000" dirty="0">
                <a:latin typeface="Times New Roman"/>
                <a:cs typeface="Times New Roman"/>
              </a:rPr>
              <a:t>be </a:t>
            </a:r>
            <a:r>
              <a:rPr sz="2000" spc="-5" dirty="0">
                <a:latin typeface="Times New Roman"/>
                <a:cs typeface="Times New Roman"/>
              </a:rPr>
              <a:t>used to establish MSLs, such </a:t>
            </a:r>
            <a:r>
              <a:rPr sz="2000" spc="-10" dirty="0">
                <a:latin typeface="Times New Roman"/>
                <a:cs typeface="Times New Roman"/>
              </a:rPr>
              <a:t>as </a:t>
            </a:r>
            <a:r>
              <a:rPr sz="2000" spc="-5" dirty="0">
                <a:latin typeface="Times New Roman"/>
                <a:cs typeface="Times New Roman"/>
              </a:rPr>
              <a:t>those regarding  </a:t>
            </a:r>
            <a:r>
              <a:rPr sz="2000" dirty="0">
                <a:latin typeface="Times New Roman"/>
                <a:cs typeface="Times New Roman"/>
                <a:hlinkClick r:id="rId3" action="ppaction://hlinksldjump" tooltip="AH = Agricultural holding"/>
              </a:rPr>
              <a:t>AHs</a:t>
            </a:r>
            <a:r>
              <a:rPr sz="2000" dirty="0">
                <a:latin typeface="Times New Roman"/>
                <a:cs typeface="Times New Roman"/>
              </a:rPr>
              <a:t>:</a:t>
            </a:r>
          </a:p>
          <a:p>
            <a:pPr marL="913130" marR="6350" lvl="1" indent="-342900" algn="just">
              <a:lnSpc>
                <a:spcPct val="100000"/>
              </a:lnSpc>
              <a:buClr>
                <a:srgbClr val="4966AC"/>
              </a:buClr>
              <a:buFont typeface="Courier New"/>
              <a:buChar char="o"/>
              <a:tabLst>
                <a:tab pos="913765" algn="l"/>
              </a:tabLst>
            </a:pPr>
            <a:r>
              <a:rPr sz="2000" b="1" i="1" spc="-5" dirty="0">
                <a:latin typeface="Times New Roman"/>
                <a:cs typeface="Times New Roman"/>
              </a:rPr>
              <a:t>operated land </a:t>
            </a:r>
            <a:r>
              <a:rPr sz="2000" b="1" i="1" dirty="0">
                <a:latin typeface="Times New Roman"/>
                <a:cs typeface="Times New Roman"/>
              </a:rPr>
              <a:t>and </a:t>
            </a:r>
            <a:r>
              <a:rPr sz="2000" b="1" i="1" spc="-5" dirty="0">
                <a:latin typeface="Times New Roman"/>
                <a:cs typeface="Times New Roman"/>
              </a:rPr>
              <a:t>livestock raised</a:t>
            </a:r>
            <a:r>
              <a:rPr sz="2000" spc="-5" dirty="0">
                <a:latin typeface="Times New Roman"/>
                <a:cs typeface="Times New Roman"/>
              </a:rPr>
              <a:t>, </a:t>
            </a:r>
            <a:r>
              <a:rPr sz="2000" i="1" spc="-5" dirty="0">
                <a:latin typeface="Times New Roman"/>
                <a:cs typeface="Times New Roman"/>
              </a:rPr>
              <a:t>e.g. </a:t>
            </a:r>
            <a:r>
              <a:rPr sz="2000" i="1" spc="-10" dirty="0">
                <a:latin typeface="Times New Roman"/>
                <a:cs typeface="Times New Roman"/>
              </a:rPr>
              <a:t>total </a:t>
            </a:r>
            <a:r>
              <a:rPr sz="2000" i="1" spc="-25" dirty="0">
                <a:latin typeface="Times New Roman"/>
                <a:cs typeface="Times New Roman"/>
              </a:rPr>
              <a:t>area </a:t>
            </a:r>
            <a:r>
              <a:rPr sz="2000" i="1" spc="-5" dirty="0">
                <a:latin typeface="Times New Roman"/>
                <a:cs typeface="Times New Roman"/>
              </a:rPr>
              <a:t>of holding </a:t>
            </a:r>
            <a:r>
              <a:rPr sz="2000" i="1" spc="-10" dirty="0">
                <a:latin typeface="Times New Roman"/>
                <a:cs typeface="Times New Roman"/>
              </a:rPr>
              <a:t>or  </a:t>
            </a:r>
            <a:r>
              <a:rPr sz="2000" i="1" spc="-20" dirty="0">
                <a:latin typeface="Times New Roman"/>
                <a:cs typeface="Times New Roman"/>
              </a:rPr>
              <a:t>area </a:t>
            </a:r>
            <a:r>
              <a:rPr sz="2000" i="1" dirty="0">
                <a:latin typeface="Times New Roman"/>
                <a:cs typeface="Times New Roman"/>
              </a:rPr>
              <a:t>by </a:t>
            </a:r>
            <a:r>
              <a:rPr sz="2000" i="1" spc="-5" dirty="0">
                <a:latin typeface="Times New Roman"/>
                <a:cs typeface="Times New Roman"/>
              </a:rPr>
              <a:t>major land </a:t>
            </a:r>
            <a:r>
              <a:rPr sz="2000" i="1" dirty="0">
                <a:latin typeface="Times New Roman"/>
                <a:cs typeface="Times New Roman"/>
              </a:rPr>
              <a:t>use </a:t>
            </a:r>
            <a:r>
              <a:rPr sz="2000" i="1" spc="-5" dirty="0">
                <a:latin typeface="Times New Roman"/>
                <a:cs typeface="Times New Roman"/>
              </a:rPr>
              <a:t>types; total </a:t>
            </a:r>
            <a:r>
              <a:rPr sz="2000" i="1" dirty="0">
                <a:latin typeface="Times New Roman"/>
                <a:cs typeface="Times New Roman"/>
              </a:rPr>
              <a:t>number of </a:t>
            </a:r>
            <a:r>
              <a:rPr sz="2000" i="1" spc="-5" dirty="0">
                <a:latin typeface="Times New Roman"/>
                <a:cs typeface="Times New Roman"/>
              </a:rPr>
              <a:t>livestock </a:t>
            </a:r>
            <a:r>
              <a:rPr sz="2000" i="1" dirty="0">
                <a:latin typeface="Times New Roman"/>
                <a:cs typeface="Times New Roman"/>
              </a:rPr>
              <a:t>by </a:t>
            </a:r>
            <a:r>
              <a:rPr sz="2000" i="1" spc="-5" dirty="0">
                <a:latin typeface="Times New Roman"/>
                <a:cs typeface="Times New Roman"/>
              </a:rPr>
              <a:t>main  types </a:t>
            </a:r>
            <a:r>
              <a:rPr sz="2000" i="1" dirty="0">
                <a:latin typeface="Times New Roman"/>
                <a:cs typeface="Times New Roman"/>
              </a:rPr>
              <a:t>and/or over certain</a:t>
            </a:r>
            <a:r>
              <a:rPr sz="2000" i="1" spc="-80" dirty="0">
                <a:latin typeface="Times New Roman"/>
                <a:cs typeface="Times New Roman"/>
              </a:rPr>
              <a:t> </a:t>
            </a:r>
            <a:r>
              <a:rPr sz="2000" i="1" spc="5" dirty="0">
                <a:latin typeface="Times New Roman"/>
                <a:cs typeface="Times New Roman"/>
              </a:rPr>
              <a:t>age</a:t>
            </a:r>
            <a:endParaRPr sz="2000" dirty="0">
              <a:latin typeface="Times New Roman"/>
              <a:cs typeface="Times New Roman"/>
            </a:endParaRPr>
          </a:p>
          <a:p>
            <a:pPr marL="913130" lvl="1" indent="-343535" algn="just">
              <a:lnSpc>
                <a:spcPct val="100000"/>
              </a:lnSpc>
              <a:buClr>
                <a:srgbClr val="4966AC"/>
              </a:buClr>
              <a:buFont typeface="Courier New"/>
              <a:buChar char="o"/>
              <a:tabLst>
                <a:tab pos="913765" algn="l"/>
              </a:tabLst>
            </a:pPr>
            <a:r>
              <a:rPr sz="2000" b="1" i="1" dirty="0">
                <a:latin typeface="Times New Roman"/>
                <a:cs typeface="Times New Roman"/>
              </a:rPr>
              <a:t>inputs</a:t>
            </a:r>
            <a:r>
              <a:rPr sz="2000" dirty="0">
                <a:latin typeface="Times New Roman"/>
                <a:cs typeface="Times New Roman"/>
              </a:rPr>
              <a:t>, </a:t>
            </a:r>
            <a:r>
              <a:rPr sz="2000" i="1" dirty="0">
                <a:latin typeface="Times New Roman"/>
                <a:cs typeface="Times New Roman"/>
              </a:rPr>
              <a:t>e.g. </a:t>
            </a:r>
            <a:r>
              <a:rPr sz="2000" i="1" spc="-5" dirty="0">
                <a:latin typeface="Times New Roman"/>
                <a:cs typeface="Times New Roman"/>
              </a:rPr>
              <a:t>quantity </a:t>
            </a:r>
            <a:r>
              <a:rPr sz="2000" i="1" dirty="0">
                <a:latin typeface="Times New Roman"/>
                <a:cs typeface="Times New Roman"/>
              </a:rPr>
              <a:t>of labour</a:t>
            </a:r>
            <a:r>
              <a:rPr sz="2000" i="1" spc="-125" dirty="0">
                <a:latin typeface="Times New Roman"/>
                <a:cs typeface="Times New Roman"/>
              </a:rPr>
              <a:t> </a:t>
            </a:r>
            <a:r>
              <a:rPr sz="2000" i="1" dirty="0">
                <a:latin typeface="Times New Roman"/>
                <a:cs typeface="Times New Roman"/>
              </a:rPr>
              <a:t>used</a:t>
            </a:r>
            <a:endParaRPr sz="2000" dirty="0">
              <a:latin typeface="Times New Roman"/>
              <a:cs typeface="Times New Roman"/>
            </a:endParaRPr>
          </a:p>
          <a:p>
            <a:pPr marL="913130" marR="6350" lvl="1" indent="-342900" algn="just">
              <a:lnSpc>
                <a:spcPct val="100000"/>
              </a:lnSpc>
              <a:buClr>
                <a:srgbClr val="4966AC"/>
              </a:buClr>
              <a:buFont typeface="Courier New"/>
              <a:buChar char="o"/>
              <a:tabLst>
                <a:tab pos="913765" algn="l"/>
              </a:tabLst>
            </a:pPr>
            <a:r>
              <a:rPr sz="2000" b="1" i="1" spc="-5" dirty="0">
                <a:latin typeface="Times New Roman"/>
                <a:cs typeface="Times New Roman"/>
              </a:rPr>
              <a:t>output</a:t>
            </a:r>
            <a:r>
              <a:rPr sz="2000" spc="-5" dirty="0">
                <a:latin typeface="Times New Roman"/>
                <a:cs typeface="Times New Roman"/>
              </a:rPr>
              <a:t>, </a:t>
            </a:r>
            <a:r>
              <a:rPr sz="2000" i="1" spc="-5" dirty="0">
                <a:latin typeface="Times New Roman"/>
                <a:cs typeface="Times New Roman"/>
              </a:rPr>
              <a:t>e.g. value of agricultural </a:t>
            </a:r>
            <a:r>
              <a:rPr sz="2000" i="1" spc="-10" dirty="0">
                <a:latin typeface="Times New Roman"/>
                <a:cs typeface="Times New Roman"/>
              </a:rPr>
              <a:t>production, </a:t>
            </a:r>
            <a:r>
              <a:rPr sz="2000" i="1" spc="-5" dirty="0">
                <a:latin typeface="Times New Roman"/>
                <a:cs typeface="Times New Roman"/>
              </a:rPr>
              <a:t>value </a:t>
            </a:r>
            <a:r>
              <a:rPr sz="2000" i="1" dirty="0">
                <a:latin typeface="Times New Roman"/>
                <a:cs typeface="Times New Roman"/>
              </a:rPr>
              <a:t>of </a:t>
            </a:r>
            <a:r>
              <a:rPr sz="2000" i="1" spc="-5" dirty="0">
                <a:latin typeface="Times New Roman"/>
                <a:cs typeface="Times New Roman"/>
              </a:rPr>
              <a:t>sales,  </a:t>
            </a:r>
            <a:r>
              <a:rPr sz="2000" i="1" dirty="0">
                <a:latin typeface="Times New Roman"/>
                <a:cs typeface="Times New Roman"/>
              </a:rPr>
              <a:t>quantity of </a:t>
            </a:r>
            <a:r>
              <a:rPr sz="2000" i="1" spc="-10" dirty="0">
                <a:latin typeface="Times New Roman"/>
                <a:cs typeface="Times New Roman"/>
              </a:rPr>
              <a:t>produce</a:t>
            </a:r>
            <a:r>
              <a:rPr sz="2000" i="1" spc="-95" dirty="0">
                <a:latin typeface="Times New Roman"/>
                <a:cs typeface="Times New Roman"/>
              </a:rPr>
              <a:t> </a:t>
            </a:r>
            <a:r>
              <a:rPr sz="2000" i="1" dirty="0">
                <a:latin typeface="Times New Roman"/>
                <a:cs typeface="Times New Roman"/>
              </a:rPr>
              <a:t>sold</a:t>
            </a:r>
            <a:endParaRPr sz="2000" dirty="0">
              <a:latin typeface="Times New Roman"/>
              <a:cs typeface="Times New Roman"/>
            </a:endParaRPr>
          </a:p>
          <a:p>
            <a:pPr marL="913130" marR="6350" lvl="1" indent="-342900" algn="just">
              <a:lnSpc>
                <a:spcPct val="100000"/>
              </a:lnSpc>
              <a:buClr>
                <a:srgbClr val="4966AC"/>
              </a:buClr>
              <a:buFont typeface="Courier New"/>
              <a:buChar char="o"/>
              <a:tabLst>
                <a:tab pos="913765" algn="l"/>
              </a:tabLst>
            </a:pPr>
            <a:r>
              <a:rPr sz="2000" b="1" i="1" dirty="0">
                <a:latin typeface="Times New Roman"/>
                <a:cs typeface="Times New Roman"/>
              </a:rPr>
              <a:t>purpose </a:t>
            </a:r>
            <a:r>
              <a:rPr sz="2000" b="1" i="1" spc="-5" dirty="0">
                <a:latin typeface="Times New Roman"/>
                <a:cs typeface="Times New Roman"/>
              </a:rPr>
              <a:t>of production</a:t>
            </a:r>
            <a:r>
              <a:rPr sz="2000" spc="-5" dirty="0">
                <a:latin typeface="Times New Roman"/>
                <a:cs typeface="Times New Roman"/>
              </a:rPr>
              <a:t>; in such </a:t>
            </a:r>
            <a:r>
              <a:rPr sz="2000" dirty="0">
                <a:latin typeface="Times New Roman"/>
                <a:cs typeface="Times New Roman"/>
              </a:rPr>
              <a:t>a </a:t>
            </a:r>
            <a:r>
              <a:rPr sz="2000" spc="-5" dirty="0">
                <a:latin typeface="Times New Roman"/>
                <a:cs typeface="Times New Roman"/>
              </a:rPr>
              <a:t>case, the </a:t>
            </a:r>
            <a:r>
              <a:rPr sz="2000" dirty="0">
                <a:latin typeface="Times New Roman"/>
                <a:cs typeface="Times New Roman"/>
              </a:rPr>
              <a:t>census </a:t>
            </a:r>
            <a:r>
              <a:rPr sz="2000" spc="-5" dirty="0">
                <a:latin typeface="Times New Roman"/>
                <a:cs typeface="Times New Roman"/>
              </a:rPr>
              <a:t>scope could </a:t>
            </a:r>
            <a:r>
              <a:rPr sz="2000" spc="-10" dirty="0">
                <a:latin typeface="Times New Roman"/>
                <a:cs typeface="Times New Roman"/>
              </a:rPr>
              <a:t>be  </a:t>
            </a:r>
            <a:r>
              <a:rPr sz="2000" spc="-5" dirty="0">
                <a:latin typeface="Times New Roman"/>
                <a:cs typeface="Times New Roman"/>
              </a:rPr>
              <a:t>restricted </a:t>
            </a:r>
            <a:r>
              <a:rPr sz="2000" spc="-10" dirty="0">
                <a:latin typeface="Times New Roman"/>
                <a:cs typeface="Times New Roman"/>
              </a:rPr>
              <a:t>to </a:t>
            </a:r>
            <a:r>
              <a:rPr sz="2000" spc="-5" dirty="0">
                <a:latin typeface="Times New Roman"/>
                <a:cs typeface="Times New Roman"/>
              </a:rPr>
              <a:t>commercial agricultural activities, </a:t>
            </a:r>
            <a:r>
              <a:rPr sz="2000" spc="-10" dirty="0">
                <a:latin typeface="Times New Roman"/>
                <a:cs typeface="Times New Roman"/>
              </a:rPr>
              <a:t>omitting  </a:t>
            </a:r>
            <a:r>
              <a:rPr sz="2000" spc="-5" dirty="0">
                <a:latin typeface="Times New Roman"/>
                <a:cs typeface="Times New Roman"/>
              </a:rPr>
              <a:t>subsistence</a:t>
            </a:r>
            <a:r>
              <a:rPr sz="2000" spc="-35" dirty="0">
                <a:latin typeface="Times New Roman"/>
                <a:cs typeface="Times New Roman"/>
              </a:rPr>
              <a:t> </a:t>
            </a:r>
            <a:r>
              <a:rPr sz="2000" dirty="0">
                <a:latin typeface="Times New Roman"/>
                <a:cs typeface="Times New Roman"/>
              </a:rPr>
              <a:t>holdings.</a:t>
            </a:r>
          </a:p>
          <a:p>
            <a:pPr marL="354965" marR="5080" indent="-342900" algn="just">
              <a:lnSpc>
                <a:spcPct val="100000"/>
              </a:lnSpc>
              <a:spcBef>
                <a:spcPts val="5"/>
              </a:spcBef>
              <a:buClr>
                <a:srgbClr val="4966AC"/>
              </a:buClr>
              <a:buSzPct val="80000"/>
              <a:buFont typeface="Arial"/>
              <a:buChar char="•"/>
              <a:tabLst>
                <a:tab pos="355600" algn="l"/>
              </a:tabLst>
            </a:pPr>
            <a:r>
              <a:rPr sz="2000" spc="5" dirty="0">
                <a:latin typeface="Times New Roman"/>
                <a:cs typeface="Times New Roman"/>
              </a:rPr>
              <a:t>One </a:t>
            </a:r>
            <a:r>
              <a:rPr sz="2000" spc="-5" dirty="0">
                <a:latin typeface="Times New Roman"/>
                <a:cs typeface="Times New Roman"/>
              </a:rPr>
              <a:t>or </a:t>
            </a:r>
            <a:r>
              <a:rPr sz="2000" dirty="0">
                <a:latin typeface="Times New Roman"/>
                <a:cs typeface="Times New Roman"/>
              </a:rPr>
              <a:t>a </a:t>
            </a:r>
            <a:r>
              <a:rPr sz="2000" spc="-5" dirty="0">
                <a:latin typeface="Times New Roman"/>
                <a:cs typeface="Times New Roman"/>
              </a:rPr>
              <a:t>combination of such criteria could </a:t>
            </a:r>
            <a:r>
              <a:rPr sz="2000" dirty="0">
                <a:latin typeface="Times New Roman"/>
                <a:cs typeface="Times New Roman"/>
              </a:rPr>
              <a:t>be </a:t>
            </a:r>
            <a:r>
              <a:rPr sz="2000" spc="-5" dirty="0">
                <a:latin typeface="Times New Roman"/>
                <a:cs typeface="Times New Roman"/>
              </a:rPr>
              <a:t>used to </a:t>
            </a:r>
            <a:r>
              <a:rPr sz="2000" dirty="0">
                <a:latin typeface="Times New Roman"/>
                <a:cs typeface="Times New Roman"/>
              </a:rPr>
              <a:t>set </a:t>
            </a:r>
            <a:r>
              <a:rPr sz="2000" spc="-5" dirty="0">
                <a:latin typeface="Times New Roman"/>
                <a:cs typeface="Times New Roman"/>
              </a:rPr>
              <a:t>MSLs.  </a:t>
            </a:r>
            <a:r>
              <a:rPr sz="2000" spc="-10" dirty="0">
                <a:latin typeface="Times New Roman"/>
                <a:cs typeface="Times New Roman"/>
              </a:rPr>
              <a:t>However, complex </a:t>
            </a:r>
            <a:r>
              <a:rPr sz="2000" spc="-5" dirty="0">
                <a:latin typeface="Times New Roman"/>
                <a:cs typeface="Times New Roman"/>
              </a:rPr>
              <a:t>thresholds should </a:t>
            </a:r>
            <a:r>
              <a:rPr sz="2000" dirty="0">
                <a:latin typeface="Times New Roman"/>
                <a:cs typeface="Times New Roman"/>
              </a:rPr>
              <a:t>be </a:t>
            </a:r>
            <a:r>
              <a:rPr sz="2000" spc="-5" dirty="0">
                <a:latin typeface="Times New Roman"/>
                <a:cs typeface="Times New Roman"/>
              </a:rPr>
              <a:t>avoided. The MSL should </a:t>
            </a:r>
            <a:r>
              <a:rPr sz="2000" spc="5" dirty="0">
                <a:latin typeface="Times New Roman"/>
                <a:cs typeface="Times New Roman"/>
              </a:rPr>
              <a:t>be  </a:t>
            </a:r>
            <a:r>
              <a:rPr sz="2000" dirty="0">
                <a:latin typeface="Times New Roman"/>
                <a:cs typeface="Times New Roman"/>
              </a:rPr>
              <a:t>clearly </a:t>
            </a:r>
            <a:r>
              <a:rPr sz="2000" spc="-5" dirty="0">
                <a:latin typeface="Times New Roman"/>
                <a:cs typeface="Times New Roman"/>
              </a:rPr>
              <a:t>stated, </a:t>
            </a:r>
            <a:r>
              <a:rPr sz="2000" dirty="0">
                <a:latin typeface="Times New Roman"/>
                <a:cs typeface="Times New Roman"/>
              </a:rPr>
              <a:t>known </a:t>
            </a:r>
            <a:r>
              <a:rPr sz="2000" spc="-5" dirty="0">
                <a:latin typeface="Times New Roman"/>
                <a:cs typeface="Times New Roman"/>
              </a:rPr>
              <a:t>both </a:t>
            </a:r>
            <a:r>
              <a:rPr sz="2000" spc="-10" dirty="0">
                <a:latin typeface="Times New Roman"/>
                <a:cs typeface="Times New Roman"/>
              </a:rPr>
              <a:t>to </a:t>
            </a:r>
            <a:r>
              <a:rPr sz="2000" dirty="0">
                <a:latin typeface="Times New Roman"/>
                <a:cs typeface="Times New Roman"/>
              </a:rPr>
              <a:t>census </a:t>
            </a:r>
            <a:r>
              <a:rPr sz="2000" spc="-5" dirty="0">
                <a:latin typeface="Times New Roman"/>
                <a:cs typeface="Times New Roman"/>
              </a:rPr>
              <a:t>personnel, respondents and users,  </a:t>
            </a:r>
            <a:r>
              <a:rPr sz="2000" dirty="0">
                <a:latin typeface="Times New Roman"/>
                <a:cs typeface="Times New Roman"/>
              </a:rPr>
              <a:t>and </a:t>
            </a:r>
            <a:r>
              <a:rPr sz="2000" spc="-5" dirty="0">
                <a:latin typeface="Times New Roman"/>
                <a:cs typeface="Times New Roman"/>
              </a:rPr>
              <a:t>specified </a:t>
            </a:r>
            <a:r>
              <a:rPr sz="2000" spc="-10" dirty="0">
                <a:latin typeface="Times New Roman"/>
                <a:cs typeface="Times New Roman"/>
              </a:rPr>
              <a:t>in </a:t>
            </a:r>
            <a:r>
              <a:rPr sz="2000" spc="-5" dirty="0">
                <a:latin typeface="Times New Roman"/>
                <a:cs typeface="Times New Roman"/>
              </a:rPr>
              <a:t>the census </a:t>
            </a:r>
            <a:r>
              <a:rPr sz="2000" dirty="0">
                <a:latin typeface="Times New Roman"/>
                <a:cs typeface="Times New Roman"/>
              </a:rPr>
              <a:t>report </a:t>
            </a:r>
            <a:r>
              <a:rPr sz="2000" spc="-10" dirty="0">
                <a:latin typeface="Times New Roman"/>
                <a:cs typeface="Times New Roman"/>
              </a:rPr>
              <a:t>to </a:t>
            </a:r>
            <a:r>
              <a:rPr sz="2000" spc="-5" dirty="0">
                <a:latin typeface="Times New Roman"/>
                <a:cs typeface="Times New Roman"/>
              </a:rPr>
              <a:t>help the interpretation and analysis  </a:t>
            </a:r>
            <a:r>
              <a:rPr sz="2000" dirty="0">
                <a:latin typeface="Times New Roman"/>
                <a:cs typeface="Times New Roman"/>
              </a:rPr>
              <a:t>of census</a:t>
            </a:r>
            <a:r>
              <a:rPr sz="2000" spc="-40" dirty="0">
                <a:latin typeface="Times New Roman"/>
                <a:cs typeface="Times New Roman"/>
              </a:rPr>
              <a:t> </a:t>
            </a:r>
            <a:r>
              <a:rPr sz="2000" dirty="0">
                <a:latin typeface="Times New Roman"/>
                <a:cs typeface="Times New Roman"/>
              </a:rPr>
              <a:t>results.</a:t>
            </a:r>
          </a:p>
        </p:txBody>
      </p:sp>
      <p:sp>
        <p:nvSpPr>
          <p:cNvPr id="6" name="object 2"/>
          <p:cNvSpPr txBox="1">
            <a:spLocks noGrp="1"/>
          </p:cNvSpPr>
          <p:nvPr>
            <p:ph type="title"/>
          </p:nvPr>
        </p:nvSpPr>
        <p:spPr>
          <a:xfrm>
            <a:off x="1194612" y="862406"/>
            <a:ext cx="7730465" cy="566181"/>
          </a:xfrm>
          <a:prstGeom prst="rect">
            <a:avLst/>
          </a:prstGeom>
        </p:spPr>
        <p:txBody>
          <a:bodyPr vert="horz" wrap="square" lIns="0" tIns="12065" rIns="0" bIns="0" rtlCol="0">
            <a:spAutoFit/>
          </a:bodyPr>
          <a:lstStyle/>
          <a:p>
            <a:pPr marL="12700">
              <a:lnSpc>
                <a:spcPct val="100000"/>
              </a:lnSpc>
              <a:spcBef>
                <a:spcPts val="95"/>
              </a:spcBef>
            </a:pPr>
            <a:r>
              <a:rPr sz="3600" spc="-5" dirty="0"/>
              <a:t>Use of </a:t>
            </a:r>
            <a:r>
              <a:rPr sz="3600" spc="-10" dirty="0"/>
              <a:t>thresholds </a:t>
            </a:r>
            <a:r>
              <a:rPr sz="3600" dirty="0"/>
              <a:t>in </a:t>
            </a:r>
            <a:r>
              <a:rPr sz="3600" spc="-5" dirty="0"/>
              <a:t>the </a:t>
            </a:r>
            <a:r>
              <a:rPr lang="en-GB" sz="3600" spc="-5" dirty="0"/>
              <a:t>census</a:t>
            </a:r>
            <a:r>
              <a:rPr sz="3600" spc="-195" dirty="0"/>
              <a:t> </a:t>
            </a:r>
            <a:r>
              <a:rPr b="0" spc="-5" dirty="0"/>
              <a:t>(</a:t>
            </a:r>
            <a:r>
              <a:rPr lang="en-GB" b="0" spc="-5" dirty="0"/>
              <a:t>2/3</a:t>
            </a:r>
            <a:r>
              <a:rPr b="0" spc="-5" dirty="0"/>
              <a:t>)</a:t>
            </a:r>
            <a:endParaRPr sz="4000" b="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23</a:t>
            </a:fld>
            <a:endParaRPr dirty="0"/>
          </a:p>
        </p:txBody>
      </p:sp>
      <p:sp>
        <p:nvSpPr>
          <p:cNvPr id="3" name="object 3"/>
          <p:cNvSpPr txBox="1"/>
          <p:nvPr/>
        </p:nvSpPr>
        <p:spPr>
          <a:xfrm>
            <a:off x="1141882" y="1651203"/>
            <a:ext cx="7783195" cy="4050029"/>
          </a:xfrm>
          <a:prstGeom prst="rect">
            <a:avLst/>
          </a:prstGeom>
        </p:spPr>
        <p:txBody>
          <a:bodyPr vert="horz" wrap="square" lIns="0" tIns="12700" rIns="0" bIns="0" rtlCol="0">
            <a:spAutoFit/>
          </a:bodyPr>
          <a:lstStyle/>
          <a:p>
            <a:pPr marL="299085" marR="5715" indent="-287020" algn="just">
              <a:lnSpc>
                <a:spcPct val="100000"/>
              </a:lnSpc>
              <a:spcBef>
                <a:spcPts val="100"/>
              </a:spcBef>
              <a:buClr>
                <a:srgbClr val="4966AC"/>
              </a:buClr>
              <a:buFont typeface="Arial"/>
              <a:buChar char="•"/>
              <a:tabLst>
                <a:tab pos="299720" algn="l"/>
              </a:tabLst>
            </a:pPr>
            <a:r>
              <a:rPr sz="2400" spc="-5" dirty="0">
                <a:latin typeface="Times New Roman"/>
                <a:cs typeface="Times New Roman"/>
              </a:rPr>
              <a:t>Small </a:t>
            </a:r>
            <a:r>
              <a:rPr sz="2400" spc="-10" dirty="0">
                <a:latin typeface="Times New Roman"/>
                <a:cs typeface="Times New Roman"/>
                <a:hlinkClick r:id="rId3" action="ppaction://hlinksldjump" tooltip="AH = Agricultural holding"/>
              </a:rPr>
              <a:t>AHs</a:t>
            </a:r>
            <a:r>
              <a:rPr sz="2400" spc="-10" dirty="0">
                <a:latin typeface="Times New Roman"/>
                <a:cs typeface="Times New Roman"/>
              </a:rPr>
              <a:t> </a:t>
            </a:r>
            <a:r>
              <a:rPr sz="2400" dirty="0">
                <a:latin typeface="Times New Roman"/>
                <a:cs typeface="Times New Roman"/>
              </a:rPr>
              <a:t>are </a:t>
            </a:r>
            <a:r>
              <a:rPr sz="2400" spc="-5" dirty="0">
                <a:latin typeface="Times New Roman"/>
                <a:cs typeface="Times New Roman"/>
              </a:rPr>
              <a:t>often </a:t>
            </a:r>
            <a:r>
              <a:rPr sz="2400" b="1" dirty="0">
                <a:latin typeface="Times New Roman"/>
                <a:cs typeface="Times New Roman"/>
              </a:rPr>
              <a:t>a </a:t>
            </a:r>
            <a:r>
              <a:rPr sz="2400" b="1" spc="-5" dirty="0">
                <a:latin typeface="Times New Roman"/>
                <a:cs typeface="Times New Roman"/>
              </a:rPr>
              <a:t>significant </a:t>
            </a:r>
            <a:r>
              <a:rPr sz="2400" b="1" dirty="0">
                <a:latin typeface="Times New Roman"/>
                <a:cs typeface="Times New Roman"/>
              </a:rPr>
              <a:t>part </a:t>
            </a:r>
            <a:r>
              <a:rPr sz="2400" spc="-5" dirty="0">
                <a:latin typeface="Times New Roman"/>
                <a:cs typeface="Times New Roman"/>
              </a:rPr>
              <a:t>of </a:t>
            </a:r>
            <a:r>
              <a:rPr sz="2400" dirty="0">
                <a:latin typeface="Times New Roman"/>
                <a:cs typeface="Times New Roman"/>
              </a:rPr>
              <a:t>the </a:t>
            </a:r>
            <a:r>
              <a:rPr sz="2400" spc="-5" dirty="0">
                <a:latin typeface="Times New Roman"/>
                <a:cs typeface="Times New Roman"/>
              </a:rPr>
              <a:t>agricultural  sector and without information on such holdings </a:t>
            </a:r>
            <a:r>
              <a:rPr sz="2400" dirty="0">
                <a:latin typeface="Times New Roman"/>
                <a:cs typeface="Times New Roman"/>
              </a:rPr>
              <a:t>a </a:t>
            </a:r>
            <a:r>
              <a:rPr sz="2400" spc="-5" dirty="0">
                <a:latin typeface="Times New Roman"/>
                <a:cs typeface="Times New Roman"/>
              </a:rPr>
              <a:t>complete  </a:t>
            </a:r>
            <a:r>
              <a:rPr sz="2400" dirty="0">
                <a:latin typeface="Times New Roman"/>
                <a:cs typeface="Times New Roman"/>
              </a:rPr>
              <a:t>picture cannot be</a:t>
            </a:r>
            <a:r>
              <a:rPr sz="2400" spc="-45" dirty="0">
                <a:latin typeface="Times New Roman"/>
                <a:cs typeface="Times New Roman"/>
              </a:rPr>
              <a:t> </a:t>
            </a:r>
            <a:r>
              <a:rPr sz="2400" dirty="0">
                <a:latin typeface="Times New Roman"/>
                <a:cs typeface="Times New Roman"/>
              </a:rPr>
              <a:t>provided.</a:t>
            </a:r>
          </a:p>
          <a:p>
            <a:pPr marL="299085" marR="6350" indent="-287020" algn="just">
              <a:lnSpc>
                <a:spcPct val="100000"/>
              </a:lnSpc>
              <a:spcBef>
                <a:spcPts val="5"/>
              </a:spcBef>
              <a:buClr>
                <a:srgbClr val="4966AC"/>
              </a:buClr>
              <a:buFont typeface="Arial"/>
              <a:buChar char="•"/>
              <a:tabLst>
                <a:tab pos="299720" algn="l"/>
              </a:tabLst>
            </a:pPr>
            <a:r>
              <a:rPr sz="2400" spc="-5" dirty="0">
                <a:latin typeface="Times New Roman"/>
                <a:cs typeface="Times New Roman"/>
              </a:rPr>
              <a:t>A number </a:t>
            </a:r>
            <a:r>
              <a:rPr sz="2400" dirty="0">
                <a:latin typeface="Times New Roman"/>
                <a:cs typeface="Times New Roman"/>
              </a:rPr>
              <a:t>of countries, </a:t>
            </a:r>
            <a:r>
              <a:rPr sz="2400" b="1" spc="-5" dirty="0">
                <a:latin typeface="Times New Roman"/>
                <a:cs typeface="Times New Roman"/>
              </a:rPr>
              <a:t>do not </a:t>
            </a:r>
            <a:r>
              <a:rPr sz="2400" b="1" dirty="0">
                <a:latin typeface="Times New Roman"/>
                <a:cs typeface="Times New Roman"/>
              </a:rPr>
              <a:t>apply any </a:t>
            </a:r>
            <a:r>
              <a:rPr sz="2400" b="1" spc="-5" dirty="0">
                <a:latin typeface="Times New Roman"/>
                <a:cs typeface="Times New Roman"/>
              </a:rPr>
              <a:t>minimum </a:t>
            </a:r>
            <a:r>
              <a:rPr sz="2400" b="1" spc="-10" dirty="0">
                <a:latin typeface="Times New Roman"/>
                <a:cs typeface="Times New Roman"/>
              </a:rPr>
              <a:t>size  </a:t>
            </a:r>
            <a:r>
              <a:rPr sz="2400" b="1" spc="-5" dirty="0">
                <a:latin typeface="Times New Roman"/>
                <a:cs typeface="Times New Roman"/>
              </a:rPr>
              <a:t>limits or adopt </a:t>
            </a:r>
            <a:r>
              <a:rPr sz="2400" b="1" dirty="0">
                <a:latin typeface="Times New Roman"/>
                <a:cs typeface="Times New Roman"/>
              </a:rPr>
              <a:t>a very low </a:t>
            </a:r>
            <a:r>
              <a:rPr sz="2400" b="1" spc="-5" dirty="0">
                <a:latin typeface="Times New Roman"/>
                <a:cs typeface="Times New Roman"/>
              </a:rPr>
              <a:t>threshold </a:t>
            </a:r>
            <a:r>
              <a:rPr sz="2400" spc="-5" dirty="0">
                <a:latin typeface="Times New Roman"/>
                <a:cs typeface="Times New Roman"/>
              </a:rPr>
              <a:t>for defining eligible  AHs.</a:t>
            </a:r>
            <a:endParaRPr sz="2400" dirty="0">
              <a:latin typeface="Times New Roman"/>
              <a:cs typeface="Times New Roman"/>
            </a:endParaRPr>
          </a:p>
          <a:p>
            <a:pPr marL="299085" marR="5080" indent="-287020" algn="just">
              <a:lnSpc>
                <a:spcPct val="100000"/>
              </a:lnSpc>
              <a:buClr>
                <a:srgbClr val="4966AC"/>
              </a:buClr>
              <a:buFont typeface="Arial"/>
              <a:buChar char="•"/>
              <a:tabLst>
                <a:tab pos="299720" algn="l"/>
              </a:tabLst>
            </a:pPr>
            <a:r>
              <a:rPr sz="2400" spc="-5" dirty="0">
                <a:latin typeface="Times New Roman"/>
                <a:cs typeface="Times New Roman"/>
              </a:rPr>
              <a:t>Countries </a:t>
            </a:r>
            <a:r>
              <a:rPr sz="2400" dirty="0">
                <a:latin typeface="Times New Roman"/>
                <a:cs typeface="Times New Roman"/>
              </a:rPr>
              <a:t>that </a:t>
            </a:r>
            <a:r>
              <a:rPr sz="2400" spc="-5" dirty="0">
                <a:latin typeface="Times New Roman"/>
                <a:cs typeface="Times New Roman"/>
              </a:rPr>
              <a:t>exclude small AHs </a:t>
            </a:r>
            <a:r>
              <a:rPr sz="2400" dirty="0">
                <a:latin typeface="Times New Roman"/>
                <a:cs typeface="Times New Roman"/>
              </a:rPr>
              <a:t>from </a:t>
            </a:r>
            <a:r>
              <a:rPr sz="2400" spc="-5" dirty="0">
                <a:latin typeface="Times New Roman"/>
                <a:cs typeface="Times New Roman"/>
              </a:rPr>
              <a:t>complete  enumeration </a:t>
            </a:r>
            <a:r>
              <a:rPr sz="2400" dirty="0">
                <a:latin typeface="Times New Roman"/>
                <a:cs typeface="Times New Roman"/>
              </a:rPr>
              <a:t>are </a:t>
            </a:r>
            <a:r>
              <a:rPr sz="2400" spc="-5" dirty="0">
                <a:latin typeface="Times New Roman"/>
                <a:cs typeface="Times New Roman"/>
              </a:rPr>
              <a:t>strongly </a:t>
            </a:r>
            <a:r>
              <a:rPr sz="2400" spc="-10" dirty="0">
                <a:latin typeface="Times New Roman"/>
                <a:cs typeface="Times New Roman"/>
              </a:rPr>
              <a:t>urged </a:t>
            </a:r>
            <a:r>
              <a:rPr sz="2400" dirty="0">
                <a:latin typeface="Times New Roman"/>
                <a:cs typeface="Times New Roman"/>
              </a:rPr>
              <a:t>to </a:t>
            </a:r>
            <a:r>
              <a:rPr sz="2400" spc="-5" dirty="0">
                <a:latin typeface="Times New Roman"/>
                <a:cs typeface="Times New Roman"/>
              </a:rPr>
              <a:t>set </a:t>
            </a:r>
            <a:r>
              <a:rPr sz="2400" dirty="0">
                <a:latin typeface="Times New Roman"/>
                <a:cs typeface="Times New Roman"/>
              </a:rPr>
              <a:t>the </a:t>
            </a:r>
            <a:r>
              <a:rPr sz="2400" spc="-10" dirty="0">
                <a:latin typeface="Times New Roman"/>
                <a:cs typeface="Times New Roman"/>
              </a:rPr>
              <a:t>minimum </a:t>
            </a:r>
            <a:r>
              <a:rPr sz="2400" dirty="0">
                <a:latin typeface="Times New Roman"/>
                <a:cs typeface="Times New Roman"/>
              </a:rPr>
              <a:t>size </a:t>
            </a:r>
            <a:r>
              <a:rPr sz="2400" spc="-5" dirty="0">
                <a:latin typeface="Times New Roman"/>
                <a:cs typeface="Times New Roman"/>
              </a:rPr>
              <a:t>limit  </a:t>
            </a:r>
            <a:r>
              <a:rPr sz="2400" b="1" spc="-5" dirty="0">
                <a:latin typeface="Times New Roman"/>
                <a:cs typeface="Times New Roman"/>
              </a:rPr>
              <a:t>as </a:t>
            </a:r>
            <a:r>
              <a:rPr sz="2400" b="1" dirty="0">
                <a:latin typeface="Times New Roman"/>
                <a:cs typeface="Times New Roman"/>
              </a:rPr>
              <a:t>low </a:t>
            </a:r>
            <a:r>
              <a:rPr sz="2400" b="1" spc="-5" dirty="0">
                <a:latin typeface="Times New Roman"/>
                <a:cs typeface="Times New Roman"/>
              </a:rPr>
              <a:t>as </a:t>
            </a:r>
            <a:r>
              <a:rPr sz="2400" b="1" dirty="0">
                <a:latin typeface="Times New Roman"/>
                <a:cs typeface="Times New Roman"/>
              </a:rPr>
              <a:t>possible </a:t>
            </a:r>
            <a:r>
              <a:rPr sz="2400" spc="-5" dirty="0">
                <a:latin typeface="Times New Roman"/>
                <a:cs typeface="Times New Roman"/>
              </a:rPr>
              <a:t>and </a:t>
            </a:r>
            <a:r>
              <a:rPr sz="2400" dirty="0">
                <a:latin typeface="Times New Roman"/>
                <a:cs typeface="Times New Roman"/>
              </a:rPr>
              <a:t>to </a:t>
            </a:r>
            <a:r>
              <a:rPr sz="2400" spc="-5" dirty="0">
                <a:latin typeface="Times New Roman"/>
                <a:cs typeface="Times New Roman"/>
              </a:rPr>
              <a:t>consider </a:t>
            </a:r>
            <a:r>
              <a:rPr sz="2400" dirty="0">
                <a:latin typeface="Times New Roman"/>
                <a:cs typeface="Times New Roman"/>
              </a:rPr>
              <a:t>the </a:t>
            </a:r>
            <a:r>
              <a:rPr sz="2400" spc="-5" dirty="0">
                <a:latin typeface="Times New Roman"/>
                <a:cs typeface="Times New Roman"/>
              </a:rPr>
              <a:t>collection of data  </a:t>
            </a:r>
            <a:r>
              <a:rPr sz="2400" dirty="0">
                <a:latin typeface="Times New Roman"/>
                <a:cs typeface="Times New Roman"/>
              </a:rPr>
              <a:t>through </a:t>
            </a:r>
            <a:r>
              <a:rPr sz="2400" b="1" spc="-5" dirty="0">
                <a:latin typeface="Times New Roman"/>
                <a:cs typeface="Times New Roman"/>
              </a:rPr>
              <a:t>dedicated sample surveys </a:t>
            </a:r>
            <a:r>
              <a:rPr sz="2400" dirty="0">
                <a:latin typeface="Times New Roman"/>
                <a:cs typeface="Times New Roman"/>
              </a:rPr>
              <a:t>for the AHs which are  below the</a:t>
            </a:r>
            <a:r>
              <a:rPr sz="2400" spc="-20" dirty="0">
                <a:latin typeface="Times New Roman"/>
                <a:cs typeface="Times New Roman"/>
              </a:rPr>
              <a:t> </a:t>
            </a:r>
            <a:r>
              <a:rPr sz="2400" dirty="0">
                <a:latin typeface="Times New Roman"/>
                <a:cs typeface="Times New Roman"/>
              </a:rPr>
              <a:t>threshold.</a:t>
            </a:r>
          </a:p>
        </p:txBody>
      </p:sp>
      <p:sp>
        <p:nvSpPr>
          <p:cNvPr id="6" name="object 2"/>
          <p:cNvSpPr txBox="1">
            <a:spLocks noGrp="1"/>
          </p:cNvSpPr>
          <p:nvPr>
            <p:ph type="title"/>
          </p:nvPr>
        </p:nvSpPr>
        <p:spPr>
          <a:xfrm>
            <a:off x="1194612" y="862406"/>
            <a:ext cx="7730465" cy="566181"/>
          </a:xfrm>
          <a:prstGeom prst="rect">
            <a:avLst/>
          </a:prstGeom>
        </p:spPr>
        <p:txBody>
          <a:bodyPr vert="horz" wrap="square" lIns="0" tIns="12065" rIns="0" bIns="0" rtlCol="0">
            <a:spAutoFit/>
          </a:bodyPr>
          <a:lstStyle/>
          <a:p>
            <a:pPr marL="12700">
              <a:lnSpc>
                <a:spcPct val="100000"/>
              </a:lnSpc>
              <a:spcBef>
                <a:spcPts val="95"/>
              </a:spcBef>
            </a:pPr>
            <a:r>
              <a:rPr sz="3600" spc="-5" dirty="0"/>
              <a:t>Use of </a:t>
            </a:r>
            <a:r>
              <a:rPr sz="3600" spc="-10" dirty="0"/>
              <a:t>thresholds </a:t>
            </a:r>
            <a:r>
              <a:rPr sz="3600" dirty="0"/>
              <a:t>in </a:t>
            </a:r>
            <a:r>
              <a:rPr sz="3600" spc="-5" dirty="0"/>
              <a:t>the </a:t>
            </a:r>
            <a:r>
              <a:rPr lang="en-GB" sz="3600" spc="-5" dirty="0"/>
              <a:t>census</a:t>
            </a:r>
            <a:r>
              <a:rPr sz="3600" spc="-195" dirty="0"/>
              <a:t> </a:t>
            </a:r>
            <a:r>
              <a:rPr b="0" spc="-5" dirty="0"/>
              <a:t>(</a:t>
            </a:r>
            <a:r>
              <a:rPr lang="en-GB" b="0" spc="-5" dirty="0"/>
              <a:t>3/3</a:t>
            </a:r>
            <a:r>
              <a:rPr b="0" spc="-5" dirty="0"/>
              <a:t>)</a:t>
            </a:r>
            <a:endParaRPr sz="4000" b="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944" y="116632"/>
            <a:ext cx="8171256" cy="791963"/>
          </a:xfrm>
        </p:spPr>
        <p:txBody>
          <a:bodyPr>
            <a:noAutofit/>
          </a:bodyPr>
          <a:lstStyle/>
          <a:p>
            <a:r>
              <a:rPr lang="en-US" sz="2400" b="1" dirty="0">
                <a:latin typeface="Times New Roman"/>
                <a:cs typeface="Times New Roman"/>
              </a:rPr>
              <a:t>Country example: </a:t>
            </a:r>
            <a:r>
              <a:rPr lang="en-US" sz="2400" dirty="0">
                <a:latin typeface="Times New Roman"/>
                <a:cs typeface="Times New Roman"/>
              </a:rPr>
              <a:t>Physical thresholds for European surveys on the structure of agricultural holdings </a:t>
            </a:r>
            <a:endParaRPr lang="en-US" sz="2400" b="1"/>
          </a:p>
        </p:txBody>
      </p:sp>
      <p:sp>
        <p:nvSpPr>
          <p:cNvPr id="3" name="Content Placeholder 2"/>
          <p:cNvSpPr>
            <a:spLocks noGrp="1"/>
          </p:cNvSpPr>
          <p:nvPr>
            <p:ph idx="1"/>
          </p:nvPr>
        </p:nvSpPr>
        <p:spPr>
          <a:xfrm>
            <a:off x="1114624" y="988703"/>
            <a:ext cx="7777688" cy="5648632"/>
          </a:xfrm>
        </p:spPr>
        <p:txBody>
          <a:bodyPr vert="horz" lIns="91440" tIns="45720" rIns="91440" bIns="45720" rtlCol="0" anchor="t">
            <a:noAutofit/>
          </a:bodyPr>
          <a:lstStyle/>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Arable land: 2 ha ;</a:t>
            </a:r>
            <a:endParaRPr lang="en-US" sz="2400" dirty="0"/>
          </a:p>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Potatoes: 0.5 ha;</a:t>
            </a:r>
            <a:endParaRPr lang="en-US" sz="2400" dirty="0"/>
          </a:p>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Fresh vegetables and strawberries: 0.5 ha;</a:t>
            </a:r>
            <a:endParaRPr lang="en-GB" sz="2400" dirty="0"/>
          </a:p>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Aromatic, medicinal and culinary plants, flowers and ornamental plants, seeds and seedlings, nurseries: 0.2 ha;</a:t>
            </a:r>
          </a:p>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Fruit trees, berries, nut trees, citrus fruit trees, other permanent crops excluding nurseries, vineyards and olive trees: 0.3 ha;</a:t>
            </a:r>
          </a:p>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Vineyards: 0.1 ha;</a:t>
            </a:r>
            <a:endParaRPr lang="en-US" sz="2400" dirty="0"/>
          </a:p>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Olive trees: 0.3 ha;</a:t>
            </a:r>
            <a:endParaRPr lang="en-US" sz="2400" dirty="0"/>
          </a:p>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Greenhouses: 100 </a:t>
            </a:r>
            <a:r>
              <a:rPr lang="en-GB" sz="2400" dirty="0">
                <a:latin typeface="Times New Roman"/>
                <a:cs typeface="Times New Roman"/>
              </a:rPr>
              <a:t>m</a:t>
            </a:r>
            <a:r>
              <a:rPr lang="en-GB" sz="2400" baseline="30000" dirty="0">
                <a:latin typeface="Times New Roman"/>
                <a:cs typeface="Times New Roman"/>
              </a:rPr>
              <a:t>2</a:t>
            </a:r>
            <a:r>
              <a:rPr lang="en-GB" sz="2400" dirty="0" smtClean="0">
                <a:latin typeface="Times New Roman"/>
                <a:cs typeface="Times New Roman"/>
              </a:rPr>
              <a:t>;</a:t>
            </a:r>
            <a:endParaRPr lang="en-US" sz="2400" dirty="0">
              <a:latin typeface="Times New Roman"/>
              <a:cs typeface="Times New Roman"/>
            </a:endParaRPr>
          </a:p>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Cultivated mushrooms: 100 m</a:t>
            </a:r>
            <a:r>
              <a:rPr lang="en-GB" sz="2400" baseline="30000" dirty="0">
                <a:latin typeface="Times New Roman"/>
                <a:cs typeface="Times New Roman"/>
              </a:rPr>
              <a:t>2</a:t>
            </a:r>
            <a:r>
              <a:rPr lang="en-GB" sz="2400" dirty="0">
                <a:latin typeface="Times New Roman"/>
                <a:cs typeface="Times New Roman"/>
              </a:rPr>
              <a:t>;</a:t>
            </a:r>
            <a:endParaRPr lang="en-US" sz="2400" dirty="0"/>
          </a:p>
          <a:p>
            <a:pPr marL="367665" indent="-285750" algn="just">
              <a:lnSpc>
                <a:spcPct val="100000"/>
              </a:lnSpc>
              <a:spcBef>
                <a:spcPts val="0"/>
              </a:spcBef>
              <a:buFont typeface="Arial" panose="020B0604020202020204" pitchFamily="34" charset="0"/>
              <a:buChar char="•"/>
            </a:pPr>
            <a:r>
              <a:rPr lang="en-GB" sz="2400" dirty="0">
                <a:latin typeface="Times New Roman"/>
                <a:cs typeface="Times New Roman"/>
              </a:rPr>
              <a:t>Livestock: 1.7 livestock </a:t>
            </a:r>
            <a:r>
              <a:rPr lang="en-GB" sz="2400" dirty="0" smtClean="0">
                <a:latin typeface="Times New Roman"/>
                <a:cs typeface="Times New Roman"/>
              </a:rPr>
              <a:t>units (see next slide).</a:t>
            </a:r>
            <a:endParaRPr lang="en-US" sz="2400" dirty="0">
              <a:latin typeface="Times New Roman"/>
              <a:cs typeface="Times New Roman"/>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12FF748-1325-48DC-AE50-E54CCC902008}" type="slidenum">
              <a:rPr kumimoji="0" lang="es-ES" sz="1200" b="0" i="0" u="none" strike="noStrike" kern="1200" cap="none" spc="0" normalizeH="0" baseline="0" noProof="0" smtClean="0">
                <a:ln>
                  <a:noFill/>
                </a:ln>
                <a:solidFill>
                  <a:srgbClr val="ACCBF9">
                    <a:shade val="50000"/>
                    <a:satMod val="200000"/>
                  </a:srgbClr>
                </a:solidFill>
                <a:effectLst/>
                <a:uLnTx/>
                <a:uFillTx/>
                <a:latin typeface="Gill Sans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24</a:t>
            </a:fld>
            <a:endParaRPr kumimoji="0" lang="es-ES" sz="1200" b="0" i="0" u="none" strike="noStrike" kern="1200" cap="none" spc="0" normalizeH="0" baseline="0" noProof="0">
              <a:ln>
                <a:noFill/>
              </a:ln>
              <a:solidFill>
                <a:srgbClr val="ACCBF9">
                  <a:shade val="50000"/>
                  <a:satMod val="200000"/>
                </a:srgbClr>
              </a:solidFill>
              <a:effectLst/>
              <a:uLnTx/>
              <a:uFillTx/>
              <a:latin typeface="Gill Sans MT"/>
              <a:ea typeface="+mn-ea"/>
              <a:cs typeface="+mn-cs"/>
            </a:endParaRPr>
          </a:p>
        </p:txBody>
      </p:sp>
    </p:spTree>
    <p:extLst>
      <p:ext uri="{BB962C8B-B14F-4D97-AF65-F5344CB8AC3E}">
        <p14:creationId xmlns:p14="http://schemas.microsoft.com/office/powerpoint/2010/main" val="809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944" y="116632"/>
            <a:ext cx="8171256" cy="1043423"/>
          </a:xfrm>
        </p:spPr>
        <p:txBody>
          <a:bodyPr>
            <a:noAutofit/>
          </a:bodyPr>
          <a:lstStyle/>
          <a:p>
            <a:r>
              <a:rPr lang="en-US" sz="2400" b="1" dirty="0">
                <a:latin typeface="Times New Roman"/>
                <a:cs typeface="Times New Roman"/>
              </a:rPr>
              <a:t>Country example: </a:t>
            </a:r>
            <a:r>
              <a:rPr lang="en-US" sz="2400" b="1" dirty="0" smtClean="0">
                <a:latin typeface="Times New Roman"/>
                <a:cs typeface="Times New Roman"/>
              </a:rPr>
              <a:t>EU livestock </a:t>
            </a:r>
            <a:r>
              <a:rPr lang="en-US" sz="2400" b="1" dirty="0">
                <a:latin typeface="Times New Roman"/>
                <a:cs typeface="Times New Roman"/>
              </a:rPr>
              <a:t>unit coefficients</a:t>
            </a:r>
            <a:r>
              <a:rPr lang="en-US" sz="2400" dirty="0">
                <a:latin typeface="Times New Roman"/>
                <a:cs typeface="Times New Roman"/>
              </a:rPr>
              <a:t> by type and characteristics of </a:t>
            </a:r>
            <a:r>
              <a:rPr lang="en-US" sz="2400" dirty="0" smtClean="0">
                <a:latin typeface="Times New Roman"/>
                <a:cs typeface="Times New Roman"/>
              </a:rPr>
              <a:t>animals</a:t>
            </a:r>
            <a:r>
              <a:rPr lang="en-US" sz="2400" dirty="0">
                <a:latin typeface="Times New Roman"/>
                <a:cs typeface="Times New Roman"/>
              </a:rPr>
              <a:t> </a:t>
            </a:r>
            <a:r>
              <a:rPr lang="en-US" sz="2400" dirty="0" smtClean="0">
                <a:latin typeface="Times New Roman"/>
                <a:cs typeface="Times New Roman"/>
              </a:rPr>
              <a:t>on </a:t>
            </a:r>
            <a:r>
              <a:rPr lang="en-US" sz="2400" dirty="0">
                <a:latin typeface="Times New Roman"/>
                <a:cs typeface="Times New Roman"/>
              </a:rPr>
              <a:t>the structure of </a:t>
            </a:r>
            <a:r>
              <a:rPr lang="en-US" sz="2400" dirty="0" err="1" smtClean="0">
                <a:latin typeface="Times New Roman"/>
                <a:cs typeface="Times New Roman"/>
              </a:rPr>
              <a:t>agri</a:t>
            </a:r>
            <a:r>
              <a:rPr lang="en-US" sz="2400" dirty="0" smtClean="0">
                <a:latin typeface="Times New Roman"/>
                <a:cs typeface="Times New Roman"/>
              </a:rPr>
              <a:t>-holdings </a:t>
            </a:r>
            <a:r>
              <a:rPr lang="en-US" sz="2400" dirty="0">
                <a:latin typeface="Times New Roman"/>
                <a:cs typeface="Times New Roman"/>
              </a:rPr>
              <a:t> </a:t>
            </a:r>
            <a:endParaRPr lang="en-US" sz="2400" b="1" dirty="0"/>
          </a:p>
        </p:txBody>
      </p:sp>
      <p:sp>
        <p:nvSpPr>
          <p:cNvPr id="3" name="Content Placeholder 2"/>
          <p:cNvSpPr>
            <a:spLocks noGrp="1"/>
          </p:cNvSpPr>
          <p:nvPr>
            <p:ph idx="1"/>
          </p:nvPr>
        </p:nvSpPr>
        <p:spPr>
          <a:xfrm>
            <a:off x="1114624" y="1483688"/>
            <a:ext cx="7777688" cy="5374312"/>
          </a:xfrm>
        </p:spPr>
        <p:txBody>
          <a:bodyPr vert="horz" lIns="91440" tIns="45720" rIns="91440" bIns="45720" rtlCol="0" anchor="t">
            <a:noAutofit/>
          </a:bodyPr>
          <a:lstStyle/>
          <a:p>
            <a:pPr marL="81915" algn="just">
              <a:buFont typeface="Arial" panose="020B0604020202020204" pitchFamily="34" charset="0"/>
              <a:buChar char="•"/>
            </a:pPr>
            <a:r>
              <a:rPr lang="en-GB" sz="2400" dirty="0">
                <a:latin typeface="Times New Roman"/>
                <a:cs typeface="Times New Roman"/>
              </a:rPr>
              <a:t>Bovine animals - Less than 1 year old: </a:t>
            </a:r>
            <a:r>
              <a:rPr lang="en-GB" sz="2400" dirty="0" smtClean="0">
                <a:latin typeface="Times New Roman"/>
                <a:cs typeface="Times New Roman"/>
              </a:rPr>
              <a:t>0.4;</a:t>
            </a:r>
            <a:r>
              <a:rPr lang="en-GB" sz="2400" dirty="0">
                <a:latin typeface="Times New Roman"/>
                <a:cs typeface="Times New Roman"/>
              </a:rPr>
              <a:t> </a:t>
            </a:r>
            <a:endParaRPr lang="en-US" sz="2400" dirty="0"/>
          </a:p>
          <a:p>
            <a:pPr marL="81915" algn="just">
              <a:buFont typeface="Arial" panose="020B0604020202020204" pitchFamily="34" charset="0"/>
              <a:buChar char="•"/>
            </a:pPr>
            <a:r>
              <a:rPr lang="en-GB" sz="2400" dirty="0">
                <a:latin typeface="Times New Roman"/>
                <a:cs typeface="Times New Roman"/>
              </a:rPr>
              <a:t>Bovine animals - 1 to less than 2 years old: </a:t>
            </a:r>
            <a:r>
              <a:rPr lang="en-GB" sz="2400" dirty="0" smtClean="0">
                <a:latin typeface="Times New Roman"/>
                <a:cs typeface="Times New Roman"/>
              </a:rPr>
              <a:t>0.7; </a:t>
            </a:r>
            <a:endParaRPr lang="en-US" sz="2400" dirty="0"/>
          </a:p>
          <a:p>
            <a:pPr marL="81915" algn="just">
              <a:buFont typeface="Arial" panose="020B0604020202020204" pitchFamily="34" charset="0"/>
              <a:buChar char="•"/>
            </a:pPr>
            <a:r>
              <a:rPr lang="en-GB" sz="2400" dirty="0">
                <a:latin typeface="Times New Roman"/>
                <a:cs typeface="Times New Roman"/>
              </a:rPr>
              <a:t>Bovine animals - Male, 2 years old and over: </a:t>
            </a:r>
            <a:r>
              <a:rPr lang="en-GB" sz="2400" dirty="0" smtClean="0">
                <a:latin typeface="Times New Roman"/>
                <a:cs typeface="Times New Roman"/>
              </a:rPr>
              <a:t>1; </a:t>
            </a:r>
            <a:endParaRPr lang="en-GB" sz="2400" dirty="0"/>
          </a:p>
          <a:p>
            <a:pPr marL="81915" algn="just">
              <a:buFont typeface="Arial" panose="020B0604020202020204" pitchFamily="34" charset="0"/>
              <a:buChar char="•"/>
            </a:pPr>
            <a:r>
              <a:rPr lang="en-GB" sz="2400" dirty="0">
                <a:latin typeface="Times New Roman"/>
                <a:cs typeface="Times New Roman"/>
              </a:rPr>
              <a:t>Bovine animals - Heifers, 2 years old and over: </a:t>
            </a:r>
            <a:r>
              <a:rPr lang="en-GB" sz="2400" dirty="0" smtClean="0">
                <a:latin typeface="Times New Roman"/>
                <a:cs typeface="Times New Roman"/>
              </a:rPr>
              <a:t>0.8; </a:t>
            </a:r>
            <a:endParaRPr lang="en-GB" sz="2400" dirty="0"/>
          </a:p>
          <a:p>
            <a:pPr marL="81915" algn="just">
              <a:buFont typeface="Arial" panose="020B0604020202020204" pitchFamily="34" charset="0"/>
              <a:buChar char="•"/>
            </a:pPr>
            <a:r>
              <a:rPr lang="en-GB" sz="2400" dirty="0">
                <a:latin typeface="Times New Roman"/>
                <a:cs typeface="Times New Roman"/>
              </a:rPr>
              <a:t>Bovine animals - Dairy cows: </a:t>
            </a:r>
            <a:r>
              <a:rPr lang="en-GB" sz="2400" dirty="0" smtClean="0">
                <a:latin typeface="Times New Roman"/>
                <a:cs typeface="Times New Roman"/>
              </a:rPr>
              <a:t>1; </a:t>
            </a:r>
            <a:endParaRPr lang="en-GB" sz="2400" dirty="0"/>
          </a:p>
          <a:p>
            <a:pPr marL="81915" algn="just">
              <a:buFont typeface="Arial" panose="020B0604020202020204" pitchFamily="34" charset="0"/>
              <a:buChar char="•"/>
            </a:pPr>
            <a:r>
              <a:rPr lang="en-GB" sz="2400" dirty="0">
                <a:latin typeface="Times New Roman"/>
                <a:cs typeface="Times New Roman"/>
              </a:rPr>
              <a:t>Bovine animals - Non-dairy cows: </a:t>
            </a:r>
            <a:r>
              <a:rPr lang="en-GB" sz="2400" dirty="0" smtClean="0">
                <a:latin typeface="Times New Roman"/>
                <a:cs typeface="Times New Roman"/>
              </a:rPr>
              <a:t>0.8; </a:t>
            </a:r>
            <a:endParaRPr lang="en-GB" sz="2400" dirty="0"/>
          </a:p>
          <a:p>
            <a:pPr marL="81915" algn="just">
              <a:buFont typeface="Arial" panose="020B0604020202020204" pitchFamily="34" charset="0"/>
              <a:buChar char="•"/>
            </a:pPr>
            <a:r>
              <a:rPr lang="en-GB" sz="2400" dirty="0">
                <a:latin typeface="Times New Roman"/>
                <a:cs typeface="Times New Roman"/>
              </a:rPr>
              <a:t>Sheep and goats: </a:t>
            </a:r>
            <a:r>
              <a:rPr lang="en-GB" sz="2400" dirty="0" smtClean="0">
                <a:latin typeface="Times New Roman"/>
                <a:cs typeface="Times New Roman"/>
              </a:rPr>
              <a:t>0.1; </a:t>
            </a:r>
            <a:endParaRPr lang="en-GB" sz="2400" dirty="0"/>
          </a:p>
          <a:p>
            <a:pPr marL="81915" algn="just">
              <a:buFont typeface="Arial" panose="020B0604020202020204" pitchFamily="34" charset="0"/>
              <a:buChar char="•"/>
            </a:pPr>
            <a:r>
              <a:rPr lang="en-GB" sz="2400" dirty="0">
                <a:latin typeface="Times New Roman"/>
                <a:cs typeface="Times New Roman"/>
              </a:rPr>
              <a:t>Piglets, live weight of under 20 kg: 0.027; </a:t>
            </a:r>
            <a:endParaRPr lang="en-GB" sz="2400" dirty="0"/>
          </a:p>
          <a:p>
            <a:pPr marL="81915" algn="just">
              <a:buFont typeface="Arial" panose="020B0604020202020204" pitchFamily="34" charset="0"/>
              <a:buChar char="•"/>
            </a:pPr>
            <a:r>
              <a:rPr lang="en-GB" sz="2400" dirty="0">
                <a:latin typeface="Times New Roman"/>
                <a:cs typeface="Times New Roman"/>
              </a:rPr>
              <a:t>Breeding sows, live weight 50 kg and over: </a:t>
            </a:r>
            <a:r>
              <a:rPr lang="en-GB" sz="2400" dirty="0" smtClean="0">
                <a:latin typeface="Times New Roman"/>
                <a:cs typeface="Times New Roman"/>
              </a:rPr>
              <a:t>0.5; </a:t>
            </a:r>
            <a:endParaRPr lang="en-GB" sz="2400" dirty="0"/>
          </a:p>
          <a:p>
            <a:pPr marL="81915" algn="just">
              <a:buFont typeface="Arial" panose="020B0604020202020204" pitchFamily="34" charset="0"/>
              <a:buChar char="•"/>
            </a:pPr>
            <a:r>
              <a:rPr lang="en-GB" sz="2400" dirty="0">
                <a:latin typeface="Times New Roman"/>
                <a:cs typeface="Times New Roman"/>
              </a:rPr>
              <a:t>Other pigs: </a:t>
            </a:r>
            <a:r>
              <a:rPr lang="en-GB" sz="2400" dirty="0" smtClean="0">
                <a:latin typeface="Times New Roman"/>
                <a:cs typeface="Times New Roman"/>
              </a:rPr>
              <a:t>0.3; </a:t>
            </a:r>
            <a:endParaRPr lang="en-US" sz="24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12FF748-1325-48DC-AE50-E54CCC902008}" type="slidenum">
              <a:rPr kumimoji="0" lang="es-ES" sz="1200" b="0" i="0" u="none" strike="noStrike" kern="1200" cap="none" spc="0" normalizeH="0" baseline="0" noProof="0" smtClean="0">
                <a:ln>
                  <a:noFill/>
                </a:ln>
                <a:solidFill>
                  <a:srgbClr val="ACCBF9">
                    <a:shade val="50000"/>
                    <a:satMod val="200000"/>
                  </a:srgbClr>
                </a:solidFill>
                <a:effectLst/>
                <a:uLnTx/>
                <a:uFillTx/>
                <a:latin typeface="Gill Sans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25</a:t>
            </a:fld>
            <a:endParaRPr kumimoji="0" lang="es-ES" sz="1200" b="0" i="0" u="none" strike="noStrike" kern="1200" cap="none" spc="0" normalizeH="0" baseline="0" noProof="0">
              <a:ln>
                <a:noFill/>
              </a:ln>
              <a:solidFill>
                <a:srgbClr val="ACCBF9">
                  <a:shade val="50000"/>
                  <a:satMod val="200000"/>
                </a:srgbClr>
              </a:solidFill>
              <a:effectLst/>
              <a:uLnTx/>
              <a:uFillTx/>
              <a:latin typeface="Gill Sans MT"/>
              <a:ea typeface="+mn-ea"/>
              <a:cs typeface="+mn-cs"/>
            </a:endParaRPr>
          </a:p>
        </p:txBody>
      </p:sp>
    </p:spTree>
    <p:extLst>
      <p:ext uri="{BB962C8B-B14F-4D97-AF65-F5344CB8AC3E}">
        <p14:creationId xmlns:p14="http://schemas.microsoft.com/office/powerpoint/2010/main" val="36201940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8944" y="116632"/>
            <a:ext cx="8171256" cy="1043423"/>
          </a:xfrm>
        </p:spPr>
        <p:txBody>
          <a:bodyPr>
            <a:noAutofit/>
          </a:bodyPr>
          <a:lstStyle/>
          <a:p>
            <a:r>
              <a:rPr lang="en-US" sz="2400" b="1" dirty="0">
                <a:latin typeface="Times New Roman"/>
                <a:cs typeface="Times New Roman"/>
              </a:rPr>
              <a:t>Country example: </a:t>
            </a:r>
            <a:r>
              <a:rPr lang="en-US" sz="2400" b="1" dirty="0" smtClean="0">
                <a:latin typeface="Times New Roman"/>
                <a:cs typeface="Times New Roman"/>
              </a:rPr>
              <a:t>EU livestock </a:t>
            </a:r>
            <a:r>
              <a:rPr lang="en-US" sz="2400" b="1" dirty="0">
                <a:latin typeface="Times New Roman"/>
                <a:cs typeface="Times New Roman"/>
              </a:rPr>
              <a:t>unit coefficients</a:t>
            </a:r>
            <a:r>
              <a:rPr lang="en-US" sz="2400" dirty="0">
                <a:latin typeface="Times New Roman"/>
                <a:cs typeface="Times New Roman"/>
              </a:rPr>
              <a:t> by type and characteristics of </a:t>
            </a:r>
            <a:r>
              <a:rPr lang="en-US" sz="2400" dirty="0" smtClean="0">
                <a:latin typeface="Times New Roman"/>
                <a:cs typeface="Times New Roman"/>
              </a:rPr>
              <a:t>animals</a:t>
            </a:r>
            <a:r>
              <a:rPr lang="en-US" sz="2400" dirty="0">
                <a:latin typeface="Times New Roman"/>
                <a:cs typeface="Times New Roman"/>
              </a:rPr>
              <a:t> </a:t>
            </a:r>
            <a:r>
              <a:rPr lang="en-US" sz="2400" dirty="0" smtClean="0">
                <a:latin typeface="Times New Roman"/>
                <a:cs typeface="Times New Roman"/>
              </a:rPr>
              <a:t>(</a:t>
            </a:r>
            <a:r>
              <a:rPr lang="en-US" sz="2400" dirty="0">
                <a:latin typeface="Times New Roman"/>
                <a:cs typeface="Times New Roman"/>
              </a:rPr>
              <a:t>Cont.)</a:t>
            </a:r>
            <a:endParaRPr lang="en-US" sz="2400" b="1" dirty="0"/>
          </a:p>
        </p:txBody>
      </p:sp>
      <p:sp>
        <p:nvSpPr>
          <p:cNvPr id="3" name="Content Placeholder 2"/>
          <p:cNvSpPr>
            <a:spLocks noGrp="1"/>
          </p:cNvSpPr>
          <p:nvPr>
            <p:ph idx="1"/>
          </p:nvPr>
        </p:nvSpPr>
        <p:spPr>
          <a:xfrm>
            <a:off x="1114624" y="1739273"/>
            <a:ext cx="7777688" cy="3747127"/>
          </a:xfrm>
        </p:spPr>
        <p:txBody>
          <a:bodyPr vert="horz" lIns="91440" tIns="45720" rIns="91440" bIns="45720" rtlCol="0" anchor="t">
            <a:noAutofit/>
          </a:bodyPr>
          <a:lstStyle/>
          <a:p>
            <a:pPr marL="81915" algn="just">
              <a:buFont typeface="Arial" panose="020B0604020202020204" pitchFamily="34" charset="0"/>
              <a:buChar char="•"/>
            </a:pPr>
            <a:r>
              <a:rPr lang="en-GB" sz="2400" dirty="0">
                <a:latin typeface="Times New Roman"/>
                <a:cs typeface="Times New Roman"/>
              </a:rPr>
              <a:t>Broilers: 0.007; </a:t>
            </a:r>
          </a:p>
          <a:p>
            <a:pPr marL="81915" algn="just">
              <a:buFont typeface="Arial" panose="020B0604020202020204" pitchFamily="34" charset="0"/>
              <a:buChar char="•"/>
            </a:pPr>
            <a:r>
              <a:rPr lang="en-GB" sz="2400" dirty="0">
                <a:latin typeface="Times New Roman"/>
                <a:cs typeface="Times New Roman"/>
              </a:rPr>
              <a:t>Laying hens: 0.014; </a:t>
            </a:r>
          </a:p>
          <a:p>
            <a:pPr marL="81915" algn="just">
              <a:buFont typeface="Arial" panose="020B0604020202020204" pitchFamily="34" charset="0"/>
              <a:buChar char="•"/>
            </a:pPr>
            <a:r>
              <a:rPr lang="en-GB" sz="2400" dirty="0">
                <a:latin typeface="Times New Roman"/>
                <a:cs typeface="Times New Roman"/>
              </a:rPr>
              <a:t>Turkeys: </a:t>
            </a:r>
            <a:r>
              <a:rPr lang="en-GB" sz="2400" dirty="0" smtClean="0">
                <a:latin typeface="Times New Roman"/>
                <a:cs typeface="Times New Roman"/>
              </a:rPr>
              <a:t>0.03; </a:t>
            </a:r>
            <a:endParaRPr lang="en-US" sz="2400" dirty="0">
              <a:latin typeface="Times New Roman"/>
              <a:cs typeface="Times New Roman"/>
            </a:endParaRPr>
          </a:p>
          <a:p>
            <a:pPr marL="81915" algn="just">
              <a:buFont typeface="Arial" panose="020B0604020202020204" pitchFamily="34" charset="0"/>
              <a:buChar char="•"/>
            </a:pPr>
            <a:r>
              <a:rPr lang="en-GB" sz="2400" dirty="0">
                <a:latin typeface="Times New Roman"/>
                <a:cs typeface="Times New Roman"/>
              </a:rPr>
              <a:t>Ducks: </a:t>
            </a:r>
            <a:r>
              <a:rPr lang="en-GB" sz="2400" dirty="0" smtClean="0">
                <a:latin typeface="Times New Roman"/>
                <a:cs typeface="Times New Roman"/>
              </a:rPr>
              <a:t>0.01; </a:t>
            </a:r>
            <a:endParaRPr lang="en-US" sz="2400" dirty="0">
              <a:latin typeface="Times New Roman"/>
              <a:cs typeface="Times New Roman"/>
            </a:endParaRPr>
          </a:p>
          <a:p>
            <a:pPr marL="81915" algn="just">
              <a:buFont typeface="Arial" panose="020B0604020202020204" pitchFamily="34" charset="0"/>
              <a:buChar char="•"/>
            </a:pPr>
            <a:r>
              <a:rPr lang="en-GB" sz="2400" dirty="0">
                <a:latin typeface="Times New Roman"/>
                <a:cs typeface="Times New Roman"/>
              </a:rPr>
              <a:t>Geese: </a:t>
            </a:r>
            <a:r>
              <a:rPr lang="en-GB" sz="2400" dirty="0" smtClean="0">
                <a:latin typeface="Times New Roman"/>
                <a:cs typeface="Times New Roman"/>
              </a:rPr>
              <a:t>0.02; </a:t>
            </a:r>
            <a:endParaRPr lang="en-US" sz="2400" dirty="0">
              <a:latin typeface="Times New Roman"/>
              <a:cs typeface="Times New Roman"/>
            </a:endParaRPr>
          </a:p>
          <a:p>
            <a:pPr marL="81915" algn="just">
              <a:buFont typeface="Arial" panose="020B0604020202020204" pitchFamily="34" charset="0"/>
              <a:buChar char="•"/>
            </a:pPr>
            <a:r>
              <a:rPr lang="en-GB" sz="2400" dirty="0">
                <a:latin typeface="Times New Roman"/>
                <a:cs typeface="Times New Roman"/>
              </a:rPr>
              <a:t>Ostriches: 0.35; </a:t>
            </a:r>
            <a:endParaRPr lang="en-US" sz="2400" dirty="0">
              <a:latin typeface="Times New Roman"/>
              <a:cs typeface="Times New Roman"/>
            </a:endParaRPr>
          </a:p>
          <a:p>
            <a:pPr marL="81915" algn="just">
              <a:buFont typeface="Arial" panose="020B0604020202020204" pitchFamily="34" charset="0"/>
              <a:buChar char="•"/>
            </a:pPr>
            <a:r>
              <a:rPr lang="en-GB" sz="2400" dirty="0">
                <a:latin typeface="Times New Roman"/>
                <a:cs typeface="Times New Roman"/>
              </a:rPr>
              <a:t>Other poultry fowls </a:t>
            </a:r>
            <a:r>
              <a:rPr lang="en-GB" sz="2400" dirty="0" err="1">
                <a:latin typeface="Times New Roman"/>
                <a:cs typeface="Times New Roman"/>
              </a:rPr>
              <a:t>n.e.c</a:t>
            </a:r>
            <a:r>
              <a:rPr lang="en-GB" sz="2400" dirty="0">
                <a:latin typeface="Times New Roman"/>
                <a:cs typeface="Times New Roman"/>
              </a:rPr>
              <a:t>.: 0.001; </a:t>
            </a:r>
            <a:endParaRPr lang="en-US" sz="2400" dirty="0">
              <a:latin typeface="Times New Roman"/>
              <a:cs typeface="Times New Roman"/>
            </a:endParaRPr>
          </a:p>
          <a:p>
            <a:pPr marL="81915" algn="just">
              <a:buFont typeface="Arial" panose="020B0604020202020204" pitchFamily="34" charset="0"/>
              <a:buChar char="•"/>
            </a:pPr>
            <a:r>
              <a:rPr lang="en-GB" sz="2400" dirty="0">
                <a:latin typeface="Times New Roman"/>
                <a:cs typeface="Times New Roman"/>
              </a:rPr>
              <a:t>Rabbits, breeding females: 0.02.</a:t>
            </a:r>
            <a:endParaRPr lang="en-US" sz="2400" dirty="0">
              <a:latin typeface="Times New Roman"/>
              <a:cs typeface="Times New Roman"/>
            </a:endParaRPr>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12FF748-1325-48DC-AE50-E54CCC902008}" type="slidenum">
              <a:rPr kumimoji="0" lang="es-ES" sz="1200" b="0" i="0" u="none" strike="noStrike" kern="1200" cap="none" spc="0" normalizeH="0" baseline="0" noProof="0" smtClean="0">
                <a:ln>
                  <a:noFill/>
                </a:ln>
                <a:solidFill>
                  <a:srgbClr val="ACCBF9">
                    <a:shade val="50000"/>
                    <a:satMod val="200000"/>
                  </a:srgbClr>
                </a:solidFill>
                <a:effectLst/>
                <a:uLnTx/>
                <a:uFillTx/>
                <a:latin typeface="Gill Sans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26</a:t>
            </a:fld>
            <a:endParaRPr kumimoji="0" lang="es-ES" sz="1200" b="0" i="0" u="none" strike="noStrike" kern="1200" cap="none" spc="0" normalizeH="0" baseline="0" noProof="0">
              <a:ln>
                <a:noFill/>
              </a:ln>
              <a:solidFill>
                <a:srgbClr val="ACCBF9">
                  <a:shade val="50000"/>
                  <a:satMod val="200000"/>
                </a:srgbClr>
              </a:solidFill>
              <a:effectLst/>
              <a:uLnTx/>
              <a:uFillTx/>
              <a:latin typeface="Gill Sans MT"/>
              <a:ea typeface="+mn-ea"/>
              <a:cs typeface="+mn-cs"/>
            </a:endParaRPr>
          </a:p>
        </p:txBody>
      </p:sp>
    </p:spTree>
    <p:extLst>
      <p:ext uri="{BB962C8B-B14F-4D97-AF65-F5344CB8AC3E}">
        <p14:creationId xmlns:p14="http://schemas.microsoft.com/office/powerpoint/2010/main" val="305657006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0"/>
            <a:ext cx="8305800" cy="6858000"/>
          </a:xfrm>
          <a:prstGeom prst="rect">
            <a:avLst/>
          </a:prstGeom>
          <a:gradFill flip="none" rotWithShape="1">
            <a:gsLst>
              <a:gs pos="0">
                <a:schemeClr val="accent6">
                  <a:alpha val="50000"/>
                  <a:lumMod val="10000"/>
                  <a:lumOff val="9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1143000" y="1676400"/>
            <a:ext cx="9296400" cy="4658327"/>
          </a:xfrm>
          <a:prstGeom prst="rect">
            <a:avLst/>
          </a:prstGeom>
        </p:spPr>
        <p:txBody>
          <a:bodyPr vert="horz" wrap="square" lIns="0" tIns="140335" rIns="0" bIns="0" rtlCol="0">
            <a:spAutoFit/>
          </a:bodyPr>
          <a:lstStyle/>
          <a:p>
            <a:pPr marL="469265" indent="-457200">
              <a:lnSpc>
                <a:spcPct val="100000"/>
              </a:lnSpc>
              <a:spcBef>
                <a:spcPts val="1105"/>
              </a:spcBef>
              <a:buClr>
                <a:srgbClr val="4966AC"/>
              </a:buClr>
              <a:buFont typeface="Wingdings" panose="05000000000000000000" pitchFamily="2" charset="2"/>
              <a:buChar char="ü"/>
              <a:tabLst>
                <a:tab pos="288290" algn="l"/>
                <a:tab pos="288925" algn="l"/>
              </a:tabLst>
            </a:pPr>
            <a:r>
              <a:rPr lang="en-US" sz="2000" b="1" dirty="0">
                <a:latin typeface="Times New Roman"/>
                <a:cs typeface="Times New Roman"/>
              </a:rPr>
              <a:t>THE AGRICULTURAL CENSUS </a:t>
            </a:r>
            <a:r>
              <a:rPr lang="en-US" sz="2000" b="1" spc="-5" dirty="0">
                <a:latin typeface="Times New Roman"/>
                <a:cs typeface="Times New Roman"/>
              </a:rPr>
              <a:t>(AC)</a:t>
            </a:r>
            <a:r>
              <a:rPr lang="en-US" sz="2000" b="1" spc="-55" dirty="0">
                <a:latin typeface="Times New Roman"/>
                <a:cs typeface="Times New Roman"/>
              </a:rPr>
              <a:t> </a:t>
            </a:r>
            <a:r>
              <a:rPr lang="en-US" sz="2000" b="1"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19"/>
              </a:spcBef>
              <a:buClr>
                <a:srgbClr val="4966AC"/>
              </a:buClr>
              <a:buFont typeface="Wingdings" panose="05000000000000000000" pitchFamily="2" charset="2"/>
              <a:buChar char="ü"/>
              <a:tabLst>
                <a:tab pos="563245" algn="l"/>
              </a:tabLst>
            </a:pPr>
            <a:r>
              <a:rPr lang="en-US" sz="2000" spc="-5" dirty="0">
                <a:latin typeface="Times New Roman"/>
                <a:cs typeface="Times New Roman"/>
              </a:rPr>
              <a:t>DEFINITION OF A</a:t>
            </a:r>
            <a:r>
              <a:rPr lang="en-US" sz="2000" spc="40" dirty="0">
                <a:latin typeface="Times New Roman"/>
                <a:cs typeface="Times New Roman"/>
              </a:rPr>
              <a:t> </a:t>
            </a:r>
            <a:r>
              <a:rPr lang="en-US" sz="2000" spc="-10"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ü"/>
              <a:tabLst>
                <a:tab pos="563245" algn="l"/>
              </a:tabLst>
            </a:pPr>
            <a:r>
              <a:rPr lang="en-US" sz="2000" spc="-40" dirty="0">
                <a:latin typeface="Times New Roman"/>
                <a:cs typeface="Times New Roman"/>
              </a:rPr>
              <a:t>TYPES </a:t>
            </a:r>
            <a:r>
              <a:rPr lang="en-US" sz="2000" spc="-5" dirty="0">
                <a:latin typeface="Times New Roman"/>
                <a:cs typeface="Times New Roman"/>
              </a:rPr>
              <a:t>OF </a:t>
            </a:r>
            <a:r>
              <a:rPr lang="en-US" sz="2000" spc="-10" dirty="0">
                <a:latin typeface="Times New Roman"/>
                <a:cs typeface="Times New Roman"/>
              </a:rPr>
              <a:t>FRAMES </a:t>
            </a:r>
            <a:r>
              <a:rPr lang="en-US" sz="2000" spc="-5" dirty="0">
                <a:latin typeface="Times New Roman"/>
                <a:cs typeface="Times New Roman"/>
              </a:rPr>
              <a:t>AND SOURCES OF</a:t>
            </a:r>
            <a:r>
              <a:rPr lang="en-US" sz="2000" spc="165" dirty="0">
                <a:latin typeface="Times New Roman"/>
                <a:cs typeface="Times New Roman"/>
              </a:rPr>
              <a:t> </a:t>
            </a:r>
            <a:r>
              <a:rPr lang="en-US" sz="2000" spc="-5" dirty="0">
                <a:latin typeface="Times New Roman"/>
                <a:cs typeface="Times New Roman"/>
              </a:rPr>
              <a:t>INFORMATION</a:t>
            </a:r>
            <a:endParaRPr lang="en-US" sz="2000" dirty="0">
              <a:latin typeface="Times New Roman"/>
              <a:cs typeface="Times New Roman"/>
            </a:endParaRPr>
          </a:p>
          <a:p>
            <a:pPr marL="667385" marR="803910" lvl="1" indent="-342900">
              <a:lnSpc>
                <a:spcPct val="110000"/>
              </a:lnSpc>
              <a:spcBef>
                <a:spcPts val="620"/>
              </a:spcBef>
              <a:buClr>
                <a:srgbClr val="4966AC"/>
              </a:buClr>
              <a:buFont typeface="Wingdings" panose="05000000000000000000" pitchFamily="2" charset="2"/>
              <a:buChar char="ü"/>
              <a:tabLst>
                <a:tab pos="563245" algn="l"/>
              </a:tabLst>
            </a:pPr>
            <a:r>
              <a:rPr lang="en-US" sz="2000" dirty="0">
                <a:latin typeface="Times New Roman"/>
                <a:cs typeface="Times New Roman"/>
              </a:rPr>
              <a:t>FRAME REQUIREMENTS FOR VARIOUS CENSUS MODALITIES</a:t>
            </a:r>
          </a:p>
          <a:p>
            <a:pPr marL="667385" marR="803910" lvl="1" indent="-342900">
              <a:lnSpc>
                <a:spcPct val="110000"/>
              </a:lnSpc>
              <a:spcBef>
                <a:spcPts val="620"/>
              </a:spcBef>
              <a:buClr>
                <a:srgbClr val="4966AC"/>
              </a:buClr>
              <a:buFont typeface="Wingdings" panose="05000000000000000000" pitchFamily="2" charset="2"/>
              <a:buChar char="ü"/>
              <a:tabLst>
                <a:tab pos="563245" algn="l"/>
              </a:tabLst>
            </a:pPr>
            <a:r>
              <a:rPr lang="en-US" sz="2000" dirty="0">
                <a:latin typeface="Times New Roman"/>
                <a:cs typeface="Times New Roman"/>
              </a:rPr>
              <a:t>SOME GUIDELINES ON BUILDING FRAMES</a:t>
            </a:r>
          </a:p>
          <a:p>
            <a:pPr marL="667385" marR="803910" lvl="1" indent="-342900">
              <a:lnSpc>
                <a:spcPct val="110000"/>
              </a:lnSpc>
              <a:spcBef>
                <a:spcPts val="620"/>
              </a:spcBef>
              <a:buClr>
                <a:srgbClr val="4966AC"/>
              </a:buClr>
              <a:buFont typeface="Wingdings" panose="05000000000000000000" pitchFamily="2" charset="2"/>
              <a:buChar char="ü"/>
              <a:tabLst>
                <a:tab pos="563245" algn="l"/>
              </a:tabLst>
            </a:pPr>
            <a:endParaRPr lang="en-US" sz="2000" dirty="0">
              <a:latin typeface="Times New Roman"/>
              <a:cs typeface="Times New Roman"/>
            </a:endParaRPr>
          </a:p>
          <a:p>
            <a:pPr marL="471805" indent="-457200">
              <a:lnSpc>
                <a:spcPct val="100000"/>
              </a:lnSpc>
              <a:spcBef>
                <a:spcPts val="890"/>
              </a:spcBef>
              <a:buClr>
                <a:srgbClr val="4966AC"/>
              </a:buClr>
              <a:buFont typeface="Wingdings" panose="05000000000000000000" pitchFamily="2" charset="2"/>
              <a:buChar char="ü"/>
              <a:tabLst>
                <a:tab pos="276860" algn="l"/>
              </a:tabLst>
            </a:pPr>
            <a:r>
              <a:rPr lang="en-US" sz="2000" b="1" spc="-5" dirty="0">
                <a:latin typeface="Times New Roman"/>
                <a:cs typeface="Times New Roman"/>
              </a:rPr>
              <a:t>USE </a:t>
            </a:r>
            <a:r>
              <a:rPr lang="en-US" sz="2000" b="1" dirty="0">
                <a:latin typeface="Times New Roman"/>
                <a:cs typeface="Times New Roman"/>
              </a:rPr>
              <a:t>OF </a:t>
            </a:r>
            <a:r>
              <a:rPr lang="en-US" sz="2000" b="1" spc="-5" dirty="0">
                <a:latin typeface="Times New Roman"/>
                <a:cs typeface="Times New Roman"/>
              </a:rPr>
              <a:t>THRESHOLDS IN THE</a:t>
            </a:r>
            <a:r>
              <a:rPr lang="en-US" sz="2000" b="1" spc="-15" dirty="0">
                <a:latin typeface="Times New Roman"/>
                <a:cs typeface="Times New Roman"/>
              </a:rPr>
              <a:t> </a:t>
            </a:r>
            <a:r>
              <a:rPr lang="en-US" sz="2000" b="1" spc="-5" dirty="0">
                <a:latin typeface="Times New Roman"/>
                <a:cs typeface="Times New Roman"/>
              </a:rPr>
              <a:t>CENSUS		</a:t>
            </a:r>
          </a:p>
          <a:p>
            <a:pPr marL="814705" lvl="1" indent="-342900">
              <a:spcBef>
                <a:spcPts val="890"/>
              </a:spcBef>
              <a:buClr>
                <a:srgbClr val="4966AC"/>
              </a:buClr>
              <a:buFont typeface="Wingdings" panose="05000000000000000000" pitchFamily="2" charset="2"/>
              <a:buChar char="ü"/>
              <a:tabLst>
                <a:tab pos="276860" algn="l"/>
              </a:tabLst>
            </a:pPr>
            <a:endParaRPr lang="en-US" sz="2000" dirty="0">
              <a:latin typeface="Times New Roman"/>
              <a:cs typeface="Times New Roman"/>
            </a:endParaRPr>
          </a:p>
          <a:p>
            <a:pPr marL="357505" indent="-342900">
              <a:lnSpc>
                <a:spcPct val="100000"/>
              </a:lnSpc>
              <a:spcBef>
                <a:spcPts val="919"/>
              </a:spcBef>
              <a:buClr>
                <a:srgbClr val="4966AC"/>
              </a:buClr>
              <a:buFont typeface="Wingdings" panose="05000000000000000000" pitchFamily="2" charset="2"/>
              <a:buChar char="v"/>
              <a:tabLst>
                <a:tab pos="276225" algn="l"/>
                <a:tab pos="276860" algn="l"/>
              </a:tabLst>
            </a:pPr>
            <a:r>
              <a:rPr lang="en-US" sz="2000" b="1" spc="-5" dirty="0">
                <a:latin typeface="Times New Roman"/>
                <a:cs typeface="Times New Roman"/>
              </a:rPr>
              <a:t>  </a:t>
            </a:r>
            <a:r>
              <a:rPr lang="en-US" sz="2000" b="1" spc="-5" dirty="0">
                <a:solidFill>
                  <a:srgbClr val="C00000"/>
                </a:solidFill>
                <a:latin typeface="Times New Roman"/>
                <a:cs typeface="Times New Roman"/>
              </a:rPr>
              <a:t>CARTOGRAPHY AND USE OF</a:t>
            </a:r>
            <a:r>
              <a:rPr lang="en-US" sz="2000" b="1" spc="35" dirty="0">
                <a:solidFill>
                  <a:srgbClr val="C00000"/>
                </a:solidFill>
                <a:latin typeface="Times New Roman"/>
                <a:cs typeface="Times New Roman"/>
              </a:rPr>
              <a:t> </a:t>
            </a:r>
            <a:r>
              <a:rPr lang="en-US" sz="2000" b="1" spc="-5" dirty="0">
                <a:solidFill>
                  <a:srgbClr val="C00000"/>
                </a:solidFill>
                <a:latin typeface="Times New Roman"/>
                <a:cs typeface="Times New Roman"/>
              </a:rPr>
              <a:t>MAPS</a:t>
            </a:r>
            <a:endParaRPr lang="en-US" sz="2000" dirty="0">
              <a:solidFill>
                <a:srgbClr val="C00000"/>
              </a:solidFill>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v"/>
              <a:tabLst>
                <a:tab pos="563245" algn="l"/>
                <a:tab pos="2089150" algn="l"/>
              </a:tabLst>
            </a:pPr>
            <a:r>
              <a:rPr lang="en-US" sz="2000" spc="-5" dirty="0">
                <a:solidFill>
                  <a:srgbClr val="C00000"/>
                </a:solidFill>
                <a:latin typeface="Times New Roman"/>
                <a:cs typeface="Times New Roman"/>
              </a:rPr>
              <a:t>PURPOSE</a:t>
            </a:r>
            <a:r>
              <a:rPr lang="en-US" sz="2000" spc="40" dirty="0">
                <a:solidFill>
                  <a:srgbClr val="C00000"/>
                </a:solidFill>
                <a:latin typeface="Times New Roman"/>
                <a:cs typeface="Times New Roman"/>
              </a:rPr>
              <a:t> </a:t>
            </a:r>
            <a:r>
              <a:rPr lang="en-US" sz="2000" spc="-5" dirty="0">
                <a:solidFill>
                  <a:srgbClr val="C00000"/>
                </a:solidFill>
                <a:latin typeface="Times New Roman"/>
                <a:cs typeface="Times New Roman"/>
              </a:rPr>
              <a:t>OF </a:t>
            </a:r>
            <a:r>
              <a:rPr lang="en-US" sz="2000" spc="-10" dirty="0">
                <a:solidFill>
                  <a:srgbClr val="C00000"/>
                </a:solidFill>
                <a:latin typeface="Times New Roman"/>
                <a:cs typeface="Times New Roman"/>
              </a:rPr>
              <a:t>MAPS </a:t>
            </a:r>
            <a:r>
              <a:rPr lang="en-US" sz="2000" spc="-5" dirty="0">
                <a:solidFill>
                  <a:srgbClr val="C00000"/>
                </a:solidFill>
                <a:latin typeface="Times New Roman"/>
                <a:cs typeface="Times New Roman"/>
              </a:rPr>
              <a:t>USED FOR</a:t>
            </a:r>
            <a:r>
              <a:rPr lang="en-US" sz="2000" spc="-65" dirty="0">
                <a:solidFill>
                  <a:srgbClr val="C00000"/>
                </a:solidFill>
                <a:latin typeface="Times New Roman"/>
                <a:cs typeface="Times New Roman"/>
              </a:rPr>
              <a:t>  </a:t>
            </a:r>
            <a:r>
              <a:rPr lang="en-US" sz="2000" spc="-5" dirty="0">
                <a:solidFill>
                  <a:srgbClr val="C00000"/>
                </a:solidFill>
                <a:latin typeface="Times New Roman"/>
                <a:cs typeface="Times New Roman"/>
              </a:rPr>
              <a:t>AC</a:t>
            </a:r>
            <a:endParaRPr lang="en-US" sz="2000" dirty="0">
              <a:solidFill>
                <a:srgbClr val="C00000"/>
              </a:solidFill>
              <a:latin typeface="Times New Roman"/>
              <a:cs typeface="Times New Roman"/>
            </a:endParaRPr>
          </a:p>
          <a:p>
            <a:pPr marL="667385" lvl="1" indent="-342900">
              <a:lnSpc>
                <a:spcPct val="100000"/>
              </a:lnSpc>
              <a:spcBef>
                <a:spcPts val="905"/>
              </a:spcBef>
              <a:buClr>
                <a:srgbClr val="4966AC"/>
              </a:buClr>
              <a:buFont typeface="Wingdings" panose="05000000000000000000" pitchFamily="2" charset="2"/>
              <a:buChar char="v"/>
              <a:tabLst>
                <a:tab pos="563245" algn="l"/>
                <a:tab pos="4745990" algn="l"/>
              </a:tabLst>
            </a:pPr>
            <a:r>
              <a:rPr lang="en-US" sz="2000" spc="-5" dirty="0">
                <a:solidFill>
                  <a:srgbClr val="C00000"/>
                </a:solidFill>
                <a:latin typeface="Times New Roman"/>
                <a:cs typeface="Times New Roman"/>
              </a:rPr>
              <a:t>CARTOGRAPHIC WORK AND</a:t>
            </a:r>
            <a:r>
              <a:rPr lang="en-US" sz="2000" spc="105" dirty="0">
                <a:solidFill>
                  <a:srgbClr val="C00000"/>
                </a:solidFill>
                <a:latin typeface="Times New Roman"/>
                <a:cs typeface="Times New Roman"/>
              </a:rPr>
              <a:t> </a:t>
            </a:r>
            <a:r>
              <a:rPr lang="en-US" sz="2000" spc="-5" dirty="0">
                <a:solidFill>
                  <a:srgbClr val="C00000"/>
                </a:solidFill>
                <a:latin typeface="Times New Roman"/>
                <a:cs typeface="Times New Roman"/>
              </a:rPr>
              <a:t>TYPES</a:t>
            </a:r>
            <a:r>
              <a:rPr lang="en-US" sz="2000" spc="30" dirty="0">
                <a:solidFill>
                  <a:srgbClr val="C00000"/>
                </a:solidFill>
                <a:latin typeface="Times New Roman"/>
                <a:cs typeface="Times New Roman"/>
              </a:rPr>
              <a:t> </a:t>
            </a:r>
            <a:r>
              <a:rPr lang="en-US" sz="2000" spc="-5" dirty="0">
                <a:solidFill>
                  <a:srgbClr val="C00000"/>
                </a:solidFill>
                <a:latin typeface="Times New Roman"/>
                <a:cs typeface="Times New Roman"/>
              </a:rPr>
              <a:t>OF </a:t>
            </a:r>
            <a:r>
              <a:rPr lang="en-US" sz="2000" spc="-10" dirty="0">
                <a:solidFill>
                  <a:srgbClr val="C00000"/>
                </a:solidFill>
                <a:latin typeface="Times New Roman"/>
                <a:cs typeface="Times New Roman"/>
              </a:rPr>
              <a:t>MAPS</a:t>
            </a:r>
            <a:endParaRPr lang="en-US" sz="2000" dirty="0">
              <a:solidFill>
                <a:srgbClr val="C00000"/>
              </a:solidFill>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27</a:t>
            </a:fld>
            <a:endParaRPr dirty="0"/>
          </a:p>
        </p:txBody>
      </p:sp>
      <p:sp>
        <p:nvSpPr>
          <p:cNvPr id="4" name="object 4"/>
          <p:cNvSpPr txBox="1">
            <a:spLocks noGrp="1"/>
          </p:cNvSpPr>
          <p:nvPr>
            <p:ph type="title"/>
          </p:nvPr>
        </p:nvSpPr>
        <p:spPr>
          <a:xfrm>
            <a:off x="1266571" y="979170"/>
            <a:ext cx="2475230" cy="382797"/>
          </a:xfrm>
          <a:prstGeom prst="rect">
            <a:avLst/>
          </a:prstGeom>
        </p:spPr>
        <p:txBody>
          <a:bodyPr vert="horz" wrap="square" lIns="0" tIns="13335" rIns="0" bIns="0" rtlCol="0">
            <a:spAutoFit/>
          </a:bodyPr>
          <a:lstStyle/>
          <a:p>
            <a:pPr marL="12700">
              <a:lnSpc>
                <a:spcPct val="100000"/>
              </a:lnSpc>
              <a:spcBef>
                <a:spcPts val="105"/>
              </a:spcBef>
            </a:pPr>
            <a:r>
              <a:rPr sz="2400" dirty="0">
                <a:solidFill>
                  <a:schemeClr val="tx1"/>
                </a:solidFill>
              </a:rPr>
              <a:t>CONTEN</a:t>
            </a:r>
            <a:r>
              <a:rPr sz="2400" spc="10" dirty="0">
                <a:solidFill>
                  <a:schemeClr val="tx1"/>
                </a:solidFill>
              </a:rPr>
              <a:t>T</a:t>
            </a:r>
            <a:r>
              <a:rPr sz="2400" dirty="0">
                <a:solidFill>
                  <a:schemeClr val="tx1"/>
                </a:solidFill>
              </a:rPr>
              <a: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7002" y="4049593"/>
            <a:ext cx="2209800" cy="1833130"/>
          </a:xfrm>
          <a:prstGeom prst="rect">
            <a:avLst/>
          </a:prstGeom>
        </p:spPr>
      </p:pic>
    </p:spTree>
    <p:extLst>
      <p:ext uri="{BB962C8B-B14F-4D97-AF65-F5344CB8AC3E}">
        <p14:creationId xmlns:p14="http://schemas.microsoft.com/office/powerpoint/2010/main" val="33813463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113231" y="746836"/>
            <a:ext cx="4001135" cy="697230"/>
          </a:xfrm>
          <a:prstGeom prst="rect">
            <a:avLst/>
          </a:prstGeom>
        </p:spPr>
        <p:txBody>
          <a:bodyPr vert="horz" wrap="square" lIns="0" tIns="13335" rIns="0" bIns="0" rtlCol="0">
            <a:spAutoFit/>
          </a:bodyPr>
          <a:lstStyle/>
          <a:p>
            <a:pPr marL="12700">
              <a:lnSpc>
                <a:spcPct val="100000"/>
              </a:lnSpc>
              <a:spcBef>
                <a:spcPts val="105"/>
              </a:spcBef>
            </a:pPr>
            <a:r>
              <a:rPr sz="4400" dirty="0"/>
              <a:t>Purpose of</a:t>
            </a:r>
            <a:r>
              <a:rPr sz="4400" spc="-90" dirty="0"/>
              <a:t> </a:t>
            </a:r>
            <a:r>
              <a:rPr sz="4400" dirty="0"/>
              <a:t>maps</a:t>
            </a:r>
            <a:endParaRPr sz="4400"/>
          </a:p>
        </p:txBody>
      </p:sp>
      <p:sp>
        <p:nvSpPr>
          <p:cNvPr id="3" name="object 3"/>
          <p:cNvSpPr txBox="1"/>
          <p:nvPr/>
        </p:nvSpPr>
        <p:spPr>
          <a:xfrm>
            <a:off x="1275333" y="1333876"/>
            <a:ext cx="7468234" cy="5508625"/>
          </a:xfrm>
          <a:prstGeom prst="rect">
            <a:avLst/>
          </a:prstGeom>
        </p:spPr>
        <p:txBody>
          <a:bodyPr vert="horz" wrap="square" lIns="0" tIns="114300" rIns="0" bIns="0" rtlCol="0">
            <a:spAutoFit/>
          </a:bodyPr>
          <a:lstStyle/>
          <a:p>
            <a:pPr marL="355600" indent="-342900">
              <a:lnSpc>
                <a:spcPct val="100000"/>
              </a:lnSpc>
              <a:spcBef>
                <a:spcPts val="900"/>
              </a:spcBef>
              <a:buClr>
                <a:srgbClr val="4966AC"/>
              </a:buClr>
              <a:buSzPct val="78260"/>
              <a:buFont typeface="Arial"/>
              <a:buChar char="•"/>
              <a:tabLst>
                <a:tab pos="354965" algn="l"/>
                <a:tab pos="355600" algn="l"/>
              </a:tabLst>
            </a:pPr>
            <a:r>
              <a:rPr sz="2300" b="1" dirty="0">
                <a:latin typeface="Times New Roman"/>
                <a:cs typeface="Times New Roman"/>
              </a:rPr>
              <a:t>Census planning and frame</a:t>
            </a:r>
            <a:r>
              <a:rPr sz="2300" b="1" spc="-100" dirty="0">
                <a:latin typeface="Times New Roman"/>
                <a:cs typeface="Times New Roman"/>
              </a:rPr>
              <a:t> </a:t>
            </a:r>
            <a:r>
              <a:rPr sz="2300" b="1" spc="-5" dirty="0">
                <a:latin typeface="Times New Roman"/>
                <a:cs typeface="Times New Roman"/>
              </a:rPr>
              <a:t>preparation</a:t>
            </a:r>
            <a:endParaRPr sz="2300" dirty="0">
              <a:latin typeface="Times New Roman"/>
              <a:cs typeface="Times New Roman"/>
            </a:endParaRPr>
          </a:p>
          <a:p>
            <a:pPr marL="469265" marR="5080" lvl="1" indent="-269875">
              <a:lnSpc>
                <a:spcPct val="100000"/>
              </a:lnSpc>
              <a:spcBef>
                <a:spcPts val="625"/>
              </a:spcBef>
              <a:buClr>
                <a:srgbClr val="4966AC"/>
              </a:buClr>
              <a:buSzPct val="80555"/>
              <a:buFont typeface="Courier New"/>
              <a:buChar char="o"/>
              <a:tabLst>
                <a:tab pos="469900" algn="l"/>
              </a:tabLst>
            </a:pPr>
            <a:r>
              <a:rPr sz="1800" dirty="0">
                <a:latin typeface="Times New Roman"/>
                <a:cs typeface="Times New Roman"/>
              </a:rPr>
              <a:t>Provide </a:t>
            </a:r>
            <a:r>
              <a:rPr sz="1800" spc="-5" dirty="0">
                <a:latin typeface="Times New Roman"/>
                <a:cs typeface="Times New Roman"/>
              </a:rPr>
              <a:t>the cartographic </a:t>
            </a:r>
            <a:r>
              <a:rPr sz="1800" dirty="0">
                <a:latin typeface="Times New Roman"/>
                <a:cs typeface="Times New Roman"/>
              </a:rPr>
              <a:t>base </a:t>
            </a:r>
            <a:r>
              <a:rPr sz="1800" spc="-5" dirty="0">
                <a:latin typeface="Times New Roman"/>
                <a:cs typeface="Times New Roman"/>
              </a:rPr>
              <a:t>for planning (including budget estimation </a:t>
            </a:r>
            <a:r>
              <a:rPr sz="1800" dirty="0">
                <a:latin typeface="Times New Roman"/>
                <a:cs typeface="Times New Roman"/>
              </a:rPr>
              <a:t>of)  the</a:t>
            </a:r>
            <a:r>
              <a:rPr sz="1800" spc="-5" dirty="0">
                <a:latin typeface="Times New Roman"/>
                <a:cs typeface="Times New Roman"/>
              </a:rPr>
              <a:t> census.</a:t>
            </a:r>
            <a:endParaRPr sz="1800" dirty="0">
              <a:latin typeface="Times New Roman"/>
              <a:cs typeface="Times New Roman"/>
            </a:endParaRPr>
          </a:p>
          <a:p>
            <a:pPr marL="469265" marR="5080" lvl="1" indent="-269875">
              <a:lnSpc>
                <a:spcPct val="100000"/>
              </a:lnSpc>
              <a:spcBef>
                <a:spcPts val="600"/>
              </a:spcBef>
              <a:buClr>
                <a:srgbClr val="4966AC"/>
              </a:buClr>
              <a:buSzPct val="80555"/>
              <a:buFont typeface="Courier New"/>
              <a:buChar char="o"/>
              <a:tabLst>
                <a:tab pos="469900" algn="l"/>
              </a:tabLst>
            </a:pPr>
            <a:r>
              <a:rPr sz="1800" dirty="0">
                <a:latin typeface="Times New Roman"/>
                <a:cs typeface="Times New Roman"/>
              </a:rPr>
              <a:t>The </a:t>
            </a:r>
            <a:r>
              <a:rPr sz="1800" spc="-5" dirty="0">
                <a:latin typeface="Times New Roman"/>
                <a:cs typeface="Times New Roman"/>
              </a:rPr>
              <a:t>cartographic material </a:t>
            </a:r>
            <a:r>
              <a:rPr sz="1800" dirty="0">
                <a:latin typeface="Times New Roman"/>
                <a:cs typeface="Times New Roman"/>
              </a:rPr>
              <a:t>used </a:t>
            </a:r>
            <a:r>
              <a:rPr sz="1800" spc="-5" dirty="0">
                <a:latin typeface="Times New Roman"/>
                <a:cs typeface="Times New Roman"/>
              </a:rPr>
              <a:t>are usually small-scale topographic maps, </a:t>
            </a:r>
            <a:r>
              <a:rPr sz="1800" dirty="0">
                <a:latin typeface="Times New Roman"/>
                <a:cs typeface="Times New Roman"/>
              </a:rPr>
              <a:t>at  scales of 1/50</a:t>
            </a:r>
            <a:r>
              <a:rPr lang="en-GB" sz="1800" dirty="0">
                <a:latin typeface="Times New Roman"/>
                <a:cs typeface="Times New Roman"/>
              </a:rPr>
              <a:t> </a:t>
            </a:r>
            <a:r>
              <a:rPr sz="1800" dirty="0">
                <a:latin typeface="Times New Roman"/>
                <a:cs typeface="Times New Roman"/>
              </a:rPr>
              <a:t>000, 1/100</a:t>
            </a:r>
            <a:r>
              <a:rPr lang="en-GB" sz="1800" dirty="0">
                <a:latin typeface="Times New Roman"/>
                <a:cs typeface="Times New Roman"/>
              </a:rPr>
              <a:t> </a:t>
            </a:r>
            <a:r>
              <a:rPr sz="1800" dirty="0">
                <a:latin typeface="Times New Roman"/>
                <a:cs typeface="Times New Roman"/>
              </a:rPr>
              <a:t>000 or</a:t>
            </a:r>
            <a:r>
              <a:rPr sz="1800" spc="-45" dirty="0">
                <a:latin typeface="Times New Roman"/>
                <a:cs typeface="Times New Roman"/>
              </a:rPr>
              <a:t> </a:t>
            </a:r>
            <a:r>
              <a:rPr sz="1800" spc="-15" dirty="0">
                <a:latin typeface="Times New Roman"/>
                <a:cs typeface="Times New Roman"/>
              </a:rPr>
              <a:t>smaller.</a:t>
            </a:r>
            <a:endParaRPr sz="1800" dirty="0">
              <a:latin typeface="Times New Roman"/>
              <a:cs typeface="Times New Roman"/>
            </a:endParaRPr>
          </a:p>
          <a:p>
            <a:pPr marL="469265" marR="9525" lvl="1" indent="-269875">
              <a:lnSpc>
                <a:spcPct val="100000"/>
              </a:lnSpc>
              <a:spcBef>
                <a:spcPts val="600"/>
              </a:spcBef>
              <a:buClr>
                <a:srgbClr val="4966AC"/>
              </a:buClr>
              <a:buSzPct val="80555"/>
              <a:buFont typeface="Courier New"/>
              <a:buChar char="o"/>
              <a:tabLst>
                <a:tab pos="469900" algn="l"/>
              </a:tabLst>
            </a:pPr>
            <a:r>
              <a:rPr sz="1800" spc="-5" dirty="0">
                <a:latin typeface="Times New Roman"/>
                <a:cs typeface="Times New Roman"/>
              </a:rPr>
              <a:t>For </a:t>
            </a:r>
            <a:r>
              <a:rPr sz="1800" dirty="0">
                <a:latin typeface="Times New Roman"/>
                <a:cs typeface="Times New Roman"/>
              </a:rPr>
              <a:t>a </a:t>
            </a:r>
            <a:r>
              <a:rPr sz="1800" spc="-5" dirty="0">
                <a:latin typeface="Times New Roman"/>
                <a:cs typeface="Times New Roman"/>
              </a:rPr>
              <a:t>sample enumeration </a:t>
            </a:r>
            <a:r>
              <a:rPr sz="1800" dirty="0">
                <a:latin typeface="Times New Roman"/>
                <a:cs typeface="Times New Roman"/>
              </a:rPr>
              <a:t>it </a:t>
            </a:r>
            <a:r>
              <a:rPr sz="1800" spc="-5" dirty="0">
                <a:latin typeface="Times New Roman"/>
                <a:cs typeface="Times New Roman"/>
              </a:rPr>
              <a:t>can </a:t>
            </a:r>
            <a:r>
              <a:rPr sz="1800" spc="-10" dirty="0">
                <a:latin typeface="Times New Roman"/>
                <a:cs typeface="Times New Roman"/>
              </a:rPr>
              <a:t>be </a:t>
            </a:r>
            <a:r>
              <a:rPr sz="1800" dirty="0">
                <a:latin typeface="Times New Roman"/>
                <a:cs typeface="Times New Roman"/>
              </a:rPr>
              <a:t>used to </a:t>
            </a:r>
            <a:r>
              <a:rPr sz="1800" spc="-5" dirty="0">
                <a:latin typeface="Times New Roman"/>
                <a:cs typeface="Times New Roman"/>
              </a:rPr>
              <a:t>improve sample </a:t>
            </a:r>
            <a:r>
              <a:rPr sz="1800" dirty="0">
                <a:latin typeface="Times New Roman"/>
                <a:cs typeface="Times New Roman"/>
              </a:rPr>
              <a:t>design </a:t>
            </a:r>
            <a:r>
              <a:rPr sz="1800" spc="-15" dirty="0">
                <a:latin typeface="Times New Roman"/>
                <a:cs typeface="Times New Roman"/>
              </a:rPr>
              <a:t>by  </a:t>
            </a:r>
            <a:r>
              <a:rPr sz="1800" dirty="0">
                <a:latin typeface="Times New Roman"/>
                <a:cs typeface="Times New Roman"/>
              </a:rPr>
              <a:t>providing information for stratification and other auxiliary</a:t>
            </a:r>
            <a:r>
              <a:rPr sz="1800" spc="-80" dirty="0">
                <a:latin typeface="Times New Roman"/>
                <a:cs typeface="Times New Roman"/>
              </a:rPr>
              <a:t> </a:t>
            </a:r>
            <a:r>
              <a:rPr sz="1800" dirty="0">
                <a:latin typeface="Times New Roman"/>
                <a:cs typeface="Times New Roman"/>
              </a:rPr>
              <a:t>information.</a:t>
            </a:r>
          </a:p>
          <a:p>
            <a:pPr marL="355600" indent="-342900">
              <a:lnSpc>
                <a:spcPct val="100000"/>
              </a:lnSpc>
              <a:spcBef>
                <a:spcPts val="580"/>
              </a:spcBef>
              <a:buClr>
                <a:srgbClr val="4966AC"/>
              </a:buClr>
              <a:buSzPct val="78260"/>
              <a:buFont typeface="Arial"/>
              <a:buChar char="•"/>
              <a:tabLst>
                <a:tab pos="354965" algn="l"/>
                <a:tab pos="355600" algn="l"/>
                <a:tab pos="2274570" algn="l"/>
                <a:tab pos="3452495" algn="l"/>
                <a:tab pos="4112260" algn="l"/>
                <a:tab pos="5731510" algn="l"/>
                <a:tab pos="6163945" algn="l"/>
                <a:tab pos="6903084" algn="l"/>
              </a:tabLst>
            </a:pPr>
            <a:r>
              <a:rPr sz="2300" b="1" dirty="0">
                <a:latin typeface="Times New Roman"/>
                <a:cs typeface="Times New Roman"/>
              </a:rPr>
              <a:t>O</a:t>
            </a:r>
            <a:r>
              <a:rPr sz="2300" b="1" spc="-10" dirty="0">
                <a:latin typeface="Times New Roman"/>
                <a:cs typeface="Times New Roman"/>
              </a:rPr>
              <a:t>r</a:t>
            </a:r>
            <a:r>
              <a:rPr sz="2300" b="1" dirty="0">
                <a:latin typeface="Times New Roman"/>
                <a:cs typeface="Times New Roman"/>
              </a:rPr>
              <a:t>gani</a:t>
            </a:r>
            <a:r>
              <a:rPr sz="2300" b="1" spc="-20" dirty="0">
                <a:latin typeface="Times New Roman"/>
                <a:cs typeface="Times New Roman"/>
              </a:rPr>
              <a:t>z</a:t>
            </a:r>
            <a:r>
              <a:rPr sz="2300" b="1" dirty="0">
                <a:latin typeface="Times New Roman"/>
                <a:cs typeface="Times New Roman"/>
              </a:rPr>
              <a:t>ation,	c</a:t>
            </a:r>
            <a:r>
              <a:rPr sz="2300" b="1" spc="-20" dirty="0">
                <a:latin typeface="Times New Roman"/>
                <a:cs typeface="Times New Roman"/>
              </a:rPr>
              <a:t>o</a:t>
            </a:r>
            <a:r>
              <a:rPr sz="2300" b="1" spc="-10" dirty="0">
                <a:latin typeface="Times New Roman"/>
                <a:cs typeface="Times New Roman"/>
              </a:rPr>
              <a:t>n</a:t>
            </a:r>
            <a:r>
              <a:rPr sz="2300" b="1" dirty="0">
                <a:latin typeface="Times New Roman"/>
                <a:cs typeface="Times New Roman"/>
              </a:rPr>
              <a:t>duct	a</a:t>
            </a:r>
            <a:r>
              <a:rPr sz="2300" b="1" spc="-10" dirty="0">
                <a:latin typeface="Times New Roman"/>
                <a:cs typeface="Times New Roman"/>
              </a:rPr>
              <a:t>n</a:t>
            </a:r>
            <a:r>
              <a:rPr sz="2300" b="1" dirty="0">
                <a:latin typeface="Times New Roman"/>
                <a:cs typeface="Times New Roman"/>
              </a:rPr>
              <a:t>d	</a:t>
            </a:r>
            <a:r>
              <a:rPr sz="2300" b="1" spc="-10" dirty="0">
                <a:latin typeface="Times New Roman"/>
                <a:cs typeface="Times New Roman"/>
              </a:rPr>
              <a:t>s</a:t>
            </a:r>
            <a:r>
              <a:rPr sz="2300" b="1" dirty="0">
                <a:latin typeface="Times New Roman"/>
                <a:cs typeface="Times New Roman"/>
              </a:rPr>
              <a:t>upervision	of	f</a:t>
            </a:r>
            <a:r>
              <a:rPr sz="2300" b="1" spc="-20" dirty="0">
                <a:latin typeface="Times New Roman"/>
                <a:cs typeface="Times New Roman"/>
              </a:rPr>
              <a:t>i</a:t>
            </a:r>
            <a:r>
              <a:rPr sz="2300" b="1" dirty="0">
                <a:latin typeface="Times New Roman"/>
                <a:cs typeface="Times New Roman"/>
              </a:rPr>
              <a:t>e</a:t>
            </a:r>
            <a:r>
              <a:rPr sz="2300" b="1" spc="-10" dirty="0">
                <a:latin typeface="Times New Roman"/>
                <a:cs typeface="Times New Roman"/>
              </a:rPr>
              <a:t>l</a:t>
            </a:r>
            <a:r>
              <a:rPr sz="2300" b="1" dirty="0">
                <a:latin typeface="Times New Roman"/>
                <a:cs typeface="Times New Roman"/>
              </a:rPr>
              <a:t>d	da</a:t>
            </a:r>
            <a:r>
              <a:rPr sz="2300" b="1" spc="-10" dirty="0">
                <a:latin typeface="Times New Roman"/>
                <a:cs typeface="Times New Roman"/>
              </a:rPr>
              <a:t>t</a:t>
            </a:r>
            <a:r>
              <a:rPr sz="2300" b="1" dirty="0">
                <a:latin typeface="Times New Roman"/>
                <a:cs typeface="Times New Roman"/>
              </a:rPr>
              <a:t>a</a:t>
            </a:r>
            <a:endParaRPr sz="2300" dirty="0">
              <a:latin typeface="Times New Roman"/>
              <a:cs typeface="Times New Roman"/>
            </a:endParaRPr>
          </a:p>
          <a:p>
            <a:pPr marL="354965">
              <a:lnSpc>
                <a:spcPct val="100000"/>
              </a:lnSpc>
            </a:pPr>
            <a:r>
              <a:rPr sz="2300" b="1" spc="-5" dirty="0">
                <a:latin typeface="Times New Roman"/>
                <a:cs typeface="Times New Roman"/>
              </a:rPr>
              <a:t>collection</a:t>
            </a:r>
            <a:endParaRPr sz="2300" dirty="0">
              <a:latin typeface="Times New Roman"/>
              <a:cs typeface="Times New Roman"/>
            </a:endParaRPr>
          </a:p>
          <a:p>
            <a:pPr marL="469900" lvl="1" indent="-269875">
              <a:lnSpc>
                <a:spcPct val="100000"/>
              </a:lnSpc>
              <a:spcBef>
                <a:spcPts val="625"/>
              </a:spcBef>
              <a:buClr>
                <a:srgbClr val="4966AC"/>
              </a:buClr>
              <a:buSzPct val="80555"/>
              <a:buFont typeface="Courier New"/>
              <a:buChar char="o"/>
              <a:tabLst>
                <a:tab pos="469900" algn="l"/>
              </a:tabLst>
            </a:pPr>
            <a:r>
              <a:rPr sz="1800" spc="-5" dirty="0">
                <a:latin typeface="Times New Roman"/>
                <a:cs typeface="Times New Roman"/>
              </a:rPr>
              <a:t>Maps </a:t>
            </a:r>
            <a:r>
              <a:rPr sz="1800" dirty="0">
                <a:latin typeface="Times New Roman"/>
                <a:cs typeface="Times New Roman"/>
              </a:rPr>
              <a:t>(or sketches) are used to </a:t>
            </a:r>
            <a:r>
              <a:rPr sz="1800" spc="-5" dirty="0">
                <a:latin typeface="Times New Roman"/>
                <a:cs typeface="Times New Roman"/>
              </a:rPr>
              <a:t>organize </a:t>
            </a:r>
            <a:r>
              <a:rPr sz="1800" dirty="0">
                <a:latin typeface="Times New Roman"/>
                <a:cs typeface="Times New Roman"/>
              </a:rPr>
              <a:t>the</a:t>
            </a:r>
            <a:r>
              <a:rPr sz="1800" spc="430" dirty="0">
                <a:latin typeface="Times New Roman"/>
                <a:cs typeface="Times New Roman"/>
              </a:rPr>
              <a:t> </a:t>
            </a:r>
            <a:r>
              <a:rPr sz="1800" dirty="0">
                <a:latin typeface="Times New Roman"/>
                <a:cs typeface="Times New Roman"/>
              </a:rPr>
              <a:t>fieldwork.</a:t>
            </a:r>
          </a:p>
          <a:p>
            <a:pPr marL="469265" marR="5080" lvl="1" indent="-269875">
              <a:lnSpc>
                <a:spcPct val="100000"/>
              </a:lnSpc>
              <a:spcBef>
                <a:spcPts val="600"/>
              </a:spcBef>
              <a:buClr>
                <a:srgbClr val="4966AC"/>
              </a:buClr>
              <a:buSzPct val="80555"/>
              <a:buFont typeface="Courier New"/>
              <a:buChar char="o"/>
              <a:tabLst>
                <a:tab pos="469900" algn="l"/>
              </a:tabLst>
            </a:pPr>
            <a:r>
              <a:rPr sz="1800" dirty="0">
                <a:latin typeface="Times New Roman"/>
                <a:cs typeface="Times New Roman"/>
              </a:rPr>
              <a:t>These are </a:t>
            </a:r>
            <a:r>
              <a:rPr sz="1800" spc="-5" dirty="0">
                <a:latin typeface="Times New Roman"/>
                <a:cs typeface="Times New Roman"/>
              </a:rPr>
              <a:t>large-scale </a:t>
            </a:r>
            <a:r>
              <a:rPr sz="1800" dirty="0">
                <a:latin typeface="Times New Roman"/>
                <a:cs typeface="Times New Roman"/>
              </a:rPr>
              <a:t>field </a:t>
            </a:r>
            <a:r>
              <a:rPr sz="1800" spc="-5" dirty="0">
                <a:latin typeface="Times New Roman"/>
                <a:cs typeface="Times New Roman"/>
              </a:rPr>
              <a:t>maps, 1/10</a:t>
            </a:r>
            <a:r>
              <a:rPr lang="en-GB" sz="1800" spc="-5" dirty="0">
                <a:latin typeface="Times New Roman"/>
                <a:cs typeface="Times New Roman"/>
              </a:rPr>
              <a:t> </a:t>
            </a:r>
            <a:r>
              <a:rPr sz="1800" spc="-5" dirty="0">
                <a:latin typeface="Times New Roman"/>
                <a:cs typeface="Times New Roman"/>
              </a:rPr>
              <a:t>000, 1/5</a:t>
            </a:r>
            <a:r>
              <a:rPr lang="en-GB" sz="1800" spc="-5" dirty="0">
                <a:latin typeface="Times New Roman"/>
                <a:cs typeface="Times New Roman"/>
              </a:rPr>
              <a:t> </a:t>
            </a:r>
            <a:r>
              <a:rPr sz="1800" spc="-5" dirty="0">
                <a:latin typeface="Times New Roman"/>
                <a:cs typeface="Times New Roman"/>
              </a:rPr>
              <a:t>000 </a:t>
            </a:r>
            <a:r>
              <a:rPr sz="1800" dirty="0">
                <a:latin typeface="Times New Roman"/>
                <a:cs typeface="Times New Roman"/>
              </a:rPr>
              <a:t>or </a:t>
            </a:r>
            <a:r>
              <a:rPr sz="1800" spc="-20" dirty="0">
                <a:latin typeface="Times New Roman"/>
                <a:cs typeface="Times New Roman"/>
              </a:rPr>
              <a:t>larger, </a:t>
            </a:r>
            <a:r>
              <a:rPr sz="1800" spc="-5" dirty="0">
                <a:latin typeface="Times New Roman"/>
                <a:cs typeface="Times New Roman"/>
              </a:rPr>
              <a:t>which </a:t>
            </a:r>
            <a:r>
              <a:rPr sz="1800" dirty="0">
                <a:latin typeface="Times New Roman"/>
                <a:cs typeface="Times New Roman"/>
              </a:rPr>
              <a:t>should  help the enumerator locate the agricultural holders or holdings'</a:t>
            </a:r>
            <a:r>
              <a:rPr sz="1800" spc="-80" dirty="0">
                <a:latin typeface="Times New Roman"/>
                <a:cs typeface="Times New Roman"/>
              </a:rPr>
              <a:t> </a:t>
            </a:r>
            <a:r>
              <a:rPr sz="1800" spc="-5" dirty="0">
                <a:latin typeface="Times New Roman"/>
                <a:cs typeface="Times New Roman"/>
              </a:rPr>
              <a:t>addresses.</a:t>
            </a:r>
            <a:endParaRPr sz="1800" dirty="0">
              <a:latin typeface="Times New Roman"/>
              <a:cs typeface="Times New Roman"/>
            </a:endParaRPr>
          </a:p>
          <a:p>
            <a:pPr marL="469265" marR="5080" lvl="1" indent="-269875">
              <a:lnSpc>
                <a:spcPct val="100000"/>
              </a:lnSpc>
              <a:spcBef>
                <a:spcPts val="600"/>
              </a:spcBef>
              <a:buClr>
                <a:srgbClr val="4966AC"/>
              </a:buClr>
              <a:buSzPct val="80555"/>
              <a:buFont typeface="Courier New"/>
              <a:buChar char="o"/>
              <a:tabLst>
                <a:tab pos="469900" algn="l"/>
              </a:tabLst>
            </a:pPr>
            <a:r>
              <a:rPr sz="1800" spc="-5" dirty="0">
                <a:latin typeface="Times New Roman"/>
                <a:cs typeface="Times New Roman"/>
              </a:rPr>
              <a:t>GIS </a:t>
            </a:r>
            <a:r>
              <a:rPr sz="1800" dirty="0">
                <a:latin typeface="Times New Roman"/>
                <a:cs typeface="Times New Roman"/>
              </a:rPr>
              <a:t>provides a </a:t>
            </a:r>
            <a:r>
              <a:rPr sz="1800" spc="-5" dirty="0">
                <a:latin typeface="Times New Roman"/>
                <a:cs typeface="Times New Roman"/>
              </a:rPr>
              <a:t>computer-based design </a:t>
            </a:r>
            <a:r>
              <a:rPr sz="1800" dirty="0">
                <a:latin typeface="Times New Roman"/>
                <a:cs typeface="Times New Roman"/>
              </a:rPr>
              <a:t>of </a:t>
            </a:r>
            <a:r>
              <a:rPr sz="1800" spc="-5" dirty="0">
                <a:latin typeface="Times New Roman"/>
                <a:cs typeface="Times New Roman"/>
                <a:hlinkClick r:id="rId3" action="ppaction://hlinksldjump" tooltip="EA = Enumeration area"/>
              </a:rPr>
              <a:t>EAs</a:t>
            </a:r>
            <a:r>
              <a:rPr sz="1800" spc="-5" dirty="0">
                <a:latin typeface="Times New Roman"/>
                <a:cs typeface="Times New Roman"/>
              </a:rPr>
              <a:t> and significant automation </a:t>
            </a:r>
            <a:r>
              <a:rPr sz="1800" dirty="0">
                <a:latin typeface="Times New Roman"/>
                <a:cs typeface="Times New Roman"/>
              </a:rPr>
              <a:t>of  </a:t>
            </a:r>
            <a:r>
              <a:rPr sz="1800" spc="-5" dirty="0">
                <a:latin typeface="Times New Roman"/>
                <a:cs typeface="Times New Roman"/>
              </a:rPr>
              <a:t>map </a:t>
            </a:r>
            <a:r>
              <a:rPr sz="1800" dirty="0">
                <a:latin typeface="Times New Roman"/>
                <a:cs typeface="Times New Roman"/>
              </a:rPr>
              <a:t>production</a:t>
            </a:r>
            <a:r>
              <a:rPr sz="1800" spc="-5" dirty="0">
                <a:latin typeface="Times New Roman"/>
                <a:cs typeface="Times New Roman"/>
              </a:rPr>
              <a:t> tasks.</a:t>
            </a:r>
            <a:endParaRPr sz="1800" dirty="0">
              <a:latin typeface="Times New Roman"/>
              <a:cs typeface="Times New Roman"/>
            </a:endParaRPr>
          </a:p>
          <a:p>
            <a:pPr marL="469900" lvl="1" indent="-269875">
              <a:lnSpc>
                <a:spcPct val="100000"/>
              </a:lnSpc>
              <a:spcBef>
                <a:spcPts val="600"/>
              </a:spcBef>
              <a:buClr>
                <a:srgbClr val="4966AC"/>
              </a:buClr>
              <a:buSzPct val="80555"/>
              <a:buFont typeface="Courier New"/>
              <a:buChar char="o"/>
              <a:tabLst>
                <a:tab pos="469900" algn="l"/>
              </a:tabLst>
            </a:pPr>
            <a:r>
              <a:rPr sz="1800" dirty="0">
                <a:latin typeface="Times New Roman"/>
                <a:cs typeface="Times New Roman"/>
              </a:rPr>
              <a:t>The </a:t>
            </a:r>
            <a:r>
              <a:rPr sz="1800" spc="-5" dirty="0">
                <a:latin typeface="Times New Roman"/>
                <a:cs typeface="Times New Roman"/>
              </a:rPr>
              <a:t>use </a:t>
            </a:r>
            <a:r>
              <a:rPr sz="1800" dirty="0">
                <a:latin typeface="Times New Roman"/>
                <a:cs typeface="Times New Roman"/>
              </a:rPr>
              <a:t>of </a:t>
            </a:r>
            <a:r>
              <a:rPr sz="1800" spc="-5" dirty="0">
                <a:latin typeface="Times New Roman"/>
                <a:cs typeface="Times New Roman"/>
              </a:rPr>
              <a:t>maps </a:t>
            </a:r>
            <a:r>
              <a:rPr sz="1800" dirty="0">
                <a:latin typeface="Times New Roman"/>
                <a:cs typeface="Times New Roman"/>
              </a:rPr>
              <a:t>should be an essential part of the enumerators'</a:t>
            </a:r>
            <a:r>
              <a:rPr sz="1800" spc="-70" dirty="0">
                <a:latin typeface="Times New Roman"/>
                <a:cs typeface="Times New Roman"/>
              </a:rPr>
              <a:t> </a:t>
            </a:r>
            <a:r>
              <a:rPr sz="1800" dirty="0">
                <a:latin typeface="Times New Roman"/>
                <a:cs typeface="Times New Roman"/>
              </a:rPr>
              <a:t>training.</a:t>
            </a:r>
          </a:p>
          <a:p>
            <a:pPr marL="355600" indent="-342900">
              <a:lnSpc>
                <a:spcPct val="100000"/>
              </a:lnSpc>
              <a:spcBef>
                <a:spcPts val="580"/>
              </a:spcBef>
              <a:buClr>
                <a:srgbClr val="4966AC"/>
              </a:buClr>
              <a:buSzPct val="78260"/>
              <a:buFont typeface="Arial"/>
              <a:buChar char="•"/>
              <a:tabLst>
                <a:tab pos="354965" algn="l"/>
                <a:tab pos="355600" algn="l"/>
              </a:tabLst>
            </a:pPr>
            <a:r>
              <a:rPr sz="2300" b="1" spc="-5" dirty="0">
                <a:latin typeface="Times New Roman"/>
                <a:cs typeface="Times New Roman"/>
              </a:rPr>
              <a:t>Presentation </a:t>
            </a:r>
            <a:r>
              <a:rPr sz="2300" b="1" dirty="0">
                <a:latin typeface="Times New Roman"/>
                <a:cs typeface="Times New Roman"/>
              </a:rPr>
              <a:t>and analysis of census</a:t>
            </a:r>
            <a:r>
              <a:rPr sz="2300" b="1" spc="-70" dirty="0">
                <a:latin typeface="Times New Roman"/>
                <a:cs typeface="Times New Roman"/>
              </a:rPr>
              <a:t> </a:t>
            </a:r>
            <a:r>
              <a:rPr sz="2300" b="1" spc="-5" dirty="0">
                <a:latin typeface="Times New Roman"/>
                <a:cs typeface="Times New Roman"/>
              </a:rPr>
              <a:t>results</a:t>
            </a:r>
            <a:endParaRPr sz="2300" dirty="0">
              <a:latin typeface="Times New Roman"/>
              <a:cs typeface="Times New Roman"/>
            </a:endParaRPr>
          </a:p>
        </p:txBody>
      </p:sp>
      <p:sp>
        <p:nvSpPr>
          <p:cNvPr id="4" name="object 4"/>
          <p:cNvSpPr txBox="1"/>
          <p:nvPr/>
        </p:nvSpPr>
        <p:spPr>
          <a:xfrm>
            <a:off x="8753602" y="6535928"/>
            <a:ext cx="177800" cy="208279"/>
          </a:xfrm>
          <a:prstGeom prst="rect">
            <a:avLst/>
          </a:prstGeom>
        </p:spPr>
        <p:txBody>
          <a:bodyPr vert="horz" wrap="square" lIns="0" tIns="12700" rIns="0" bIns="0" rtlCol="0">
            <a:spAutoFit/>
          </a:bodyPr>
          <a:lstStyle/>
          <a:p>
            <a:pPr marL="12700">
              <a:lnSpc>
                <a:spcPct val="100000"/>
              </a:lnSpc>
              <a:spcBef>
                <a:spcPts val="100"/>
              </a:spcBef>
            </a:pPr>
            <a:r>
              <a:rPr sz="1200" dirty="0">
                <a:solidFill>
                  <a:srgbClr val="5F8FD3"/>
                </a:solidFill>
                <a:latin typeface="Gill Sans MT"/>
                <a:cs typeface="Gill Sans MT"/>
              </a:rPr>
              <a:t>21</a:t>
            </a:r>
            <a:endParaRPr sz="1200">
              <a:latin typeface="Gill Sans MT"/>
              <a:cs typeface="Gill Sans MT"/>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50442" y="941908"/>
            <a:ext cx="2811780" cy="574675"/>
          </a:xfrm>
          <a:prstGeom prst="rect">
            <a:avLst/>
          </a:prstGeom>
        </p:spPr>
        <p:txBody>
          <a:bodyPr vert="horz" wrap="square" lIns="0" tIns="12700" rIns="0" bIns="0" rtlCol="0">
            <a:spAutoFit/>
          </a:bodyPr>
          <a:lstStyle/>
          <a:p>
            <a:pPr marL="12700">
              <a:lnSpc>
                <a:spcPct val="100000"/>
              </a:lnSpc>
              <a:spcBef>
                <a:spcPts val="100"/>
              </a:spcBef>
            </a:pPr>
            <a:r>
              <a:rPr sz="3600" spc="-55" dirty="0"/>
              <a:t>Types </a:t>
            </a:r>
            <a:r>
              <a:rPr sz="3600" dirty="0"/>
              <a:t>of</a:t>
            </a:r>
            <a:r>
              <a:rPr sz="3600" spc="-35" dirty="0"/>
              <a:t> </a:t>
            </a:r>
            <a:r>
              <a:rPr sz="3600" dirty="0"/>
              <a:t>maps</a:t>
            </a:r>
            <a:endParaRPr sz="3600"/>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29</a:t>
            </a:fld>
            <a:endParaRPr dirty="0"/>
          </a:p>
        </p:txBody>
      </p:sp>
      <p:sp>
        <p:nvSpPr>
          <p:cNvPr id="3" name="object 3"/>
          <p:cNvSpPr txBox="1"/>
          <p:nvPr/>
        </p:nvSpPr>
        <p:spPr>
          <a:xfrm>
            <a:off x="1450339" y="1964626"/>
            <a:ext cx="7438390" cy="3614420"/>
          </a:xfrm>
          <a:prstGeom prst="rect">
            <a:avLst/>
          </a:prstGeom>
        </p:spPr>
        <p:txBody>
          <a:bodyPr vert="horz" wrap="square" lIns="0" tIns="13335" rIns="0" bIns="0" rtlCol="0">
            <a:spAutoFit/>
          </a:bodyPr>
          <a:lstStyle/>
          <a:p>
            <a:pPr marL="354965" marR="5080" indent="-342900" algn="just">
              <a:lnSpc>
                <a:spcPct val="120000"/>
              </a:lnSpc>
              <a:spcBef>
                <a:spcPts val="105"/>
              </a:spcBef>
              <a:buClr>
                <a:srgbClr val="619DD1"/>
              </a:buClr>
              <a:buSzPct val="79166"/>
              <a:buFont typeface="Arial"/>
              <a:buChar char="•"/>
              <a:tabLst>
                <a:tab pos="355600" algn="l"/>
              </a:tabLst>
            </a:pPr>
            <a:r>
              <a:rPr sz="2400" spc="-20" dirty="0">
                <a:latin typeface="Times New Roman"/>
                <a:cs typeface="Times New Roman"/>
              </a:rPr>
              <a:t>Topographic </a:t>
            </a:r>
            <a:r>
              <a:rPr sz="2400" spc="-5" dirty="0">
                <a:latin typeface="Times New Roman"/>
                <a:cs typeface="Times New Roman"/>
              </a:rPr>
              <a:t>maps, </a:t>
            </a:r>
            <a:r>
              <a:rPr sz="2400" dirty="0">
                <a:latin typeface="Times New Roman"/>
                <a:cs typeface="Times New Roman"/>
              </a:rPr>
              <a:t>road </a:t>
            </a:r>
            <a:r>
              <a:rPr sz="2400" spc="-5" dirty="0">
                <a:latin typeface="Times New Roman"/>
                <a:cs typeface="Times New Roman"/>
              </a:rPr>
              <a:t>maps, cadastral maps,  administrative </a:t>
            </a:r>
            <a:r>
              <a:rPr sz="2400" dirty="0">
                <a:latin typeface="Times New Roman"/>
                <a:cs typeface="Times New Roman"/>
              </a:rPr>
              <a:t>area </a:t>
            </a:r>
            <a:r>
              <a:rPr sz="2400" spc="-5" dirty="0">
                <a:latin typeface="Times New Roman"/>
                <a:cs typeface="Times New Roman"/>
              </a:rPr>
              <a:t>maps, </a:t>
            </a:r>
            <a:r>
              <a:rPr sz="2400" spc="-10" dirty="0">
                <a:latin typeface="Times New Roman"/>
                <a:cs typeface="Times New Roman"/>
              </a:rPr>
              <a:t>maps </a:t>
            </a:r>
            <a:r>
              <a:rPr sz="2400" dirty="0">
                <a:latin typeface="Times New Roman"/>
                <a:cs typeface="Times New Roman"/>
              </a:rPr>
              <a:t>showing </a:t>
            </a:r>
            <a:r>
              <a:rPr sz="2400" spc="-5" dirty="0">
                <a:latin typeface="Times New Roman"/>
                <a:cs typeface="Times New Roman"/>
              </a:rPr>
              <a:t>the population  distribution, aerial photographs and orto-photos, satellite  images, space photographs, </a:t>
            </a:r>
            <a:r>
              <a:rPr sz="2400" dirty="0">
                <a:latin typeface="Times New Roman"/>
                <a:cs typeface="Times New Roman"/>
              </a:rPr>
              <a:t>land </a:t>
            </a:r>
            <a:r>
              <a:rPr sz="2400" spc="-5" dirty="0">
                <a:latin typeface="Times New Roman"/>
                <a:cs typeface="Times New Roman"/>
              </a:rPr>
              <a:t>cover </a:t>
            </a:r>
            <a:r>
              <a:rPr sz="2400" dirty="0">
                <a:latin typeface="Times New Roman"/>
                <a:cs typeface="Times New Roman"/>
              </a:rPr>
              <a:t>and </a:t>
            </a:r>
            <a:r>
              <a:rPr sz="2400" spc="-5" dirty="0">
                <a:latin typeface="Times New Roman"/>
                <a:cs typeface="Times New Roman"/>
              </a:rPr>
              <a:t>land </a:t>
            </a:r>
            <a:r>
              <a:rPr sz="2400" dirty="0">
                <a:latin typeface="Times New Roman"/>
                <a:cs typeface="Times New Roman"/>
              </a:rPr>
              <a:t>use  </a:t>
            </a:r>
            <a:r>
              <a:rPr sz="2400" spc="-5" dirty="0">
                <a:latin typeface="Times New Roman"/>
                <a:cs typeface="Times New Roman"/>
              </a:rPr>
              <a:t>maps, soil </a:t>
            </a:r>
            <a:r>
              <a:rPr sz="2400" dirty="0">
                <a:latin typeface="Times New Roman"/>
                <a:cs typeface="Times New Roman"/>
              </a:rPr>
              <a:t>or geologic </a:t>
            </a:r>
            <a:r>
              <a:rPr sz="2400" spc="-5" dirty="0">
                <a:latin typeface="Times New Roman"/>
                <a:cs typeface="Times New Roman"/>
              </a:rPr>
              <a:t>maps,</a:t>
            </a:r>
            <a:r>
              <a:rPr sz="2400" spc="-15" dirty="0">
                <a:latin typeface="Times New Roman"/>
                <a:cs typeface="Times New Roman"/>
              </a:rPr>
              <a:t> </a:t>
            </a:r>
            <a:r>
              <a:rPr sz="2400" dirty="0">
                <a:latin typeface="Times New Roman"/>
                <a:cs typeface="Times New Roman"/>
              </a:rPr>
              <a:t>etc.</a:t>
            </a:r>
          </a:p>
          <a:p>
            <a:pPr marL="354965" marR="5080" indent="-342900" algn="just">
              <a:lnSpc>
                <a:spcPct val="120100"/>
              </a:lnSpc>
              <a:spcBef>
                <a:spcPts val="595"/>
              </a:spcBef>
              <a:buClr>
                <a:srgbClr val="619DD1"/>
              </a:buClr>
              <a:buSzPct val="79166"/>
              <a:buFont typeface="Arial"/>
              <a:buChar char="•"/>
              <a:tabLst>
                <a:tab pos="355600" algn="l"/>
              </a:tabLst>
            </a:pPr>
            <a:r>
              <a:rPr sz="2400" spc="-5" dirty="0">
                <a:latin typeface="Times New Roman"/>
                <a:cs typeface="Times New Roman"/>
                <a:hlinkClick r:id="rId3" action="ppaction://hlinksldjump" tooltip="PHC = Population and Housing Census"/>
              </a:rPr>
              <a:t>PHC</a:t>
            </a:r>
            <a:r>
              <a:rPr sz="2400" spc="-5" dirty="0">
                <a:latin typeface="Times New Roman"/>
                <a:cs typeface="Times New Roman"/>
              </a:rPr>
              <a:t> </a:t>
            </a:r>
            <a:r>
              <a:rPr sz="2400" spc="-5" dirty="0">
                <a:latin typeface="Times New Roman"/>
                <a:cs typeface="Times New Roman"/>
                <a:hlinkClick r:id="rId3" action="ppaction://hlinksldjump" tooltip="EA = Enumeration area"/>
              </a:rPr>
              <a:t>EA</a:t>
            </a:r>
            <a:r>
              <a:rPr sz="2400" spc="-5" dirty="0">
                <a:latin typeface="Times New Roman"/>
                <a:cs typeface="Times New Roman"/>
              </a:rPr>
              <a:t> maps </a:t>
            </a:r>
            <a:r>
              <a:rPr sz="2400" dirty="0">
                <a:latin typeface="Times New Roman"/>
                <a:cs typeface="Times New Roman"/>
              </a:rPr>
              <a:t>in the form of sketches </a:t>
            </a:r>
            <a:r>
              <a:rPr sz="2400" spc="-10" dirty="0">
                <a:latin typeface="Times New Roman"/>
                <a:cs typeface="Times New Roman"/>
              </a:rPr>
              <a:t>or </a:t>
            </a:r>
            <a:r>
              <a:rPr sz="2400" spc="-5" dirty="0">
                <a:latin typeface="Times New Roman"/>
                <a:cs typeface="Times New Roman"/>
              </a:rPr>
              <a:t>digitized </a:t>
            </a:r>
            <a:r>
              <a:rPr sz="2400" dirty="0">
                <a:latin typeface="Times New Roman"/>
                <a:cs typeface="Times New Roman"/>
              </a:rPr>
              <a:t>and  </a:t>
            </a:r>
            <a:r>
              <a:rPr sz="2400" spc="-5" dirty="0">
                <a:latin typeface="Times New Roman"/>
                <a:cs typeface="Times New Roman"/>
              </a:rPr>
              <a:t>geo-referenced are </a:t>
            </a:r>
            <a:r>
              <a:rPr sz="2400" dirty="0">
                <a:latin typeface="Times New Roman"/>
                <a:cs typeface="Times New Roman"/>
              </a:rPr>
              <a:t>also </a:t>
            </a:r>
            <a:r>
              <a:rPr sz="2400" spc="-5" dirty="0">
                <a:latin typeface="Times New Roman"/>
                <a:cs typeface="Times New Roman"/>
              </a:rPr>
              <a:t>frequently used </a:t>
            </a:r>
            <a:r>
              <a:rPr sz="2400" dirty="0">
                <a:latin typeface="Times New Roman"/>
                <a:cs typeface="Times New Roman"/>
              </a:rPr>
              <a:t>to help </a:t>
            </a:r>
            <a:r>
              <a:rPr sz="2400" spc="-5" dirty="0">
                <a:latin typeface="Times New Roman"/>
                <a:cs typeface="Times New Roman"/>
              </a:rPr>
              <a:t>delineate  </a:t>
            </a:r>
            <a:r>
              <a:rPr sz="2400" dirty="0">
                <a:latin typeface="Times New Roman"/>
                <a:cs typeface="Times New Roman"/>
              </a:rPr>
              <a:t>the </a:t>
            </a:r>
            <a:r>
              <a:rPr sz="2400" spc="-5" dirty="0">
                <a:latin typeface="Times New Roman"/>
                <a:cs typeface="Times New Roman"/>
              </a:rPr>
              <a:t>enumerators' </a:t>
            </a:r>
            <a:r>
              <a:rPr sz="2400" dirty="0">
                <a:latin typeface="Times New Roman"/>
                <a:cs typeface="Times New Roman"/>
              </a:rPr>
              <a:t>areas of</a:t>
            </a:r>
            <a:r>
              <a:rPr sz="2400" spc="-30" dirty="0">
                <a:latin typeface="Times New Roman"/>
                <a:cs typeface="Times New Roman"/>
              </a:rPr>
              <a:t> </a:t>
            </a:r>
            <a:r>
              <a:rPr sz="2400" dirty="0">
                <a:latin typeface="Times New Roman"/>
                <a:cs typeface="Times New Roman"/>
              </a:rPr>
              <a:t>work.</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0"/>
            <a:ext cx="8305800" cy="6858000"/>
          </a:xfrm>
          <a:prstGeom prst="rect">
            <a:avLst/>
          </a:prstGeom>
          <a:gradFill flip="none" rotWithShape="1">
            <a:gsLst>
              <a:gs pos="0">
                <a:schemeClr val="accent6">
                  <a:alpha val="50000"/>
                  <a:lumMod val="10000"/>
                  <a:lumOff val="9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1143000" y="1676400"/>
            <a:ext cx="9296400" cy="4658327"/>
          </a:xfrm>
          <a:prstGeom prst="rect">
            <a:avLst/>
          </a:prstGeom>
        </p:spPr>
        <p:txBody>
          <a:bodyPr vert="horz" wrap="square" lIns="0" tIns="140335" rIns="0" bIns="0" rtlCol="0">
            <a:spAutoFit/>
          </a:bodyPr>
          <a:lstStyle/>
          <a:p>
            <a:pPr marL="469265" indent="-457200">
              <a:lnSpc>
                <a:spcPct val="100000"/>
              </a:lnSpc>
              <a:spcBef>
                <a:spcPts val="1105"/>
              </a:spcBef>
              <a:buClr>
                <a:srgbClr val="4966AC"/>
              </a:buClr>
              <a:buFont typeface="Wingdings" panose="05000000000000000000" pitchFamily="2" charset="2"/>
              <a:buChar char="v"/>
              <a:tabLst>
                <a:tab pos="288290" algn="l"/>
                <a:tab pos="288925" algn="l"/>
              </a:tabLst>
            </a:pPr>
            <a:r>
              <a:rPr lang="en-US" sz="2000" b="1" dirty="0">
                <a:solidFill>
                  <a:srgbClr val="C00000"/>
                </a:solidFill>
                <a:latin typeface="Times New Roman"/>
                <a:cs typeface="Times New Roman"/>
              </a:rPr>
              <a:t>THE AGRICULTURAL CENSUS </a:t>
            </a:r>
            <a:r>
              <a:rPr lang="en-US" sz="2000" b="1" spc="-5" dirty="0">
                <a:solidFill>
                  <a:srgbClr val="C00000"/>
                </a:solidFill>
                <a:latin typeface="Times New Roman"/>
                <a:cs typeface="Times New Roman"/>
              </a:rPr>
              <a:t>(AC)</a:t>
            </a:r>
            <a:r>
              <a:rPr lang="en-US" sz="2000" b="1" spc="-55" dirty="0">
                <a:solidFill>
                  <a:srgbClr val="C00000"/>
                </a:solidFill>
                <a:latin typeface="Times New Roman"/>
                <a:cs typeface="Times New Roman"/>
              </a:rPr>
              <a:t> </a:t>
            </a:r>
            <a:r>
              <a:rPr lang="en-US" sz="2000" b="1" dirty="0">
                <a:solidFill>
                  <a:srgbClr val="C00000"/>
                </a:solidFill>
                <a:latin typeface="Times New Roman"/>
                <a:cs typeface="Times New Roman"/>
              </a:rPr>
              <a:t>FRAME</a:t>
            </a:r>
            <a:endParaRPr lang="en-US" sz="2000" dirty="0">
              <a:solidFill>
                <a:srgbClr val="C00000"/>
              </a:solidFill>
              <a:latin typeface="Times New Roman"/>
              <a:cs typeface="Times New Roman"/>
            </a:endParaRPr>
          </a:p>
          <a:p>
            <a:pPr marL="781685" lvl="1" indent="-457200">
              <a:lnSpc>
                <a:spcPct val="100000"/>
              </a:lnSpc>
              <a:spcBef>
                <a:spcPts val="919"/>
              </a:spcBef>
              <a:buClr>
                <a:srgbClr val="4966AC"/>
              </a:buClr>
              <a:buFont typeface="Wingdings" panose="05000000000000000000" pitchFamily="2" charset="2"/>
              <a:buChar char="v"/>
              <a:tabLst>
                <a:tab pos="563245" algn="l"/>
              </a:tabLst>
            </a:pPr>
            <a:r>
              <a:rPr lang="en-US" sz="2000" spc="-5" dirty="0">
                <a:solidFill>
                  <a:srgbClr val="C00000"/>
                </a:solidFill>
                <a:latin typeface="Times New Roman"/>
                <a:cs typeface="Times New Roman"/>
              </a:rPr>
              <a:t>DEFINITION OF A</a:t>
            </a:r>
            <a:r>
              <a:rPr lang="en-US" sz="2000" spc="40" dirty="0">
                <a:solidFill>
                  <a:srgbClr val="C00000"/>
                </a:solidFill>
                <a:latin typeface="Times New Roman"/>
                <a:cs typeface="Times New Roman"/>
              </a:rPr>
              <a:t> </a:t>
            </a:r>
            <a:r>
              <a:rPr lang="en-US" sz="2000" spc="-10" dirty="0">
                <a:solidFill>
                  <a:srgbClr val="C00000"/>
                </a:solidFill>
                <a:latin typeface="Times New Roman"/>
                <a:cs typeface="Times New Roman"/>
              </a:rPr>
              <a:t>FRAME</a:t>
            </a:r>
            <a:endParaRPr lang="en-US" sz="2000" dirty="0">
              <a:solidFill>
                <a:srgbClr val="C00000"/>
              </a:solidFill>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q"/>
              <a:tabLst>
                <a:tab pos="563245" algn="l"/>
              </a:tabLst>
            </a:pPr>
            <a:r>
              <a:rPr lang="en-US" sz="2000" spc="-40" dirty="0">
                <a:solidFill>
                  <a:schemeClr val="bg1">
                    <a:lumMod val="75000"/>
                  </a:schemeClr>
                </a:solidFill>
                <a:latin typeface="Times New Roman"/>
                <a:cs typeface="Times New Roman"/>
              </a:rPr>
              <a:t>TYPES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FRAMES </a:t>
            </a:r>
            <a:r>
              <a:rPr lang="en-US" sz="2000" spc="-5" dirty="0">
                <a:solidFill>
                  <a:schemeClr val="bg1">
                    <a:lumMod val="75000"/>
                  </a:schemeClr>
                </a:solidFill>
                <a:latin typeface="Times New Roman"/>
                <a:cs typeface="Times New Roman"/>
              </a:rPr>
              <a:t>AND SOURCES OF</a:t>
            </a:r>
            <a:r>
              <a:rPr lang="en-US" sz="2000" spc="16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INFORMATION</a:t>
            </a:r>
            <a:endParaRPr lang="en-US" sz="2000" dirty="0">
              <a:solidFill>
                <a:schemeClr val="bg1">
                  <a:lumMod val="75000"/>
                </a:schemeClr>
              </a:solidFill>
              <a:latin typeface="Times New Roman"/>
              <a:cs typeface="Times New Roman"/>
            </a:endParaRPr>
          </a:p>
          <a:p>
            <a:pPr marL="667385" marR="803910" lvl="1" indent="-342900">
              <a:lnSpc>
                <a:spcPct val="110000"/>
              </a:lnSpc>
              <a:spcBef>
                <a:spcPts val="620"/>
              </a:spcBef>
              <a:buClr>
                <a:srgbClr val="4966AC"/>
              </a:buClr>
              <a:buFont typeface="Wingdings" panose="05000000000000000000" pitchFamily="2" charset="2"/>
              <a:buChar char="q"/>
              <a:tabLst>
                <a:tab pos="563245" algn="l"/>
              </a:tabLst>
            </a:pPr>
            <a:r>
              <a:rPr lang="en-US" sz="2000" dirty="0">
                <a:solidFill>
                  <a:schemeClr val="bg1">
                    <a:lumMod val="75000"/>
                  </a:schemeClr>
                </a:solidFill>
                <a:latin typeface="Times New Roman"/>
                <a:cs typeface="Times New Roman"/>
              </a:rPr>
              <a:t>FRAME REQUIREMENTS FOR VARIOUS CENSUS MODALITIES</a:t>
            </a:r>
          </a:p>
          <a:p>
            <a:pPr marL="610235" marR="803910" lvl="1" indent="-285750">
              <a:lnSpc>
                <a:spcPct val="110000"/>
              </a:lnSpc>
              <a:spcBef>
                <a:spcPts val="620"/>
              </a:spcBef>
              <a:buClr>
                <a:srgbClr val="4966AC"/>
              </a:buClr>
              <a:buFont typeface="Wingdings" panose="05000000000000000000" pitchFamily="2" charset="2"/>
              <a:buChar char="q"/>
              <a:tabLst>
                <a:tab pos="563245" algn="l"/>
              </a:tabLst>
            </a:pPr>
            <a:r>
              <a:rPr lang="en-US" sz="2000" dirty="0">
                <a:solidFill>
                  <a:schemeClr val="bg1">
                    <a:lumMod val="75000"/>
                  </a:schemeClr>
                </a:solidFill>
                <a:latin typeface="Times New Roman"/>
                <a:cs typeface="Times New Roman"/>
              </a:rPr>
              <a:t>SOME GUIDELINES ON BUILDING FRAMES</a:t>
            </a:r>
          </a:p>
          <a:p>
            <a:pPr marL="324485" marR="803910" lvl="1">
              <a:lnSpc>
                <a:spcPct val="110000"/>
              </a:lnSpc>
              <a:spcBef>
                <a:spcPts val="620"/>
              </a:spcBef>
              <a:buClr>
                <a:srgbClr val="4966AC"/>
              </a:buClr>
              <a:tabLst>
                <a:tab pos="563245" algn="l"/>
              </a:tabLst>
            </a:pPr>
            <a:endParaRPr lang="en-US" sz="2000" dirty="0">
              <a:solidFill>
                <a:schemeClr val="bg1">
                  <a:lumMod val="75000"/>
                </a:schemeClr>
              </a:solidFill>
              <a:latin typeface="Times New Roman"/>
              <a:cs typeface="Times New Roman"/>
            </a:endParaRPr>
          </a:p>
          <a:p>
            <a:pPr marL="471805" indent="-457200">
              <a:lnSpc>
                <a:spcPct val="100000"/>
              </a:lnSpc>
              <a:spcBef>
                <a:spcPts val="890"/>
              </a:spcBef>
              <a:buClr>
                <a:srgbClr val="4966AC"/>
              </a:buClr>
              <a:buFont typeface="Wingdings" panose="05000000000000000000" pitchFamily="2" charset="2"/>
              <a:buChar char="q"/>
              <a:tabLst>
                <a:tab pos="276860" algn="l"/>
              </a:tabLst>
            </a:pPr>
            <a:r>
              <a:rPr lang="en-US" sz="2000" b="1" spc="-5" dirty="0">
                <a:solidFill>
                  <a:schemeClr val="bg1">
                    <a:lumMod val="75000"/>
                  </a:schemeClr>
                </a:solidFill>
                <a:latin typeface="Times New Roman"/>
                <a:cs typeface="Times New Roman"/>
              </a:rPr>
              <a:t>USE </a:t>
            </a:r>
            <a:r>
              <a:rPr lang="en-US" sz="2000" b="1" dirty="0">
                <a:solidFill>
                  <a:schemeClr val="bg1">
                    <a:lumMod val="75000"/>
                  </a:schemeClr>
                </a:solidFill>
                <a:latin typeface="Times New Roman"/>
                <a:cs typeface="Times New Roman"/>
              </a:rPr>
              <a:t>OF </a:t>
            </a:r>
            <a:r>
              <a:rPr lang="en-US" sz="2000" b="1" spc="-5" dirty="0">
                <a:solidFill>
                  <a:schemeClr val="bg1">
                    <a:lumMod val="75000"/>
                  </a:schemeClr>
                </a:solidFill>
                <a:latin typeface="Times New Roman"/>
                <a:cs typeface="Times New Roman"/>
              </a:rPr>
              <a:t>THRESHOLDS IN THE</a:t>
            </a:r>
            <a:r>
              <a:rPr lang="en-US" sz="2000" b="1" spc="-15" dirty="0">
                <a:solidFill>
                  <a:schemeClr val="bg1">
                    <a:lumMod val="75000"/>
                  </a:schemeClr>
                </a:solidFill>
                <a:latin typeface="Times New Roman"/>
                <a:cs typeface="Times New Roman"/>
              </a:rPr>
              <a:t> </a:t>
            </a:r>
            <a:r>
              <a:rPr lang="en-US" sz="2000" b="1" spc="-5" dirty="0">
                <a:solidFill>
                  <a:schemeClr val="bg1">
                    <a:lumMod val="75000"/>
                  </a:schemeClr>
                </a:solidFill>
                <a:latin typeface="Times New Roman"/>
                <a:cs typeface="Times New Roman"/>
              </a:rPr>
              <a:t>CENSUS		</a:t>
            </a:r>
          </a:p>
          <a:p>
            <a:pPr marL="471805" lvl="1">
              <a:spcBef>
                <a:spcPts val="890"/>
              </a:spcBef>
              <a:buClr>
                <a:srgbClr val="4966AC"/>
              </a:buClr>
              <a:tabLst>
                <a:tab pos="276860" algn="l"/>
              </a:tabLst>
            </a:pPr>
            <a:endParaRPr lang="en-US" sz="2000" dirty="0">
              <a:solidFill>
                <a:schemeClr val="bg1">
                  <a:lumMod val="75000"/>
                </a:schemeClr>
              </a:solidFill>
              <a:latin typeface="Times New Roman"/>
              <a:cs typeface="Times New Roman"/>
            </a:endParaRPr>
          </a:p>
          <a:p>
            <a:pPr marL="357505" indent="-342900">
              <a:lnSpc>
                <a:spcPct val="100000"/>
              </a:lnSpc>
              <a:spcBef>
                <a:spcPts val="919"/>
              </a:spcBef>
              <a:buClr>
                <a:srgbClr val="4966AC"/>
              </a:buClr>
              <a:buFont typeface="Wingdings" panose="05000000000000000000" pitchFamily="2" charset="2"/>
              <a:buChar char="q"/>
              <a:tabLst>
                <a:tab pos="276225" algn="l"/>
                <a:tab pos="276860" algn="l"/>
              </a:tabLst>
            </a:pPr>
            <a:r>
              <a:rPr lang="en-US" sz="2000" b="1" spc="-5" dirty="0">
                <a:solidFill>
                  <a:schemeClr val="bg1">
                    <a:lumMod val="75000"/>
                  </a:schemeClr>
                </a:solidFill>
                <a:latin typeface="Times New Roman"/>
                <a:cs typeface="Times New Roman"/>
              </a:rPr>
              <a:t>  CARTOGRAPHY AND USE OF</a:t>
            </a:r>
            <a:r>
              <a:rPr lang="en-US" sz="2000" b="1" spc="35" dirty="0">
                <a:solidFill>
                  <a:schemeClr val="bg1">
                    <a:lumMod val="75000"/>
                  </a:schemeClr>
                </a:solidFill>
                <a:latin typeface="Times New Roman"/>
                <a:cs typeface="Times New Roman"/>
              </a:rPr>
              <a:t> </a:t>
            </a:r>
            <a:r>
              <a:rPr lang="en-US" sz="2000" b="1" spc="-5"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q"/>
              <a:tabLst>
                <a:tab pos="563245" algn="l"/>
                <a:tab pos="2089150" algn="l"/>
              </a:tabLst>
            </a:pPr>
            <a:r>
              <a:rPr lang="en-US" sz="2000" spc="-5" dirty="0">
                <a:solidFill>
                  <a:schemeClr val="bg1">
                    <a:lumMod val="75000"/>
                  </a:schemeClr>
                </a:solidFill>
                <a:latin typeface="Times New Roman"/>
                <a:cs typeface="Times New Roman"/>
              </a:rPr>
              <a:t>PURPOSE</a:t>
            </a:r>
            <a:r>
              <a:rPr lang="en-US" sz="2000" spc="4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 </a:t>
            </a:r>
            <a:r>
              <a:rPr lang="en-US" sz="2000" spc="-5" dirty="0">
                <a:solidFill>
                  <a:schemeClr val="bg1">
                    <a:lumMod val="75000"/>
                  </a:schemeClr>
                </a:solidFill>
                <a:latin typeface="Times New Roman"/>
                <a:cs typeface="Times New Roman"/>
              </a:rPr>
              <a:t>USED FOR</a:t>
            </a:r>
            <a:r>
              <a:rPr lang="en-US" sz="2000" spc="-6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AC</a:t>
            </a:r>
            <a:endParaRPr lang="en-US" sz="2000" dirty="0">
              <a:solidFill>
                <a:schemeClr val="bg1">
                  <a:lumMod val="75000"/>
                </a:schemeClr>
              </a:solidFill>
              <a:latin typeface="Times New Roman"/>
              <a:cs typeface="Times New Roman"/>
            </a:endParaRPr>
          </a:p>
          <a:p>
            <a:pPr marL="667385" lvl="1" indent="-342900">
              <a:lnSpc>
                <a:spcPct val="100000"/>
              </a:lnSpc>
              <a:spcBef>
                <a:spcPts val="905"/>
              </a:spcBef>
              <a:buClr>
                <a:srgbClr val="4966AC"/>
              </a:buClr>
              <a:buFont typeface="Wingdings" panose="05000000000000000000" pitchFamily="2" charset="2"/>
              <a:buChar char="q"/>
              <a:tabLst>
                <a:tab pos="563245" algn="l"/>
                <a:tab pos="4745990" algn="l"/>
              </a:tabLst>
            </a:pPr>
            <a:r>
              <a:rPr lang="en-US" sz="2000" spc="-5" dirty="0">
                <a:solidFill>
                  <a:schemeClr val="bg1">
                    <a:lumMod val="75000"/>
                  </a:schemeClr>
                </a:solidFill>
                <a:latin typeface="Times New Roman"/>
                <a:cs typeface="Times New Roman"/>
              </a:rPr>
              <a:t>CARTOGRAPHIC WORK AND</a:t>
            </a:r>
            <a:r>
              <a:rPr lang="en-US" sz="2000" spc="10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TYPES</a:t>
            </a:r>
            <a:r>
              <a:rPr lang="en-US" sz="2000" spc="3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3</a:t>
            </a:fld>
            <a:endParaRPr dirty="0"/>
          </a:p>
        </p:txBody>
      </p:sp>
      <p:sp>
        <p:nvSpPr>
          <p:cNvPr id="4" name="object 4"/>
          <p:cNvSpPr txBox="1">
            <a:spLocks noGrp="1"/>
          </p:cNvSpPr>
          <p:nvPr>
            <p:ph type="title"/>
          </p:nvPr>
        </p:nvSpPr>
        <p:spPr>
          <a:xfrm>
            <a:off x="1266571" y="979170"/>
            <a:ext cx="2475230" cy="382797"/>
          </a:xfrm>
          <a:prstGeom prst="rect">
            <a:avLst/>
          </a:prstGeom>
        </p:spPr>
        <p:txBody>
          <a:bodyPr vert="horz" wrap="square" lIns="0" tIns="13335" rIns="0" bIns="0" rtlCol="0">
            <a:spAutoFit/>
          </a:bodyPr>
          <a:lstStyle/>
          <a:p>
            <a:pPr marL="12700">
              <a:lnSpc>
                <a:spcPct val="100000"/>
              </a:lnSpc>
              <a:spcBef>
                <a:spcPts val="105"/>
              </a:spcBef>
            </a:pPr>
            <a:r>
              <a:rPr sz="2400" dirty="0">
                <a:solidFill>
                  <a:schemeClr val="tx1"/>
                </a:solidFill>
              </a:rPr>
              <a:t>CONTEN</a:t>
            </a:r>
            <a:r>
              <a:rPr sz="2400" spc="10" dirty="0">
                <a:solidFill>
                  <a:schemeClr val="tx1"/>
                </a:solidFill>
              </a:rPr>
              <a:t>T</a:t>
            </a:r>
            <a:r>
              <a:rPr sz="2400" dirty="0">
                <a:solidFill>
                  <a:schemeClr val="tx1"/>
                </a:solidFill>
              </a:rPr>
              <a: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7002" y="4049593"/>
            <a:ext cx="2209800" cy="1833130"/>
          </a:xfrm>
          <a:prstGeom prst="rect">
            <a:avLst/>
          </a:prstGeom>
        </p:spPr>
      </p:pic>
    </p:spTree>
    <p:extLst>
      <p:ext uri="{BB962C8B-B14F-4D97-AF65-F5344CB8AC3E}">
        <p14:creationId xmlns:p14="http://schemas.microsoft.com/office/powerpoint/2010/main" val="6220555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050442" y="941908"/>
            <a:ext cx="3797935" cy="574675"/>
          </a:xfrm>
          <a:prstGeom prst="rect">
            <a:avLst/>
          </a:prstGeom>
        </p:spPr>
        <p:txBody>
          <a:bodyPr vert="horz" wrap="square" lIns="0" tIns="12700" rIns="0" bIns="0" rtlCol="0">
            <a:spAutoFit/>
          </a:bodyPr>
          <a:lstStyle/>
          <a:p>
            <a:pPr marL="12700">
              <a:lnSpc>
                <a:spcPct val="100000"/>
              </a:lnSpc>
              <a:spcBef>
                <a:spcPts val="100"/>
              </a:spcBef>
            </a:pPr>
            <a:r>
              <a:rPr sz="3600" spc="-5" dirty="0"/>
              <a:t>Cartographic</a:t>
            </a:r>
            <a:r>
              <a:rPr sz="3600" spc="-35" dirty="0"/>
              <a:t> </a:t>
            </a:r>
            <a:r>
              <a:rPr sz="3600" dirty="0"/>
              <a:t>work</a:t>
            </a:r>
            <a:endParaRPr sz="3600"/>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30</a:t>
            </a:fld>
            <a:endParaRPr dirty="0"/>
          </a:p>
        </p:txBody>
      </p:sp>
      <p:sp>
        <p:nvSpPr>
          <p:cNvPr id="3" name="object 3"/>
          <p:cNvSpPr txBox="1"/>
          <p:nvPr/>
        </p:nvSpPr>
        <p:spPr>
          <a:xfrm>
            <a:off x="1203452" y="1840229"/>
            <a:ext cx="7791450" cy="4812030"/>
          </a:xfrm>
          <a:prstGeom prst="rect">
            <a:avLst/>
          </a:prstGeom>
        </p:spPr>
        <p:txBody>
          <a:bodyPr vert="horz" wrap="square" lIns="0" tIns="12700" rIns="0" bIns="0" rtlCol="0">
            <a:spAutoFit/>
          </a:bodyPr>
          <a:lstStyle/>
          <a:p>
            <a:pPr marL="355600" marR="5080" indent="-342900" algn="just">
              <a:lnSpc>
                <a:spcPct val="100000"/>
              </a:lnSpc>
              <a:spcBef>
                <a:spcPts val="100"/>
              </a:spcBef>
              <a:buClr>
                <a:srgbClr val="4966AC"/>
              </a:buClr>
              <a:buSzPct val="78571"/>
              <a:buFont typeface="Arial"/>
              <a:buChar char="•"/>
              <a:tabLst>
                <a:tab pos="355600" algn="l"/>
              </a:tabLst>
            </a:pPr>
            <a:r>
              <a:rPr sz="2100" b="1" dirty="0">
                <a:latin typeface="Times New Roman"/>
                <a:cs typeface="Times New Roman"/>
              </a:rPr>
              <a:t>The cartographic </a:t>
            </a:r>
            <a:r>
              <a:rPr sz="2100" b="1" spc="-5" dirty="0">
                <a:latin typeface="Times New Roman"/>
                <a:cs typeface="Times New Roman"/>
              </a:rPr>
              <a:t>work </a:t>
            </a:r>
            <a:r>
              <a:rPr sz="2100" dirty="0">
                <a:latin typeface="Times New Roman"/>
                <a:cs typeface="Times New Roman"/>
              </a:rPr>
              <a:t>should be undertaken early in the  preparatory census activities. The work should be </a:t>
            </a:r>
            <a:r>
              <a:rPr sz="2100" spc="-5" dirty="0">
                <a:latin typeface="Times New Roman"/>
                <a:cs typeface="Times New Roman"/>
              </a:rPr>
              <a:t>performed </a:t>
            </a:r>
            <a:r>
              <a:rPr sz="2100" spc="15" dirty="0">
                <a:latin typeface="Times New Roman"/>
                <a:cs typeface="Times New Roman"/>
              </a:rPr>
              <a:t>by  </a:t>
            </a:r>
            <a:r>
              <a:rPr sz="2100" dirty="0">
                <a:latin typeface="Times New Roman"/>
                <a:cs typeface="Times New Roman"/>
              </a:rPr>
              <a:t>cartographers and </a:t>
            </a:r>
            <a:r>
              <a:rPr sz="2100" spc="-5" dirty="0">
                <a:latin typeface="Times New Roman"/>
                <a:cs typeface="Times New Roman"/>
              </a:rPr>
              <a:t>GIS </a:t>
            </a:r>
            <a:r>
              <a:rPr sz="2100" dirty="0">
                <a:latin typeface="Times New Roman"/>
                <a:cs typeface="Times New Roman"/>
              </a:rPr>
              <a:t>specialists who are part of the </a:t>
            </a:r>
            <a:r>
              <a:rPr sz="2100" spc="-5" dirty="0">
                <a:latin typeface="Times New Roman"/>
                <a:cs typeface="Times New Roman"/>
              </a:rPr>
              <a:t>core </a:t>
            </a:r>
            <a:r>
              <a:rPr sz="2100" spc="-10" dirty="0">
                <a:latin typeface="Times New Roman"/>
                <a:cs typeface="Times New Roman"/>
              </a:rPr>
              <a:t>staff </a:t>
            </a:r>
            <a:r>
              <a:rPr sz="2100" dirty="0">
                <a:latin typeface="Times New Roman"/>
                <a:cs typeface="Times New Roman"/>
              </a:rPr>
              <a:t>of the  central </a:t>
            </a:r>
            <a:r>
              <a:rPr sz="2100" spc="-5" dirty="0">
                <a:latin typeface="Times New Roman"/>
                <a:cs typeface="Times New Roman"/>
              </a:rPr>
              <a:t>AC</a:t>
            </a:r>
            <a:r>
              <a:rPr sz="2100" spc="-110" dirty="0">
                <a:latin typeface="Times New Roman"/>
                <a:cs typeface="Times New Roman"/>
              </a:rPr>
              <a:t> </a:t>
            </a:r>
            <a:r>
              <a:rPr sz="2100" spc="-5" dirty="0">
                <a:latin typeface="Times New Roman"/>
                <a:cs typeface="Times New Roman"/>
              </a:rPr>
              <a:t>office.</a:t>
            </a:r>
            <a:endParaRPr sz="2100" dirty="0">
              <a:latin typeface="Times New Roman"/>
              <a:cs typeface="Times New Roman"/>
            </a:endParaRPr>
          </a:p>
          <a:p>
            <a:pPr marL="355600" marR="8255" indent="-342900" algn="just">
              <a:lnSpc>
                <a:spcPct val="100000"/>
              </a:lnSpc>
              <a:spcBef>
                <a:spcPts val="600"/>
              </a:spcBef>
              <a:buClr>
                <a:srgbClr val="4966AC"/>
              </a:buClr>
              <a:buSzPct val="78571"/>
              <a:buFont typeface="Arial"/>
              <a:buChar char="•"/>
              <a:tabLst>
                <a:tab pos="355600" algn="l"/>
              </a:tabLst>
            </a:pPr>
            <a:r>
              <a:rPr sz="2100" b="1" spc="-5" dirty="0">
                <a:latin typeface="Times New Roman"/>
                <a:cs typeface="Times New Roman"/>
              </a:rPr>
              <a:t>It should start with </a:t>
            </a:r>
            <a:r>
              <a:rPr sz="2100" b="1" spc="-10" dirty="0">
                <a:latin typeface="Times New Roman"/>
                <a:cs typeface="Times New Roman"/>
              </a:rPr>
              <a:t>the </a:t>
            </a:r>
            <a:r>
              <a:rPr sz="2100" b="1" spc="-5" dirty="0">
                <a:latin typeface="Times New Roman"/>
                <a:cs typeface="Times New Roman"/>
              </a:rPr>
              <a:t>inventory </a:t>
            </a:r>
            <a:r>
              <a:rPr sz="2100" dirty="0">
                <a:latin typeface="Times New Roman"/>
                <a:cs typeface="Times New Roman"/>
              </a:rPr>
              <a:t>of </a:t>
            </a:r>
            <a:r>
              <a:rPr sz="2100" spc="-5" dirty="0">
                <a:latin typeface="Times New Roman"/>
                <a:cs typeface="Times New Roman"/>
              </a:rPr>
              <a:t>available </a:t>
            </a:r>
            <a:r>
              <a:rPr sz="2100" dirty="0">
                <a:latin typeface="Times New Roman"/>
                <a:cs typeface="Times New Roman"/>
              </a:rPr>
              <a:t>geospatial  </a:t>
            </a:r>
            <a:r>
              <a:rPr sz="2100" spc="-5" dirty="0">
                <a:latin typeface="Times New Roman"/>
                <a:cs typeface="Times New Roman"/>
              </a:rPr>
              <a:t>information </a:t>
            </a:r>
            <a:r>
              <a:rPr sz="2100" dirty="0">
                <a:latin typeface="Times New Roman"/>
                <a:cs typeface="Times New Roman"/>
              </a:rPr>
              <a:t>and </a:t>
            </a:r>
            <a:r>
              <a:rPr sz="2100" spc="-10" dirty="0">
                <a:latin typeface="Times New Roman"/>
                <a:cs typeface="Times New Roman"/>
              </a:rPr>
              <a:t>maps </a:t>
            </a:r>
            <a:r>
              <a:rPr sz="2100" dirty="0">
                <a:latin typeface="Times New Roman"/>
                <a:cs typeface="Times New Roman"/>
              </a:rPr>
              <a:t>and the evaluation of their suitability for </a:t>
            </a:r>
            <a:r>
              <a:rPr sz="2100" spc="-10" dirty="0">
                <a:latin typeface="Times New Roman"/>
                <a:cs typeface="Times New Roman"/>
              </a:rPr>
              <a:t>AC  </a:t>
            </a:r>
            <a:r>
              <a:rPr sz="2100" dirty="0">
                <a:latin typeface="Times New Roman"/>
                <a:cs typeface="Times New Roman"/>
              </a:rPr>
              <a:t>purposes.</a:t>
            </a:r>
          </a:p>
          <a:p>
            <a:pPr marL="355600" marR="6985" indent="-342900" algn="just">
              <a:lnSpc>
                <a:spcPct val="100000"/>
              </a:lnSpc>
              <a:spcBef>
                <a:spcPts val="605"/>
              </a:spcBef>
              <a:buClr>
                <a:srgbClr val="4966AC"/>
              </a:buClr>
              <a:buSzPct val="78571"/>
              <a:buFont typeface="Arial"/>
              <a:buChar char="•"/>
              <a:tabLst>
                <a:tab pos="355600" algn="l"/>
              </a:tabLst>
            </a:pPr>
            <a:r>
              <a:rPr sz="2100" b="1" spc="-5" dirty="0">
                <a:latin typeface="Times New Roman"/>
                <a:cs typeface="Times New Roman"/>
              </a:rPr>
              <a:t>A </a:t>
            </a:r>
            <a:r>
              <a:rPr sz="2100" b="1" dirty="0">
                <a:latin typeface="Times New Roman"/>
                <a:cs typeface="Times New Roman"/>
              </a:rPr>
              <a:t>large </a:t>
            </a:r>
            <a:r>
              <a:rPr sz="2100" b="1" spc="-10" dirty="0">
                <a:latin typeface="Times New Roman"/>
                <a:cs typeface="Times New Roman"/>
              </a:rPr>
              <a:t>proportion </a:t>
            </a:r>
            <a:r>
              <a:rPr sz="2100" b="1" dirty="0">
                <a:latin typeface="Times New Roman"/>
                <a:cs typeface="Times New Roman"/>
              </a:rPr>
              <a:t>of </a:t>
            </a:r>
            <a:r>
              <a:rPr sz="2100" b="1" spc="-5" dirty="0">
                <a:latin typeface="Times New Roman"/>
                <a:cs typeface="Times New Roman"/>
              </a:rPr>
              <a:t>the cartographic </a:t>
            </a:r>
            <a:r>
              <a:rPr sz="2100" dirty="0">
                <a:latin typeface="Times New Roman"/>
                <a:cs typeface="Times New Roman"/>
              </a:rPr>
              <a:t>preparations for an </a:t>
            </a:r>
            <a:r>
              <a:rPr sz="2100" spc="-10" dirty="0">
                <a:latin typeface="Times New Roman"/>
                <a:cs typeface="Times New Roman"/>
              </a:rPr>
              <a:t>AC  </a:t>
            </a:r>
            <a:r>
              <a:rPr sz="2100" dirty="0">
                <a:latin typeface="Times New Roman"/>
                <a:cs typeface="Times New Roman"/>
              </a:rPr>
              <a:t>consists of delineating and identifying the </a:t>
            </a:r>
            <a:r>
              <a:rPr sz="2100" spc="-5" dirty="0">
                <a:latin typeface="Times New Roman"/>
                <a:cs typeface="Times New Roman"/>
                <a:hlinkClick r:id="rId3" action="ppaction://hlinksldjump" tooltip="EA = Enumeration area"/>
              </a:rPr>
              <a:t>EAs</a:t>
            </a:r>
            <a:r>
              <a:rPr sz="2100" spc="-5" dirty="0">
                <a:latin typeface="Times New Roman"/>
                <a:cs typeface="Times New Roman"/>
              </a:rPr>
              <a:t> </a:t>
            </a:r>
            <a:r>
              <a:rPr sz="2100" dirty="0">
                <a:latin typeface="Times New Roman"/>
                <a:cs typeface="Times New Roman"/>
              </a:rPr>
              <a:t>of</a:t>
            </a:r>
            <a:r>
              <a:rPr sz="2100" spc="-50" dirty="0">
                <a:latin typeface="Times New Roman"/>
                <a:cs typeface="Times New Roman"/>
              </a:rPr>
              <a:t> </a:t>
            </a:r>
            <a:r>
              <a:rPr sz="2100" dirty="0">
                <a:latin typeface="Times New Roman"/>
                <a:cs typeface="Times New Roman"/>
              </a:rPr>
              <a:t>work.</a:t>
            </a:r>
          </a:p>
          <a:p>
            <a:pPr marL="355600" marR="8255" indent="-342900" algn="just">
              <a:lnSpc>
                <a:spcPct val="100000"/>
              </a:lnSpc>
              <a:spcBef>
                <a:spcPts val="600"/>
              </a:spcBef>
              <a:buClr>
                <a:srgbClr val="4966AC"/>
              </a:buClr>
              <a:buSzPct val="78571"/>
              <a:buFont typeface="Arial"/>
              <a:buChar char="•"/>
              <a:tabLst>
                <a:tab pos="355600" algn="l"/>
              </a:tabLst>
            </a:pPr>
            <a:r>
              <a:rPr sz="2100" b="1" spc="-5" dirty="0">
                <a:latin typeface="Times New Roman"/>
                <a:cs typeface="Times New Roman"/>
              </a:rPr>
              <a:t>In many countries </a:t>
            </a:r>
            <a:r>
              <a:rPr sz="2100" b="1" dirty="0">
                <a:latin typeface="Times New Roman"/>
                <a:cs typeface="Times New Roman"/>
              </a:rPr>
              <a:t>EA maps </a:t>
            </a:r>
            <a:r>
              <a:rPr sz="2100" dirty="0">
                <a:latin typeface="Times New Roman"/>
                <a:cs typeface="Times New Roman"/>
              </a:rPr>
              <a:t>are prepared as part of </a:t>
            </a:r>
            <a:r>
              <a:rPr sz="2100" spc="-10" dirty="0">
                <a:latin typeface="Times New Roman"/>
                <a:cs typeface="Times New Roman"/>
              </a:rPr>
              <a:t>the  </a:t>
            </a:r>
            <a:r>
              <a:rPr sz="2100" dirty="0">
                <a:latin typeface="Times New Roman"/>
                <a:cs typeface="Times New Roman"/>
              </a:rPr>
              <a:t>cartographic work of </a:t>
            </a:r>
            <a:r>
              <a:rPr sz="2100" spc="-5" dirty="0">
                <a:latin typeface="Times New Roman"/>
                <a:cs typeface="Times New Roman"/>
              </a:rPr>
              <a:t>the </a:t>
            </a:r>
            <a:r>
              <a:rPr sz="2100" spc="-5" dirty="0">
                <a:latin typeface="Times New Roman"/>
                <a:cs typeface="Times New Roman"/>
                <a:hlinkClick r:id="rId3" action="ppaction://hlinksldjump" tooltip="PHC = Population and Housing Census"/>
              </a:rPr>
              <a:t>PHC</a:t>
            </a:r>
            <a:r>
              <a:rPr sz="2100" spc="-5" dirty="0">
                <a:latin typeface="Times New Roman"/>
                <a:cs typeface="Times New Roman"/>
              </a:rPr>
              <a:t>. In some </a:t>
            </a:r>
            <a:r>
              <a:rPr sz="2100" dirty="0">
                <a:latin typeface="Times New Roman"/>
                <a:cs typeface="Times New Roman"/>
              </a:rPr>
              <a:t>countries </a:t>
            </a:r>
            <a:r>
              <a:rPr sz="2100" spc="-5" dirty="0">
                <a:latin typeface="Times New Roman"/>
                <a:cs typeface="Times New Roman"/>
              </a:rPr>
              <a:t>the </a:t>
            </a:r>
            <a:r>
              <a:rPr sz="2100" dirty="0">
                <a:latin typeface="Times New Roman"/>
                <a:cs typeface="Times New Roman"/>
              </a:rPr>
              <a:t>cartographic  work </a:t>
            </a:r>
            <a:r>
              <a:rPr sz="2100" spc="-5" dirty="0">
                <a:latin typeface="Times New Roman"/>
                <a:cs typeface="Times New Roman"/>
              </a:rPr>
              <a:t>is </a:t>
            </a:r>
            <a:r>
              <a:rPr sz="2100" dirty="0">
                <a:latin typeface="Times New Roman"/>
                <a:cs typeface="Times New Roman"/>
              </a:rPr>
              <a:t>conducted for both </a:t>
            </a:r>
            <a:r>
              <a:rPr sz="2100" spc="-5" dirty="0">
                <a:latin typeface="Times New Roman"/>
                <a:cs typeface="Times New Roman"/>
              </a:rPr>
              <a:t>PHC </a:t>
            </a:r>
            <a:r>
              <a:rPr sz="2100" dirty="0">
                <a:latin typeface="Times New Roman"/>
                <a:cs typeface="Times New Roman"/>
              </a:rPr>
              <a:t>and </a:t>
            </a:r>
            <a:r>
              <a:rPr sz="2100" spc="-5" dirty="0">
                <a:latin typeface="Times New Roman"/>
                <a:cs typeface="Times New Roman"/>
              </a:rPr>
              <a:t>AC </a:t>
            </a:r>
            <a:r>
              <a:rPr sz="2100" dirty="0">
                <a:latin typeface="Times New Roman"/>
                <a:cs typeface="Times New Roman"/>
              </a:rPr>
              <a:t>(e.g.</a:t>
            </a:r>
            <a:r>
              <a:rPr sz="2100" spc="-165" dirty="0">
                <a:latin typeface="Times New Roman"/>
                <a:cs typeface="Times New Roman"/>
              </a:rPr>
              <a:t> </a:t>
            </a:r>
            <a:r>
              <a:rPr sz="2100" dirty="0">
                <a:latin typeface="Times New Roman"/>
                <a:cs typeface="Times New Roman"/>
              </a:rPr>
              <a:t>Brazil).</a:t>
            </a:r>
          </a:p>
          <a:p>
            <a:pPr marL="355600" indent="-342900" algn="just">
              <a:lnSpc>
                <a:spcPct val="100000"/>
              </a:lnSpc>
              <a:spcBef>
                <a:spcPts val="600"/>
              </a:spcBef>
              <a:buClr>
                <a:srgbClr val="4966AC"/>
              </a:buClr>
              <a:buSzPct val="78571"/>
              <a:buFont typeface="Arial"/>
              <a:buChar char="•"/>
              <a:tabLst>
                <a:tab pos="355600" algn="l"/>
              </a:tabLst>
            </a:pPr>
            <a:r>
              <a:rPr sz="2100" b="1" spc="-5" dirty="0">
                <a:latin typeface="Times New Roman"/>
                <a:cs typeface="Times New Roman"/>
              </a:rPr>
              <a:t>Adapting,</a:t>
            </a:r>
            <a:r>
              <a:rPr sz="2100" b="1" spc="140" dirty="0">
                <a:latin typeface="Times New Roman"/>
                <a:cs typeface="Times New Roman"/>
              </a:rPr>
              <a:t> </a:t>
            </a:r>
            <a:r>
              <a:rPr sz="2100" b="1" spc="-10" dirty="0">
                <a:latin typeface="Times New Roman"/>
                <a:cs typeface="Times New Roman"/>
              </a:rPr>
              <a:t>revising</a:t>
            </a:r>
            <a:r>
              <a:rPr sz="2100" b="1" spc="160" dirty="0">
                <a:latin typeface="Times New Roman"/>
                <a:cs typeface="Times New Roman"/>
              </a:rPr>
              <a:t> </a:t>
            </a:r>
            <a:r>
              <a:rPr sz="2100" dirty="0">
                <a:latin typeface="Times New Roman"/>
                <a:cs typeface="Times New Roman"/>
              </a:rPr>
              <a:t>and</a:t>
            </a:r>
            <a:r>
              <a:rPr sz="2100" spc="145" dirty="0">
                <a:latin typeface="Times New Roman"/>
                <a:cs typeface="Times New Roman"/>
              </a:rPr>
              <a:t> </a:t>
            </a:r>
            <a:r>
              <a:rPr sz="2100" b="1" spc="-5" dirty="0">
                <a:latin typeface="Times New Roman"/>
                <a:cs typeface="Times New Roman"/>
              </a:rPr>
              <a:t>updating</a:t>
            </a:r>
            <a:r>
              <a:rPr sz="2100" b="1" spc="150" dirty="0">
                <a:latin typeface="Times New Roman"/>
                <a:cs typeface="Times New Roman"/>
              </a:rPr>
              <a:t> </a:t>
            </a:r>
            <a:r>
              <a:rPr sz="2100" dirty="0">
                <a:latin typeface="Times New Roman"/>
                <a:cs typeface="Times New Roman"/>
              </a:rPr>
              <a:t>available</a:t>
            </a:r>
            <a:r>
              <a:rPr sz="2100" spc="155" dirty="0">
                <a:latin typeface="Times New Roman"/>
                <a:cs typeface="Times New Roman"/>
              </a:rPr>
              <a:t> </a:t>
            </a:r>
            <a:r>
              <a:rPr sz="2100" spc="-10" dirty="0">
                <a:latin typeface="Times New Roman"/>
                <a:cs typeface="Times New Roman"/>
              </a:rPr>
              <a:t>maps</a:t>
            </a:r>
            <a:r>
              <a:rPr sz="2100" spc="150" dirty="0">
                <a:latin typeface="Times New Roman"/>
                <a:cs typeface="Times New Roman"/>
              </a:rPr>
              <a:t> </a:t>
            </a:r>
            <a:r>
              <a:rPr sz="2100" dirty="0">
                <a:latin typeface="Times New Roman"/>
                <a:cs typeface="Times New Roman"/>
              </a:rPr>
              <a:t>to</a:t>
            </a:r>
            <a:r>
              <a:rPr sz="2100" spc="145" dirty="0">
                <a:latin typeface="Times New Roman"/>
                <a:cs typeface="Times New Roman"/>
              </a:rPr>
              <a:t> </a:t>
            </a:r>
            <a:r>
              <a:rPr sz="2100" dirty="0">
                <a:latin typeface="Times New Roman"/>
                <a:cs typeface="Times New Roman"/>
              </a:rPr>
              <a:t>the</a:t>
            </a:r>
            <a:r>
              <a:rPr sz="2100" spc="145" dirty="0">
                <a:latin typeface="Times New Roman"/>
                <a:cs typeface="Times New Roman"/>
              </a:rPr>
              <a:t> </a:t>
            </a:r>
            <a:r>
              <a:rPr sz="2100" spc="-5" dirty="0">
                <a:latin typeface="Times New Roman"/>
                <a:cs typeface="Times New Roman"/>
              </a:rPr>
              <a:t>census</a:t>
            </a:r>
            <a:endParaRPr sz="2100" dirty="0">
              <a:latin typeface="Times New Roman"/>
              <a:cs typeface="Times New Roman"/>
            </a:endParaRPr>
          </a:p>
          <a:p>
            <a:pPr marL="355600">
              <a:lnSpc>
                <a:spcPct val="100000"/>
              </a:lnSpc>
            </a:pPr>
            <a:r>
              <a:rPr sz="2100" spc="-5" dirty="0">
                <a:latin typeface="Times New Roman"/>
                <a:cs typeface="Times New Roman"/>
              </a:rPr>
              <a:t>requirements.</a:t>
            </a:r>
            <a:endParaRPr sz="2100" dirty="0">
              <a:latin typeface="Times New Roman"/>
              <a:cs typeface="Times New Roman"/>
            </a:endParaRP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614" y="69292"/>
            <a:ext cx="8141386" cy="736079"/>
          </a:xfrm>
        </p:spPr>
        <p:txBody>
          <a:bodyPr>
            <a:noAutofit/>
          </a:bodyPr>
          <a:lstStyle/>
          <a:p>
            <a:r>
              <a:rPr lang="en-US" sz="2800" b="1" dirty="0">
                <a:latin typeface="Times New Roman"/>
                <a:cs typeface="Times New Roman"/>
              </a:rPr>
              <a:t>Country example: France- </a:t>
            </a:r>
            <a:r>
              <a:rPr lang="en-CA" sz="2800" dirty="0">
                <a:latin typeface="Times New Roman"/>
                <a:cs typeface="Times New Roman"/>
              </a:rPr>
              <a:t>Agricultural </a:t>
            </a:r>
            <a:r>
              <a:rPr lang="en-CA" sz="2800">
                <a:latin typeface="Times New Roman"/>
                <a:cs typeface="Times New Roman"/>
              </a:rPr>
              <a:t>Census 2010 (preparation of census frame and mapping)</a:t>
            </a:r>
            <a:endParaRPr lang="en-US" sz="2800" b="1"/>
          </a:p>
        </p:txBody>
      </p:sp>
      <p:sp>
        <p:nvSpPr>
          <p:cNvPr id="3" name="Content Placeholder 2"/>
          <p:cNvSpPr>
            <a:spLocks noGrp="1"/>
          </p:cNvSpPr>
          <p:nvPr>
            <p:ph idx="1"/>
          </p:nvPr>
        </p:nvSpPr>
        <p:spPr>
          <a:xfrm>
            <a:off x="998677" y="949519"/>
            <a:ext cx="8075018" cy="5756342"/>
          </a:xfrm>
        </p:spPr>
        <p:txBody>
          <a:bodyPr vert="horz" lIns="91440" tIns="45720" rIns="91440" bIns="45720" rtlCol="0" anchor="t">
            <a:noAutofit/>
          </a:bodyPr>
          <a:lstStyle/>
          <a:p>
            <a:pPr marL="539115" indent="-457200" algn="just">
              <a:lnSpc>
                <a:spcPct val="100000"/>
              </a:lnSpc>
              <a:spcBef>
                <a:spcPts val="0"/>
              </a:spcBef>
              <a:spcAft>
                <a:spcPts val="600"/>
              </a:spcAft>
              <a:buFont typeface="Arial" panose="020B0604020202020204" pitchFamily="34" charset="0"/>
              <a:buChar char="•"/>
            </a:pPr>
            <a:r>
              <a:rPr lang="en-GB" sz="2200" dirty="0">
                <a:latin typeface="Times New Roman"/>
                <a:cs typeface="Times New Roman"/>
              </a:rPr>
              <a:t>The frame for the holdings in 2010 agricultural census in France was built in two steps.</a:t>
            </a:r>
            <a:endParaRPr lang="en-US" sz="2200" dirty="0"/>
          </a:p>
          <a:p>
            <a:pPr marL="539115" indent="-457200" algn="just">
              <a:lnSpc>
                <a:spcPct val="100000"/>
              </a:lnSpc>
              <a:spcBef>
                <a:spcPts val="0"/>
              </a:spcBef>
              <a:spcAft>
                <a:spcPts val="600"/>
              </a:spcAft>
              <a:buFont typeface="Arial" panose="020B0604020202020204" pitchFamily="34" charset="0"/>
              <a:buChar char="•"/>
            </a:pPr>
            <a:r>
              <a:rPr lang="en-GB" sz="2200" dirty="0">
                <a:latin typeface="Times New Roman"/>
                <a:cs typeface="Times New Roman"/>
              </a:rPr>
              <a:t>The first step was to reconcile lists of holdings in main national registers:</a:t>
            </a:r>
          </a:p>
          <a:p>
            <a:pPr marL="1097280" lvl="1" indent="-457200" algn="just">
              <a:lnSpc>
                <a:spcPct val="100000"/>
              </a:lnSpc>
              <a:spcBef>
                <a:spcPts val="0"/>
              </a:spcBef>
              <a:spcAft>
                <a:spcPts val="600"/>
              </a:spcAft>
              <a:buFont typeface="Courier New" panose="02070309020205020404" pitchFamily="49" charset="0"/>
              <a:buChar char="o"/>
            </a:pPr>
            <a:r>
              <a:rPr lang="en-GB" sz="2200" dirty="0">
                <a:latin typeface="Times New Roman"/>
                <a:cs typeface="Times New Roman"/>
              </a:rPr>
              <a:t>Holdings in the updated 2000 agricultural census register;</a:t>
            </a:r>
          </a:p>
          <a:p>
            <a:pPr marL="1097280" lvl="1" indent="-457200" algn="just">
              <a:lnSpc>
                <a:spcPct val="100000"/>
              </a:lnSpc>
              <a:spcBef>
                <a:spcPts val="0"/>
              </a:spcBef>
              <a:spcAft>
                <a:spcPts val="600"/>
              </a:spcAft>
              <a:buFont typeface="Courier New" panose="02070309020205020404" pitchFamily="49" charset="0"/>
              <a:buChar char="o"/>
            </a:pPr>
            <a:r>
              <a:rPr lang="en-GB" sz="2200" dirty="0">
                <a:latin typeface="Times New Roman"/>
                <a:cs typeface="Times New Roman"/>
              </a:rPr>
              <a:t>List of units in the French business register; </a:t>
            </a:r>
            <a:endParaRPr lang="en-GB" sz="2200" dirty="0"/>
          </a:p>
          <a:p>
            <a:pPr marL="1097280" lvl="1" indent="-457200" algn="just">
              <a:lnSpc>
                <a:spcPct val="100000"/>
              </a:lnSpc>
              <a:spcBef>
                <a:spcPts val="0"/>
              </a:spcBef>
              <a:spcAft>
                <a:spcPts val="600"/>
              </a:spcAft>
              <a:buFont typeface="Courier New" panose="02070309020205020404" pitchFamily="49" charset="0"/>
              <a:buChar char="o"/>
            </a:pPr>
            <a:r>
              <a:rPr lang="en-GB" sz="2200" dirty="0">
                <a:latin typeface="Times New Roman"/>
                <a:cs typeface="Times New Roman"/>
              </a:rPr>
              <a:t> list of operators who have made surface declarations in the context of EU aid to agriculture; </a:t>
            </a:r>
            <a:endParaRPr lang="en-GB" sz="2200" dirty="0"/>
          </a:p>
          <a:p>
            <a:pPr marL="1097280" lvl="1" indent="-457200" algn="just">
              <a:lnSpc>
                <a:spcPct val="100000"/>
              </a:lnSpc>
              <a:spcBef>
                <a:spcPts val="0"/>
              </a:spcBef>
              <a:spcAft>
                <a:spcPts val="600"/>
              </a:spcAft>
              <a:buFont typeface="Courier New" panose="02070309020205020404" pitchFamily="49" charset="0"/>
              <a:buChar char="o"/>
            </a:pPr>
            <a:r>
              <a:rPr lang="en-GB" sz="2200" dirty="0">
                <a:latin typeface="Times New Roman"/>
                <a:cs typeface="Times New Roman"/>
              </a:rPr>
              <a:t>Other important registers in specific regions operating apiculture, olive oil, aromatic perfume or medicinal plants;</a:t>
            </a:r>
            <a:endParaRPr lang="en-GB" sz="2200" dirty="0"/>
          </a:p>
          <a:p>
            <a:pPr marL="1097280" lvl="1" indent="-457200" algn="just">
              <a:lnSpc>
                <a:spcPct val="100000"/>
              </a:lnSpc>
              <a:spcBef>
                <a:spcPts val="0"/>
              </a:spcBef>
              <a:spcAft>
                <a:spcPts val="600"/>
              </a:spcAft>
              <a:buFont typeface="Courier New" panose="02070309020205020404" pitchFamily="49" charset="0"/>
              <a:buChar char="o"/>
            </a:pPr>
            <a:r>
              <a:rPr lang="en-GB" sz="2200" dirty="0">
                <a:latin typeface="Times New Roman"/>
                <a:cs typeface="Times New Roman"/>
              </a:rPr>
              <a:t>First list of holdings encompassed 1 063 000 units.</a:t>
            </a:r>
          </a:p>
          <a:p>
            <a:pPr marL="539115" indent="-457200" algn="just">
              <a:lnSpc>
                <a:spcPct val="100000"/>
              </a:lnSpc>
              <a:spcBef>
                <a:spcPts val="0"/>
              </a:spcBef>
              <a:spcAft>
                <a:spcPts val="600"/>
              </a:spcAft>
              <a:buFont typeface="Arial,Sans-Serif" panose="02070309020205020404" pitchFamily="49" charset="0"/>
              <a:buChar char="•"/>
            </a:pPr>
            <a:r>
              <a:rPr lang="en-GB" sz="2200" dirty="0">
                <a:latin typeface="Times New Roman"/>
                <a:cs typeface="Times New Roman"/>
              </a:rPr>
              <a:t>These lists were screened locally in the communes by a communal commission to identified holdings missed in the lists and those who ceased activities. The final list </a:t>
            </a:r>
            <a:r>
              <a:rPr lang="en-GB" sz="2200">
                <a:latin typeface="Times New Roman"/>
                <a:cs typeface="Times New Roman"/>
              </a:rPr>
              <a:t>identified</a:t>
            </a:r>
            <a:r>
              <a:rPr lang="en-GB" sz="2200" dirty="0">
                <a:latin typeface="Times New Roman"/>
                <a:cs typeface="Times New Roman"/>
              </a:rPr>
              <a:t> 665 000 holdings.</a:t>
            </a:r>
          </a:p>
          <a:p>
            <a:pPr marL="1097280" lvl="1" indent="-457200" algn="just">
              <a:lnSpc>
                <a:spcPct val="100000"/>
              </a:lnSpc>
              <a:spcBef>
                <a:spcPts val="0"/>
              </a:spcBef>
              <a:spcAft>
                <a:spcPts val="600"/>
              </a:spcAft>
              <a:buFont typeface="Courier New" panose="02070309020205020404" pitchFamily="49" charset="0"/>
              <a:buChar char="o"/>
            </a:pPr>
            <a:endParaRPr lang="en-GB" sz="22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12FF748-1325-48DC-AE50-E54CCC902008}" type="slidenum">
              <a:rPr kumimoji="0" lang="es-ES" sz="1200" b="0" i="0" u="none" strike="noStrike" kern="1200" cap="none" spc="0" normalizeH="0" baseline="0" noProof="0" smtClean="0">
                <a:ln>
                  <a:noFill/>
                </a:ln>
                <a:solidFill>
                  <a:srgbClr val="ACCBF9">
                    <a:shade val="50000"/>
                    <a:satMod val="200000"/>
                  </a:srgbClr>
                </a:solidFill>
                <a:effectLst/>
                <a:uLnTx/>
                <a:uFillTx/>
                <a:latin typeface="Gill Sans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31</a:t>
            </a:fld>
            <a:endParaRPr kumimoji="0" lang="es-ES" sz="1200" b="0" i="0" u="none" strike="noStrike" kern="1200" cap="none" spc="0" normalizeH="0" baseline="0" noProof="0">
              <a:ln>
                <a:noFill/>
              </a:ln>
              <a:solidFill>
                <a:srgbClr val="ACCBF9">
                  <a:shade val="50000"/>
                  <a:satMod val="200000"/>
                </a:srgbClr>
              </a:solidFill>
              <a:effectLst/>
              <a:uLnTx/>
              <a:uFillTx/>
              <a:latin typeface="Gill Sans MT"/>
              <a:ea typeface="+mn-ea"/>
              <a:cs typeface="+mn-cs"/>
            </a:endParaRPr>
          </a:p>
        </p:txBody>
      </p:sp>
    </p:spTree>
    <p:extLst>
      <p:ext uri="{BB962C8B-B14F-4D97-AF65-F5344CB8AC3E}">
        <p14:creationId xmlns:p14="http://schemas.microsoft.com/office/powerpoint/2010/main" val="340469794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2614" y="69292"/>
            <a:ext cx="8141386" cy="778217"/>
          </a:xfrm>
        </p:spPr>
        <p:txBody>
          <a:bodyPr>
            <a:noAutofit/>
          </a:bodyPr>
          <a:lstStyle/>
          <a:p>
            <a:r>
              <a:rPr lang="en-US" sz="2800" b="1" dirty="0">
                <a:latin typeface="Times New Roman"/>
                <a:cs typeface="Times New Roman"/>
              </a:rPr>
              <a:t>Country example: France- </a:t>
            </a:r>
            <a:r>
              <a:rPr lang="en-CA" sz="2800" dirty="0">
                <a:latin typeface="Times New Roman"/>
                <a:cs typeface="Times New Roman"/>
              </a:rPr>
              <a:t>Agricultural </a:t>
            </a:r>
            <a:r>
              <a:rPr lang="en-CA" sz="2800">
                <a:latin typeface="Times New Roman"/>
                <a:cs typeface="Times New Roman"/>
              </a:rPr>
              <a:t>Census 2010 (preparation of census frame and mapping)</a:t>
            </a:r>
            <a:endParaRPr lang="en-US" sz="2800" b="1"/>
          </a:p>
        </p:txBody>
      </p:sp>
      <p:sp>
        <p:nvSpPr>
          <p:cNvPr id="3" name="Content Placeholder 2"/>
          <p:cNvSpPr>
            <a:spLocks noGrp="1"/>
          </p:cNvSpPr>
          <p:nvPr>
            <p:ph idx="1"/>
          </p:nvPr>
        </p:nvSpPr>
        <p:spPr>
          <a:xfrm>
            <a:off x="998676" y="1259675"/>
            <a:ext cx="8075018" cy="5598325"/>
          </a:xfrm>
        </p:spPr>
        <p:txBody>
          <a:bodyPr vert="horz" lIns="91440" tIns="45720" rIns="91440" bIns="45720" rtlCol="0" anchor="t">
            <a:noAutofit/>
          </a:bodyPr>
          <a:lstStyle/>
          <a:p>
            <a:pPr marL="539115" indent="-457200" algn="just">
              <a:lnSpc>
                <a:spcPct val="100000"/>
              </a:lnSpc>
              <a:spcBef>
                <a:spcPts val="0"/>
              </a:spcBef>
              <a:spcAft>
                <a:spcPts val="600"/>
              </a:spcAft>
              <a:buFont typeface="Arial" panose="020B0604020202020204" pitchFamily="34" charset="0"/>
              <a:buChar char="•"/>
            </a:pPr>
            <a:r>
              <a:rPr lang="en-GB" sz="2400" dirty="0">
                <a:latin typeface="Times New Roman"/>
                <a:cs typeface="Times New Roman"/>
              </a:rPr>
              <a:t>To avoid burden on respondents, administrative data taken from registers were used to replace some variables during the data collection phase. </a:t>
            </a:r>
          </a:p>
          <a:p>
            <a:pPr marL="539115" indent="-457200" algn="just">
              <a:lnSpc>
                <a:spcPct val="100000"/>
              </a:lnSpc>
              <a:spcBef>
                <a:spcPts val="0"/>
              </a:spcBef>
              <a:spcAft>
                <a:spcPts val="600"/>
              </a:spcAft>
              <a:buFont typeface="Arial" panose="020B0604020202020204" pitchFamily="34" charset="0"/>
              <a:buChar char="•"/>
            </a:pPr>
            <a:r>
              <a:rPr lang="en-GB" sz="2400" dirty="0">
                <a:latin typeface="Times New Roman"/>
                <a:cs typeface="Times New Roman"/>
              </a:rPr>
              <a:t>Surface declarations made by holdings for the EU aid to agriculture were used to complete responses on area by the holders. National database on cattle identification was also used in the census.</a:t>
            </a:r>
            <a:endParaRPr lang="en-US" sz="2400" dirty="0"/>
          </a:p>
          <a:p>
            <a:pPr marL="539115" indent="-457200" algn="just">
              <a:lnSpc>
                <a:spcPct val="100000"/>
              </a:lnSpc>
              <a:spcBef>
                <a:spcPts val="0"/>
              </a:spcBef>
              <a:spcAft>
                <a:spcPts val="600"/>
              </a:spcAft>
              <a:buFont typeface="Arial" panose="020B0604020202020204" pitchFamily="34" charset="0"/>
              <a:buChar char="•"/>
            </a:pPr>
            <a:r>
              <a:rPr lang="en-GB" sz="2400" dirty="0">
                <a:latin typeface="Times New Roman"/>
                <a:cs typeface="Times New Roman"/>
              </a:rPr>
              <a:t>During the data collection, the holding headquarters was georeferenced using CAPI.</a:t>
            </a:r>
          </a:p>
          <a:p>
            <a:pPr marL="539115" indent="-457200" algn="just">
              <a:lnSpc>
                <a:spcPct val="100000"/>
              </a:lnSpc>
              <a:spcBef>
                <a:spcPts val="0"/>
              </a:spcBef>
              <a:spcAft>
                <a:spcPts val="600"/>
              </a:spcAft>
              <a:buFont typeface="Arial" panose="020B0604020202020204" pitchFamily="34" charset="0"/>
              <a:buChar char="•"/>
            </a:pPr>
            <a:r>
              <a:rPr lang="en-GB" sz="2400" dirty="0">
                <a:latin typeface="Times New Roman"/>
                <a:cs typeface="Times New Roman"/>
              </a:rPr>
              <a:t>Detailed maps of communes were embedded in the CAPI, allowing enumerators to take and register the geographical coordinates of the holdings.</a:t>
            </a:r>
            <a:endParaRPr lang="en-GB" sz="2400" dirty="0"/>
          </a:p>
        </p:txBody>
      </p:sp>
      <p:sp>
        <p:nvSpPr>
          <p:cNvPr id="4" name="Slide Number Placeholder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12FF748-1325-48DC-AE50-E54CCC902008}" type="slidenum">
              <a:rPr kumimoji="0" lang="es-ES" sz="1200" b="0" i="0" u="none" strike="noStrike" kern="1200" cap="none" spc="0" normalizeH="0" baseline="0" noProof="0" smtClean="0">
                <a:ln>
                  <a:noFill/>
                </a:ln>
                <a:solidFill>
                  <a:srgbClr val="ACCBF9">
                    <a:shade val="50000"/>
                    <a:satMod val="200000"/>
                  </a:srgbClr>
                </a:solidFill>
                <a:effectLst/>
                <a:uLnTx/>
                <a:uFillTx/>
                <a:latin typeface="Gill Sans MT"/>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32</a:t>
            </a:fld>
            <a:endParaRPr kumimoji="0" lang="es-ES" sz="1200" b="0" i="0" u="none" strike="noStrike" kern="1200" cap="none" spc="0" normalizeH="0" baseline="0" noProof="0">
              <a:ln>
                <a:noFill/>
              </a:ln>
              <a:solidFill>
                <a:srgbClr val="ACCBF9">
                  <a:shade val="50000"/>
                  <a:satMod val="200000"/>
                </a:srgbClr>
              </a:solidFill>
              <a:effectLst/>
              <a:uLnTx/>
              <a:uFillTx/>
              <a:latin typeface="Gill Sans MT"/>
              <a:ea typeface="+mn-ea"/>
              <a:cs typeface="+mn-cs"/>
            </a:endParaRPr>
          </a:p>
        </p:txBody>
      </p:sp>
    </p:spTree>
    <p:extLst>
      <p:ext uri="{BB962C8B-B14F-4D97-AF65-F5344CB8AC3E}">
        <p14:creationId xmlns:p14="http://schemas.microsoft.com/office/powerpoint/2010/main" val="356351296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22555" y="0"/>
            <a:ext cx="8153400" cy="6858000"/>
          </a:xfrm>
          <a:prstGeom prst="rect">
            <a:avLst/>
          </a:prstGeom>
          <a:gradFill flip="none" rotWithShape="1">
            <a:gsLst>
              <a:gs pos="0">
                <a:schemeClr val="accent6">
                  <a:alpha val="50000"/>
                  <a:lumMod val="10000"/>
                  <a:lumOff val="9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a:ea typeface="+mn-ea"/>
              <a:cs typeface="+mn-cs"/>
            </a:endParaRPr>
          </a:p>
        </p:txBody>
      </p:sp>
      <p:sp>
        <p:nvSpPr>
          <p:cNvPr id="2" name="object 2"/>
          <p:cNvSpPr txBox="1">
            <a:spLocks noGrp="1"/>
          </p:cNvSpPr>
          <p:nvPr>
            <p:ph type="title"/>
          </p:nvPr>
        </p:nvSpPr>
        <p:spPr>
          <a:xfrm>
            <a:off x="2983738" y="3135663"/>
            <a:ext cx="4115435" cy="788035"/>
          </a:xfrm>
          <a:prstGeom prst="rect">
            <a:avLst/>
          </a:prstGeom>
        </p:spPr>
        <p:txBody>
          <a:bodyPr vert="horz" wrap="square" lIns="0" tIns="13335" rIns="0" bIns="0" rtlCol="0">
            <a:spAutoFit/>
          </a:bodyPr>
          <a:lstStyle/>
          <a:p>
            <a:pPr marL="12700">
              <a:lnSpc>
                <a:spcPct val="100000"/>
              </a:lnSpc>
              <a:spcBef>
                <a:spcPts val="105"/>
              </a:spcBef>
            </a:pPr>
            <a:r>
              <a:rPr sz="5000" dirty="0"/>
              <a:t>THANK</a:t>
            </a:r>
            <a:r>
              <a:rPr sz="5000" spc="-254" dirty="0"/>
              <a:t> </a:t>
            </a:r>
            <a:r>
              <a:rPr sz="5000" dirty="0"/>
              <a:t>YOU!</a:t>
            </a:r>
          </a:p>
        </p:txBody>
      </p:sp>
      <p:sp>
        <p:nvSpPr>
          <p:cNvPr id="3" name="object 3"/>
          <p:cNvSpPr txBox="1">
            <a:spLocks noGrp="1"/>
          </p:cNvSpPr>
          <p:nvPr>
            <p:ph type="sldNum" sz="quarter" idx="7"/>
          </p:nvPr>
        </p:nvSpPr>
        <p:spPr>
          <a:prstGeom prst="rect">
            <a:avLst/>
          </a:prstGeom>
        </p:spPr>
        <p:txBody>
          <a:bodyPr vert="horz" wrap="square" lIns="0" tIns="1905" rIns="0" bIns="0" rtlCol="0">
            <a:spAutoFit/>
          </a:bodyPr>
          <a:lstStyle/>
          <a:p>
            <a:pPr marL="38100" marR="0" lvl="0" indent="0" algn="l" defTabSz="914400" rtl="0" eaLnBrk="1" fontAlgn="auto" latinLnBrk="0" hangingPunct="1">
              <a:lnSpc>
                <a:spcPct val="100000"/>
              </a:lnSpc>
              <a:spcBef>
                <a:spcPts val="15"/>
              </a:spcBef>
              <a:spcAft>
                <a:spcPts val="0"/>
              </a:spcAft>
              <a:buClrTx/>
              <a:buSzTx/>
              <a:buFontTx/>
              <a:buNone/>
              <a:tabLst/>
              <a:defRPr/>
            </a:pPr>
            <a:fld id="{81D60167-4931-47E6-BA6A-407CBD079E47}" type="slidenum">
              <a:rPr kumimoji="0" sz="1200" b="0" i="0" u="none" strike="noStrike" kern="1200" cap="none" spc="0" normalizeH="0" baseline="0" noProof="0" dirty="0">
                <a:ln>
                  <a:noFill/>
                </a:ln>
                <a:solidFill>
                  <a:srgbClr val="5F8FD3"/>
                </a:solidFill>
                <a:effectLst/>
                <a:uLnTx/>
                <a:uFillTx/>
                <a:latin typeface="Gill Sans MT"/>
                <a:ea typeface="+mn-ea"/>
              </a:rPr>
              <a:pPr marL="38100" marR="0" lvl="0" indent="0" algn="l" defTabSz="914400" rtl="0" eaLnBrk="1" fontAlgn="auto" latinLnBrk="0" hangingPunct="1">
                <a:lnSpc>
                  <a:spcPct val="100000"/>
                </a:lnSpc>
                <a:spcBef>
                  <a:spcPts val="15"/>
                </a:spcBef>
                <a:spcAft>
                  <a:spcPts val="0"/>
                </a:spcAft>
                <a:buClrTx/>
                <a:buSzTx/>
                <a:buFontTx/>
                <a:buNone/>
                <a:tabLst/>
                <a:defRPr/>
              </a:pPr>
              <a:t>33</a:t>
            </a:fld>
            <a:endParaRPr kumimoji="0" sz="1200" b="0" i="0" u="none" strike="noStrike" kern="1200" cap="none" spc="0" normalizeH="0" baseline="0" noProof="0" dirty="0">
              <a:ln>
                <a:noFill/>
              </a:ln>
              <a:solidFill>
                <a:srgbClr val="5F8FD3"/>
              </a:solidFill>
              <a:effectLst/>
              <a:uLnTx/>
              <a:uFillTx/>
              <a:latin typeface="Gill Sans MT"/>
              <a:ea typeface="+mn-ea"/>
            </a:endParaRPr>
          </a:p>
        </p:txBody>
      </p:sp>
      <p:pic>
        <p:nvPicPr>
          <p:cNvPr id="5" name="Picture 4"/>
          <p:cNvPicPr>
            <a:picLocks noChangeAspect="1"/>
          </p:cNvPicPr>
          <p:nvPr/>
        </p:nvPicPr>
        <p:blipFill>
          <a:blip r:embed="rId3"/>
          <a:stretch>
            <a:fillRect/>
          </a:stretch>
        </p:blipFill>
        <p:spPr>
          <a:xfrm>
            <a:off x="3630104" y="4038600"/>
            <a:ext cx="2822702" cy="1828800"/>
          </a:xfrm>
          <a:prstGeom prst="rect">
            <a:avLst/>
          </a:prstGeom>
        </p:spPr>
      </p:pic>
      <p:pic>
        <p:nvPicPr>
          <p:cNvPr id="7" name="Pictur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36555" y="1187631"/>
            <a:ext cx="2209800" cy="1833130"/>
          </a:xfrm>
          <a:prstGeom prst="rect">
            <a:avLst/>
          </a:prstGeom>
        </p:spPr>
      </p:pic>
    </p:spTree>
    <p:extLst>
      <p:ext uri="{BB962C8B-B14F-4D97-AF65-F5344CB8AC3E}">
        <p14:creationId xmlns:p14="http://schemas.microsoft.com/office/powerpoint/2010/main" val="78917161"/>
      </p:ext>
    </p:extLst>
  </p:cSld>
  <p:clrMapOvr>
    <a:masterClrMapping/>
  </p:clrMapOvr>
  <mc:AlternateContent xmlns:mc="http://schemas.openxmlformats.org/markup-compatibility/2006" xmlns:p14="http://schemas.microsoft.com/office/powerpoint/2010/main">
    <mc:Choice Requires="p14">
      <p:transition spd="slow" p14:dur="2000" advClick="0"/>
    </mc:Choice>
    <mc:Fallback xmlns="">
      <p:transition spd="slow" advClick="0"/>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54353" y="981836"/>
            <a:ext cx="2781935" cy="635000"/>
          </a:xfrm>
          <a:prstGeom prst="rect">
            <a:avLst/>
          </a:prstGeom>
        </p:spPr>
        <p:txBody>
          <a:bodyPr vert="horz" wrap="square" lIns="0" tIns="12065" rIns="0" bIns="0" rtlCol="0">
            <a:spAutoFit/>
          </a:bodyPr>
          <a:lstStyle/>
          <a:p>
            <a:pPr marL="12700">
              <a:lnSpc>
                <a:spcPct val="100000"/>
              </a:lnSpc>
              <a:spcBef>
                <a:spcPts val="95"/>
              </a:spcBef>
            </a:pPr>
            <a:r>
              <a:rPr sz="4000" spc="-10" dirty="0"/>
              <a:t>Introduction</a:t>
            </a:r>
            <a:endParaRPr sz="4000"/>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4</a:t>
            </a:fld>
            <a:endParaRPr dirty="0"/>
          </a:p>
        </p:txBody>
      </p:sp>
      <p:sp>
        <p:nvSpPr>
          <p:cNvPr id="3" name="object 3"/>
          <p:cNvSpPr txBox="1"/>
          <p:nvPr/>
        </p:nvSpPr>
        <p:spPr>
          <a:xfrm>
            <a:off x="1336675" y="1787778"/>
            <a:ext cx="7407909" cy="4662174"/>
          </a:xfrm>
          <a:prstGeom prst="rect">
            <a:avLst/>
          </a:prstGeom>
        </p:spPr>
        <p:txBody>
          <a:bodyPr vert="horz" wrap="square" lIns="0" tIns="12700" rIns="0" bIns="0" rtlCol="0">
            <a:spAutoFit/>
          </a:bodyPr>
          <a:lstStyle/>
          <a:p>
            <a:pPr marL="355600" marR="8255" indent="-342900" algn="just">
              <a:lnSpc>
                <a:spcPts val="3000"/>
              </a:lnSpc>
              <a:spcBef>
                <a:spcPts val="100"/>
              </a:spcBef>
              <a:buClr>
                <a:srgbClr val="4966AC"/>
              </a:buClr>
              <a:buSzPct val="79166"/>
              <a:buFont typeface="Arial"/>
              <a:buChar char="•"/>
              <a:tabLst>
                <a:tab pos="355600" algn="l"/>
              </a:tabLst>
            </a:pPr>
            <a:r>
              <a:rPr sz="2400" dirty="0">
                <a:latin typeface="Times New Roman"/>
                <a:cs typeface="Times New Roman"/>
              </a:rPr>
              <a:t>The </a:t>
            </a:r>
            <a:r>
              <a:rPr sz="2400" spc="-5" dirty="0">
                <a:latin typeface="Times New Roman"/>
                <a:cs typeface="Times New Roman"/>
              </a:rPr>
              <a:t>construction </a:t>
            </a:r>
            <a:r>
              <a:rPr sz="2400" dirty="0">
                <a:latin typeface="Times New Roman"/>
                <a:cs typeface="Times New Roman"/>
              </a:rPr>
              <a:t>of </a:t>
            </a:r>
            <a:r>
              <a:rPr sz="2400" spc="-5" dirty="0">
                <a:latin typeface="Times New Roman"/>
                <a:cs typeface="Times New Roman"/>
              </a:rPr>
              <a:t>the frame </a:t>
            </a:r>
            <a:r>
              <a:rPr sz="2400" spc="-10" dirty="0">
                <a:latin typeface="Times New Roman"/>
                <a:cs typeface="Times New Roman"/>
              </a:rPr>
              <a:t>is </a:t>
            </a:r>
            <a:r>
              <a:rPr sz="2400" dirty="0">
                <a:latin typeface="Times New Roman"/>
                <a:cs typeface="Times New Roman"/>
              </a:rPr>
              <a:t>one of </a:t>
            </a:r>
            <a:r>
              <a:rPr sz="2400" spc="-5" dirty="0">
                <a:latin typeface="Times New Roman"/>
                <a:cs typeface="Times New Roman"/>
              </a:rPr>
              <a:t>the </a:t>
            </a:r>
            <a:r>
              <a:rPr sz="2400" spc="-10" dirty="0">
                <a:latin typeface="Times New Roman"/>
                <a:cs typeface="Times New Roman"/>
              </a:rPr>
              <a:t>most  </a:t>
            </a:r>
            <a:r>
              <a:rPr sz="2400" spc="-5" dirty="0">
                <a:latin typeface="Times New Roman"/>
                <a:cs typeface="Times New Roman"/>
              </a:rPr>
              <a:t>important </a:t>
            </a:r>
            <a:r>
              <a:rPr sz="2400" dirty="0">
                <a:latin typeface="Times New Roman"/>
                <a:cs typeface="Times New Roman"/>
              </a:rPr>
              <a:t>preparatory </a:t>
            </a:r>
            <a:r>
              <a:rPr sz="2400" spc="-5" dirty="0">
                <a:latin typeface="Times New Roman"/>
                <a:cs typeface="Times New Roman"/>
              </a:rPr>
              <a:t>activities for </a:t>
            </a:r>
            <a:r>
              <a:rPr sz="2400" dirty="0">
                <a:latin typeface="Times New Roman"/>
                <a:cs typeface="Times New Roman"/>
              </a:rPr>
              <a:t>an</a:t>
            </a:r>
            <a:r>
              <a:rPr sz="2400" spc="-195" dirty="0">
                <a:latin typeface="Times New Roman"/>
                <a:cs typeface="Times New Roman"/>
              </a:rPr>
              <a:t> </a:t>
            </a:r>
            <a:r>
              <a:rPr sz="2400" spc="-10" dirty="0">
                <a:latin typeface="Times New Roman"/>
                <a:cs typeface="Times New Roman"/>
              </a:rPr>
              <a:t>AC.</a:t>
            </a:r>
            <a:endParaRPr sz="2400" dirty="0">
              <a:latin typeface="Times New Roman"/>
              <a:cs typeface="Times New Roman"/>
            </a:endParaRPr>
          </a:p>
          <a:p>
            <a:pPr marL="355600" marR="5080" indent="-342900" algn="just">
              <a:lnSpc>
                <a:spcPct val="104200"/>
              </a:lnSpc>
              <a:spcBef>
                <a:spcPts val="480"/>
              </a:spcBef>
              <a:buClr>
                <a:srgbClr val="4966AC"/>
              </a:buClr>
              <a:buSzPct val="79166"/>
              <a:buFont typeface="Arial"/>
              <a:buChar char="•"/>
              <a:tabLst>
                <a:tab pos="355600" algn="l"/>
              </a:tabLst>
            </a:pPr>
            <a:r>
              <a:rPr sz="2400" dirty="0">
                <a:latin typeface="Times New Roman"/>
                <a:cs typeface="Times New Roman"/>
              </a:rPr>
              <a:t>The </a:t>
            </a:r>
            <a:r>
              <a:rPr sz="2400" spc="-5" dirty="0">
                <a:latin typeface="Times New Roman"/>
                <a:cs typeface="Times New Roman"/>
              </a:rPr>
              <a:t>AC frame </a:t>
            </a:r>
            <a:r>
              <a:rPr sz="2400" dirty="0">
                <a:latin typeface="Times New Roman"/>
                <a:cs typeface="Times New Roman"/>
              </a:rPr>
              <a:t>is </a:t>
            </a:r>
            <a:r>
              <a:rPr sz="2400" spc="-5" dirty="0">
                <a:latin typeface="Times New Roman"/>
                <a:cs typeface="Times New Roman"/>
              </a:rPr>
              <a:t>essential </a:t>
            </a:r>
            <a:endParaRPr lang="en-GB" sz="2400" spc="-5" dirty="0">
              <a:latin typeface="Times New Roman"/>
              <a:cs typeface="Times New Roman"/>
            </a:endParaRPr>
          </a:p>
          <a:p>
            <a:pPr marL="812800" marR="5080" lvl="1" indent="-342900" algn="just">
              <a:lnSpc>
                <a:spcPct val="104200"/>
              </a:lnSpc>
              <a:spcBef>
                <a:spcPts val="480"/>
              </a:spcBef>
              <a:buClr>
                <a:srgbClr val="4966AC"/>
              </a:buClr>
              <a:buSzPct val="79166"/>
              <a:buFont typeface="Arial"/>
              <a:buChar char="•"/>
              <a:tabLst>
                <a:tab pos="355600" algn="l"/>
              </a:tabLst>
            </a:pPr>
            <a:r>
              <a:rPr sz="2400" dirty="0">
                <a:latin typeface="Times New Roman"/>
                <a:cs typeface="Times New Roman"/>
              </a:rPr>
              <a:t>for </a:t>
            </a:r>
            <a:r>
              <a:rPr sz="2400" dirty="0">
                <a:solidFill>
                  <a:srgbClr val="FF0000"/>
                </a:solidFill>
                <a:latin typeface="Times New Roman"/>
                <a:cs typeface="Times New Roman"/>
              </a:rPr>
              <a:t>organizational</a:t>
            </a:r>
            <a:r>
              <a:rPr sz="2400" spc="-10" dirty="0">
                <a:latin typeface="Times New Roman"/>
                <a:cs typeface="Times New Roman"/>
              </a:rPr>
              <a:t> </a:t>
            </a:r>
            <a:r>
              <a:rPr sz="2400" dirty="0">
                <a:latin typeface="Times New Roman"/>
                <a:cs typeface="Times New Roman"/>
              </a:rPr>
              <a:t>purposes  and </a:t>
            </a:r>
            <a:endParaRPr lang="en-GB" sz="2400" dirty="0">
              <a:latin typeface="Times New Roman"/>
              <a:cs typeface="Times New Roman"/>
            </a:endParaRPr>
          </a:p>
          <a:p>
            <a:pPr marL="812800" marR="5080" lvl="1" indent="-342900">
              <a:lnSpc>
                <a:spcPct val="104200"/>
              </a:lnSpc>
              <a:spcBef>
                <a:spcPts val="480"/>
              </a:spcBef>
              <a:buClr>
                <a:srgbClr val="4966AC"/>
              </a:buClr>
              <a:buSzPct val="79166"/>
              <a:buFont typeface="Arial"/>
              <a:buChar char="•"/>
              <a:tabLst>
                <a:tab pos="355600" algn="l"/>
              </a:tabLst>
            </a:pPr>
            <a:r>
              <a:rPr sz="2400" dirty="0">
                <a:latin typeface="Times New Roman"/>
                <a:cs typeface="Times New Roman"/>
              </a:rPr>
              <a:t>for ensuring the </a:t>
            </a:r>
            <a:r>
              <a:rPr sz="2400" dirty="0">
                <a:solidFill>
                  <a:srgbClr val="FF0000"/>
                </a:solidFill>
                <a:latin typeface="Times New Roman"/>
                <a:cs typeface="Times New Roman"/>
              </a:rPr>
              <a:t>proper coverage </a:t>
            </a:r>
            <a:r>
              <a:rPr lang="en-GB" sz="2400" spc="-5" dirty="0">
                <a:latin typeface="Times New Roman"/>
                <a:cs typeface="Times New Roman"/>
              </a:rPr>
              <a:t/>
            </a:r>
            <a:br>
              <a:rPr lang="en-GB" sz="2400" spc="-5" dirty="0">
                <a:latin typeface="Times New Roman"/>
                <a:cs typeface="Times New Roman"/>
              </a:rPr>
            </a:br>
            <a:r>
              <a:rPr sz="2400" dirty="0">
                <a:latin typeface="Times New Roman"/>
                <a:cs typeface="Times New Roman"/>
              </a:rPr>
              <a:t>of </a:t>
            </a:r>
            <a:r>
              <a:rPr sz="2400" dirty="0">
                <a:solidFill>
                  <a:srgbClr val="FF0000"/>
                </a:solidFill>
                <a:latin typeface="Times New Roman"/>
                <a:cs typeface="Times New Roman"/>
              </a:rPr>
              <a:t>all</a:t>
            </a:r>
            <a:r>
              <a:rPr sz="2400" dirty="0">
                <a:latin typeface="Times New Roman"/>
                <a:cs typeface="Times New Roman"/>
              </a:rPr>
              <a:t> </a:t>
            </a:r>
            <a:r>
              <a:rPr sz="2400" spc="-5" dirty="0">
                <a:latin typeface="Times New Roman"/>
                <a:cs typeface="Times New Roman"/>
              </a:rPr>
              <a:t>agricultural  </a:t>
            </a:r>
            <a:r>
              <a:rPr sz="2400" dirty="0">
                <a:latin typeface="Times New Roman"/>
                <a:cs typeface="Times New Roman"/>
              </a:rPr>
              <a:t>holdings during </a:t>
            </a:r>
            <a:r>
              <a:rPr sz="2400" dirty="0">
                <a:solidFill>
                  <a:srgbClr val="FF0000"/>
                </a:solidFill>
                <a:latin typeface="Times New Roman"/>
                <a:cs typeface="Times New Roman"/>
              </a:rPr>
              <a:t>data</a:t>
            </a:r>
            <a:r>
              <a:rPr sz="2400" spc="-50" dirty="0">
                <a:solidFill>
                  <a:srgbClr val="FF0000"/>
                </a:solidFill>
                <a:latin typeface="Times New Roman"/>
                <a:cs typeface="Times New Roman"/>
              </a:rPr>
              <a:t> </a:t>
            </a:r>
            <a:r>
              <a:rPr sz="2400" dirty="0">
                <a:solidFill>
                  <a:srgbClr val="FF0000"/>
                </a:solidFill>
                <a:latin typeface="Times New Roman"/>
                <a:cs typeface="Times New Roman"/>
              </a:rPr>
              <a:t>collection</a:t>
            </a:r>
            <a:r>
              <a:rPr sz="2400" dirty="0">
                <a:latin typeface="Times New Roman"/>
                <a:cs typeface="Times New Roman"/>
              </a:rPr>
              <a:t>.</a:t>
            </a:r>
          </a:p>
          <a:p>
            <a:pPr marL="355600" marR="5715" indent="-342900">
              <a:lnSpc>
                <a:spcPct val="104200"/>
              </a:lnSpc>
              <a:spcBef>
                <a:spcPts val="600"/>
              </a:spcBef>
              <a:buClr>
                <a:srgbClr val="4966AC"/>
              </a:buClr>
              <a:buSzPct val="79166"/>
              <a:buFont typeface="Arial"/>
              <a:buChar char="•"/>
              <a:tabLst>
                <a:tab pos="355600" algn="l"/>
              </a:tabLst>
            </a:pPr>
            <a:r>
              <a:rPr sz="2400" spc="-5" dirty="0">
                <a:latin typeface="Times New Roman"/>
                <a:cs typeface="Times New Roman"/>
              </a:rPr>
              <a:t>For </a:t>
            </a:r>
            <a:r>
              <a:rPr sz="2400" dirty="0">
                <a:latin typeface="Times New Roman"/>
                <a:cs typeface="Times New Roman"/>
              </a:rPr>
              <a:t>censuses </a:t>
            </a:r>
            <a:r>
              <a:rPr sz="2400" spc="-5" dirty="0">
                <a:latin typeface="Times New Roman"/>
                <a:cs typeface="Times New Roman"/>
              </a:rPr>
              <a:t>that involve </a:t>
            </a:r>
            <a:r>
              <a:rPr sz="2400" spc="-5" dirty="0">
                <a:solidFill>
                  <a:srgbClr val="FF0000"/>
                </a:solidFill>
                <a:latin typeface="Times New Roman"/>
                <a:cs typeface="Times New Roman"/>
              </a:rPr>
              <a:t>sample enumeration</a:t>
            </a:r>
            <a:r>
              <a:rPr sz="2400" spc="-5" dirty="0">
                <a:latin typeface="Times New Roman"/>
                <a:cs typeface="Times New Roman"/>
              </a:rPr>
              <a:t>, </a:t>
            </a:r>
            <a:endParaRPr lang="en-GB" sz="2400" spc="-5" dirty="0">
              <a:latin typeface="Times New Roman"/>
              <a:cs typeface="Times New Roman"/>
            </a:endParaRPr>
          </a:p>
          <a:p>
            <a:pPr marL="812800" marR="5715" lvl="1" indent="-342900">
              <a:lnSpc>
                <a:spcPct val="104200"/>
              </a:lnSpc>
              <a:spcBef>
                <a:spcPts val="600"/>
              </a:spcBef>
              <a:buClr>
                <a:srgbClr val="4966AC"/>
              </a:buClr>
              <a:buSzPct val="79166"/>
              <a:buFont typeface="Arial"/>
              <a:buChar char="•"/>
              <a:tabLst>
                <a:tab pos="355600" algn="l"/>
              </a:tabLst>
            </a:pPr>
            <a:r>
              <a:rPr sz="2400" dirty="0">
                <a:latin typeface="Times New Roman"/>
                <a:cs typeface="Times New Roman"/>
              </a:rPr>
              <a:t>a  </a:t>
            </a:r>
            <a:r>
              <a:rPr sz="2400" spc="-5" dirty="0">
                <a:latin typeface="Times New Roman"/>
                <a:cs typeface="Times New Roman"/>
              </a:rPr>
              <a:t>sampling frame has </a:t>
            </a:r>
            <a:r>
              <a:rPr sz="2400" dirty="0">
                <a:latin typeface="Times New Roman"/>
                <a:cs typeface="Times New Roman"/>
              </a:rPr>
              <a:t>to be </a:t>
            </a:r>
            <a:r>
              <a:rPr sz="2400" spc="-5" dirty="0">
                <a:latin typeface="Times New Roman"/>
                <a:cs typeface="Times New Roman"/>
              </a:rPr>
              <a:t>constructed </a:t>
            </a:r>
            <a:r>
              <a:rPr lang="en-GB" sz="2400" spc="-5" dirty="0">
                <a:latin typeface="Times New Roman"/>
                <a:cs typeface="Times New Roman"/>
              </a:rPr>
              <a:t/>
            </a:r>
            <a:br>
              <a:rPr lang="en-GB" sz="2400" spc="-5" dirty="0">
                <a:latin typeface="Times New Roman"/>
                <a:cs typeface="Times New Roman"/>
              </a:rPr>
            </a:br>
            <a:r>
              <a:rPr sz="2400" dirty="0">
                <a:latin typeface="Times New Roman"/>
                <a:cs typeface="Times New Roman"/>
              </a:rPr>
              <a:t>for each </a:t>
            </a:r>
            <a:r>
              <a:rPr sz="2400" spc="-5" dirty="0">
                <a:latin typeface="Times New Roman"/>
                <a:cs typeface="Times New Roman"/>
              </a:rPr>
              <a:t>sampling selection </a:t>
            </a:r>
            <a:r>
              <a:rPr sz="2400" dirty="0">
                <a:latin typeface="Times New Roman"/>
                <a:cs typeface="Times New Roman"/>
              </a:rPr>
              <a:t>stage and </a:t>
            </a:r>
            <a:endParaRPr lang="en-GB" sz="2400" dirty="0">
              <a:latin typeface="Times New Roman"/>
              <a:cs typeface="Times New Roman"/>
            </a:endParaRPr>
          </a:p>
          <a:p>
            <a:pPr marL="812800" marR="5715" lvl="1" indent="-342900">
              <a:lnSpc>
                <a:spcPct val="104200"/>
              </a:lnSpc>
              <a:spcBef>
                <a:spcPts val="600"/>
              </a:spcBef>
              <a:buClr>
                <a:srgbClr val="4966AC"/>
              </a:buClr>
              <a:buSzPct val="79166"/>
              <a:buFont typeface="Arial"/>
              <a:buChar char="•"/>
              <a:tabLst>
                <a:tab pos="355600" algn="l"/>
              </a:tabLst>
            </a:pPr>
            <a:r>
              <a:rPr sz="2400" dirty="0">
                <a:latin typeface="Times New Roman"/>
                <a:cs typeface="Times New Roman"/>
              </a:rPr>
              <a:t>a </a:t>
            </a:r>
            <a:r>
              <a:rPr sz="2400" spc="-5" dirty="0">
                <a:latin typeface="Times New Roman"/>
                <a:cs typeface="Times New Roman"/>
              </a:rPr>
              <a:t>non-zero probability </a:t>
            </a:r>
            <a:r>
              <a:rPr sz="2400" dirty="0">
                <a:latin typeface="Times New Roman"/>
                <a:cs typeface="Times New Roman"/>
              </a:rPr>
              <a:t>of </a:t>
            </a:r>
            <a:r>
              <a:rPr sz="2400" spc="-5" dirty="0">
                <a:latin typeface="Times New Roman"/>
                <a:cs typeface="Times New Roman"/>
              </a:rPr>
              <a:t>selection  </a:t>
            </a:r>
            <a:r>
              <a:rPr lang="en-GB" sz="2400" spc="-5" dirty="0">
                <a:latin typeface="Times New Roman"/>
                <a:cs typeface="Times New Roman"/>
              </a:rPr>
              <a:t/>
            </a:r>
            <a:br>
              <a:rPr lang="en-GB" sz="2400" spc="-5" dirty="0">
                <a:latin typeface="Times New Roman"/>
                <a:cs typeface="Times New Roman"/>
              </a:rPr>
            </a:br>
            <a:r>
              <a:rPr sz="2400" spc="-5" dirty="0">
                <a:latin typeface="Times New Roman"/>
                <a:cs typeface="Times New Roman"/>
              </a:rPr>
              <a:t>has </a:t>
            </a:r>
            <a:r>
              <a:rPr sz="2400" dirty="0">
                <a:latin typeface="Times New Roman"/>
                <a:cs typeface="Times New Roman"/>
              </a:rPr>
              <a:t>to be assigned to each </a:t>
            </a:r>
            <a:r>
              <a:rPr sz="2400" spc="-5" dirty="0">
                <a:latin typeface="Times New Roman"/>
                <a:cs typeface="Times New Roman"/>
              </a:rPr>
              <a:t>sampling</a:t>
            </a:r>
            <a:r>
              <a:rPr sz="2400" spc="-65" dirty="0">
                <a:latin typeface="Times New Roman"/>
                <a:cs typeface="Times New Roman"/>
              </a:rPr>
              <a:t> </a:t>
            </a:r>
            <a:r>
              <a:rPr sz="2400" dirty="0">
                <a:latin typeface="Times New Roman"/>
                <a:cs typeface="Times New Roman"/>
              </a:rPr>
              <a:t>unit.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54353" y="951356"/>
            <a:ext cx="6213247" cy="627736"/>
          </a:xfrm>
          <a:prstGeom prst="rect">
            <a:avLst/>
          </a:prstGeom>
        </p:spPr>
        <p:txBody>
          <a:bodyPr vert="horz" wrap="square" lIns="0" tIns="12065" rIns="0" bIns="0" rtlCol="0">
            <a:spAutoFit/>
          </a:bodyPr>
          <a:lstStyle/>
          <a:p>
            <a:pPr marL="12700">
              <a:lnSpc>
                <a:spcPct val="100000"/>
              </a:lnSpc>
              <a:spcBef>
                <a:spcPts val="95"/>
              </a:spcBef>
            </a:pPr>
            <a:r>
              <a:rPr sz="4000" spc="-5" dirty="0"/>
              <a:t>Definition of a frame</a:t>
            </a:r>
            <a:r>
              <a:rPr sz="4000" spc="30" dirty="0"/>
              <a:t> </a:t>
            </a:r>
            <a:r>
              <a:rPr sz="4000" b="0" i="1" spc="-5" dirty="0"/>
              <a:t>(1</a:t>
            </a:r>
            <a:r>
              <a:rPr lang="en-GB" sz="4000" b="0" i="1" spc="-5" dirty="0"/>
              <a:t>/2</a:t>
            </a:r>
            <a:r>
              <a:rPr sz="4000" b="0" i="1" spc="-5" dirty="0"/>
              <a:t>)</a:t>
            </a:r>
            <a:endParaRPr sz="4000" b="0" i="1" dirty="0"/>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5</a:t>
            </a:fld>
            <a:endParaRPr dirty="0"/>
          </a:p>
        </p:txBody>
      </p:sp>
      <p:sp>
        <p:nvSpPr>
          <p:cNvPr id="3" name="object 3"/>
          <p:cNvSpPr txBox="1"/>
          <p:nvPr/>
        </p:nvSpPr>
        <p:spPr>
          <a:xfrm>
            <a:off x="1656714" y="2244674"/>
            <a:ext cx="7300088" cy="3948517"/>
          </a:xfrm>
          <a:prstGeom prst="rect">
            <a:avLst/>
          </a:prstGeom>
        </p:spPr>
        <p:txBody>
          <a:bodyPr vert="horz" wrap="square" lIns="0" tIns="12700" rIns="0" bIns="0" rtlCol="0">
            <a:spAutoFit/>
          </a:bodyPr>
          <a:lstStyle/>
          <a:p>
            <a:pPr marL="250190" indent="-238125">
              <a:lnSpc>
                <a:spcPct val="100000"/>
              </a:lnSpc>
              <a:spcBef>
                <a:spcPts val="100"/>
              </a:spcBef>
              <a:buClr>
                <a:srgbClr val="4966AC"/>
              </a:buClr>
              <a:buFont typeface="Arial"/>
              <a:buChar char="•"/>
              <a:tabLst>
                <a:tab pos="250825" algn="l"/>
              </a:tabLst>
            </a:pPr>
            <a:r>
              <a:rPr sz="2400" b="1" dirty="0">
                <a:latin typeface="Times New Roman"/>
                <a:cs typeface="Times New Roman"/>
              </a:rPr>
              <a:t>A</a:t>
            </a:r>
            <a:r>
              <a:rPr sz="2400" b="1" spc="165" dirty="0">
                <a:latin typeface="Times New Roman"/>
                <a:cs typeface="Times New Roman"/>
              </a:rPr>
              <a:t> </a:t>
            </a:r>
            <a:r>
              <a:rPr sz="2400" b="1" spc="-5" dirty="0">
                <a:latin typeface="Times New Roman"/>
                <a:cs typeface="Times New Roman"/>
              </a:rPr>
              <a:t>frame</a:t>
            </a:r>
            <a:r>
              <a:rPr sz="2400" b="1" spc="315" dirty="0">
                <a:latin typeface="Times New Roman"/>
                <a:cs typeface="Times New Roman"/>
              </a:rPr>
              <a:t> </a:t>
            </a:r>
            <a:r>
              <a:rPr sz="2400" spc="-5" dirty="0">
                <a:latin typeface="Times New Roman"/>
                <a:cs typeface="Times New Roman"/>
              </a:rPr>
              <a:t>can</a:t>
            </a:r>
            <a:r>
              <a:rPr sz="2400" spc="310" dirty="0">
                <a:latin typeface="Times New Roman"/>
                <a:cs typeface="Times New Roman"/>
              </a:rPr>
              <a:t> </a:t>
            </a:r>
            <a:r>
              <a:rPr sz="2400" spc="-5" dirty="0">
                <a:latin typeface="Times New Roman"/>
                <a:cs typeface="Times New Roman"/>
              </a:rPr>
              <a:t>be</a:t>
            </a:r>
            <a:r>
              <a:rPr sz="2400" spc="305" dirty="0">
                <a:latin typeface="Times New Roman"/>
                <a:cs typeface="Times New Roman"/>
              </a:rPr>
              <a:t> </a:t>
            </a:r>
            <a:r>
              <a:rPr sz="2400" spc="-5" dirty="0">
                <a:latin typeface="Times New Roman"/>
                <a:cs typeface="Times New Roman"/>
              </a:rPr>
              <a:t>defined</a:t>
            </a:r>
            <a:r>
              <a:rPr sz="2400" spc="310" dirty="0">
                <a:latin typeface="Times New Roman"/>
                <a:cs typeface="Times New Roman"/>
              </a:rPr>
              <a:t> </a:t>
            </a:r>
            <a:r>
              <a:rPr sz="2400" dirty="0">
                <a:latin typeface="Times New Roman"/>
                <a:cs typeface="Times New Roman"/>
              </a:rPr>
              <a:t>as</a:t>
            </a:r>
            <a:r>
              <a:rPr sz="2400" spc="310" dirty="0">
                <a:latin typeface="Times New Roman"/>
                <a:cs typeface="Times New Roman"/>
              </a:rPr>
              <a:t> </a:t>
            </a:r>
            <a:r>
              <a:rPr sz="2400" i="1" spc="-5" dirty="0">
                <a:solidFill>
                  <a:srgbClr val="FF0000"/>
                </a:solidFill>
                <a:latin typeface="Times New Roman"/>
                <a:cs typeface="Times New Roman"/>
              </a:rPr>
              <a:t>the</a:t>
            </a:r>
            <a:r>
              <a:rPr sz="2400" i="1" spc="310" dirty="0">
                <a:latin typeface="Times New Roman"/>
                <a:cs typeface="Times New Roman"/>
              </a:rPr>
              <a:t> </a:t>
            </a:r>
            <a:r>
              <a:rPr sz="2400" i="1" spc="-5" dirty="0">
                <a:solidFill>
                  <a:srgbClr val="FF0000"/>
                </a:solidFill>
                <a:latin typeface="Times New Roman"/>
                <a:cs typeface="Times New Roman"/>
              </a:rPr>
              <a:t>set</a:t>
            </a:r>
            <a:r>
              <a:rPr sz="2400" i="1" spc="305" dirty="0">
                <a:solidFill>
                  <a:srgbClr val="FF0000"/>
                </a:solidFill>
                <a:latin typeface="Times New Roman"/>
                <a:cs typeface="Times New Roman"/>
              </a:rPr>
              <a:t> </a:t>
            </a:r>
            <a:r>
              <a:rPr sz="2400" i="1" spc="-5" dirty="0">
                <a:solidFill>
                  <a:srgbClr val="FF0000"/>
                </a:solidFill>
                <a:latin typeface="Times New Roman"/>
                <a:cs typeface="Times New Roman"/>
              </a:rPr>
              <a:t>of</a:t>
            </a:r>
            <a:r>
              <a:rPr sz="2400" i="1" spc="295" dirty="0">
                <a:solidFill>
                  <a:srgbClr val="FF0000"/>
                </a:solidFill>
                <a:latin typeface="Times New Roman"/>
                <a:cs typeface="Times New Roman"/>
              </a:rPr>
              <a:t> </a:t>
            </a:r>
            <a:r>
              <a:rPr sz="2400" i="1" dirty="0">
                <a:solidFill>
                  <a:srgbClr val="FF0000"/>
                </a:solidFill>
                <a:latin typeface="Times New Roman"/>
                <a:cs typeface="Times New Roman"/>
              </a:rPr>
              <a:t>source</a:t>
            </a:r>
            <a:r>
              <a:rPr sz="2400" i="1" spc="320" dirty="0">
                <a:solidFill>
                  <a:srgbClr val="FF0000"/>
                </a:solidFill>
                <a:latin typeface="Times New Roman"/>
                <a:cs typeface="Times New Roman"/>
              </a:rPr>
              <a:t> </a:t>
            </a:r>
            <a:r>
              <a:rPr sz="2400" i="1" spc="-5" dirty="0">
                <a:solidFill>
                  <a:srgbClr val="FF0000"/>
                </a:solidFill>
                <a:latin typeface="Times New Roman"/>
                <a:cs typeface="Times New Roman"/>
              </a:rPr>
              <a:t>materials</a:t>
            </a:r>
            <a:r>
              <a:rPr lang="en-GB" sz="2400" i="1" spc="-5" dirty="0">
                <a:solidFill>
                  <a:srgbClr val="FF0000"/>
                </a:solidFill>
                <a:latin typeface="Times New Roman"/>
                <a:cs typeface="Times New Roman"/>
              </a:rPr>
              <a:t> </a:t>
            </a:r>
            <a:r>
              <a:rPr sz="2400" i="1" dirty="0">
                <a:latin typeface="Times New Roman"/>
                <a:cs typeface="Times New Roman"/>
              </a:rPr>
              <a:t>from which the </a:t>
            </a:r>
            <a:r>
              <a:rPr sz="2400" i="1" spc="-5" dirty="0">
                <a:latin typeface="Times New Roman"/>
                <a:cs typeface="Times New Roman"/>
              </a:rPr>
              <a:t>sample </a:t>
            </a:r>
            <a:r>
              <a:rPr sz="2400" i="1" spc="-10" dirty="0">
                <a:latin typeface="Times New Roman"/>
                <a:cs typeface="Times New Roman"/>
              </a:rPr>
              <a:t>is </a:t>
            </a:r>
            <a:r>
              <a:rPr sz="2400" i="1" spc="-5" dirty="0">
                <a:latin typeface="Times New Roman"/>
                <a:cs typeface="Times New Roman"/>
              </a:rPr>
              <a:t>selected </a:t>
            </a:r>
            <a:r>
              <a:rPr sz="2400" spc="-5" dirty="0">
                <a:latin typeface="Times New Roman"/>
                <a:cs typeface="Times New Roman"/>
              </a:rPr>
              <a:t>(</a:t>
            </a:r>
            <a:r>
              <a:rPr sz="2400" spc="-5" dirty="0">
                <a:latin typeface="Times New Roman"/>
                <a:cs typeface="Times New Roman"/>
                <a:hlinkClick r:id="rId3" tooltip="UNSD Studies in Methods: Designing Household Survey Samples: Practical Guidelines"/>
              </a:rPr>
              <a:t>UNSD, </a:t>
            </a:r>
            <a:r>
              <a:rPr sz="2400" dirty="0">
                <a:latin typeface="Times New Roman"/>
                <a:cs typeface="Times New Roman"/>
                <a:hlinkClick r:id="rId3" tooltip="UNSD Studies in Methods: Designing Household Survey Samples: Practical Guidelines"/>
              </a:rPr>
              <a:t>2005</a:t>
            </a:r>
            <a:r>
              <a:rPr sz="2400" dirty="0">
                <a:latin typeface="Times New Roman"/>
                <a:cs typeface="Times New Roman"/>
              </a:rPr>
              <a:t>). </a:t>
            </a:r>
            <a:r>
              <a:rPr lang="en-GB" sz="2400" dirty="0">
                <a:latin typeface="Times New Roman"/>
                <a:cs typeface="Times New Roman"/>
              </a:rPr>
              <a:t/>
            </a:r>
            <a:br>
              <a:rPr lang="en-GB" sz="2400" dirty="0">
                <a:latin typeface="Times New Roman"/>
                <a:cs typeface="Times New Roman"/>
              </a:rPr>
            </a:br>
            <a:r>
              <a:rPr sz="2400" dirty="0">
                <a:latin typeface="Times New Roman"/>
                <a:cs typeface="Times New Roman"/>
              </a:rPr>
              <a:t>It is  the</a:t>
            </a:r>
            <a:r>
              <a:rPr sz="2400" dirty="0">
                <a:solidFill>
                  <a:srgbClr val="FF0000"/>
                </a:solidFill>
                <a:latin typeface="Times New Roman"/>
                <a:cs typeface="Times New Roman"/>
              </a:rPr>
              <a:t> </a:t>
            </a:r>
            <a:r>
              <a:rPr sz="2400" spc="-10" dirty="0">
                <a:solidFill>
                  <a:srgbClr val="FF0000"/>
                </a:solidFill>
                <a:latin typeface="Times New Roman"/>
                <a:cs typeface="Times New Roman"/>
              </a:rPr>
              <a:t>basis </a:t>
            </a:r>
            <a:r>
              <a:rPr sz="2400" dirty="0">
                <a:latin typeface="Times New Roman"/>
                <a:cs typeface="Times New Roman"/>
              </a:rPr>
              <a:t>for </a:t>
            </a:r>
            <a:r>
              <a:rPr sz="2400" spc="-5" dirty="0">
                <a:latin typeface="Times New Roman"/>
                <a:cs typeface="Times New Roman"/>
              </a:rPr>
              <a:t>identifying </a:t>
            </a:r>
            <a:r>
              <a:rPr sz="2400" dirty="0">
                <a:latin typeface="Times New Roman"/>
                <a:cs typeface="Times New Roman"/>
              </a:rPr>
              <a:t>all </a:t>
            </a:r>
            <a:r>
              <a:rPr sz="2400" spc="-5" dirty="0">
                <a:solidFill>
                  <a:srgbClr val="FF0000"/>
                </a:solidFill>
                <a:latin typeface="Times New Roman"/>
                <a:cs typeface="Times New Roman"/>
              </a:rPr>
              <a:t>statistical units</a:t>
            </a:r>
            <a:r>
              <a:rPr lang="en-GB" sz="2400" spc="-5" dirty="0">
                <a:solidFill>
                  <a:srgbClr val="FF0000"/>
                </a:solidFill>
                <a:latin typeface="Times New Roman"/>
                <a:cs typeface="Times New Roman"/>
              </a:rPr>
              <a:t> </a:t>
            </a:r>
            <a:r>
              <a:rPr sz="2400" dirty="0">
                <a:solidFill>
                  <a:srgbClr val="FF0000"/>
                </a:solidFill>
                <a:latin typeface="Times New Roman"/>
                <a:cs typeface="Times New Roman"/>
              </a:rPr>
              <a:t>to </a:t>
            </a:r>
            <a:r>
              <a:rPr sz="2400" spc="-15" dirty="0">
                <a:solidFill>
                  <a:srgbClr val="FF0000"/>
                </a:solidFill>
                <a:latin typeface="Times New Roman"/>
                <a:cs typeface="Times New Roman"/>
              </a:rPr>
              <a:t>be</a:t>
            </a:r>
            <a:r>
              <a:rPr lang="en-GB" sz="2400" spc="-15" dirty="0">
                <a:solidFill>
                  <a:srgbClr val="FF0000"/>
                </a:solidFill>
                <a:latin typeface="Times New Roman"/>
                <a:cs typeface="Times New Roman"/>
              </a:rPr>
              <a:t> </a:t>
            </a:r>
            <a:r>
              <a:rPr sz="2400" spc="-5" dirty="0">
                <a:solidFill>
                  <a:srgbClr val="FF0000"/>
                </a:solidFill>
                <a:latin typeface="Times New Roman"/>
                <a:cs typeface="Times New Roman"/>
              </a:rPr>
              <a:t>enumerated</a:t>
            </a:r>
            <a:r>
              <a:rPr sz="2400" spc="-5" dirty="0">
                <a:latin typeface="Times New Roman"/>
                <a:cs typeface="Times New Roman"/>
              </a:rPr>
              <a:t> </a:t>
            </a:r>
            <a:r>
              <a:rPr sz="2400" dirty="0">
                <a:latin typeface="Times New Roman"/>
                <a:cs typeface="Times New Roman"/>
              </a:rPr>
              <a:t>in a </a:t>
            </a:r>
            <a:r>
              <a:rPr sz="2400" spc="-5" dirty="0">
                <a:latin typeface="Times New Roman"/>
                <a:cs typeface="Times New Roman"/>
              </a:rPr>
              <a:t>statistical</a:t>
            </a:r>
            <a:r>
              <a:rPr sz="2400" spc="-70" dirty="0">
                <a:latin typeface="Times New Roman"/>
                <a:cs typeface="Times New Roman"/>
              </a:rPr>
              <a:t> </a:t>
            </a:r>
            <a:r>
              <a:rPr sz="2400" dirty="0">
                <a:solidFill>
                  <a:srgbClr val="FF0000"/>
                </a:solidFill>
                <a:latin typeface="Times New Roman"/>
                <a:cs typeface="Times New Roman"/>
              </a:rPr>
              <a:t>collection</a:t>
            </a:r>
            <a:r>
              <a:rPr sz="2400" dirty="0">
                <a:latin typeface="Times New Roman"/>
                <a:cs typeface="Times New Roman"/>
              </a:rPr>
              <a:t>.</a:t>
            </a:r>
          </a:p>
          <a:p>
            <a:pPr marL="250190" marR="5080" indent="-238125">
              <a:lnSpc>
                <a:spcPct val="104200"/>
              </a:lnSpc>
              <a:spcBef>
                <a:spcPts val="605"/>
              </a:spcBef>
              <a:buClr>
                <a:srgbClr val="4966AC"/>
              </a:buClr>
              <a:buFont typeface="Arial"/>
              <a:buChar char="•"/>
              <a:tabLst>
                <a:tab pos="250825" algn="l"/>
              </a:tabLst>
            </a:pPr>
            <a:r>
              <a:rPr sz="2400" dirty="0">
                <a:latin typeface="Times New Roman"/>
                <a:cs typeface="Times New Roman"/>
              </a:rPr>
              <a:t>In the case of </a:t>
            </a:r>
            <a:r>
              <a:rPr sz="2400" spc="-5" dirty="0">
                <a:solidFill>
                  <a:srgbClr val="00B050"/>
                </a:solidFill>
                <a:latin typeface="Times New Roman"/>
                <a:cs typeface="Times New Roman"/>
              </a:rPr>
              <a:t>AC</a:t>
            </a:r>
            <a:r>
              <a:rPr sz="2400" spc="-5" dirty="0">
                <a:latin typeface="Times New Roman"/>
                <a:cs typeface="Times New Roman"/>
              </a:rPr>
              <a:t>, </a:t>
            </a:r>
            <a:r>
              <a:rPr sz="2400" dirty="0">
                <a:latin typeface="Times New Roman"/>
                <a:cs typeface="Times New Roman"/>
              </a:rPr>
              <a:t>the </a:t>
            </a:r>
            <a:r>
              <a:rPr sz="2400" spc="-5" dirty="0">
                <a:latin typeface="Times New Roman"/>
                <a:cs typeface="Times New Roman"/>
              </a:rPr>
              <a:t>basic </a:t>
            </a:r>
            <a:r>
              <a:rPr sz="2400" spc="-5" dirty="0">
                <a:solidFill>
                  <a:srgbClr val="FF0000"/>
                </a:solidFill>
                <a:latin typeface="Times New Roman"/>
                <a:cs typeface="Times New Roman"/>
              </a:rPr>
              <a:t>statistical unit </a:t>
            </a:r>
            <a:r>
              <a:rPr sz="2400" dirty="0">
                <a:solidFill>
                  <a:srgbClr val="FF0000"/>
                </a:solidFill>
                <a:latin typeface="Times New Roman"/>
                <a:cs typeface="Times New Roman"/>
              </a:rPr>
              <a:t>to </a:t>
            </a:r>
            <a:r>
              <a:rPr sz="2400" spc="-15" dirty="0">
                <a:solidFill>
                  <a:srgbClr val="FF0000"/>
                </a:solidFill>
                <a:latin typeface="Times New Roman"/>
                <a:cs typeface="Times New Roman"/>
              </a:rPr>
              <a:t>be  </a:t>
            </a:r>
            <a:r>
              <a:rPr sz="2400" spc="-5" dirty="0">
                <a:solidFill>
                  <a:srgbClr val="FF0000"/>
                </a:solidFill>
                <a:latin typeface="Times New Roman"/>
                <a:cs typeface="Times New Roman"/>
              </a:rPr>
              <a:t>enumerated </a:t>
            </a:r>
            <a:r>
              <a:rPr sz="2400" dirty="0">
                <a:latin typeface="Times New Roman"/>
                <a:cs typeface="Times New Roman"/>
              </a:rPr>
              <a:t>is </a:t>
            </a:r>
            <a:r>
              <a:rPr sz="2400" spc="-5" dirty="0">
                <a:latin typeface="Times New Roman"/>
                <a:cs typeface="Times New Roman"/>
              </a:rPr>
              <a:t>the </a:t>
            </a:r>
            <a:r>
              <a:rPr sz="2400" spc="-5" dirty="0">
                <a:solidFill>
                  <a:srgbClr val="00B050"/>
                </a:solidFill>
                <a:latin typeface="Times New Roman"/>
                <a:cs typeface="Times New Roman"/>
              </a:rPr>
              <a:t>agricultural hold</a:t>
            </a:r>
            <a:r>
              <a:rPr sz="2400" b="1" u="sng" spc="-5" dirty="0">
                <a:solidFill>
                  <a:srgbClr val="00B050"/>
                </a:solidFill>
                <a:latin typeface="Times New Roman"/>
                <a:cs typeface="Times New Roman"/>
              </a:rPr>
              <a:t>ing</a:t>
            </a:r>
            <a:r>
              <a:rPr sz="2400" spc="-5" dirty="0">
                <a:solidFill>
                  <a:srgbClr val="00B050"/>
                </a:solidFill>
                <a:latin typeface="Times New Roman"/>
                <a:cs typeface="Times New Roman"/>
              </a:rPr>
              <a:t> (AH). </a:t>
            </a:r>
            <a:endParaRPr lang="en-GB" sz="2400" spc="-5" dirty="0">
              <a:solidFill>
                <a:srgbClr val="00B050"/>
              </a:solidFill>
              <a:latin typeface="Times New Roman"/>
              <a:cs typeface="Times New Roman"/>
            </a:endParaRPr>
          </a:p>
          <a:p>
            <a:pPr marL="250190" marR="5080" indent="-238125" algn="just">
              <a:lnSpc>
                <a:spcPct val="104200"/>
              </a:lnSpc>
              <a:spcBef>
                <a:spcPts val="605"/>
              </a:spcBef>
              <a:buClr>
                <a:srgbClr val="4966AC"/>
              </a:buClr>
              <a:buFont typeface="Arial"/>
              <a:buChar char="•"/>
              <a:tabLst>
                <a:tab pos="250825" algn="l"/>
              </a:tabLst>
            </a:pPr>
            <a:r>
              <a:rPr sz="2400" i="1" dirty="0">
                <a:latin typeface="Times New Roman"/>
                <a:cs typeface="Times New Roman"/>
              </a:rPr>
              <a:t>An ideal  </a:t>
            </a:r>
            <a:r>
              <a:rPr sz="2400" i="1" spc="-5" dirty="0">
                <a:latin typeface="Times New Roman"/>
                <a:cs typeface="Times New Roman"/>
              </a:rPr>
              <a:t>frame </a:t>
            </a:r>
            <a:r>
              <a:rPr sz="2400" i="1" dirty="0">
                <a:latin typeface="Times New Roman"/>
                <a:cs typeface="Times New Roman"/>
              </a:rPr>
              <a:t>would be a </a:t>
            </a:r>
            <a:r>
              <a:rPr sz="2400" i="1" spc="-5" dirty="0">
                <a:solidFill>
                  <a:srgbClr val="FF0000"/>
                </a:solidFill>
                <a:latin typeface="Times New Roman"/>
                <a:cs typeface="Times New Roman"/>
              </a:rPr>
              <a:t>list </a:t>
            </a:r>
            <a:r>
              <a:rPr sz="2400" i="1" dirty="0">
                <a:solidFill>
                  <a:srgbClr val="FF0000"/>
                </a:solidFill>
                <a:latin typeface="Times New Roman"/>
                <a:cs typeface="Times New Roman"/>
              </a:rPr>
              <a:t>of all </a:t>
            </a:r>
            <a:r>
              <a:rPr sz="2400" i="1" spc="-5" dirty="0">
                <a:solidFill>
                  <a:srgbClr val="FF0000"/>
                </a:solidFill>
                <a:latin typeface="Times New Roman"/>
                <a:cs typeface="Times New Roman"/>
              </a:rPr>
              <a:t>AHs</a:t>
            </a:r>
            <a:r>
              <a:rPr sz="2400" i="1" spc="-5" dirty="0">
                <a:latin typeface="Times New Roman"/>
                <a:cs typeface="Times New Roman"/>
              </a:rPr>
              <a:t>, </a:t>
            </a:r>
            <a:r>
              <a:rPr sz="2400" i="1" dirty="0">
                <a:latin typeface="Times New Roman"/>
                <a:cs typeface="Times New Roman"/>
              </a:rPr>
              <a:t>based on </a:t>
            </a:r>
            <a:r>
              <a:rPr sz="2400" i="1" spc="-5" dirty="0">
                <a:latin typeface="Times New Roman"/>
                <a:cs typeface="Times New Roman"/>
              </a:rPr>
              <a:t>the  operational definition </a:t>
            </a:r>
            <a:r>
              <a:rPr sz="2400" i="1" dirty="0">
                <a:latin typeface="Times New Roman"/>
                <a:cs typeface="Times New Roman"/>
              </a:rPr>
              <a:t>of </a:t>
            </a:r>
            <a:r>
              <a:rPr sz="2400" i="1" spc="-5" dirty="0">
                <a:latin typeface="Times New Roman"/>
                <a:cs typeface="Times New Roman"/>
              </a:rPr>
              <a:t>the AH </a:t>
            </a:r>
            <a:r>
              <a:rPr sz="2400" i="1" dirty="0">
                <a:latin typeface="Times New Roman"/>
                <a:cs typeface="Times New Roman"/>
              </a:rPr>
              <a:t>adopted by </a:t>
            </a:r>
            <a:r>
              <a:rPr sz="2400" i="1" spc="-5" dirty="0">
                <a:latin typeface="Times New Roman"/>
                <a:cs typeface="Times New Roman"/>
              </a:rPr>
              <a:t>the </a:t>
            </a:r>
            <a:r>
              <a:rPr sz="2400" i="1" spc="590" dirty="0">
                <a:latin typeface="Times New Roman"/>
                <a:cs typeface="Times New Roman"/>
              </a:rPr>
              <a:t> </a:t>
            </a:r>
            <a:r>
              <a:rPr sz="2400" i="1" spc="-20" dirty="0">
                <a:latin typeface="Times New Roman"/>
                <a:cs typeface="Times New Roman"/>
              </a:rPr>
              <a:t>country, </a:t>
            </a:r>
            <a:r>
              <a:rPr sz="2400" i="1" spc="-5" dirty="0">
                <a:latin typeface="Times New Roman"/>
                <a:cs typeface="Times New Roman"/>
              </a:rPr>
              <a:t>identifying each unit without omission </a:t>
            </a:r>
            <a:r>
              <a:rPr sz="2400" i="1" dirty="0">
                <a:latin typeface="Times New Roman"/>
                <a:cs typeface="Times New Roman"/>
              </a:rPr>
              <a:t>or  duplication and without including any other</a:t>
            </a:r>
            <a:r>
              <a:rPr sz="2400" i="1" spc="-120" dirty="0">
                <a:latin typeface="Times New Roman"/>
                <a:cs typeface="Times New Roman"/>
              </a:rPr>
              <a:t> </a:t>
            </a:r>
            <a:r>
              <a:rPr sz="2400" i="1" dirty="0">
                <a:latin typeface="Times New Roman"/>
                <a:cs typeface="Times New Roman"/>
              </a:rPr>
              <a:t>units.</a:t>
            </a:r>
          </a:p>
        </p:txBody>
      </p:sp>
      <p:sp>
        <p:nvSpPr>
          <p:cNvPr id="6" name="Rectangle 5"/>
          <p:cNvSpPr/>
          <p:nvPr/>
        </p:nvSpPr>
        <p:spPr>
          <a:xfrm>
            <a:off x="1752600" y="2971800"/>
            <a:ext cx="6975602" cy="762000"/>
          </a:xfrm>
          <a:prstGeom prst="rect">
            <a:avLst/>
          </a:prstGeom>
          <a:noFill/>
          <a:ln>
            <a:solidFill>
              <a:srgbClr val="FF0000"/>
            </a:solidFill>
          </a:ln>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54353" y="951356"/>
            <a:ext cx="6289447" cy="627736"/>
          </a:xfrm>
          <a:prstGeom prst="rect">
            <a:avLst/>
          </a:prstGeom>
        </p:spPr>
        <p:txBody>
          <a:bodyPr vert="horz" wrap="square" lIns="0" tIns="12065" rIns="0" bIns="0" rtlCol="0">
            <a:spAutoFit/>
          </a:bodyPr>
          <a:lstStyle/>
          <a:p>
            <a:pPr marL="12700">
              <a:lnSpc>
                <a:spcPct val="100000"/>
              </a:lnSpc>
              <a:spcBef>
                <a:spcPts val="95"/>
              </a:spcBef>
            </a:pPr>
            <a:r>
              <a:rPr sz="4000" spc="-5" dirty="0"/>
              <a:t>Definition of a frame</a:t>
            </a:r>
            <a:r>
              <a:rPr sz="4000" spc="30" dirty="0"/>
              <a:t> </a:t>
            </a:r>
            <a:r>
              <a:rPr sz="4000" b="0" i="1" spc="-5" dirty="0"/>
              <a:t>(</a:t>
            </a:r>
            <a:r>
              <a:rPr lang="en-GB" sz="4000" b="0" i="1" spc="-5" dirty="0"/>
              <a:t>2/</a:t>
            </a:r>
            <a:r>
              <a:rPr sz="4000" b="0" i="1" spc="-5" dirty="0"/>
              <a:t>2)</a:t>
            </a:r>
            <a:endParaRPr sz="4000" b="0" i="1" dirty="0"/>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6</a:t>
            </a:fld>
            <a:endParaRPr dirty="0"/>
          </a:p>
        </p:txBody>
      </p:sp>
      <p:sp>
        <p:nvSpPr>
          <p:cNvPr id="3" name="object 3"/>
          <p:cNvSpPr txBox="1"/>
          <p:nvPr/>
        </p:nvSpPr>
        <p:spPr>
          <a:xfrm>
            <a:off x="1643252" y="1933473"/>
            <a:ext cx="7313550" cy="4268091"/>
          </a:xfrm>
          <a:prstGeom prst="rect">
            <a:avLst/>
          </a:prstGeom>
        </p:spPr>
        <p:txBody>
          <a:bodyPr vert="horz" wrap="square" lIns="0" tIns="43180" rIns="0" bIns="0" rtlCol="0">
            <a:spAutoFit/>
          </a:bodyPr>
          <a:lstStyle/>
          <a:p>
            <a:pPr marL="250190" indent="-238125">
              <a:lnSpc>
                <a:spcPct val="100000"/>
              </a:lnSpc>
              <a:spcBef>
                <a:spcPts val="340"/>
              </a:spcBef>
              <a:buClr>
                <a:srgbClr val="4966AC"/>
              </a:buClr>
              <a:buFont typeface="Arial"/>
              <a:buChar char="•"/>
              <a:tabLst>
                <a:tab pos="250825" algn="l"/>
              </a:tabLst>
            </a:pPr>
            <a:r>
              <a:rPr sz="2800" spc="-5" dirty="0">
                <a:latin typeface="Times New Roman"/>
                <a:cs typeface="Times New Roman"/>
              </a:rPr>
              <a:t>WCA </a:t>
            </a:r>
            <a:r>
              <a:rPr sz="2800" dirty="0">
                <a:latin typeface="Times New Roman"/>
                <a:cs typeface="Times New Roman"/>
              </a:rPr>
              <a:t>2020 </a:t>
            </a:r>
            <a:r>
              <a:rPr sz="2800" spc="-5" dirty="0">
                <a:latin typeface="Times New Roman"/>
                <a:cs typeface="Times New Roman"/>
              </a:rPr>
              <a:t>defines two types </a:t>
            </a:r>
            <a:r>
              <a:rPr sz="2800" dirty="0">
                <a:latin typeface="Times New Roman"/>
                <a:cs typeface="Times New Roman"/>
              </a:rPr>
              <a:t>of</a:t>
            </a:r>
            <a:r>
              <a:rPr lang="en-GB" sz="2800" dirty="0">
                <a:latin typeface="Times New Roman"/>
                <a:cs typeface="Times New Roman"/>
              </a:rPr>
              <a:t> </a:t>
            </a:r>
            <a:r>
              <a:rPr sz="2800" spc="-330" dirty="0">
                <a:latin typeface="Times New Roman"/>
                <a:cs typeface="Times New Roman"/>
              </a:rPr>
              <a:t> </a:t>
            </a:r>
            <a:r>
              <a:rPr sz="2800" spc="-5" dirty="0">
                <a:solidFill>
                  <a:srgbClr val="00B050"/>
                </a:solidFill>
                <a:latin typeface="Times New Roman"/>
                <a:cs typeface="Times New Roman"/>
                <a:hlinkClick r:id="rId3" action="ppaction://hlinksldjump" tooltip="AH = Agricultural holding"/>
              </a:rPr>
              <a:t>AH</a:t>
            </a:r>
            <a:r>
              <a:rPr sz="2800" spc="-5" dirty="0">
                <a:latin typeface="Times New Roman"/>
                <a:cs typeface="Times New Roman"/>
                <a:hlinkClick r:id="rId3" action="ppaction://hlinksldjump" tooltip="AH = Agricultural holding"/>
              </a:rPr>
              <a:t>s</a:t>
            </a:r>
            <a:r>
              <a:rPr sz="2800" spc="-5" dirty="0">
                <a:latin typeface="Times New Roman"/>
                <a:cs typeface="Times New Roman"/>
              </a:rPr>
              <a:t>:</a:t>
            </a:r>
            <a:endParaRPr sz="2800" dirty="0">
              <a:latin typeface="Times New Roman"/>
              <a:cs typeface="Times New Roman"/>
            </a:endParaRPr>
          </a:p>
          <a:p>
            <a:pPr marL="12700" marR="6985">
              <a:lnSpc>
                <a:spcPts val="3000"/>
              </a:lnSpc>
              <a:spcBef>
                <a:spcPts val="640"/>
              </a:spcBef>
              <a:buFont typeface="Times New Roman"/>
              <a:buAutoNum type="romanLcParenBoth"/>
              <a:tabLst>
                <a:tab pos="489584" algn="l"/>
                <a:tab pos="490220" algn="l"/>
                <a:tab pos="1282065" algn="l"/>
                <a:tab pos="1699260" algn="l"/>
                <a:tab pos="2274570" algn="l"/>
                <a:tab pos="3877310" algn="l"/>
                <a:tab pos="4864100" algn="l"/>
                <a:tab pos="5182235" algn="l"/>
                <a:tab pos="5855970" algn="l"/>
                <a:tab pos="6320790" algn="l"/>
              </a:tabLst>
            </a:pPr>
            <a:r>
              <a:rPr lang="en-GB" sz="2800" dirty="0">
                <a:latin typeface="Times New Roman"/>
                <a:cs typeface="Times New Roman"/>
              </a:rPr>
              <a:t>  </a:t>
            </a:r>
            <a:r>
              <a:rPr sz="2800" dirty="0">
                <a:solidFill>
                  <a:srgbClr val="00B050"/>
                </a:solidFill>
                <a:latin typeface="Times New Roman"/>
                <a:cs typeface="Times New Roman"/>
              </a:rPr>
              <a:t>A</a:t>
            </a:r>
            <a:r>
              <a:rPr sz="2800" spc="-5" dirty="0">
                <a:solidFill>
                  <a:srgbClr val="00B050"/>
                </a:solidFill>
                <a:latin typeface="Times New Roman"/>
                <a:cs typeface="Times New Roman"/>
              </a:rPr>
              <a:t>H</a:t>
            </a:r>
            <a:r>
              <a:rPr sz="2800" spc="-5" dirty="0">
                <a:latin typeface="Times New Roman"/>
                <a:cs typeface="Times New Roman"/>
              </a:rPr>
              <a:t>s</a:t>
            </a:r>
            <a:r>
              <a:rPr lang="en-GB" sz="2800" spc="-5" dirty="0">
                <a:latin typeface="Times New Roman"/>
                <a:cs typeface="Times New Roman"/>
              </a:rPr>
              <a:t> </a:t>
            </a:r>
            <a:r>
              <a:rPr sz="2800" spc="-5" dirty="0">
                <a:latin typeface="Times New Roman"/>
                <a:cs typeface="Times New Roman"/>
              </a:rPr>
              <a:t>in</a:t>
            </a:r>
            <a:r>
              <a:rPr lang="en-GB" sz="280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e</a:t>
            </a:r>
            <a:r>
              <a:rPr lang="en-GB" sz="2800" dirty="0">
                <a:latin typeface="Times New Roman"/>
                <a:cs typeface="Times New Roman"/>
              </a:rPr>
              <a:t> </a:t>
            </a:r>
            <a:r>
              <a:rPr sz="2800" spc="-5" dirty="0">
                <a:solidFill>
                  <a:srgbClr val="FF0000"/>
                </a:solidFill>
                <a:latin typeface="Times New Roman"/>
                <a:cs typeface="Times New Roman"/>
              </a:rPr>
              <a:t>h</a:t>
            </a:r>
            <a:r>
              <a:rPr sz="2800" dirty="0">
                <a:solidFill>
                  <a:srgbClr val="FF0000"/>
                </a:solidFill>
                <a:latin typeface="Times New Roman"/>
                <a:cs typeface="Times New Roman"/>
              </a:rPr>
              <a:t>o</a:t>
            </a:r>
            <a:r>
              <a:rPr sz="2800" spc="-5" dirty="0">
                <a:solidFill>
                  <a:srgbClr val="FF0000"/>
                </a:solidFill>
                <a:latin typeface="Times New Roman"/>
                <a:cs typeface="Times New Roman"/>
              </a:rPr>
              <a:t>u</a:t>
            </a:r>
            <a:r>
              <a:rPr sz="2800" dirty="0">
                <a:solidFill>
                  <a:srgbClr val="FF0000"/>
                </a:solidFill>
                <a:latin typeface="Times New Roman"/>
                <a:cs typeface="Times New Roman"/>
              </a:rPr>
              <a:t>s</a:t>
            </a:r>
            <a:r>
              <a:rPr sz="2800" spc="-25" dirty="0">
                <a:solidFill>
                  <a:srgbClr val="FF0000"/>
                </a:solidFill>
                <a:latin typeface="Times New Roman"/>
                <a:cs typeface="Times New Roman"/>
              </a:rPr>
              <a:t>e</a:t>
            </a:r>
            <a:r>
              <a:rPr sz="2800" spc="-5" dirty="0">
                <a:solidFill>
                  <a:srgbClr val="FF0000"/>
                </a:solidFill>
                <a:latin typeface="Times New Roman"/>
                <a:cs typeface="Times New Roman"/>
              </a:rPr>
              <a:t>h</a:t>
            </a:r>
            <a:r>
              <a:rPr sz="2800" dirty="0">
                <a:solidFill>
                  <a:srgbClr val="FF0000"/>
                </a:solidFill>
                <a:latin typeface="Times New Roman"/>
                <a:cs typeface="Times New Roman"/>
              </a:rPr>
              <a:t>o</a:t>
            </a:r>
            <a:r>
              <a:rPr sz="2800" spc="-5" dirty="0">
                <a:solidFill>
                  <a:srgbClr val="FF0000"/>
                </a:solidFill>
                <a:latin typeface="Times New Roman"/>
                <a:cs typeface="Times New Roman"/>
              </a:rPr>
              <a:t>ld</a:t>
            </a:r>
            <a:r>
              <a:rPr lang="en-GB" sz="2800" dirty="0">
                <a:solidFill>
                  <a:srgbClr val="FF0000"/>
                </a:solidFill>
                <a:latin typeface="Times New Roman"/>
                <a:cs typeface="Times New Roman"/>
              </a:rPr>
              <a:t> </a:t>
            </a:r>
            <a:r>
              <a:rPr sz="2800" spc="-5" dirty="0">
                <a:solidFill>
                  <a:srgbClr val="FF0000"/>
                </a:solidFill>
                <a:latin typeface="Times New Roman"/>
                <a:cs typeface="Times New Roman"/>
              </a:rPr>
              <a:t>se</a:t>
            </a:r>
            <a:r>
              <a:rPr sz="2800" spc="-20" dirty="0">
                <a:solidFill>
                  <a:srgbClr val="FF0000"/>
                </a:solidFill>
                <a:latin typeface="Times New Roman"/>
                <a:cs typeface="Times New Roman"/>
              </a:rPr>
              <a:t>c</a:t>
            </a:r>
            <a:r>
              <a:rPr sz="2800" spc="-5" dirty="0">
                <a:solidFill>
                  <a:srgbClr val="FF0000"/>
                </a:solidFill>
                <a:latin typeface="Times New Roman"/>
                <a:cs typeface="Times New Roman"/>
              </a:rPr>
              <a:t>tor</a:t>
            </a:r>
            <a:r>
              <a:rPr lang="en-GB" sz="2800" dirty="0">
                <a:solidFill>
                  <a:srgbClr val="FF0000"/>
                </a:solidFill>
                <a:latin typeface="Times New Roman"/>
                <a:cs typeface="Times New Roman"/>
              </a:rPr>
              <a:t> </a:t>
            </a:r>
            <a:r>
              <a:rPr sz="2800" spc="-5" dirty="0">
                <a:latin typeface="Times New Roman"/>
                <a:cs typeface="Times New Roman"/>
              </a:rPr>
              <a:t>–</a:t>
            </a:r>
            <a:r>
              <a:rPr sz="280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at</a:t>
            </a:r>
            <a:r>
              <a:rPr lang="en-GB" sz="2800" dirty="0">
                <a:latin typeface="Times New Roman"/>
                <a:cs typeface="Times New Roman"/>
              </a:rPr>
              <a:t> </a:t>
            </a:r>
            <a:r>
              <a:rPr sz="2800" spc="-5" dirty="0">
                <a:latin typeface="Times New Roman"/>
                <a:cs typeface="Times New Roman"/>
              </a:rPr>
              <a:t>is,</a:t>
            </a:r>
            <a:r>
              <a:rPr sz="2800" dirty="0">
                <a:latin typeface="Times New Roman"/>
                <a:cs typeface="Times New Roman"/>
              </a:rPr>
              <a:t>	</a:t>
            </a:r>
            <a:r>
              <a:rPr lang="en-GB" sz="2800" dirty="0">
                <a:latin typeface="Times New Roman"/>
                <a:cs typeface="Times New Roman"/>
              </a:rPr>
              <a:t/>
            </a:r>
            <a:br>
              <a:rPr lang="en-GB" sz="2800" dirty="0">
                <a:latin typeface="Times New Roman"/>
                <a:cs typeface="Times New Roman"/>
              </a:rPr>
            </a:br>
            <a:r>
              <a:rPr lang="en-GB" sz="280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o</a:t>
            </a:r>
            <a:r>
              <a:rPr sz="2800" dirty="0">
                <a:latin typeface="Times New Roman"/>
                <a:cs typeface="Times New Roman"/>
              </a:rPr>
              <a:t>s</a:t>
            </a:r>
            <a:r>
              <a:rPr sz="2800" spc="-5" dirty="0">
                <a:latin typeface="Times New Roman"/>
                <a:cs typeface="Times New Roman"/>
              </a:rPr>
              <a:t>e operated by </a:t>
            </a:r>
            <a:r>
              <a:rPr sz="2800" dirty="0">
                <a:latin typeface="Times New Roman"/>
                <a:cs typeface="Times New Roman"/>
              </a:rPr>
              <a:t>household </a:t>
            </a:r>
            <a:r>
              <a:rPr sz="2800" spc="-10" dirty="0">
                <a:latin typeface="Times New Roman"/>
                <a:cs typeface="Times New Roman"/>
              </a:rPr>
              <a:t>members;</a:t>
            </a:r>
            <a:r>
              <a:rPr sz="2800" spc="-5" dirty="0">
                <a:latin typeface="Times New Roman"/>
                <a:cs typeface="Times New Roman"/>
              </a:rPr>
              <a:t> and</a:t>
            </a:r>
            <a:endParaRPr sz="2800" dirty="0">
              <a:latin typeface="Times New Roman"/>
              <a:cs typeface="Times New Roman"/>
            </a:endParaRPr>
          </a:p>
          <a:p>
            <a:pPr marL="12700" marR="6350">
              <a:lnSpc>
                <a:spcPts val="3000"/>
              </a:lnSpc>
              <a:spcBef>
                <a:spcPts val="600"/>
              </a:spcBef>
              <a:buFont typeface="Times New Roman"/>
              <a:buAutoNum type="romanLcParenBoth"/>
              <a:tabLst>
                <a:tab pos="631190" algn="l"/>
                <a:tab pos="631825" algn="l"/>
                <a:tab pos="1464945" algn="l"/>
                <a:tab pos="1924685" algn="l"/>
                <a:tab pos="2542540" algn="l"/>
                <a:tab pos="4838065" algn="l"/>
                <a:tab pos="5942965" algn="l"/>
                <a:tab pos="6777990" algn="l"/>
              </a:tabLst>
            </a:pPr>
            <a:r>
              <a:rPr lang="en-GB" sz="2800" spc="-10" dirty="0">
                <a:latin typeface="Times New Roman"/>
                <a:cs typeface="Times New Roman"/>
              </a:rPr>
              <a:t> </a:t>
            </a:r>
            <a:r>
              <a:rPr sz="2800" spc="-10" dirty="0">
                <a:solidFill>
                  <a:srgbClr val="00B050"/>
                </a:solidFill>
                <a:latin typeface="Times New Roman"/>
                <a:cs typeface="Times New Roman"/>
              </a:rPr>
              <a:t>A</a:t>
            </a:r>
            <a:r>
              <a:rPr lang="en-US" sz="2800" spc="-10" dirty="0">
                <a:solidFill>
                  <a:srgbClr val="00B050"/>
                </a:solidFill>
                <a:latin typeface="Times New Roman"/>
                <a:cs typeface="Times New Roman"/>
              </a:rPr>
              <a:t>H</a:t>
            </a:r>
            <a:r>
              <a:rPr sz="2800" spc="-5" dirty="0">
                <a:latin typeface="Times New Roman"/>
                <a:cs typeface="Times New Roman"/>
              </a:rPr>
              <a:t>s</a:t>
            </a:r>
            <a:r>
              <a:rPr lang="en-GB" sz="2800" spc="-5" dirty="0">
                <a:latin typeface="Times New Roman"/>
                <a:cs typeface="Times New Roman"/>
              </a:rPr>
              <a:t> </a:t>
            </a:r>
            <a:r>
              <a:rPr sz="2800" spc="-5" dirty="0">
                <a:latin typeface="Times New Roman"/>
                <a:cs typeface="Times New Roman"/>
              </a:rPr>
              <a:t>in</a:t>
            </a:r>
            <a:r>
              <a:rPr lang="en-GB" sz="2800" dirty="0">
                <a:latin typeface="Times New Roman"/>
                <a:cs typeface="Times New Roman"/>
              </a:rPr>
              <a:t> </a:t>
            </a:r>
            <a:r>
              <a:rPr sz="2800" spc="-5" dirty="0">
                <a:latin typeface="Times New Roman"/>
                <a:cs typeface="Times New Roman"/>
              </a:rPr>
              <a:t>t</a:t>
            </a:r>
            <a:r>
              <a:rPr sz="2800" dirty="0">
                <a:latin typeface="Times New Roman"/>
                <a:cs typeface="Times New Roman"/>
              </a:rPr>
              <a:t>h</a:t>
            </a:r>
            <a:r>
              <a:rPr sz="2800" spc="-5" dirty="0">
                <a:latin typeface="Times New Roman"/>
                <a:cs typeface="Times New Roman"/>
              </a:rPr>
              <a:t>e</a:t>
            </a:r>
            <a:r>
              <a:rPr lang="en-GB" sz="2800" spc="-5" dirty="0">
                <a:latin typeface="Times New Roman"/>
                <a:cs typeface="Times New Roman"/>
              </a:rPr>
              <a:t> </a:t>
            </a:r>
            <a:r>
              <a:rPr sz="2800" spc="-5" dirty="0">
                <a:solidFill>
                  <a:srgbClr val="FF0000"/>
                </a:solidFill>
                <a:latin typeface="Times New Roman"/>
                <a:cs typeface="Times New Roman"/>
              </a:rPr>
              <a:t>no</a:t>
            </a:r>
            <a:r>
              <a:rPr sz="2800" spc="-15" dirty="0">
                <a:solidFill>
                  <a:srgbClr val="FF0000"/>
                </a:solidFill>
                <a:latin typeface="Times New Roman"/>
                <a:cs typeface="Times New Roman"/>
              </a:rPr>
              <a:t>n</a:t>
            </a:r>
            <a:r>
              <a:rPr sz="2800" spc="-5" dirty="0">
                <a:solidFill>
                  <a:srgbClr val="FF0000"/>
                </a:solidFill>
                <a:latin typeface="Times New Roman"/>
                <a:cs typeface="Times New Roman"/>
              </a:rPr>
              <a:t>-h</a:t>
            </a:r>
            <a:r>
              <a:rPr sz="2800" dirty="0">
                <a:solidFill>
                  <a:srgbClr val="FF0000"/>
                </a:solidFill>
                <a:latin typeface="Times New Roman"/>
                <a:cs typeface="Times New Roman"/>
              </a:rPr>
              <a:t>o</a:t>
            </a:r>
            <a:r>
              <a:rPr sz="2800" spc="-5" dirty="0">
                <a:solidFill>
                  <a:srgbClr val="FF0000"/>
                </a:solidFill>
                <a:latin typeface="Times New Roman"/>
                <a:cs typeface="Times New Roman"/>
              </a:rPr>
              <a:t>u</a:t>
            </a:r>
            <a:r>
              <a:rPr sz="2800" dirty="0">
                <a:solidFill>
                  <a:srgbClr val="FF0000"/>
                </a:solidFill>
                <a:latin typeface="Times New Roman"/>
                <a:cs typeface="Times New Roman"/>
              </a:rPr>
              <a:t>s</a:t>
            </a:r>
            <a:r>
              <a:rPr sz="2800" spc="-5" dirty="0">
                <a:solidFill>
                  <a:srgbClr val="FF0000"/>
                </a:solidFill>
                <a:latin typeface="Times New Roman"/>
                <a:cs typeface="Times New Roman"/>
              </a:rPr>
              <a:t>e</a:t>
            </a:r>
            <a:r>
              <a:rPr sz="2800" spc="-20" dirty="0">
                <a:solidFill>
                  <a:srgbClr val="FF0000"/>
                </a:solidFill>
                <a:latin typeface="Times New Roman"/>
                <a:cs typeface="Times New Roman"/>
              </a:rPr>
              <a:t>h</a:t>
            </a:r>
            <a:r>
              <a:rPr sz="2800" spc="-5" dirty="0">
                <a:solidFill>
                  <a:srgbClr val="FF0000"/>
                </a:solidFill>
                <a:latin typeface="Times New Roman"/>
                <a:cs typeface="Times New Roman"/>
              </a:rPr>
              <a:t>old</a:t>
            </a:r>
            <a:r>
              <a:rPr lang="en-GB" sz="2800" spc="-5" dirty="0">
                <a:solidFill>
                  <a:srgbClr val="FF0000"/>
                </a:solidFill>
                <a:latin typeface="Times New Roman"/>
                <a:cs typeface="Times New Roman"/>
              </a:rPr>
              <a:t> </a:t>
            </a:r>
            <a:r>
              <a:rPr sz="2800" spc="-5" dirty="0">
                <a:solidFill>
                  <a:srgbClr val="FF0000"/>
                </a:solidFill>
                <a:latin typeface="Times New Roman"/>
                <a:cs typeface="Times New Roman"/>
              </a:rPr>
              <a:t>secto</a:t>
            </a:r>
            <a:r>
              <a:rPr sz="2800" spc="-110" dirty="0">
                <a:solidFill>
                  <a:srgbClr val="FF0000"/>
                </a:solidFill>
                <a:latin typeface="Times New Roman"/>
                <a:cs typeface="Times New Roman"/>
              </a:rPr>
              <a:t>r</a:t>
            </a:r>
            <a:r>
              <a:rPr sz="2800" spc="-5" dirty="0">
                <a:latin typeface="Times New Roman"/>
                <a:cs typeface="Times New Roman"/>
              </a:rPr>
              <a:t>,</a:t>
            </a:r>
            <a:r>
              <a:rPr lang="en-GB" sz="2800" dirty="0">
                <a:latin typeface="Times New Roman"/>
                <a:cs typeface="Times New Roman"/>
              </a:rPr>
              <a:t> </a:t>
            </a:r>
            <a:r>
              <a:rPr sz="2800" spc="-5" dirty="0">
                <a:latin typeface="Times New Roman"/>
                <a:cs typeface="Times New Roman"/>
              </a:rPr>
              <a:t>s</a:t>
            </a:r>
            <a:r>
              <a:rPr sz="2800" spc="5" dirty="0">
                <a:latin typeface="Times New Roman"/>
                <a:cs typeface="Times New Roman"/>
              </a:rPr>
              <a:t>u</a:t>
            </a:r>
            <a:r>
              <a:rPr sz="2800" spc="-5" dirty="0">
                <a:latin typeface="Times New Roman"/>
                <a:cs typeface="Times New Roman"/>
              </a:rPr>
              <a:t>ch</a:t>
            </a:r>
            <a:r>
              <a:rPr lang="en-GB" sz="2800" dirty="0">
                <a:latin typeface="Times New Roman"/>
                <a:cs typeface="Times New Roman"/>
              </a:rPr>
              <a:t> </a:t>
            </a:r>
            <a:r>
              <a:rPr sz="2800" spc="-15" dirty="0">
                <a:latin typeface="Times New Roman"/>
                <a:cs typeface="Times New Roman"/>
              </a:rPr>
              <a:t>as</a:t>
            </a:r>
            <a:r>
              <a:rPr lang="en-GB" sz="2800" spc="-15" dirty="0">
                <a:latin typeface="Times New Roman"/>
                <a:cs typeface="Times New Roman"/>
              </a:rPr>
              <a:t/>
            </a:r>
            <a:br>
              <a:rPr lang="en-GB" sz="2800" spc="-15" dirty="0">
                <a:latin typeface="Times New Roman"/>
                <a:cs typeface="Times New Roman"/>
              </a:rPr>
            </a:br>
            <a:r>
              <a:rPr lang="en-GB" sz="2800" spc="-15" dirty="0">
                <a:latin typeface="Times New Roman"/>
                <a:cs typeface="Times New Roman"/>
              </a:rPr>
              <a:t>    </a:t>
            </a:r>
            <a:r>
              <a:rPr sz="2800" spc="-15" dirty="0">
                <a:latin typeface="Times New Roman"/>
                <a:cs typeface="Times New Roman"/>
              </a:rPr>
              <a:t>  </a:t>
            </a:r>
            <a:r>
              <a:rPr sz="2800" spc="-5" dirty="0">
                <a:latin typeface="Times New Roman"/>
                <a:cs typeface="Times New Roman"/>
              </a:rPr>
              <a:t>corporations and government</a:t>
            </a:r>
            <a:r>
              <a:rPr sz="2800" dirty="0">
                <a:latin typeface="Times New Roman"/>
                <a:cs typeface="Times New Roman"/>
              </a:rPr>
              <a:t> institutions.</a:t>
            </a:r>
          </a:p>
          <a:p>
            <a:pPr>
              <a:lnSpc>
                <a:spcPct val="100000"/>
              </a:lnSpc>
              <a:spcBef>
                <a:spcPts val="50"/>
              </a:spcBef>
            </a:pPr>
            <a:endParaRPr sz="3600" dirty="0">
              <a:latin typeface="Times New Roman"/>
              <a:cs typeface="Times New Roman"/>
            </a:endParaRPr>
          </a:p>
          <a:p>
            <a:pPr marL="250190" marR="5080" indent="-238125">
              <a:lnSpc>
                <a:spcPct val="88500"/>
              </a:lnSpc>
              <a:buClr>
                <a:srgbClr val="4966AC"/>
              </a:buClr>
              <a:buFont typeface="Arial"/>
              <a:buChar char="•"/>
              <a:tabLst>
                <a:tab pos="250825" algn="l"/>
              </a:tabLst>
            </a:pPr>
            <a:r>
              <a:rPr sz="2800" spc="-5" dirty="0">
                <a:latin typeface="Times New Roman"/>
                <a:cs typeface="Times New Roman"/>
              </a:rPr>
              <a:t>Therefore, </a:t>
            </a:r>
            <a:r>
              <a:rPr sz="2800" dirty="0">
                <a:latin typeface="Times New Roman"/>
                <a:cs typeface="Times New Roman"/>
              </a:rPr>
              <a:t>the </a:t>
            </a:r>
            <a:r>
              <a:rPr sz="2800" spc="-5" dirty="0">
                <a:solidFill>
                  <a:srgbClr val="FF0000"/>
                </a:solidFill>
                <a:latin typeface="Times New Roman"/>
                <a:cs typeface="Times New Roman"/>
              </a:rPr>
              <a:t>requirements </a:t>
            </a:r>
            <a:r>
              <a:rPr sz="2800" dirty="0">
                <a:solidFill>
                  <a:srgbClr val="FF0000"/>
                </a:solidFill>
                <a:latin typeface="Times New Roman"/>
                <a:cs typeface="Times New Roman"/>
              </a:rPr>
              <a:t>for building </a:t>
            </a:r>
            <a:r>
              <a:rPr sz="2800" spc="-5" dirty="0">
                <a:solidFill>
                  <a:srgbClr val="FF0000"/>
                </a:solidFill>
                <a:latin typeface="Times New Roman"/>
                <a:cs typeface="Times New Roman"/>
              </a:rPr>
              <a:t>a frame </a:t>
            </a:r>
            <a:r>
              <a:rPr sz="2800" spc="-5" dirty="0">
                <a:latin typeface="Times New Roman"/>
                <a:cs typeface="Times New Roman"/>
              </a:rPr>
              <a:t>may vary depending </a:t>
            </a:r>
            <a:r>
              <a:rPr sz="2800" dirty="0">
                <a:latin typeface="Times New Roman"/>
                <a:cs typeface="Times New Roman"/>
              </a:rPr>
              <a:t>on </a:t>
            </a:r>
            <a:r>
              <a:rPr lang="en-GB" sz="2800" dirty="0">
                <a:latin typeface="Times New Roman"/>
                <a:cs typeface="Times New Roman"/>
              </a:rPr>
              <a:t/>
            </a:r>
            <a:br>
              <a:rPr lang="en-GB" sz="2800" dirty="0">
                <a:latin typeface="Times New Roman"/>
                <a:cs typeface="Times New Roman"/>
              </a:rPr>
            </a:br>
            <a:r>
              <a:rPr sz="2800" spc="-10" dirty="0">
                <a:solidFill>
                  <a:srgbClr val="00B050"/>
                </a:solidFill>
                <a:latin typeface="Times New Roman"/>
                <a:cs typeface="Times New Roman"/>
              </a:rPr>
              <a:t>AH</a:t>
            </a:r>
            <a:r>
              <a:rPr sz="2800" spc="-10" dirty="0">
                <a:latin typeface="Times New Roman"/>
                <a:cs typeface="Times New Roman"/>
              </a:rPr>
              <a:t>s </a:t>
            </a:r>
            <a:r>
              <a:rPr sz="2800" dirty="0">
                <a:latin typeface="Times New Roman"/>
                <a:cs typeface="Times New Roman"/>
              </a:rPr>
              <a:t>in the  </a:t>
            </a:r>
            <a:r>
              <a:rPr sz="2800" spc="-5" dirty="0">
                <a:latin typeface="Times New Roman"/>
                <a:cs typeface="Times New Roman"/>
              </a:rPr>
              <a:t>household sector </a:t>
            </a:r>
            <a:r>
              <a:rPr sz="2800" spc="-10" dirty="0">
                <a:latin typeface="Times New Roman"/>
                <a:cs typeface="Times New Roman"/>
              </a:rPr>
              <a:t>or </a:t>
            </a:r>
            <a:r>
              <a:rPr lang="en-GB" sz="2800" spc="-10" dirty="0">
                <a:latin typeface="Times New Roman"/>
                <a:cs typeface="Times New Roman"/>
              </a:rPr>
              <a:t/>
            </a:r>
            <a:br>
              <a:rPr lang="en-GB" sz="2800" spc="-10" dirty="0">
                <a:latin typeface="Times New Roman"/>
                <a:cs typeface="Times New Roman"/>
              </a:rPr>
            </a:br>
            <a:r>
              <a:rPr sz="2800" spc="-5" dirty="0">
                <a:solidFill>
                  <a:srgbClr val="00B050"/>
                </a:solidFill>
                <a:latin typeface="Times New Roman"/>
                <a:cs typeface="Times New Roman"/>
              </a:rPr>
              <a:t>AH</a:t>
            </a:r>
            <a:r>
              <a:rPr sz="2800" spc="-5" dirty="0">
                <a:latin typeface="Times New Roman"/>
                <a:cs typeface="Times New Roman"/>
              </a:rPr>
              <a:t>s in non-household</a:t>
            </a:r>
            <a:r>
              <a:rPr lang="en-GB" sz="2800" spc="-5" dirty="0">
                <a:latin typeface="Times New Roman"/>
                <a:cs typeface="Times New Roman"/>
              </a:rPr>
              <a:t> </a:t>
            </a:r>
            <a:r>
              <a:rPr sz="2800" spc="-25" dirty="0">
                <a:latin typeface="Times New Roman"/>
                <a:cs typeface="Times New Roman"/>
              </a:rPr>
              <a:t>sector.</a:t>
            </a:r>
            <a:endParaRPr sz="2800" dirty="0">
              <a:latin typeface="Times New Roman"/>
              <a:cs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990600" y="0"/>
            <a:ext cx="8305800" cy="6858000"/>
          </a:xfrm>
          <a:prstGeom prst="rect">
            <a:avLst/>
          </a:prstGeom>
          <a:gradFill flip="none" rotWithShape="1">
            <a:gsLst>
              <a:gs pos="0">
                <a:schemeClr val="accent6">
                  <a:alpha val="50000"/>
                  <a:lumMod val="10000"/>
                  <a:lumOff val="90000"/>
                </a:schemeClr>
              </a:gs>
              <a:gs pos="74000">
                <a:schemeClr val="accent6">
                  <a:lumMod val="45000"/>
                  <a:lumOff val="55000"/>
                </a:schemeClr>
              </a:gs>
              <a:gs pos="83000">
                <a:schemeClr val="accent6">
                  <a:lumMod val="45000"/>
                  <a:lumOff val="55000"/>
                </a:schemeClr>
              </a:gs>
              <a:gs pos="100000">
                <a:schemeClr val="accent6">
                  <a:lumMod val="30000"/>
                  <a:lumOff val="70000"/>
                </a:schemeClr>
              </a:gs>
            </a:gsLst>
            <a:path path="circle">
              <a:fillToRect l="100000" b="100000"/>
            </a:path>
            <a:tileRect t="-100000" r="-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bject 3"/>
          <p:cNvSpPr txBox="1"/>
          <p:nvPr/>
        </p:nvSpPr>
        <p:spPr>
          <a:xfrm>
            <a:off x="1143000" y="1676400"/>
            <a:ext cx="9296400" cy="4658327"/>
          </a:xfrm>
          <a:prstGeom prst="rect">
            <a:avLst/>
          </a:prstGeom>
        </p:spPr>
        <p:txBody>
          <a:bodyPr vert="horz" wrap="square" lIns="0" tIns="140335" rIns="0" bIns="0" rtlCol="0">
            <a:spAutoFit/>
          </a:bodyPr>
          <a:lstStyle/>
          <a:p>
            <a:pPr marL="469265" indent="-457200">
              <a:lnSpc>
                <a:spcPct val="100000"/>
              </a:lnSpc>
              <a:spcBef>
                <a:spcPts val="1105"/>
              </a:spcBef>
              <a:buClr>
                <a:srgbClr val="4966AC"/>
              </a:buClr>
              <a:buFont typeface="Wingdings" panose="05000000000000000000" pitchFamily="2" charset="2"/>
              <a:buChar char="ü"/>
              <a:tabLst>
                <a:tab pos="288290" algn="l"/>
                <a:tab pos="288925" algn="l"/>
              </a:tabLst>
            </a:pPr>
            <a:r>
              <a:rPr lang="en-US" sz="2000" b="1" dirty="0">
                <a:latin typeface="Times New Roman"/>
                <a:cs typeface="Times New Roman"/>
              </a:rPr>
              <a:t>THE AGRICULTURAL CENSUS </a:t>
            </a:r>
            <a:r>
              <a:rPr lang="en-US" sz="2000" b="1" spc="-5" dirty="0">
                <a:latin typeface="Times New Roman"/>
                <a:cs typeface="Times New Roman"/>
              </a:rPr>
              <a:t>(AC)</a:t>
            </a:r>
            <a:r>
              <a:rPr lang="en-US" sz="2000" b="1" spc="-55" dirty="0">
                <a:latin typeface="Times New Roman"/>
                <a:cs typeface="Times New Roman"/>
              </a:rPr>
              <a:t> </a:t>
            </a:r>
            <a:r>
              <a:rPr lang="en-US" sz="2000" b="1"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19"/>
              </a:spcBef>
              <a:buClr>
                <a:srgbClr val="4966AC"/>
              </a:buClr>
              <a:buFont typeface="Wingdings" panose="05000000000000000000" pitchFamily="2" charset="2"/>
              <a:buChar char="ü"/>
              <a:tabLst>
                <a:tab pos="563245" algn="l"/>
              </a:tabLst>
            </a:pPr>
            <a:r>
              <a:rPr lang="en-US" sz="2000" spc="-5" dirty="0">
                <a:latin typeface="Times New Roman"/>
                <a:cs typeface="Times New Roman"/>
              </a:rPr>
              <a:t>DEFINITION OF A</a:t>
            </a:r>
            <a:r>
              <a:rPr lang="en-US" sz="2000" spc="40" dirty="0">
                <a:latin typeface="Times New Roman"/>
                <a:cs typeface="Times New Roman"/>
              </a:rPr>
              <a:t> </a:t>
            </a:r>
            <a:r>
              <a:rPr lang="en-US" sz="2000" spc="-10" dirty="0">
                <a:latin typeface="Times New Roman"/>
                <a:cs typeface="Times New Roman"/>
              </a:rPr>
              <a:t>FRAME</a:t>
            </a:r>
            <a:endParaRPr lang="en-US" sz="2000" dirty="0">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v"/>
              <a:tabLst>
                <a:tab pos="563245" algn="l"/>
              </a:tabLst>
            </a:pPr>
            <a:r>
              <a:rPr lang="en-US" sz="2000" spc="-40" dirty="0">
                <a:solidFill>
                  <a:srgbClr val="C00000"/>
                </a:solidFill>
                <a:latin typeface="Times New Roman"/>
                <a:cs typeface="Times New Roman"/>
              </a:rPr>
              <a:t>TYPES </a:t>
            </a:r>
            <a:r>
              <a:rPr lang="en-US" sz="2000" spc="-5" dirty="0">
                <a:solidFill>
                  <a:srgbClr val="C00000"/>
                </a:solidFill>
                <a:latin typeface="Times New Roman"/>
                <a:cs typeface="Times New Roman"/>
              </a:rPr>
              <a:t>OF </a:t>
            </a:r>
            <a:r>
              <a:rPr lang="en-US" sz="2000" spc="-10" dirty="0">
                <a:solidFill>
                  <a:srgbClr val="C00000"/>
                </a:solidFill>
                <a:latin typeface="Times New Roman"/>
                <a:cs typeface="Times New Roman"/>
              </a:rPr>
              <a:t>FRAMES </a:t>
            </a:r>
            <a:r>
              <a:rPr lang="en-US" sz="2000" spc="-5" dirty="0">
                <a:solidFill>
                  <a:srgbClr val="C00000"/>
                </a:solidFill>
                <a:latin typeface="Times New Roman"/>
                <a:cs typeface="Times New Roman"/>
              </a:rPr>
              <a:t>AND SOURCES OF</a:t>
            </a:r>
            <a:r>
              <a:rPr lang="en-US" sz="2000" spc="165" dirty="0">
                <a:solidFill>
                  <a:srgbClr val="C00000"/>
                </a:solidFill>
                <a:latin typeface="Times New Roman"/>
                <a:cs typeface="Times New Roman"/>
              </a:rPr>
              <a:t> </a:t>
            </a:r>
            <a:r>
              <a:rPr lang="en-US" sz="2000" spc="-5" dirty="0">
                <a:solidFill>
                  <a:srgbClr val="C00000"/>
                </a:solidFill>
                <a:latin typeface="Times New Roman"/>
                <a:cs typeface="Times New Roman"/>
              </a:rPr>
              <a:t>INFORMATION</a:t>
            </a:r>
            <a:endParaRPr lang="en-US" sz="2000" dirty="0">
              <a:solidFill>
                <a:srgbClr val="C00000"/>
              </a:solidFill>
              <a:latin typeface="Times New Roman"/>
              <a:cs typeface="Times New Roman"/>
            </a:endParaRPr>
          </a:p>
          <a:p>
            <a:pPr marL="667385" marR="803910" lvl="1" indent="-342900">
              <a:lnSpc>
                <a:spcPct val="110000"/>
              </a:lnSpc>
              <a:spcBef>
                <a:spcPts val="620"/>
              </a:spcBef>
              <a:buClr>
                <a:srgbClr val="4966AC"/>
              </a:buClr>
              <a:buFont typeface="Wingdings" panose="05000000000000000000" pitchFamily="2" charset="2"/>
              <a:buChar char="q"/>
              <a:tabLst>
                <a:tab pos="563245" algn="l"/>
              </a:tabLst>
            </a:pPr>
            <a:r>
              <a:rPr lang="en-US" sz="2000" dirty="0">
                <a:solidFill>
                  <a:schemeClr val="bg1">
                    <a:lumMod val="75000"/>
                  </a:schemeClr>
                </a:solidFill>
                <a:latin typeface="Times New Roman"/>
                <a:cs typeface="Times New Roman"/>
              </a:rPr>
              <a:t>FRAME REQUIREMENTS FOR VARIOUS CENSUS MODALITIES</a:t>
            </a:r>
          </a:p>
          <a:p>
            <a:pPr marL="610235" marR="803910" lvl="1" indent="-285750">
              <a:lnSpc>
                <a:spcPct val="110000"/>
              </a:lnSpc>
              <a:spcBef>
                <a:spcPts val="620"/>
              </a:spcBef>
              <a:buClr>
                <a:srgbClr val="4966AC"/>
              </a:buClr>
              <a:buFont typeface="Wingdings" panose="05000000000000000000" pitchFamily="2" charset="2"/>
              <a:buChar char="q"/>
              <a:tabLst>
                <a:tab pos="563245" algn="l"/>
              </a:tabLst>
            </a:pPr>
            <a:r>
              <a:rPr lang="en-US" sz="2000" dirty="0">
                <a:solidFill>
                  <a:schemeClr val="bg1">
                    <a:lumMod val="75000"/>
                  </a:schemeClr>
                </a:solidFill>
                <a:latin typeface="Times New Roman"/>
                <a:cs typeface="Times New Roman"/>
              </a:rPr>
              <a:t>SOME GUIDELINES ON BUILDING FRAMES</a:t>
            </a:r>
          </a:p>
          <a:p>
            <a:pPr marL="324485" marR="803910" lvl="1">
              <a:lnSpc>
                <a:spcPct val="110000"/>
              </a:lnSpc>
              <a:spcBef>
                <a:spcPts val="620"/>
              </a:spcBef>
              <a:buClr>
                <a:srgbClr val="4966AC"/>
              </a:buClr>
              <a:tabLst>
                <a:tab pos="563245" algn="l"/>
              </a:tabLst>
            </a:pPr>
            <a:endParaRPr lang="en-US" sz="2000" dirty="0">
              <a:solidFill>
                <a:schemeClr val="bg1">
                  <a:lumMod val="75000"/>
                </a:schemeClr>
              </a:solidFill>
              <a:latin typeface="Times New Roman"/>
              <a:cs typeface="Times New Roman"/>
            </a:endParaRPr>
          </a:p>
          <a:p>
            <a:pPr marL="471805" indent="-457200">
              <a:lnSpc>
                <a:spcPct val="100000"/>
              </a:lnSpc>
              <a:spcBef>
                <a:spcPts val="890"/>
              </a:spcBef>
              <a:buClr>
                <a:srgbClr val="4966AC"/>
              </a:buClr>
              <a:buFont typeface="Wingdings" panose="05000000000000000000" pitchFamily="2" charset="2"/>
              <a:buChar char="q"/>
              <a:tabLst>
                <a:tab pos="276860" algn="l"/>
              </a:tabLst>
            </a:pPr>
            <a:r>
              <a:rPr lang="en-US" sz="2000" b="1" spc="-5" dirty="0">
                <a:solidFill>
                  <a:schemeClr val="bg1">
                    <a:lumMod val="75000"/>
                  </a:schemeClr>
                </a:solidFill>
                <a:latin typeface="Times New Roman"/>
                <a:cs typeface="Times New Roman"/>
              </a:rPr>
              <a:t>USE </a:t>
            </a:r>
            <a:r>
              <a:rPr lang="en-US" sz="2000" b="1" dirty="0">
                <a:solidFill>
                  <a:schemeClr val="bg1">
                    <a:lumMod val="75000"/>
                  </a:schemeClr>
                </a:solidFill>
                <a:latin typeface="Times New Roman"/>
                <a:cs typeface="Times New Roman"/>
              </a:rPr>
              <a:t>OF </a:t>
            </a:r>
            <a:r>
              <a:rPr lang="en-US" sz="2000" b="1" spc="-5" dirty="0">
                <a:solidFill>
                  <a:schemeClr val="bg1">
                    <a:lumMod val="75000"/>
                  </a:schemeClr>
                </a:solidFill>
                <a:latin typeface="Times New Roman"/>
                <a:cs typeface="Times New Roman"/>
              </a:rPr>
              <a:t>THRESHOLDS IN THE</a:t>
            </a:r>
            <a:r>
              <a:rPr lang="en-US" sz="2000" b="1" spc="-15" dirty="0">
                <a:solidFill>
                  <a:schemeClr val="bg1">
                    <a:lumMod val="75000"/>
                  </a:schemeClr>
                </a:solidFill>
                <a:latin typeface="Times New Roman"/>
                <a:cs typeface="Times New Roman"/>
              </a:rPr>
              <a:t> </a:t>
            </a:r>
            <a:r>
              <a:rPr lang="en-US" sz="2000" b="1" spc="-5" dirty="0">
                <a:solidFill>
                  <a:schemeClr val="bg1">
                    <a:lumMod val="75000"/>
                  </a:schemeClr>
                </a:solidFill>
                <a:latin typeface="Times New Roman"/>
                <a:cs typeface="Times New Roman"/>
              </a:rPr>
              <a:t>CENSUS		</a:t>
            </a:r>
          </a:p>
          <a:p>
            <a:pPr marL="471805" lvl="1">
              <a:spcBef>
                <a:spcPts val="890"/>
              </a:spcBef>
              <a:buClr>
                <a:srgbClr val="4966AC"/>
              </a:buClr>
              <a:tabLst>
                <a:tab pos="276860" algn="l"/>
              </a:tabLst>
            </a:pPr>
            <a:endParaRPr lang="en-US" sz="2000" dirty="0">
              <a:solidFill>
                <a:schemeClr val="bg1">
                  <a:lumMod val="75000"/>
                </a:schemeClr>
              </a:solidFill>
              <a:latin typeface="Times New Roman"/>
              <a:cs typeface="Times New Roman"/>
            </a:endParaRPr>
          </a:p>
          <a:p>
            <a:pPr marL="357505" indent="-342900">
              <a:lnSpc>
                <a:spcPct val="100000"/>
              </a:lnSpc>
              <a:spcBef>
                <a:spcPts val="919"/>
              </a:spcBef>
              <a:buClr>
                <a:srgbClr val="4966AC"/>
              </a:buClr>
              <a:buFont typeface="Wingdings" panose="05000000000000000000" pitchFamily="2" charset="2"/>
              <a:buChar char="q"/>
              <a:tabLst>
                <a:tab pos="276225" algn="l"/>
                <a:tab pos="276860" algn="l"/>
              </a:tabLst>
            </a:pPr>
            <a:r>
              <a:rPr lang="en-US" sz="2000" b="1" spc="-5" dirty="0">
                <a:solidFill>
                  <a:schemeClr val="bg1">
                    <a:lumMod val="75000"/>
                  </a:schemeClr>
                </a:solidFill>
                <a:latin typeface="Times New Roman"/>
                <a:cs typeface="Times New Roman"/>
              </a:rPr>
              <a:t>  CARTOGRAPHY AND USE OF</a:t>
            </a:r>
            <a:r>
              <a:rPr lang="en-US" sz="2000" b="1" spc="35" dirty="0">
                <a:solidFill>
                  <a:schemeClr val="bg1">
                    <a:lumMod val="75000"/>
                  </a:schemeClr>
                </a:solidFill>
                <a:latin typeface="Times New Roman"/>
                <a:cs typeface="Times New Roman"/>
              </a:rPr>
              <a:t> </a:t>
            </a:r>
            <a:r>
              <a:rPr lang="en-US" sz="2000" b="1" spc="-5"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a:p>
            <a:pPr marL="667385" lvl="1" indent="-342900">
              <a:lnSpc>
                <a:spcPct val="100000"/>
              </a:lnSpc>
              <a:spcBef>
                <a:spcPts val="900"/>
              </a:spcBef>
              <a:buClr>
                <a:srgbClr val="4966AC"/>
              </a:buClr>
              <a:buFont typeface="Wingdings" panose="05000000000000000000" pitchFamily="2" charset="2"/>
              <a:buChar char="q"/>
              <a:tabLst>
                <a:tab pos="563245" algn="l"/>
                <a:tab pos="2089150" algn="l"/>
              </a:tabLst>
            </a:pPr>
            <a:r>
              <a:rPr lang="en-US" sz="2000" spc="-5" dirty="0">
                <a:solidFill>
                  <a:schemeClr val="bg1">
                    <a:lumMod val="75000"/>
                  </a:schemeClr>
                </a:solidFill>
                <a:latin typeface="Times New Roman"/>
                <a:cs typeface="Times New Roman"/>
              </a:rPr>
              <a:t>PURPOSE</a:t>
            </a:r>
            <a:r>
              <a:rPr lang="en-US" sz="2000" spc="4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 </a:t>
            </a:r>
            <a:r>
              <a:rPr lang="en-US" sz="2000" spc="-5" dirty="0">
                <a:solidFill>
                  <a:schemeClr val="bg1">
                    <a:lumMod val="75000"/>
                  </a:schemeClr>
                </a:solidFill>
                <a:latin typeface="Times New Roman"/>
                <a:cs typeface="Times New Roman"/>
              </a:rPr>
              <a:t>USED FOR</a:t>
            </a:r>
            <a:r>
              <a:rPr lang="en-US" sz="2000" spc="-6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AC</a:t>
            </a:r>
            <a:endParaRPr lang="en-US" sz="2000" dirty="0">
              <a:solidFill>
                <a:schemeClr val="bg1">
                  <a:lumMod val="75000"/>
                </a:schemeClr>
              </a:solidFill>
              <a:latin typeface="Times New Roman"/>
              <a:cs typeface="Times New Roman"/>
            </a:endParaRPr>
          </a:p>
          <a:p>
            <a:pPr marL="667385" lvl="1" indent="-342900">
              <a:lnSpc>
                <a:spcPct val="100000"/>
              </a:lnSpc>
              <a:spcBef>
                <a:spcPts val="905"/>
              </a:spcBef>
              <a:buClr>
                <a:srgbClr val="4966AC"/>
              </a:buClr>
              <a:buFont typeface="Wingdings" panose="05000000000000000000" pitchFamily="2" charset="2"/>
              <a:buChar char="q"/>
              <a:tabLst>
                <a:tab pos="563245" algn="l"/>
                <a:tab pos="4745990" algn="l"/>
              </a:tabLst>
            </a:pPr>
            <a:r>
              <a:rPr lang="en-US" sz="2000" spc="-5" dirty="0">
                <a:solidFill>
                  <a:schemeClr val="bg1">
                    <a:lumMod val="75000"/>
                  </a:schemeClr>
                </a:solidFill>
                <a:latin typeface="Times New Roman"/>
                <a:cs typeface="Times New Roman"/>
              </a:rPr>
              <a:t>CARTOGRAPHIC WORK AND</a:t>
            </a:r>
            <a:r>
              <a:rPr lang="en-US" sz="2000" spc="105"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TYPES</a:t>
            </a:r>
            <a:r>
              <a:rPr lang="en-US" sz="2000" spc="30" dirty="0">
                <a:solidFill>
                  <a:schemeClr val="bg1">
                    <a:lumMod val="75000"/>
                  </a:schemeClr>
                </a:solidFill>
                <a:latin typeface="Times New Roman"/>
                <a:cs typeface="Times New Roman"/>
              </a:rPr>
              <a:t> </a:t>
            </a:r>
            <a:r>
              <a:rPr lang="en-US" sz="2000" spc="-5" dirty="0">
                <a:solidFill>
                  <a:schemeClr val="bg1">
                    <a:lumMod val="75000"/>
                  </a:schemeClr>
                </a:solidFill>
                <a:latin typeface="Times New Roman"/>
                <a:cs typeface="Times New Roman"/>
              </a:rPr>
              <a:t>OF </a:t>
            </a:r>
            <a:r>
              <a:rPr lang="en-US" sz="2000" spc="-10" dirty="0">
                <a:solidFill>
                  <a:schemeClr val="bg1">
                    <a:lumMod val="75000"/>
                  </a:schemeClr>
                </a:solidFill>
                <a:latin typeface="Times New Roman"/>
                <a:cs typeface="Times New Roman"/>
              </a:rPr>
              <a:t>MAPS</a:t>
            </a:r>
            <a:endParaRPr lang="en-US" sz="2000" dirty="0">
              <a:solidFill>
                <a:schemeClr val="bg1">
                  <a:lumMod val="75000"/>
                </a:schemeClr>
              </a:solidFill>
              <a:latin typeface="Times New Roman"/>
              <a:cs typeface="Times New Roman"/>
            </a:endParaRPr>
          </a:p>
        </p:txBody>
      </p:sp>
      <p:sp>
        <p:nvSpPr>
          <p:cNvPr id="5" name="object 5"/>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7</a:t>
            </a:fld>
            <a:endParaRPr dirty="0"/>
          </a:p>
        </p:txBody>
      </p:sp>
      <p:sp>
        <p:nvSpPr>
          <p:cNvPr id="4" name="object 4"/>
          <p:cNvSpPr txBox="1">
            <a:spLocks noGrp="1"/>
          </p:cNvSpPr>
          <p:nvPr>
            <p:ph type="title"/>
          </p:nvPr>
        </p:nvSpPr>
        <p:spPr>
          <a:xfrm>
            <a:off x="1266571" y="979170"/>
            <a:ext cx="2475230" cy="382797"/>
          </a:xfrm>
          <a:prstGeom prst="rect">
            <a:avLst/>
          </a:prstGeom>
        </p:spPr>
        <p:txBody>
          <a:bodyPr vert="horz" wrap="square" lIns="0" tIns="13335" rIns="0" bIns="0" rtlCol="0">
            <a:spAutoFit/>
          </a:bodyPr>
          <a:lstStyle/>
          <a:p>
            <a:pPr marL="12700">
              <a:lnSpc>
                <a:spcPct val="100000"/>
              </a:lnSpc>
              <a:spcBef>
                <a:spcPts val="105"/>
              </a:spcBef>
            </a:pPr>
            <a:r>
              <a:rPr sz="2400" dirty="0">
                <a:solidFill>
                  <a:schemeClr val="tx1"/>
                </a:solidFill>
              </a:rPr>
              <a:t>CONTEN</a:t>
            </a:r>
            <a:r>
              <a:rPr sz="2400" spc="10" dirty="0">
                <a:solidFill>
                  <a:schemeClr val="tx1"/>
                </a:solidFill>
              </a:rPr>
              <a:t>T</a:t>
            </a:r>
            <a:r>
              <a:rPr sz="2400" dirty="0">
                <a:solidFill>
                  <a:schemeClr val="tx1"/>
                </a:solidFill>
              </a:rPr>
              <a:t>S</a:t>
            </a:r>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47002" y="4049593"/>
            <a:ext cx="2209800" cy="1833130"/>
          </a:xfrm>
          <a:prstGeom prst="rect">
            <a:avLst/>
          </a:prstGeom>
        </p:spPr>
      </p:pic>
    </p:spTree>
    <p:extLst>
      <p:ext uri="{BB962C8B-B14F-4D97-AF65-F5344CB8AC3E}">
        <p14:creationId xmlns:p14="http://schemas.microsoft.com/office/powerpoint/2010/main" val="3138177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54353" y="981836"/>
            <a:ext cx="3458210" cy="635000"/>
          </a:xfrm>
          <a:prstGeom prst="rect">
            <a:avLst/>
          </a:prstGeom>
        </p:spPr>
        <p:txBody>
          <a:bodyPr vert="horz" wrap="square" lIns="0" tIns="12065" rIns="0" bIns="0" rtlCol="0">
            <a:spAutoFit/>
          </a:bodyPr>
          <a:lstStyle/>
          <a:p>
            <a:pPr marL="12700">
              <a:lnSpc>
                <a:spcPct val="100000"/>
              </a:lnSpc>
              <a:spcBef>
                <a:spcPts val="95"/>
              </a:spcBef>
            </a:pPr>
            <a:r>
              <a:rPr sz="4000" spc="-65" dirty="0"/>
              <a:t>Types </a:t>
            </a:r>
            <a:r>
              <a:rPr sz="4000" spc="-5" dirty="0"/>
              <a:t>of</a:t>
            </a:r>
            <a:r>
              <a:rPr sz="4000" spc="20" dirty="0"/>
              <a:t> </a:t>
            </a:r>
            <a:r>
              <a:rPr sz="4000" spc="-5" dirty="0"/>
              <a:t>frames</a:t>
            </a:r>
            <a:endParaRPr sz="4000"/>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8</a:t>
            </a:fld>
            <a:endParaRPr dirty="0"/>
          </a:p>
        </p:txBody>
      </p:sp>
      <p:sp>
        <p:nvSpPr>
          <p:cNvPr id="3" name="object 3"/>
          <p:cNvSpPr txBox="1"/>
          <p:nvPr/>
        </p:nvSpPr>
        <p:spPr>
          <a:xfrm>
            <a:off x="1081836" y="1757676"/>
            <a:ext cx="7985964" cy="4302588"/>
          </a:xfrm>
          <a:prstGeom prst="rect">
            <a:avLst/>
          </a:prstGeom>
        </p:spPr>
        <p:txBody>
          <a:bodyPr vert="horz" wrap="square" lIns="0" tIns="12065" rIns="0" bIns="0" rtlCol="0">
            <a:spAutoFit/>
          </a:bodyPr>
          <a:lstStyle/>
          <a:p>
            <a:pPr marL="354965" marR="5080" indent="-342900" algn="just">
              <a:lnSpc>
                <a:spcPct val="120000"/>
              </a:lnSpc>
              <a:spcBef>
                <a:spcPts val="95"/>
              </a:spcBef>
              <a:buClr>
                <a:srgbClr val="4966AC"/>
              </a:buClr>
              <a:buSzPct val="79166"/>
              <a:buFont typeface="Arial"/>
              <a:buChar char="•"/>
              <a:tabLst>
                <a:tab pos="355600" algn="l"/>
              </a:tabLst>
            </a:pPr>
            <a:r>
              <a:rPr sz="2400" b="1" spc="-5" dirty="0">
                <a:latin typeface="Times New Roman"/>
                <a:cs typeface="Times New Roman"/>
              </a:rPr>
              <a:t>The List </a:t>
            </a:r>
            <a:r>
              <a:rPr sz="2400" b="1" dirty="0">
                <a:latin typeface="Times New Roman"/>
                <a:cs typeface="Times New Roman"/>
              </a:rPr>
              <a:t>Frame </a:t>
            </a:r>
            <a:r>
              <a:rPr sz="2400" dirty="0">
                <a:latin typeface="Times New Roman"/>
                <a:cs typeface="Times New Roman"/>
              </a:rPr>
              <a:t>is a </a:t>
            </a:r>
            <a:r>
              <a:rPr sz="2400" spc="-5" dirty="0">
                <a:solidFill>
                  <a:srgbClr val="FF0000"/>
                </a:solidFill>
                <a:latin typeface="Times New Roman"/>
                <a:cs typeface="Times New Roman"/>
              </a:rPr>
              <a:t>list </a:t>
            </a:r>
            <a:r>
              <a:rPr sz="2400" dirty="0">
                <a:solidFill>
                  <a:srgbClr val="FF0000"/>
                </a:solidFill>
                <a:latin typeface="Times New Roman"/>
                <a:cs typeface="Times New Roman"/>
              </a:rPr>
              <a:t>of </a:t>
            </a:r>
            <a:r>
              <a:rPr sz="2400" spc="-5" dirty="0">
                <a:solidFill>
                  <a:srgbClr val="FF0000"/>
                </a:solidFill>
                <a:latin typeface="Times New Roman"/>
                <a:cs typeface="Times New Roman"/>
              </a:rPr>
              <a:t>AHs </a:t>
            </a:r>
            <a:r>
              <a:rPr sz="2400" dirty="0">
                <a:latin typeface="Times New Roman"/>
                <a:cs typeface="Times New Roman"/>
              </a:rPr>
              <a:t>and/or </a:t>
            </a:r>
            <a:r>
              <a:rPr lang="en-GB" sz="2400" dirty="0">
                <a:latin typeface="Times New Roman"/>
                <a:cs typeface="Times New Roman"/>
              </a:rPr>
              <a:t>a </a:t>
            </a:r>
            <a:r>
              <a:rPr lang="en-GB" sz="2400" dirty="0">
                <a:solidFill>
                  <a:srgbClr val="FF0000"/>
                </a:solidFill>
                <a:latin typeface="Times New Roman"/>
                <a:cs typeface="Times New Roman"/>
              </a:rPr>
              <a:t>list of </a:t>
            </a:r>
            <a:r>
              <a:rPr sz="2400" spc="-5" dirty="0">
                <a:solidFill>
                  <a:srgbClr val="FF0000"/>
                </a:solidFill>
                <a:latin typeface="Times New Roman"/>
                <a:cs typeface="Times New Roman"/>
              </a:rPr>
              <a:t>households</a:t>
            </a:r>
            <a:r>
              <a:rPr sz="2400" spc="-5" dirty="0">
                <a:latin typeface="Times New Roman"/>
                <a:cs typeface="Times New Roman"/>
              </a:rPr>
              <a:t>.  </a:t>
            </a:r>
            <a:r>
              <a:rPr sz="2400" spc="-15" dirty="0">
                <a:latin typeface="Times New Roman"/>
                <a:cs typeface="Times New Roman"/>
              </a:rPr>
              <a:t>However,</a:t>
            </a:r>
            <a:r>
              <a:rPr sz="2400" spc="570" dirty="0">
                <a:latin typeface="Times New Roman"/>
                <a:cs typeface="Times New Roman"/>
              </a:rPr>
              <a:t> </a:t>
            </a:r>
            <a:r>
              <a:rPr sz="2400" spc="-5" dirty="0">
                <a:latin typeface="Times New Roman"/>
                <a:cs typeface="Times New Roman"/>
              </a:rPr>
              <a:t>when </a:t>
            </a:r>
            <a:r>
              <a:rPr sz="2400" dirty="0">
                <a:latin typeface="Times New Roman"/>
                <a:cs typeface="Times New Roman"/>
              </a:rPr>
              <a:t>the </a:t>
            </a:r>
            <a:r>
              <a:rPr sz="2400" spc="-5" dirty="0">
                <a:latin typeface="Times New Roman"/>
                <a:cs typeface="Times New Roman"/>
              </a:rPr>
              <a:t>list of </a:t>
            </a:r>
            <a:r>
              <a:rPr sz="2400" spc="-10" dirty="0">
                <a:latin typeface="Times New Roman"/>
                <a:cs typeface="Times New Roman"/>
              </a:rPr>
              <a:t>AHs </a:t>
            </a:r>
            <a:r>
              <a:rPr sz="2400" dirty="0">
                <a:latin typeface="Times New Roman"/>
                <a:cs typeface="Times New Roman"/>
              </a:rPr>
              <a:t>and/or </a:t>
            </a:r>
            <a:r>
              <a:rPr lang="en-GB" sz="2400" dirty="0">
                <a:latin typeface="Times New Roman"/>
                <a:cs typeface="Times New Roman"/>
              </a:rPr>
              <a:t>list of </a:t>
            </a:r>
            <a:r>
              <a:rPr sz="2400" spc="-5" dirty="0">
                <a:latin typeface="Times New Roman"/>
                <a:cs typeface="Times New Roman"/>
              </a:rPr>
              <a:t>households </a:t>
            </a:r>
            <a:r>
              <a:rPr sz="2400" dirty="0">
                <a:latin typeface="Times New Roman"/>
                <a:cs typeface="Times New Roman"/>
              </a:rPr>
              <a:t>is  </a:t>
            </a:r>
            <a:r>
              <a:rPr sz="2400" spc="-5" dirty="0">
                <a:latin typeface="Times New Roman"/>
                <a:cs typeface="Times New Roman"/>
              </a:rPr>
              <a:t>missing, </a:t>
            </a:r>
            <a:r>
              <a:rPr sz="2400" dirty="0">
                <a:latin typeface="Times New Roman"/>
                <a:cs typeface="Times New Roman"/>
              </a:rPr>
              <a:t>the </a:t>
            </a:r>
            <a:r>
              <a:rPr sz="2400" spc="-5" dirty="0">
                <a:solidFill>
                  <a:srgbClr val="FF0000"/>
                </a:solidFill>
                <a:latin typeface="Times New Roman"/>
                <a:cs typeface="Times New Roman"/>
              </a:rPr>
              <a:t>list </a:t>
            </a:r>
            <a:r>
              <a:rPr sz="2400" dirty="0">
                <a:solidFill>
                  <a:srgbClr val="FF0000"/>
                </a:solidFill>
                <a:latin typeface="Times New Roman"/>
                <a:cs typeface="Times New Roman"/>
              </a:rPr>
              <a:t>of </a:t>
            </a:r>
            <a:r>
              <a:rPr sz="2400" spc="-5" dirty="0">
                <a:solidFill>
                  <a:srgbClr val="FF0000"/>
                </a:solidFill>
                <a:latin typeface="Times New Roman"/>
                <a:cs typeface="Times New Roman"/>
              </a:rPr>
              <a:t>EAs </a:t>
            </a:r>
            <a:r>
              <a:rPr sz="2400" dirty="0">
                <a:latin typeface="Times New Roman"/>
                <a:cs typeface="Times New Roman"/>
              </a:rPr>
              <a:t>could </a:t>
            </a:r>
            <a:r>
              <a:rPr sz="2400" spc="-5" dirty="0">
                <a:latin typeface="Times New Roman"/>
                <a:cs typeface="Times New Roman"/>
              </a:rPr>
              <a:t>serve as </a:t>
            </a:r>
            <a:r>
              <a:rPr sz="2400" dirty="0">
                <a:latin typeface="Times New Roman"/>
                <a:cs typeface="Times New Roman"/>
              </a:rPr>
              <a:t>a </a:t>
            </a:r>
            <a:r>
              <a:rPr sz="2400" spc="-5" dirty="0">
                <a:latin typeface="Times New Roman"/>
                <a:cs typeface="Times New Roman"/>
              </a:rPr>
              <a:t>starting </a:t>
            </a:r>
            <a:r>
              <a:rPr sz="2400" dirty="0">
                <a:latin typeface="Times New Roman"/>
                <a:cs typeface="Times New Roman"/>
              </a:rPr>
              <a:t>point </a:t>
            </a:r>
            <a:r>
              <a:rPr sz="2400" spc="-10" dirty="0">
                <a:latin typeface="Times New Roman"/>
                <a:cs typeface="Times New Roman"/>
              </a:rPr>
              <a:t>for  </a:t>
            </a:r>
            <a:r>
              <a:rPr sz="2400" dirty="0">
                <a:latin typeface="Times New Roman"/>
                <a:cs typeface="Times New Roman"/>
              </a:rPr>
              <a:t>the </a:t>
            </a:r>
            <a:r>
              <a:rPr sz="2400" spc="-5" dirty="0">
                <a:latin typeface="Times New Roman"/>
                <a:cs typeface="Times New Roman"/>
              </a:rPr>
              <a:t>development </a:t>
            </a:r>
            <a:r>
              <a:rPr sz="2400" dirty="0">
                <a:latin typeface="Times New Roman"/>
                <a:cs typeface="Times New Roman"/>
              </a:rPr>
              <a:t>of a </a:t>
            </a:r>
            <a:r>
              <a:rPr sz="2400" spc="-5" dirty="0">
                <a:latin typeface="Times New Roman"/>
                <a:cs typeface="Times New Roman"/>
              </a:rPr>
              <a:t>census</a:t>
            </a:r>
            <a:r>
              <a:rPr sz="2400" spc="-15" dirty="0">
                <a:latin typeface="Times New Roman"/>
                <a:cs typeface="Times New Roman"/>
              </a:rPr>
              <a:t> </a:t>
            </a:r>
            <a:r>
              <a:rPr sz="2400" spc="-5" dirty="0">
                <a:latin typeface="Times New Roman"/>
                <a:cs typeface="Times New Roman"/>
              </a:rPr>
              <a:t>frame.</a:t>
            </a:r>
            <a:endParaRPr sz="2400" dirty="0">
              <a:latin typeface="Times New Roman"/>
              <a:cs typeface="Times New Roman"/>
            </a:endParaRPr>
          </a:p>
          <a:p>
            <a:pPr marL="354965" marR="6985" indent="-342900">
              <a:lnSpc>
                <a:spcPct val="120000"/>
              </a:lnSpc>
              <a:spcBef>
                <a:spcPts val="605"/>
              </a:spcBef>
              <a:buClr>
                <a:srgbClr val="4966AC"/>
              </a:buClr>
              <a:buSzPct val="79166"/>
              <a:buFont typeface="Arial"/>
              <a:buChar char="•"/>
              <a:tabLst>
                <a:tab pos="355600" algn="l"/>
              </a:tabLst>
            </a:pPr>
            <a:r>
              <a:rPr sz="2400" b="1" spc="-5" dirty="0">
                <a:latin typeface="Times New Roman"/>
                <a:cs typeface="Times New Roman"/>
              </a:rPr>
              <a:t>The </a:t>
            </a:r>
            <a:r>
              <a:rPr sz="2400" b="1" spc="-15" dirty="0">
                <a:latin typeface="Times New Roman"/>
                <a:cs typeface="Times New Roman"/>
              </a:rPr>
              <a:t>Area</a:t>
            </a:r>
            <a:r>
              <a:rPr sz="2400" b="1" spc="570" dirty="0">
                <a:latin typeface="Times New Roman"/>
                <a:cs typeface="Times New Roman"/>
              </a:rPr>
              <a:t> </a:t>
            </a:r>
            <a:r>
              <a:rPr sz="2400" b="1" dirty="0">
                <a:latin typeface="Times New Roman"/>
                <a:cs typeface="Times New Roman"/>
              </a:rPr>
              <a:t>Frame </a:t>
            </a:r>
            <a:r>
              <a:rPr sz="2400" dirty="0">
                <a:latin typeface="Times New Roman"/>
                <a:cs typeface="Times New Roman"/>
              </a:rPr>
              <a:t>is a </a:t>
            </a:r>
            <a:r>
              <a:rPr sz="2400" spc="-5" dirty="0">
                <a:solidFill>
                  <a:srgbClr val="FF0000"/>
                </a:solidFill>
                <a:latin typeface="Times New Roman"/>
                <a:cs typeface="Times New Roman"/>
              </a:rPr>
              <a:t>set </a:t>
            </a:r>
            <a:r>
              <a:rPr sz="2400" dirty="0">
                <a:solidFill>
                  <a:srgbClr val="FF0000"/>
                </a:solidFill>
                <a:latin typeface="Times New Roman"/>
                <a:cs typeface="Times New Roman"/>
              </a:rPr>
              <a:t>of </a:t>
            </a:r>
            <a:r>
              <a:rPr sz="2400" dirty="0">
                <a:latin typeface="Times New Roman"/>
                <a:cs typeface="Times New Roman"/>
              </a:rPr>
              <a:t>land </a:t>
            </a:r>
            <a:r>
              <a:rPr sz="2400" spc="-5" dirty="0">
                <a:latin typeface="Times New Roman"/>
                <a:cs typeface="Times New Roman"/>
              </a:rPr>
              <a:t>elements, </a:t>
            </a:r>
            <a:r>
              <a:rPr lang="en-GB" sz="2400" spc="-5" dirty="0">
                <a:latin typeface="Times New Roman"/>
                <a:cs typeface="Times New Roman"/>
              </a:rPr>
              <a:t/>
            </a:r>
            <a:br>
              <a:rPr lang="en-GB" sz="2400" spc="-5" dirty="0">
                <a:latin typeface="Times New Roman"/>
                <a:cs typeface="Times New Roman"/>
              </a:rPr>
            </a:br>
            <a:r>
              <a:rPr sz="2400" dirty="0">
                <a:latin typeface="Times New Roman"/>
                <a:cs typeface="Times New Roman"/>
              </a:rPr>
              <a:t>which </a:t>
            </a:r>
            <a:r>
              <a:rPr sz="2400" spc="-10" dirty="0">
                <a:latin typeface="Times New Roman"/>
                <a:cs typeface="Times New Roman"/>
              </a:rPr>
              <a:t>may </a:t>
            </a:r>
            <a:r>
              <a:rPr sz="2400" spc="-15" dirty="0">
                <a:latin typeface="Times New Roman"/>
                <a:cs typeface="Times New Roman"/>
              </a:rPr>
              <a:t>be </a:t>
            </a:r>
            <a:r>
              <a:rPr sz="2400" dirty="0">
                <a:latin typeface="Times New Roman"/>
                <a:cs typeface="Times New Roman"/>
              </a:rPr>
              <a:t>either </a:t>
            </a:r>
            <a:r>
              <a:rPr sz="2400" dirty="0">
                <a:solidFill>
                  <a:srgbClr val="FF0000"/>
                </a:solidFill>
                <a:latin typeface="Times New Roman"/>
                <a:cs typeface="Times New Roman"/>
              </a:rPr>
              <a:t>points </a:t>
            </a:r>
            <a:r>
              <a:rPr lang="en-GB" sz="2400" dirty="0">
                <a:solidFill>
                  <a:srgbClr val="FF0000"/>
                </a:solidFill>
                <a:latin typeface="Times New Roman"/>
                <a:cs typeface="Times New Roman"/>
              </a:rPr>
              <a:t>of land </a:t>
            </a:r>
            <a:r>
              <a:rPr sz="2400" dirty="0">
                <a:latin typeface="Times New Roman"/>
                <a:cs typeface="Times New Roman"/>
              </a:rPr>
              <a:t>or </a:t>
            </a:r>
            <a:r>
              <a:rPr sz="2400" spc="-5" dirty="0">
                <a:solidFill>
                  <a:srgbClr val="FF0000"/>
                </a:solidFill>
                <a:latin typeface="Times New Roman"/>
                <a:cs typeface="Times New Roman"/>
              </a:rPr>
              <a:t>segments </a:t>
            </a:r>
            <a:r>
              <a:rPr sz="2400" dirty="0">
                <a:solidFill>
                  <a:srgbClr val="FF0000"/>
                </a:solidFill>
                <a:latin typeface="Times New Roman"/>
                <a:cs typeface="Times New Roman"/>
              </a:rPr>
              <a:t>of</a:t>
            </a:r>
            <a:r>
              <a:rPr sz="2400" spc="-40" dirty="0">
                <a:solidFill>
                  <a:srgbClr val="FF0000"/>
                </a:solidFill>
                <a:latin typeface="Times New Roman"/>
                <a:cs typeface="Times New Roman"/>
              </a:rPr>
              <a:t> </a:t>
            </a:r>
            <a:r>
              <a:rPr sz="2400" dirty="0">
                <a:solidFill>
                  <a:srgbClr val="FF0000"/>
                </a:solidFill>
                <a:latin typeface="Times New Roman"/>
                <a:cs typeface="Times New Roman"/>
              </a:rPr>
              <a:t>land</a:t>
            </a:r>
            <a:r>
              <a:rPr sz="2400" dirty="0">
                <a:latin typeface="Times New Roman"/>
                <a:cs typeface="Times New Roman"/>
              </a:rPr>
              <a:t>.</a:t>
            </a:r>
          </a:p>
          <a:p>
            <a:pPr marL="354965" marR="5080" indent="-342900">
              <a:lnSpc>
                <a:spcPct val="120000"/>
              </a:lnSpc>
              <a:spcBef>
                <a:spcPts val="600"/>
              </a:spcBef>
              <a:buClr>
                <a:srgbClr val="4966AC"/>
              </a:buClr>
              <a:buSzPct val="79166"/>
              <a:buFont typeface="Arial"/>
              <a:buChar char="•"/>
              <a:tabLst>
                <a:tab pos="355600" algn="l"/>
              </a:tabLst>
            </a:pPr>
            <a:r>
              <a:rPr sz="2400" b="1" spc="-5" dirty="0">
                <a:latin typeface="Times New Roman"/>
                <a:cs typeface="Times New Roman"/>
              </a:rPr>
              <a:t>The </a:t>
            </a:r>
            <a:r>
              <a:rPr sz="2400" b="1" dirty="0">
                <a:latin typeface="Times New Roman"/>
                <a:cs typeface="Times New Roman"/>
              </a:rPr>
              <a:t>Multiple </a:t>
            </a:r>
            <a:r>
              <a:rPr sz="2400" b="1" spc="-5" dirty="0">
                <a:latin typeface="Times New Roman"/>
                <a:cs typeface="Times New Roman"/>
              </a:rPr>
              <a:t>Frame</a:t>
            </a:r>
            <a:r>
              <a:rPr sz="2400" spc="-5" dirty="0">
                <a:latin typeface="Times New Roman"/>
                <a:cs typeface="Times New Roman"/>
              </a:rPr>
              <a:t>, </a:t>
            </a:r>
            <a:r>
              <a:rPr sz="2400" dirty="0">
                <a:latin typeface="Times New Roman"/>
                <a:cs typeface="Times New Roman"/>
              </a:rPr>
              <a:t>in which </a:t>
            </a:r>
            <a:r>
              <a:rPr lang="en-GB" sz="2400" dirty="0">
                <a:latin typeface="Times New Roman"/>
                <a:cs typeface="Times New Roman"/>
              </a:rPr>
              <a:t/>
            </a:r>
            <a:br>
              <a:rPr lang="en-GB" sz="2400" dirty="0">
                <a:latin typeface="Times New Roman"/>
                <a:cs typeface="Times New Roman"/>
              </a:rPr>
            </a:br>
            <a:r>
              <a:rPr sz="2400" spc="-10" dirty="0">
                <a:latin typeface="Times New Roman"/>
                <a:cs typeface="Times New Roman"/>
              </a:rPr>
              <a:t>part </a:t>
            </a:r>
            <a:r>
              <a:rPr sz="2400" dirty="0">
                <a:latin typeface="Times New Roman"/>
                <a:cs typeface="Times New Roman"/>
              </a:rPr>
              <a:t>of the </a:t>
            </a:r>
            <a:r>
              <a:rPr sz="2400" spc="-5" dirty="0">
                <a:latin typeface="Times New Roman"/>
                <a:cs typeface="Times New Roman"/>
              </a:rPr>
              <a:t>population </a:t>
            </a:r>
            <a:r>
              <a:rPr sz="2400" dirty="0">
                <a:latin typeface="Times New Roman"/>
                <a:cs typeface="Times New Roman"/>
              </a:rPr>
              <a:t>is  covered by a </a:t>
            </a:r>
            <a:r>
              <a:rPr sz="2400" spc="-5" dirty="0">
                <a:latin typeface="Times New Roman"/>
                <a:cs typeface="Times New Roman"/>
              </a:rPr>
              <a:t>list </a:t>
            </a:r>
            <a:r>
              <a:rPr sz="2400" spc="-10" dirty="0">
                <a:latin typeface="Times New Roman"/>
                <a:cs typeface="Times New Roman"/>
              </a:rPr>
              <a:t>frame </a:t>
            </a:r>
            <a:r>
              <a:rPr dirty="0">
                <a:latin typeface="Times New Roman"/>
                <a:cs typeface="Times New Roman"/>
              </a:rPr>
              <a:t>(e.g. </a:t>
            </a:r>
            <a:r>
              <a:rPr spc="-5" dirty="0">
                <a:latin typeface="Times New Roman"/>
                <a:cs typeface="Times New Roman"/>
              </a:rPr>
              <a:t>special AHs)</a:t>
            </a:r>
            <a:r>
              <a:rPr sz="3200" spc="-5" dirty="0">
                <a:latin typeface="Times New Roman"/>
                <a:cs typeface="Times New Roman"/>
              </a:rPr>
              <a:t> </a:t>
            </a:r>
            <a:r>
              <a:rPr lang="en-GB" sz="2400" spc="-5" dirty="0">
                <a:latin typeface="Times New Roman"/>
                <a:cs typeface="Times New Roman"/>
              </a:rPr>
              <a:t/>
            </a:r>
            <a:br>
              <a:rPr lang="en-GB" sz="2400" spc="-5" dirty="0">
                <a:latin typeface="Times New Roman"/>
                <a:cs typeface="Times New Roman"/>
              </a:rPr>
            </a:br>
            <a:r>
              <a:rPr sz="2400" dirty="0">
                <a:latin typeface="Times New Roman"/>
                <a:cs typeface="Times New Roman"/>
              </a:rPr>
              <a:t>and the </a:t>
            </a:r>
            <a:r>
              <a:rPr sz="2400" spc="-5" dirty="0">
                <a:latin typeface="Times New Roman"/>
                <a:cs typeface="Times New Roman"/>
              </a:rPr>
              <a:t>remainder </a:t>
            </a:r>
            <a:r>
              <a:rPr dirty="0">
                <a:latin typeface="Times New Roman"/>
                <a:cs typeface="Times New Roman"/>
              </a:rPr>
              <a:t>(e.g. other </a:t>
            </a:r>
            <a:r>
              <a:rPr spc="-5" dirty="0">
                <a:latin typeface="Times New Roman"/>
                <a:cs typeface="Times New Roman"/>
              </a:rPr>
              <a:t>AHs) </a:t>
            </a:r>
            <a:r>
              <a:rPr sz="2400" dirty="0">
                <a:latin typeface="Times New Roman"/>
                <a:cs typeface="Times New Roman"/>
              </a:rPr>
              <a:t>by an area</a:t>
            </a:r>
            <a:r>
              <a:rPr sz="2400" spc="-165" dirty="0">
                <a:latin typeface="Times New Roman"/>
                <a:cs typeface="Times New Roman"/>
              </a:rPr>
              <a:t> </a:t>
            </a:r>
            <a:r>
              <a:rPr sz="2400" spc="-5" dirty="0">
                <a:latin typeface="Times New Roman"/>
                <a:cs typeface="Times New Roman"/>
              </a:rPr>
              <a:t>frame.</a:t>
            </a:r>
            <a:endParaRPr sz="2400" dirty="0">
              <a:latin typeface="Times New Roman"/>
              <a:cs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266571" y="809701"/>
            <a:ext cx="6557645" cy="1244600"/>
          </a:xfrm>
          <a:prstGeom prst="rect">
            <a:avLst/>
          </a:prstGeom>
        </p:spPr>
        <p:txBody>
          <a:bodyPr vert="horz" wrap="square" lIns="0" tIns="12065" rIns="0" bIns="0" rtlCol="0">
            <a:spAutoFit/>
          </a:bodyPr>
          <a:lstStyle/>
          <a:p>
            <a:pPr marL="12700" marR="5080">
              <a:lnSpc>
                <a:spcPct val="100000"/>
              </a:lnSpc>
              <a:spcBef>
                <a:spcPts val="95"/>
              </a:spcBef>
            </a:pPr>
            <a:r>
              <a:rPr sz="4000" spc="-15" dirty="0"/>
              <a:t>Sources </a:t>
            </a:r>
            <a:r>
              <a:rPr sz="4000" spc="-5" dirty="0"/>
              <a:t>of information for the  construction of an AC</a:t>
            </a:r>
            <a:r>
              <a:rPr sz="4000" spc="-204" dirty="0"/>
              <a:t> </a:t>
            </a:r>
            <a:r>
              <a:rPr sz="4000" spc="-5" dirty="0"/>
              <a:t>frame</a:t>
            </a:r>
            <a:endParaRPr sz="4000" dirty="0"/>
          </a:p>
        </p:txBody>
      </p:sp>
      <p:sp>
        <p:nvSpPr>
          <p:cNvPr id="4" name="object 4"/>
          <p:cNvSpPr txBox="1">
            <a:spLocks noGrp="1"/>
          </p:cNvSpPr>
          <p:nvPr>
            <p:ph type="sldNum" sz="quarter" idx="7"/>
          </p:nvPr>
        </p:nvSpPr>
        <p:spPr>
          <a:prstGeom prst="rect">
            <a:avLst/>
          </a:prstGeom>
        </p:spPr>
        <p:txBody>
          <a:bodyPr vert="horz" wrap="square" lIns="0" tIns="1905" rIns="0" bIns="0" rtlCol="0">
            <a:spAutoFit/>
          </a:bodyPr>
          <a:lstStyle/>
          <a:p>
            <a:pPr marL="38100">
              <a:lnSpc>
                <a:spcPct val="100000"/>
              </a:lnSpc>
              <a:spcBef>
                <a:spcPts val="15"/>
              </a:spcBef>
            </a:pPr>
            <a:fld id="{81D60167-4931-47E6-BA6A-407CBD079E47}" type="slidenum">
              <a:rPr dirty="0"/>
              <a:t>9</a:t>
            </a:fld>
            <a:endParaRPr dirty="0"/>
          </a:p>
        </p:txBody>
      </p:sp>
      <p:sp>
        <p:nvSpPr>
          <p:cNvPr id="3" name="object 3"/>
          <p:cNvSpPr txBox="1"/>
          <p:nvPr/>
        </p:nvSpPr>
        <p:spPr>
          <a:xfrm>
            <a:off x="1030369" y="2133600"/>
            <a:ext cx="7799070" cy="3994876"/>
          </a:xfrm>
          <a:prstGeom prst="rect">
            <a:avLst/>
          </a:prstGeom>
        </p:spPr>
        <p:txBody>
          <a:bodyPr vert="horz" wrap="square" lIns="0" tIns="12065" rIns="0" bIns="0" rtlCol="0">
            <a:spAutoFit/>
          </a:bodyPr>
          <a:lstStyle/>
          <a:p>
            <a:pPr marL="376555" marR="6350" indent="-364490">
              <a:lnSpc>
                <a:spcPct val="100000"/>
              </a:lnSpc>
              <a:spcBef>
                <a:spcPts val="95"/>
              </a:spcBef>
              <a:buClr>
                <a:srgbClr val="4966AC"/>
              </a:buClr>
              <a:buSzPct val="79545"/>
              <a:buFont typeface="Arial"/>
              <a:buChar char="•"/>
              <a:tabLst>
                <a:tab pos="377190" algn="l"/>
              </a:tabLst>
            </a:pPr>
            <a:r>
              <a:rPr sz="2200" spc="-5" dirty="0">
                <a:latin typeface="Times New Roman"/>
                <a:cs typeface="Times New Roman"/>
              </a:rPr>
              <a:t>The statistical</a:t>
            </a:r>
            <a:r>
              <a:rPr sz="2200" spc="-5" dirty="0">
                <a:solidFill>
                  <a:srgbClr val="FF0000"/>
                </a:solidFill>
                <a:latin typeface="Times New Roman"/>
                <a:cs typeface="Times New Roman"/>
              </a:rPr>
              <a:t> data and maps </a:t>
            </a:r>
            <a:r>
              <a:rPr sz="2200" dirty="0">
                <a:latin typeface="Times New Roman"/>
                <a:cs typeface="Times New Roman"/>
              </a:rPr>
              <a:t>of </a:t>
            </a:r>
            <a:r>
              <a:rPr sz="2200" spc="-5" dirty="0">
                <a:latin typeface="Times New Roman"/>
                <a:cs typeface="Times New Roman"/>
              </a:rPr>
              <a:t>the</a:t>
            </a:r>
            <a:r>
              <a:rPr sz="2200" spc="-5" dirty="0">
                <a:solidFill>
                  <a:srgbClr val="0070C0"/>
                </a:solidFill>
                <a:latin typeface="Times New Roman"/>
                <a:cs typeface="Times New Roman"/>
              </a:rPr>
              <a:t> </a:t>
            </a:r>
            <a:r>
              <a:rPr sz="2200" spc="-5" dirty="0">
                <a:solidFill>
                  <a:srgbClr val="3333FF"/>
                </a:solidFill>
                <a:latin typeface="Times New Roman"/>
                <a:cs typeface="Times New Roman"/>
              </a:rPr>
              <a:t>EAs</a:t>
            </a:r>
            <a:r>
              <a:rPr sz="2200" spc="-5" dirty="0">
                <a:solidFill>
                  <a:srgbClr val="0070C0"/>
                </a:solidFill>
                <a:latin typeface="Times New Roman"/>
                <a:cs typeface="Times New Roman"/>
              </a:rPr>
              <a:t> </a:t>
            </a:r>
            <a:r>
              <a:rPr sz="2200" dirty="0">
                <a:latin typeface="Times New Roman"/>
                <a:cs typeface="Times New Roman"/>
              </a:rPr>
              <a:t>of </a:t>
            </a:r>
            <a:r>
              <a:rPr sz="2200" spc="-5" dirty="0">
                <a:latin typeface="Times New Roman"/>
                <a:cs typeface="Times New Roman"/>
              </a:rPr>
              <a:t>the </a:t>
            </a:r>
            <a:r>
              <a:rPr lang="en-GB" sz="2200" spc="-10" dirty="0">
                <a:latin typeface="Times New Roman"/>
                <a:cs typeface="Times New Roman"/>
              </a:rPr>
              <a:t>latest </a:t>
            </a:r>
            <a:r>
              <a:rPr sz="2200" spc="-10" dirty="0">
                <a:solidFill>
                  <a:srgbClr val="FF0000"/>
                </a:solidFill>
                <a:latin typeface="Times New Roman"/>
                <a:cs typeface="Times New Roman"/>
              </a:rPr>
              <a:t>PH</a:t>
            </a:r>
            <a:r>
              <a:rPr sz="2200" spc="-10" dirty="0">
                <a:latin typeface="Times New Roman"/>
                <a:cs typeface="Times New Roman"/>
              </a:rPr>
              <a:t>C </a:t>
            </a:r>
            <a:r>
              <a:rPr sz="2200" spc="-5" dirty="0">
                <a:latin typeface="Times New Roman"/>
                <a:cs typeface="Times New Roman"/>
              </a:rPr>
              <a:t>and </a:t>
            </a:r>
            <a:r>
              <a:rPr lang="en-GB" sz="2200" spc="-5" dirty="0">
                <a:latin typeface="Times New Roman"/>
                <a:cs typeface="Times New Roman"/>
              </a:rPr>
              <a:t/>
            </a:r>
            <a:br>
              <a:rPr lang="en-GB" sz="2200" spc="-5" dirty="0">
                <a:latin typeface="Times New Roman"/>
                <a:cs typeface="Times New Roman"/>
              </a:rPr>
            </a:br>
            <a:r>
              <a:rPr sz="2200" spc="-5" dirty="0">
                <a:latin typeface="Times New Roman"/>
                <a:cs typeface="Times New Roman"/>
              </a:rPr>
              <a:t>a </a:t>
            </a:r>
            <a:r>
              <a:rPr sz="2200" spc="-5" dirty="0">
                <a:solidFill>
                  <a:srgbClr val="FF0000"/>
                </a:solidFill>
                <a:latin typeface="Times New Roman"/>
                <a:cs typeface="Times New Roman"/>
              </a:rPr>
              <a:t>list </a:t>
            </a:r>
            <a:r>
              <a:rPr sz="2200" spc="-10" dirty="0">
                <a:latin typeface="Times New Roman"/>
                <a:cs typeface="Times New Roman"/>
              </a:rPr>
              <a:t>of</a:t>
            </a:r>
            <a:r>
              <a:rPr sz="2200" spc="-10" dirty="0">
                <a:solidFill>
                  <a:srgbClr val="FFC000"/>
                </a:solidFill>
                <a:latin typeface="Times New Roman"/>
                <a:cs typeface="Times New Roman"/>
              </a:rPr>
              <a:t> </a:t>
            </a:r>
            <a:r>
              <a:rPr sz="2200" spc="-5" dirty="0">
                <a:solidFill>
                  <a:srgbClr val="3333FF"/>
                </a:solidFill>
                <a:latin typeface="Times New Roman"/>
                <a:cs typeface="Times New Roman"/>
              </a:rPr>
              <a:t>EAs</a:t>
            </a:r>
            <a:r>
              <a:rPr sz="2200" spc="-5" dirty="0">
                <a:solidFill>
                  <a:srgbClr val="FFC000"/>
                </a:solidFill>
                <a:latin typeface="Times New Roman"/>
                <a:cs typeface="Times New Roman"/>
              </a:rPr>
              <a:t> </a:t>
            </a:r>
            <a:r>
              <a:rPr sz="2200" spc="-5" dirty="0">
                <a:latin typeface="Times New Roman"/>
                <a:cs typeface="Times New Roman"/>
              </a:rPr>
              <a:t>with their </a:t>
            </a:r>
            <a:r>
              <a:rPr sz="2200" spc="-5" dirty="0">
                <a:solidFill>
                  <a:srgbClr val="FF0000"/>
                </a:solidFill>
                <a:latin typeface="Times New Roman"/>
                <a:cs typeface="Times New Roman"/>
              </a:rPr>
              <a:t>number</a:t>
            </a:r>
            <a:r>
              <a:rPr sz="2200" spc="-5" dirty="0">
                <a:latin typeface="Times New Roman"/>
                <a:cs typeface="Times New Roman"/>
              </a:rPr>
              <a:t> </a:t>
            </a:r>
            <a:r>
              <a:rPr sz="2200" dirty="0">
                <a:latin typeface="Times New Roman"/>
                <a:cs typeface="Times New Roman"/>
              </a:rPr>
              <a:t>of </a:t>
            </a:r>
            <a:r>
              <a:rPr sz="2200" spc="-5" dirty="0">
                <a:solidFill>
                  <a:srgbClr val="FF0000"/>
                </a:solidFill>
                <a:latin typeface="Times New Roman"/>
                <a:cs typeface="Times New Roman"/>
              </a:rPr>
              <a:t>households/housing</a:t>
            </a:r>
            <a:r>
              <a:rPr sz="2200" spc="25" dirty="0">
                <a:solidFill>
                  <a:srgbClr val="FF0000"/>
                </a:solidFill>
                <a:latin typeface="Times New Roman"/>
                <a:cs typeface="Times New Roman"/>
              </a:rPr>
              <a:t> </a:t>
            </a:r>
            <a:r>
              <a:rPr sz="2200" spc="-5" dirty="0">
                <a:latin typeface="Times New Roman"/>
                <a:cs typeface="Times New Roman"/>
              </a:rPr>
              <a:t>units.</a:t>
            </a:r>
            <a:endParaRPr sz="2200" dirty="0">
              <a:latin typeface="Times New Roman"/>
              <a:cs typeface="Times New Roman"/>
            </a:endParaRPr>
          </a:p>
          <a:p>
            <a:pPr marL="376555" indent="-364490">
              <a:lnSpc>
                <a:spcPct val="100000"/>
              </a:lnSpc>
              <a:spcBef>
                <a:spcPts val="600"/>
              </a:spcBef>
              <a:buClr>
                <a:srgbClr val="4966AC"/>
              </a:buClr>
              <a:buSzPct val="79545"/>
              <a:buFont typeface="Arial"/>
              <a:buChar char="•"/>
              <a:tabLst>
                <a:tab pos="377190" algn="l"/>
              </a:tabLst>
            </a:pPr>
            <a:r>
              <a:rPr sz="2200" spc="-5" dirty="0">
                <a:latin typeface="Times New Roman"/>
                <a:cs typeface="Times New Roman"/>
              </a:rPr>
              <a:t>The</a:t>
            </a:r>
            <a:r>
              <a:rPr sz="2200" spc="245" dirty="0">
                <a:latin typeface="Times New Roman"/>
                <a:cs typeface="Times New Roman"/>
              </a:rPr>
              <a:t> </a:t>
            </a:r>
            <a:r>
              <a:rPr sz="2200" spc="-5" dirty="0">
                <a:latin typeface="Times New Roman"/>
                <a:cs typeface="Times New Roman"/>
              </a:rPr>
              <a:t>statistical</a:t>
            </a:r>
            <a:r>
              <a:rPr sz="2200" spc="235" dirty="0">
                <a:solidFill>
                  <a:srgbClr val="FF0000"/>
                </a:solidFill>
                <a:latin typeface="Times New Roman"/>
                <a:cs typeface="Times New Roman"/>
              </a:rPr>
              <a:t> </a:t>
            </a:r>
            <a:r>
              <a:rPr sz="2200" spc="-5" dirty="0">
                <a:solidFill>
                  <a:srgbClr val="FF0000"/>
                </a:solidFill>
                <a:latin typeface="Times New Roman"/>
                <a:cs typeface="Times New Roman"/>
              </a:rPr>
              <a:t>data</a:t>
            </a:r>
            <a:r>
              <a:rPr sz="2200" spc="240" dirty="0">
                <a:solidFill>
                  <a:srgbClr val="FF0000"/>
                </a:solidFill>
                <a:latin typeface="Times New Roman"/>
                <a:cs typeface="Times New Roman"/>
              </a:rPr>
              <a:t> </a:t>
            </a:r>
            <a:r>
              <a:rPr sz="2200" spc="-5" dirty="0">
                <a:solidFill>
                  <a:srgbClr val="FF0000"/>
                </a:solidFill>
                <a:latin typeface="Times New Roman"/>
                <a:cs typeface="Times New Roman"/>
              </a:rPr>
              <a:t>and</a:t>
            </a:r>
            <a:r>
              <a:rPr sz="2200" spc="235" dirty="0">
                <a:solidFill>
                  <a:srgbClr val="FF0000"/>
                </a:solidFill>
                <a:latin typeface="Times New Roman"/>
                <a:cs typeface="Times New Roman"/>
              </a:rPr>
              <a:t> </a:t>
            </a:r>
            <a:r>
              <a:rPr sz="2200" spc="-5" dirty="0">
                <a:solidFill>
                  <a:srgbClr val="FF0000"/>
                </a:solidFill>
                <a:latin typeface="Times New Roman"/>
                <a:cs typeface="Times New Roman"/>
              </a:rPr>
              <a:t>maps</a:t>
            </a:r>
            <a:r>
              <a:rPr sz="2200" spc="240" dirty="0">
                <a:solidFill>
                  <a:srgbClr val="FF0000"/>
                </a:solidFill>
                <a:latin typeface="Times New Roman"/>
                <a:cs typeface="Times New Roman"/>
              </a:rPr>
              <a:t> </a:t>
            </a:r>
            <a:r>
              <a:rPr sz="2200" spc="-5" dirty="0">
                <a:latin typeface="Times New Roman"/>
                <a:cs typeface="Times New Roman"/>
              </a:rPr>
              <a:t>of</a:t>
            </a:r>
            <a:r>
              <a:rPr sz="2200" spc="240" dirty="0">
                <a:latin typeface="Times New Roman"/>
                <a:cs typeface="Times New Roman"/>
              </a:rPr>
              <a:t> </a:t>
            </a:r>
            <a:r>
              <a:rPr sz="2200" dirty="0">
                <a:latin typeface="Times New Roman"/>
                <a:cs typeface="Times New Roman"/>
              </a:rPr>
              <a:t>the</a:t>
            </a:r>
            <a:r>
              <a:rPr sz="2200" spc="229" dirty="0">
                <a:latin typeface="Times New Roman"/>
                <a:cs typeface="Times New Roman"/>
              </a:rPr>
              <a:t> </a:t>
            </a:r>
            <a:r>
              <a:rPr sz="2200" spc="-5" dirty="0">
                <a:solidFill>
                  <a:srgbClr val="3333FF"/>
                </a:solidFill>
                <a:latin typeface="Times New Roman"/>
                <a:cs typeface="Times New Roman"/>
              </a:rPr>
              <a:t>EAs</a:t>
            </a:r>
            <a:r>
              <a:rPr sz="2200" spc="235" dirty="0">
                <a:latin typeface="Times New Roman"/>
                <a:cs typeface="Times New Roman"/>
              </a:rPr>
              <a:t> </a:t>
            </a:r>
            <a:r>
              <a:rPr sz="2200" spc="-5" dirty="0">
                <a:latin typeface="Times New Roman"/>
                <a:cs typeface="Times New Roman"/>
              </a:rPr>
              <a:t>of</a:t>
            </a:r>
            <a:r>
              <a:rPr sz="2200" spc="240" dirty="0">
                <a:latin typeface="Times New Roman"/>
                <a:cs typeface="Times New Roman"/>
              </a:rPr>
              <a:t> </a:t>
            </a:r>
            <a:r>
              <a:rPr sz="2200" spc="-5" dirty="0">
                <a:latin typeface="Times New Roman"/>
                <a:cs typeface="Times New Roman"/>
              </a:rPr>
              <a:t>the</a:t>
            </a:r>
            <a:r>
              <a:rPr sz="2200" spc="240" dirty="0">
                <a:latin typeface="Times New Roman"/>
                <a:cs typeface="Times New Roman"/>
              </a:rPr>
              <a:t> </a:t>
            </a:r>
            <a:r>
              <a:rPr sz="2200" spc="-5" dirty="0">
                <a:latin typeface="Times New Roman"/>
                <a:cs typeface="Times New Roman"/>
              </a:rPr>
              <a:t>latest</a:t>
            </a:r>
            <a:r>
              <a:rPr sz="2200" spc="245" dirty="0">
                <a:latin typeface="Times New Roman"/>
                <a:cs typeface="Times New Roman"/>
              </a:rPr>
              <a:t> </a:t>
            </a:r>
            <a:r>
              <a:rPr sz="2200" spc="-10" dirty="0">
                <a:solidFill>
                  <a:srgbClr val="00B050"/>
                </a:solidFill>
                <a:latin typeface="Times New Roman"/>
                <a:cs typeface="Times New Roman"/>
              </a:rPr>
              <a:t>A</a:t>
            </a:r>
            <a:r>
              <a:rPr sz="2200" spc="-10" dirty="0">
                <a:latin typeface="Times New Roman"/>
                <a:cs typeface="Times New Roman"/>
              </a:rPr>
              <a:t>C</a:t>
            </a:r>
            <a:r>
              <a:rPr lang="en-GB" sz="2200" spc="-10" dirty="0">
                <a:latin typeface="Times New Roman"/>
                <a:cs typeface="Times New Roman"/>
              </a:rPr>
              <a:t> incl.</a:t>
            </a:r>
            <a:endParaRPr sz="2200" dirty="0">
              <a:latin typeface="Times New Roman"/>
              <a:cs typeface="Times New Roman"/>
            </a:endParaRPr>
          </a:p>
          <a:p>
            <a:pPr marL="376555" algn="just">
              <a:lnSpc>
                <a:spcPct val="100000"/>
              </a:lnSpc>
            </a:pPr>
            <a:r>
              <a:rPr sz="2200" spc="-5" dirty="0">
                <a:latin typeface="Times New Roman"/>
                <a:cs typeface="Times New Roman"/>
              </a:rPr>
              <a:t>a </a:t>
            </a:r>
            <a:r>
              <a:rPr sz="2200" spc="-5" dirty="0">
                <a:solidFill>
                  <a:srgbClr val="FF0000"/>
                </a:solidFill>
                <a:latin typeface="Times New Roman"/>
                <a:cs typeface="Times New Roman"/>
              </a:rPr>
              <a:t>list</a:t>
            </a:r>
            <a:r>
              <a:rPr sz="2200" spc="-5" dirty="0">
                <a:latin typeface="Times New Roman"/>
                <a:cs typeface="Times New Roman"/>
              </a:rPr>
              <a:t> </a:t>
            </a:r>
            <a:r>
              <a:rPr sz="2200" dirty="0">
                <a:latin typeface="Times New Roman"/>
                <a:cs typeface="Times New Roman"/>
              </a:rPr>
              <a:t>of </a:t>
            </a:r>
            <a:r>
              <a:rPr sz="2200" spc="-5" dirty="0">
                <a:solidFill>
                  <a:srgbClr val="3333FF"/>
                </a:solidFill>
                <a:latin typeface="Times New Roman"/>
                <a:cs typeface="Times New Roman"/>
              </a:rPr>
              <a:t>EAs</a:t>
            </a:r>
            <a:r>
              <a:rPr sz="2200" spc="-5" dirty="0">
                <a:latin typeface="Times New Roman"/>
                <a:cs typeface="Times New Roman"/>
              </a:rPr>
              <a:t> with their </a:t>
            </a:r>
            <a:r>
              <a:rPr sz="2200" spc="-5" dirty="0">
                <a:solidFill>
                  <a:srgbClr val="FF0000"/>
                </a:solidFill>
                <a:latin typeface="Times New Roman"/>
                <a:cs typeface="Times New Roman"/>
              </a:rPr>
              <a:t>number</a:t>
            </a:r>
            <a:r>
              <a:rPr sz="2200" spc="-5" dirty="0">
                <a:latin typeface="Times New Roman"/>
                <a:cs typeface="Times New Roman"/>
              </a:rPr>
              <a:t> </a:t>
            </a:r>
            <a:r>
              <a:rPr sz="2200" dirty="0">
                <a:latin typeface="Times New Roman"/>
                <a:cs typeface="Times New Roman"/>
              </a:rPr>
              <a:t>of</a:t>
            </a:r>
            <a:r>
              <a:rPr sz="2200" spc="65" dirty="0">
                <a:latin typeface="Times New Roman"/>
                <a:cs typeface="Times New Roman"/>
              </a:rPr>
              <a:t> </a:t>
            </a:r>
            <a:r>
              <a:rPr sz="2000" dirty="0">
                <a:solidFill>
                  <a:srgbClr val="00B050"/>
                </a:solidFill>
                <a:latin typeface="Times New Roman"/>
                <a:cs typeface="Times New Roman"/>
              </a:rPr>
              <a:t>AHs</a:t>
            </a:r>
            <a:r>
              <a:rPr sz="2200" dirty="0">
                <a:latin typeface="Times New Roman"/>
                <a:cs typeface="Times New Roman"/>
              </a:rPr>
              <a:t>.</a:t>
            </a:r>
          </a:p>
          <a:p>
            <a:pPr marL="376555" marR="5080" indent="-364490" algn="just">
              <a:lnSpc>
                <a:spcPct val="100000"/>
              </a:lnSpc>
              <a:spcBef>
                <a:spcPts val="600"/>
              </a:spcBef>
              <a:buClr>
                <a:srgbClr val="4966AC"/>
              </a:buClr>
              <a:buSzPct val="79545"/>
              <a:buFont typeface="Arial"/>
              <a:buChar char="•"/>
              <a:tabLst>
                <a:tab pos="377190" algn="l"/>
              </a:tabLst>
            </a:pPr>
            <a:r>
              <a:rPr sz="2200" spc="-5" dirty="0">
                <a:latin typeface="Times New Roman"/>
                <a:cs typeface="Times New Roman"/>
              </a:rPr>
              <a:t>Statistical </a:t>
            </a:r>
            <a:r>
              <a:rPr sz="2200" dirty="0">
                <a:solidFill>
                  <a:srgbClr val="00B050"/>
                </a:solidFill>
                <a:latin typeface="Times New Roman"/>
                <a:cs typeface="Times New Roman"/>
              </a:rPr>
              <a:t>farm</a:t>
            </a:r>
            <a:r>
              <a:rPr sz="2200" dirty="0">
                <a:latin typeface="Times New Roman"/>
                <a:cs typeface="Times New Roman"/>
              </a:rPr>
              <a:t> </a:t>
            </a:r>
            <a:r>
              <a:rPr sz="2200" spc="-5" dirty="0">
                <a:latin typeface="Times New Roman"/>
                <a:cs typeface="Times New Roman"/>
              </a:rPr>
              <a:t>registers, cadastral and other cartographic  materials, other statistical and administrative data sources</a:t>
            </a:r>
            <a:r>
              <a:rPr lang="en-GB" sz="2200" spc="-5" dirty="0">
                <a:latin typeface="Times New Roman"/>
                <a:cs typeface="Times New Roman"/>
              </a:rPr>
              <a:t>  (ADS)</a:t>
            </a:r>
            <a:r>
              <a:rPr sz="2200" spc="-5" dirty="0">
                <a:latin typeface="Times New Roman"/>
                <a:cs typeface="Times New Roman"/>
              </a:rPr>
              <a:t>, which  include </a:t>
            </a:r>
            <a:r>
              <a:rPr sz="2200" spc="-5" dirty="0">
                <a:solidFill>
                  <a:srgbClr val="FF0000"/>
                </a:solidFill>
                <a:latin typeface="Times New Roman"/>
                <a:cs typeface="Times New Roman"/>
              </a:rPr>
              <a:t>list</a:t>
            </a:r>
            <a:r>
              <a:rPr sz="2200" spc="-5" dirty="0">
                <a:latin typeface="Times New Roman"/>
                <a:cs typeface="Times New Roman"/>
              </a:rPr>
              <a:t>ings of </a:t>
            </a:r>
            <a:r>
              <a:rPr sz="2000" dirty="0">
                <a:solidFill>
                  <a:srgbClr val="00B050"/>
                </a:solidFill>
                <a:latin typeface="Times New Roman"/>
                <a:cs typeface="Times New Roman"/>
              </a:rPr>
              <a:t>AHs</a:t>
            </a:r>
            <a:r>
              <a:rPr sz="2000" dirty="0">
                <a:latin typeface="Times New Roman"/>
                <a:cs typeface="Times New Roman"/>
              </a:rPr>
              <a:t> </a:t>
            </a:r>
            <a:r>
              <a:rPr sz="2200" dirty="0">
                <a:latin typeface="Times New Roman"/>
                <a:cs typeface="Times New Roman"/>
              </a:rPr>
              <a:t>and/or </a:t>
            </a:r>
            <a:r>
              <a:rPr sz="2200" spc="-5" dirty="0">
                <a:latin typeface="Times New Roman"/>
                <a:cs typeface="Times New Roman"/>
              </a:rPr>
              <a:t>holders' </a:t>
            </a:r>
            <a:r>
              <a:rPr sz="2200" spc="-5" dirty="0">
                <a:solidFill>
                  <a:srgbClr val="FF0000"/>
                </a:solidFill>
                <a:latin typeface="Times New Roman"/>
                <a:cs typeface="Times New Roman"/>
              </a:rPr>
              <a:t>addresses</a:t>
            </a:r>
            <a:r>
              <a:rPr sz="2200" spc="-5" dirty="0">
                <a:latin typeface="Times New Roman"/>
                <a:cs typeface="Times New Roman"/>
              </a:rPr>
              <a:t> or their  approximate</a:t>
            </a:r>
            <a:r>
              <a:rPr sz="2200" spc="15" dirty="0">
                <a:latin typeface="Times New Roman"/>
                <a:cs typeface="Times New Roman"/>
              </a:rPr>
              <a:t> </a:t>
            </a:r>
            <a:r>
              <a:rPr sz="2200" spc="-5" dirty="0">
                <a:solidFill>
                  <a:srgbClr val="FF0000"/>
                </a:solidFill>
                <a:latin typeface="Times New Roman"/>
                <a:cs typeface="Times New Roman"/>
              </a:rPr>
              <a:t>location</a:t>
            </a:r>
            <a:r>
              <a:rPr sz="2200" spc="-5" dirty="0">
                <a:latin typeface="Times New Roman"/>
                <a:cs typeface="Times New Roman"/>
              </a:rPr>
              <a:t>.</a:t>
            </a:r>
            <a:endParaRPr sz="2200" dirty="0">
              <a:latin typeface="Times New Roman"/>
              <a:cs typeface="Times New Roman"/>
            </a:endParaRPr>
          </a:p>
          <a:p>
            <a:pPr marL="376555" marR="6350" indent="-364490" algn="just">
              <a:lnSpc>
                <a:spcPct val="103600"/>
              </a:lnSpc>
              <a:spcBef>
                <a:spcPts val="509"/>
              </a:spcBef>
              <a:buClr>
                <a:srgbClr val="4966AC"/>
              </a:buClr>
              <a:buSzPct val="79545"/>
              <a:buFont typeface="Arial"/>
              <a:buChar char="•"/>
              <a:tabLst>
                <a:tab pos="377190" algn="l"/>
              </a:tabLst>
            </a:pPr>
            <a:r>
              <a:rPr sz="2200" spc="-5" dirty="0">
                <a:latin typeface="Times New Roman"/>
                <a:cs typeface="Times New Roman"/>
              </a:rPr>
              <a:t>It </a:t>
            </a:r>
            <a:r>
              <a:rPr sz="2200" spc="-10" dirty="0">
                <a:latin typeface="Times New Roman"/>
                <a:cs typeface="Times New Roman"/>
              </a:rPr>
              <a:t>might </a:t>
            </a:r>
            <a:r>
              <a:rPr sz="2200" dirty="0">
                <a:latin typeface="Times New Roman"/>
                <a:cs typeface="Times New Roman"/>
              </a:rPr>
              <a:t>be </a:t>
            </a:r>
            <a:r>
              <a:rPr sz="2200" spc="-20" dirty="0">
                <a:latin typeface="Times New Roman"/>
                <a:cs typeface="Times New Roman"/>
              </a:rPr>
              <a:t>necessary, </a:t>
            </a:r>
            <a:r>
              <a:rPr sz="2200" spc="-5" dirty="0">
                <a:latin typeface="Times New Roman"/>
                <a:cs typeface="Times New Roman"/>
              </a:rPr>
              <a:t>due to lack </a:t>
            </a:r>
            <a:r>
              <a:rPr sz="2200" dirty="0">
                <a:latin typeface="Times New Roman"/>
                <a:cs typeface="Times New Roman"/>
              </a:rPr>
              <a:t>of </a:t>
            </a:r>
            <a:r>
              <a:rPr sz="2200" spc="-5" dirty="0">
                <a:latin typeface="Times New Roman"/>
                <a:cs typeface="Times New Roman"/>
              </a:rPr>
              <a:t>reliable information, to  prepare the census frame </a:t>
            </a:r>
            <a:r>
              <a:rPr sz="2200" spc="-10" dirty="0">
                <a:latin typeface="Times New Roman"/>
                <a:cs typeface="Times New Roman"/>
              </a:rPr>
              <a:t>by </a:t>
            </a:r>
            <a:r>
              <a:rPr sz="2200" spc="-5" dirty="0">
                <a:latin typeface="Times New Roman"/>
                <a:cs typeface="Times New Roman"/>
              </a:rPr>
              <a:t>conducting a </a:t>
            </a:r>
            <a:r>
              <a:rPr lang="en-US" sz="2000" spc="-5" dirty="0">
                <a:solidFill>
                  <a:srgbClr val="FF0000"/>
                </a:solidFill>
                <a:latin typeface="Times New Roman"/>
                <a:cs typeface="Times New Roman"/>
              </a:rPr>
              <a:t>LISTING OPERATION </a:t>
            </a:r>
            <a:r>
              <a:rPr lang="en-GB" sz="2200" spc="-5" dirty="0">
                <a:solidFill>
                  <a:srgbClr val="FF0000"/>
                </a:solidFill>
                <a:latin typeface="Times New Roman"/>
                <a:cs typeface="Times New Roman"/>
              </a:rPr>
              <a:t/>
            </a:r>
            <a:br>
              <a:rPr lang="en-GB" sz="2200" spc="-5" dirty="0">
                <a:solidFill>
                  <a:srgbClr val="FF0000"/>
                </a:solidFill>
                <a:latin typeface="Times New Roman"/>
                <a:cs typeface="Times New Roman"/>
              </a:rPr>
            </a:br>
            <a:r>
              <a:rPr sz="2200" dirty="0">
                <a:latin typeface="Times New Roman"/>
                <a:cs typeface="Times New Roman"/>
              </a:rPr>
              <a:t>(</a:t>
            </a:r>
            <a:r>
              <a:rPr sz="2200" dirty="0">
                <a:solidFill>
                  <a:srgbClr val="FF0000"/>
                </a:solidFill>
                <a:latin typeface="Times New Roman"/>
                <a:cs typeface="Times New Roman"/>
              </a:rPr>
              <a:t>prior  </a:t>
            </a:r>
            <a:r>
              <a:rPr sz="2200" spc="-5" dirty="0">
                <a:latin typeface="Times New Roman"/>
                <a:cs typeface="Times New Roman"/>
              </a:rPr>
              <a:t>to starting the enumeration of the</a:t>
            </a:r>
            <a:r>
              <a:rPr sz="2200" spc="60" dirty="0">
                <a:latin typeface="Times New Roman"/>
                <a:cs typeface="Times New Roman"/>
              </a:rPr>
              <a:t> </a:t>
            </a:r>
            <a:r>
              <a:rPr sz="2000" dirty="0">
                <a:solidFill>
                  <a:srgbClr val="00B050"/>
                </a:solidFill>
                <a:latin typeface="Times New Roman"/>
                <a:cs typeface="Times New Roman"/>
              </a:rPr>
              <a:t>AHs</a:t>
            </a:r>
            <a:r>
              <a:rPr sz="2200" dirty="0">
                <a:latin typeface="Times New Roman"/>
                <a:cs typeface="Times New Roman"/>
              </a:rPr>
              <a:t>).</a:t>
            </a:r>
          </a:p>
        </p:txBody>
      </p:sp>
      <p:sp>
        <p:nvSpPr>
          <p:cNvPr id="5" name="Rectangle 4"/>
          <p:cNvSpPr/>
          <p:nvPr/>
        </p:nvSpPr>
        <p:spPr>
          <a:xfrm>
            <a:off x="6629400" y="2133600"/>
            <a:ext cx="1295400" cy="41021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t>v</a:t>
            </a:r>
            <a:endParaRPr lang="en-US" dirty="0"/>
          </a:p>
        </p:txBody>
      </p:sp>
      <p:sp>
        <p:nvSpPr>
          <p:cNvPr id="6" name="Rectangle 5"/>
          <p:cNvSpPr/>
          <p:nvPr/>
        </p:nvSpPr>
        <p:spPr>
          <a:xfrm>
            <a:off x="6934200" y="2895600"/>
            <a:ext cx="1143000" cy="41021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err="1"/>
              <a:t>vvv</a:t>
            </a:r>
            <a:endParaRPr lang="en-US" dirty="0"/>
          </a:p>
        </p:txBody>
      </p:sp>
    </p:spTree>
  </p:cSld>
  <p:clrMapOvr>
    <a:masterClrMapping/>
  </p:clrMapOvr>
</p:sld>
</file>

<file path=ppt/theme/_rels/theme3.xml.rels><?xml version="1.0" encoding="UTF-8" standalone="yes"?>
<Relationships xmlns="http://schemas.openxmlformats.org/package/2006/relationships"><Relationship Id="rId1" Type="http://schemas.openxmlformats.org/officeDocument/2006/relationships/image" Target="../media/image7.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Solstice">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100000" t="100000" r="100000" b="10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100000" t="100000" r="100000" b="10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51000" t="-20000" r="2000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784</TotalTime>
  <Words>4644</Words>
  <Application>Microsoft Office PowerPoint</Application>
  <PresentationFormat>On-screen Show (4:3)</PresentationFormat>
  <Paragraphs>372</Paragraphs>
  <Slides>33</Slides>
  <Notes>33</Notes>
  <HiddenSlides>0</HiddenSlides>
  <MMClips>0</MMClips>
  <ScaleCrop>false</ScaleCrop>
  <HeadingPairs>
    <vt:vector size="6" baseType="variant">
      <vt:variant>
        <vt:lpstr>Fonts Used</vt:lpstr>
      </vt:variant>
      <vt:variant>
        <vt:i4>9</vt:i4>
      </vt:variant>
      <vt:variant>
        <vt:lpstr>Theme</vt:lpstr>
      </vt:variant>
      <vt:variant>
        <vt:i4>3</vt:i4>
      </vt:variant>
      <vt:variant>
        <vt:lpstr>Slide Titles</vt:lpstr>
      </vt:variant>
      <vt:variant>
        <vt:i4>33</vt:i4>
      </vt:variant>
    </vt:vector>
  </HeadingPairs>
  <TitlesOfParts>
    <vt:vector size="45" baseType="lpstr">
      <vt:lpstr>Arial</vt:lpstr>
      <vt:lpstr>Arial,Sans-Serif</vt:lpstr>
      <vt:lpstr>Calibri</vt:lpstr>
      <vt:lpstr>Courier New</vt:lpstr>
      <vt:lpstr>Gill Sans MT</vt:lpstr>
      <vt:lpstr>Times New Roman</vt:lpstr>
      <vt:lpstr>Verdana</vt:lpstr>
      <vt:lpstr>Wingdings</vt:lpstr>
      <vt:lpstr>Wingdings 2</vt:lpstr>
      <vt:lpstr>Office Theme</vt:lpstr>
      <vt:lpstr>1_Office Theme</vt:lpstr>
      <vt:lpstr>Solstice</vt:lpstr>
      <vt:lpstr>PowerPoint Presentation</vt:lpstr>
      <vt:lpstr>CONTENTS</vt:lpstr>
      <vt:lpstr>CONTENTS</vt:lpstr>
      <vt:lpstr>Introduction</vt:lpstr>
      <vt:lpstr>Definition of a frame (1/2)</vt:lpstr>
      <vt:lpstr>Definition of a frame (2/2)</vt:lpstr>
      <vt:lpstr>CONTENTS</vt:lpstr>
      <vt:lpstr>Types of frames</vt:lpstr>
      <vt:lpstr>Sources of information for the  construction of an AC frame</vt:lpstr>
      <vt:lpstr>CONTENTS</vt:lpstr>
      <vt:lpstr>Frame requirements for all census  modalities</vt:lpstr>
      <vt:lpstr>Requirements: EAs (1/2)</vt:lpstr>
      <vt:lpstr>Requirements: EAs (2/2)</vt:lpstr>
      <vt:lpstr>Specific frame requirements for  various census modalities (1/2)</vt:lpstr>
      <vt:lpstr>Specific frame requirements for  various census modalities (2/2)</vt:lpstr>
      <vt:lpstr>CONTENTS</vt:lpstr>
      <vt:lpstr>Some guidelines on building frames for AC (1/3)</vt:lpstr>
      <vt:lpstr>Some guidelines on building frames for AC (2/3)</vt:lpstr>
      <vt:lpstr>Some guidelines on building frames for AC (3/3)</vt:lpstr>
      <vt:lpstr>CONTENTS</vt:lpstr>
      <vt:lpstr>Use of thresholds in the census (1/3)</vt:lpstr>
      <vt:lpstr>Use of thresholds in the census (2/3)</vt:lpstr>
      <vt:lpstr>Use of thresholds in the census (3/3)</vt:lpstr>
      <vt:lpstr>Country example: Physical thresholds for European surveys on the structure of agricultural holdings </vt:lpstr>
      <vt:lpstr>Country example: EU livestock unit coefficients by type and characteristics of animals on the structure of agri-holdings  </vt:lpstr>
      <vt:lpstr>Country example: EU livestock unit coefficients by type and characteristics of animals (Cont.)</vt:lpstr>
      <vt:lpstr>CONTENTS</vt:lpstr>
      <vt:lpstr>Purpose of maps</vt:lpstr>
      <vt:lpstr>Types of maps</vt:lpstr>
      <vt:lpstr>Cartographic work</vt:lpstr>
      <vt:lpstr>Country example: France- Agricultural Census 2010 (preparation of census frame and mapping)</vt:lpstr>
      <vt:lpstr>Country example: France- Agricultural Census 2010 (preparation of census frame and mapping)</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PROGRAMME OF THE CENSUS OF AGRICULTURE (WCA) 2020</dc:title>
  <dc:creator>Miguel;Kafkas</dc:creator>
  <cp:keywords>WCA 2020</cp:keywords>
  <cp:lastModifiedBy>Castano, Jairo (ESS)</cp:lastModifiedBy>
  <cp:revision>370</cp:revision>
  <dcterms:created xsi:type="dcterms:W3CDTF">2020-11-22T11:52:15Z</dcterms:created>
  <dcterms:modified xsi:type="dcterms:W3CDTF">2021-08-16T07:33:44Z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2019-03-20T00:00:00Z</vt:filetime>
  </property>
  <property fmtid="{D5CDD505-2E9C-101B-9397-08002B2CF9AE}" pid="3" name="Creator">
    <vt:lpwstr>Microsoft® PowerPoint® 2016</vt:lpwstr>
  </property>
  <property fmtid="{D5CDD505-2E9C-101B-9397-08002B2CF9AE}" pid="4" name="LastSaved">
    <vt:filetime>2020-11-22T00:00:00Z</vt:filetime>
  </property>
</Properties>
</file>