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82" r:id="rId2"/>
    <p:sldId id="257" r:id="rId3"/>
    <p:sldId id="313" r:id="rId4"/>
    <p:sldId id="319" r:id="rId5"/>
    <p:sldId id="314" r:id="rId6"/>
    <p:sldId id="318" r:id="rId7"/>
    <p:sldId id="315" r:id="rId8"/>
    <p:sldId id="320" r:id="rId9"/>
    <p:sldId id="322" r:id="rId10"/>
    <p:sldId id="278"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81204" autoAdjust="0"/>
  </p:normalViewPr>
  <p:slideViewPr>
    <p:cSldViewPr>
      <p:cViewPr varScale="1">
        <p:scale>
          <a:sx n="59" d="100"/>
          <a:sy n="59" d="100"/>
        </p:scale>
        <p:origin x="17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A40A5E-B9E2-4C87-ACC4-87F980E145B7}" type="datetimeFigureOut">
              <a:rPr lang="es-ES" smtClean="0"/>
              <a:pPr/>
              <a:t>10/08/2021</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740177-EB1E-4D80-8F71-974E612F4C3A}" type="slidenum">
              <a:rPr lang="es-ES" smtClean="0"/>
              <a:pPr/>
              <a:t>‹#›</a:t>
            </a:fld>
            <a:endParaRPr lang="es-ES"/>
          </a:p>
        </p:txBody>
      </p:sp>
    </p:spTree>
    <p:extLst>
      <p:ext uri="{BB962C8B-B14F-4D97-AF65-F5344CB8AC3E}">
        <p14:creationId xmlns:p14="http://schemas.microsoft.com/office/powerpoint/2010/main" val="807747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2386A3-2E31-4C9B-B0BE-45709ADB9841}" type="slidenum">
              <a:rPr lang="en-US" smtClean="0"/>
              <a:pPr/>
              <a:t>1</a:t>
            </a:fld>
            <a:endParaRPr lang="en-US"/>
          </a:p>
        </p:txBody>
      </p:sp>
    </p:spTree>
    <p:extLst>
      <p:ext uri="{BB962C8B-B14F-4D97-AF65-F5344CB8AC3E}">
        <p14:creationId xmlns:p14="http://schemas.microsoft.com/office/powerpoint/2010/main" val="2500016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major goal of a quality assurance framework for the census of agriculture is to prevent and minimize potential errors at the design stage and detect errors as soon as possible so that timely remedial actions can be taken even as the census operations continue. The focus should be to prevent recurring errors, to detect errors easily and to inform the concerned staff so that corrective actions are taken in time’. </a:t>
            </a:r>
            <a:r>
              <a:rPr lang="en-GB" sz="1200" kern="1200" dirty="0">
                <a:solidFill>
                  <a:schemeClr val="tx1"/>
                </a:solidFill>
                <a:effectLst/>
                <a:latin typeface="+mn-lt"/>
                <a:ea typeface="+mn-ea"/>
                <a:cs typeface="+mn-cs"/>
              </a:rPr>
              <a:t>Therefore, all efforts should be first made to design and implement an effective quality assurance framework to minimize errors in census results. However, in spite</a:t>
            </a:r>
            <a:r>
              <a:rPr lang="en-US" sz="1200" kern="1200" dirty="0">
                <a:solidFill>
                  <a:schemeClr val="tx1"/>
                </a:solidFill>
                <a:effectLst/>
                <a:latin typeface="+mn-lt"/>
                <a:ea typeface="+mn-ea"/>
                <a:cs typeface="+mn-cs"/>
              </a:rPr>
              <a:t> all the measures taken, some coverage and content errors are unavoidable and it is important to measure, analyze and report on these errors. This is best done via an independent post-census enumeration survey. </a:t>
            </a:r>
            <a:endParaRPr lang="en-GB" dirty="0"/>
          </a:p>
        </p:txBody>
      </p:sp>
      <p:sp>
        <p:nvSpPr>
          <p:cNvPr id="4" name="Slide Number Placeholder 3"/>
          <p:cNvSpPr>
            <a:spLocks noGrp="1"/>
          </p:cNvSpPr>
          <p:nvPr>
            <p:ph type="sldNum" sz="quarter" idx="10"/>
          </p:nvPr>
        </p:nvSpPr>
        <p:spPr/>
        <p:txBody>
          <a:bodyPr/>
          <a:lstStyle/>
          <a:p>
            <a:fld id="{3A740177-EB1E-4D80-8F71-974E612F4C3A}" type="slidenum">
              <a:rPr lang="es-ES" smtClean="0"/>
              <a:pPr/>
              <a:t>3</a:t>
            </a:fld>
            <a:endParaRPr lang="es-ES"/>
          </a:p>
        </p:txBody>
      </p:sp>
    </p:spTree>
    <p:extLst>
      <p:ext uri="{BB962C8B-B14F-4D97-AF65-F5344CB8AC3E}">
        <p14:creationId xmlns:p14="http://schemas.microsoft.com/office/powerpoint/2010/main" val="625483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GB" sz="1200" b="1" kern="1200" dirty="0">
                <a:solidFill>
                  <a:schemeClr val="tx1"/>
                </a:solidFill>
                <a:effectLst/>
                <a:latin typeface="+mn-lt"/>
                <a:ea typeface="+mn-ea"/>
                <a:cs typeface="+mn-cs"/>
              </a:rPr>
              <a:t>Types of errors </a:t>
            </a:r>
          </a:p>
          <a:p>
            <a:pPr lvl="0"/>
            <a:r>
              <a:rPr lang="en-GB" sz="1200" kern="1200" dirty="0">
                <a:solidFill>
                  <a:schemeClr val="tx1"/>
                </a:solidFill>
                <a:effectLst/>
                <a:latin typeface="+mn-lt"/>
                <a:ea typeface="+mn-ea"/>
                <a:cs typeface="+mn-cs"/>
              </a:rPr>
              <a:t>There are two types of errors in census and survey work:</a:t>
            </a:r>
          </a:p>
          <a:p>
            <a:pPr lvl="0"/>
            <a:r>
              <a:rPr lang="en-GB" sz="1200" b="1" kern="1200" dirty="0">
                <a:solidFill>
                  <a:schemeClr val="tx1"/>
                </a:solidFill>
                <a:effectLst/>
                <a:latin typeface="+mn-lt"/>
                <a:ea typeface="+mn-ea"/>
                <a:cs typeface="+mn-cs"/>
              </a:rPr>
              <a:t>Sampling errors </a:t>
            </a:r>
            <a:r>
              <a:rPr lang="en-GB" sz="1200" kern="1200" dirty="0">
                <a:solidFill>
                  <a:schemeClr val="tx1"/>
                </a:solidFill>
                <a:effectLst/>
                <a:latin typeface="+mn-lt"/>
                <a:ea typeface="+mn-ea"/>
                <a:cs typeface="+mn-cs"/>
              </a:rPr>
              <a:t>occur when sampling is used and due to the fact that only a sample of values is observed. They are that part of the difference between population values and sample estimates thereof, derived from a random sample. Sampling errors can be estimated and reduced by enlarging the sample size.</a:t>
            </a:r>
          </a:p>
          <a:p>
            <a:pPr lvl="0"/>
            <a:r>
              <a:rPr lang="en-GB" sz="1200" b="1" kern="1200" dirty="0">
                <a:solidFill>
                  <a:schemeClr val="tx1"/>
                </a:solidFill>
                <a:effectLst/>
                <a:latin typeface="+mn-lt"/>
                <a:ea typeface="+mn-ea"/>
                <a:cs typeface="+mn-cs"/>
              </a:rPr>
              <a:t>Non-sampling errors</a:t>
            </a:r>
            <a:r>
              <a:rPr lang="en-GB" sz="1200" kern="1200" dirty="0">
                <a:solidFill>
                  <a:schemeClr val="tx1"/>
                </a:solidFill>
                <a:effectLst/>
                <a:latin typeface="+mn-lt"/>
                <a:ea typeface="+mn-ea"/>
                <a:cs typeface="+mn-cs"/>
              </a:rPr>
              <a:t> appear in all censuses and surveys. Strictly speaking, they are the result of mistakes committed in various phases of the census and survey work, including data collection. These errors include over- or under-coverage of the frame, errors resulting from poorly worded questionnaires, mistakes at the stage of the processing of the data, etc. </a:t>
            </a:r>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n-GB" dirty="0">
              <a:effectLst/>
            </a:endParaRPr>
          </a:p>
          <a:p>
            <a:pPr lvl="0"/>
            <a:r>
              <a:rPr lang="en-GB" sz="1200" kern="1200" dirty="0">
                <a:solidFill>
                  <a:schemeClr val="tx1"/>
                </a:solidFill>
                <a:effectLst/>
                <a:latin typeface="+mn-lt"/>
                <a:ea typeface="+mn-ea"/>
                <a:cs typeface="+mn-cs"/>
              </a:rPr>
              <a:t>Data accuracy is a function of both types of errors: sampling errors and non-sampling errors. A measure of overall accuracy is given by the total error, also known as the statistical error.</a:t>
            </a:r>
          </a:p>
          <a:p>
            <a:r>
              <a:rPr lang="en-GB" sz="1200" i="1" kern="1200" dirty="0">
                <a:solidFill>
                  <a:schemeClr val="tx1"/>
                </a:solidFill>
                <a:effectLst/>
                <a:latin typeface="+mn-lt"/>
                <a:ea typeface="+mn-ea"/>
                <a:cs typeface="+mn-cs"/>
              </a:rPr>
              <a:t>Statistical Error = Sampling error + Non-sampling error + Bias due to estimator</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decision whether to measure coverage error, content error or a combination of the two depend upon the evaluation objectives. These, in turn, depend on national census experience in terms of past and anticipated errors, user and public concerns, and the financial and technical resources available for evaluation. The PES should be carried out right after the census enumeration is completed. In the cases of the modular and integrated sample/survey modalities, the PES should be conducted soon after the core module and the light census, respectively. In the case of the use of registers as a source of census data, the PES should be conducted after the field data collection.</a:t>
            </a:r>
          </a:p>
          <a:p>
            <a:endParaRPr lang="en-GB" dirty="0"/>
          </a:p>
        </p:txBody>
      </p:sp>
      <p:sp>
        <p:nvSpPr>
          <p:cNvPr id="4" name="Slide Number Placeholder 3"/>
          <p:cNvSpPr>
            <a:spLocks noGrp="1"/>
          </p:cNvSpPr>
          <p:nvPr>
            <p:ph type="sldNum" sz="quarter" idx="10"/>
          </p:nvPr>
        </p:nvSpPr>
        <p:spPr/>
        <p:txBody>
          <a:bodyPr/>
          <a:lstStyle/>
          <a:p>
            <a:fld id="{3A740177-EB1E-4D80-8F71-974E612F4C3A}" type="slidenum">
              <a:rPr lang="es-ES" smtClean="0"/>
              <a:pPr/>
              <a:t>4</a:t>
            </a:fld>
            <a:endParaRPr lang="es-ES"/>
          </a:p>
        </p:txBody>
      </p:sp>
    </p:spTree>
    <p:extLst>
      <p:ext uri="{BB962C8B-B14F-4D97-AF65-F5344CB8AC3E}">
        <p14:creationId xmlns:p14="http://schemas.microsoft.com/office/powerpoint/2010/main" val="3940277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GB" sz="1200" b="1" kern="1200" dirty="0">
                <a:solidFill>
                  <a:schemeClr val="tx1"/>
                </a:solidFill>
                <a:effectLst/>
                <a:latin typeface="+mn-lt"/>
                <a:ea typeface="+mn-ea"/>
                <a:cs typeface="+mn-cs"/>
              </a:rPr>
              <a:t>Types of errors </a:t>
            </a:r>
          </a:p>
          <a:p>
            <a:pPr lvl="0"/>
            <a:r>
              <a:rPr lang="en-GB" sz="1200" kern="1200" dirty="0">
                <a:solidFill>
                  <a:schemeClr val="tx1"/>
                </a:solidFill>
                <a:effectLst/>
                <a:latin typeface="+mn-lt"/>
                <a:ea typeface="+mn-ea"/>
                <a:cs typeface="+mn-cs"/>
              </a:rPr>
              <a:t>There are two types of errors in census and survey work:</a:t>
            </a:r>
          </a:p>
          <a:p>
            <a:pPr lvl="0"/>
            <a:r>
              <a:rPr lang="en-GB" sz="1200" b="1" kern="1200" dirty="0">
                <a:solidFill>
                  <a:schemeClr val="tx1"/>
                </a:solidFill>
                <a:effectLst/>
                <a:latin typeface="+mn-lt"/>
                <a:ea typeface="+mn-ea"/>
                <a:cs typeface="+mn-cs"/>
              </a:rPr>
              <a:t>Sampling errors </a:t>
            </a:r>
            <a:r>
              <a:rPr lang="en-GB" sz="1200" kern="1200" dirty="0">
                <a:solidFill>
                  <a:schemeClr val="tx1"/>
                </a:solidFill>
                <a:effectLst/>
                <a:latin typeface="+mn-lt"/>
                <a:ea typeface="+mn-ea"/>
                <a:cs typeface="+mn-cs"/>
              </a:rPr>
              <a:t>occur when sampling is used and due to the fact that only a sample of values is observed. They are that part of the difference between population values and sample estimates thereof, derived from a random sample. Sampling errors can be estimated and reduced by enlarging the sample size.</a:t>
            </a:r>
          </a:p>
          <a:p>
            <a:pPr lvl="0"/>
            <a:r>
              <a:rPr lang="en-GB" sz="1200" b="1" kern="1200" dirty="0">
                <a:solidFill>
                  <a:schemeClr val="tx1"/>
                </a:solidFill>
                <a:effectLst/>
                <a:latin typeface="+mn-lt"/>
                <a:ea typeface="+mn-ea"/>
                <a:cs typeface="+mn-cs"/>
              </a:rPr>
              <a:t>Non-sampling errors</a:t>
            </a:r>
            <a:r>
              <a:rPr lang="en-GB" sz="1200" kern="1200" dirty="0">
                <a:solidFill>
                  <a:schemeClr val="tx1"/>
                </a:solidFill>
                <a:effectLst/>
                <a:latin typeface="+mn-lt"/>
                <a:ea typeface="+mn-ea"/>
                <a:cs typeface="+mn-cs"/>
              </a:rPr>
              <a:t> appear in all censuses and surveys. Strictly speaking, they are the result of mistakes committed in various phases of the census and survey work, including data collection. These errors include over- or under-coverage of the frame, errors resulting from poorly worded questionnaires, mistakes at the stage of the processing of the data, etc. </a:t>
            </a:r>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n-GB" dirty="0">
              <a:effectLst/>
            </a:endParaRPr>
          </a:p>
          <a:p>
            <a:pPr lvl="0"/>
            <a:r>
              <a:rPr lang="en-GB" sz="1200" kern="1200" dirty="0">
                <a:solidFill>
                  <a:schemeClr val="tx1"/>
                </a:solidFill>
                <a:effectLst/>
                <a:latin typeface="+mn-lt"/>
                <a:ea typeface="+mn-ea"/>
                <a:cs typeface="+mn-cs"/>
              </a:rPr>
              <a:t>Data accuracy is a function of both types of errors: sampling errors and non-sampling errors. A measure of overall accuracy is given by the total error, also known as the statistical error.</a:t>
            </a:r>
          </a:p>
          <a:p>
            <a:r>
              <a:rPr lang="en-GB" sz="1200" i="1" kern="1200" dirty="0">
                <a:solidFill>
                  <a:schemeClr val="tx1"/>
                </a:solidFill>
                <a:effectLst/>
                <a:latin typeface="+mn-lt"/>
                <a:ea typeface="+mn-ea"/>
                <a:cs typeface="+mn-cs"/>
              </a:rPr>
              <a:t>Statistical Error = Sampling error + Non-sampling error + Bias due to estimator</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decision whether to measure coverage error, content error or a combination of the two depend upon the evaluation objectives. These, in turn, depend on national census experience in terms of past and anticipated errors, user and public concerns, and the financial and technical resources available for evaluation. The PES should be carried out right after the census enumeration is completed. In the cases of the modular and integrated sample/survey modalities, the PES should be conducted soon after the core module and the light census, respectively. In the case of the use of registers as a source of census data, the PES should be conducted after the field data collection.</a:t>
            </a:r>
          </a:p>
          <a:p>
            <a:endParaRPr lang="en-GB" dirty="0"/>
          </a:p>
        </p:txBody>
      </p:sp>
      <p:sp>
        <p:nvSpPr>
          <p:cNvPr id="4" name="Slide Number Placeholder 3"/>
          <p:cNvSpPr>
            <a:spLocks noGrp="1"/>
          </p:cNvSpPr>
          <p:nvPr>
            <p:ph type="sldNum" sz="quarter" idx="10"/>
          </p:nvPr>
        </p:nvSpPr>
        <p:spPr/>
        <p:txBody>
          <a:bodyPr/>
          <a:lstStyle/>
          <a:p>
            <a:fld id="{3A740177-EB1E-4D80-8F71-974E612F4C3A}" type="slidenum">
              <a:rPr lang="es-ES" smtClean="0"/>
              <a:pPr/>
              <a:t>5</a:t>
            </a:fld>
            <a:endParaRPr lang="es-ES"/>
          </a:p>
        </p:txBody>
      </p:sp>
    </p:spTree>
    <p:extLst>
      <p:ext uri="{BB962C8B-B14F-4D97-AF65-F5344CB8AC3E}">
        <p14:creationId xmlns:p14="http://schemas.microsoft.com/office/powerpoint/2010/main" val="2430892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GB" sz="1200" b="1" kern="1200" dirty="0">
                <a:solidFill>
                  <a:schemeClr val="tx1"/>
                </a:solidFill>
                <a:effectLst/>
                <a:latin typeface="+mn-lt"/>
                <a:ea typeface="+mn-ea"/>
                <a:cs typeface="+mn-cs"/>
              </a:rPr>
              <a:t>Types of errors </a:t>
            </a:r>
          </a:p>
          <a:p>
            <a:pPr lvl="0"/>
            <a:r>
              <a:rPr lang="en-GB" sz="1200" kern="1200" dirty="0">
                <a:solidFill>
                  <a:schemeClr val="tx1"/>
                </a:solidFill>
                <a:effectLst/>
                <a:latin typeface="+mn-lt"/>
                <a:ea typeface="+mn-ea"/>
                <a:cs typeface="+mn-cs"/>
              </a:rPr>
              <a:t>There are two types of errors in census and survey work:</a:t>
            </a:r>
          </a:p>
          <a:p>
            <a:pPr lvl="0"/>
            <a:r>
              <a:rPr lang="en-GB" sz="1200" b="1" kern="1200" dirty="0">
                <a:solidFill>
                  <a:schemeClr val="tx1"/>
                </a:solidFill>
                <a:effectLst/>
                <a:latin typeface="+mn-lt"/>
                <a:ea typeface="+mn-ea"/>
                <a:cs typeface="+mn-cs"/>
              </a:rPr>
              <a:t>Sampling errors </a:t>
            </a:r>
            <a:r>
              <a:rPr lang="en-GB" sz="1200" kern="1200" dirty="0">
                <a:solidFill>
                  <a:schemeClr val="tx1"/>
                </a:solidFill>
                <a:effectLst/>
                <a:latin typeface="+mn-lt"/>
                <a:ea typeface="+mn-ea"/>
                <a:cs typeface="+mn-cs"/>
              </a:rPr>
              <a:t>occur when sampling is used and due to the fact that only a sample of values is observed. They are that part of the difference between population values and sample estimates thereof, derived from a random sample. Sampling errors can be estimated and reduced by enlarging the sample size.</a:t>
            </a:r>
          </a:p>
          <a:p>
            <a:pPr lvl="0"/>
            <a:r>
              <a:rPr lang="en-GB" sz="1200" b="1" kern="1200" dirty="0">
                <a:solidFill>
                  <a:schemeClr val="tx1"/>
                </a:solidFill>
                <a:effectLst/>
                <a:latin typeface="+mn-lt"/>
                <a:ea typeface="+mn-ea"/>
                <a:cs typeface="+mn-cs"/>
              </a:rPr>
              <a:t>Non-sampling errors</a:t>
            </a:r>
            <a:r>
              <a:rPr lang="en-GB" sz="1200" kern="1200" dirty="0">
                <a:solidFill>
                  <a:schemeClr val="tx1"/>
                </a:solidFill>
                <a:effectLst/>
                <a:latin typeface="+mn-lt"/>
                <a:ea typeface="+mn-ea"/>
                <a:cs typeface="+mn-cs"/>
              </a:rPr>
              <a:t> appear in all censuses and surveys. Strictly speaking, they are the result of mistakes committed in various phases of the census and survey work, including data collection. These errors include over- or under-coverage of the frame, errors resulting from poorly worded questionnaires, mistakes at the stage of the processing of the data, etc. </a:t>
            </a:r>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n-GB" dirty="0">
              <a:effectLst/>
            </a:endParaRPr>
          </a:p>
          <a:p>
            <a:pPr lvl="0"/>
            <a:r>
              <a:rPr lang="en-GB" sz="1200" kern="1200" dirty="0">
                <a:solidFill>
                  <a:schemeClr val="tx1"/>
                </a:solidFill>
                <a:effectLst/>
                <a:latin typeface="+mn-lt"/>
                <a:ea typeface="+mn-ea"/>
                <a:cs typeface="+mn-cs"/>
              </a:rPr>
              <a:t>Data accuracy is a function of both types of errors: sampling errors and non-sampling errors. A measure of overall accuracy is given by the total error, also known as the statistical error.</a:t>
            </a:r>
          </a:p>
          <a:p>
            <a:r>
              <a:rPr lang="en-GB" sz="1200" i="1" kern="1200" dirty="0">
                <a:solidFill>
                  <a:schemeClr val="tx1"/>
                </a:solidFill>
                <a:effectLst/>
                <a:latin typeface="+mn-lt"/>
                <a:ea typeface="+mn-ea"/>
                <a:cs typeface="+mn-cs"/>
              </a:rPr>
              <a:t>Statistical Error = Sampling error + Non-sampling error + Bias due to estimator</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decision whether to measure coverage error, content error or a combination of the two depend upon the evaluation objectives. These, in turn, depend on national census experience in terms of past and anticipated errors, user and public concerns, and the financial and technical resources available for evaluation. The PES should be carried out right after the census enumeration is completed. In the cases of the modular and integrated sample/survey modalities, the PES should be conducted soon after the core module and the light census, respectively. In the case of the use of registers as a source of census data, the PES should be conducted after the field data collection.</a:t>
            </a:r>
          </a:p>
          <a:p>
            <a:endParaRPr lang="en-GB" dirty="0"/>
          </a:p>
        </p:txBody>
      </p:sp>
      <p:sp>
        <p:nvSpPr>
          <p:cNvPr id="4" name="Slide Number Placeholder 3"/>
          <p:cNvSpPr>
            <a:spLocks noGrp="1"/>
          </p:cNvSpPr>
          <p:nvPr>
            <p:ph type="sldNum" sz="quarter" idx="10"/>
          </p:nvPr>
        </p:nvSpPr>
        <p:spPr/>
        <p:txBody>
          <a:bodyPr/>
          <a:lstStyle/>
          <a:p>
            <a:fld id="{3A740177-EB1E-4D80-8F71-974E612F4C3A}" type="slidenum">
              <a:rPr lang="es-ES" smtClean="0"/>
              <a:pPr/>
              <a:t>6</a:t>
            </a:fld>
            <a:endParaRPr lang="es-ES"/>
          </a:p>
        </p:txBody>
      </p:sp>
    </p:spTree>
    <p:extLst>
      <p:ext uri="{BB962C8B-B14F-4D97-AF65-F5344CB8AC3E}">
        <p14:creationId xmlns:p14="http://schemas.microsoft.com/office/powerpoint/2010/main" val="1649140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Times New Roman" pitchFamily="18" charset="0"/>
                <a:cs typeface="Times New Roman" pitchFamily="18" charset="0"/>
              </a:rPr>
              <a:t>PES should be carried out right after the census enumeration is completed. In the cases of the modular and integrated sample/survey modalities, the PES should be conducted soon after the core module and the light census, respectively. In the case of the use of registers as a source of census data, the PES should be conducted after the field data collection.</a:t>
            </a:r>
            <a:endParaRPr lang="en-US" sz="1200" dirty="0">
              <a:latin typeface="Times New Roman" pitchFamily="18" charset="0"/>
              <a:cs typeface="Times New Roman" pitchFamily="18" charset="0"/>
            </a:endParaRPr>
          </a:p>
          <a:p>
            <a:endParaRPr lang="en-GB" dirty="0"/>
          </a:p>
        </p:txBody>
      </p:sp>
      <p:sp>
        <p:nvSpPr>
          <p:cNvPr id="4" name="Slide Number Placeholder 3"/>
          <p:cNvSpPr>
            <a:spLocks noGrp="1"/>
          </p:cNvSpPr>
          <p:nvPr>
            <p:ph type="sldNum" sz="quarter" idx="10"/>
          </p:nvPr>
        </p:nvSpPr>
        <p:spPr/>
        <p:txBody>
          <a:bodyPr/>
          <a:lstStyle/>
          <a:p>
            <a:fld id="{3A740177-EB1E-4D80-8F71-974E612F4C3A}" type="slidenum">
              <a:rPr lang="es-ES" smtClean="0"/>
              <a:pPr/>
              <a:t>7</a:t>
            </a:fld>
            <a:endParaRPr lang="es-ES"/>
          </a:p>
        </p:txBody>
      </p:sp>
    </p:spTree>
    <p:extLst>
      <p:ext uri="{BB962C8B-B14F-4D97-AF65-F5344CB8AC3E}">
        <p14:creationId xmlns:p14="http://schemas.microsoft.com/office/powerpoint/2010/main" val="2058861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Times New Roman" pitchFamily="18" charset="0"/>
                <a:cs typeface="Times New Roman" pitchFamily="18" charset="0"/>
              </a:rPr>
              <a:t>PES should be carried out right after the census enumeration is completed. In the cases of the modular and integrated sample/survey modalities, the PES should be conducted soon after the core module and the light census, respectively. In the case of the use of registers as a source of census data, the PES should be conducted after the field data collection.</a:t>
            </a:r>
            <a:endParaRPr lang="en-US" sz="1200" dirty="0">
              <a:latin typeface="Times New Roman" pitchFamily="18" charset="0"/>
              <a:cs typeface="Times New Roman" pitchFamily="18" charset="0"/>
            </a:endParaRPr>
          </a:p>
          <a:p>
            <a:endParaRPr lang="en-GB" dirty="0"/>
          </a:p>
        </p:txBody>
      </p:sp>
      <p:sp>
        <p:nvSpPr>
          <p:cNvPr id="4" name="Slide Number Placeholder 3"/>
          <p:cNvSpPr>
            <a:spLocks noGrp="1"/>
          </p:cNvSpPr>
          <p:nvPr>
            <p:ph type="sldNum" sz="quarter" idx="10"/>
          </p:nvPr>
        </p:nvSpPr>
        <p:spPr/>
        <p:txBody>
          <a:bodyPr/>
          <a:lstStyle/>
          <a:p>
            <a:fld id="{3A740177-EB1E-4D80-8F71-974E612F4C3A}" type="slidenum">
              <a:rPr lang="es-ES" smtClean="0"/>
              <a:pPr/>
              <a:t>8</a:t>
            </a:fld>
            <a:endParaRPr lang="es-ES"/>
          </a:p>
        </p:txBody>
      </p:sp>
    </p:spTree>
    <p:extLst>
      <p:ext uri="{BB962C8B-B14F-4D97-AF65-F5344CB8AC3E}">
        <p14:creationId xmlns:p14="http://schemas.microsoft.com/office/powerpoint/2010/main" val="8229118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Times New Roman" pitchFamily="18" charset="0"/>
                <a:cs typeface="Times New Roman" pitchFamily="18" charset="0"/>
              </a:rPr>
              <a:t>PES should be carried out right after the census enumeration is completed. In the cases of the modular and integrated sample/survey modalities, the PES should be conducted soon after the core module and the light census, respectively. In the case of the use of registers as a source of census data, the PES should be conducted after the field data collection.</a:t>
            </a:r>
            <a:endParaRPr lang="en-US" sz="1200" dirty="0">
              <a:latin typeface="Times New Roman" pitchFamily="18" charset="0"/>
              <a:cs typeface="Times New Roman" pitchFamily="18" charset="0"/>
            </a:endParaRPr>
          </a:p>
          <a:p>
            <a:endParaRPr lang="en-GB" dirty="0"/>
          </a:p>
        </p:txBody>
      </p:sp>
      <p:sp>
        <p:nvSpPr>
          <p:cNvPr id="4" name="Slide Number Placeholder 3"/>
          <p:cNvSpPr>
            <a:spLocks noGrp="1"/>
          </p:cNvSpPr>
          <p:nvPr>
            <p:ph type="sldNum" sz="quarter" idx="10"/>
          </p:nvPr>
        </p:nvSpPr>
        <p:spPr/>
        <p:txBody>
          <a:bodyPr/>
          <a:lstStyle/>
          <a:p>
            <a:fld id="{3A740177-EB1E-4D80-8F71-974E612F4C3A}" type="slidenum">
              <a:rPr lang="es-ES" smtClean="0"/>
              <a:pPr/>
              <a:t>9</a:t>
            </a:fld>
            <a:endParaRPr lang="es-ES"/>
          </a:p>
        </p:txBody>
      </p:sp>
    </p:spTree>
    <p:extLst>
      <p:ext uri="{BB962C8B-B14F-4D97-AF65-F5344CB8AC3E}">
        <p14:creationId xmlns:p14="http://schemas.microsoft.com/office/powerpoint/2010/main" val="641555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5608" y="435936"/>
            <a:ext cx="7406640" cy="1472184"/>
          </a:xfrm>
          <a:prstGeom prst="rect">
            <a:avLst/>
          </a:prstGeom>
        </p:spPr>
        <p:txBody>
          <a:bodyPr anchor="b"/>
          <a:lstStyle>
            <a:lvl1pPr algn="l">
              <a:defRPr>
                <a:solidFill>
                  <a:srgbClr val="0070C0"/>
                </a:solidFill>
                <a:effectLst/>
              </a:defRPr>
            </a:lvl1pPr>
            <a:extLst/>
          </a:lstStyle>
          <a:p>
            <a:r>
              <a:rPr lang="en-US" noProof="1"/>
              <a:t>Click to edit Master title style</a:t>
            </a:r>
            <a:endParaRPr lang="en-US" dirty="0"/>
          </a:p>
        </p:txBody>
      </p:sp>
      <p:sp>
        <p:nvSpPr>
          <p:cNvPr id="22" name="Subtitle 21"/>
          <p:cNvSpPr>
            <a:spLocks noGrp="1"/>
          </p:cNvSpPr>
          <p:nvPr>
            <p:ph type="subTitle" idx="1"/>
          </p:nvPr>
        </p:nvSpPr>
        <p:spPr>
          <a:xfrm>
            <a:off x="1432560" y="1850064"/>
            <a:ext cx="7406640" cy="1752600"/>
          </a:xfrm>
          <a:prstGeom prst="rect">
            <a:avLst/>
          </a:prstGeom>
        </p:spPr>
        <p:txBody>
          <a:bodyPr/>
          <a:lstStyle>
            <a:lvl1pPr marL="73152" indent="0" algn="l">
              <a:buNone/>
              <a:defRPr sz="2600">
                <a:solidFill>
                  <a:srgbClr val="0070C0"/>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noProof="1"/>
              <a:t>Click to edit Master subtitle style</a:t>
            </a:r>
            <a:endParaRPr lang="en-US" dirty="0"/>
          </a:p>
        </p:txBody>
      </p:sp>
      <p:sp>
        <p:nvSpPr>
          <p:cNvPr id="7" name="Date Placeholder 6"/>
          <p:cNvSpPr>
            <a:spLocks noGrp="1"/>
          </p:cNvSpPr>
          <p:nvPr>
            <p:ph type="dt" sz="half" idx="10"/>
          </p:nvPr>
        </p:nvSpPr>
        <p:spPr/>
        <p:txBody>
          <a:bodyPr/>
          <a:lstStyle/>
          <a:p>
            <a:fld id="{2F8F40E8-AE91-4A8F-9228-8F7D80C63781}" type="datetime1">
              <a:rPr lang="es-ES" smtClean="0"/>
              <a:pPr/>
              <a:t>10/08/2021</a:t>
            </a:fld>
            <a:endParaRPr lang="es-ES"/>
          </a:p>
        </p:txBody>
      </p:sp>
      <p:sp>
        <p:nvSpPr>
          <p:cNvPr id="20" name="Footer Placeholder 19"/>
          <p:cNvSpPr>
            <a:spLocks noGrp="1"/>
          </p:cNvSpPr>
          <p:nvPr>
            <p:ph type="ftr" sz="quarter" idx="11"/>
          </p:nvPr>
        </p:nvSpPr>
        <p:spPr/>
        <p:txBody>
          <a:bodyPr/>
          <a:lstStyle/>
          <a:p>
            <a:endParaRPr lang="es-ES"/>
          </a:p>
        </p:txBody>
      </p:sp>
      <p:sp>
        <p:nvSpPr>
          <p:cNvPr id="10" name="Slide Number Placeholder 9"/>
          <p:cNvSpPr>
            <a:spLocks noGrp="1"/>
          </p:cNvSpPr>
          <p:nvPr>
            <p:ph type="sldNum" sz="quarter" idx="12"/>
          </p:nvPr>
        </p:nvSpPr>
        <p:spPr/>
        <p:txBody>
          <a:bodyPr/>
          <a:lstStyle/>
          <a:p>
            <a:fld id="{412FF748-1325-48DC-AE50-E54CCC902008}" type="slidenum">
              <a:rPr lang="es-ES" smtClean="0"/>
              <a:pPr/>
              <a:t>‹#›</a:t>
            </a:fld>
            <a:endParaRPr lang="es-E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p>
        </p:txBody>
      </p:sp>
    </p:spTree>
    <p:extLst>
      <p:ext uri="{BB962C8B-B14F-4D97-AF65-F5344CB8AC3E}">
        <p14:creationId xmlns:p14="http://schemas.microsoft.com/office/powerpoint/2010/main" val="4277907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406758" y="672756"/>
            <a:ext cx="749808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1371617" y="2013012"/>
            <a:ext cx="7498080" cy="48006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43BFF4-371F-49C9-8D20-48FF78C9E0E6}" type="datetime1">
              <a:rPr lang="es-ES" smtClean="0"/>
              <a:pPr/>
              <a:t>10/08/2021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12FF748-1325-48DC-AE50-E54CCC902008}" type="slidenum">
              <a:rPr lang="es-ES" smtClean="0"/>
              <a:pPr/>
              <a:t>‹#›</a:t>
            </a:fld>
            <a:endParaRPr lang="es-ES"/>
          </a:p>
        </p:txBody>
      </p:sp>
    </p:spTree>
    <p:extLst>
      <p:ext uri="{BB962C8B-B14F-4D97-AF65-F5344CB8AC3E}">
        <p14:creationId xmlns:p14="http://schemas.microsoft.com/office/powerpoint/2010/main" val="831390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274640"/>
            <a:ext cx="55626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C77621-71A8-4214-8779-1B7A6839C5C9}" type="datetime1">
              <a:rPr lang="es-ES" smtClean="0"/>
              <a:pPr/>
              <a:t>10/08/2021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12FF748-1325-48DC-AE50-E54CCC902008}" type="slidenum">
              <a:rPr lang="es-ES" smtClean="0"/>
              <a:pPr/>
              <a:t>‹#›</a:t>
            </a:fld>
            <a:endParaRPr lang="es-ES"/>
          </a:p>
        </p:txBody>
      </p:sp>
    </p:spTree>
    <p:extLst>
      <p:ext uri="{BB962C8B-B14F-4D97-AF65-F5344CB8AC3E}">
        <p14:creationId xmlns:p14="http://schemas.microsoft.com/office/powerpoint/2010/main" val="21464369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s-AR"/>
          </a:p>
        </p:txBody>
      </p:sp>
      <p:sp>
        <p:nvSpPr>
          <p:cNvPr id="3" name="Date Placeholder 2"/>
          <p:cNvSpPr>
            <a:spLocks noGrp="1"/>
          </p:cNvSpPr>
          <p:nvPr>
            <p:ph type="dt" sz="half" idx="10"/>
          </p:nvPr>
        </p:nvSpPr>
        <p:spPr/>
        <p:txBody>
          <a:bodyPr/>
          <a:lstStyle/>
          <a:p>
            <a:fld id="{55CAC243-3BB0-4495-9F22-D072DBB72E3B}" type="datetime1">
              <a:rPr lang="es-ES" smtClean="0"/>
              <a:pPr/>
              <a:t>10/08/2021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412FF748-1325-48DC-AE50-E54CCC902008}" type="slidenum">
              <a:rPr lang="es-ES" smtClean="0"/>
              <a:pPr/>
              <a:t>‹#›</a:t>
            </a:fld>
            <a:endParaRPr lang="es-ES"/>
          </a:p>
        </p:txBody>
      </p:sp>
    </p:spTree>
    <p:extLst>
      <p:ext uri="{BB962C8B-B14F-4D97-AF65-F5344CB8AC3E}">
        <p14:creationId xmlns:p14="http://schemas.microsoft.com/office/powerpoint/2010/main" val="2787888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06758" y="672756"/>
            <a:ext cx="749808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1371617" y="2013012"/>
            <a:ext cx="7498080" cy="4800600"/>
          </a:xfrm>
          <a:prstGeom prst="rect">
            <a:avLst/>
          </a:prstGeom>
        </p:spPr>
        <p:txBody>
          <a:bodyPr/>
          <a:lstStyle>
            <a:lvl1pPr>
              <a:defRPr>
                <a:solidFill>
                  <a:schemeClr val="tx1"/>
                </a:solidFill>
              </a:defRPr>
            </a:lvl1pPr>
            <a:extLs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E33C6B3-38B0-4503-B2E8-CF2F205E1B4A}" type="datetime1">
              <a:rPr lang="es-ES" smtClean="0"/>
              <a:pPr/>
              <a:t>10/08/2021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12FF748-1325-48DC-AE50-E54CCC902008}" type="slidenum">
              <a:rPr lang="es-ES" smtClean="0"/>
              <a:pPr/>
              <a:t>‹#›</a:t>
            </a:fld>
            <a:endParaRPr lang="es-ES"/>
          </a:p>
        </p:txBody>
      </p:sp>
    </p:spTree>
    <p:extLst>
      <p:ext uri="{BB962C8B-B14F-4D97-AF65-F5344CB8AC3E}">
        <p14:creationId xmlns:p14="http://schemas.microsoft.com/office/powerpoint/2010/main" val="2844809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2578392" y="2600325"/>
            <a:ext cx="6400800" cy="2286000"/>
          </a:xfrm>
          <a:prstGeom prst="rect">
            <a:avLst/>
          </a:prstGeom>
        </p:spPr>
        <p:txBody>
          <a:bodyPr anchor="t"/>
          <a:lstStyle>
            <a:lvl1pPr algn="l">
              <a:lnSpc>
                <a:spcPts val="4500"/>
              </a:lnSpc>
              <a:buNone/>
              <a:defRPr sz="4000" b="1" cap="all"/>
            </a:lvl1pPr>
            <a:extLst/>
          </a:lstStyle>
          <a:p>
            <a:r>
              <a:rPr lang="en-US"/>
              <a:t>Click to edit Master title style</a:t>
            </a:r>
            <a:endParaRPr lang="en-US" dirty="0"/>
          </a:p>
        </p:txBody>
      </p:sp>
      <p:sp>
        <p:nvSpPr>
          <p:cNvPr id="3" name="Text Placeholder 2"/>
          <p:cNvSpPr>
            <a:spLocks noGrp="1"/>
          </p:cNvSpPr>
          <p:nvPr>
            <p:ph type="body" idx="1"/>
          </p:nvPr>
        </p:nvSpPr>
        <p:spPr>
          <a:xfrm>
            <a:off x="2578392" y="1100138"/>
            <a:ext cx="6400800" cy="1509712"/>
          </a:xfrm>
          <a:prstGeom prst="rect">
            <a:avLst/>
          </a:prstGeom>
        </p:spPr>
        <p:txBody>
          <a:bodyPr anchor="b"/>
          <a:lstStyle>
            <a:lvl1pPr marL="27432"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4" name="Date Placeholder 3"/>
          <p:cNvSpPr>
            <a:spLocks noGrp="1"/>
          </p:cNvSpPr>
          <p:nvPr>
            <p:ph type="dt" sz="half" idx="10"/>
          </p:nvPr>
        </p:nvSpPr>
        <p:spPr/>
        <p:txBody>
          <a:bodyPr/>
          <a:lstStyle/>
          <a:p>
            <a:fld id="{CDD52450-5825-439B-804E-915A51E8302D}" type="datetime1">
              <a:rPr lang="es-ES" smtClean="0"/>
              <a:pPr/>
              <a:t>10/08/2021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12FF748-1325-48DC-AE50-E54CCC902008}" type="slidenum">
              <a:rPr lang="es-ES" smtClean="0"/>
              <a:pPr/>
              <a:t>‹#›</a:t>
            </a:fld>
            <a:endParaRPr lang="es-E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p>
        </p:txBody>
      </p:sp>
    </p:spTree>
    <p:extLst>
      <p:ext uri="{BB962C8B-B14F-4D97-AF65-F5344CB8AC3E}">
        <p14:creationId xmlns:p14="http://schemas.microsoft.com/office/powerpoint/2010/main" val="4148128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9" name="Pie 8"/>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Oval 9"/>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Rectangle 11"/>
          <p:cNvSpPr/>
          <p:nvPr/>
        </p:nvSpPr>
        <p:spPr>
          <a:xfrm>
            <a:off x="1033974" y="-54"/>
            <a:ext cx="8131127"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1435608" y="274320"/>
            <a:ext cx="7498080" cy="1143000"/>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1435608" y="1524000"/>
            <a:ext cx="36576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276088" y="1524000"/>
            <a:ext cx="36576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D7FFD92-480D-419E-A52A-EFBDF67C6807}" type="datetime1">
              <a:rPr lang="es-ES" smtClean="0"/>
              <a:pPr/>
              <a:t>10/08/2021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12FF748-1325-48DC-AE50-E54CCC902008}" type="slidenum">
              <a:rPr lang="es-ES" smtClean="0"/>
              <a:pPr/>
              <a:t>‹#›</a:t>
            </a:fld>
            <a:endParaRPr lang="es-ES"/>
          </a:p>
        </p:txBody>
      </p:sp>
    </p:spTree>
    <p:extLst>
      <p:ext uri="{BB962C8B-B14F-4D97-AF65-F5344CB8AC3E}">
        <p14:creationId xmlns:p14="http://schemas.microsoft.com/office/powerpoint/2010/main" val="316732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a:prstGeom prst="rect">
            <a:avLst/>
          </a:prstGeom>
        </p:spPr>
        <p:txBody>
          <a:bodyPr anchor="ctr"/>
          <a:lstStyle>
            <a:lvl1pPr algn="ctr">
              <a:defRPr sz="4500" b="1" cap="none" baseline="0"/>
            </a:lvl1pPr>
            <a:extLst/>
          </a:lstStyle>
          <a:p>
            <a:r>
              <a:rPr lang="en-US"/>
              <a:t>Click to edit Master title style</a:t>
            </a:r>
            <a:endParaRPr lang="en-US" dirty="0"/>
          </a:p>
        </p:txBody>
      </p:sp>
      <p:sp>
        <p:nvSpPr>
          <p:cNvPr id="3" name="Text Placeholder 2"/>
          <p:cNvSpPr>
            <a:spLocks noGrp="1"/>
          </p:cNvSpPr>
          <p:nvPr>
            <p:ph type="body" idx="1"/>
          </p:nvPr>
        </p:nvSpPr>
        <p:spPr>
          <a:xfrm>
            <a:off x="457200" y="328278"/>
            <a:ext cx="4023360" cy="640080"/>
          </a:xfrm>
          <a:prstGeom prst="rect">
            <a:avLst/>
          </a:prstGeo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63440" y="328278"/>
            <a:ext cx="4023360" cy="640080"/>
          </a:xfrm>
          <a:prstGeom prst="rect">
            <a:avLst/>
          </a:prstGeo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969336"/>
            <a:ext cx="402336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663440" y="969336"/>
            <a:ext cx="402336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734FB9-A692-4F5E-994E-02705E192139}" type="datetime1">
              <a:rPr lang="es-ES" smtClean="0"/>
              <a:pPr/>
              <a:t>10/08/2021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412FF748-1325-48DC-AE50-E54CCC902008}" type="slidenum">
              <a:rPr lang="es-ES" smtClean="0"/>
              <a:pPr/>
              <a:t>‹#›</a:t>
            </a:fld>
            <a:endParaRPr lang="es-ES"/>
          </a:p>
        </p:txBody>
      </p:sp>
    </p:spTree>
    <p:extLst>
      <p:ext uri="{BB962C8B-B14F-4D97-AF65-F5344CB8AC3E}">
        <p14:creationId xmlns:p14="http://schemas.microsoft.com/office/powerpoint/2010/main" val="4155303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a:prstGeom prst="rect">
            <a:avLst/>
          </a:prstGeom>
        </p:spPr>
        <p:txBody>
          <a:bodyPr anchor="ct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7B9363-22EF-497A-8E0E-B8F0D9D68433}" type="datetime1">
              <a:rPr lang="es-ES" smtClean="0"/>
              <a:pPr/>
              <a:t>10/08/2021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412FF748-1325-48DC-AE50-E54CCC902008}" type="slidenum">
              <a:rPr lang="es-ES" smtClean="0"/>
              <a:pPr/>
              <a:t>‹#›</a:t>
            </a:fld>
            <a:endParaRPr lang="es-ES"/>
          </a:p>
        </p:txBody>
      </p:sp>
    </p:spTree>
    <p:extLst>
      <p:ext uri="{BB962C8B-B14F-4D97-AF65-F5344CB8AC3E}">
        <p14:creationId xmlns:p14="http://schemas.microsoft.com/office/powerpoint/2010/main" val="23298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Date Placeholder 1"/>
          <p:cNvSpPr>
            <a:spLocks noGrp="1"/>
          </p:cNvSpPr>
          <p:nvPr>
            <p:ph type="dt" sz="half" idx="10"/>
          </p:nvPr>
        </p:nvSpPr>
        <p:spPr/>
        <p:txBody>
          <a:bodyPr/>
          <a:lstStyle/>
          <a:p>
            <a:fld id="{416036D8-2A08-4F0C-A376-4A8A1FC3E8B3}" type="datetime1">
              <a:rPr lang="es-ES" smtClean="0"/>
              <a:pPr/>
              <a:t>10/08/2021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412FF748-1325-48DC-AE50-E54CCC902008}" type="slidenum">
              <a:rPr lang="es-ES" smtClean="0"/>
              <a:pPr/>
              <a:t>‹#›</a:t>
            </a:fld>
            <a:endParaRPr lang="es-E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Tree>
    <p:extLst>
      <p:ext uri="{BB962C8B-B14F-4D97-AF65-F5344CB8AC3E}">
        <p14:creationId xmlns:p14="http://schemas.microsoft.com/office/powerpoint/2010/main" val="2674165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810000" cy="1162050"/>
          </a:xfrm>
          <a:prstGeom prst="rect">
            <a:avLst/>
          </a:prstGeom>
          <a:ln>
            <a:noFill/>
          </a:ln>
        </p:spPr>
        <p:txBody>
          <a:bodyPr anchor="b"/>
          <a:lstStyle>
            <a:lvl1pPr algn="l">
              <a:lnSpc>
                <a:spcPts val="2000"/>
              </a:lnSpc>
              <a:buNone/>
              <a:defRPr sz="2200" b="1" cap="all" baseline="0"/>
            </a:lvl1pPr>
            <a:extLst/>
          </a:lstStyle>
          <a:p>
            <a:r>
              <a:rPr lang="en-US"/>
              <a:t>Click to edit Master title style</a:t>
            </a:r>
            <a:endParaRPr lang="en-US" dirty="0"/>
          </a:p>
        </p:txBody>
      </p:sp>
      <p:sp>
        <p:nvSpPr>
          <p:cNvPr id="3" name="Text Placeholder 2"/>
          <p:cNvSpPr>
            <a:spLocks noGrp="1"/>
          </p:cNvSpPr>
          <p:nvPr>
            <p:ph type="body" idx="2"/>
          </p:nvPr>
        </p:nvSpPr>
        <p:spPr>
          <a:xfrm>
            <a:off x="457200" y="1435100"/>
            <a:ext cx="3810000" cy="698500"/>
          </a:xfrm>
          <a:prstGeom prst="rect">
            <a:avLst/>
          </a:prstGeom>
        </p:spPr>
        <p:txBody>
          <a:bodyPr/>
          <a:lstStyle>
            <a:lvl1pPr marL="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457200" y="2133600"/>
            <a:ext cx="8153400" cy="3992563"/>
          </a:xfrm>
          <a:prstGeom prst="rect">
            <a:avLst/>
          </a:prstGeo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244FBB0-03CF-426D-AC35-C0044DA149EF}" type="datetime1">
              <a:rPr lang="es-ES" smtClean="0"/>
              <a:pPr/>
              <a:t>10/08/2021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12FF748-1325-48DC-AE50-E54CCC902008}" type="slidenum">
              <a:rPr lang="es-ES" smtClean="0"/>
              <a:pPr/>
              <a:t>‹#›</a:t>
            </a:fld>
            <a:endParaRPr lang="es-ES"/>
          </a:p>
        </p:txBody>
      </p:sp>
    </p:spTree>
    <p:extLst>
      <p:ext uri="{BB962C8B-B14F-4D97-AF65-F5344CB8AC3E}">
        <p14:creationId xmlns:p14="http://schemas.microsoft.com/office/powerpoint/2010/main" val="268178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a:prstGeom prst="rect">
            <a:avLst/>
          </a:prstGeom>
        </p:spPr>
        <p:txBody>
          <a:bodyPr anchor="b">
            <a:noAutofit/>
          </a:bodyPr>
          <a:lstStyle>
            <a:lvl1pPr algn="l">
              <a:buNone/>
              <a:defRPr sz="2100" b="1">
                <a:effectLst/>
              </a:defRPr>
            </a:lvl1pPr>
            <a:extLst/>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16953C3F-2364-48A9-9255-C338C722EEDA}" type="datetime1">
              <a:rPr lang="es-ES" smtClean="0"/>
              <a:pPr/>
              <a:t>10/08/2021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12FF748-1325-48DC-AE50-E54CCC902008}" type="slidenum">
              <a:rPr lang="es-ES" smtClean="0"/>
              <a:pPr/>
              <a:t>‹#›</a:t>
            </a:fld>
            <a:endParaRPr lang="es-E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0">
            <a:bevelT w="25400" h="19050"/>
            <a:contourClr>
              <a:srgbClr val="969696"/>
            </a:contourClr>
          </a:sp3d>
        </p:spPr>
        <p:txBody>
          <a:bodyPr lIns="91440" tIns="274320" rtlCol="0" anchor="t">
            <a:normAutofit/>
          </a:bodyPr>
          <a:lstStyle/>
          <a:p>
            <a:pPr marL="0" indent="-283464" algn="l" rtl="0" latinLnBrk="0">
              <a:lnSpc>
                <a:spcPts val="3000"/>
              </a:lnSpc>
              <a:spcBef>
                <a:spcPts val="600"/>
              </a:spcBef>
              <a:buClr>
                <a:schemeClr val="accent1"/>
              </a:buClr>
              <a:buSzPct val="80000"/>
              <a:buFont typeface="Wingdings 2"/>
              <a:buNone/>
            </a:pPr>
            <a:endParaRPr lang="en-US" sz="3200" kern="1200">
              <a:solidFill>
                <a:schemeClr val="tx1"/>
              </a:solidFill>
              <a:latin typeface="+mn-lt"/>
              <a:ea typeface="+mn-ea"/>
              <a:cs typeface="+mn-cs"/>
            </a:endParaRPr>
          </a:p>
        </p:txBody>
      </p:sp>
      <p:sp>
        <p:nvSpPr>
          <p:cNvPr id="3" name="Shap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a:r>
              <a:rPr lang="en-US"/>
              <a:t>Click icon to add picture</a:t>
            </a:r>
            <a:endParaRPr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4" name="Text Placeholder 3"/>
          <p:cNvSpPr>
            <a:spLocks noGrp="1"/>
          </p:cNvSpPr>
          <p:nvPr>
            <p:ph type="body" sz="half" idx="2"/>
          </p:nvPr>
        </p:nvSpPr>
        <p:spPr>
          <a:xfrm>
            <a:off x="838200" y="4800600"/>
            <a:ext cx="4419600" cy="762000"/>
          </a:xfrm>
          <a:prstGeom prst="rect">
            <a:avLst/>
          </a:prstGeom>
        </p:spPr>
        <p:txBody>
          <a:bodyP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a:t>Click to edit Master text styles</a:t>
            </a:r>
          </a:p>
        </p:txBody>
      </p:sp>
    </p:spTree>
    <p:extLst>
      <p:ext uri="{BB962C8B-B14F-4D97-AF65-F5344CB8AC3E}">
        <p14:creationId xmlns:p14="http://schemas.microsoft.com/office/powerpoint/2010/main" val="2503020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Rectangle 11"/>
          <p:cNvSpPr/>
          <p:nvPr/>
        </p:nvSpPr>
        <p:spPr>
          <a:xfrm>
            <a:off x="1038019"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a:defRPr sz="1200">
                <a:solidFill>
                  <a:schemeClr val="bg2">
                    <a:shade val="50000"/>
                    <a:satMod val="200000"/>
                  </a:schemeClr>
                </a:solidFill>
              </a:defRPr>
            </a:lvl1pPr>
            <a:extLst/>
          </a:lstStyle>
          <a:p>
            <a:fld id="{8632FEBB-1A6B-4D25-B9A3-05ADF97727D4}" type="datetime1">
              <a:rPr lang="es-ES" smtClean="0"/>
              <a:pPr/>
              <a:t>10/08/2021</a:t>
            </a:fld>
            <a:endParaRPr lang="es-E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a:defRPr sz="1200">
                <a:solidFill>
                  <a:schemeClr val="bg2">
                    <a:shade val="50000"/>
                    <a:satMod val="200000"/>
                  </a:schemeClr>
                </a:solidFill>
                <a:effectLst/>
              </a:defRPr>
            </a:lvl1pPr>
            <a:extLst/>
          </a:lstStyle>
          <a:p>
            <a:endParaRPr lang="es-E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a:defRPr sz="1200">
                <a:solidFill>
                  <a:schemeClr val="bg2">
                    <a:shade val="50000"/>
                    <a:satMod val="200000"/>
                  </a:schemeClr>
                </a:solidFill>
                <a:effectLst/>
              </a:defRPr>
            </a:lvl1pPr>
            <a:extLst/>
          </a:lstStyle>
          <a:p>
            <a:fld id="{412FF748-1325-48DC-AE50-E54CCC902008}" type="slidenum">
              <a:rPr lang="es-ES" smtClean="0"/>
              <a:pPr/>
              <a:t>‹#›</a:t>
            </a:fld>
            <a:endParaRPr lang="es-E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4" name="Title Placeholder 3"/>
          <p:cNvSpPr>
            <a:spLocks noGrp="1"/>
          </p:cNvSpPr>
          <p:nvPr>
            <p:ph type="title"/>
          </p:nvPr>
        </p:nvSpPr>
        <p:spPr>
          <a:xfrm>
            <a:off x="955548" y="980728"/>
            <a:ext cx="7886700" cy="1129545"/>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5" name="Text Placeholder 4"/>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8626061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l" rtl="0" eaLnBrk="1" latinLnBrk="0" hangingPunct="1">
        <a:spcBef>
          <a:spcPct val="0"/>
        </a:spcBef>
        <a:buNone/>
        <a:defRPr sz="4400" kern="1200">
          <a:solidFill>
            <a:srgbClr val="0070C0"/>
          </a:solidFill>
          <a:effectLst/>
          <a:latin typeface="Times New Roman" panose="02020603050405020304" pitchFamily="18" charset="0"/>
          <a:ea typeface="+mj-ea"/>
          <a:cs typeface="Times New Roman" panose="02020603050405020304" pitchFamily="18" charset="0"/>
        </a:defRPr>
      </a:lvl1pPr>
      <a:extLst/>
    </p:titleStyle>
    <p:bodyStyle>
      <a:lvl1pPr marL="82296" indent="0" algn="l" rtl="0" eaLnBrk="1" latinLnBrk="0" hangingPunct="1">
        <a:lnSpc>
          <a:spcPts val="3000"/>
        </a:lnSpc>
        <a:spcBef>
          <a:spcPts val="600"/>
        </a:spcBef>
        <a:buClr>
          <a:schemeClr val="accent1"/>
        </a:buClr>
        <a:buSzPct val="80000"/>
        <a:buFont typeface="Wingdings 2"/>
        <a:buNone/>
        <a:defRPr sz="3200" kern="1200">
          <a:solidFill>
            <a:srgbClr val="0070C0"/>
          </a:solidFill>
          <a:latin typeface="Times New Roman" panose="02020603050405020304" pitchFamily="18" charset="0"/>
          <a:ea typeface="+mn-ea"/>
          <a:cs typeface="Times New Roman" panose="02020603050405020304" pitchFamily="18" charset="0"/>
        </a:defRPr>
      </a:lvl1pPr>
      <a:lvl2pPr marL="640080" indent="-237744" algn="l" rtl="0" eaLnBrk="1" latinLnBrk="0" hangingPunct="1">
        <a:lnSpc>
          <a:spcPts val="3000"/>
        </a:lnSpc>
        <a:spcBef>
          <a:spcPts val="550"/>
        </a:spcBef>
        <a:buClr>
          <a:schemeClr val="accent1"/>
        </a:buClr>
        <a:buFont typeface="Verdana"/>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886968" indent="-228600" algn="l" rtl="0" eaLnBrk="1" latinLnBrk="0" hangingPunct="1">
        <a:lnSpc>
          <a:spcPts val="2800"/>
        </a:lnSpc>
        <a:spcBef>
          <a:spcPct val="20000"/>
        </a:spcBef>
        <a:buClr>
          <a:schemeClr val="accent2"/>
        </a:buClr>
        <a:buFont typeface="Wingdings 2"/>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097280" indent="-173736" algn="l" rtl="0" eaLnBrk="1" latinLnBrk="0" hangingPunct="1">
        <a:spcBef>
          <a:spcPct val="20000"/>
        </a:spcBef>
        <a:buClr>
          <a:schemeClr val="accent3"/>
        </a:buClr>
        <a:buFont typeface="Wingdings 2"/>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1298448" indent="-182880" algn="l" rtl="0" eaLnBrk="1" latinLnBrk="0" hangingPunct="1">
        <a:spcBef>
          <a:spcPct val="20000"/>
        </a:spcBef>
        <a:buClr>
          <a:schemeClr val="accent4"/>
        </a:buClr>
        <a:buFont typeface="Wingdings 2"/>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1508760" indent="-18288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6pPr>
      <a:lvl7pPr marL="171907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7pPr>
      <a:lvl8pPr marL="1920240"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8pPr>
      <a:lvl9pPr marL="213055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
          <p:cNvSpPr txBox="1">
            <a:spLocks/>
          </p:cNvSpPr>
          <p:nvPr/>
        </p:nvSpPr>
        <p:spPr>
          <a:xfrm>
            <a:off x="1053745" y="5281754"/>
            <a:ext cx="7406640" cy="1261921"/>
          </a:xfrm>
          <a:prstGeom prst="rect">
            <a:avLst/>
          </a:prstGeom>
        </p:spPr>
        <p:txBody>
          <a:bodyPr anchor="b">
            <a:noAutofit/>
          </a:bodyPr>
          <a:lstStyle/>
          <a:p>
            <a:pPr>
              <a:defRPr/>
            </a:pPr>
            <a:r>
              <a:rPr lang="en-US" sz="1700" b="1" dirty="0" smtClean="0"/>
              <a:t>Adriana Neciu</a:t>
            </a:r>
          </a:p>
          <a:p>
            <a:pPr>
              <a:defRPr/>
            </a:pPr>
            <a:r>
              <a:rPr lang="en-US" sz="1700" dirty="0" smtClean="0">
                <a:latin typeface="Times New Roman" panose="02020603050405020304" pitchFamily="18" charset="0"/>
                <a:cs typeface="Times New Roman" panose="02020603050405020304" pitchFamily="18" charset="0"/>
              </a:rPr>
              <a:t>Statistician </a:t>
            </a:r>
          </a:p>
          <a:p>
            <a:pPr>
              <a:defRPr/>
            </a:pPr>
            <a:r>
              <a:rPr lang="en-US" sz="1700" dirty="0" smtClean="0">
                <a:latin typeface="Times New Roman" panose="02020603050405020304" pitchFamily="18" charset="0"/>
                <a:cs typeface="Times New Roman" panose="02020603050405020304" pitchFamily="18" charset="0"/>
              </a:rPr>
              <a:t>Agricultural Census Team</a:t>
            </a:r>
          </a:p>
          <a:p>
            <a:pPr>
              <a:defRPr/>
            </a:pPr>
            <a:r>
              <a:rPr lang="en-US" sz="1700" dirty="0" smtClean="0">
                <a:latin typeface="Times New Roman" panose="02020603050405020304" pitchFamily="18" charset="0"/>
                <a:cs typeface="Times New Roman" panose="02020603050405020304" pitchFamily="18" charset="0"/>
              </a:rPr>
              <a:t>FAO Statistics Division (ESS)</a:t>
            </a:r>
            <a:endParaRPr lang="en-US" sz="1700" dirty="0">
              <a:latin typeface="Times New Roman" panose="02020603050405020304" pitchFamily="18" charset="0"/>
              <a:cs typeface="Times New Roman" panose="02020603050405020304" pitchFamily="18" charset="0"/>
            </a:endParaRPr>
          </a:p>
        </p:txBody>
      </p:sp>
      <p:sp>
        <p:nvSpPr>
          <p:cNvPr id="2" name="Rectangle 1"/>
          <p:cNvSpPr/>
          <p:nvPr/>
        </p:nvSpPr>
        <p:spPr>
          <a:xfrm>
            <a:off x="1011371" y="3075423"/>
            <a:ext cx="7776864" cy="954107"/>
          </a:xfrm>
          <a:prstGeom prst="rect">
            <a:avLst/>
          </a:prstGeom>
        </p:spPr>
        <p:txBody>
          <a:bodyPr wrap="square">
            <a:spAutoFit/>
          </a:bodyPr>
          <a:lstStyle/>
          <a:p>
            <a:r>
              <a:rPr lang="en-US" sz="3200" b="1" dirty="0">
                <a:latin typeface="Times New Roman" panose="02020603050405020304" pitchFamily="18" charset="0"/>
                <a:cs typeface="Times New Roman" panose="02020603050405020304" pitchFamily="18" charset="0"/>
              </a:rPr>
              <a:t>P</a:t>
            </a:r>
            <a:r>
              <a:rPr lang="en-GB" sz="3200" b="1" dirty="0" err="1">
                <a:latin typeface="Times New Roman" panose="02020603050405020304" pitchFamily="18" charset="0"/>
                <a:cs typeface="Times New Roman" panose="02020603050405020304" pitchFamily="18" charset="0"/>
              </a:rPr>
              <a:t>ost</a:t>
            </a:r>
            <a:r>
              <a:rPr lang="en-GB" sz="3200" b="1" dirty="0">
                <a:latin typeface="Times New Roman" panose="02020603050405020304" pitchFamily="18" charset="0"/>
                <a:cs typeface="Times New Roman" panose="02020603050405020304" pitchFamily="18" charset="0"/>
              </a:rPr>
              <a:t>-enumeration Survey (PES)</a:t>
            </a:r>
          </a:p>
          <a:p>
            <a:r>
              <a:rPr lang="en-US" sz="2400" i="1" dirty="0">
                <a:latin typeface="Calibri" pitchFamily="34" charset="0"/>
                <a:cs typeface="Calibri" pitchFamily="34" charset="0"/>
              </a:rPr>
              <a:t>Technical Session 7.2</a:t>
            </a:r>
            <a:endParaRPr lang="en-US" sz="4000" i="1" dirty="0">
              <a:latin typeface="Calibri" pitchFamily="34" charset="0"/>
              <a:cs typeface="Calibri" pitchFamily="34" charset="0"/>
            </a:endParaRPr>
          </a:p>
        </p:txBody>
      </p:sp>
      <p:sp>
        <p:nvSpPr>
          <p:cNvPr id="5" name="Slide Number Placeholder 4"/>
          <p:cNvSpPr>
            <a:spLocks noGrp="1"/>
          </p:cNvSpPr>
          <p:nvPr>
            <p:ph type="sldNum" sz="quarter" idx="12"/>
          </p:nvPr>
        </p:nvSpPr>
        <p:spPr/>
        <p:txBody>
          <a:bodyPr/>
          <a:lstStyle/>
          <a:p>
            <a:fld id="{412FF748-1325-48DC-AE50-E54CCC902008}" type="slidenum">
              <a:rPr lang="es-ES" smtClean="0"/>
              <a:pPr/>
              <a:t>1</a:t>
            </a:fld>
            <a:endParaRPr lang="es-ES"/>
          </a:p>
        </p:txBody>
      </p:sp>
      <p:pic>
        <p:nvPicPr>
          <p:cNvPr id="3" name="Picture 2"/>
          <p:cNvPicPr>
            <a:picLocks noChangeAspect="1"/>
          </p:cNvPicPr>
          <p:nvPr/>
        </p:nvPicPr>
        <p:blipFill>
          <a:blip r:embed="rId3">
            <a:duotone>
              <a:schemeClr val="accent3">
                <a:shade val="45000"/>
                <a:satMod val="135000"/>
              </a:schemeClr>
              <a:prstClr val="white"/>
            </a:duotone>
          </a:blip>
          <a:stretch>
            <a:fillRect/>
          </a:stretch>
        </p:blipFill>
        <p:spPr>
          <a:xfrm>
            <a:off x="5209071" y="3568417"/>
            <a:ext cx="3404577" cy="1713337"/>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8217" y="190849"/>
            <a:ext cx="2602997" cy="722377"/>
          </a:xfrm>
          <a:prstGeom prst="rect">
            <a:avLst/>
          </a:prstGeom>
        </p:spPr>
      </p:pic>
      <p:sp>
        <p:nvSpPr>
          <p:cNvPr id="8" name="TextBox 10"/>
          <p:cNvSpPr txBox="1">
            <a:spLocks/>
          </p:cNvSpPr>
          <p:nvPr/>
        </p:nvSpPr>
        <p:spPr>
          <a:xfrm>
            <a:off x="1106369" y="1095761"/>
            <a:ext cx="7354016" cy="1594441"/>
          </a:xfrm>
          <a:prstGeom prst="rect">
            <a:avLst/>
          </a:prstGeom>
        </p:spPr>
        <p:txBody>
          <a:bodyPr anchor="b">
            <a:no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spcBef>
                <a:spcPct val="0"/>
              </a:spcBef>
              <a:defRPr/>
            </a:pPr>
            <a:r>
              <a:rPr lang="en-US" sz="2400" b="1" dirty="0"/>
              <a:t>Webinar on the Operational Guidelines of the</a:t>
            </a:r>
            <a:br>
              <a:rPr lang="en-US" sz="2400" b="1" dirty="0"/>
            </a:br>
            <a:r>
              <a:rPr lang="en-US" sz="2400" b="1" dirty="0"/>
              <a:t>WCA 2020</a:t>
            </a:r>
            <a:r>
              <a:rPr lang="en-US" sz="2400" dirty="0"/>
              <a:t>.</a:t>
            </a:r>
            <a:r>
              <a:rPr lang="en-US" sz="4000" dirty="0"/>
              <a:t/>
            </a:r>
            <a:br>
              <a:rPr lang="en-US" sz="4000" dirty="0"/>
            </a:br>
            <a:r>
              <a:rPr lang="en-US" sz="2000" dirty="0"/>
              <a:t>Virtual </a:t>
            </a:r>
            <a:r>
              <a:rPr lang="en-US" sz="2000" dirty="0" smtClean="0"/>
              <a:t>Meeting</a:t>
            </a:r>
            <a:r>
              <a:rPr lang="en-US" sz="2000" dirty="0"/>
              <a:t> </a:t>
            </a:r>
            <a:r>
              <a:rPr lang="en-US" sz="2000" dirty="0" smtClean="0"/>
              <a:t>– Europe and Central Asia</a:t>
            </a:r>
            <a:r>
              <a:rPr lang="en-US" sz="2000" dirty="0"/>
              <a:t/>
            </a:r>
            <a:br>
              <a:rPr lang="en-US" sz="2000" dirty="0"/>
            </a:br>
            <a:r>
              <a:rPr lang="en-US" sz="2000" dirty="0" smtClean="0"/>
              <a:t>25-29 October 2021</a:t>
            </a:r>
            <a:endParaRPr lang="en-US" sz="2400" dirty="0">
              <a:cs typeface="Gill Sans MT"/>
            </a:endParaRPr>
          </a:p>
          <a:p>
            <a:pPr lvl="0">
              <a:spcBef>
                <a:spcPct val="0"/>
              </a:spcBef>
              <a:defRPr/>
            </a:pPr>
            <a:endParaRPr lang="en-US" sz="2000" b="1" dirty="0"/>
          </a:p>
        </p:txBody>
      </p:sp>
      <p:pic>
        <p:nvPicPr>
          <p:cNvPr id="10" name="Picture 9" descr="http://www.fao.org/uploads/pics/WCA_whit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49845" y="5009286"/>
            <a:ext cx="3317066" cy="1815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42759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2123728" y="2852936"/>
            <a:ext cx="5832648" cy="1143000"/>
          </a:xfrm>
        </p:spPr>
        <p:txBody>
          <a:bodyPr>
            <a:normAutofit/>
          </a:bodyPr>
          <a:lstStyle/>
          <a:p>
            <a:pPr algn="ctr"/>
            <a:r>
              <a:rPr lang="es-ES" sz="5000" b="1" dirty="0"/>
              <a:t>THANK YOU!</a:t>
            </a:r>
          </a:p>
        </p:txBody>
      </p:sp>
      <p:sp>
        <p:nvSpPr>
          <p:cNvPr id="2" name="Slide Number Placeholder 1"/>
          <p:cNvSpPr>
            <a:spLocks noGrp="1"/>
          </p:cNvSpPr>
          <p:nvPr>
            <p:ph type="sldNum" sz="quarter" idx="12"/>
          </p:nvPr>
        </p:nvSpPr>
        <p:spPr/>
        <p:txBody>
          <a:bodyPr/>
          <a:lstStyle/>
          <a:p>
            <a:fld id="{412FF748-1325-48DC-AE50-E54CCC902008}" type="slidenum">
              <a:rPr lang="es-ES" smtClean="0"/>
              <a:pPr/>
              <a:t>10</a:t>
            </a:fld>
            <a:endParaRPr lang="es-E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Image result for contenido"/>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6516216" y="3140969"/>
            <a:ext cx="2507859" cy="2088231"/>
          </a:xfrm>
          <a:prstGeom prst="rect">
            <a:avLst/>
          </a:prstGeom>
          <a:noFill/>
        </p:spPr>
      </p:pic>
      <p:sp>
        <p:nvSpPr>
          <p:cNvPr id="5" name="Slide Number Placeholder 4"/>
          <p:cNvSpPr>
            <a:spLocks noGrp="1"/>
          </p:cNvSpPr>
          <p:nvPr>
            <p:ph type="sldNum" sz="quarter" idx="12"/>
          </p:nvPr>
        </p:nvSpPr>
        <p:spPr/>
        <p:txBody>
          <a:bodyPr/>
          <a:lstStyle/>
          <a:p>
            <a:fld id="{412FF748-1325-48DC-AE50-E54CCC902008}" type="slidenum">
              <a:rPr lang="es-ES" smtClean="0"/>
              <a:pPr/>
              <a:t>2</a:t>
            </a:fld>
            <a:endParaRPr lang="es-ES"/>
          </a:p>
        </p:txBody>
      </p:sp>
      <p:sp>
        <p:nvSpPr>
          <p:cNvPr id="6" name="Content Placeholder 5"/>
          <p:cNvSpPr>
            <a:spLocks noGrp="1"/>
          </p:cNvSpPr>
          <p:nvPr>
            <p:ph idx="1"/>
          </p:nvPr>
        </p:nvSpPr>
        <p:spPr>
          <a:xfrm>
            <a:off x="1331640" y="2276872"/>
            <a:ext cx="6192688" cy="3960440"/>
          </a:xfrm>
        </p:spPr>
        <p:txBody>
          <a:bodyPr>
            <a:noAutofit/>
          </a:bodyPr>
          <a:lstStyle/>
          <a:p>
            <a:pPr marL="596646" lvl="1" indent="-514350">
              <a:lnSpc>
                <a:spcPct val="100000"/>
              </a:lnSpc>
              <a:spcBef>
                <a:spcPts val="600"/>
              </a:spcBef>
              <a:buSzPct val="80000"/>
              <a:buFont typeface="Arial" panose="020B0604020202020204" pitchFamily="34" charset="0"/>
              <a:buChar char="•"/>
            </a:pPr>
            <a:r>
              <a:rPr lang="en-GB" sz="4000" b="1" dirty="0"/>
              <a:t>Purpose</a:t>
            </a:r>
          </a:p>
          <a:p>
            <a:pPr marL="596646" lvl="1" indent="-514350">
              <a:lnSpc>
                <a:spcPct val="100000"/>
              </a:lnSpc>
              <a:spcBef>
                <a:spcPts val="600"/>
              </a:spcBef>
              <a:buSzPct val="80000"/>
              <a:buFont typeface="Arial" panose="020B0604020202020204" pitchFamily="34" charset="0"/>
              <a:buChar char="•"/>
            </a:pPr>
            <a:r>
              <a:rPr lang="en-GB" sz="4000" b="1" dirty="0"/>
              <a:t>Objective</a:t>
            </a:r>
          </a:p>
          <a:p>
            <a:pPr marL="596646" lvl="1" indent="-514350">
              <a:lnSpc>
                <a:spcPct val="100000"/>
              </a:lnSpc>
              <a:spcBef>
                <a:spcPts val="600"/>
              </a:spcBef>
              <a:buSzPct val="80000"/>
              <a:buFont typeface="Arial" panose="020B0604020202020204" pitchFamily="34" charset="0"/>
              <a:buChar char="•"/>
            </a:pPr>
            <a:r>
              <a:rPr lang="en-GB" sz="4000" b="1" dirty="0"/>
              <a:t>Recommendations</a:t>
            </a:r>
          </a:p>
          <a:p>
            <a:pPr marL="596646" lvl="1" indent="-514350">
              <a:lnSpc>
                <a:spcPct val="100000"/>
              </a:lnSpc>
              <a:spcBef>
                <a:spcPts val="600"/>
              </a:spcBef>
              <a:buSzPct val="80000"/>
              <a:buFont typeface="Arial" panose="020B0604020202020204" pitchFamily="34" charset="0"/>
              <a:buChar char="•"/>
            </a:pPr>
            <a:r>
              <a:rPr lang="en-US" sz="4000" b="1" dirty="0"/>
              <a:t>Country experience</a:t>
            </a:r>
            <a:endParaRPr lang="es-AR" sz="4000" b="1" dirty="0"/>
          </a:p>
        </p:txBody>
      </p:sp>
      <p:sp>
        <p:nvSpPr>
          <p:cNvPr id="7" name="Title 6"/>
          <p:cNvSpPr>
            <a:spLocks noGrp="1"/>
          </p:cNvSpPr>
          <p:nvPr>
            <p:ph type="title"/>
          </p:nvPr>
        </p:nvSpPr>
        <p:spPr>
          <a:xfrm>
            <a:off x="1115616" y="260648"/>
            <a:ext cx="2664296" cy="720080"/>
          </a:xfrm>
        </p:spPr>
        <p:txBody>
          <a:bodyPr>
            <a:normAutofit/>
          </a:bodyPr>
          <a:lstStyle/>
          <a:p>
            <a:r>
              <a:rPr lang="es-AR" sz="3800" b="1" dirty="0">
                <a:latin typeface="Calibri" panose="020F0502020204030204" pitchFamily="34" charset="0"/>
                <a:cs typeface="Calibri" panose="020F0502020204030204" pitchFamily="34" charset="0"/>
              </a:rPr>
              <a:t>CONTENTS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Image result for PURPOSE"/>
          <p:cNvPicPr>
            <a:picLocks noChangeAspect="1" noChangeArrowheads="1"/>
          </p:cNvPicPr>
          <p:nvPr/>
        </p:nvPicPr>
        <p:blipFill>
          <a:blip r:embed="rId3" cstate="print">
            <a:duotone>
              <a:schemeClr val="accent3">
                <a:shade val="45000"/>
                <a:satMod val="135000"/>
              </a:schemeClr>
              <a:prstClr val="white"/>
            </a:duotone>
          </a:blip>
          <a:srcRect/>
          <a:stretch>
            <a:fillRect/>
          </a:stretch>
        </p:blipFill>
        <p:spPr bwMode="auto">
          <a:xfrm>
            <a:off x="7390538" y="2204864"/>
            <a:ext cx="1753462" cy="1315097"/>
          </a:xfrm>
          <a:prstGeom prst="rect">
            <a:avLst/>
          </a:prstGeom>
          <a:noFill/>
        </p:spPr>
      </p:pic>
      <p:sp>
        <p:nvSpPr>
          <p:cNvPr id="2" name="Title 1"/>
          <p:cNvSpPr>
            <a:spLocks noGrp="1"/>
          </p:cNvSpPr>
          <p:nvPr>
            <p:ph type="title"/>
          </p:nvPr>
        </p:nvSpPr>
        <p:spPr>
          <a:xfrm>
            <a:off x="1120616" y="260648"/>
            <a:ext cx="3456384" cy="782960"/>
          </a:xfrm>
        </p:spPr>
        <p:txBody>
          <a:bodyPr>
            <a:noAutofit/>
          </a:bodyPr>
          <a:lstStyle/>
          <a:p>
            <a:r>
              <a:rPr lang="en-US" sz="4000" b="1" dirty="0"/>
              <a:t>PES purpose</a:t>
            </a:r>
            <a:endParaRPr lang="es-AR" sz="4000" b="1" dirty="0"/>
          </a:p>
        </p:txBody>
      </p:sp>
      <p:sp>
        <p:nvSpPr>
          <p:cNvPr id="3" name="Content Placeholder 2"/>
          <p:cNvSpPr>
            <a:spLocks noGrp="1"/>
          </p:cNvSpPr>
          <p:nvPr>
            <p:ph idx="1"/>
          </p:nvPr>
        </p:nvSpPr>
        <p:spPr>
          <a:xfrm>
            <a:off x="1120616" y="1124744"/>
            <a:ext cx="6403712" cy="4888437"/>
          </a:xfrm>
        </p:spPr>
        <p:txBody>
          <a:bodyPr>
            <a:noAutofit/>
          </a:bodyPr>
          <a:lstStyle/>
          <a:p>
            <a:pPr marL="539496" indent="-457200" algn="just">
              <a:lnSpc>
                <a:spcPct val="100000"/>
              </a:lnSpc>
              <a:spcBef>
                <a:spcPts val="0"/>
              </a:spcBef>
              <a:spcAft>
                <a:spcPts val="600"/>
              </a:spcAft>
              <a:buFont typeface="Arial" panose="020B0604020202020204" pitchFamily="34" charset="0"/>
              <a:buChar char="•"/>
            </a:pPr>
            <a:r>
              <a:rPr lang="en-US" sz="2600" dirty="0"/>
              <a:t>In any census some coverage and content errors are unavoidable, and it is important to measure, analyze and report on them.</a:t>
            </a:r>
          </a:p>
          <a:p>
            <a:pPr marL="539496" indent="-457200" algn="just">
              <a:lnSpc>
                <a:spcPct val="100000"/>
              </a:lnSpc>
              <a:spcBef>
                <a:spcPts val="0"/>
              </a:spcBef>
              <a:spcAft>
                <a:spcPts val="600"/>
              </a:spcAft>
              <a:buFont typeface="Arial" panose="020B0604020202020204" pitchFamily="34" charset="0"/>
              <a:buChar char="•"/>
            </a:pPr>
            <a:r>
              <a:rPr lang="en-US" sz="2600" dirty="0"/>
              <a:t>PES </a:t>
            </a:r>
            <a:r>
              <a:rPr lang="en-GB" sz="2600" dirty="0"/>
              <a:t>aims to assess the quality of the census data collected through the field operation.</a:t>
            </a:r>
            <a:endParaRPr lang="en-US" sz="2600" dirty="0"/>
          </a:p>
          <a:p>
            <a:pPr marL="539496" indent="-457200" algn="just">
              <a:lnSpc>
                <a:spcPct val="100000"/>
              </a:lnSpc>
              <a:spcBef>
                <a:spcPts val="0"/>
              </a:spcBef>
              <a:spcAft>
                <a:spcPts val="600"/>
              </a:spcAft>
              <a:buFont typeface="Arial" panose="020B0604020202020204" pitchFamily="34" charset="0"/>
              <a:buChar char="•"/>
            </a:pPr>
            <a:r>
              <a:rPr lang="en-US" sz="2600" dirty="0"/>
              <a:t>PES is an independent re‐numeration (</a:t>
            </a:r>
            <a:r>
              <a:rPr lang="en-GB" sz="2600" dirty="0"/>
              <a:t>on few key variables) </a:t>
            </a:r>
            <a:r>
              <a:rPr lang="en-US" sz="2600" dirty="0"/>
              <a:t>of a representative sample of census holdings followed by matching each holding enumerated in the PES with the census holding</a:t>
            </a:r>
            <a:r>
              <a:rPr lang="en-US" sz="2400" dirty="0"/>
              <a:t>.</a:t>
            </a:r>
          </a:p>
          <a:p>
            <a:pPr algn="just">
              <a:lnSpc>
                <a:spcPct val="100000"/>
              </a:lnSpc>
              <a:spcBef>
                <a:spcPts val="0"/>
              </a:spcBef>
              <a:spcAft>
                <a:spcPts val="600"/>
              </a:spcAft>
            </a:pPr>
            <a:endParaRPr lang="en-US" sz="2600"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3</a:t>
            </a:fld>
            <a:endParaRPr lang="es-ES" dirty="0"/>
          </a:p>
        </p:txBody>
      </p:sp>
    </p:spTree>
    <p:extLst>
      <p:ext uri="{BB962C8B-B14F-4D97-AF65-F5344CB8AC3E}">
        <p14:creationId xmlns:p14="http://schemas.microsoft.com/office/powerpoint/2010/main" val="1413828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05120"/>
            <a:ext cx="6705992" cy="998984"/>
          </a:xfrm>
        </p:spPr>
        <p:txBody>
          <a:bodyPr>
            <a:normAutofit/>
          </a:bodyPr>
          <a:lstStyle/>
          <a:p>
            <a:r>
              <a:rPr lang="en-US" sz="4000" b="1" dirty="0"/>
              <a:t>PES purpose (</a:t>
            </a:r>
            <a:r>
              <a:rPr lang="en-US" sz="4000" dirty="0"/>
              <a:t>cont’d</a:t>
            </a:r>
            <a:r>
              <a:rPr lang="en-US" sz="4000" b="1" dirty="0"/>
              <a:t>)</a:t>
            </a:r>
            <a:endParaRPr lang="es-AR" sz="4000" b="1" dirty="0">
              <a:solidFill>
                <a:srgbClr val="00B0F0"/>
              </a:solidFill>
            </a:endParaRPr>
          </a:p>
        </p:txBody>
      </p:sp>
      <p:sp>
        <p:nvSpPr>
          <p:cNvPr id="3" name="Content Placeholder 2"/>
          <p:cNvSpPr>
            <a:spLocks noGrp="1"/>
          </p:cNvSpPr>
          <p:nvPr>
            <p:ph idx="1"/>
          </p:nvPr>
        </p:nvSpPr>
        <p:spPr>
          <a:xfrm>
            <a:off x="899592" y="1306006"/>
            <a:ext cx="5760640" cy="1724903"/>
          </a:xfrm>
        </p:spPr>
        <p:txBody>
          <a:bodyPr>
            <a:normAutofit/>
          </a:bodyPr>
          <a:lstStyle/>
          <a:p>
            <a:pPr marL="538162" indent="-457200" algn="just">
              <a:lnSpc>
                <a:spcPct val="100000"/>
              </a:lnSpc>
              <a:spcBef>
                <a:spcPts val="0"/>
              </a:spcBef>
              <a:spcAft>
                <a:spcPts val="600"/>
              </a:spcAft>
              <a:buFont typeface="Wingdings" panose="05000000000000000000" pitchFamily="2" charset="2"/>
              <a:buChar char="§"/>
            </a:pPr>
            <a:r>
              <a:rPr lang="en-US" sz="2400" dirty="0"/>
              <a:t>The scope of the PES depends upon the evaluation objectives, national census experience, user/public concerns and financial/technical resources.</a:t>
            </a:r>
          </a:p>
        </p:txBody>
      </p:sp>
      <p:sp>
        <p:nvSpPr>
          <p:cNvPr id="4" name="Slide Number Placeholder 3"/>
          <p:cNvSpPr>
            <a:spLocks noGrp="1"/>
          </p:cNvSpPr>
          <p:nvPr>
            <p:ph type="sldNum" sz="quarter" idx="12"/>
          </p:nvPr>
        </p:nvSpPr>
        <p:spPr/>
        <p:txBody>
          <a:bodyPr/>
          <a:lstStyle/>
          <a:p>
            <a:fld id="{412FF748-1325-48DC-AE50-E54CCC902008}" type="slidenum">
              <a:rPr lang="es-ES" smtClean="0"/>
              <a:pPr/>
              <a:t>4</a:t>
            </a:fld>
            <a:endParaRPr lang="es-ES"/>
          </a:p>
        </p:txBody>
      </p:sp>
      <p:sp>
        <p:nvSpPr>
          <p:cNvPr id="5" name="Rectangle 4"/>
          <p:cNvSpPr/>
          <p:nvPr/>
        </p:nvSpPr>
        <p:spPr>
          <a:xfrm>
            <a:off x="899592" y="3077460"/>
            <a:ext cx="8244408" cy="2831544"/>
          </a:xfrm>
          <a:prstGeom prst="rect">
            <a:avLst/>
          </a:prstGeom>
        </p:spPr>
        <p:txBody>
          <a:bodyPr wrap="square">
            <a:spAutoFit/>
          </a:bodyPr>
          <a:lstStyle/>
          <a:p>
            <a:pPr marL="423862" indent="-342900" algn="just">
              <a:spcAft>
                <a:spcPts val="600"/>
              </a:spcAft>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Help data users to be aware of data limitations in order to assist in decision making.</a:t>
            </a:r>
          </a:p>
          <a:p>
            <a:pPr marL="423862" indent="-342900" algn="just">
              <a:spcAft>
                <a:spcPts val="600"/>
              </a:spcAft>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Help countries to plan better future censuses/surveys and improve census methodology.</a:t>
            </a:r>
            <a:endParaRPr lang="es-AR" sz="2400" dirty="0">
              <a:latin typeface="Times New Roman" panose="02020603050405020304" pitchFamily="18" charset="0"/>
              <a:cs typeface="Times New Roman" panose="02020603050405020304" pitchFamily="18" charset="0"/>
            </a:endParaRPr>
          </a:p>
          <a:p>
            <a:pPr marL="423862" indent="-342900" algn="just">
              <a:spcAft>
                <a:spcPts val="600"/>
              </a:spcAft>
              <a:buFont typeface="Wingdings" panose="05000000000000000000" pitchFamily="2" charset="2"/>
              <a:buChar char="§"/>
            </a:pPr>
            <a:r>
              <a:rPr lang="en-GB" sz="2400" dirty="0">
                <a:latin typeface="Times New Roman" panose="02020603050405020304" pitchFamily="18" charset="0"/>
                <a:cs typeface="Times New Roman" panose="02020603050405020304" pitchFamily="18" charset="0"/>
              </a:rPr>
              <a:t>PES may create pressure on respondents and enumerators to supply more accurate data. They will be alert and conscious that data inaccuracies could be detected at a later time. </a:t>
            </a:r>
          </a:p>
        </p:txBody>
      </p:sp>
      <p:pic>
        <p:nvPicPr>
          <p:cNvPr id="7" name="Picture 2" descr="Image result for PURPOSE"/>
          <p:cNvPicPr>
            <a:picLocks noChangeAspect="1" noChangeArrowheads="1"/>
          </p:cNvPicPr>
          <p:nvPr/>
        </p:nvPicPr>
        <p:blipFill>
          <a:blip r:embed="rId3" cstate="print">
            <a:duotone>
              <a:schemeClr val="accent3">
                <a:shade val="45000"/>
                <a:satMod val="135000"/>
              </a:schemeClr>
              <a:prstClr val="white"/>
            </a:duotone>
          </a:blip>
          <a:srcRect/>
          <a:stretch>
            <a:fillRect/>
          </a:stretch>
        </p:blipFill>
        <p:spPr bwMode="auto">
          <a:xfrm>
            <a:off x="6876256" y="1484784"/>
            <a:ext cx="2016224" cy="1512168"/>
          </a:xfrm>
          <a:prstGeom prst="rect">
            <a:avLst/>
          </a:prstGeom>
          <a:noFill/>
        </p:spPr>
      </p:pic>
    </p:spTree>
    <p:extLst>
      <p:ext uri="{BB962C8B-B14F-4D97-AF65-F5344CB8AC3E}">
        <p14:creationId xmlns:p14="http://schemas.microsoft.com/office/powerpoint/2010/main" val="2488383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116632"/>
            <a:ext cx="5040560" cy="998984"/>
          </a:xfrm>
        </p:spPr>
        <p:txBody>
          <a:bodyPr>
            <a:normAutofit/>
          </a:bodyPr>
          <a:lstStyle/>
          <a:p>
            <a:r>
              <a:rPr lang="en-US" sz="4000" b="1" dirty="0"/>
              <a:t>PES objective</a:t>
            </a:r>
            <a:r>
              <a:rPr lang="en-US" sz="4000" b="1" dirty="0">
                <a:solidFill>
                  <a:srgbClr val="00B0F0"/>
                </a:solidFill>
              </a:rPr>
              <a:t> </a:t>
            </a:r>
            <a:endParaRPr lang="es-AR" sz="4000" b="1" dirty="0">
              <a:solidFill>
                <a:srgbClr val="00B0F0"/>
              </a:solidFill>
            </a:endParaRPr>
          </a:p>
        </p:txBody>
      </p:sp>
      <p:sp>
        <p:nvSpPr>
          <p:cNvPr id="3" name="Content Placeholder 2"/>
          <p:cNvSpPr>
            <a:spLocks noGrp="1"/>
          </p:cNvSpPr>
          <p:nvPr>
            <p:ph idx="1"/>
          </p:nvPr>
        </p:nvSpPr>
        <p:spPr>
          <a:xfrm>
            <a:off x="1043608" y="1340768"/>
            <a:ext cx="7798640" cy="1309042"/>
          </a:xfrm>
        </p:spPr>
        <p:txBody>
          <a:bodyPr>
            <a:normAutofit fontScale="92500"/>
          </a:bodyPr>
          <a:lstStyle/>
          <a:p>
            <a:pPr marL="457200" indent="-457200" algn="just">
              <a:buFont typeface="Arial" panose="020B0604020202020204" pitchFamily="34" charset="0"/>
              <a:buChar char="•"/>
            </a:pPr>
            <a:r>
              <a:rPr lang="en-US" sz="2800" dirty="0"/>
              <a:t>The PES aims to assess the magnitude of non-sampling errors in terms of </a:t>
            </a:r>
            <a:r>
              <a:rPr lang="en-US" sz="2800" b="1" dirty="0" err="1"/>
              <a:t>i</a:t>
            </a:r>
            <a:r>
              <a:rPr lang="en-US" sz="2800" b="1" dirty="0"/>
              <a:t>)</a:t>
            </a:r>
            <a:r>
              <a:rPr lang="en-US" sz="2800" dirty="0"/>
              <a:t> coverage errors and </a:t>
            </a:r>
            <a:r>
              <a:rPr lang="en-US" sz="2800" b="1" dirty="0"/>
              <a:t>ii)</a:t>
            </a:r>
            <a:r>
              <a:rPr lang="en-US" sz="2800" dirty="0"/>
              <a:t> content errors (quality of census data collected):</a:t>
            </a:r>
          </a:p>
        </p:txBody>
      </p:sp>
      <p:sp>
        <p:nvSpPr>
          <p:cNvPr id="4" name="Slide Number Placeholder 3"/>
          <p:cNvSpPr>
            <a:spLocks noGrp="1"/>
          </p:cNvSpPr>
          <p:nvPr>
            <p:ph type="sldNum" sz="quarter" idx="12"/>
          </p:nvPr>
        </p:nvSpPr>
        <p:spPr/>
        <p:txBody>
          <a:bodyPr/>
          <a:lstStyle/>
          <a:p>
            <a:fld id="{412FF748-1325-48DC-AE50-E54CCC902008}" type="slidenum">
              <a:rPr lang="es-ES" smtClean="0"/>
              <a:pPr/>
              <a:t>5</a:t>
            </a:fld>
            <a:endParaRPr lang="es-ES"/>
          </a:p>
        </p:txBody>
      </p:sp>
      <p:sp>
        <p:nvSpPr>
          <p:cNvPr id="5" name="Rectangle 4"/>
          <p:cNvSpPr/>
          <p:nvPr/>
        </p:nvSpPr>
        <p:spPr>
          <a:xfrm>
            <a:off x="1043608" y="2708920"/>
            <a:ext cx="8027240" cy="4001095"/>
          </a:xfrm>
          <a:prstGeom prst="rect">
            <a:avLst/>
          </a:prstGeom>
        </p:spPr>
        <p:txBody>
          <a:bodyPr wrap="square">
            <a:spAutoFit/>
          </a:bodyPr>
          <a:lstStyle/>
          <a:p>
            <a:pPr marL="1110996" lvl="1" indent="-571500" algn="just">
              <a:buFont typeface="+mj-lt"/>
              <a:buAutoNum type="romanLcPeriod"/>
            </a:pPr>
            <a:r>
              <a:rPr lang="en-US" sz="2700" b="1" dirty="0">
                <a:solidFill>
                  <a:srgbClr val="0070C0"/>
                </a:solidFill>
                <a:latin typeface="Times New Roman" panose="02020603050405020304" pitchFamily="18" charset="0"/>
                <a:cs typeface="Times New Roman" panose="02020603050405020304" pitchFamily="18" charset="0"/>
              </a:rPr>
              <a:t>Coverage errors:</a:t>
            </a:r>
            <a:r>
              <a:rPr lang="en-US" sz="2700" dirty="0">
                <a:latin typeface="Times New Roman" panose="02020603050405020304" pitchFamily="18" charset="0"/>
                <a:cs typeface="Times New Roman" panose="02020603050405020304" pitchFamily="18" charset="0"/>
              </a:rPr>
              <a:t> include </a:t>
            </a:r>
            <a:r>
              <a:rPr lang="en-GB" sz="2700" dirty="0">
                <a:latin typeface="Times New Roman" panose="02020603050405020304" pitchFamily="18" charset="0"/>
                <a:cs typeface="Times New Roman" panose="02020603050405020304" pitchFamily="18" charset="0"/>
              </a:rPr>
              <a:t>omissions (under-coverage); duplications (over-coverage); and erroneous inclusions (over-coverage).</a:t>
            </a:r>
          </a:p>
          <a:p>
            <a:pPr marL="1110996" lvl="1" indent="-571500" algn="just">
              <a:buFont typeface="+mj-lt"/>
              <a:buAutoNum type="romanLcPeriod"/>
            </a:pPr>
            <a:r>
              <a:rPr lang="en-US" sz="2700" b="1" dirty="0">
                <a:solidFill>
                  <a:srgbClr val="0070C0"/>
                </a:solidFill>
                <a:latin typeface="Times New Roman" panose="02020603050405020304" pitchFamily="18" charset="0"/>
                <a:cs typeface="Times New Roman" panose="02020603050405020304" pitchFamily="18" charset="0"/>
              </a:rPr>
              <a:t>Content errors: </a:t>
            </a:r>
            <a:r>
              <a:rPr lang="en-US" sz="2700" dirty="0">
                <a:latin typeface="Times New Roman" panose="02020603050405020304" pitchFamily="18" charset="0"/>
                <a:cs typeface="Times New Roman" panose="02020603050405020304" pitchFamily="18" charset="0"/>
              </a:rPr>
              <a:t>includes under-reporting, errors in measurement units (area, quantities), item non-response.</a:t>
            </a:r>
          </a:p>
          <a:p>
            <a:pPr marL="1110996" lvl="1" indent="-571500" algn="just">
              <a:buFont typeface="+mj-lt"/>
              <a:buAutoNum type="romanLcPeriod"/>
            </a:pPr>
            <a:endParaRPr lang="en-US" sz="1200" dirty="0">
              <a:latin typeface="Times New Roman" panose="02020603050405020304" pitchFamily="18" charset="0"/>
              <a:cs typeface="Times New Roman" panose="02020603050405020304" pitchFamily="18" charset="0"/>
            </a:endParaRPr>
          </a:p>
          <a:p>
            <a:pPr marL="457200" indent="-457200" algn="just">
              <a:lnSpc>
                <a:spcPts val="3000"/>
              </a:lnSpc>
              <a:spcBef>
                <a:spcPts val="600"/>
              </a:spcBef>
              <a:buClr>
                <a:schemeClr val="accent1"/>
              </a:buClr>
              <a:buSzPct val="80000"/>
              <a:buFont typeface="Arial" panose="020B0604020202020204" pitchFamily="34" charset="0"/>
              <a:buChar char="•"/>
            </a:pPr>
            <a:r>
              <a:rPr lang="en-GB" sz="2600" dirty="0">
                <a:latin typeface="Times New Roman" panose="02020603050405020304" pitchFamily="18" charset="0"/>
                <a:cs typeface="Times New Roman" panose="02020603050405020304" pitchFamily="18" charset="0"/>
              </a:rPr>
              <a:t>The decision whether to measure coverage error, content error or a combination of the two depend upon the evaluation objectives. </a:t>
            </a:r>
          </a:p>
        </p:txBody>
      </p:sp>
    </p:spTree>
    <p:extLst>
      <p:ext uri="{BB962C8B-B14F-4D97-AF65-F5344CB8AC3E}">
        <p14:creationId xmlns:p14="http://schemas.microsoft.com/office/powerpoint/2010/main" val="1286993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4337" y="54050"/>
            <a:ext cx="6705992" cy="998984"/>
          </a:xfrm>
        </p:spPr>
        <p:txBody>
          <a:bodyPr>
            <a:normAutofit/>
          </a:bodyPr>
          <a:lstStyle/>
          <a:p>
            <a:r>
              <a:rPr lang="en-US" sz="4000" b="1" dirty="0"/>
              <a:t>Organizing the PES</a:t>
            </a:r>
            <a:endParaRPr lang="en-GB" sz="4000" b="1" dirty="0"/>
          </a:p>
        </p:txBody>
      </p:sp>
      <p:sp>
        <p:nvSpPr>
          <p:cNvPr id="3" name="Content Placeholder 2"/>
          <p:cNvSpPr>
            <a:spLocks noGrp="1"/>
          </p:cNvSpPr>
          <p:nvPr>
            <p:ph idx="1"/>
          </p:nvPr>
        </p:nvSpPr>
        <p:spPr>
          <a:xfrm>
            <a:off x="942311" y="1053034"/>
            <a:ext cx="7222576" cy="2289602"/>
          </a:xfrm>
        </p:spPr>
        <p:txBody>
          <a:bodyPr>
            <a:normAutofit lnSpcReduction="10000"/>
          </a:bodyPr>
          <a:lstStyle/>
          <a:p>
            <a:pPr marL="539496" indent="-457200">
              <a:lnSpc>
                <a:spcPct val="100000"/>
              </a:lnSpc>
              <a:spcBef>
                <a:spcPts val="0"/>
              </a:spcBef>
              <a:spcAft>
                <a:spcPts val="600"/>
              </a:spcAft>
              <a:buFont typeface="Arial" panose="020B0604020202020204" pitchFamily="34" charset="0"/>
              <a:buChar char="•"/>
            </a:pPr>
            <a:r>
              <a:rPr lang="en-GB" sz="2600" dirty="0"/>
              <a:t>The objective of the PES should be clearly outlined.</a:t>
            </a:r>
          </a:p>
          <a:p>
            <a:pPr marL="539496" lvl="0" indent="-457200">
              <a:lnSpc>
                <a:spcPct val="100000"/>
              </a:lnSpc>
              <a:spcBef>
                <a:spcPts val="0"/>
              </a:spcBef>
              <a:spcAft>
                <a:spcPts val="600"/>
              </a:spcAft>
              <a:buFont typeface="Arial" panose="020B0604020202020204" pitchFamily="34" charset="0"/>
              <a:buChar char="•"/>
            </a:pPr>
            <a:r>
              <a:rPr lang="en-GB" sz="2600" dirty="0"/>
              <a:t>PES is organized on a sample basis </a:t>
            </a:r>
            <a:endParaRPr lang="en-US" sz="2600" dirty="0"/>
          </a:p>
          <a:p>
            <a:pPr marL="539496" lvl="0" indent="-457200">
              <a:lnSpc>
                <a:spcPct val="100000"/>
              </a:lnSpc>
              <a:spcBef>
                <a:spcPts val="0"/>
              </a:spcBef>
              <a:spcAft>
                <a:spcPts val="600"/>
              </a:spcAft>
              <a:buFont typeface="Arial" panose="020B0604020202020204" pitchFamily="34" charset="0"/>
              <a:buChar char="•"/>
            </a:pPr>
            <a:r>
              <a:rPr lang="en-GB" sz="2600" dirty="0"/>
              <a:t>PES should be conducted qualitatively better than the census.</a:t>
            </a:r>
          </a:p>
          <a:p>
            <a:pPr marL="539496" lvl="0" indent="-457200">
              <a:lnSpc>
                <a:spcPct val="100000"/>
              </a:lnSpc>
              <a:spcBef>
                <a:spcPts val="0"/>
              </a:spcBef>
              <a:spcAft>
                <a:spcPts val="600"/>
              </a:spcAft>
              <a:buFont typeface="Arial" panose="020B0604020202020204" pitchFamily="34" charset="0"/>
              <a:buChar char="•"/>
            </a:pPr>
            <a:endParaRPr lang="en-GB" sz="2800"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6</a:t>
            </a:fld>
            <a:endParaRPr lang="es-ES"/>
          </a:p>
        </p:txBody>
      </p:sp>
      <p:sp>
        <p:nvSpPr>
          <p:cNvPr id="5" name="Rectangle 4"/>
          <p:cNvSpPr/>
          <p:nvPr/>
        </p:nvSpPr>
        <p:spPr>
          <a:xfrm>
            <a:off x="941046" y="3188424"/>
            <a:ext cx="8027240" cy="2169825"/>
          </a:xfrm>
          <a:prstGeom prst="rect">
            <a:avLst/>
          </a:prstGeom>
        </p:spPr>
        <p:txBody>
          <a:bodyPr wrap="square">
            <a:spAutoFit/>
          </a:bodyPr>
          <a:lstStyle/>
          <a:p>
            <a:pPr marL="539496" indent="-457200">
              <a:spcAft>
                <a:spcPts val="600"/>
              </a:spcAft>
              <a:buClr>
                <a:schemeClr val="accent1"/>
              </a:buClr>
              <a:buSzPct val="80000"/>
              <a:buFont typeface="Arial" panose="020B0604020202020204" pitchFamily="34" charset="0"/>
              <a:buChar char="•"/>
            </a:pPr>
            <a:r>
              <a:rPr lang="en-GB" sz="2600" dirty="0">
                <a:latin typeface="Times New Roman" panose="02020603050405020304" pitchFamily="18" charset="0"/>
                <a:cs typeface="Times New Roman" panose="02020603050405020304" pitchFamily="18" charset="0"/>
              </a:rPr>
              <a:t>Its cost and size would be relatively small.</a:t>
            </a:r>
          </a:p>
          <a:p>
            <a:pPr marL="539496" indent="-457200" algn="just">
              <a:spcAft>
                <a:spcPts val="600"/>
              </a:spcAft>
              <a:buClr>
                <a:schemeClr val="accent1"/>
              </a:buClr>
              <a:buSzPct val="80000"/>
              <a:buFont typeface="Arial" panose="020B0604020202020204" pitchFamily="34" charset="0"/>
              <a:buChar char="•"/>
            </a:pPr>
            <a:r>
              <a:rPr lang="en-GB" sz="2600" dirty="0">
                <a:latin typeface="Times New Roman" panose="02020603050405020304" pitchFamily="18" charset="0"/>
                <a:cs typeface="Times New Roman" panose="02020603050405020304" pitchFamily="18" charset="0"/>
              </a:rPr>
              <a:t>The utility of the PES is of even more value in countries that are at the initial stages of statistical activities. There may not be data validation to evaluate the consistency of census results</a:t>
            </a:r>
            <a:r>
              <a:rPr lang="en-GB" sz="2600" dirty="0"/>
              <a:t>. </a:t>
            </a:r>
          </a:p>
        </p:txBody>
      </p:sp>
      <p:pic>
        <p:nvPicPr>
          <p:cNvPr id="1026" name="Picture 2" descr="Image result for images powerpoi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79416" y="1019041"/>
            <a:ext cx="1711152" cy="1178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8381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16632"/>
            <a:ext cx="6705992" cy="1143000"/>
          </a:xfrm>
        </p:spPr>
        <p:txBody>
          <a:bodyPr>
            <a:normAutofit/>
          </a:bodyPr>
          <a:lstStyle/>
          <a:p>
            <a:r>
              <a:rPr lang="en-US" sz="3200" b="1" dirty="0"/>
              <a:t>Recommendations on PES</a:t>
            </a:r>
            <a:endParaRPr lang="es-AR" sz="3200"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7</a:t>
            </a:fld>
            <a:endParaRPr lang="es-ES"/>
          </a:p>
        </p:txBody>
      </p:sp>
      <p:sp>
        <p:nvSpPr>
          <p:cNvPr id="5" name="Rectangle 4"/>
          <p:cNvSpPr/>
          <p:nvPr/>
        </p:nvSpPr>
        <p:spPr>
          <a:xfrm>
            <a:off x="1115616" y="1319570"/>
            <a:ext cx="7570040" cy="4985980"/>
          </a:xfrm>
          <a:prstGeom prst="rect">
            <a:avLst/>
          </a:prstGeom>
        </p:spPr>
        <p:txBody>
          <a:bodyPr wrap="square">
            <a:spAutoFit/>
          </a:bodyPr>
          <a:lstStyle/>
          <a:p>
            <a:pPr indent="-279400" algn="just">
              <a:spcAft>
                <a:spcPts val="600"/>
              </a:spcAft>
            </a:pPr>
            <a:r>
              <a:rPr lang="en-US" sz="2800" b="1" dirty="0">
                <a:solidFill>
                  <a:srgbClr val="0070C0"/>
                </a:solidFill>
                <a:latin typeface="Times New Roman" pitchFamily="18" charset="0"/>
                <a:cs typeface="Times New Roman" pitchFamily="18" charset="0"/>
              </a:rPr>
              <a:t>Plan</a:t>
            </a:r>
            <a:r>
              <a:rPr lang="en-US" sz="2800" dirty="0">
                <a:solidFill>
                  <a:srgbClr val="0070C0"/>
                </a:solidFill>
                <a:latin typeface="Times New Roman" pitchFamily="18" charset="0"/>
                <a:cs typeface="Times New Roman" pitchFamily="18" charset="0"/>
              </a:rPr>
              <a:t>:</a:t>
            </a:r>
            <a:r>
              <a:rPr lang="en-US" sz="2800" dirty="0">
                <a:latin typeface="Times New Roman" pitchFamily="18" charset="0"/>
                <a:cs typeface="Times New Roman" pitchFamily="18" charset="0"/>
              </a:rPr>
              <a:t> should be carefully planned and synchronized with the planning of the overall AC activities. </a:t>
            </a:r>
          </a:p>
          <a:p>
            <a:pPr indent="-279400" algn="just">
              <a:spcAft>
                <a:spcPts val="600"/>
              </a:spcAft>
            </a:pPr>
            <a:r>
              <a:rPr lang="en-US" sz="2800" b="1" dirty="0">
                <a:solidFill>
                  <a:srgbClr val="0070C0"/>
                </a:solidFill>
                <a:latin typeface="Times New Roman" pitchFamily="18" charset="0"/>
                <a:cs typeface="Times New Roman" pitchFamily="18" charset="0"/>
              </a:rPr>
              <a:t>Timing: </a:t>
            </a:r>
            <a:r>
              <a:rPr lang="en-GB" sz="2800" dirty="0">
                <a:latin typeface="Times New Roman" pitchFamily="18" charset="0"/>
                <a:cs typeface="Times New Roman" pitchFamily="18" charset="0"/>
              </a:rPr>
              <a:t>PES should be carried out right after the census enumeration is completed. In the cases of the modular and integrated census/survey modalities, the PES should be conducted soon after the core module.</a:t>
            </a:r>
          </a:p>
          <a:p>
            <a:pPr indent="-279400" algn="just">
              <a:spcAft>
                <a:spcPts val="600"/>
              </a:spcAft>
            </a:pPr>
            <a:r>
              <a:rPr lang="en-US" sz="2800" b="1" dirty="0">
                <a:solidFill>
                  <a:srgbClr val="0070C0"/>
                </a:solidFill>
                <a:latin typeface="Times New Roman" pitchFamily="18" charset="0"/>
                <a:cs typeface="Times New Roman" pitchFamily="18" charset="0"/>
              </a:rPr>
              <a:t>Staff: </a:t>
            </a:r>
            <a:r>
              <a:rPr lang="en-US" sz="2800" dirty="0">
                <a:latin typeface="Times New Roman" pitchFamily="18" charset="0"/>
                <a:cs typeface="Times New Roman" pitchFamily="18" charset="0"/>
              </a:rPr>
              <a:t>should use the best supervisors and enumerators assigned to other EAs to ensure the best quality of data.</a:t>
            </a:r>
          </a:p>
        </p:txBody>
      </p:sp>
    </p:spTree>
    <p:extLst>
      <p:ext uri="{BB962C8B-B14F-4D97-AF65-F5344CB8AC3E}">
        <p14:creationId xmlns:p14="http://schemas.microsoft.com/office/powerpoint/2010/main" val="2329040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5547" y="-91425"/>
            <a:ext cx="7938056" cy="1143000"/>
          </a:xfrm>
        </p:spPr>
        <p:txBody>
          <a:bodyPr>
            <a:normAutofit/>
          </a:bodyPr>
          <a:lstStyle/>
          <a:p>
            <a:r>
              <a:rPr lang="en-US" sz="3200" b="1" dirty="0"/>
              <a:t>Recommendations on PES (</a:t>
            </a:r>
            <a:r>
              <a:rPr lang="en-US" sz="3200" dirty="0"/>
              <a:t>cont’d</a:t>
            </a:r>
            <a:r>
              <a:rPr lang="en-US" sz="3200" b="1" dirty="0"/>
              <a:t>)</a:t>
            </a:r>
            <a:endParaRPr lang="es-AR" sz="3200"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8</a:t>
            </a:fld>
            <a:endParaRPr lang="es-ES"/>
          </a:p>
        </p:txBody>
      </p:sp>
      <p:sp>
        <p:nvSpPr>
          <p:cNvPr id="5" name="Rectangle 4"/>
          <p:cNvSpPr/>
          <p:nvPr/>
        </p:nvSpPr>
        <p:spPr>
          <a:xfrm>
            <a:off x="1080379" y="1244074"/>
            <a:ext cx="7883224" cy="4201150"/>
          </a:xfrm>
          <a:prstGeom prst="rect">
            <a:avLst/>
          </a:prstGeom>
        </p:spPr>
        <p:txBody>
          <a:bodyPr wrap="square">
            <a:spAutoFit/>
          </a:bodyPr>
          <a:lstStyle/>
          <a:p>
            <a:pPr indent="-279400" algn="just">
              <a:spcAft>
                <a:spcPts val="600"/>
              </a:spcAft>
            </a:pPr>
            <a:r>
              <a:rPr lang="en-US" sz="2800" b="1" dirty="0">
                <a:solidFill>
                  <a:srgbClr val="0070C0"/>
                </a:solidFill>
                <a:latin typeface="Times New Roman" pitchFamily="18" charset="0"/>
                <a:cs typeface="Times New Roman" pitchFamily="18" charset="0"/>
              </a:rPr>
              <a:t>Design: </a:t>
            </a:r>
            <a:r>
              <a:rPr lang="en-US" sz="2800" dirty="0">
                <a:latin typeface="Times New Roman" pitchFamily="18" charset="0"/>
                <a:cs typeface="Times New Roman" pitchFamily="18" charset="0"/>
              </a:rPr>
              <a:t>a sample survey to be conducted </a:t>
            </a:r>
            <a:r>
              <a:rPr lang="en-US" sz="2800" u="sng" dirty="0">
                <a:latin typeface="Times New Roman" pitchFamily="18" charset="0"/>
                <a:cs typeface="Times New Roman" pitchFamily="18" charset="0"/>
              </a:rPr>
              <a:t>independently</a:t>
            </a:r>
            <a:r>
              <a:rPr lang="en-US" sz="2800" dirty="0">
                <a:latin typeface="Times New Roman" pitchFamily="18" charset="0"/>
                <a:cs typeface="Times New Roman" pitchFamily="18" charset="0"/>
              </a:rPr>
              <a:t> from the AC enumeration</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indent="-279400" algn="just">
              <a:spcAft>
                <a:spcPts val="600"/>
              </a:spcAft>
            </a:pPr>
            <a:r>
              <a:rPr lang="en-US" sz="2800" b="1" dirty="0">
                <a:solidFill>
                  <a:srgbClr val="0070C0"/>
                </a:solidFill>
                <a:latin typeface="Times New Roman" pitchFamily="18" charset="0"/>
                <a:cs typeface="Times New Roman" pitchFamily="18" charset="0"/>
              </a:rPr>
              <a:t>New listing:</a:t>
            </a:r>
            <a:r>
              <a:rPr lang="en-US" sz="2800" dirty="0">
                <a:latin typeface="Times New Roman" pitchFamily="18" charset="0"/>
                <a:cs typeface="Times New Roman" pitchFamily="18" charset="0"/>
              </a:rPr>
              <a:t> agricultural holdings must be listed </a:t>
            </a:r>
            <a:r>
              <a:rPr lang="en-US" sz="2800" u="sng" dirty="0">
                <a:latin typeface="Times New Roman" pitchFamily="18" charset="0"/>
                <a:cs typeface="Times New Roman" pitchFamily="18" charset="0"/>
              </a:rPr>
              <a:t>again</a:t>
            </a:r>
            <a:r>
              <a:rPr lang="en-US" sz="2800" dirty="0">
                <a:latin typeface="Times New Roman" pitchFamily="18" charset="0"/>
                <a:cs typeface="Times New Roman" pitchFamily="18" charset="0"/>
              </a:rPr>
              <a:t> in sampled EAs.</a:t>
            </a:r>
          </a:p>
          <a:p>
            <a:pPr indent="-279400" algn="just">
              <a:spcAft>
                <a:spcPts val="600"/>
              </a:spcAft>
            </a:pPr>
            <a:r>
              <a:rPr lang="en-US" sz="2800" b="1" dirty="0">
                <a:solidFill>
                  <a:srgbClr val="0070C0"/>
                </a:solidFill>
                <a:latin typeface="Times New Roman" pitchFamily="18" charset="0"/>
                <a:cs typeface="Times New Roman" pitchFamily="18" charset="0"/>
              </a:rPr>
              <a:t>Data collection: </a:t>
            </a:r>
            <a:r>
              <a:rPr lang="en-US" sz="2800" dirty="0">
                <a:latin typeface="Times New Roman" pitchFamily="18" charset="0"/>
                <a:cs typeface="Times New Roman" pitchFamily="18" charset="0"/>
              </a:rPr>
              <a:t>on key selected census variables. It should attempt the use of physical measurement of area and actual count of livestock and trees.</a:t>
            </a:r>
          </a:p>
          <a:p>
            <a:pPr indent="-279400" algn="just">
              <a:spcAft>
                <a:spcPts val="600"/>
              </a:spcAft>
            </a:pPr>
            <a:r>
              <a:rPr lang="en-US" sz="2800" b="1" dirty="0">
                <a:solidFill>
                  <a:srgbClr val="0070C0"/>
                </a:solidFill>
                <a:latin typeface="Times New Roman" pitchFamily="18" charset="0"/>
                <a:cs typeface="Times New Roman" pitchFamily="18" charset="0"/>
              </a:rPr>
              <a:t>Reference period: </a:t>
            </a:r>
            <a:r>
              <a:rPr lang="en-US" sz="2800" dirty="0">
                <a:latin typeface="Times New Roman" pitchFamily="18" charset="0"/>
                <a:cs typeface="Times New Roman" pitchFamily="18" charset="0"/>
              </a:rPr>
              <a:t>the </a:t>
            </a:r>
            <a:r>
              <a:rPr lang="en-US" sz="2800" u="sng" dirty="0">
                <a:latin typeface="Times New Roman" pitchFamily="18" charset="0"/>
                <a:cs typeface="Times New Roman" pitchFamily="18" charset="0"/>
              </a:rPr>
              <a:t>same</a:t>
            </a:r>
            <a:r>
              <a:rPr lang="en-US" sz="2800" dirty="0">
                <a:latin typeface="Times New Roman" pitchFamily="18" charset="0"/>
                <a:cs typeface="Times New Roman" pitchFamily="18" charset="0"/>
              </a:rPr>
              <a:t> as for the census enumeration.</a:t>
            </a:r>
          </a:p>
        </p:txBody>
      </p:sp>
      <p:sp>
        <p:nvSpPr>
          <p:cNvPr id="6" name="Rectangle 5"/>
          <p:cNvSpPr/>
          <p:nvPr/>
        </p:nvSpPr>
        <p:spPr>
          <a:xfrm>
            <a:off x="1052808" y="6087072"/>
            <a:ext cx="7928856" cy="584775"/>
          </a:xfrm>
          <a:prstGeom prst="rect">
            <a:avLst/>
          </a:prstGeom>
        </p:spPr>
        <p:txBody>
          <a:bodyPr wrap="square">
            <a:spAutoFit/>
          </a:bodyPr>
          <a:lstStyle/>
          <a:p>
            <a:pPr indent="-279400" algn="just"/>
            <a:r>
              <a:rPr lang="en-US" sz="1600" b="1" dirty="0"/>
              <a:t>Further info</a:t>
            </a:r>
            <a:r>
              <a:rPr lang="en-US" sz="1600" dirty="0"/>
              <a:t>: Reader is referred to Chapter 23 and Annex 5 of the WCA 2020, Volume 2 and the </a:t>
            </a:r>
            <a:r>
              <a:rPr lang="en-US" sz="1600" i="1" dirty="0"/>
              <a:t>UN PES Operational Guidelines (2010).</a:t>
            </a:r>
            <a:endParaRPr lang="en-GB" sz="1600" i="1" dirty="0"/>
          </a:p>
        </p:txBody>
      </p:sp>
    </p:spTree>
    <p:extLst>
      <p:ext uri="{BB962C8B-B14F-4D97-AF65-F5344CB8AC3E}">
        <p14:creationId xmlns:p14="http://schemas.microsoft.com/office/powerpoint/2010/main" val="2497509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2792" y="217284"/>
            <a:ext cx="7938056" cy="1143000"/>
          </a:xfrm>
        </p:spPr>
        <p:txBody>
          <a:bodyPr>
            <a:noAutofit/>
          </a:bodyPr>
          <a:lstStyle/>
          <a:p>
            <a:r>
              <a:rPr lang="en-US" sz="3200" b="1" dirty="0"/>
              <a:t>Country experience: </a:t>
            </a:r>
            <a:r>
              <a:rPr lang="en-US" sz="3200" b="1" dirty="0" smtClean="0"/>
              <a:t>Albania</a:t>
            </a:r>
            <a:r>
              <a:rPr lang="en-US" sz="3200" dirty="0" smtClean="0"/>
              <a:t> </a:t>
            </a:r>
            <a:r>
              <a:rPr lang="en-US" sz="3200" dirty="0"/>
              <a:t>PES </a:t>
            </a:r>
            <a:r>
              <a:rPr lang="en-US" sz="3200" dirty="0" smtClean="0"/>
              <a:t>2012</a:t>
            </a:r>
            <a:endParaRPr lang="es-AR" sz="3200"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9</a:t>
            </a:fld>
            <a:endParaRPr lang="es-ES"/>
          </a:p>
        </p:txBody>
      </p:sp>
      <p:sp>
        <p:nvSpPr>
          <p:cNvPr id="5" name="Rectangle 4"/>
          <p:cNvSpPr/>
          <p:nvPr/>
        </p:nvSpPr>
        <p:spPr>
          <a:xfrm>
            <a:off x="1133959" y="1360284"/>
            <a:ext cx="7258297" cy="4632037"/>
          </a:xfrm>
          <a:prstGeom prst="rect">
            <a:avLst/>
          </a:prstGeom>
        </p:spPr>
        <p:txBody>
          <a:bodyPr wrap="square">
            <a:spAutoFit/>
          </a:bodyPr>
          <a:lstStyle/>
          <a:p>
            <a:pPr marL="285750" indent="-285750" algn="just">
              <a:spcAft>
                <a:spcPts val="600"/>
              </a:spcAft>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After </a:t>
            </a:r>
            <a:r>
              <a:rPr lang="en-US" sz="2800" dirty="0">
                <a:latin typeface="Times New Roman" panose="02020603050405020304" pitchFamily="18" charset="0"/>
                <a:cs typeface="Times New Roman" panose="02020603050405020304" pitchFamily="18" charset="0"/>
              </a:rPr>
              <a:t>the enumeration </a:t>
            </a:r>
            <a:r>
              <a:rPr lang="en-US" sz="2800" dirty="0" smtClean="0">
                <a:latin typeface="Times New Roman" panose="02020603050405020304" pitchFamily="18" charset="0"/>
                <a:cs typeface="Times New Roman" panose="02020603050405020304" pitchFamily="18" charset="0"/>
              </a:rPr>
              <a:t>(October 2012) </a:t>
            </a:r>
            <a:r>
              <a:rPr lang="en-US" sz="2800" dirty="0">
                <a:latin typeface="Times New Roman" panose="02020603050405020304" pitchFamily="18" charset="0"/>
                <a:cs typeface="Times New Roman" panose="02020603050405020304" pitchFamily="18" charset="0"/>
              </a:rPr>
              <a:t>of the </a:t>
            </a:r>
            <a:r>
              <a:rPr lang="en-US" sz="2800" dirty="0" smtClean="0">
                <a:latin typeface="Times New Roman" panose="02020603050405020304" pitchFamily="18" charset="0"/>
                <a:cs typeface="Times New Roman" panose="02020603050405020304" pitchFamily="18" charset="0"/>
              </a:rPr>
              <a:t>Agricultural Census, a PES </a:t>
            </a:r>
            <a:r>
              <a:rPr lang="en-US" sz="2800" dirty="0">
                <a:latin typeface="Times New Roman" panose="02020603050405020304" pitchFamily="18" charset="0"/>
                <a:cs typeface="Times New Roman" panose="02020603050405020304" pitchFamily="18" charset="0"/>
              </a:rPr>
              <a:t>was organized </a:t>
            </a:r>
            <a:r>
              <a:rPr lang="en-US" sz="2800" dirty="0" smtClean="0">
                <a:latin typeface="Times New Roman" panose="02020603050405020304" pitchFamily="18" charset="0"/>
                <a:cs typeface="Times New Roman" panose="02020603050405020304" pitchFamily="18" charset="0"/>
              </a:rPr>
              <a:t>(Dec 2012).</a:t>
            </a:r>
            <a:endParaRPr lang="en-US" sz="2800" dirty="0">
              <a:latin typeface="Times New Roman" panose="02020603050405020304" pitchFamily="18" charset="0"/>
              <a:cs typeface="Times New Roman" panose="02020603050405020304" pitchFamily="18" charset="0"/>
            </a:endParaRPr>
          </a:p>
          <a:p>
            <a:pPr marL="285750" indent="-285750" algn="just">
              <a:spcAft>
                <a:spcPts val="60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The objectives were to measure the coverage </a:t>
            </a:r>
            <a:r>
              <a:rPr lang="en-US" sz="2800" dirty="0" smtClean="0">
                <a:latin typeface="Times New Roman" panose="02020603050405020304" pitchFamily="18" charset="0"/>
                <a:cs typeface="Times New Roman" panose="02020603050405020304" pitchFamily="18" charset="0"/>
              </a:rPr>
              <a:t>rate.</a:t>
            </a:r>
            <a:endParaRPr lang="en-US" sz="2800" dirty="0">
              <a:latin typeface="Times New Roman" panose="02020603050405020304" pitchFamily="18" charset="0"/>
              <a:cs typeface="Times New Roman" panose="02020603050405020304" pitchFamily="18" charset="0"/>
            </a:endParaRPr>
          </a:p>
          <a:p>
            <a:pPr marL="285750" indent="-285750" algn="just">
              <a:spcAft>
                <a:spcPts val="600"/>
              </a:spcAft>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The PES was based on an aerial sample, in which the selected units were the enumeration areas (EAs). </a:t>
            </a:r>
          </a:p>
          <a:p>
            <a:pPr marL="285750" indent="-285750" algn="just">
              <a:spcAft>
                <a:spcPts val="600"/>
              </a:spcAft>
              <a:buFont typeface="Arial" panose="020B0604020202020204" pitchFamily="34" charset="0"/>
              <a:buChar char="•"/>
            </a:pPr>
            <a:r>
              <a:rPr lang="en-GB" sz="2800" dirty="0" smtClean="0">
                <a:latin typeface="Times New Roman" panose="02020603050405020304" pitchFamily="18" charset="0"/>
                <a:cs typeface="Times New Roman" panose="02020603050405020304" pitchFamily="18" charset="0"/>
              </a:rPr>
              <a:t>According to the PES, the </a:t>
            </a:r>
            <a:r>
              <a:rPr lang="en-GB" sz="2800" dirty="0" err="1" smtClean="0">
                <a:latin typeface="Times New Roman" panose="02020603050405020304" pitchFamily="18" charset="0"/>
                <a:cs typeface="Times New Roman" panose="02020603050405020304" pitchFamily="18" charset="0"/>
              </a:rPr>
              <a:t>undercoverage</a:t>
            </a:r>
            <a:r>
              <a:rPr lang="en-GB" sz="2800" dirty="0" smtClean="0">
                <a:latin typeface="Times New Roman" panose="02020603050405020304" pitchFamily="18" charset="0"/>
                <a:cs typeface="Times New Roman" panose="02020603050405020304" pitchFamily="18" charset="0"/>
              </a:rPr>
              <a:t> rate was 7.6</a:t>
            </a:r>
            <a:r>
              <a:rPr lang="en-GB" sz="2800" dirty="0" smtClean="0">
                <a:latin typeface="Times New Roman" panose="02020603050405020304" pitchFamily="18" charset="0"/>
                <a:cs typeface="Times New Roman" panose="02020603050405020304" pitchFamily="18" charset="0"/>
              </a:rPr>
              <a:t>%.</a:t>
            </a:r>
            <a:endParaRPr lang="en-GB"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65774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100000" t="100000" r="100000" b="10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100000" t="100000" r="100000" b="10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51000" t="-20000" r="2000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2982</TotalTime>
  <Words>1897</Words>
  <Application>Microsoft Office PowerPoint</Application>
  <PresentationFormat>On-screen Show (4:3)</PresentationFormat>
  <Paragraphs>98</Paragraphs>
  <Slides>10</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Gill Sans MT</vt:lpstr>
      <vt:lpstr>Times New Roman</vt:lpstr>
      <vt:lpstr>Verdana</vt:lpstr>
      <vt:lpstr>Wingdings</vt:lpstr>
      <vt:lpstr>Wingdings 2</vt:lpstr>
      <vt:lpstr>Solstice</vt:lpstr>
      <vt:lpstr>PowerPoint Presentation</vt:lpstr>
      <vt:lpstr>CONTENTS</vt:lpstr>
      <vt:lpstr>PES purpose</vt:lpstr>
      <vt:lpstr>PES purpose (cont’d)</vt:lpstr>
      <vt:lpstr>PES objective </vt:lpstr>
      <vt:lpstr>Organizing the PES</vt:lpstr>
      <vt:lpstr>Recommendations on PES</vt:lpstr>
      <vt:lpstr>Recommendations on PES (cont’d)</vt:lpstr>
      <vt:lpstr>Country experience: Albania PES 2012</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PROGRAMME OF THE CENSUS OF AGRICULTURE (WCA) 2020</dc:title>
  <dc:creator>Miguel</dc:creator>
  <cp:lastModifiedBy>Neciu, Adriana (ESS)</cp:lastModifiedBy>
  <cp:revision>342</cp:revision>
  <dcterms:created xsi:type="dcterms:W3CDTF">2016-04-09T12:24:55Z</dcterms:created>
  <dcterms:modified xsi:type="dcterms:W3CDTF">2021-08-10T12:02:55Z</dcterms:modified>
</cp:coreProperties>
</file>