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6" r:id="rId4"/>
  </p:sldMasterIdLst>
  <p:notesMasterIdLst>
    <p:notesMasterId r:id="rId26"/>
  </p:notesMasterIdLst>
  <p:handoutMasterIdLst>
    <p:handoutMasterId r:id="rId27"/>
  </p:handoutMasterIdLst>
  <p:sldIdLst>
    <p:sldId id="398" r:id="rId5"/>
    <p:sldId id="339" r:id="rId6"/>
    <p:sldId id="375" r:id="rId7"/>
    <p:sldId id="419" r:id="rId8"/>
    <p:sldId id="407" r:id="rId9"/>
    <p:sldId id="409" r:id="rId10"/>
    <p:sldId id="408" r:id="rId11"/>
    <p:sldId id="410" r:id="rId12"/>
    <p:sldId id="411" r:id="rId13"/>
    <p:sldId id="413" r:id="rId14"/>
    <p:sldId id="412" r:id="rId15"/>
    <p:sldId id="420" r:id="rId16"/>
    <p:sldId id="421" r:id="rId17"/>
    <p:sldId id="392" r:id="rId18"/>
    <p:sldId id="422" r:id="rId19"/>
    <p:sldId id="423" r:id="rId20"/>
    <p:sldId id="424" r:id="rId21"/>
    <p:sldId id="427" r:id="rId22"/>
    <p:sldId id="428" r:id="rId23"/>
    <p:sldId id="429" r:id="rId24"/>
    <p:sldId id="309" r:id="rId25"/>
  </p:sldIdLst>
  <p:sldSz cx="9144000" cy="6858000" type="screen4x3"/>
  <p:notesSz cx="6794500" cy="99314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guel" initials="MG"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78467" autoAdjust="0"/>
  </p:normalViewPr>
  <p:slideViewPr>
    <p:cSldViewPr>
      <p:cViewPr varScale="1">
        <p:scale>
          <a:sx n="57" d="100"/>
          <a:sy n="57" d="100"/>
        </p:scale>
        <p:origin x="1800" y="7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18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smtClean="0"/>
            </a:lvl1pPr>
          </a:lstStyle>
          <a:p>
            <a:pPr>
              <a:defRPr/>
            </a:pPr>
            <a:fld id="{E7DD9836-CA8B-4EC6-89BE-E09E2A83A281}" type="datetimeFigureOut">
              <a:rPr lang="en-GB"/>
              <a:pPr>
                <a:defRPr/>
              </a:pPr>
              <a:t>10/08/2021</a:t>
            </a:fld>
            <a:endParaRPr lang="en-GB"/>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smtClean="0"/>
            </a:lvl1pPr>
          </a:lstStyle>
          <a:p>
            <a:pPr>
              <a:defRPr/>
            </a:pPr>
            <a:fld id="{3688EE4B-F4CC-471D-8164-050E1262AD16}" type="slidenum">
              <a:rPr lang="en-GB"/>
              <a:pPr>
                <a:defRPr/>
              </a:pPr>
              <a:t>‹#›</a:t>
            </a:fld>
            <a:endParaRPr lang="en-GB"/>
          </a:p>
        </p:txBody>
      </p:sp>
    </p:spTree>
    <p:extLst>
      <p:ext uri="{BB962C8B-B14F-4D97-AF65-F5344CB8AC3E}">
        <p14:creationId xmlns:p14="http://schemas.microsoft.com/office/powerpoint/2010/main" val="3199379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2117" tIns="46058" rIns="92117" bIns="46058"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2117" tIns="46058" rIns="92117" bIns="46058" rtlCol="0"/>
          <a:lstStyle>
            <a:lvl1pPr algn="r">
              <a:defRPr sz="1200">
                <a:cs typeface="+mn-cs"/>
              </a:defRPr>
            </a:lvl1pPr>
          </a:lstStyle>
          <a:p>
            <a:pPr>
              <a:defRPr/>
            </a:pPr>
            <a:fld id="{80E200AD-4253-4132-B1E8-3CCF1767DA81}" type="datetimeFigureOut">
              <a:rPr lang="en-US"/>
              <a:pPr>
                <a:defRPr/>
              </a:pPr>
              <a:t>8/10/2021</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2117" tIns="46058" rIns="92117" bIns="46058" rtlCol="0" anchor="ctr"/>
          <a:lstStyle/>
          <a:p>
            <a:pPr lvl="0"/>
            <a:endParaRPr lang="en-US" noProof="0"/>
          </a:p>
        </p:txBody>
      </p:sp>
      <p:sp>
        <p:nvSpPr>
          <p:cNvPr id="5" name="Notes Placeholder 4"/>
          <p:cNvSpPr>
            <a:spLocks noGrp="1"/>
          </p:cNvSpPr>
          <p:nvPr>
            <p:ph type="body" sz="quarter" idx="3"/>
          </p:nvPr>
        </p:nvSpPr>
        <p:spPr>
          <a:xfrm>
            <a:off x="679450" y="4716463"/>
            <a:ext cx="5435600" cy="4470400"/>
          </a:xfrm>
          <a:prstGeom prst="rect">
            <a:avLst/>
          </a:prstGeom>
        </p:spPr>
        <p:txBody>
          <a:bodyPr vert="horz" lIns="92117" tIns="46058" rIns="92117" bIns="4605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32925"/>
            <a:ext cx="2944813" cy="496888"/>
          </a:xfrm>
          <a:prstGeom prst="rect">
            <a:avLst/>
          </a:prstGeom>
        </p:spPr>
        <p:txBody>
          <a:bodyPr vert="horz" lIns="92117" tIns="46058" rIns="92117" bIns="46058"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2117" tIns="46058" rIns="92117" bIns="46058" rtlCol="0" anchor="b"/>
          <a:lstStyle>
            <a:lvl1pPr algn="r">
              <a:defRPr sz="1200">
                <a:cs typeface="+mn-cs"/>
              </a:defRPr>
            </a:lvl1pPr>
          </a:lstStyle>
          <a:p>
            <a:pPr>
              <a:defRPr/>
            </a:pPr>
            <a:fld id="{FCED4E22-551A-4A10-8A2E-2A68D265DBDD}" type="slidenum">
              <a:rPr lang="en-US"/>
              <a:pPr>
                <a:defRPr/>
              </a:pPr>
              <a:t>‹#›</a:t>
            </a:fld>
            <a:endParaRPr lang="en-US"/>
          </a:p>
        </p:txBody>
      </p:sp>
    </p:spTree>
    <p:extLst>
      <p:ext uri="{BB962C8B-B14F-4D97-AF65-F5344CB8AC3E}">
        <p14:creationId xmlns:p14="http://schemas.microsoft.com/office/powerpoint/2010/main" val="3853413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_CHAPTER_7_TABULATION"/><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fao.org/3/a-i4913e.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val="405029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Public use file – (which maybe from s survey or a sample of census records as full censuses are rarely released);</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Licensed files- are also anonymised but with the possibility of fewer statistical disclosure control producers being applied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Remote access Facilities – involve a service window provided by the data producers that allow researchers to supply the algorithm they will be using in their analysis;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Data enclaves – facilities within the premises of the </a:t>
            </a:r>
            <a:r>
              <a:rPr lang="en-GB" sz="1200" kern="1200" dirty="0" err="1" smtClean="0">
                <a:solidFill>
                  <a:schemeClr val="tx1"/>
                </a:solidFill>
                <a:effectLst/>
                <a:latin typeface="+mn-lt"/>
                <a:ea typeface="+mn-ea"/>
                <a:cs typeface="+mn-cs"/>
              </a:rPr>
              <a:t>statical</a:t>
            </a:r>
            <a:r>
              <a:rPr lang="en-GB" sz="1200" kern="1200" dirty="0" smtClean="0">
                <a:solidFill>
                  <a:schemeClr val="tx1"/>
                </a:solidFill>
                <a:effectLst/>
                <a:latin typeface="+mn-lt"/>
                <a:ea typeface="+mn-ea"/>
                <a:cs typeface="+mn-cs"/>
              </a:rPr>
              <a:t> organization to which researcher can come to perform their research on detailed files.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14</a:t>
            </a:fld>
            <a:endParaRPr lang="en-US"/>
          </a:p>
        </p:txBody>
      </p:sp>
    </p:spTree>
    <p:extLst>
      <p:ext uri="{BB962C8B-B14F-4D97-AF65-F5344CB8AC3E}">
        <p14:creationId xmlns:p14="http://schemas.microsoft.com/office/powerpoint/2010/main" val="2046233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sz="1200" dirty="0"/>
              <a:t>The advantages of </a:t>
            </a:r>
            <a:r>
              <a:rPr lang="en-GB" sz="1200" b="1" dirty="0"/>
              <a:t>online dissemination </a:t>
            </a:r>
            <a:r>
              <a:rPr lang="en-GB" sz="1200" dirty="0"/>
              <a:t>are found primarily in terms of speed, flexibility, cost and accessibility of the results.</a:t>
            </a:r>
          </a:p>
          <a:p>
            <a:r>
              <a:rPr lang="en-GB" sz="1200" dirty="0"/>
              <a:t>The census agency </a:t>
            </a:r>
            <a:r>
              <a:rPr lang="en-GB" sz="1200" b="1" dirty="0"/>
              <a:t>website</a:t>
            </a:r>
            <a:r>
              <a:rPr lang="en-GB" sz="1200" dirty="0"/>
              <a:t> is probably the first dissemination medium where Internet users would look for census information. Online data dissemination had been common well before the Internet gained prominence. One could use the same website for both internal and broad community communication, with the granting of access rights in certain areas to privileged users only. </a:t>
            </a:r>
          </a:p>
          <a:p>
            <a:r>
              <a:rPr lang="en-GB" sz="1200" dirty="0"/>
              <a:t>For reasons of efficiency, it is recommended that information provided or likely to be heavily requested by users accessing the census website be made available in a static format, as it is faster to download. Letting the user run data extraction on online databases would be a dynamic way of accessing the census information. This method is more resource consuming and should be an additional choice for users to access more detailed data than those available through static pages.</a:t>
            </a:r>
          </a:p>
          <a:p>
            <a:r>
              <a:rPr lang="en-GB" sz="1200" dirty="0"/>
              <a:t>Advanced interactive web products are growing in popularity. Interactive products allow for complex maps and visualizations, various cross-tabulations and other customized data queries. These products are designed using a combination of scripting languages that can be broadly divided into two groups depending on where they are executed: server-side (on the census agency server) and client-side (on the user’s computer or smartphone, for example). </a:t>
            </a:r>
            <a:endParaRPr lang="en-US" sz="1200" dirty="0"/>
          </a:p>
          <a:p>
            <a:r>
              <a:rPr lang="en-GB" sz="1200" dirty="0"/>
              <a:t>Security measures, including passwords and call-back procedures can be used to exclude unauthorized access to data. It is recommended that a powerful firewall constitute a security layer between the website that is visible to the public and the working network of the central census office (CCO).</a:t>
            </a:r>
          </a:p>
          <a:p>
            <a:r>
              <a:rPr lang="en-GB" sz="1200" dirty="0"/>
              <a:t>Interactive web-based data tools should enable users to access census data themselves, and build their own customized tables or spatially configure data outputs according to varying spatial requirements. </a:t>
            </a:r>
          </a:p>
          <a:p>
            <a:r>
              <a:rPr lang="en-GB" sz="1200" dirty="0"/>
              <a:t>In addition to the Internet, interactive electronic products can also be accessed through other media, including CD-ROM, DVD and Flash Drive. </a:t>
            </a:r>
          </a:p>
          <a:p>
            <a:endParaRPr lang="en-GB" dirty="0"/>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15</a:t>
            </a:fld>
            <a:endParaRPr lang="en-US"/>
          </a:p>
        </p:txBody>
      </p:sp>
    </p:spTree>
    <p:extLst>
      <p:ext uri="{BB962C8B-B14F-4D97-AF65-F5344CB8AC3E}">
        <p14:creationId xmlns:p14="http://schemas.microsoft.com/office/powerpoint/2010/main" val="1310515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dirty="0" smtClean="0"/>
              <a:t>Advanced interactive web products are growing in popularity. These products are designed using a combination of scripting languages that can be broadly divided into two groups depending on where they are executed: server-side (on the census agency server) and client-side (on the user’s computer or smartphone, for example).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dirty="0" smtClean="0"/>
              <a:t>It is also recommended a powerful firewall between the website and the working network of the CO.</a:t>
            </a:r>
            <a:endParaRPr lang="en-US" sz="1200" dirty="0" smtClean="0"/>
          </a:p>
          <a:p>
            <a:endParaRPr lang="en-GB" dirty="0"/>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16</a:t>
            </a:fld>
            <a:endParaRPr lang="en-US"/>
          </a:p>
        </p:txBody>
      </p:sp>
    </p:spTree>
    <p:extLst>
      <p:ext uri="{BB962C8B-B14F-4D97-AF65-F5344CB8AC3E}">
        <p14:creationId xmlns:p14="http://schemas.microsoft.com/office/powerpoint/2010/main" val="2141189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smtClean="0"/>
              <a:t>Standard discs are read-only optical media. They have a very large storage capacity, are durable, and can be produced at relatively low cost. As the results of a census are supposed to be final, dissemination on a read-only medium should be satisfactory. </a:t>
            </a:r>
          </a:p>
          <a:p>
            <a:endParaRPr lang="en-GB" dirty="0"/>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17</a:t>
            </a:fld>
            <a:endParaRPr lang="en-US"/>
          </a:p>
        </p:txBody>
      </p:sp>
    </p:spTree>
    <p:extLst>
      <p:ext uri="{BB962C8B-B14F-4D97-AF65-F5344CB8AC3E}">
        <p14:creationId xmlns:p14="http://schemas.microsoft.com/office/powerpoint/2010/main" val="534054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dirty="0" smtClean="0"/>
              <a:t> national conferences</a:t>
            </a:r>
            <a:r>
              <a:rPr lang="en-GB" sz="1200" baseline="0" dirty="0" smtClean="0"/>
              <a:t> </a:t>
            </a:r>
            <a:r>
              <a:rPr lang="en-GB" sz="1200" dirty="0" smtClean="0"/>
              <a:t>with the participation, where possible, of a high-profile government or business personality to ensure maximum media attention.</a:t>
            </a:r>
          </a:p>
          <a:p>
            <a:pPr marL="171450" indent="-171450">
              <a:buFont typeface="Arial" panose="020B0604020202020204" pitchFamily="34" charset="0"/>
              <a:buChar char="•"/>
            </a:pPr>
            <a:r>
              <a:rPr lang="en-US" sz="1200" dirty="0" smtClean="0"/>
              <a:t>Segments</a:t>
            </a:r>
            <a:r>
              <a:rPr lang="en-US" sz="1200" baseline="0" dirty="0" smtClean="0"/>
              <a:t> of users </a:t>
            </a:r>
            <a:r>
              <a:rPr lang="en-US" sz="1200" dirty="0" smtClean="0"/>
              <a:t>such as academia, central and local governments, farm associations, businesses and media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dirty="0" smtClean="0"/>
              <a:t>Such training may be combined with training in statistical dissemination techniques, etc.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18</a:t>
            </a:fld>
            <a:endParaRPr lang="en-US"/>
          </a:p>
        </p:txBody>
      </p:sp>
    </p:spTree>
    <p:extLst>
      <p:ext uri="{BB962C8B-B14F-4D97-AF65-F5344CB8AC3E}">
        <p14:creationId xmlns:p14="http://schemas.microsoft.com/office/powerpoint/2010/main" val="1991963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20</a:t>
            </a:fld>
            <a:endParaRPr lang="en-US"/>
          </a:p>
        </p:txBody>
      </p:sp>
    </p:spTree>
    <p:extLst>
      <p:ext uri="{BB962C8B-B14F-4D97-AF65-F5344CB8AC3E}">
        <p14:creationId xmlns:p14="http://schemas.microsoft.com/office/powerpoint/2010/main" val="3164722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p:cNvSpPr>
            <a:spLocks noGrp="1"/>
          </p:cNvSpPr>
          <p:nvPr>
            <p:ph type="sldNum" sz="quarter" idx="5"/>
          </p:nvPr>
        </p:nvSpPr>
        <p:spPr bwMode="auto"/>
        <p:txBody>
          <a:bodyPr wrap="square" numCol="1" anchorCtr="0" compatLnSpc="1">
            <a:prstTxWarp prst="textNoShape">
              <a:avLst/>
            </a:prstTxWarp>
          </a:bodyPr>
          <a:lstStyle>
            <a:lvl1pPr eaLnBrk="0" hangingPunct="0">
              <a:defRPr>
                <a:solidFill>
                  <a:schemeClr val="tx1"/>
                </a:solidFill>
                <a:latin typeface="Arial" charset="0"/>
              </a:defRPr>
            </a:lvl1pPr>
            <a:lvl2pPr marL="748448" indent="-287865" eaLnBrk="0" hangingPunct="0">
              <a:defRPr>
                <a:solidFill>
                  <a:schemeClr val="tx1"/>
                </a:solidFill>
                <a:latin typeface="Arial" charset="0"/>
              </a:defRPr>
            </a:lvl2pPr>
            <a:lvl3pPr marL="1151458" indent="-230292" eaLnBrk="0" hangingPunct="0">
              <a:defRPr>
                <a:solidFill>
                  <a:schemeClr val="tx1"/>
                </a:solidFill>
                <a:latin typeface="Arial" charset="0"/>
              </a:defRPr>
            </a:lvl3pPr>
            <a:lvl4pPr marL="1612041" indent="-230292" eaLnBrk="0" hangingPunct="0">
              <a:defRPr>
                <a:solidFill>
                  <a:schemeClr val="tx1"/>
                </a:solidFill>
                <a:latin typeface="Arial" charset="0"/>
              </a:defRPr>
            </a:lvl4pPr>
            <a:lvl5pPr marL="2072625" indent="-230292" eaLnBrk="0" hangingPunct="0">
              <a:defRPr>
                <a:solidFill>
                  <a:schemeClr val="tx1"/>
                </a:solidFill>
                <a:latin typeface="Arial" charset="0"/>
              </a:defRPr>
            </a:lvl5pPr>
            <a:lvl6pPr marL="2533208" indent="-230292" eaLnBrk="0" fontAlgn="base" hangingPunct="0">
              <a:spcBef>
                <a:spcPct val="0"/>
              </a:spcBef>
              <a:spcAft>
                <a:spcPct val="0"/>
              </a:spcAft>
              <a:defRPr>
                <a:solidFill>
                  <a:schemeClr val="tx1"/>
                </a:solidFill>
                <a:latin typeface="Arial" charset="0"/>
              </a:defRPr>
            </a:lvl6pPr>
            <a:lvl7pPr marL="2993791" indent="-230292" eaLnBrk="0" fontAlgn="base" hangingPunct="0">
              <a:spcBef>
                <a:spcPct val="0"/>
              </a:spcBef>
              <a:spcAft>
                <a:spcPct val="0"/>
              </a:spcAft>
              <a:defRPr>
                <a:solidFill>
                  <a:schemeClr val="tx1"/>
                </a:solidFill>
                <a:latin typeface="Arial" charset="0"/>
              </a:defRPr>
            </a:lvl7pPr>
            <a:lvl8pPr marL="3454375" indent="-230292" eaLnBrk="0" fontAlgn="base" hangingPunct="0">
              <a:spcBef>
                <a:spcPct val="0"/>
              </a:spcBef>
              <a:spcAft>
                <a:spcPct val="0"/>
              </a:spcAft>
              <a:defRPr>
                <a:solidFill>
                  <a:schemeClr val="tx1"/>
                </a:solidFill>
                <a:latin typeface="Arial" charset="0"/>
              </a:defRPr>
            </a:lvl8pPr>
            <a:lvl9pPr marL="3914958" indent="-230292" eaLnBrk="0" fontAlgn="base" hangingPunct="0">
              <a:spcBef>
                <a:spcPct val="0"/>
              </a:spcBef>
              <a:spcAft>
                <a:spcPct val="0"/>
              </a:spcAft>
              <a:defRPr>
                <a:solidFill>
                  <a:schemeClr val="tx1"/>
                </a:solidFill>
                <a:latin typeface="Arial" charset="0"/>
              </a:defRPr>
            </a:lvl9pPr>
          </a:lstStyle>
          <a:p>
            <a:pPr eaLnBrk="1" hangingPunct="1">
              <a:defRPr/>
            </a:pPr>
            <a:fld id="{C4B2B179-394B-4849-AD3B-AD2F7FE04FC7}" type="slidenum">
              <a:rPr lang="en-US" smtClean="0"/>
              <a:pPr eaLnBrk="1" hangingPunct="1">
                <a:defRPr/>
              </a:pPr>
              <a:t>21</a:t>
            </a:fld>
            <a:endParaRPr lang="en-US"/>
          </a:p>
        </p:txBody>
      </p:sp>
    </p:spTree>
    <p:extLst>
      <p:ext uri="{BB962C8B-B14F-4D97-AF65-F5344CB8AC3E}">
        <p14:creationId xmlns:p14="http://schemas.microsoft.com/office/powerpoint/2010/main" val="380262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The period for releasing the preliminary results after completion of the field work will be different for each country.  It will depend on the number of holdings enumerated, number of items included, method of census enumeration, strength of the technical personnel, the data processing equipment that is available, etc. The use of CAPI would facilitate significantly the production and release of timely preliminary results. </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However, the preliminary census results should be released not later than a few months after completion of the field work.  If it takes longer, the urgent need for census information is left unsatisfied and the practical usefulness of the census is seriously diminished.  In any case, the follow-up publicity campaign promoting the use of the census results, described above, should not be implemented before important results are available. </a:t>
            </a:r>
          </a:p>
          <a:p>
            <a:endParaRPr lang="en-US" dirty="0"/>
          </a:p>
          <a:p>
            <a:r>
              <a:rPr lang="en-US" dirty="0"/>
              <a:t>Country examples: </a:t>
            </a:r>
            <a:r>
              <a:rPr lang="en-US" sz="1200" kern="1200" dirty="0">
                <a:solidFill>
                  <a:schemeClr val="tx1"/>
                </a:solidFill>
                <a:effectLst/>
                <a:latin typeface="+mn-lt"/>
                <a:ea typeface="+mn-ea"/>
                <a:cs typeface="+mn-cs"/>
              </a:rPr>
              <a:t>Lithuania, Romania; Thailand, Hungary</a:t>
            </a:r>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6</a:t>
            </a:fld>
            <a:endParaRPr lang="es-ES"/>
          </a:p>
        </p:txBody>
      </p:sp>
    </p:spTree>
    <p:extLst>
      <p:ext uri="{BB962C8B-B14F-4D97-AF65-F5344CB8AC3E}">
        <p14:creationId xmlns:p14="http://schemas.microsoft.com/office/powerpoint/2010/main" val="4130479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The reports on preliminary and final census results should be prepared by professional staff and, if possible, reviewed by experts familiar with the agricultural situation of the country.  The report may be issued in a number of volumes, depending on the size of the country and contents of the report for example on:</a:t>
            </a:r>
          </a:p>
          <a:p>
            <a:pPr lvl="0"/>
            <a:r>
              <a:rPr lang="en-GB" sz="1200" kern="1200" dirty="0">
                <a:solidFill>
                  <a:schemeClr val="tx1"/>
                </a:solidFill>
                <a:effectLst/>
                <a:latin typeface="+mn-lt"/>
                <a:ea typeface="+mn-ea"/>
                <a:cs typeface="+mn-cs"/>
              </a:rPr>
              <a:t>on a subject basis, e.g. one volume for general characteristics of the holdings, another  for land use, another for livestock, another for equipment, etc. and/or  </a:t>
            </a:r>
          </a:p>
          <a:p>
            <a:pPr lvl="0"/>
            <a:r>
              <a:rPr lang="en-GB" sz="1200" kern="1200" dirty="0">
                <a:solidFill>
                  <a:schemeClr val="tx1"/>
                </a:solidFill>
                <a:effectLst/>
                <a:latin typeface="+mn-lt"/>
                <a:ea typeface="+mn-ea"/>
                <a:cs typeface="+mn-cs"/>
              </a:rPr>
              <a:t>a geographical/administrative basis, e.g. one volume for each province.</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7</a:t>
            </a:fld>
            <a:endParaRPr lang="es-ES"/>
          </a:p>
        </p:txBody>
      </p:sp>
    </p:spTree>
    <p:extLst>
      <p:ext uri="{BB962C8B-B14F-4D97-AF65-F5344CB8AC3E}">
        <p14:creationId xmlns:p14="http://schemas.microsoft.com/office/powerpoint/2010/main" val="1096959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Must be planned and scheduled during the preparatory phase and published according to the release calendar in order to secure the necessary funding and avoid </a:t>
            </a:r>
            <a:r>
              <a:rPr lang="en-US" dirty="0" err="1"/>
              <a:t>out-dated</a:t>
            </a:r>
            <a:r>
              <a:rPr lang="en-US" dirty="0"/>
              <a:t> reports. </a:t>
            </a:r>
            <a:endParaRPr lang="en-GB" dirty="0"/>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8</a:t>
            </a:fld>
            <a:endParaRPr lang="es-ES"/>
          </a:p>
        </p:txBody>
      </p:sp>
    </p:spTree>
    <p:extLst>
      <p:ext uri="{BB962C8B-B14F-4D97-AF65-F5344CB8AC3E}">
        <p14:creationId xmlns:p14="http://schemas.microsoft.com/office/powerpoint/2010/main" val="3810026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Quality evaluation of the census results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section on quality evaluation in the technical report should provide information on all quality dimensions of census data, as described in Chapter 7. The census usually collects data from all agricultural holdings (when complete enumeration is applied) according to the adopted definition, and thus there is no sampling error.  The dimension on accuracy and reliability, should focus  on  the evaluation of non-sampling errors, including the assessment of: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FF0000"/>
                </a:solidFill>
              </a:rPr>
              <a:t>Data products and services</a:t>
            </a:r>
            <a:endParaRPr lang="en-US" sz="1200" kern="1200" dirty="0">
              <a:solidFill>
                <a:schemeClr val="tx1"/>
              </a:solidFill>
              <a:effectLst/>
              <a:latin typeface="+mn-lt"/>
              <a:ea typeface="+mn-ea"/>
              <a:cs typeface="+mn-cs"/>
            </a:endParaRPr>
          </a:p>
          <a:p>
            <a:pPr marL="539496" indent="-457200">
              <a:buFont typeface="Wingdings" panose="05000000000000000000" pitchFamily="2" charset="2"/>
              <a:buChar char="§"/>
            </a:pPr>
            <a:r>
              <a:rPr lang="en-US" dirty="0">
                <a:solidFill>
                  <a:srgbClr val="FF0000"/>
                </a:solidFill>
              </a:rPr>
              <a:t>Tabulated data</a:t>
            </a:r>
            <a:endParaRPr lang="en-GB" dirty="0">
              <a:solidFill>
                <a:srgbClr val="FF0000"/>
              </a:solidFill>
            </a:endParaRPr>
          </a:p>
          <a:p>
            <a:pPr marL="539496" indent="-457200">
              <a:buFont typeface="Wingdings" panose="05000000000000000000" pitchFamily="2" charset="2"/>
              <a:buChar char="§"/>
            </a:pPr>
            <a:r>
              <a:rPr lang="en-US" dirty="0">
                <a:solidFill>
                  <a:srgbClr val="FF0000"/>
                </a:solidFill>
              </a:rPr>
              <a:t>Providing access to macro-database and micro-database</a:t>
            </a:r>
            <a:endParaRPr lang="en-GB" dirty="0">
              <a:solidFill>
                <a:srgbClr val="FF0000"/>
              </a:solidFill>
            </a:endParaRPr>
          </a:p>
          <a:p>
            <a:pPr marL="539496" indent="-457200">
              <a:buFont typeface="Wingdings" panose="05000000000000000000" pitchFamily="2" charset="2"/>
              <a:buChar char="§"/>
            </a:pPr>
            <a:r>
              <a:rPr lang="en-US" dirty="0">
                <a:solidFill>
                  <a:srgbClr val="FF0000"/>
                </a:solidFill>
              </a:rPr>
              <a:t>Geographic products</a:t>
            </a:r>
            <a:endParaRPr lang="en-GB" dirty="0">
              <a:solidFill>
                <a:srgbClr val="FF0000"/>
              </a:solidFill>
            </a:endParaRPr>
          </a:p>
          <a:p>
            <a:pPr marL="1097280" lvl="1" indent="-457200">
              <a:buFont typeface="Courier New" panose="02070309020205020404" pitchFamily="49" charset="0"/>
              <a:buChar char="o"/>
            </a:pPr>
            <a:r>
              <a:rPr lang="en-GB" dirty="0">
                <a:solidFill>
                  <a:srgbClr val="FF0000"/>
                </a:solidFill>
              </a:rPr>
              <a:t>Static map (print and web),</a:t>
            </a:r>
          </a:p>
          <a:p>
            <a:pPr marL="1097280" lvl="1" indent="-457200">
              <a:buFont typeface="Courier New" panose="02070309020205020404" pitchFamily="49" charset="0"/>
              <a:buChar char="o"/>
            </a:pPr>
            <a:r>
              <a:rPr lang="en-GB" dirty="0">
                <a:solidFill>
                  <a:srgbClr val="FF0000"/>
                </a:solidFill>
              </a:rPr>
              <a:t>Census atlas (print and web), </a:t>
            </a:r>
          </a:p>
          <a:p>
            <a:pPr marL="1097280" lvl="1" indent="-457200">
              <a:buFont typeface="Courier New" panose="02070309020205020404" pitchFamily="49" charset="0"/>
              <a:buChar char="o"/>
            </a:pPr>
            <a:r>
              <a:rPr lang="en-GB" dirty="0">
                <a:solidFill>
                  <a:srgbClr val="FF0000"/>
                </a:solidFill>
              </a:rPr>
              <a:t>Interactive map (web).</a:t>
            </a:r>
          </a:p>
          <a:p>
            <a:pPr marL="539496" indent="-457200">
              <a:buFont typeface="Wingdings" panose="05000000000000000000" pitchFamily="2" charset="2"/>
              <a:buChar char="§"/>
            </a:pPr>
            <a:r>
              <a:rPr lang="en-US" dirty="0">
                <a:solidFill>
                  <a:srgbClr val="FF0000"/>
                </a:solidFill>
              </a:rPr>
              <a:t>Brochures and flyers</a:t>
            </a:r>
            <a:endParaRPr lang="en-GB"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9</a:t>
            </a:fld>
            <a:endParaRPr lang="es-ES"/>
          </a:p>
        </p:txBody>
      </p:sp>
    </p:spTree>
    <p:extLst>
      <p:ext uri="{BB962C8B-B14F-4D97-AF65-F5344CB8AC3E}">
        <p14:creationId xmlns:p14="http://schemas.microsoft.com/office/powerpoint/2010/main" val="3285159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GB" dirty="0">
                <a:effectLst/>
              </a:rPr>
              <a:t>Tabulated data are one of the primary products from a census and must respond to the needs of data users. The tabulations should be presented and explained in a way that will facilitate their extensive use. The data should be shown for appropriate administrative, statistical and other geographical areas and classified according to various characteristics.</a:t>
            </a:r>
          </a:p>
          <a:p>
            <a:r>
              <a:rPr lang="en-GB" dirty="0">
                <a:effectLst/>
              </a:rPr>
              <a:t> </a:t>
            </a:r>
          </a:p>
          <a:p>
            <a:pPr lvl="0"/>
            <a:r>
              <a:rPr lang="en-GB" dirty="0">
                <a:effectLst/>
              </a:rPr>
              <a:t>Standard tabulated products (standard tables) are designed according to the tabulation plan. These should provide basic tabulations and cross-tabulations and satisfy the majority of census data users. The recommended tabulation classes, cross tabulations and other details regarding the production of tables, particularly of standard tables are presented in </a:t>
            </a:r>
            <a:r>
              <a:rPr lang="en-GB" sz="1200" u="sng" kern="1200" dirty="0">
                <a:solidFill>
                  <a:schemeClr val="tx1"/>
                </a:solidFill>
                <a:effectLst/>
                <a:latin typeface="+mn-lt"/>
                <a:ea typeface="+mn-ea"/>
                <a:cs typeface="+mn-cs"/>
                <a:hlinkClick r:id="rId3" action="ppaction://hlinkfile"/>
              </a:rPr>
              <a:t>Chapter 7</a:t>
            </a:r>
            <a:r>
              <a:rPr lang="en-GB" dirty="0">
                <a:effectLst/>
              </a:rPr>
              <a:t> “Tabulation Plan” and in the </a:t>
            </a:r>
            <a:r>
              <a:rPr lang="en-US" dirty="0">
                <a:effectLst/>
              </a:rPr>
              <a:t>Chapter 10</a:t>
            </a:r>
            <a:r>
              <a:rPr lang="en-GB" dirty="0">
                <a:effectLst/>
              </a:rPr>
              <a:t> of </a:t>
            </a:r>
            <a:r>
              <a:rPr lang="en-US" sz="1200" u="sng" kern="1200" dirty="0">
                <a:solidFill>
                  <a:schemeClr val="tx1"/>
                </a:solidFill>
                <a:effectLst/>
                <a:latin typeface="+mn-lt"/>
                <a:ea typeface="+mn-ea"/>
                <a:cs typeface="+mn-cs"/>
                <a:hlinkClick r:id="rId4"/>
              </a:rPr>
              <a:t>Volume 1</a:t>
            </a:r>
            <a:r>
              <a:rPr lang="en-GB">
                <a:effectLst/>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a:effectLst/>
              </a:rPr>
              <a:t>Additional </a:t>
            </a:r>
            <a:r>
              <a:rPr lang="en-GB" dirty="0">
                <a:effectLst/>
              </a:rPr>
              <a:t>tables based on specific users’ requests may require customized tabulations. Customized output is provided for users whose requirements are more specialized and cannot be satisfied by standard tabulations. Users provide the specifications for the tabulations they require, and the data output is produced on a consultancy basis. In order to meet the demand for customized output, it is useful to establish an "on request" service for users who require aggregates not available through other means. The service would require that users provide the details of the requested tables so that the central census office (CCO) could fulfil the demand, possibly against payment of a certain compensation fee. Offering and promoting this service, especially online, would place the statistical service in a more desirable proactive position, rather than a static one, and could be a strong catalyst for closer cooperation with census data users.</a:t>
            </a:r>
          </a:p>
          <a:p>
            <a:endParaRPr lang="en-GB" dirty="0"/>
          </a:p>
        </p:txBody>
      </p:sp>
      <p:sp>
        <p:nvSpPr>
          <p:cNvPr id="4" name="Slide Number Placeholder 3"/>
          <p:cNvSpPr>
            <a:spLocks noGrp="1"/>
          </p:cNvSpPr>
          <p:nvPr>
            <p:ph type="sldNum" sz="quarter" idx="10"/>
          </p:nvPr>
        </p:nvSpPr>
        <p:spPr/>
        <p:txBody>
          <a:bodyPr/>
          <a:lstStyle/>
          <a:p>
            <a:pPr>
              <a:defRPr/>
            </a:pPr>
            <a:fld id="{FCED4E22-551A-4A10-8A2E-2A68D265DBDD}" type="slidenum">
              <a:rPr lang="en-US" smtClean="0"/>
              <a:pPr>
                <a:defRPr/>
              </a:pPr>
              <a:t>10</a:t>
            </a:fld>
            <a:endParaRPr lang="en-US"/>
          </a:p>
        </p:txBody>
      </p:sp>
    </p:spTree>
    <p:extLst>
      <p:ext uri="{BB962C8B-B14F-4D97-AF65-F5344CB8AC3E}">
        <p14:creationId xmlns:p14="http://schemas.microsoft.com/office/powerpoint/2010/main" val="3652515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9496" indent="-457200">
              <a:lnSpc>
                <a:spcPct val="120000"/>
              </a:lnSpc>
              <a:buFont typeface="Arial" panose="020B0604020202020204" pitchFamily="34" charset="0"/>
              <a:buChar char="•"/>
            </a:pPr>
            <a:r>
              <a:rPr lang="en-US" dirty="0"/>
              <a:t>A database is an ideal storage platform for structured data products from censuses. </a:t>
            </a:r>
            <a:endParaRPr lang="en-GB" dirty="0"/>
          </a:p>
          <a:p>
            <a:pPr marL="539496" indent="-457200">
              <a:lnSpc>
                <a:spcPct val="120000"/>
              </a:lnSpc>
              <a:buFont typeface="Arial" panose="020B0604020202020204" pitchFamily="34" charset="0"/>
              <a:buChar char="•"/>
            </a:pPr>
            <a:r>
              <a:rPr lang="en-US" dirty="0"/>
              <a:t>Both micro- and macro-data structured in databases are at the basis of tabulated data and other dissemination products produced by census offices.</a:t>
            </a:r>
          </a:p>
          <a:p>
            <a:pPr marL="539496" indent="-457200">
              <a:lnSpc>
                <a:spcPct val="120000"/>
              </a:lnSpc>
              <a:buFont typeface="Arial" panose="020B0604020202020204" pitchFamily="34" charset="0"/>
              <a:buChar char="•"/>
            </a:pPr>
            <a:r>
              <a:rPr lang="en-US" dirty="0"/>
              <a:t>Census databases with public access assist data users by providing easy access to a wide range of census data. </a:t>
            </a:r>
          </a:p>
          <a:p>
            <a:pPr marL="539496" indent="-457200">
              <a:lnSpc>
                <a:spcPct val="120000"/>
              </a:lnSpc>
              <a:buFont typeface="Arial" panose="020B0604020202020204" pitchFamily="34" charset="0"/>
              <a:buChar char="•"/>
            </a:pPr>
            <a:r>
              <a:rPr lang="en-US" dirty="0"/>
              <a:t>A basic decision must be made whether to provide access to macro-database, to micro-data (micro-data base), or both</a:t>
            </a:r>
          </a:p>
          <a:p>
            <a:pPr marL="539496" indent="-457200">
              <a:lnSpc>
                <a:spcPct val="120000"/>
              </a:lnSpc>
              <a:buFont typeface="Arial" panose="020B0604020202020204" pitchFamily="34" charset="0"/>
              <a:buChar char="•"/>
            </a:pPr>
            <a:r>
              <a:rPr lang="en-US" dirty="0"/>
              <a:t>Building a census database:</a:t>
            </a:r>
          </a:p>
          <a:p>
            <a:pPr marL="539496" indent="-457200">
              <a:lnSpc>
                <a:spcPct val="120000"/>
              </a:lnSpc>
              <a:buFont typeface="Courier New" panose="02070309020205020404" pitchFamily="49" charset="0"/>
              <a:buChar char="o"/>
            </a:pPr>
            <a:r>
              <a:rPr lang="en-US" dirty="0"/>
              <a:t>Requires careful planning, is time/resource consuming and should fit within the global ICT framework of the organization</a:t>
            </a:r>
          </a:p>
          <a:p>
            <a:pPr marL="539496" indent="-457200">
              <a:lnSpc>
                <a:spcPct val="120000"/>
              </a:lnSpc>
              <a:buFont typeface="Courier New" panose="02070309020205020404" pitchFamily="49" charset="0"/>
              <a:buChar char="o"/>
            </a:pPr>
            <a:r>
              <a:rPr lang="en-US" dirty="0"/>
              <a:t>Should be seen as an ongoing process both comple­menting the data dissemination strategy and strengthening the statistical capacity of the organization</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11</a:t>
            </a:fld>
            <a:endParaRPr lang="es-ES"/>
          </a:p>
        </p:txBody>
      </p:sp>
    </p:spTree>
    <p:extLst>
      <p:ext uri="{BB962C8B-B14F-4D97-AF65-F5344CB8AC3E}">
        <p14:creationId xmlns:p14="http://schemas.microsoft.com/office/powerpoint/2010/main" val="3369576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12</a:t>
            </a:fld>
            <a:endParaRPr lang="es-ES"/>
          </a:p>
        </p:txBody>
      </p:sp>
    </p:spTree>
    <p:extLst>
      <p:ext uri="{BB962C8B-B14F-4D97-AF65-F5344CB8AC3E}">
        <p14:creationId xmlns:p14="http://schemas.microsoft.com/office/powerpoint/2010/main" val="2918441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13</a:t>
            </a:fld>
            <a:endParaRPr lang="es-ES"/>
          </a:p>
        </p:txBody>
      </p:sp>
    </p:spTree>
    <p:extLst>
      <p:ext uri="{BB962C8B-B14F-4D97-AF65-F5344CB8AC3E}">
        <p14:creationId xmlns:p14="http://schemas.microsoft.com/office/powerpoint/2010/main" val="2483239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lvl1pPr>
            <a:extLst/>
          </a:lstStyle>
          <a:p>
            <a:r>
              <a:rPr lang="en-US" noProof="1"/>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20" name="Footer Placeholder 19"/>
          <p:cNvSpPr>
            <a:spLocks noGrp="1"/>
          </p:cNvSpPr>
          <p:nvPr>
            <p:ph type="ftr" sz="quarter" idx="11"/>
          </p:nvPr>
        </p:nvSpPr>
        <p:spPr/>
        <p:txBody>
          <a:bodyPr/>
          <a:lstStyle/>
          <a:p>
            <a:pPr>
              <a:defRPr/>
            </a:pPr>
            <a:endParaRPr lang="en-GB"/>
          </a:p>
        </p:txBody>
      </p:sp>
      <p:sp>
        <p:nvSpPr>
          <p:cNvPr id="10" name="Slide Number Placeholder 9"/>
          <p:cNvSpPr>
            <a:spLocks noGrp="1"/>
          </p:cNvSpPr>
          <p:nvPr>
            <p:ph type="sldNum" sz="quarter" idx="12"/>
          </p:nvPr>
        </p:nvSpPr>
        <p:spPr/>
        <p:txBody>
          <a:bodyPr/>
          <a:lstStyle/>
          <a:p>
            <a:pPr>
              <a:defRPr/>
            </a:pPr>
            <a:fld id="{9F337453-0C73-4BEB-A70F-D1D2586702D0}" type="slidenum">
              <a:rPr lang="en-GB" smtClean="0"/>
              <a:pPr>
                <a:defRPr/>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317525836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B87BFAA-997A-4161-81CE-08D2355D1F4A}" type="slidenum">
              <a:rPr lang="en-GB" smtClean="0"/>
              <a:pPr>
                <a:defRPr/>
              </a:pPr>
              <a:t>‹#›</a:t>
            </a:fld>
            <a:endParaRPr lang="en-GB"/>
          </a:p>
        </p:txBody>
      </p:sp>
    </p:spTree>
    <p:extLst>
      <p:ext uri="{BB962C8B-B14F-4D97-AF65-F5344CB8AC3E}">
        <p14:creationId xmlns:p14="http://schemas.microsoft.com/office/powerpoint/2010/main" val="356627508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FE8081F-B725-4899-8AAF-B516E6BE9530}" type="slidenum">
              <a:rPr lang="en-GB" smtClean="0"/>
              <a:pPr>
                <a:defRPr/>
              </a:pPr>
              <a:t>‹#›</a:t>
            </a:fld>
            <a:endParaRPr lang="en-GB"/>
          </a:p>
        </p:txBody>
      </p:sp>
    </p:spTree>
    <p:extLst>
      <p:ext uri="{BB962C8B-B14F-4D97-AF65-F5344CB8AC3E}">
        <p14:creationId xmlns:p14="http://schemas.microsoft.com/office/powerpoint/2010/main" val="25374911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s-A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CD305EC9-1F5E-46CB-845F-186B0F70EEA5}" type="slidenum">
              <a:rPr lang="en-GB" smtClean="0"/>
              <a:pPr>
                <a:defRPr/>
              </a:pPr>
              <a:t>‹#›</a:t>
            </a:fld>
            <a:endParaRPr lang="en-GB"/>
          </a:p>
        </p:txBody>
      </p:sp>
    </p:spTree>
    <p:extLst>
      <p:ext uri="{BB962C8B-B14F-4D97-AF65-F5344CB8AC3E}">
        <p14:creationId xmlns:p14="http://schemas.microsoft.com/office/powerpoint/2010/main" val="3790450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371617" y="2013012"/>
            <a:ext cx="7498080" cy="4800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295C7970-528A-4E6B-9828-E035C7872C03}" type="slidenum">
              <a:rPr lang="en-GB" smtClean="0"/>
              <a:pPr>
                <a:defRPr/>
              </a:pPr>
              <a:t>‹#›</a:t>
            </a:fld>
            <a:endParaRPr lang="en-GB"/>
          </a:p>
        </p:txBody>
      </p:sp>
    </p:spTree>
    <p:extLst>
      <p:ext uri="{BB962C8B-B14F-4D97-AF65-F5344CB8AC3E}">
        <p14:creationId xmlns:p14="http://schemas.microsoft.com/office/powerpoint/2010/main" val="54385006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F2663FD-D295-4091-A27D-847B34DE755B}" type="slidenum">
              <a:rPr lang="en-GB" smtClean="0"/>
              <a:pPr>
                <a:defRPr/>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390817530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D22D93B-30CE-45A4-8CB3-11D887EFAB32}" type="slidenum">
              <a:rPr lang="en-GB" smtClean="0"/>
              <a:pPr>
                <a:defRPr/>
              </a:pPr>
              <a:t>‹#›</a:t>
            </a:fld>
            <a:endParaRPr lang="en-GB"/>
          </a:p>
        </p:txBody>
      </p:sp>
    </p:spTree>
    <p:extLst>
      <p:ext uri="{BB962C8B-B14F-4D97-AF65-F5344CB8AC3E}">
        <p14:creationId xmlns:p14="http://schemas.microsoft.com/office/powerpoint/2010/main" val="375506335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91FFB748-3596-48B7-AE71-EB0F019D9E0B}" type="slidenum">
              <a:rPr lang="en-GB" smtClean="0"/>
              <a:pPr>
                <a:defRPr/>
              </a:pPr>
              <a:t>‹#›</a:t>
            </a:fld>
            <a:endParaRPr lang="en-GB"/>
          </a:p>
        </p:txBody>
      </p:sp>
    </p:spTree>
    <p:extLst>
      <p:ext uri="{BB962C8B-B14F-4D97-AF65-F5344CB8AC3E}">
        <p14:creationId xmlns:p14="http://schemas.microsoft.com/office/powerpoint/2010/main" val="44239113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B9FF7BA2-6D70-4CDC-BAE3-FA3BF7987022}" type="slidenum">
              <a:rPr lang="en-GB" smtClean="0"/>
              <a:pPr>
                <a:defRPr/>
              </a:pPr>
              <a:t>‹#›</a:t>
            </a:fld>
            <a:endParaRPr lang="en-GB"/>
          </a:p>
        </p:txBody>
      </p:sp>
    </p:spTree>
    <p:extLst>
      <p:ext uri="{BB962C8B-B14F-4D97-AF65-F5344CB8AC3E}">
        <p14:creationId xmlns:p14="http://schemas.microsoft.com/office/powerpoint/2010/main" val="306534938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0272A0D7-74C9-482E-B550-5F32DD9E70CA}" type="slidenum">
              <a:rPr lang="en-GB" smtClean="0"/>
              <a:pPr>
                <a:defRPr/>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extLst>
      <p:ext uri="{BB962C8B-B14F-4D97-AF65-F5344CB8AC3E}">
        <p14:creationId xmlns:p14="http://schemas.microsoft.com/office/powerpoint/2010/main" val="34146044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22133FC-AE97-42E1-82CA-482ED2E971FF}" type="slidenum">
              <a:rPr lang="en-GB" smtClean="0"/>
              <a:pPr>
                <a:defRPr/>
              </a:pPr>
              <a:t>‹#›</a:t>
            </a:fld>
            <a:endParaRPr lang="en-GB"/>
          </a:p>
        </p:txBody>
      </p:sp>
    </p:spTree>
    <p:extLst>
      <p:ext uri="{BB962C8B-B14F-4D97-AF65-F5344CB8AC3E}">
        <p14:creationId xmlns:p14="http://schemas.microsoft.com/office/powerpoint/2010/main" val="28607494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a:t>Click to edit Master title style</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CCCBFDAD-6805-4426-A34A-20701E0B0DDF}" type="slidenum">
              <a:rPr lang="en-GB" smtClean="0"/>
              <a:pPr>
                <a:defRPr/>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Tree>
    <p:extLst>
      <p:ext uri="{BB962C8B-B14F-4D97-AF65-F5344CB8AC3E}">
        <p14:creationId xmlns:p14="http://schemas.microsoft.com/office/powerpoint/2010/main" val="337024551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29867" y="-14362"/>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pPr>
              <a:defRPr/>
            </a:pPr>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pPr>
              <a:defRPr/>
            </a:pPr>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pPr>
              <a:defRPr/>
            </a:pPr>
            <a:fld id="{CD305EC9-1F5E-46CB-845F-186B0F70EEA5}" type="slidenum">
              <a:rPr lang="en-GB" smtClean="0"/>
              <a:pPr>
                <a:defRPr/>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 name="Title Placeholder 3"/>
          <p:cNvSpPr>
            <a:spLocks noGrp="1"/>
          </p:cNvSpPr>
          <p:nvPr>
            <p:ph type="title"/>
          </p:nvPr>
        </p:nvSpPr>
        <p:spPr>
          <a:xfrm>
            <a:off x="1206834" y="839459"/>
            <a:ext cx="7886700" cy="889766"/>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5" name="Text Placeholder 4"/>
          <p:cNvSpPr>
            <a:spLocks noGrp="1"/>
          </p:cNvSpPr>
          <p:nvPr>
            <p:ph type="body" idx="1"/>
          </p:nvPr>
        </p:nvSpPr>
        <p:spPr>
          <a:xfrm>
            <a:off x="1045483" y="1884030"/>
            <a:ext cx="7886700" cy="38492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79381500"/>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ransition>
    <p:fade/>
  </p:transition>
  <p:hf hdr="0" ftr="0" dt="0"/>
  <p:txStyles>
    <p:titleStyle>
      <a:lvl1pPr algn="l" rtl="0" eaLnBrk="1" latinLnBrk="0" hangingPunct="1">
        <a:spcBef>
          <a:spcPct val="0"/>
        </a:spcBef>
        <a:buNone/>
        <a:defRPr sz="40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ct val="100000"/>
        </a:lnSpc>
        <a:spcBef>
          <a:spcPts val="550"/>
        </a:spcBef>
        <a:buClr>
          <a:schemeClr val="accent1"/>
        </a:buClr>
        <a:buFont typeface="Verdana"/>
        <a:buChar char="◦"/>
        <a:defRPr sz="1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ct val="100000"/>
        </a:lnSpc>
        <a:spcBef>
          <a:spcPct val="20000"/>
        </a:spcBef>
        <a:buClr>
          <a:schemeClr val="accent2"/>
        </a:buClr>
        <a:buFont typeface="Wingdings 2"/>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lnSpc>
          <a:spcPct val="100000"/>
        </a:lnSpc>
        <a:spcBef>
          <a:spcPct val="20000"/>
        </a:spcBef>
        <a:buClr>
          <a:schemeClr val="accent3"/>
        </a:buClr>
        <a:buFont typeface="Wingdings 2"/>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lnSpc>
          <a:spcPct val="100000"/>
        </a:lnSpc>
        <a:spcBef>
          <a:spcPct val="20000"/>
        </a:spcBef>
        <a:buClr>
          <a:schemeClr val="accent4"/>
        </a:buClr>
        <a:buFont typeface="Wingdings 2"/>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ata.stat.gov.rs/?caller=SDDB&amp;languageCode=en-US" TargetMode="External"/><Relationship Id="rId2" Type="http://schemas.openxmlformats.org/officeDocument/2006/relationships/hyperlink" Target="https://publikacije.stat.gov.rs/G2015/Pdf/G20151401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tat.ee/ac201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www.jisc.ac.uk/sites/default/files/open-ideas_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866680">
            <a:off x="5082054" y="1899497"/>
            <a:ext cx="2940983" cy="1358281"/>
          </a:xfrm>
          <a:prstGeom prst="ellipse">
            <a:avLst/>
          </a:prstGeom>
          <a:noFill/>
          <a:extLst>
            <a:ext uri="{909E8E84-426E-40DD-AFC4-6F175D3DCCD1}">
              <a14:hiddenFill xmlns:a14="http://schemas.microsoft.com/office/drawing/2010/main">
                <a:solidFill>
                  <a:srgbClr val="FFFFFF"/>
                </a:solidFill>
              </a14:hiddenFill>
            </a:ext>
          </a:extLst>
        </p:spPr>
      </p:pic>
      <p:sp>
        <p:nvSpPr>
          <p:cNvPr id="7" name="Rectangle 1"/>
          <p:cNvSpPr txBox="1">
            <a:spLocks/>
          </p:cNvSpPr>
          <p:nvPr/>
        </p:nvSpPr>
        <p:spPr>
          <a:xfrm>
            <a:off x="1115568" y="1172384"/>
            <a:ext cx="7498080" cy="1143000"/>
          </a:xfrm>
          <a:prstGeom prst="rect">
            <a:avLst/>
          </a:prstGeom>
        </p:spPr>
        <p:txBody>
          <a:bodyPr anchor="b">
            <a:noAutofit/>
          </a:bodyPr>
          <a:lstStyle/>
          <a:p>
            <a:endParaRPr lang="en-US" sz="2000" dirty="0"/>
          </a:p>
        </p:txBody>
      </p:sp>
      <p:sp>
        <p:nvSpPr>
          <p:cNvPr id="9" name="Rectangle 1"/>
          <p:cNvSpPr txBox="1">
            <a:spLocks/>
          </p:cNvSpPr>
          <p:nvPr/>
        </p:nvSpPr>
        <p:spPr>
          <a:xfrm>
            <a:off x="1138490" y="5651744"/>
            <a:ext cx="7406640" cy="980728"/>
          </a:xfrm>
          <a:prstGeom prst="rect">
            <a:avLst/>
          </a:prstGeom>
        </p:spPr>
        <p:txBody>
          <a:bodyPr anchor="b">
            <a:normAutofit fontScale="90000" lnSpcReduction="20000"/>
          </a:bodyPr>
          <a:lstStyle/>
          <a:p>
            <a:pPr>
              <a:defRPr/>
            </a:pPr>
            <a:r>
              <a:rPr lang="en-US" sz="2000" b="1" dirty="0"/>
              <a:t>Adriana Neciu</a:t>
            </a:r>
          </a:p>
          <a:p>
            <a:pPr>
              <a:defRPr/>
            </a:pPr>
            <a:r>
              <a:rPr lang="en-US" sz="2000" dirty="0">
                <a:latin typeface="Times New Roman" panose="02020603050405020304" pitchFamily="18" charset="0"/>
                <a:cs typeface="Times New Roman" panose="02020603050405020304" pitchFamily="18" charset="0"/>
              </a:rPr>
              <a:t>Statistician </a:t>
            </a:r>
          </a:p>
          <a:p>
            <a:pPr>
              <a:defRPr/>
            </a:pPr>
            <a:r>
              <a:rPr lang="en-US" sz="2000" dirty="0">
                <a:latin typeface="Times New Roman" panose="02020603050405020304" pitchFamily="18" charset="0"/>
                <a:cs typeface="Times New Roman" panose="02020603050405020304" pitchFamily="18" charset="0"/>
              </a:rPr>
              <a:t>Agricultural Census Team</a:t>
            </a:r>
          </a:p>
          <a:p>
            <a:pPr>
              <a:defRPr/>
            </a:pPr>
            <a:r>
              <a:rPr lang="en-US" sz="2000" dirty="0">
                <a:latin typeface="Times New Roman" panose="02020603050405020304" pitchFamily="18" charset="0"/>
                <a:cs typeface="Times New Roman" panose="02020603050405020304" pitchFamily="18" charset="0"/>
              </a:rPr>
              <a:t>FAO Statistics Division (ESS)</a:t>
            </a:r>
          </a:p>
        </p:txBody>
      </p:sp>
      <p:sp>
        <p:nvSpPr>
          <p:cNvPr id="2" name="Rectangle 1"/>
          <p:cNvSpPr/>
          <p:nvPr/>
        </p:nvSpPr>
        <p:spPr>
          <a:xfrm>
            <a:off x="1011812" y="2315384"/>
            <a:ext cx="6440507" cy="2123658"/>
          </a:xfrm>
          <a:prstGeom prst="rect">
            <a:avLst/>
          </a:prstGeom>
        </p:spPr>
        <p:txBody>
          <a:bodyPr wrap="square">
            <a:spAutoFit/>
          </a:bodyPr>
          <a:lstStyle/>
          <a:p>
            <a:endParaRPr lang="en-GB" sz="3600" b="1" dirty="0"/>
          </a:p>
          <a:p>
            <a:r>
              <a:rPr lang="en-GB" sz="3600" b="1" dirty="0"/>
              <a:t>Data analysis,</a:t>
            </a:r>
          </a:p>
          <a:p>
            <a:r>
              <a:rPr lang="en-GB" sz="3600" b="1" dirty="0"/>
              <a:t>reporting and dissemination</a:t>
            </a:r>
          </a:p>
          <a:p>
            <a:r>
              <a:rPr lang="en-US" sz="2400" i="1" dirty="0">
                <a:latin typeface="Calibri" pitchFamily="34" charset="0"/>
                <a:cs typeface="Calibri" pitchFamily="34" charset="0"/>
              </a:rPr>
              <a:t>Technical</a:t>
            </a:r>
            <a:r>
              <a:rPr lang="es-ES" sz="2400" i="1" dirty="0">
                <a:latin typeface="Calibri" pitchFamily="34" charset="0"/>
                <a:cs typeface="Calibri" pitchFamily="34" charset="0"/>
              </a:rPr>
              <a:t> </a:t>
            </a:r>
            <a:r>
              <a:rPr lang="en-US" sz="2400" i="1" dirty="0">
                <a:latin typeface="Calibri" pitchFamily="34" charset="0"/>
                <a:cs typeface="Calibri" pitchFamily="34" charset="0"/>
              </a:rPr>
              <a:t>Session</a:t>
            </a:r>
            <a:r>
              <a:rPr lang="es-ES" sz="2400" i="1" dirty="0">
                <a:latin typeface="Calibri" pitchFamily="34" charset="0"/>
                <a:cs typeface="Calibri" pitchFamily="34" charset="0"/>
              </a:rPr>
              <a:t> 7.3</a:t>
            </a:r>
          </a:p>
        </p:txBody>
      </p:sp>
      <p:sp>
        <p:nvSpPr>
          <p:cNvPr id="3" name="Slide Number Placeholder 2"/>
          <p:cNvSpPr>
            <a:spLocks noGrp="1"/>
          </p:cNvSpPr>
          <p:nvPr>
            <p:ph type="sldNum" sz="quarter" idx="12"/>
          </p:nvPr>
        </p:nvSpPr>
        <p:spPr/>
        <p:txBody>
          <a:bodyPr/>
          <a:lstStyle/>
          <a:p>
            <a:fld id="{5E35DC0A-EA94-40A0-A120-FE49989A1ED5}" type="slidenum">
              <a:rPr lang="es-ES" smtClean="0"/>
              <a:pPr/>
              <a:t>1</a:t>
            </a:fld>
            <a:endParaRPr lang="es-ES"/>
          </a:p>
        </p:txBody>
      </p:sp>
      <p:pic>
        <p:nvPicPr>
          <p:cNvPr id="1030" name="Picture 6" descr="https://i.ytimg.com/vi/M_SUsGOsn38/maxresdefault.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5078" t="36648" r="16573" b="35429"/>
          <a:stretch/>
        </p:blipFill>
        <p:spPr bwMode="auto">
          <a:xfrm>
            <a:off x="4918441" y="4006687"/>
            <a:ext cx="3779912" cy="934482"/>
          </a:xfrm>
          <a:prstGeom prst="roundRect">
            <a:avLst/>
          </a:prstGeom>
          <a:noFill/>
          <a:ln>
            <a:solidFill>
              <a:schemeClr val="accent3">
                <a:lumMod val="60000"/>
                <a:lumOff val="40000"/>
              </a:schemeClr>
            </a:solidFill>
          </a:ln>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81311" y="84926"/>
            <a:ext cx="2602997" cy="677562"/>
          </a:xfrm>
          <a:prstGeom prst="rect">
            <a:avLst/>
          </a:prstGeom>
        </p:spPr>
      </p:pic>
      <p:sp>
        <p:nvSpPr>
          <p:cNvPr id="12" name="TextBox 10"/>
          <p:cNvSpPr txBox="1">
            <a:spLocks/>
          </p:cNvSpPr>
          <p:nvPr/>
        </p:nvSpPr>
        <p:spPr>
          <a:xfrm>
            <a:off x="1082168" y="1409950"/>
            <a:ext cx="7354016" cy="1368721"/>
          </a:xfrm>
          <a:prstGeom prst="rect">
            <a:avLst/>
          </a:prstGeom>
        </p:spPr>
        <p:txBody>
          <a:bodyPr anchor="b">
            <a:no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sz="2400" b="1" dirty="0"/>
              <a:t>Webinar on the Operational Guidelines of the WCA 2020.</a:t>
            </a:r>
            <a:r>
              <a:rPr lang="en-US" sz="4000" b="1" dirty="0"/>
              <a:t/>
            </a:r>
            <a:br>
              <a:rPr lang="en-US" sz="4000" b="1" dirty="0"/>
            </a:br>
            <a:r>
              <a:rPr lang="en-US" sz="2000" dirty="0"/>
              <a:t>Virtual </a:t>
            </a:r>
            <a:r>
              <a:rPr lang="en-US" sz="2000" dirty="0" smtClean="0"/>
              <a:t>Meeting</a:t>
            </a:r>
            <a:r>
              <a:rPr lang="en-US" sz="2000" dirty="0"/>
              <a:t> </a:t>
            </a:r>
            <a:r>
              <a:rPr lang="en-US" sz="2000" dirty="0" smtClean="0"/>
              <a:t>–Europe and Central Asia</a:t>
            </a:r>
            <a:r>
              <a:rPr lang="en-US" sz="2000" dirty="0"/>
              <a:t/>
            </a:r>
            <a:br>
              <a:rPr lang="en-US" sz="2000" dirty="0"/>
            </a:br>
            <a:r>
              <a:rPr lang="en-US" sz="2000" dirty="0" smtClean="0"/>
              <a:t>25-29 October 2021</a:t>
            </a:r>
            <a:endParaRPr lang="en-US" b="1" dirty="0"/>
          </a:p>
        </p:txBody>
      </p:sp>
      <p:pic>
        <p:nvPicPr>
          <p:cNvPr id="11" name="Picture 10" descr="http://www.fao.org/uploads/pics/WCA_whit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22459" y="4997676"/>
            <a:ext cx="3046112" cy="1784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1428809"/>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8027240" cy="523996"/>
          </a:xfrm>
        </p:spPr>
        <p:txBody>
          <a:bodyPr>
            <a:normAutofit fontScale="90000"/>
          </a:bodyPr>
          <a:lstStyle/>
          <a:p>
            <a:pPr algn="ctr"/>
            <a:r>
              <a:rPr lang="en-US" i="1" dirty="0"/>
              <a:t/>
            </a:r>
            <a:br>
              <a:rPr lang="en-US" i="1" dirty="0"/>
            </a:br>
            <a:r>
              <a:rPr lang="en-US" b="1" dirty="0"/>
              <a:t>Tabulated data</a:t>
            </a:r>
            <a:r>
              <a:rPr lang="en-GB" b="1" dirty="0"/>
              <a:t/>
            </a:r>
            <a:br>
              <a:rPr lang="en-GB" b="1" dirty="0"/>
            </a:br>
            <a:endParaRPr lang="en-GB" b="1" dirty="0"/>
          </a:p>
        </p:txBody>
      </p:sp>
      <p:sp>
        <p:nvSpPr>
          <p:cNvPr id="3" name="Content Placeholder 2"/>
          <p:cNvSpPr>
            <a:spLocks noGrp="1"/>
          </p:cNvSpPr>
          <p:nvPr>
            <p:ph idx="1"/>
          </p:nvPr>
        </p:nvSpPr>
        <p:spPr>
          <a:xfrm>
            <a:off x="1077960" y="980728"/>
            <a:ext cx="7992888" cy="4752528"/>
          </a:xfrm>
        </p:spPr>
        <p:txBody>
          <a:bodyPr>
            <a:normAutofit/>
          </a:bodyPr>
          <a:lstStyle/>
          <a:p>
            <a:pPr marL="539496" indent="-457200">
              <a:buFont typeface="Arial" panose="020B0604020202020204" pitchFamily="34" charset="0"/>
              <a:buChar char="•"/>
            </a:pPr>
            <a:r>
              <a:rPr lang="en-US" sz="2400" b="1" dirty="0"/>
              <a:t>Standard tabulated products (standard tables): </a:t>
            </a:r>
          </a:p>
          <a:p>
            <a:pPr marL="714375" indent="-450850">
              <a:buFont typeface="Courier New" panose="02070309020205020404" pitchFamily="49" charset="0"/>
              <a:buChar char="o"/>
            </a:pPr>
            <a:r>
              <a:rPr lang="en-US" sz="2400" dirty="0"/>
              <a:t>Are designed according to the Tabulation plan.</a:t>
            </a:r>
          </a:p>
          <a:p>
            <a:pPr marL="714375" indent="-450850">
              <a:buFont typeface="Courier New" panose="02070309020205020404" pitchFamily="49" charset="0"/>
              <a:buChar char="o"/>
            </a:pPr>
            <a:r>
              <a:rPr lang="en-US" sz="2400" dirty="0"/>
              <a:t>Should provide basic tabulations and cross-tabulations and satisfy the majority of census data users. </a:t>
            </a:r>
          </a:p>
          <a:p>
            <a:pPr marL="539496" indent="-457200">
              <a:buFont typeface="Arial" panose="020B0604020202020204" pitchFamily="34" charset="0"/>
              <a:buChar char="•"/>
            </a:pPr>
            <a:r>
              <a:rPr lang="en-US" sz="2400" b="1" dirty="0"/>
              <a:t>Additional tables:</a:t>
            </a:r>
          </a:p>
          <a:p>
            <a:pPr marL="714375" indent="-450850">
              <a:buFont typeface="Courier New" panose="02070309020205020404" pitchFamily="49" charset="0"/>
              <a:buChar char="o"/>
            </a:pPr>
            <a:r>
              <a:rPr lang="en-US" sz="2400" dirty="0"/>
              <a:t>Are based on specific users’ requests.</a:t>
            </a:r>
          </a:p>
          <a:p>
            <a:pPr marL="714375" indent="-450850">
              <a:buFont typeface="Courier New" panose="02070309020205020404" pitchFamily="49" charset="0"/>
              <a:buChar char="o"/>
            </a:pPr>
            <a:r>
              <a:rPr lang="en-US" sz="2400" dirty="0"/>
              <a:t>May require customized tabulations. </a:t>
            </a:r>
          </a:p>
          <a:p>
            <a:pPr marL="714375" indent="-450850">
              <a:buFont typeface="Courier New" panose="02070309020205020404" pitchFamily="49" charset="0"/>
              <a:buChar char="o"/>
            </a:pPr>
            <a:r>
              <a:rPr lang="en-US" sz="2400" dirty="0"/>
              <a:t>Could be provided by census agency as soon as the census database has been established and tabulation software packages introduced.</a:t>
            </a:r>
            <a:endParaRPr lang="en-GB" sz="2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10</a:t>
            </a:fld>
            <a:endParaRPr lang="es-ES"/>
          </a:p>
        </p:txBody>
      </p:sp>
    </p:spTree>
    <p:extLst>
      <p:ext uri="{BB962C8B-B14F-4D97-AF65-F5344CB8AC3E}">
        <p14:creationId xmlns:p14="http://schemas.microsoft.com/office/powerpoint/2010/main" val="106239453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7" y="188640"/>
            <a:ext cx="7789222" cy="648072"/>
          </a:xfrm>
        </p:spPr>
        <p:txBody>
          <a:bodyPr>
            <a:normAutofit/>
          </a:bodyPr>
          <a:lstStyle/>
          <a:p>
            <a:pPr algn="ctr"/>
            <a:r>
              <a:rPr lang="en-US" sz="3600" b="1" dirty="0"/>
              <a:t>Access to census databases </a:t>
            </a:r>
            <a:endParaRPr lang="en-GB" sz="3600" b="1" dirty="0"/>
          </a:p>
        </p:txBody>
      </p:sp>
      <p:sp>
        <p:nvSpPr>
          <p:cNvPr id="3" name="Content Placeholder 2"/>
          <p:cNvSpPr>
            <a:spLocks noGrp="1"/>
          </p:cNvSpPr>
          <p:nvPr>
            <p:ph idx="1"/>
          </p:nvPr>
        </p:nvSpPr>
        <p:spPr>
          <a:xfrm>
            <a:off x="1115617" y="959459"/>
            <a:ext cx="7789222" cy="5184812"/>
          </a:xfrm>
        </p:spPr>
        <p:txBody>
          <a:bodyPr>
            <a:normAutofit fontScale="25000" lnSpcReduction="20000"/>
          </a:bodyPr>
          <a:lstStyle/>
          <a:p>
            <a:pPr marL="263525" indent="-182563" algn="just">
              <a:lnSpc>
                <a:spcPct val="120000"/>
              </a:lnSpc>
              <a:spcBef>
                <a:spcPts val="0"/>
              </a:spcBef>
              <a:spcAft>
                <a:spcPts val="600"/>
              </a:spcAft>
            </a:pPr>
            <a:r>
              <a:rPr lang="en-US" sz="8000" b="1" dirty="0"/>
              <a:t>Providing public access to macro-databases</a:t>
            </a:r>
          </a:p>
          <a:p>
            <a:pPr marL="538163" indent="-265113" algn="just">
              <a:lnSpc>
                <a:spcPct val="120000"/>
              </a:lnSpc>
              <a:spcBef>
                <a:spcPts val="0"/>
              </a:spcBef>
              <a:spcAft>
                <a:spcPts val="600"/>
              </a:spcAft>
              <a:buFont typeface="Courier New" panose="02070309020205020404" pitchFamily="49" charset="0"/>
              <a:buChar char="o"/>
            </a:pPr>
            <a:r>
              <a:rPr lang="en-US" sz="6400" dirty="0"/>
              <a:t>The simplest form of a database for macro-data is a straight copy of a publication on a digital medium, usually on the website of the CO.</a:t>
            </a:r>
          </a:p>
          <a:p>
            <a:pPr marL="538163" indent="-265113" algn="just">
              <a:lnSpc>
                <a:spcPct val="120000"/>
              </a:lnSpc>
              <a:spcBef>
                <a:spcPts val="0"/>
              </a:spcBef>
              <a:spcAft>
                <a:spcPts val="600"/>
              </a:spcAft>
              <a:buFont typeface="Courier New" panose="02070309020205020404" pitchFamily="49" charset="0"/>
              <a:buChar char="o"/>
            </a:pPr>
            <a:r>
              <a:rPr lang="en-US" sz="6400" dirty="0"/>
              <a:t>More advanced: </a:t>
            </a:r>
          </a:p>
          <a:p>
            <a:pPr marL="804863" indent="-273050" algn="just">
              <a:lnSpc>
                <a:spcPct val="120000"/>
              </a:lnSpc>
              <a:spcBef>
                <a:spcPts val="0"/>
              </a:spcBef>
              <a:spcAft>
                <a:spcPts val="600"/>
              </a:spcAft>
              <a:buFont typeface="Wingdings" panose="05000000000000000000" pitchFamily="2" charset="2"/>
              <a:buChar char="Ø"/>
            </a:pPr>
            <a:r>
              <a:rPr lang="en-US" sz="6400" dirty="0"/>
              <a:t>Offers to users the possibility to manipulate the tables in various ways in order to obtain views or results that represent their specific requirements. </a:t>
            </a:r>
          </a:p>
          <a:p>
            <a:pPr marL="804863" indent="-273050" algn="just">
              <a:lnSpc>
                <a:spcPct val="120000"/>
              </a:lnSpc>
              <a:spcBef>
                <a:spcPts val="0"/>
              </a:spcBef>
              <a:spcAft>
                <a:spcPts val="600"/>
              </a:spcAft>
              <a:buFont typeface="Wingdings" panose="05000000000000000000" pitchFamily="2" charset="2"/>
              <a:buChar char="Ø"/>
            </a:pPr>
            <a:r>
              <a:rPr lang="en-US" sz="6400" dirty="0"/>
              <a:t>May include associated graphing and thematic mapping capabilities. </a:t>
            </a:r>
          </a:p>
          <a:p>
            <a:pPr marL="804863" indent="-273050" algn="just">
              <a:lnSpc>
                <a:spcPct val="120000"/>
              </a:lnSpc>
              <a:spcBef>
                <a:spcPts val="0"/>
              </a:spcBef>
              <a:spcAft>
                <a:spcPts val="600"/>
              </a:spcAft>
              <a:buFont typeface="Wingdings" panose="05000000000000000000" pitchFamily="2" charset="2"/>
              <a:buChar char="Ø"/>
            </a:pPr>
            <a:r>
              <a:rPr lang="en-US" sz="6400" dirty="0"/>
              <a:t>Can also cover the results of earlier censuses.</a:t>
            </a:r>
          </a:p>
          <a:p>
            <a:pPr marL="804863" indent="-273050" algn="just">
              <a:lnSpc>
                <a:spcPct val="120000"/>
              </a:lnSpc>
              <a:spcBef>
                <a:spcPts val="0"/>
              </a:spcBef>
              <a:spcAft>
                <a:spcPts val="600"/>
              </a:spcAft>
            </a:pPr>
            <a:endParaRPr lang="en-US" sz="6400" dirty="0"/>
          </a:p>
          <a:p>
            <a:pPr marL="263525" indent="-182563" algn="just">
              <a:lnSpc>
                <a:spcPct val="120000"/>
              </a:lnSpc>
              <a:spcBef>
                <a:spcPts val="0"/>
              </a:spcBef>
              <a:spcAft>
                <a:spcPts val="600"/>
              </a:spcAft>
            </a:pPr>
            <a:r>
              <a:rPr lang="en-US" sz="8000" b="1" dirty="0"/>
              <a:t>Providing </a:t>
            </a:r>
            <a:r>
              <a:rPr lang="en-GB" sz="8000" b="1" dirty="0"/>
              <a:t>public </a:t>
            </a:r>
            <a:r>
              <a:rPr lang="en-US" sz="8000" b="1" dirty="0"/>
              <a:t>access to microdata </a:t>
            </a:r>
          </a:p>
          <a:p>
            <a:pPr marL="538163" indent="-265113" algn="just">
              <a:lnSpc>
                <a:spcPct val="120000"/>
              </a:lnSpc>
              <a:spcBef>
                <a:spcPts val="0"/>
              </a:spcBef>
              <a:spcAft>
                <a:spcPts val="600"/>
              </a:spcAft>
              <a:buFont typeface="Courier New" panose="02070309020205020404" pitchFamily="49" charset="0"/>
              <a:buChar char="o"/>
            </a:pPr>
            <a:r>
              <a:rPr lang="en-GB" sz="6400" dirty="0"/>
              <a:t>Should meet </a:t>
            </a:r>
            <a:r>
              <a:rPr lang="en-US" sz="6400" dirty="0"/>
              <a:t>legislative requirements (e.g. on confidentiality)</a:t>
            </a:r>
            <a:r>
              <a:rPr lang="en-GB" sz="6400" dirty="0"/>
              <a:t>. </a:t>
            </a:r>
          </a:p>
          <a:p>
            <a:pPr marL="538163" indent="-265113" algn="just">
              <a:lnSpc>
                <a:spcPct val="120000"/>
              </a:lnSpc>
              <a:spcBef>
                <a:spcPts val="0"/>
              </a:spcBef>
              <a:spcAft>
                <a:spcPts val="600"/>
              </a:spcAft>
              <a:buFont typeface="Courier New" panose="02070309020205020404" pitchFamily="49" charset="0"/>
              <a:buChar char="o"/>
            </a:pPr>
            <a:r>
              <a:rPr lang="en-US" sz="6400" dirty="0"/>
              <a:t>Institution’s capacities to ensure the security and the confidentiality of the individual information. </a:t>
            </a:r>
          </a:p>
          <a:p>
            <a:pPr marL="538163" indent="-265113" algn="just">
              <a:lnSpc>
                <a:spcPct val="120000"/>
              </a:lnSpc>
              <a:spcBef>
                <a:spcPts val="0"/>
              </a:spcBef>
              <a:spcAft>
                <a:spcPts val="600"/>
              </a:spcAft>
              <a:buFont typeface="Courier New" panose="02070309020205020404" pitchFamily="49" charset="0"/>
              <a:buChar char="o"/>
            </a:pPr>
            <a:r>
              <a:rPr lang="en-GB" sz="6400" dirty="0"/>
              <a:t>For dissemination purposes, a representative sample of the individual records could be made available. The size of the sample would depend on the capacity and resources of the CO. </a:t>
            </a:r>
          </a:p>
          <a:p>
            <a:pPr marL="263525" indent="-182563" algn="just">
              <a:lnSpc>
                <a:spcPct val="120000"/>
              </a:lnSpc>
              <a:spcBef>
                <a:spcPts val="0"/>
              </a:spcBef>
              <a:spcAft>
                <a:spcPts val="600"/>
              </a:spcAft>
            </a:pPr>
            <a:r>
              <a:rPr lang="en-US" sz="8000" b="1" dirty="0"/>
              <a:t>A basic decision </a:t>
            </a:r>
            <a:r>
              <a:rPr lang="en-US" sz="8000" dirty="0"/>
              <a:t>must be made whether to provide access to macro-database, to micro-data base, or both.</a:t>
            </a:r>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11</a:t>
            </a:fld>
            <a:endParaRPr lang="es-ES" dirty="0"/>
          </a:p>
        </p:txBody>
      </p:sp>
    </p:spTree>
    <p:extLst>
      <p:ext uri="{BB962C8B-B14F-4D97-AF65-F5344CB8AC3E}">
        <p14:creationId xmlns:p14="http://schemas.microsoft.com/office/powerpoint/2010/main" val="17771511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255" y="-675456"/>
            <a:ext cx="7823575" cy="2016224"/>
          </a:xfrm>
        </p:spPr>
        <p:txBody>
          <a:bodyPr>
            <a:normAutofit/>
          </a:bodyPr>
          <a:lstStyle/>
          <a:p>
            <a:pPr algn="ctr"/>
            <a:r>
              <a:rPr lang="en-US" sz="3600" b="1" dirty="0"/>
              <a:t>Geographic products </a:t>
            </a:r>
            <a:endParaRPr lang="en-GB" sz="3600" b="1" dirty="0"/>
          </a:p>
        </p:txBody>
      </p:sp>
      <p:sp>
        <p:nvSpPr>
          <p:cNvPr id="3" name="Content Placeholder 2"/>
          <p:cNvSpPr>
            <a:spLocks noGrp="1"/>
          </p:cNvSpPr>
          <p:nvPr>
            <p:ph idx="1"/>
          </p:nvPr>
        </p:nvSpPr>
        <p:spPr>
          <a:xfrm>
            <a:off x="1115616" y="692696"/>
            <a:ext cx="7848871" cy="5688868"/>
          </a:xfrm>
        </p:spPr>
        <p:txBody>
          <a:bodyPr>
            <a:normAutofit fontScale="25000" lnSpcReduction="20000"/>
          </a:bodyPr>
          <a:lstStyle/>
          <a:p>
            <a:pPr lvl="0" algn="just">
              <a:lnSpc>
                <a:spcPct val="120000"/>
              </a:lnSpc>
              <a:spcBef>
                <a:spcPts val="0"/>
              </a:spcBef>
              <a:spcAft>
                <a:spcPts val="600"/>
              </a:spcAft>
            </a:pPr>
            <a:r>
              <a:rPr lang="en-GB" sz="8000" dirty="0"/>
              <a:t>Value-added products to disseminate census results include cartographic products, either in printed or digital form, such as:</a:t>
            </a:r>
          </a:p>
          <a:p>
            <a:pPr lvl="1" algn="just">
              <a:lnSpc>
                <a:spcPct val="120000"/>
              </a:lnSpc>
              <a:spcBef>
                <a:spcPts val="0"/>
              </a:spcBef>
              <a:spcAft>
                <a:spcPts val="600"/>
              </a:spcAft>
              <a:buFont typeface="Courier New" panose="02070309020205020404" pitchFamily="49" charset="0"/>
              <a:buChar char="o"/>
            </a:pPr>
            <a:r>
              <a:rPr lang="en-GB" sz="8000" dirty="0"/>
              <a:t>Static maps (print and web)</a:t>
            </a:r>
          </a:p>
          <a:p>
            <a:pPr lvl="1" algn="just">
              <a:lnSpc>
                <a:spcPct val="120000"/>
              </a:lnSpc>
              <a:spcBef>
                <a:spcPts val="0"/>
              </a:spcBef>
              <a:spcAft>
                <a:spcPts val="600"/>
              </a:spcAft>
              <a:buFont typeface="Courier New" panose="02070309020205020404" pitchFamily="49" charset="0"/>
              <a:buChar char="o"/>
            </a:pPr>
            <a:r>
              <a:rPr lang="en-GB" sz="8000" dirty="0"/>
              <a:t>Census atlas (print and web) </a:t>
            </a:r>
          </a:p>
          <a:p>
            <a:pPr lvl="1" algn="just">
              <a:lnSpc>
                <a:spcPct val="120000"/>
              </a:lnSpc>
              <a:spcBef>
                <a:spcPts val="0"/>
              </a:spcBef>
              <a:spcAft>
                <a:spcPts val="600"/>
              </a:spcAft>
              <a:buFont typeface="Courier New" panose="02070309020205020404" pitchFamily="49" charset="0"/>
              <a:buChar char="o"/>
            </a:pPr>
            <a:r>
              <a:rPr lang="en-GB" sz="8000" dirty="0"/>
              <a:t>Interactive maps (web)</a:t>
            </a:r>
          </a:p>
          <a:p>
            <a:pPr lvl="0" algn="just">
              <a:lnSpc>
                <a:spcPct val="120000"/>
              </a:lnSpc>
              <a:spcBef>
                <a:spcPts val="0"/>
              </a:spcBef>
              <a:spcAft>
                <a:spcPts val="600"/>
              </a:spcAft>
            </a:pPr>
            <a:r>
              <a:rPr lang="en-GB" sz="8000" dirty="0"/>
              <a:t>Static maps can be part of the final  report. However, because of the large number of eventual maps, format used, as well as different (more expensive) printing, and different users, it may be more efficient to publish an atlas separately.</a:t>
            </a:r>
          </a:p>
          <a:p>
            <a:pPr algn="just">
              <a:lnSpc>
                <a:spcPct val="120000"/>
              </a:lnSpc>
              <a:spcBef>
                <a:spcPts val="0"/>
              </a:spcBef>
              <a:spcAft>
                <a:spcPts val="600"/>
              </a:spcAft>
            </a:pPr>
            <a:r>
              <a:rPr lang="en-GB" sz="8000" dirty="0"/>
              <a:t>Most static cartographic products, such as atlases and static maps, can be created using popular GIS and graphics design software. </a:t>
            </a:r>
          </a:p>
          <a:p>
            <a:pPr algn="just">
              <a:lnSpc>
                <a:spcPct val="120000"/>
              </a:lnSpc>
              <a:spcBef>
                <a:spcPts val="0"/>
              </a:spcBef>
              <a:spcAft>
                <a:spcPts val="600"/>
              </a:spcAft>
            </a:pPr>
            <a:r>
              <a:rPr lang="en-GB" sz="8000" dirty="0"/>
              <a:t>Web mapping applications allow for construction of interactive maps, such that users can generate maps that focus on various census themes, targeting specific geographies of interest.</a:t>
            </a:r>
          </a:p>
          <a:p>
            <a:pPr algn="just">
              <a:lnSpc>
                <a:spcPct val="120000"/>
              </a:lnSpc>
              <a:spcBef>
                <a:spcPts val="0"/>
              </a:spcBef>
              <a:spcAft>
                <a:spcPts val="600"/>
              </a:spcAft>
            </a:pPr>
            <a:r>
              <a:rPr lang="en-GB" sz="8000" dirty="0"/>
              <a:t>With modern GIS software and equipment, production of such maps and other GIS products is more efficient and effective.</a:t>
            </a:r>
          </a:p>
          <a:p>
            <a:pPr lvl="0" algn="just">
              <a:lnSpc>
                <a:spcPct val="120000"/>
              </a:lnSpc>
              <a:spcBef>
                <a:spcPts val="0"/>
              </a:spcBef>
              <a:spcAft>
                <a:spcPts val="600"/>
              </a:spcAft>
            </a:pPr>
            <a:r>
              <a:rPr lang="en-GB" sz="8000" dirty="0"/>
              <a:t>GIS embody hardware and software configurations designed to also support the analysis and dissemination of spatially referenced data. </a:t>
            </a:r>
            <a:endParaRPr lang="en-GB" sz="8000" dirty="0">
              <a:solidFill>
                <a:srgbClr val="FF0000"/>
              </a:solidFill>
            </a:endParaRPr>
          </a:p>
          <a:p>
            <a:pPr marL="539496" indent="-457200">
              <a:lnSpc>
                <a:spcPct val="120000"/>
              </a:lnSpc>
              <a:spcBef>
                <a:spcPts val="0"/>
              </a:spcBef>
              <a:spcAft>
                <a:spcPts val="600"/>
              </a:spcAft>
              <a:buFont typeface="Wingdings" panose="05000000000000000000" pitchFamily="2" charset="2"/>
              <a:buChar char="§"/>
            </a:pPr>
            <a:endParaRPr lang="en-GB" sz="3100" dirty="0"/>
          </a:p>
          <a:p>
            <a:pPr>
              <a:lnSpc>
                <a:spcPct val="120000"/>
              </a:lnSpc>
              <a:spcBef>
                <a:spcPts val="0"/>
              </a:spcBef>
              <a:spcAft>
                <a:spcPts val="600"/>
              </a:spcAft>
            </a:pPr>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12</a:t>
            </a:fld>
            <a:endParaRPr lang="es-ES" dirty="0"/>
          </a:p>
        </p:txBody>
      </p:sp>
    </p:spTree>
    <p:extLst>
      <p:ext uri="{BB962C8B-B14F-4D97-AF65-F5344CB8AC3E}">
        <p14:creationId xmlns:p14="http://schemas.microsoft.com/office/powerpoint/2010/main" val="153834935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291" y="188640"/>
            <a:ext cx="7848871" cy="648072"/>
          </a:xfrm>
        </p:spPr>
        <p:txBody>
          <a:bodyPr>
            <a:normAutofit/>
          </a:bodyPr>
          <a:lstStyle/>
          <a:p>
            <a:pPr algn="ctr"/>
            <a:r>
              <a:rPr lang="en-US" sz="3600" b="1" dirty="0"/>
              <a:t>Other products </a:t>
            </a:r>
            <a:endParaRPr lang="en-GB" sz="3600" b="1" dirty="0"/>
          </a:p>
        </p:txBody>
      </p:sp>
      <p:sp>
        <p:nvSpPr>
          <p:cNvPr id="3" name="Content Placeholder 2"/>
          <p:cNvSpPr>
            <a:spLocks noGrp="1"/>
          </p:cNvSpPr>
          <p:nvPr>
            <p:ph idx="1"/>
          </p:nvPr>
        </p:nvSpPr>
        <p:spPr>
          <a:xfrm>
            <a:off x="1115616" y="1124744"/>
            <a:ext cx="7848871" cy="5688868"/>
          </a:xfrm>
        </p:spPr>
        <p:txBody>
          <a:bodyPr>
            <a:normAutofit/>
          </a:bodyPr>
          <a:lstStyle/>
          <a:p>
            <a:pPr algn="just"/>
            <a:r>
              <a:rPr lang="en-US" sz="2000" b="1" dirty="0"/>
              <a:t>Brochures and flyers</a:t>
            </a:r>
          </a:p>
          <a:p>
            <a:pPr lvl="1" algn="just">
              <a:buFont typeface="Courier New" panose="02070309020205020404" pitchFamily="49" charset="0"/>
              <a:buChar char="o"/>
            </a:pPr>
            <a:r>
              <a:rPr lang="en-GB" sz="2000" dirty="0"/>
              <a:t>Another way to disseminate basic census data. </a:t>
            </a:r>
          </a:p>
          <a:p>
            <a:pPr lvl="1" algn="just">
              <a:buFont typeface="Courier New" panose="02070309020205020404" pitchFamily="49" charset="0"/>
              <a:buChar char="o"/>
            </a:pPr>
            <a:r>
              <a:rPr lang="en-GB" sz="2000" dirty="0"/>
              <a:t>They should be written in a very easy and comprehensible language  with suitable graphics and explanatory material. </a:t>
            </a:r>
          </a:p>
          <a:p>
            <a:pPr lvl="1" algn="just">
              <a:buFont typeface="Courier New" panose="02070309020205020404" pitchFamily="49" charset="0"/>
              <a:buChar char="o"/>
            </a:pPr>
            <a:r>
              <a:rPr lang="en-GB" sz="2000" dirty="0"/>
              <a:t>Are particularly suitable promotional materials for people attending events and exhibitions. </a:t>
            </a:r>
          </a:p>
          <a:p>
            <a:pPr lvl="1" algn="just">
              <a:buFont typeface="Courier New" panose="02070309020205020404" pitchFamily="49" charset="0"/>
              <a:buChar char="o"/>
            </a:pPr>
            <a:r>
              <a:rPr lang="en-GB" sz="2000" dirty="0"/>
              <a:t>As part of census publicity, can be  disseminated to stakeholders and key users to present the key preliminary and final results. </a:t>
            </a:r>
          </a:p>
          <a:p>
            <a:pPr algn="just"/>
            <a:r>
              <a:rPr lang="en-US" sz="2000" b="1" dirty="0"/>
              <a:t>Videos, sketches and online videos</a:t>
            </a:r>
            <a:endParaRPr lang="en-GB" sz="2000" b="1" dirty="0"/>
          </a:p>
          <a:p>
            <a:pPr lvl="1" algn="just">
              <a:buFont typeface="Courier New" panose="02070309020205020404" pitchFamily="49" charset="0"/>
              <a:buChar char="o"/>
            </a:pPr>
            <a:r>
              <a:rPr lang="en-GB" sz="2000" dirty="0"/>
              <a:t>To promote the use of census data </a:t>
            </a:r>
          </a:p>
          <a:p>
            <a:pPr lvl="1" algn="just">
              <a:buFont typeface="Courier New" panose="02070309020205020404" pitchFamily="49" charset="0"/>
              <a:buChar char="o"/>
            </a:pPr>
            <a:r>
              <a:rPr lang="en-GB" sz="2000" dirty="0"/>
              <a:t>To provide a better understanding of census results among certain interest groups</a:t>
            </a:r>
          </a:p>
          <a:p>
            <a:pPr lvl="1" algn="just">
              <a:buFont typeface="Courier New" panose="02070309020205020404" pitchFamily="49" charset="0"/>
              <a:buChar char="o"/>
            </a:pPr>
            <a:r>
              <a:rPr lang="en-GB" sz="2000" dirty="0"/>
              <a:t>Can be useful in demonstrating how census data can assist policymakers, planners and people in general in understanding the situation in the agricultural sector and in rural areas, identifying problems and assist with the evaluation of solutions.</a:t>
            </a:r>
          </a:p>
          <a:p>
            <a:endParaRPr lang="en-GB" i="1" dirty="0"/>
          </a:p>
          <a:p>
            <a:pPr marL="539496" indent="-457200">
              <a:buFont typeface="Wingdings" panose="05000000000000000000" pitchFamily="2" charset="2"/>
              <a:buChar char="§"/>
            </a:pPr>
            <a:endParaRPr lang="en-GB" sz="3100" dirty="0"/>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13</a:t>
            </a:fld>
            <a:endParaRPr lang="es-ES" dirty="0"/>
          </a:p>
        </p:txBody>
      </p:sp>
    </p:spTree>
    <p:extLst>
      <p:ext uri="{BB962C8B-B14F-4D97-AF65-F5344CB8AC3E}">
        <p14:creationId xmlns:p14="http://schemas.microsoft.com/office/powerpoint/2010/main" val="315019124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69368" y="1268760"/>
            <a:ext cx="7776864" cy="5400600"/>
          </a:xfrm>
        </p:spPr>
        <p:txBody>
          <a:bodyPr>
            <a:normAutofit/>
          </a:bodyPr>
          <a:lstStyle/>
          <a:p>
            <a:pPr lvl="0">
              <a:buNone/>
            </a:pPr>
            <a:r>
              <a:rPr lang="en-US" sz="2400" b="1" dirty="0"/>
              <a:t>Methods and tools for dissemination of aggregate census results: </a:t>
            </a:r>
          </a:p>
          <a:p>
            <a:r>
              <a:rPr lang="en-GB" sz="2400" dirty="0"/>
              <a:t>Printed materials</a:t>
            </a:r>
            <a:endParaRPr lang="en-US" sz="2400" dirty="0"/>
          </a:p>
          <a:p>
            <a:r>
              <a:rPr lang="en-GB" sz="2400" dirty="0"/>
              <a:t>Online dissemination</a:t>
            </a:r>
            <a:r>
              <a:rPr lang="en-GB" sz="2400" strike="sngStrike" dirty="0"/>
              <a:t> </a:t>
            </a:r>
            <a:endParaRPr lang="en-US" sz="2400" dirty="0"/>
          </a:p>
          <a:p>
            <a:r>
              <a:rPr lang="en-GB" sz="2400" dirty="0"/>
              <a:t>Other electronic methods (CD-Rom, DVD, Flash Drive)</a:t>
            </a:r>
            <a:endParaRPr lang="en-US" sz="2400" dirty="0"/>
          </a:p>
          <a:p>
            <a:pPr>
              <a:buNone/>
            </a:pPr>
            <a:endParaRPr lang="en-GB" sz="2400" dirty="0"/>
          </a:p>
          <a:p>
            <a:pPr marL="82296" indent="0">
              <a:buNone/>
            </a:pPr>
            <a:r>
              <a:rPr lang="en-GB" sz="2400" b="1" dirty="0"/>
              <a:t>Tools for safe access to microdata</a:t>
            </a:r>
            <a:endParaRPr lang="en-US" sz="2400" b="1" dirty="0"/>
          </a:p>
          <a:p>
            <a:pPr lvl="0"/>
            <a:r>
              <a:rPr lang="en-GB" sz="2400" dirty="0"/>
              <a:t>Public use files </a:t>
            </a:r>
            <a:endParaRPr lang="en-US" sz="2400" dirty="0"/>
          </a:p>
          <a:p>
            <a:pPr lvl="0"/>
            <a:r>
              <a:rPr lang="en-GB" sz="2400" dirty="0"/>
              <a:t>Licensed files</a:t>
            </a:r>
            <a:endParaRPr lang="en-US" sz="2400" dirty="0"/>
          </a:p>
          <a:p>
            <a:pPr lvl="0"/>
            <a:r>
              <a:rPr lang="en-GB" sz="2400" dirty="0"/>
              <a:t>Remote access Facilities </a:t>
            </a:r>
            <a:endParaRPr lang="en-US" sz="2400" dirty="0"/>
          </a:p>
          <a:p>
            <a:pPr lvl="0"/>
            <a:r>
              <a:rPr lang="en-GB" sz="2400" dirty="0"/>
              <a:t>Data enclaves </a:t>
            </a:r>
            <a:endParaRPr lang="en-US" sz="2400" dirty="0"/>
          </a:p>
        </p:txBody>
      </p:sp>
      <p:sp>
        <p:nvSpPr>
          <p:cNvPr id="4" name="Title 3"/>
          <p:cNvSpPr>
            <a:spLocks noGrp="1"/>
          </p:cNvSpPr>
          <p:nvPr>
            <p:ph type="title"/>
          </p:nvPr>
        </p:nvSpPr>
        <p:spPr>
          <a:xfrm>
            <a:off x="971600" y="0"/>
            <a:ext cx="8172400" cy="1143000"/>
          </a:xfrm>
        </p:spPr>
        <p:txBody>
          <a:bodyPr>
            <a:noAutofit/>
          </a:bodyPr>
          <a:lstStyle/>
          <a:p>
            <a:pPr algn="ctr"/>
            <a:r>
              <a:rPr lang="en-US" sz="3600" b="1" dirty="0"/>
              <a:t>Methods and tools for dissemination</a:t>
            </a:r>
          </a:p>
        </p:txBody>
      </p:sp>
      <p:sp>
        <p:nvSpPr>
          <p:cNvPr id="2" name="Slide Number Placeholder 1"/>
          <p:cNvSpPr>
            <a:spLocks noGrp="1"/>
          </p:cNvSpPr>
          <p:nvPr>
            <p:ph type="sldNum" sz="quarter" idx="12"/>
          </p:nvPr>
        </p:nvSpPr>
        <p:spPr/>
        <p:txBody>
          <a:bodyPr/>
          <a:lstStyle/>
          <a:p>
            <a:pPr>
              <a:defRPr/>
            </a:pPr>
            <a:fld id="{295C7970-528A-4E6B-9828-E035C7872C03}" type="slidenum">
              <a:rPr lang="en-GB" smtClean="0"/>
              <a:pPr>
                <a:defRPr/>
              </a:pPr>
              <a:t>14</a:t>
            </a:fld>
            <a:endParaRPr lang="en-GB"/>
          </a:p>
        </p:txBody>
      </p:sp>
    </p:spTree>
    <p:extLst>
      <p:ext uri="{BB962C8B-B14F-4D97-AF65-F5344CB8AC3E}">
        <p14:creationId xmlns:p14="http://schemas.microsoft.com/office/powerpoint/2010/main" val="27634586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63877" y="918479"/>
            <a:ext cx="7992888" cy="5535141"/>
          </a:xfrm>
        </p:spPr>
        <p:txBody>
          <a:bodyPr>
            <a:noAutofit/>
          </a:bodyPr>
          <a:lstStyle/>
          <a:p>
            <a:pPr algn="just">
              <a:spcBef>
                <a:spcPts val="0"/>
              </a:spcBef>
              <a:spcAft>
                <a:spcPts val="600"/>
              </a:spcAft>
            </a:pPr>
            <a:r>
              <a:rPr lang="en-GB" sz="2300" dirty="0"/>
              <a:t>The advantages of </a:t>
            </a:r>
            <a:r>
              <a:rPr lang="en-GB" sz="2300" b="1" dirty="0"/>
              <a:t>online dissemination </a:t>
            </a:r>
            <a:r>
              <a:rPr lang="en-GB" sz="2300" dirty="0"/>
              <a:t>are found primarily in terms of speed, flexibility, cost and accessibility of the results</a:t>
            </a:r>
            <a:r>
              <a:rPr lang="en-GB" sz="2300" dirty="0" smtClean="0"/>
              <a:t>.</a:t>
            </a:r>
          </a:p>
          <a:p>
            <a:pPr marL="82296" indent="0" algn="just">
              <a:spcBef>
                <a:spcPts val="0"/>
              </a:spcBef>
              <a:spcAft>
                <a:spcPts val="600"/>
              </a:spcAft>
              <a:buNone/>
            </a:pPr>
            <a:endParaRPr lang="en-GB" sz="2300" dirty="0"/>
          </a:p>
          <a:p>
            <a:pPr algn="just">
              <a:spcBef>
                <a:spcPts val="0"/>
              </a:spcBef>
              <a:spcAft>
                <a:spcPts val="600"/>
              </a:spcAft>
            </a:pPr>
            <a:r>
              <a:rPr lang="en-GB" sz="2300" dirty="0"/>
              <a:t>The census agency </a:t>
            </a:r>
            <a:r>
              <a:rPr lang="en-GB" sz="2300" b="1" dirty="0"/>
              <a:t>website</a:t>
            </a:r>
            <a:r>
              <a:rPr lang="en-GB" sz="2300" dirty="0"/>
              <a:t> is probably the first dissemination medium where Internet users would look for census information. </a:t>
            </a:r>
            <a:endParaRPr lang="en-GB" sz="2300" dirty="0" smtClean="0"/>
          </a:p>
          <a:p>
            <a:pPr marL="82296" indent="0" algn="just">
              <a:spcBef>
                <a:spcPts val="0"/>
              </a:spcBef>
              <a:spcAft>
                <a:spcPts val="600"/>
              </a:spcAft>
              <a:buNone/>
            </a:pPr>
            <a:endParaRPr lang="en-GB" sz="2300" dirty="0" smtClean="0"/>
          </a:p>
          <a:p>
            <a:pPr algn="just">
              <a:spcBef>
                <a:spcPts val="0"/>
              </a:spcBef>
              <a:spcAft>
                <a:spcPts val="600"/>
              </a:spcAft>
            </a:pPr>
            <a:r>
              <a:rPr lang="en-GB" sz="2300" dirty="0" smtClean="0"/>
              <a:t>For reasons of efficiency, it is recommended that information heavily requested by users accessing the census website be made available in a static format, as it is faster to download. </a:t>
            </a:r>
          </a:p>
          <a:p>
            <a:pPr algn="just">
              <a:spcBef>
                <a:spcPts val="0"/>
              </a:spcBef>
              <a:spcAft>
                <a:spcPts val="600"/>
              </a:spcAft>
            </a:pPr>
            <a:endParaRPr lang="en-GB" sz="2300" dirty="0"/>
          </a:p>
          <a:p>
            <a:pPr algn="just">
              <a:spcBef>
                <a:spcPts val="0"/>
              </a:spcBef>
              <a:spcAft>
                <a:spcPts val="600"/>
              </a:spcAft>
            </a:pPr>
            <a:r>
              <a:rPr lang="en-GB" sz="2300" dirty="0" smtClean="0"/>
              <a:t>An additional choice for users to access more detailed data than those available through </a:t>
            </a:r>
            <a:r>
              <a:rPr lang="en-GB" sz="2300" dirty="0"/>
              <a:t>static pages is </a:t>
            </a:r>
            <a:r>
              <a:rPr lang="en-GB" sz="2300" dirty="0" smtClean="0"/>
              <a:t>to run </a:t>
            </a:r>
            <a:r>
              <a:rPr lang="en-GB" sz="2300" dirty="0"/>
              <a:t>data extraction on online databases </a:t>
            </a:r>
            <a:r>
              <a:rPr lang="en-GB" sz="2300" dirty="0" smtClean="0"/>
              <a:t>(a </a:t>
            </a:r>
            <a:r>
              <a:rPr lang="en-GB" sz="2300" dirty="0"/>
              <a:t>dynamic way of accessing the census </a:t>
            </a:r>
            <a:r>
              <a:rPr lang="en-GB" sz="2300" dirty="0" smtClean="0"/>
              <a:t>information). </a:t>
            </a:r>
            <a:endParaRPr lang="en-GB" sz="2300" dirty="0"/>
          </a:p>
        </p:txBody>
      </p:sp>
      <p:sp>
        <p:nvSpPr>
          <p:cNvPr id="4" name="Title 3"/>
          <p:cNvSpPr>
            <a:spLocks noGrp="1"/>
          </p:cNvSpPr>
          <p:nvPr>
            <p:ph type="title"/>
          </p:nvPr>
        </p:nvSpPr>
        <p:spPr>
          <a:xfrm>
            <a:off x="963877" y="0"/>
            <a:ext cx="8172400" cy="1143000"/>
          </a:xfrm>
        </p:spPr>
        <p:txBody>
          <a:bodyPr>
            <a:noAutofit/>
          </a:bodyPr>
          <a:lstStyle/>
          <a:p>
            <a:pPr algn="ctr"/>
            <a:r>
              <a:rPr lang="en-GB" sz="3600" b="1" dirty="0"/>
              <a:t>Online dissemination</a:t>
            </a:r>
            <a:endParaRPr lang="en-US" sz="3600" b="1" dirty="0"/>
          </a:p>
        </p:txBody>
      </p:sp>
      <p:sp>
        <p:nvSpPr>
          <p:cNvPr id="2" name="Slide Number Placeholder 1"/>
          <p:cNvSpPr>
            <a:spLocks noGrp="1"/>
          </p:cNvSpPr>
          <p:nvPr>
            <p:ph type="sldNum" sz="quarter" idx="12"/>
          </p:nvPr>
        </p:nvSpPr>
        <p:spPr/>
        <p:txBody>
          <a:bodyPr/>
          <a:lstStyle/>
          <a:p>
            <a:pPr>
              <a:defRPr/>
            </a:pPr>
            <a:fld id="{295C7970-528A-4E6B-9828-E035C7872C03}" type="slidenum">
              <a:rPr lang="en-GB" smtClean="0"/>
              <a:pPr>
                <a:defRPr/>
              </a:pPr>
              <a:t>15</a:t>
            </a:fld>
            <a:endParaRPr lang="en-GB"/>
          </a:p>
        </p:txBody>
      </p:sp>
    </p:spTree>
    <p:extLst>
      <p:ext uri="{BB962C8B-B14F-4D97-AF65-F5344CB8AC3E}">
        <p14:creationId xmlns:p14="http://schemas.microsoft.com/office/powerpoint/2010/main" val="303834081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33005" y="1183217"/>
            <a:ext cx="7776864" cy="5324822"/>
          </a:xfrm>
        </p:spPr>
        <p:txBody>
          <a:bodyPr>
            <a:noAutofit/>
          </a:bodyPr>
          <a:lstStyle/>
          <a:p>
            <a:pPr algn="just"/>
            <a:r>
              <a:rPr lang="en-GB" sz="2300" b="1" dirty="0" smtClean="0"/>
              <a:t>Interactive</a:t>
            </a:r>
            <a:r>
              <a:rPr lang="en-GB" sz="2300" dirty="0" smtClean="0"/>
              <a:t> </a:t>
            </a:r>
            <a:r>
              <a:rPr lang="en-GB" sz="2300" dirty="0"/>
              <a:t>products allow for complex maps and visualizations, various cross-tabulations and other customized data queries. </a:t>
            </a:r>
            <a:endParaRPr lang="en-GB" sz="2300" dirty="0" smtClean="0"/>
          </a:p>
          <a:p>
            <a:pPr marL="82296" indent="0" algn="just">
              <a:buNone/>
            </a:pPr>
            <a:endParaRPr lang="en-GB" sz="1000" dirty="0" smtClean="0"/>
          </a:p>
          <a:p>
            <a:pPr algn="just"/>
            <a:r>
              <a:rPr lang="en-GB" sz="2300" b="1" dirty="0" smtClean="0"/>
              <a:t>Security</a:t>
            </a:r>
            <a:r>
              <a:rPr lang="en-GB" sz="2300" dirty="0" smtClean="0"/>
              <a:t> measures (passwords </a:t>
            </a:r>
            <a:r>
              <a:rPr lang="en-GB" sz="2300" dirty="0"/>
              <a:t>and call-back </a:t>
            </a:r>
            <a:r>
              <a:rPr lang="en-GB" sz="2300" dirty="0" smtClean="0"/>
              <a:t>procedures) </a:t>
            </a:r>
            <a:r>
              <a:rPr lang="en-GB" sz="2300" dirty="0"/>
              <a:t>can be used to exclude unauthorized access to data. </a:t>
            </a:r>
            <a:endParaRPr lang="en-GB" sz="2300" dirty="0" smtClean="0"/>
          </a:p>
          <a:p>
            <a:pPr marL="82296" indent="0" algn="just">
              <a:buNone/>
            </a:pPr>
            <a:endParaRPr lang="en-GB" sz="1000" dirty="0"/>
          </a:p>
          <a:p>
            <a:pPr algn="just"/>
            <a:r>
              <a:rPr lang="en-GB" sz="2300" dirty="0"/>
              <a:t>Interactive </a:t>
            </a:r>
            <a:r>
              <a:rPr lang="en-GB" sz="2300" b="1" dirty="0"/>
              <a:t>web-based</a:t>
            </a:r>
            <a:r>
              <a:rPr lang="en-GB" sz="2300" dirty="0"/>
              <a:t> data tools should enable users to access census data themselves, and build their own customized tables or spatially </a:t>
            </a:r>
            <a:r>
              <a:rPr lang="en-GB" sz="2300" dirty="0" smtClean="0"/>
              <a:t>configured </a:t>
            </a:r>
            <a:r>
              <a:rPr lang="en-GB" sz="2300" dirty="0"/>
              <a:t>data outputs according to varying spatial requirements. </a:t>
            </a:r>
            <a:endParaRPr lang="en-GB" sz="2300" dirty="0" smtClean="0"/>
          </a:p>
          <a:p>
            <a:pPr marL="82296" indent="0" algn="just">
              <a:buNone/>
            </a:pPr>
            <a:endParaRPr lang="en-GB" sz="1000" dirty="0"/>
          </a:p>
          <a:p>
            <a:pPr algn="just"/>
            <a:r>
              <a:rPr lang="en-GB" sz="2300" dirty="0" smtClean="0"/>
              <a:t>Interactive electronic </a:t>
            </a:r>
            <a:r>
              <a:rPr lang="en-GB" sz="2300" dirty="0"/>
              <a:t>products can also be accessed through other media, including CD-ROM, DVD and Flash Drive. </a:t>
            </a:r>
          </a:p>
          <a:p>
            <a:pPr algn="just"/>
            <a:endParaRPr lang="en-GB" sz="2300" dirty="0"/>
          </a:p>
          <a:p>
            <a:pPr algn="just">
              <a:buNone/>
            </a:pPr>
            <a:endParaRPr lang="en-GB" sz="900" dirty="0"/>
          </a:p>
        </p:txBody>
      </p:sp>
      <p:sp>
        <p:nvSpPr>
          <p:cNvPr id="4" name="Title 3"/>
          <p:cNvSpPr>
            <a:spLocks noGrp="1"/>
          </p:cNvSpPr>
          <p:nvPr>
            <p:ph type="title"/>
          </p:nvPr>
        </p:nvSpPr>
        <p:spPr>
          <a:xfrm>
            <a:off x="948187" y="0"/>
            <a:ext cx="8005464" cy="1143000"/>
          </a:xfrm>
        </p:spPr>
        <p:txBody>
          <a:bodyPr>
            <a:noAutofit/>
          </a:bodyPr>
          <a:lstStyle/>
          <a:p>
            <a:pPr algn="ctr"/>
            <a:r>
              <a:rPr lang="en-GB" sz="3600" b="1" dirty="0"/>
              <a:t>Online dissemination</a:t>
            </a:r>
            <a:r>
              <a:rPr lang="en-US" sz="3600" b="1" dirty="0"/>
              <a:t>(contd.)</a:t>
            </a:r>
          </a:p>
        </p:txBody>
      </p:sp>
      <p:sp>
        <p:nvSpPr>
          <p:cNvPr id="2" name="Slide Number Placeholder 1"/>
          <p:cNvSpPr>
            <a:spLocks noGrp="1"/>
          </p:cNvSpPr>
          <p:nvPr>
            <p:ph type="sldNum" sz="quarter" idx="12"/>
          </p:nvPr>
        </p:nvSpPr>
        <p:spPr/>
        <p:txBody>
          <a:bodyPr/>
          <a:lstStyle/>
          <a:p>
            <a:pPr>
              <a:defRPr/>
            </a:pPr>
            <a:fld id="{295C7970-528A-4E6B-9828-E035C7872C03}" type="slidenum">
              <a:rPr lang="en-GB" smtClean="0"/>
              <a:pPr>
                <a:defRPr/>
              </a:pPr>
              <a:t>16</a:t>
            </a:fld>
            <a:endParaRPr lang="en-GB"/>
          </a:p>
        </p:txBody>
      </p:sp>
    </p:spTree>
    <p:extLst>
      <p:ext uri="{BB962C8B-B14F-4D97-AF65-F5344CB8AC3E}">
        <p14:creationId xmlns:p14="http://schemas.microsoft.com/office/powerpoint/2010/main" val="16432912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5285" y="1591676"/>
            <a:ext cx="7638363" cy="4702621"/>
          </a:xfrm>
        </p:spPr>
        <p:txBody>
          <a:bodyPr>
            <a:noAutofit/>
          </a:bodyPr>
          <a:lstStyle/>
          <a:p>
            <a:pPr lvl="0" algn="just"/>
            <a:r>
              <a:rPr lang="en-GB" sz="2300" dirty="0"/>
              <a:t>Various </a:t>
            </a:r>
            <a:r>
              <a:rPr lang="en-GB" sz="2300" b="1" dirty="0"/>
              <a:t>social media </a:t>
            </a:r>
            <a:r>
              <a:rPr lang="en-GB" sz="2300" dirty="0"/>
              <a:t>platforms </a:t>
            </a:r>
            <a:r>
              <a:rPr lang="en-GB" sz="2300" dirty="0" smtClean="0"/>
              <a:t>such </a:t>
            </a:r>
            <a:r>
              <a:rPr lang="en-GB" sz="2300" dirty="0"/>
              <a:t>as Facebook, Twitter and online video sites have been successfully used by countries for the dissemination of census results. </a:t>
            </a:r>
            <a:endParaRPr lang="en-GB" sz="2300" dirty="0" smtClean="0"/>
          </a:p>
          <a:p>
            <a:pPr lvl="0" algn="just"/>
            <a:endParaRPr lang="en-GB" sz="2300" dirty="0"/>
          </a:p>
          <a:p>
            <a:pPr lvl="0" algn="just"/>
            <a:r>
              <a:rPr lang="en-GB" sz="2300" dirty="0" smtClean="0"/>
              <a:t>T</a:t>
            </a:r>
            <a:r>
              <a:rPr lang="en-US" sz="2300" dirty="0"/>
              <a:t>he census agency might also provide free </a:t>
            </a:r>
            <a:r>
              <a:rPr lang="en-US" sz="2300" b="1" dirty="0"/>
              <a:t>mobile phone applications</a:t>
            </a:r>
            <a:r>
              <a:rPr lang="en-US" sz="2300" dirty="0"/>
              <a:t> to make census data available anywhere and anytime</a:t>
            </a:r>
            <a:r>
              <a:rPr lang="en-US" sz="2300" dirty="0" smtClean="0"/>
              <a:t>.</a:t>
            </a:r>
          </a:p>
          <a:p>
            <a:pPr marL="82296" lvl="0" indent="0" algn="just">
              <a:buNone/>
            </a:pPr>
            <a:endParaRPr lang="en-US" sz="2300" dirty="0"/>
          </a:p>
          <a:p>
            <a:pPr algn="just"/>
            <a:r>
              <a:rPr lang="en-GB" sz="2300" dirty="0"/>
              <a:t>Technologies such as flash drives, CD-ROM and DVD-ROM provide a medium of distribution for large data sets that are not subject to frequent change or updating. </a:t>
            </a:r>
          </a:p>
          <a:p>
            <a:pPr lvl="0" algn="just"/>
            <a:endParaRPr lang="en-GB" sz="2000" dirty="0"/>
          </a:p>
          <a:p>
            <a:pPr algn="just"/>
            <a:endParaRPr lang="en-US" sz="1000" dirty="0"/>
          </a:p>
          <a:p>
            <a:pPr algn="just"/>
            <a:endParaRPr lang="en-GB" sz="1000" dirty="0"/>
          </a:p>
          <a:p>
            <a:pPr algn="just">
              <a:buNone/>
            </a:pPr>
            <a:endParaRPr lang="en-GB" sz="1000" dirty="0"/>
          </a:p>
        </p:txBody>
      </p:sp>
      <p:sp>
        <p:nvSpPr>
          <p:cNvPr id="4" name="Title 3"/>
          <p:cNvSpPr>
            <a:spLocks noGrp="1"/>
          </p:cNvSpPr>
          <p:nvPr>
            <p:ph type="title"/>
          </p:nvPr>
        </p:nvSpPr>
        <p:spPr>
          <a:xfrm>
            <a:off x="975285" y="188640"/>
            <a:ext cx="7955232" cy="1143000"/>
          </a:xfrm>
        </p:spPr>
        <p:txBody>
          <a:bodyPr>
            <a:noAutofit/>
          </a:bodyPr>
          <a:lstStyle/>
          <a:p>
            <a:pPr algn="ctr"/>
            <a:r>
              <a:rPr lang="en-US" sz="3200" b="1" dirty="0"/>
              <a:t/>
            </a:r>
            <a:br>
              <a:rPr lang="en-US" sz="3200" b="1" dirty="0"/>
            </a:br>
            <a:r>
              <a:rPr lang="en-US" sz="3200" b="1" dirty="0"/>
              <a:t>Social media and other electronic methods</a:t>
            </a:r>
            <a:r>
              <a:rPr lang="en-GB" sz="3200" b="1" dirty="0"/>
              <a:t/>
            </a:r>
            <a:br>
              <a:rPr lang="en-GB" sz="3200" b="1" dirty="0"/>
            </a:br>
            <a:r>
              <a:rPr lang="en-US" sz="3200" b="1" dirty="0"/>
              <a:t>  </a:t>
            </a:r>
            <a:endParaRPr lang="en-GB" sz="3200" b="1" dirty="0"/>
          </a:p>
        </p:txBody>
      </p:sp>
      <p:sp>
        <p:nvSpPr>
          <p:cNvPr id="2" name="Slide Number Placeholder 1"/>
          <p:cNvSpPr>
            <a:spLocks noGrp="1"/>
          </p:cNvSpPr>
          <p:nvPr>
            <p:ph type="sldNum" sz="quarter" idx="12"/>
          </p:nvPr>
        </p:nvSpPr>
        <p:spPr/>
        <p:txBody>
          <a:bodyPr/>
          <a:lstStyle/>
          <a:p>
            <a:pPr>
              <a:defRPr/>
            </a:pPr>
            <a:fld id="{295C7970-528A-4E6B-9828-E035C7872C03}" type="slidenum">
              <a:rPr lang="en-GB" smtClean="0"/>
              <a:pPr>
                <a:defRPr/>
              </a:pPr>
              <a:t>17</a:t>
            </a:fld>
            <a:endParaRPr lang="en-GB"/>
          </a:p>
        </p:txBody>
      </p:sp>
    </p:spTree>
    <p:extLst>
      <p:ext uri="{BB962C8B-B14F-4D97-AF65-F5344CB8AC3E}">
        <p14:creationId xmlns:p14="http://schemas.microsoft.com/office/powerpoint/2010/main" val="95116742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05637"/>
            <a:ext cx="8172400" cy="875091"/>
          </a:xfrm>
        </p:spPr>
        <p:txBody>
          <a:bodyPr>
            <a:noAutofit/>
          </a:bodyPr>
          <a:lstStyle/>
          <a:p>
            <a:pPr algn="ctr">
              <a:defRPr/>
            </a:pPr>
            <a:r>
              <a:rPr lang="en-US" sz="3200" b="1" dirty="0"/>
              <a:t>Public events to disseminate census results</a:t>
            </a:r>
          </a:p>
        </p:txBody>
      </p:sp>
      <p:sp>
        <p:nvSpPr>
          <p:cNvPr id="33795" name="Content Placeholder 2"/>
          <p:cNvSpPr>
            <a:spLocks noGrp="1"/>
          </p:cNvSpPr>
          <p:nvPr>
            <p:ph idx="1"/>
          </p:nvPr>
        </p:nvSpPr>
        <p:spPr>
          <a:xfrm>
            <a:off x="971600" y="1155444"/>
            <a:ext cx="7924800" cy="5619708"/>
          </a:xfrm>
        </p:spPr>
        <p:txBody>
          <a:bodyPr>
            <a:noAutofit/>
          </a:bodyPr>
          <a:lstStyle/>
          <a:p>
            <a:pPr marL="342900" lvl="1" indent="-342900" algn="just">
              <a:spcBef>
                <a:spcPts val="0"/>
              </a:spcBef>
              <a:buFont typeface="Arial" panose="020B0604020202020204" pitchFamily="34" charset="0"/>
              <a:buChar char="•"/>
            </a:pPr>
            <a:r>
              <a:rPr lang="en-GB" sz="2300" dirty="0"/>
              <a:t>It is a good practice to organise </a:t>
            </a:r>
            <a:r>
              <a:rPr lang="en-GB" sz="2300" b="1" dirty="0"/>
              <a:t>national</a:t>
            </a:r>
            <a:r>
              <a:rPr lang="en-GB" sz="2300" dirty="0"/>
              <a:t> (which might be followed up </a:t>
            </a:r>
            <a:r>
              <a:rPr lang="en-GB" sz="2300" b="1" dirty="0"/>
              <a:t>by regional) seminars </a:t>
            </a:r>
            <a:r>
              <a:rPr lang="en-GB" sz="2300" dirty="0"/>
              <a:t>and </a:t>
            </a:r>
            <a:r>
              <a:rPr lang="en-GB" sz="2300" b="1" dirty="0" smtClean="0"/>
              <a:t>conferences; </a:t>
            </a:r>
          </a:p>
          <a:p>
            <a:pPr marL="0" lvl="1" indent="0" algn="just">
              <a:spcBef>
                <a:spcPts val="0"/>
              </a:spcBef>
              <a:buNone/>
            </a:pPr>
            <a:endParaRPr lang="en-GB" sz="1000" dirty="0"/>
          </a:p>
          <a:p>
            <a:pPr marL="342900" lvl="1" indent="-342900" algn="just">
              <a:spcBef>
                <a:spcPts val="0"/>
              </a:spcBef>
              <a:buFont typeface="Arial" panose="020B0604020202020204" pitchFamily="34" charset="0"/>
              <a:buChar char="•"/>
            </a:pPr>
            <a:r>
              <a:rPr lang="en-US" sz="2300" b="1" dirty="0"/>
              <a:t>Presentations</a:t>
            </a:r>
            <a:r>
              <a:rPr lang="en-US" sz="2300" dirty="0"/>
              <a:t> of preliminary and final census results to different segments of </a:t>
            </a:r>
            <a:r>
              <a:rPr lang="en-US" sz="2300" dirty="0" smtClean="0"/>
              <a:t>users are </a:t>
            </a:r>
            <a:r>
              <a:rPr lang="en-US" sz="2300" dirty="0"/>
              <a:t>also </a:t>
            </a:r>
            <a:r>
              <a:rPr lang="en-GB" sz="2300" dirty="0"/>
              <a:t>important to promote the use of census results</a:t>
            </a:r>
            <a:r>
              <a:rPr lang="en-US" sz="2300" dirty="0"/>
              <a:t>. </a:t>
            </a:r>
            <a:endParaRPr lang="en-US" sz="2300" dirty="0" smtClean="0"/>
          </a:p>
          <a:p>
            <a:pPr marL="0" lvl="1" indent="0" algn="just">
              <a:spcBef>
                <a:spcPts val="0"/>
              </a:spcBef>
              <a:buNone/>
            </a:pPr>
            <a:endParaRPr lang="en-US" sz="1000" dirty="0"/>
          </a:p>
          <a:p>
            <a:pPr marL="342900" lvl="1" indent="-342900" algn="just">
              <a:spcBef>
                <a:spcPts val="0"/>
              </a:spcBef>
              <a:buFont typeface="Arial" panose="020B0604020202020204" pitchFamily="34" charset="0"/>
              <a:buChar char="•"/>
            </a:pPr>
            <a:r>
              <a:rPr lang="en-US" sz="2300" dirty="0" smtClean="0"/>
              <a:t>A </a:t>
            </a:r>
            <a:r>
              <a:rPr lang="en-US" sz="2300" b="1" dirty="0"/>
              <a:t>demonstration</a:t>
            </a:r>
            <a:r>
              <a:rPr lang="en-US" sz="2300" dirty="0"/>
              <a:t> can be made on how to access and </a:t>
            </a:r>
            <a:r>
              <a:rPr lang="en-US" sz="2300" dirty="0" smtClean="0"/>
              <a:t>retrieve census data and documentation on the agency website. </a:t>
            </a:r>
          </a:p>
          <a:p>
            <a:pPr marL="0" lvl="1" indent="0" algn="just">
              <a:spcBef>
                <a:spcPts val="0"/>
              </a:spcBef>
              <a:buNone/>
            </a:pPr>
            <a:endParaRPr lang="en-US" sz="1000" dirty="0" smtClean="0"/>
          </a:p>
          <a:p>
            <a:pPr marL="342900" lvl="1" indent="-342900" algn="just">
              <a:spcBef>
                <a:spcPts val="0"/>
              </a:spcBef>
              <a:buFont typeface="Arial" panose="020B0604020202020204" pitchFamily="34" charset="0"/>
              <a:buChar char="•"/>
            </a:pPr>
            <a:r>
              <a:rPr lang="en-GB" sz="2300" dirty="0" smtClean="0"/>
              <a:t>In </a:t>
            </a:r>
            <a:r>
              <a:rPr lang="en-GB" sz="2300" dirty="0"/>
              <a:t>other cases, users may be willing to use the information but require additional </a:t>
            </a:r>
            <a:r>
              <a:rPr lang="en-GB" sz="2300" b="1" dirty="0"/>
              <a:t>training</a:t>
            </a:r>
            <a:r>
              <a:rPr lang="en-GB" sz="2300" dirty="0"/>
              <a:t> to better understand the </a:t>
            </a:r>
            <a:r>
              <a:rPr lang="en-GB" sz="2300" dirty="0" smtClean="0"/>
              <a:t>data.</a:t>
            </a:r>
          </a:p>
          <a:p>
            <a:pPr marL="0" lvl="1" indent="0" algn="just">
              <a:spcBef>
                <a:spcPts val="0"/>
              </a:spcBef>
              <a:buNone/>
            </a:pPr>
            <a:endParaRPr lang="en-GB" sz="1000" dirty="0" smtClean="0"/>
          </a:p>
          <a:p>
            <a:pPr marL="342900" lvl="1" indent="-342900" algn="just">
              <a:spcBef>
                <a:spcPts val="0"/>
              </a:spcBef>
              <a:buFont typeface="Arial" panose="020B0604020202020204" pitchFamily="34" charset="0"/>
              <a:buChar char="•"/>
            </a:pPr>
            <a:r>
              <a:rPr lang="en-US" sz="2300" b="1" dirty="0" smtClean="0"/>
              <a:t>Symposiums</a:t>
            </a:r>
            <a:r>
              <a:rPr lang="en-US" sz="2300" dirty="0" smtClean="0"/>
              <a:t> </a:t>
            </a:r>
            <a:r>
              <a:rPr lang="en-US" sz="2300" dirty="0"/>
              <a:t>might be organized by the census agency in cooperation with academia and line ministry(</a:t>
            </a:r>
            <a:r>
              <a:rPr lang="en-US" sz="2300" dirty="0" err="1"/>
              <a:t>ies</a:t>
            </a:r>
            <a:r>
              <a:rPr lang="en-US" sz="2300" dirty="0"/>
              <a:t>) to stimulate researchers to present thematic studies on a wide variety of topics based on the census </a:t>
            </a:r>
            <a:r>
              <a:rPr lang="en-US" sz="2300" dirty="0" err="1"/>
              <a:t>macrodata</a:t>
            </a:r>
            <a:r>
              <a:rPr lang="en-US" sz="2300" dirty="0"/>
              <a:t> and microdata.</a:t>
            </a:r>
            <a:endParaRPr lang="en-US" altLang="en-US" sz="2300" dirty="0"/>
          </a:p>
        </p:txBody>
      </p:sp>
      <p:sp>
        <p:nvSpPr>
          <p:cNvPr id="3" name="Slide Number Placeholder 2"/>
          <p:cNvSpPr>
            <a:spLocks noGrp="1"/>
          </p:cNvSpPr>
          <p:nvPr>
            <p:ph type="sldNum" sz="quarter" idx="12"/>
          </p:nvPr>
        </p:nvSpPr>
        <p:spPr/>
        <p:txBody>
          <a:bodyPr/>
          <a:lstStyle/>
          <a:p>
            <a:pPr>
              <a:defRPr/>
            </a:pPr>
            <a:fld id="{295C7970-528A-4E6B-9828-E035C7872C03}" type="slidenum">
              <a:rPr lang="en-GB" smtClean="0"/>
              <a:pPr>
                <a:defRPr/>
              </a:pPr>
              <a:t>18</a:t>
            </a:fld>
            <a:endParaRPr lang="en-GB"/>
          </a:p>
        </p:txBody>
      </p:sp>
    </p:spTree>
    <p:extLst>
      <p:ext uri="{BB962C8B-B14F-4D97-AF65-F5344CB8AC3E}">
        <p14:creationId xmlns:p14="http://schemas.microsoft.com/office/powerpoint/2010/main" val="302419347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006" y="116632"/>
            <a:ext cx="7498080" cy="792088"/>
          </a:xfrm>
        </p:spPr>
        <p:txBody>
          <a:bodyPr/>
          <a:lstStyle/>
          <a:p>
            <a:r>
              <a:rPr lang="es-ES" b="1" dirty="0"/>
              <a:t>Country </a:t>
            </a:r>
            <a:r>
              <a:rPr lang="en-US" b="1" dirty="0" smtClean="0"/>
              <a:t>example – </a:t>
            </a:r>
            <a:r>
              <a:rPr lang="en-US" dirty="0" smtClean="0"/>
              <a:t>Serbia 2012</a:t>
            </a:r>
            <a:endParaRPr lang="en-US" dirty="0"/>
          </a:p>
        </p:txBody>
      </p:sp>
      <p:sp>
        <p:nvSpPr>
          <p:cNvPr id="3" name="Content Placeholder 2"/>
          <p:cNvSpPr>
            <a:spLocks noGrp="1"/>
          </p:cNvSpPr>
          <p:nvPr>
            <p:ph idx="1"/>
          </p:nvPr>
        </p:nvSpPr>
        <p:spPr>
          <a:xfrm>
            <a:off x="1344168" y="1052736"/>
            <a:ext cx="7726680" cy="5273678"/>
          </a:xfrm>
        </p:spPr>
        <p:txBody>
          <a:bodyPr>
            <a:noAutofit/>
          </a:bodyPr>
          <a:lstStyle/>
          <a:p>
            <a:pPr marL="82296" indent="0">
              <a:buNone/>
            </a:pPr>
            <a:r>
              <a:rPr lang="en-GB" sz="2000" dirty="0"/>
              <a:t>The </a:t>
            </a:r>
            <a:r>
              <a:rPr lang="en-GB" sz="2000" dirty="0" smtClean="0"/>
              <a:t>results of the </a:t>
            </a:r>
            <a:r>
              <a:rPr lang="en-GB" sz="2000" b="1" dirty="0" smtClean="0"/>
              <a:t>2012 Agricultural Census of Serbia </a:t>
            </a:r>
            <a:r>
              <a:rPr lang="en-GB" sz="2000" dirty="0"/>
              <a:t>were released through</a:t>
            </a:r>
            <a:r>
              <a:rPr lang="en-GB" sz="2000" dirty="0" smtClean="0"/>
              <a:t>:</a:t>
            </a:r>
          </a:p>
          <a:p>
            <a:pPr marL="82296" indent="0">
              <a:buNone/>
            </a:pPr>
            <a:endParaRPr lang="en-GB" sz="2000" dirty="0" smtClean="0"/>
          </a:p>
          <a:p>
            <a:pPr marL="82296" indent="0">
              <a:buNone/>
            </a:pPr>
            <a:r>
              <a:rPr lang="en-GB" sz="2000" b="1" u="sng" dirty="0" smtClean="0"/>
              <a:t>Printed publications:</a:t>
            </a:r>
          </a:p>
          <a:p>
            <a:r>
              <a:rPr lang="en-GB" sz="2000" b="1" dirty="0" smtClean="0"/>
              <a:t>Preliminary report </a:t>
            </a:r>
            <a:r>
              <a:rPr lang="en-GB" sz="2000" dirty="0" smtClean="0"/>
              <a:t>(January 2013, regarding the number of </a:t>
            </a:r>
            <a:r>
              <a:rPr lang="en-US" sz="2000" dirty="0"/>
              <a:t>agricultural holdings, UAA, the number of livestock by species and the number of owned two-axle </a:t>
            </a:r>
            <a:r>
              <a:rPr lang="en-US" sz="2000" dirty="0" smtClean="0"/>
              <a:t>tractors)</a:t>
            </a:r>
          </a:p>
          <a:p>
            <a:r>
              <a:rPr lang="en-GB" sz="2000" b="1" dirty="0" smtClean="0"/>
              <a:t>Final report </a:t>
            </a:r>
            <a:r>
              <a:rPr lang="en-GB" sz="2000" dirty="0" smtClean="0"/>
              <a:t>(December 2013)</a:t>
            </a:r>
          </a:p>
          <a:p>
            <a:r>
              <a:rPr lang="en-US" sz="2000" b="1" dirty="0"/>
              <a:t>T</a:t>
            </a:r>
            <a:r>
              <a:rPr lang="en-US" sz="2000" b="1" dirty="0" smtClean="0"/>
              <a:t>hematic reports </a:t>
            </a:r>
            <a:r>
              <a:rPr lang="en-US" sz="2000" dirty="0"/>
              <a:t>(special publications on </a:t>
            </a:r>
            <a:r>
              <a:rPr lang="en-US" sz="2000" dirty="0" smtClean="0"/>
              <a:t>Utilized Agricultural Area, </a:t>
            </a:r>
            <a:r>
              <a:rPr lang="en-US" sz="2000" dirty="0"/>
              <a:t>M</a:t>
            </a:r>
            <a:r>
              <a:rPr lang="en-US" sz="2000" dirty="0" smtClean="0"/>
              <a:t>achinery</a:t>
            </a:r>
            <a:r>
              <a:rPr lang="en-US" sz="2000" dirty="0"/>
              <a:t>, </a:t>
            </a:r>
            <a:r>
              <a:rPr lang="en-US" sz="2000" dirty="0" smtClean="0"/>
              <a:t>Viticulture and Fruit growing)</a:t>
            </a:r>
          </a:p>
          <a:p>
            <a:r>
              <a:rPr lang="en-US" sz="2000" b="1" dirty="0" smtClean="0"/>
              <a:t>Atlas</a:t>
            </a:r>
            <a:r>
              <a:rPr lang="en-US" sz="2000" dirty="0" smtClean="0"/>
              <a:t> </a:t>
            </a:r>
            <a:r>
              <a:rPr lang="en-US" sz="2000" dirty="0" smtClean="0"/>
              <a:t>(2015). </a:t>
            </a:r>
            <a:r>
              <a:rPr lang="en-US" sz="2000" dirty="0" smtClean="0">
                <a:hlinkClick r:id="rId2"/>
              </a:rPr>
              <a:t>publikacije.stat.gov.rs/G2015/Pdf/G201514011.pdf</a:t>
            </a:r>
            <a:endParaRPr lang="en-US" sz="2000" dirty="0" smtClean="0"/>
          </a:p>
          <a:p>
            <a:pPr marL="82296" indent="0">
              <a:buNone/>
            </a:pPr>
            <a:endParaRPr lang="en-US" sz="2000" dirty="0" smtClean="0"/>
          </a:p>
          <a:p>
            <a:pPr marL="82296" indent="0">
              <a:buNone/>
            </a:pPr>
            <a:r>
              <a:rPr lang="en-US" sz="2000" b="1" u="sng" dirty="0" smtClean="0"/>
              <a:t>Online dissemination </a:t>
            </a:r>
          </a:p>
          <a:p>
            <a:r>
              <a:rPr lang="en-US" sz="2000" dirty="0" smtClean="0"/>
              <a:t>Final </a:t>
            </a:r>
            <a:r>
              <a:rPr lang="en-US" sz="2000" dirty="0"/>
              <a:t>data are also available in the census database on the SORS </a:t>
            </a:r>
            <a:r>
              <a:rPr lang="en-US" sz="2000" dirty="0" smtClean="0"/>
              <a:t>website</a:t>
            </a:r>
            <a:r>
              <a:rPr lang="en-US" sz="2000" dirty="0" smtClean="0"/>
              <a:t>. </a:t>
            </a:r>
            <a:r>
              <a:rPr lang="en-US" sz="2000" dirty="0" smtClean="0">
                <a:hlinkClick r:id="rId3"/>
              </a:rPr>
              <a:t>data.stat.gov.rs</a:t>
            </a:r>
            <a:r>
              <a:rPr lang="en-US" sz="2000" dirty="0">
                <a:hlinkClick r:id="rId3"/>
              </a:rPr>
              <a:t>/?</a:t>
            </a:r>
            <a:r>
              <a:rPr lang="en-US" sz="2000" dirty="0" smtClean="0">
                <a:hlinkClick r:id="rId3"/>
              </a:rPr>
              <a:t>caller=SDDB&amp;languageCode=en-US</a:t>
            </a:r>
            <a:endParaRPr lang="en-US" sz="2000" dirty="0" smtClean="0"/>
          </a:p>
          <a:p>
            <a:pPr marL="82296" indent="0">
              <a:buNone/>
            </a:pPr>
            <a:endParaRPr lang="en-US" sz="2000" dirty="0"/>
          </a:p>
        </p:txBody>
      </p:sp>
      <p:sp>
        <p:nvSpPr>
          <p:cNvPr id="4" name="Slide Number Placeholder 3"/>
          <p:cNvSpPr>
            <a:spLocks noGrp="1"/>
          </p:cNvSpPr>
          <p:nvPr>
            <p:ph type="sldNum" sz="quarter" idx="12"/>
          </p:nvPr>
        </p:nvSpPr>
        <p:spPr/>
        <p:txBody>
          <a:bodyPr/>
          <a:lstStyle/>
          <a:p>
            <a:pPr>
              <a:defRPr/>
            </a:pPr>
            <a:fld id="{295C7970-528A-4E6B-9828-E035C7872C03}" type="slidenum">
              <a:rPr lang="en-GB" smtClean="0"/>
              <a:pPr>
                <a:defRPr/>
              </a:pPr>
              <a:t>19</a:t>
            </a:fld>
            <a:endParaRPr lang="en-GB"/>
          </a:p>
        </p:txBody>
      </p:sp>
    </p:spTree>
    <p:extLst>
      <p:ext uri="{BB962C8B-B14F-4D97-AF65-F5344CB8AC3E}">
        <p14:creationId xmlns:p14="http://schemas.microsoft.com/office/powerpoint/2010/main" val="237695264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76672"/>
            <a:ext cx="2268413" cy="854968"/>
          </a:xfrm>
        </p:spPr>
        <p:txBody>
          <a:bodyPr/>
          <a:lstStyle/>
          <a:p>
            <a:pPr>
              <a:defRPr/>
            </a:pPr>
            <a:r>
              <a:rPr lang="ro-RO" b="1" dirty="0"/>
              <a:t>Contents</a:t>
            </a:r>
            <a:endParaRPr lang="en-US" b="1" dirty="0"/>
          </a:p>
        </p:txBody>
      </p:sp>
      <p:sp>
        <p:nvSpPr>
          <p:cNvPr id="4099" name="Content Placeholder 2"/>
          <p:cNvSpPr>
            <a:spLocks noGrp="1"/>
          </p:cNvSpPr>
          <p:nvPr>
            <p:ph idx="1"/>
          </p:nvPr>
        </p:nvSpPr>
        <p:spPr>
          <a:xfrm>
            <a:off x="1030312" y="1916832"/>
            <a:ext cx="7286104" cy="4864968"/>
          </a:xfrm>
        </p:spPr>
        <p:txBody>
          <a:bodyPr>
            <a:normAutofit fontScale="40000" lnSpcReduction="20000"/>
          </a:bodyPr>
          <a:lstStyle/>
          <a:p>
            <a:pPr>
              <a:lnSpc>
                <a:spcPct val="120000"/>
              </a:lnSpc>
            </a:pPr>
            <a:r>
              <a:rPr lang="en-US" sz="5000" b="1" dirty="0"/>
              <a:t>Dissemination - key census stage</a:t>
            </a:r>
          </a:p>
          <a:p>
            <a:pPr>
              <a:lnSpc>
                <a:spcPct val="120000"/>
              </a:lnSpc>
            </a:pPr>
            <a:r>
              <a:rPr lang="en-US" sz="4900" b="1" dirty="0"/>
              <a:t>Dissemination strategy and plan</a:t>
            </a:r>
          </a:p>
          <a:p>
            <a:pPr>
              <a:lnSpc>
                <a:spcPct val="120000"/>
              </a:lnSpc>
            </a:pPr>
            <a:r>
              <a:rPr lang="en-US" altLang="en-US" sz="4900" b="1" dirty="0"/>
              <a:t>Dissemination products and services</a:t>
            </a:r>
          </a:p>
          <a:p>
            <a:pPr marL="801688" lvl="1" indent="-398463">
              <a:lnSpc>
                <a:spcPct val="120000"/>
              </a:lnSpc>
              <a:buFont typeface="Courier New" panose="02070309020205020404" pitchFamily="49" charset="0"/>
              <a:buChar char="o"/>
            </a:pPr>
            <a:r>
              <a:rPr lang="en-GB" sz="4900" dirty="0"/>
              <a:t>Census reports</a:t>
            </a:r>
          </a:p>
          <a:p>
            <a:pPr marL="801688" lvl="1" indent="-398463">
              <a:lnSpc>
                <a:spcPct val="120000"/>
              </a:lnSpc>
              <a:buFont typeface="Courier New" panose="02070309020205020404" pitchFamily="49" charset="0"/>
              <a:buChar char="o"/>
            </a:pPr>
            <a:r>
              <a:rPr lang="en-GB" sz="4900" dirty="0"/>
              <a:t>Tabulated data </a:t>
            </a:r>
          </a:p>
          <a:p>
            <a:pPr marL="801688" lvl="1" indent="-398463">
              <a:lnSpc>
                <a:spcPct val="120000"/>
              </a:lnSpc>
              <a:buFont typeface="Courier New" panose="02070309020205020404" pitchFamily="49" charset="0"/>
              <a:buChar char="o"/>
            </a:pPr>
            <a:r>
              <a:rPr lang="en-GB" sz="4900" dirty="0"/>
              <a:t>Access to census databases </a:t>
            </a:r>
            <a:endParaRPr lang="en-US" sz="4900" dirty="0"/>
          </a:p>
          <a:p>
            <a:pPr marL="801688" lvl="1" indent="-398463">
              <a:lnSpc>
                <a:spcPct val="120000"/>
              </a:lnSpc>
              <a:buFont typeface="Courier New" panose="02070309020205020404" pitchFamily="49" charset="0"/>
              <a:buChar char="o"/>
            </a:pPr>
            <a:r>
              <a:rPr lang="en-GB" sz="4900" dirty="0"/>
              <a:t>Other products</a:t>
            </a:r>
            <a:endParaRPr lang="en-US" altLang="en-US" sz="4900" dirty="0"/>
          </a:p>
          <a:p>
            <a:pPr>
              <a:lnSpc>
                <a:spcPct val="120000"/>
              </a:lnSpc>
            </a:pPr>
            <a:r>
              <a:rPr lang="en-US" sz="4900" b="1" dirty="0"/>
              <a:t>Dissemination methods and tools</a:t>
            </a:r>
          </a:p>
          <a:p>
            <a:pPr marL="801688" lvl="1" indent="-398463">
              <a:lnSpc>
                <a:spcPct val="120000"/>
              </a:lnSpc>
              <a:buFont typeface="Courier New" panose="02070309020205020404" pitchFamily="49" charset="0"/>
              <a:buChar char="o"/>
            </a:pPr>
            <a:r>
              <a:rPr lang="en-US" sz="4900" dirty="0"/>
              <a:t>Online dissemination </a:t>
            </a:r>
          </a:p>
          <a:p>
            <a:pPr marL="801688" lvl="1" indent="-398463">
              <a:lnSpc>
                <a:spcPct val="120000"/>
              </a:lnSpc>
              <a:buFont typeface="Courier New" panose="02070309020205020404" pitchFamily="49" charset="0"/>
              <a:buChar char="o"/>
            </a:pPr>
            <a:r>
              <a:rPr lang="en-US" sz="4900" dirty="0"/>
              <a:t>Social media and other electronic methods</a:t>
            </a:r>
          </a:p>
          <a:p>
            <a:pPr marL="801688" lvl="1" indent="-398463">
              <a:lnSpc>
                <a:spcPct val="120000"/>
              </a:lnSpc>
              <a:buFont typeface="Courier New" panose="02070309020205020404" pitchFamily="49" charset="0"/>
              <a:buChar char="o"/>
            </a:pPr>
            <a:r>
              <a:rPr lang="en-US" sz="4900" dirty="0"/>
              <a:t>Public events to disseminate census results</a:t>
            </a:r>
            <a:endParaRPr lang="en-GB" sz="4900" dirty="0"/>
          </a:p>
          <a:p>
            <a:r>
              <a:rPr lang="es-ES" sz="4900" b="1" dirty="0"/>
              <a:t>Country </a:t>
            </a:r>
            <a:r>
              <a:rPr lang="en-US" sz="4900" b="1" dirty="0"/>
              <a:t>example</a:t>
            </a:r>
            <a:endParaRPr lang="en-US" altLang="en-US" sz="4900" b="1" dirty="0"/>
          </a:p>
          <a:p>
            <a:endParaRPr lang="ro-RO" altLang="en-US" sz="2200" b="1" dirty="0">
              <a:solidFill>
                <a:srgbClr val="0070C0"/>
              </a:solidFill>
            </a:endParaRPr>
          </a:p>
          <a:p>
            <a:endParaRPr lang="ro-RO" altLang="en-US" sz="2200" b="1" dirty="0">
              <a:solidFill>
                <a:srgbClr val="0070C0"/>
              </a:solidFill>
            </a:endParaRPr>
          </a:p>
          <a:p>
            <a:endParaRPr lang="ro-RO" altLang="en-US" sz="2200" b="1" dirty="0">
              <a:solidFill>
                <a:srgbClr val="0070C0"/>
              </a:solidFill>
            </a:endParaRPr>
          </a:p>
          <a:p>
            <a:endParaRPr lang="ro-RO" altLang="en-US" sz="2200" b="1" dirty="0">
              <a:solidFill>
                <a:srgbClr val="0070C0"/>
              </a:solidFill>
            </a:endParaRPr>
          </a:p>
          <a:p>
            <a:endParaRPr lang="en-US" altLang="en-US" sz="2200" b="1" dirty="0">
              <a:solidFill>
                <a:srgbClr val="0070C0"/>
              </a:solidFill>
            </a:endParaRPr>
          </a:p>
        </p:txBody>
      </p:sp>
      <p:pic>
        <p:nvPicPr>
          <p:cNvPr id="3" name="Picture 2"/>
          <p:cNvPicPr>
            <a:picLocks noChangeAspect="1"/>
          </p:cNvPicPr>
          <p:nvPr/>
        </p:nvPicPr>
        <p:blipFill>
          <a:blip r:embed="rId2" cstate="print"/>
          <a:stretch>
            <a:fillRect/>
          </a:stretch>
        </p:blipFill>
        <p:spPr>
          <a:xfrm>
            <a:off x="4989895" y="116632"/>
            <a:ext cx="3902585" cy="3015368"/>
          </a:xfrm>
          <a:prstGeom prst="ellipse">
            <a:avLst/>
          </a:prstGeom>
        </p:spPr>
      </p:pic>
      <p:sp>
        <p:nvSpPr>
          <p:cNvPr id="4" name="Slide Number Placeholder 3"/>
          <p:cNvSpPr>
            <a:spLocks noGrp="1"/>
          </p:cNvSpPr>
          <p:nvPr>
            <p:ph type="sldNum" sz="quarter" idx="12"/>
          </p:nvPr>
        </p:nvSpPr>
        <p:spPr/>
        <p:txBody>
          <a:bodyPr/>
          <a:lstStyle/>
          <a:p>
            <a:pPr>
              <a:defRPr/>
            </a:pPr>
            <a:fld id="{295C7970-528A-4E6B-9828-E035C7872C03}" type="slidenum">
              <a:rPr lang="en-GB" smtClean="0"/>
              <a:pPr>
                <a:defRPr/>
              </a:pPr>
              <a:t>2</a:t>
            </a:fld>
            <a:endParaRPr lang="en-GB"/>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006" y="116632"/>
            <a:ext cx="7498080" cy="792088"/>
          </a:xfrm>
        </p:spPr>
        <p:txBody>
          <a:bodyPr/>
          <a:lstStyle/>
          <a:p>
            <a:r>
              <a:rPr lang="es-ES" b="1" dirty="0"/>
              <a:t>Country </a:t>
            </a:r>
            <a:r>
              <a:rPr lang="en-US" b="1" dirty="0" smtClean="0"/>
              <a:t>example – </a:t>
            </a:r>
            <a:r>
              <a:rPr lang="en-US" dirty="0" smtClean="0"/>
              <a:t>Estonia 2010</a:t>
            </a:r>
            <a:endParaRPr lang="en-US" dirty="0"/>
          </a:p>
        </p:txBody>
      </p:sp>
      <p:sp>
        <p:nvSpPr>
          <p:cNvPr id="3" name="Content Placeholder 2"/>
          <p:cNvSpPr>
            <a:spLocks noGrp="1"/>
          </p:cNvSpPr>
          <p:nvPr>
            <p:ph idx="1"/>
          </p:nvPr>
        </p:nvSpPr>
        <p:spPr>
          <a:xfrm>
            <a:off x="1065336" y="1269997"/>
            <a:ext cx="7548312" cy="5273678"/>
          </a:xfrm>
        </p:spPr>
        <p:txBody>
          <a:bodyPr>
            <a:normAutofit/>
          </a:bodyPr>
          <a:lstStyle/>
          <a:p>
            <a:r>
              <a:rPr lang="en-GB" sz="2200" dirty="0"/>
              <a:t>The </a:t>
            </a:r>
            <a:r>
              <a:rPr lang="en-GB" sz="2200" b="1" dirty="0" smtClean="0"/>
              <a:t>preliminary data </a:t>
            </a:r>
            <a:r>
              <a:rPr lang="en-GB" sz="2200" dirty="0" smtClean="0"/>
              <a:t>of the 2010 Agricultural Census of Estonia were</a:t>
            </a:r>
            <a:r>
              <a:rPr lang="en-GB" sz="2200" dirty="0"/>
              <a:t> </a:t>
            </a:r>
            <a:r>
              <a:rPr lang="en-GB" sz="2200" dirty="0" smtClean="0"/>
              <a:t>published on December 2010 in the form of a press release;</a:t>
            </a:r>
          </a:p>
          <a:p>
            <a:endParaRPr lang="en-GB" sz="2200" dirty="0"/>
          </a:p>
          <a:p>
            <a:r>
              <a:rPr lang="en-GB" sz="2200" dirty="0" smtClean="0"/>
              <a:t>The </a:t>
            </a:r>
            <a:r>
              <a:rPr lang="en-GB" sz="2200" b="1" dirty="0" smtClean="0"/>
              <a:t>final results, </a:t>
            </a:r>
            <a:r>
              <a:rPr lang="en-GB" sz="2200" dirty="0" smtClean="0"/>
              <a:t>together with metadata, were published on December 2011 in the statistical database of Statistics Estonia available at: </a:t>
            </a:r>
            <a:r>
              <a:rPr lang="en-US" sz="2200" dirty="0">
                <a:hlinkClick r:id="rId3"/>
              </a:rPr>
              <a:t>http://</a:t>
            </a:r>
            <a:r>
              <a:rPr lang="en-US" sz="2200" dirty="0" smtClean="0">
                <a:hlinkClick r:id="rId3"/>
              </a:rPr>
              <a:t>www.stat.ee/ac2010</a:t>
            </a:r>
            <a:r>
              <a:rPr lang="en-US" sz="2200" dirty="0" smtClean="0"/>
              <a:t>;</a:t>
            </a:r>
          </a:p>
          <a:p>
            <a:endParaRPr lang="en-GB" sz="2200" dirty="0" smtClean="0"/>
          </a:p>
          <a:p>
            <a:pPr algn="just"/>
            <a:r>
              <a:rPr lang="en-US" sz="2200" dirty="0"/>
              <a:t>Researchers can, under special contracts, use </a:t>
            </a:r>
            <a:r>
              <a:rPr lang="en-US" sz="2200" b="1" dirty="0"/>
              <a:t>anonymized microdata </a:t>
            </a:r>
            <a:r>
              <a:rPr lang="en-US" sz="2200" dirty="0"/>
              <a:t>for research purposes at the safe center on Statistics Estonia’s premises or using remote access. They can analyze the data, but the data must remain with Statistics Estonia until an employee has subjected the information to disclosure control.</a:t>
            </a:r>
            <a:endParaRPr lang="en-GB" sz="2200" dirty="0"/>
          </a:p>
        </p:txBody>
      </p:sp>
      <p:sp>
        <p:nvSpPr>
          <p:cNvPr id="4" name="Slide Number Placeholder 3"/>
          <p:cNvSpPr>
            <a:spLocks noGrp="1"/>
          </p:cNvSpPr>
          <p:nvPr>
            <p:ph type="sldNum" sz="quarter" idx="12"/>
          </p:nvPr>
        </p:nvSpPr>
        <p:spPr/>
        <p:txBody>
          <a:bodyPr/>
          <a:lstStyle/>
          <a:p>
            <a:pPr>
              <a:defRPr/>
            </a:pPr>
            <a:fld id="{295C7970-528A-4E6B-9828-E035C7872C03}" type="slidenum">
              <a:rPr lang="en-GB" smtClean="0"/>
              <a:pPr>
                <a:defRPr/>
              </a:pPr>
              <a:t>20</a:t>
            </a:fld>
            <a:endParaRPr lang="en-GB"/>
          </a:p>
        </p:txBody>
      </p:sp>
    </p:spTree>
    <p:extLst>
      <p:ext uri="{BB962C8B-B14F-4D97-AF65-F5344CB8AC3E}">
        <p14:creationId xmlns:p14="http://schemas.microsoft.com/office/powerpoint/2010/main" val="259895935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71600" y="2420888"/>
            <a:ext cx="7643813" cy="1431032"/>
          </a:xfrm>
        </p:spPr>
        <p:txBody>
          <a:bodyPr>
            <a:noAutofit/>
          </a:bodyPr>
          <a:lstStyle/>
          <a:p>
            <a:pPr eaLnBrk="1" hangingPunct="1">
              <a:buFont typeface="Wingdings" pitchFamily="2" charset="2"/>
              <a:buNone/>
              <a:defRPr/>
            </a:pPr>
            <a:endParaRPr lang="en-US" sz="4400" b="1" dirty="0">
              <a:solidFill>
                <a:srgbClr val="0070C0"/>
              </a:solidFill>
            </a:endParaRPr>
          </a:p>
          <a:p>
            <a:pPr algn="ctr" eaLnBrk="1" hangingPunct="1">
              <a:buFont typeface="Wingdings" pitchFamily="2" charset="2"/>
              <a:buNone/>
              <a:defRPr/>
            </a:pPr>
            <a:r>
              <a:rPr lang="en-US" sz="4400" b="1" dirty="0">
                <a:solidFill>
                  <a:srgbClr val="0070C0"/>
                </a:solidFill>
                <a:ea typeface="+mj-ea"/>
              </a:rPr>
              <a:t>THANK  YOU!</a:t>
            </a:r>
            <a:endParaRPr lang="ru-RU" sz="4400" b="1" dirty="0">
              <a:solidFill>
                <a:srgbClr val="0070C0"/>
              </a:solidFill>
              <a:ea typeface="+mj-ea"/>
            </a:endParaRPr>
          </a:p>
        </p:txBody>
      </p:sp>
      <p:sp>
        <p:nvSpPr>
          <p:cNvPr id="2" name="Slide Number Placeholder 1"/>
          <p:cNvSpPr>
            <a:spLocks noGrp="1"/>
          </p:cNvSpPr>
          <p:nvPr>
            <p:ph type="sldNum" sz="quarter" idx="12"/>
          </p:nvPr>
        </p:nvSpPr>
        <p:spPr/>
        <p:txBody>
          <a:bodyPr/>
          <a:lstStyle/>
          <a:p>
            <a:pPr>
              <a:defRPr/>
            </a:pPr>
            <a:fld id="{295C7970-528A-4E6B-9828-E035C7872C03}" type="slidenum">
              <a:rPr lang="en-GB" smtClean="0"/>
              <a:pPr>
                <a:defRPr/>
              </a:pPr>
              <a:t>21</a:t>
            </a:fld>
            <a:endParaRPr lang="en-GB"/>
          </a:p>
        </p:txBody>
      </p:sp>
      <p:pic>
        <p:nvPicPr>
          <p:cNvPr id="4" name="Picture 3" descr="http://www.fao.org/uploads/pics/WCA_whit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0314" y="5229200"/>
            <a:ext cx="3634752" cy="945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104" y="68574"/>
            <a:ext cx="8064896" cy="1296144"/>
          </a:xfrm>
        </p:spPr>
        <p:txBody>
          <a:bodyPr>
            <a:noAutofit/>
          </a:bodyPr>
          <a:lstStyle/>
          <a:p>
            <a:pPr algn="ctr">
              <a:defRPr/>
            </a:pPr>
            <a:r>
              <a:rPr lang="en-US" sz="3600" b="1" dirty="0"/>
              <a:t>Dissemination - key census stage</a:t>
            </a:r>
          </a:p>
        </p:txBody>
      </p:sp>
      <p:sp>
        <p:nvSpPr>
          <p:cNvPr id="5123" name="Content Placeholder 2"/>
          <p:cNvSpPr>
            <a:spLocks noGrp="1"/>
          </p:cNvSpPr>
          <p:nvPr>
            <p:ph idx="1"/>
          </p:nvPr>
        </p:nvSpPr>
        <p:spPr>
          <a:xfrm>
            <a:off x="956611" y="1412776"/>
            <a:ext cx="7947917" cy="5445224"/>
          </a:xfrm>
        </p:spPr>
        <p:txBody>
          <a:bodyPr>
            <a:noAutofit/>
          </a:bodyPr>
          <a:lstStyle/>
          <a:p>
            <a:pPr marL="282575" lvl="1" indent="-282575" algn="just">
              <a:spcBef>
                <a:spcPts val="600"/>
              </a:spcBef>
              <a:buSzPct val="80000"/>
              <a:buFont typeface="Wingdings 2"/>
              <a:buChar char=""/>
            </a:pPr>
            <a:r>
              <a:rPr lang="en-US" altLang="en-US" sz="2400" dirty="0"/>
              <a:t>A </a:t>
            </a:r>
            <a:r>
              <a:rPr lang="ro-RO" altLang="en-US" sz="2400" dirty="0"/>
              <a:t>key </a:t>
            </a:r>
            <a:r>
              <a:rPr lang="en-US" altLang="en-US" sz="2400" dirty="0"/>
              <a:t>stage of the census where the census data </a:t>
            </a:r>
            <a:r>
              <a:rPr lang="ro-RO" altLang="en-US" sz="2400" dirty="0"/>
              <a:t>are</a:t>
            </a:r>
            <a:r>
              <a:rPr lang="en-US" altLang="en-US" sz="2400" dirty="0"/>
              <a:t> made available to users and long-term preservation is ensured.</a:t>
            </a:r>
            <a:endParaRPr lang="ro-RO" altLang="en-US" sz="2400" dirty="0"/>
          </a:p>
          <a:p>
            <a:pPr marL="282575" lvl="1" indent="-282575" algn="just">
              <a:spcBef>
                <a:spcPts val="600"/>
              </a:spcBef>
              <a:buSzPct val="80000"/>
              <a:buFont typeface="Wingdings 2"/>
              <a:buChar char=""/>
            </a:pPr>
            <a:r>
              <a:rPr lang="en-US" sz="2400" dirty="0"/>
              <a:t>It should be well organized and discussed with stakeholders and primary data users within the census committee and with other groups of users during the preparatory phase. </a:t>
            </a:r>
            <a:endParaRPr lang="en-GB" sz="2400" dirty="0"/>
          </a:p>
          <a:p>
            <a:pPr marL="342900" lvl="1" indent="-342900" algn="just">
              <a:buFont typeface="Arial" panose="020B0604020202020204" pitchFamily="34" charset="0"/>
              <a:buChar char="•"/>
            </a:pPr>
            <a:r>
              <a:rPr lang="en-US" sz="2400" dirty="0"/>
              <a:t>Data from national censuses represent a valuable public good that should be widely disseminated by census offices (COs) in order to enhance its utilization by the various users. </a:t>
            </a:r>
          </a:p>
          <a:p>
            <a:pPr marL="282575" indent="-282575" algn="just"/>
            <a:r>
              <a:rPr lang="en-US" sz="2400" dirty="0"/>
              <a:t>It can be done in several ways: providing access to summarized data, including macro-databases, interactive web products and safe access to microdata files for more in-depth analysis. </a:t>
            </a:r>
            <a:endParaRPr lang="en-GB" sz="2400" dirty="0"/>
          </a:p>
          <a:p>
            <a:pPr marL="282575" indent="-282575"/>
            <a:endParaRPr lang="en-US" altLang="en-US" sz="2000" dirty="0"/>
          </a:p>
          <a:p>
            <a:pPr>
              <a:buFont typeface="Wingdings" pitchFamily="2" charset="2"/>
              <a:buNone/>
            </a:pPr>
            <a:endParaRPr lang="en-US" altLang="en-US" dirty="0"/>
          </a:p>
        </p:txBody>
      </p:sp>
      <p:sp>
        <p:nvSpPr>
          <p:cNvPr id="3" name="Slide Number Placeholder 2"/>
          <p:cNvSpPr>
            <a:spLocks noGrp="1"/>
          </p:cNvSpPr>
          <p:nvPr>
            <p:ph type="sldNum" sz="quarter" idx="12"/>
          </p:nvPr>
        </p:nvSpPr>
        <p:spPr/>
        <p:txBody>
          <a:bodyPr/>
          <a:lstStyle/>
          <a:p>
            <a:pPr>
              <a:defRPr/>
            </a:pPr>
            <a:fld id="{295C7970-528A-4E6B-9828-E035C7872C03}" type="slidenum">
              <a:rPr lang="en-GB" smtClean="0"/>
              <a:pPr>
                <a:defRPr/>
              </a:pPr>
              <a:t>3</a:t>
            </a:fld>
            <a:endParaRPr lang="en-GB"/>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0198"/>
            <a:ext cx="7848872" cy="1176554"/>
          </a:xfrm>
        </p:spPr>
        <p:txBody>
          <a:bodyPr>
            <a:noAutofit/>
          </a:bodyPr>
          <a:lstStyle/>
          <a:p>
            <a:pPr algn="ctr"/>
            <a:r>
              <a:rPr lang="en-US" sz="3600" b="1" dirty="0"/>
              <a:t>Dissemination strategy and plan</a:t>
            </a:r>
            <a:endParaRPr lang="en-GB" sz="3600" b="1" dirty="0"/>
          </a:p>
        </p:txBody>
      </p:sp>
      <p:sp>
        <p:nvSpPr>
          <p:cNvPr id="5123" name="Content Placeholder 2"/>
          <p:cNvSpPr>
            <a:spLocks noGrp="1"/>
          </p:cNvSpPr>
          <p:nvPr>
            <p:ph idx="1"/>
          </p:nvPr>
        </p:nvSpPr>
        <p:spPr>
          <a:xfrm>
            <a:off x="907345" y="1196752"/>
            <a:ext cx="7947917" cy="5539333"/>
          </a:xfrm>
        </p:spPr>
        <p:txBody>
          <a:bodyPr>
            <a:noAutofit/>
          </a:bodyPr>
          <a:lstStyle/>
          <a:p>
            <a:pPr lvl="0" algn="just">
              <a:spcBef>
                <a:spcPts val="0"/>
              </a:spcBef>
            </a:pPr>
            <a:r>
              <a:rPr lang="en-US" sz="2400" b="1" dirty="0"/>
              <a:t>Dissemination strategy – </a:t>
            </a:r>
            <a:r>
              <a:rPr lang="en-GB" sz="2400" b="1" dirty="0"/>
              <a:t>key elements:</a:t>
            </a:r>
          </a:p>
          <a:p>
            <a:pPr lvl="1" algn="just">
              <a:spcBef>
                <a:spcPts val="0"/>
              </a:spcBef>
              <a:buFont typeface="Courier New" panose="02070309020205020404" pitchFamily="49" charset="0"/>
              <a:buChar char="o"/>
            </a:pPr>
            <a:r>
              <a:rPr lang="en-GB" sz="2400" dirty="0"/>
              <a:t>Identifying, through consultation, the diverse categories of users and their data needs/uses, </a:t>
            </a:r>
          </a:p>
          <a:p>
            <a:pPr lvl="1" algn="just">
              <a:spcBef>
                <a:spcPts val="0"/>
              </a:spcBef>
              <a:buFont typeface="Courier New" panose="02070309020205020404" pitchFamily="49" charset="0"/>
              <a:buChar char="o"/>
            </a:pPr>
            <a:r>
              <a:rPr lang="en-GB" sz="2400" dirty="0"/>
              <a:t>Products to be developed, </a:t>
            </a:r>
          </a:p>
          <a:p>
            <a:pPr lvl="1" algn="just">
              <a:spcBef>
                <a:spcPts val="0"/>
              </a:spcBef>
              <a:buFont typeface="Courier New" panose="02070309020205020404" pitchFamily="49" charset="0"/>
              <a:buChar char="o"/>
            </a:pPr>
            <a:r>
              <a:rPr lang="en-GB" sz="2400" dirty="0"/>
              <a:t>The media of dissemination,</a:t>
            </a:r>
          </a:p>
          <a:p>
            <a:pPr lvl="1" algn="just">
              <a:spcBef>
                <a:spcPts val="0"/>
              </a:spcBef>
              <a:buFont typeface="Courier New" panose="02070309020205020404" pitchFamily="49" charset="0"/>
              <a:buChar char="o"/>
            </a:pPr>
            <a:r>
              <a:rPr lang="en-GB" sz="2400" dirty="0"/>
              <a:t>Metadata to aid in the interpretation of the results, </a:t>
            </a:r>
          </a:p>
          <a:p>
            <a:pPr lvl="1" algn="just">
              <a:spcBef>
                <a:spcPts val="0"/>
              </a:spcBef>
              <a:buFont typeface="Courier New" panose="02070309020205020404" pitchFamily="49" charset="0"/>
              <a:buChar char="o"/>
            </a:pPr>
            <a:r>
              <a:rPr lang="en-GB" sz="2400" dirty="0"/>
              <a:t>Confidentiality and privacy measures, </a:t>
            </a:r>
          </a:p>
          <a:p>
            <a:pPr lvl="1" algn="just">
              <a:spcBef>
                <a:spcPts val="0"/>
              </a:spcBef>
              <a:buFont typeface="Courier New" panose="02070309020205020404" pitchFamily="49" charset="0"/>
              <a:buChar char="o"/>
            </a:pPr>
            <a:r>
              <a:rPr lang="en-GB" sz="2400" dirty="0"/>
              <a:t>Assessing the required technologies to meet user needs, </a:t>
            </a:r>
          </a:p>
          <a:p>
            <a:pPr lvl="1" algn="just">
              <a:spcBef>
                <a:spcPts val="0"/>
              </a:spcBef>
              <a:buFont typeface="Courier New" panose="02070309020205020404" pitchFamily="49" charset="0"/>
              <a:buChar char="o"/>
            </a:pPr>
            <a:r>
              <a:rPr lang="en-GB" sz="2400" dirty="0"/>
              <a:t>Dissemination policy, </a:t>
            </a:r>
          </a:p>
          <a:p>
            <a:pPr lvl="1" algn="just">
              <a:spcBef>
                <a:spcPts val="0"/>
              </a:spcBef>
              <a:buFont typeface="Courier New" panose="02070309020205020404" pitchFamily="49" charset="0"/>
              <a:buChar char="o"/>
            </a:pPr>
            <a:r>
              <a:rPr lang="en-GB" sz="2400" dirty="0"/>
              <a:t>Quality assurance in terms of accuracy and timeliness,</a:t>
            </a:r>
          </a:p>
          <a:p>
            <a:pPr lvl="1" algn="just">
              <a:spcBef>
                <a:spcPts val="0"/>
              </a:spcBef>
              <a:buFont typeface="Courier New" panose="02070309020205020404" pitchFamily="49" charset="0"/>
              <a:buChar char="o"/>
            </a:pPr>
            <a:r>
              <a:rPr lang="en-GB" sz="2400" dirty="0"/>
              <a:t>Available financial and human resources. </a:t>
            </a:r>
          </a:p>
          <a:p>
            <a:pPr lvl="0" algn="just">
              <a:spcBef>
                <a:spcPts val="0"/>
              </a:spcBef>
            </a:pPr>
            <a:r>
              <a:rPr lang="en-GB" sz="2400" dirty="0"/>
              <a:t>The </a:t>
            </a:r>
            <a:r>
              <a:rPr lang="en-GB" sz="2400" b="1" dirty="0"/>
              <a:t>dissemination plan </a:t>
            </a:r>
            <a:r>
              <a:rPr lang="en-GB" sz="2400" dirty="0"/>
              <a:t>outlines the </a:t>
            </a:r>
            <a:r>
              <a:rPr lang="en-GB" sz="2400" i="1" dirty="0"/>
              <a:t>census products, services, methods and tools </a:t>
            </a:r>
            <a:r>
              <a:rPr lang="en-GB" sz="2400" dirty="0"/>
              <a:t>the census agency will use for the dissemination of preliminary and final census results to different types of users</a:t>
            </a:r>
            <a:r>
              <a:rPr lang="en-GB" sz="2800" dirty="0"/>
              <a:t>.</a:t>
            </a:r>
          </a:p>
          <a:p>
            <a:pPr marL="342900" lvl="1" indent="-342900">
              <a:buFont typeface="Arial" panose="020B0604020202020204" pitchFamily="34" charset="0"/>
              <a:buChar char="•"/>
            </a:pPr>
            <a:endParaRPr lang="en-US" altLang="en-US" sz="2200" dirty="0"/>
          </a:p>
          <a:p>
            <a:pPr marL="282575" indent="-282575"/>
            <a:endParaRPr lang="en-US" altLang="en-US" sz="2000" dirty="0"/>
          </a:p>
          <a:p>
            <a:pPr>
              <a:buFont typeface="Wingdings" pitchFamily="2" charset="2"/>
              <a:buNone/>
            </a:pPr>
            <a:endParaRPr lang="en-US" altLang="en-US" dirty="0"/>
          </a:p>
        </p:txBody>
      </p:sp>
      <p:sp>
        <p:nvSpPr>
          <p:cNvPr id="3" name="Slide Number Placeholder 2"/>
          <p:cNvSpPr>
            <a:spLocks noGrp="1"/>
          </p:cNvSpPr>
          <p:nvPr>
            <p:ph type="sldNum" sz="quarter" idx="12"/>
          </p:nvPr>
        </p:nvSpPr>
        <p:spPr/>
        <p:txBody>
          <a:bodyPr/>
          <a:lstStyle/>
          <a:p>
            <a:pPr>
              <a:defRPr/>
            </a:pPr>
            <a:fld id="{295C7970-528A-4E6B-9828-E035C7872C03}" type="slidenum">
              <a:rPr lang="en-GB" smtClean="0"/>
              <a:pPr>
                <a:defRPr/>
              </a:pPr>
              <a:t>4</a:t>
            </a:fld>
            <a:endParaRPr lang="en-GB"/>
          </a:p>
        </p:txBody>
      </p:sp>
    </p:spTree>
    <p:extLst>
      <p:ext uri="{BB962C8B-B14F-4D97-AF65-F5344CB8AC3E}">
        <p14:creationId xmlns:p14="http://schemas.microsoft.com/office/powerpoint/2010/main" val="296722605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9" y="125077"/>
            <a:ext cx="7955232" cy="812028"/>
          </a:xfrm>
        </p:spPr>
        <p:txBody>
          <a:bodyPr>
            <a:normAutofit/>
          </a:bodyPr>
          <a:lstStyle/>
          <a:p>
            <a:pPr algn="ctr"/>
            <a:r>
              <a:rPr lang="en-US" altLang="en-US" sz="3600" b="1" dirty="0"/>
              <a:t>Dissemination products and services</a:t>
            </a:r>
            <a:endParaRPr lang="en-GB" sz="3600" dirty="0"/>
          </a:p>
        </p:txBody>
      </p:sp>
      <p:sp>
        <p:nvSpPr>
          <p:cNvPr id="3" name="Content Placeholder 2"/>
          <p:cNvSpPr>
            <a:spLocks noGrp="1"/>
          </p:cNvSpPr>
          <p:nvPr>
            <p:ph idx="1"/>
          </p:nvPr>
        </p:nvSpPr>
        <p:spPr>
          <a:xfrm>
            <a:off x="1043609" y="1182697"/>
            <a:ext cx="6120679" cy="5328828"/>
          </a:xfrm>
        </p:spPr>
        <p:txBody>
          <a:bodyPr>
            <a:noAutofit/>
          </a:bodyPr>
          <a:lstStyle/>
          <a:p>
            <a:pPr marL="539496" indent="-457200">
              <a:spcBef>
                <a:spcPts val="0"/>
              </a:spcBef>
            </a:pPr>
            <a:r>
              <a:rPr lang="en-GB" sz="2200" b="1" dirty="0">
                <a:solidFill>
                  <a:schemeClr val="accent3">
                    <a:lumMod val="50000"/>
                  </a:schemeClr>
                </a:solidFill>
              </a:rPr>
              <a:t>Reports:</a:t>
            </a:r>
            <a:endParaRPr lang="en-US" sz="2200" b="1" dirty="0">
              <a:solidFill>
                <a:schemeClr val="accent3">
                  <a:lumMod val="50000"/>
                </a:schemeClr>
              </a:solidFill>
            </a:endParaRPr>
          </a:p>
          <a:p>
            <a:pPr marL="801688" lvl="1" indent="-398463">
              <a:spcBef>
                <a:spcPts val="0"/>
              </a:spcBef>
              <a:buFont typeface="Courier New" panose="02070309020205020404" pitchFamily="49" charset="0"/>
              <a:buChar char="o"/>
            </a:pPr>
            <a:r>
              <a:rPr lang="en-GB" sz="2200" dirty="0"/>
              <a:t>Report on preliminary results </a:t>
            </a:r>
            <a:endParaRPr lang="en-US" sz="2200" dirty="0"/>
          </a:p>
          <a:p>
            <a:pPr marL="801688" lvl="1" indent="-398463">
              <a:spcBef>
                <a:spcPts val="0"/>
              </a:spcBef>
              <a:buFont typeface="Courier New" panose="02070309020205020404" pitchFamily="49" charset="0"/>
              <a:buChar char="o"/>
            </a:pPr>
            <a:r>
              <a:rPr lang="en-GB" sz="2200" dirty="0"/>
              <a:t>Report on final results </a:t>
            </a:r>
            <a:endParaRPr lang="en-US" sz="2200" dirty="0"/>
          </a:p>
          <a:p>
            <a:pPr marL="801688" lvl="1" indent="-398463">
              <a:spcBef>
                <a:spcPts val="0"/>
              </a:spcBef>
              <a:buFont typeface="Courier New" panose="02070309020205020404" pitchFamily="49" charset="0"/>
              <a:buChar char="o"/>
            </a:pPr>
            <a:r>
              <a:rPr lang="en-GB" sz="2200" dirty="0"/>
              <a:t>Analytical/thematic reports</a:t>
            </a:r>
          </a:p>
          <a:p>
            <a:pPr marL="801688" lvl="1" indent="-398463">
              <a:spcBef>
                <a:spcPts val="0"/>
              </a:spcBef>
              <a:buFont typeface="Courier New" panose="02070309020205020404" pitchFamily="49" charset="0"/>
              <a:buChar char="o"/>
            </a:pPr>
            <a:r>
              <a:rPr lang="en-GB" sz="2200" dirty="0"/>
              <a:t>Technical report </a:t>
            </a:r>
          </a:p>
          <a:p>
            <a:pPr marL="801688" lvl="1" indent="-398463">
              <a:spcBef>
                <a:spcPts val="0"/>
              </a:spcBef>
              <a:buFont typeface="Courier New" panose="02070309020205020404" pitchFamily="49" charset="0"/>
              <a:buChar char="o"/>
            </a:pPr>
            <a:r>
              <a:rPr lang="en-GB" sz="2200" dirty="0"/>
              <a:t>Report on quality evaluation (including results of PES)</a:t>
            </a:r>
            <a:endParaRPr lang="en-US" sz="2200" dirty="0"/>
          </a:p>
          <a:p>
            <a:pPr marL="402336" lvl="1" indent="0">
              <a:spcBef>
                <a:spcPts val="0"/>
              </a:spcBef>
              <a:buNone/>
            </a:pPr>
            <a:endParaRPr lang="en-GB" sz="2200" dirty="0"/>
          </a:p>
          <a:p>
            <a:pPr marL="539496" indent="-457200">
              <a:spcBef>
                <a:spcPts val="0"/>
              </a:spcBef>
            </a:pPr>
            <a:r>
              <a:rPr lang="en-GB" sz="2200" b="1" dirty="0">
                <a:solidFill>
                  <a:schemeClr val="accent3">
                    <a:lumMod val="50000"/>
                  </a:schemeClr>
                </a:solidFill>
              </a:rPr>
              <a:t>Data products and services:  </a:t>
            </a:r>
            <a:endParaRPr lang="en-US" sz="2200" b="1" dirty="0">
              <a:solidFill>
                <a:schemeClr val="accent3">
                  <a:lumMod val="50000"/>
                </a:schemeClr>
              </a:solidFill>
            </a:endParaRPr>
          </a:p>
          <a:p>
            <a:pPr marL="801688" lvl="1" indent="-398463">
              <a:spcBef>
                <a:spcPts val="0"/>
              </a:spcBef>
              <a:buFont typeface="Courier New" panose="02070309020205020404" pitchFamily="49" charset="0"/>
              <a:buChar char="o"/>
            </a:pPr>
            <a:r>
              <a:rPr lang="en-US" sz="2200" dirty="0"/>
              <a:t>Tabulated data </a:t>
            </a:r>
          </a:p>
          <a:p>
            <a:pPr marL="801688" lvl="1" indent="-398463">
              <a:spcBef>
                <a:spcPts val="0"/>
              </a:spcBef>
              <a:buFont typeface="Courier New" panose="02070309020205020404" pitchFamily="49" charset="0"/>
              <a:buChar char="o"/>
            </a:pPr>
            <a:r>
              <a:rPr lang="en-US" sz="2200" dirty="0"/>
              <a:t>Access to macro- and micro-databases</a:t>
            </a:r>
          </a:p>
          <a:p>
            <a:pPr lvl="1">
              <a:spcBef>
                <a:spcPts val="0"/>
              </a:spcBef>
              <a:buNone/>
            </a:pPr>
            <a:endParaRPr lang="en-US" sz="2200" dirty="0"/>
          </a:p>
          <a:p>
            <a:pPr marL="539496" indent="-457200">
              <a:spcBef>
                <a:spcPts val="0"/>
              </a:spcBef>
            </a:pPr>
            <a:r>
              <a:rPr lang="en-GB" sz="2200" b="1" dirty="0">
                <a:solidFill>
                  <a:schemeClr val="accent3">
                    <a:lumMod val="50000"/>
                  </a:schemeClr>
                </a:solidFill>
              </a:rPr>
              <a:t>Other products:</a:t>
            </a:r>
            <a:endParaRPr lang="en-US" sz="2200" b="1" dirty="0">
              <a:solidFill>
                <a:schemeClr val="accent3">
                  <a:lumMod val="50000"/>
                </a:schemeClr>
              </a:solidFill>
            </a:endParaRPr>
          </a:p>
          <a:p>
            <a:pPr marL="801688" lvl="1" indent="-398463">
              <a:spcBef>
                <a:spcPts val="0"/>
              </a:spcBef>
              <a:buFont typeface="Courier New" panose="02070309020205020404" pitchFamily="49" charset="0"/>
              <a:buChar char="o"/>
            </a:pPr>
            <a:r>
              <a:rPr lang="en-GB" sz="2200" dirty="0"/>
              <a:t>Atlases and other geographic  products </a:t>
            </a:r>
          </a:p>
          <a:p>
            <a:pPr marL="801688" lvl="1" indent="-398463">
              <a:spcBef>
                <a:spcPts val="0"/>
              </a:spcBef>
              <a:buFont typeface="Courier New" panose="02070309020205020404" pitchFamily="49" charset="0"/>
              <a:buChar char="o"/>
            </a:pPr>
            <a:r>
              <a:rPr lang="en-GB" sz="2200" dirty="0"/>
              <a:t>Brochures and flyers </a:t>
            </a:r>
          </a:p>
          <a:p>
            <a:pPr marL="801688" lvl="1" indent="-398463">
              <a:spcBef>
                <a:spcPts val="0"/>
              </a:spcBef>
              <a:buFont typeface="Courier New" panose="02070309020205020404" pitchFamily="49" charset="0"/>
              <a:buChar char="o"/>
            </a:pPr>
            <a:r>
              <a:rPr lang="en-GB" sz="2200" dirty="0"/>
              <a:t>Videos and sketches, etc.</a:t>
            </a:r>
          </a:p>
          <a:p>
            <a:pPr marL="801688" lvl="1" indent="-398463">
              <a:spcBef>
                <a:spcPts val="0"/>
              </a:spcBef>
              <a:buFont typeface="Courier New" panose="02070309020205020404" pitchFamily="49" charset="0"/>
              <a:buChar char="o"/>
            </a:pPr>
            <a:endParaRPr lang="en-US" sz="2200" dirty="0"/>
          </a:p>
          <a:p>
            <a:pPr lvl="1">
              <a:spcBef>
                <a:spcPts val="0"/>
              </a:spcBef>
              <a:buFont typeface="Arial" pitchFamily="34" charset="0"/>
              <a:buChar char="•"/>
            </a:pPr>
            <a:endParaRPr lang="en-US" sz="2200" dirty="0"/>
          </a:p>
          <a:p>
            <a:pPr>
              <a:spcBef>
                <a:spcPts val="0"/>
              </a:spcBef>
            </a:pPr>
            <a:endParaRPr lang="en-GB" sz="22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5</a:t>
            </a:fld>
            <a:endParaRPr lang="es-ES"/>
          </a:p>
        </p:txBody>
      </p:sp>
      <p:pic>
        <p:nvPicPr>
          <p:cNvPr id="21506" name="Picture 2" descr="Image result for reports icon"/>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7164288" y="1628799"/>
            <a:ext cx="1368152" cy="1368153"/>
          </a:xfrm>
          <a:prstGeom prst="rect">
            <a:avLst/>
          </a:prstGeom>
          <a:noFill/>
        </p:spPr>
      </p:pic>
      <p:pic>
        <p:nvPicPr>
          <p:cNvPr id="21508" name="Picture 4" descr="Image result for Data products"/>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7164288" y="3356992"/>
            <a:ext cx="1736422" cy="980238"/>
          </a:xfrm>
          <a:prstGeom prst="rect">
            <a:avLst/>
          </a:prstGeom>
          <a:noFill/>
        </p:spPr>
      </p:pic>
      <p:pic>
        <p:nvPicPr>
          <p:cNvPr id="21510" name="Picture 6" descr="Image result for brochures icon"/>
          <p:cNvPicPr>
            <a:picLocks noChangeAspect="1" noChangeArrowheads="1"/>
          </p:cNvPicPr>
          <p:nvPr/>
        </p:nvPicPr>
        <p:blipFill>
          <a:blip r:embed="rId4" cstate="print">
            <a:duotone>
              <a:schemeClr val="accent3">
                <a:shade val="45000"/>
                <a:satMod val="135000"/>
              </a:schemeClr>
              <a:prstClr val="white"/>
            </a:duotone>
          </a:blip>
          <a:srcRect/>
          <a:stretch>
            <a:fillRect/>
          </a:stretch>
        </p:blipFill>
        <p:spPr bwMode="auto">
          <a:xfrm>
            <a:off x="7268113" y="4797152"/>
            <a:ext cx="1336335" cy="1512168"/>
          </a:xfrm>
          <a:prstGeom prst="rect">
            <a:avLst/>
          </a:prstGeom>
          <a:noFill/>
        </p:spPr>
      </p:pic>
    </p:spTree>
    <p:extLst>
      <p:ext uri="{BB962C8B-B14F-4D97-AF65-F5344CB8AC3E}">
        <p14:creationId xmlns:p14="http://schemas.microsoft.com/office/powerpoint/2010/main" val="182293452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000" y="132787"/>
            <a:ext cx="7709480" cy="792088"/>
          </a:xfrm>
        </p:spPr>
        <p:txBody>
          <a:bodyPr>
            <a:normAutofit/>
          </a:bodyPr>
          <a:lstStyle/>
          <a:p>
            <a:pPr algn="ctr"/>
            <a:r>
              <a:rPr lang="en-GB" sz="3800" b="1" dirty="0"/>
              <a:t>Report</a:t>
            </a:r>
            <a:r>
              <a:rPr lang="ro-RO" sz="3800" b="1" dirty="0"/>
              <a:t>s</a:t>
            </a:r>
            <a:r>
              <a:rPr lang="en-GB" sz="3800" b="1" dirty="0"/>
              <a:t> on preliminary results</a:t>
            </a:r>
          </a:p>
        </p:txBody>
      </p:sp>
      <p:sp>
        <p:nvSpPr>
          <p:cNvPr id="3" name="Content Placeholder 2"/>
          <p:cNvSpPr>
            <a:spLocks noGrp="1"/>
          </p:cNvSpPr>
          <p:nvPr>
            <p:ph idx="1"/>
          </p:nvPr>
        </p:nvSpPr>
        <p:spPr>
          <a:xfrm>
            <a:off x="1079992" y="1096818"/>
            <a:ext cx="7884495" cy="1080120"/>
          </a:xfrm>
        </p:spPr>
        <p:txBody>
          <a:bodyPr>
            <a:normAutofit/>
          </a:bodyPr>
          <a:lstStyle/>
          <a:p>
            <a:pPr marL="0" lvl="0" indent="0">
              <a:lnSpc>
                <a:spcPct val="100000"/>
              </a:lnSpc>
              <a:buNone/>
            </a:pPr>
            <a:r>
              <a:rPr lang="en-US" sz="1800" b="1" dirty="0">
                <a:latin typeface="Arial" charset="0"/>
                <a:cs typeface="Arial" charset="0"/>
              </a:rPr>
              <a:t>The advance estimates </a:t>
            </a:r>
            <a:r>
              <a:rPr lang="en-US" sz="1800" dirty="0">
                <a:latin typeface="Arial" charset="0"/>
                <a:cs typeface="Arial" charset="0"/>
              </a:rPr>
              <a:t>of principal characteristics of the holdings are provisional and subject to revision once the full data-processing and verification operations have been completed.</a:t>
            </a:r>
          </a:p>
          <a:p>
            <a:pPr marL="0" indent="-285750">
              <a:lnSpc>
                <a:spcPct val="120000"/>
              </a:lnSpc>
            </a:pPr>
            <a:endParaRPr lang="en-GB" sz="1800" dirty="0">
              <a:latin typeface="Arial" charset="0"/>
              <a:cs typeface="Arial" charset="0"/>
            </a:endParaRPr>
          </a:p>
        </p:txBody>
      </p:sp>
      <p:sp>
        <p:nvSpPr>
          <p:cNvPr id="4" name="Slide Number Placeholder 3"/>
          <p:cNvSpPr>
            <a:spLocks noGrp="1"/>
          </p:cNvSpPr>
          <p:nvPr>
            <p:ph type="sldNum" sz="quarter" idx="12"/>
          </p:nvPr>
        </p:nvSpPr>
        <p:spPr/>
        <p:txBody>
          <a:bodyPr/>
          <a:lstStyle/>
          <a:p>
            <a:fld id="{412FF748-1325-48DC-AE50-E54CCC902008}" type="slidenum">
              <a:rPr lang="es-ES" smtClean="0"/>
              <a:pPr/>
              <a:t>6</a:t>
            </a:fld>
            <a:endParaRPr lang="es-ES"/>
          </a:p>
        </p:txBody>
      </p:sp>
      <p:sp>
        <p:nvSpPr>
          <p:cNvPr id="6" name="Rectangle 5"/>
          <p:cNvSpPr/>
          <p:nvPr/>
        </p:nvSpPr>
        <p:spPr>
          <a:xfrm>
            <a:off x="971600" y="2291535"/>
            <a:ext cx="6048672" cy="1655838"/>
          </a:xfrm>
          <a:prstGeom prst="rect">
            <a:avLst/>
          </a:prstGeom>
        </p:spPr>
        <p:txBody>
          <a:bodyPr wrap="square">
            <a:spAutoFit/>
          </a:bodyPr>
          <a:lstStyle/>
          <a:p>
            <a:pPr marL="468000" lvl="0" indent="-252000" algn="just">
              <a:lnSpc>
                <a:spcPct val="120000"/>
              </a:lnSpc>
              <a:buFont typeface="Arial" panose="020B0604020202020204" pitchFamily="34" charset="0"/>
              <a:buChar char="•"/>
            </a:pPr>
            <a:r>
              <a:rPr lang="en-US" b="1" dirty="0">
                <a:solidFill>
                  <a:srgbClr val="0070C0"/>
                </a:solidFill>
              </a:rPr>
              <a:t>Preliminary results </a:t>
            </a:r>
            <a:r>
              <a:rPr lang="ro-RO" b="1" dirty="0">
                <a:solidFill>
                  <a:srgbClr val="0070C0"/>
                </a:solidFill>
              </a:rPr>
              <a:t>results </a:t>
            </a:r>
            <a:r>
              <a:rPr lang="en-US" b="1" dirty="0">
                <a:solidFill>
                  <a:srgbClr val="0070C0"/>
                </a:solidFill>
              </a:rPr>
              <a:t>could be based on:</a:t>
            </a:r>
            <a:endParaRPr lang="ro-RO" b="1" dirty="0">
              <a:solidFill>
                <a:srgbClr val="0070C0"/>
              </a:solidFill>
            </a:endParaRPr>
          </a:p>
          <a:p>
            <a:pPr marL="879325" lvl="1" indent="-342900" algn="just">
              <a:buFont typeface="Wingdings" pitchFamily="2" charset="2"/>
              <a:buChar char="§"/>
            </a:pPr>
            <a:r>
              <a:rPr lang="en-US" sz="1600" u="sng" dirty="0"/>
              <a:t>Key data </a:t>
            </a:r>
            <a:r>
              <a:rPr lang="en-US" sz="1600" dirty="0"/>
              <a:t>on all the holdings enumerated in the census, per example through primary manual tabulations, or</a:t>
            </a:r>
          </a:p>
          <a:p>
            <a:pPr marL="879325" lvl="1" indent="-342900" algn="just">
              <a:buFont typeface="Wingdings" pitchFamily="2" charset="2"/>
              <a:buChar char="§"/>
            </a:pPr>
            <a:r>
              <a:rPr lang="en-US" sz="1600" dirty="0"/>
              <a:t> </a:t>
            </a:r>
            <a:r>
              <a:rPr lang="en-US" sz="1600" u="sng" dirty="0"/>
              <a:t>A subset of the census data</a:t>
            </a:r>
            <a:r>
              <a:rPr lang="en-US" sz="1600" dirty="0"/>
              <a:t>, either a representative sample or a geographic subset. </a:t>
            </a:r>
          </a:p>
          <a:p>
            <a:pPr marL="879325" lvl="1" indent="-342900" algn="just"/>
            <a:r>
              <a:rPr lang="en-US" sz="1600" dirty="0"/>
              <a:t> </a:t>
            </a:r>
          </a:p>
        </p:txBody>
      </p:sp>
      <p:pic>
        <p:nvPicPr>
          <p:cNvPr id="20484" name="Picture 4" descr="Image result for preliminary results"/>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6996269" y="2492896"/>
            <a:ext cx="2184243" cy="1008112"/>
          </a:xfrm>
          <a:prstGeom prst="rect">
            <a:avLst/>
          </a:prstGeom>
          <a:noFill/>
        </p:spPr>
      </p:pic>
      <p:sp>
        <p:nvSpPr>
          <p:cNvPr id="8" name="Rectangle 7"/>
          <p:cNvSpPr/>
          <p:nvPr/>
        </p:nvSpPr>
        <p:spPr>
          <a:xfrm>
            <a:off x="971600" y="4061971"/>
            <a:ext cx="7920880" cy="2031325"/>
          </a:xfrm>
          <a:prstGeom prst="rect">
            <a:avLst/>
          </a:prstGeom>
        </p:spPr>
        <p:txBody>
          <a:bodyPr wrap="square">
            <a:spAutoFit/>
          </a:bodyPr>
          <a:lstStyle/>
          <a:p>
            <a:pPr marL="468000" indent="-252000" algn="just">
              <a:buFont typeface="Arial" panose="020B0604020202020204" pitchFamily="34" charset="0"/>
              <a:buChar char="•"/>
            </a:pPr>
            <a:r>
              <a:rPr lang="en-GB" b="1" dirty="0">
                <a:solidFill>
                  <a:srgbClr val="0070C0"/>
                </a:solidFill>
              </a:rPr>
              <a:t>Preliminary results should be issued as early as practical</a:t>
            </a:r>
            <a:r>
              <a:rPr lang="ro-RO" b="1" dirty="0">
                <a:solidFill>
                  <a:srgbClr val="0070C0"/>
                </a:solidFill>
              </a:rPr>
              <a:t>.</a:t>
            </a:r>
            <a:r>
              <a:rPr lang="en-US" b="1" dirty="0">
                <a:solidFill>
                  <a:srgbClr val="0070C0"/>
                </a:solidFill>
              </a:rPr>
              <a:t> </a:t>
            </a:r>
            <a:r>
              <a:rPr lang="en-US" dirty="0"/>
              <a:t>According to best practices, countries release preliminary census results within 3 months after the end of the enumeration period and/or 6 months after the end of the census reference period.</a:t>
            </a:r>
          </a:p>
          <a:p>
            <a:pPr marL="468000" indent="-252000" algn="just"/>
            <a:endParaRPr lang="ro-RO" dirty="0"/>
          </a:p>
          <a:p>
            <a:pPr marL="468000" lvl="0" indent="-252000" algn="just">
              <a:buFont typeface="Arial" panose="020B0604020202020204" pitchFamily="34" charset="0"/>
              <a:buChar char="•"/>
            </a:pPr>
            <a:r>
              <a:rPr lang="en-US" b="1" dirty="0">
                <a:solidFill>
                  <a:srgbClr val="0070C0"/>
                </a:solidFill>
              </a:rPr>
              <a:t>Both online and printed dissemination media can be used for dissemination of preliminary census results</a:t>
            </a:r>
            <a:r>
              <a:rPr lang="en-US" dirty="0">
                <a:solidFill>
                  <a:srgbClr val="0070C0"/>
                </a:solidFill>
              </a:rPr>
              <a:t>.</a:t>
            </a:r>
          </a:p>
        </p:txBody>
      </p:sp>
    </p:spTree>
    <p:extLst>
      <p:ext uri="{BB962C8B-B14F-4D97-AF65-F5344CB8AC3E}">
        <p14:creationId xmlns:p14="http://schemas.microsoft.com/office/powerpoint/2010/main" val="269095738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168" y="112110"/>
            <a:ext cx="7498080" cy="1028052"/>
          </a:xfrm>
        </p:spPr>
        <p:txBody>
          <a:bodyPr>
            <a:normAutofit/>
          </a:bodyPr>
          <a:lstStyle/>
          <a:p>
            <a:pPr algn="ctr"/>
            <a:r>
              <a:rPr lang="en-GB" sz="4000" b="1" dirty="0"/>
              <a:t>Report</a:t>
            </a:r>
            <a:r>
              <a:rPr lang="ro-RO" sz="4000" b="1" dirty="0"/>
              <a:t>s</a:t>
            </a:r>
            <a:r>
              <a:rPr lang="en-GB" sz="4000" b="1" dirty="0"/>
              <a:t> on </a:t>
            </a:r>
            <a:r>
              <a:rPr lang="ro-RO" sz="4000" b="1" dirty="0"/>
              <a:t>final </a:t>
            </a:r>
            <a:r>
              <a:rPr lang="en-GB" sz="4000" b="1" dirty="0"/>
              <a:t>results</a:t>
            </a:r>
          </a:p>
        </p:txBody>
      </p:sp>
      <p:sp>
        <p:nvSpPr>
          <p:cNvPr id="3" name="Content Placeholder 2"/>
          <p:cNvSpPr>
            <a:spLocks noGrp="1"/>
          </p:cNvSpPr>
          <p:nvPr>
            <p:ph idx="1"/>
          </p:nvPr>
        </p:nvSpPr>
        <p:spPr>
          <a:xfrm>
            <a:off x="1242456" y="1335353"/>
            <a:ext cx="7901544" cy="936104"/>
          </a:xfrm>
        </p:spPr>
        <p:txBody>
          <a:bodyPr>
            <a:noAutofit/>
          </a:bodyPr>
          <a:lstStyle/>
          <a:p>
            <a:pPr marL="0" indent="0">
              <a:lnSpc>
                <a:spcPct val="100000"/>
              </a:lnSpc>
              <a:buNone/>
            </a:pPr>
            <a:r>
              <a:rPr lang="en-GB" sz="1800" b="1" dirty="0">
                <a:latin typeface="Arial" charset="0"/>
                <a:cs typeface="Arial" charset="0"/>
              </a:rPr>
              <a:t>The final census results </a:t>
            </a:r>
            <a:r>
              <a:rPr lang="en-GB" sz="1800" dirty="0">
                <a:latin typeface="Arial" charset="0"/>
                <a:cs typeface="Arial" charset="0"/>
              </a:rPr>
              <a:t>must be published as soon as possible: according to good practices - within two years after the end of the census reference period. </a:t>
            </a:r>
            <a:r>
              <a:rPr lang="en-US" sz="1800" dirty="0">
                <a:latin typeface="Arial" charset="0"/>
                <a:cs typeface="Arial" charset="0"/>
              </a:rPr>
              <a:t>T</a:t>
            </a:r>
            <a:r>
              <a:rPr lang="ro-RO" sz="1800" dirty="0">
                <a:latin typeface="Arial" charset="0"/>
                <a:cs typeface="Arial" charset="0"/>
              </a:rPr>
              <a:t>he Report</a:t>
            </a:r>
            <a:r>
              <a:rPr lang="en-US" sz="1800" dirty="0">
                <a:latin typeface="Arial" charset="0"/>
                <a:cs typeface="Arial" charset="0"/>
              </a:rPr>
              <a:t>  should include</a:t>
            </a:r>
            <a:r>
              <a:rPr lang="en-US" sz="1800" dirty="0">
                <a:solidFill>
                  <a:srgbClr val="0070C0"/>
                </a:solidFill>
                <a:latin typeface="Arial" charset="0"/>
                <a:cs typeface="Arial" charset="0"/>
              </a:rPr>
              <a:t>:</a:t>
            </a:r>
          </a:p>
          <a:p>
            <a:endParaRPr lang="en-GB" sz="11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7</a:t>
            </a:fld>
            <a:endParaRPr lang="es-ES"/>
          </a:p>
        </p:txBody>
      </p:sp>
      <p:sp>
        <p:nvSpPr>
          <p:cNvPr id="5" name="Rectangle 4"/>
          <p:cNvSpPr/>
          <p:nvPr/>
        </p:nvSpPr>
        <p:spPr>
          <a:xfrm>
            <a:off x="1187624" y="2584844"/>
            <a:ext cx="4104456" cy="3785652"/>
          </a:xfrm>
          <a:prstGeom prst="rect">
            <a:avLst/>
          </a:prstGeom>
        </p:spPr>
        <p:txBody>
          <a:bodyPr wrap="square">
            <a:spAutoFit/>
          </a:bodyPr>
          <a:lstStyle/>
          <a:p>
            <a:pPr marL="482346" indent="-400050">
              <a:lnSpc>
                <a:spcPct val="100000"/>
              </a:lnSpc>
              <a:buFont typeface="+mj-lt"/>
              <a:buAutoNum type="romanUcPeriod"/>
              <a:tabLst>
                <a:tab pos="268288" algn="l"/>
              </a:tabLst>
            </a:pPr>
            <a:r>
              <a:rPr lang="en-US" b="1" dirty="0">
                <a:solidFill>
                  <a:srgbClr val="0070C0"/>
                </a:solidFill>
              </a:rPr>
              <a:t>GENERAL  PART</a:t>
            </a:r>
          </a:p>
          <a:p>
            <a:pPr marL="482346" indent="-400050">
              <a:lnSpc>
                <a:spcPct val="100000"/>
              </a:lnSpc>
              <a:tabLst>
                <a:tab pos="268288" algn="l"/>
              </a:tabLst>
            </a:pPr>
            <a:endParaRPr lang="en-US" b="1" dirty="0">
              <a:solidFill>
                <a:srgbClr val="0070C0"/>
              </a:solidFill>
            </a:endParaRPr>
          </a:p>
          <a:p>
            <a:pPr indent="-400050">
              <a:lnSpc>
                <a:spcPct val="100000"/>
              </a:lnSpc>
              <a:tabLst>
                <a:tab pos="268288" algn="l"/>
              </a:tabLst>
            </a:pPr>
            <a:r>
              <a:rPr lang="en-US" sz="1600" b="1" dirty="0"/>
              <a:t>Objectives </a:t>
            </a:r>
            <a:r>
              <a:rPr lang="en-US" sz="1600" dirty="0"/>
              <a:t>of the census.</a:t>
            </a:r>
          </a:p>
          <a:p>
            <a:pPr indent="-400050">
              <a:lnSpc>
                <a:spcPct val="100000"/>
              </a:lnSpc>
              <a:tabLst>
                <a:tab pos="268288" algn="l"/>
              </a:tabLst>
            </a:pPr>
            <a:r>
              <a:rPr lang="en-US" sz="1600" b="1" dirty="0"/>
              <a:t>Historical background</a:t>
            </a:r>
            <a:r>
              <a:rPr lang="en-US" sz="1600" dirty="0"/>
              <a:t>: a brief history of previous censuses.</a:t>
            </a:r>
          </a:p>
          <a:p>
            <a:pPr indent="-400050">
              <a:lnSpc>
                <a:spcPct val="100000"/>
              </a:lnSpc>
              <a:tabLst>
                <a:tab pos="268288" algn="l"/>
              </a:tabLst>
            </a:pPr>
            <a:r>
              <a:rPr lang="en-US" sz="1600" b="1" dirty="0"/>
              <a:t>A brief description of the country </a:t>
            </a:r>
            <a:r>
              <a:rPr lang="en-US" sz="1400" dirty="0"/>
              <a:t>(e.g. geographical area, agro-ecol zones; importance of agric.)</a:t>
            </a:r>
          </a:p>
          <a:p>
            <a:pPr indent="-400050">
              <a:lnSpc>
                <a:spcPct val="100000"/>
              </a:lnSpc>
              <a:tabLst>
                <a:tab pos="268288" algn="l"/>
              </a:tabLst>
            </a:pPr>
            <a:r>
              <a:rPr lang="en-US" sz="1600" b="1" dirty="0"/>
              <a:t>Census scope and coverage.</a:t>
            </a:r>
          </a:p>
          <a:p>
            <a:pPr indent="-400050">
              <a:lnSpc>
                <a:spcPct val="100000"/>
              </a:lnSpc>
              <a:tabLst>
                <a:tab pos="268288" algn="l"/>
              </a:tabLst>
            </a:pPr>
            <a:r>
              <a:rPr lang="en-US" sz="1600" b="1" dirty="0"/>
              <a:t>Census methodology </a:t>
            </a:r>
            <a:r>
              <a:rPr lang="en-US" sz="1600" dirty="0"/>
              <a:t>and organization: a short summary.</a:t>
            </a:r>
          </a:p>
          <a:p>
            <a:pPr indent="-400050">
              <a:lnSpc>
                <a:spcPct val="100000"/>
              </a:lnSpc>
              <a:tabLst>
                <a:tab pos="268288" algn="l"/>
              </a:tabLst>
            </a:pPr>
            <a:r>
              <a:rPr lang="en-US" sz="1600" b="1" dirty="0"/>
              <a:t>Main concepts and definitions</a:t>
            </a:r>
            <a:r>
              <a:rPr lang="en-US" sz="1600" dirty="0"/>
              <a:t>, including the definition of the statistical unit.</a:t>
            </a:r>
          </a:p>
          <a:p>
            <a:pPr indent="-400050">
              <a:lnSpc>
                <a:spcPct val="100000"/>
              </a:lnSpc>
              <a:tabLst>
                <a:tab pos="268288" algn="l"/>
              </a:tabLst>
            </a:pPr>
            <a:r>
              <a:rPr lang="en-US" sz="1600" b="1" dirty="0"/>
              <a:t>Census enumeration period and reference period/date.</a:t>
            </a:r>
          </a:p>
        </p:txBody>
      </p:sp>
      <p:sp>
        <p:nvSpPr>
          <p:cNvPr id="6" name="Rectangle 5"/>
          <p:cNvSpPr/>
          <p:nvPr/>
        </p:nvSpPr>
        <p:spPr>
          <a:xfrm>
            <a:off x="5580112" y="2636912"/>
            <a:ext cx="3131840" cy="2154436"/>
          </a:xfrm>
          <a:prstGeom prst="rect">
            <a:avLst/>
          </a:prstGeom>
        </p:spPr>
        <p:txBody>
          <a:bodyPr wrap="square">
            <a:spAutoFit/>
          </a:bodyPr>
          <a:lstStyle/>
          <a:p>
            <a:pPr marL="482346" lvl="1" indent="-400050">
              <a:lnSpc>
                <a:spcPct val="100000"/>
              </a:lnSpc>
              <a:spcBef>
                <a:spcPts val="600"/>
              </a:spcBef>
              <a:buSzPct val="80000"/>
              <a:buNone/>
              <a:tabLst>
                <a:tab pos="268288" algn="l"/>
              </a:tabLst>
            </a:pPr>
            <a:r>
              <a:rPr lang="en-GB" b="1" dirty="0">
                <a:solidFill>
                  <a:srgbClr val="0070C0"/>
                </a:solidFill>
              </a:rPr>
              <a:t>II. </a:t>
            </a:r>
            <a:r>
              <a:rPr lang="en-US" b="1" dirty="0">
                <a:solidFill>
                  <a:srgbClr val="0070C0"/>
                </a:solidFill>
              </a:rPr>
              <a:t>RESULTS</a:t>
            </a:r>
          </a:p>
          <a:p>
            <a:pPr marL="0" lvl="1" indent="266700">
              <a:lnSpc>
                <a:spcPct val="100000"/>
              </a:lnSpc>
            </a:pPr>
            <a:endParaRPr lang="en-US" b="1" dirty="0">
              <a:solidFill>
                <a:srgbClr val="0070C0"/>
              </a:solidFill>
            </a:endParaRPr>
          </a:p>
          <a:p>
            <a:pPr marL="0" lvl="1">
              <a:lnSpc>
                <a:spcPct val="100000"/>
              </a:lnSpc>
            </a:pPr>
            <a:r>
              <a:rPr lang="en-US" sz="1600" b="1" dirty="0"/>
              <a:t>Summary</a:t>
            </a:r>
            <a:r>
              <a:rPr lang="en-US" sz="1600" dirty="0"/>
              <a:t> of results.</a:t>
            </a:r>
          </a:p>
          <a:p>
            <a:pPr marL="0" lvl="1">
              <a:lnSpc>
                <a:spcPct val="100000"/>
              </a:lnSpc>
            </a:pPr>
            <a:r>
              <a:rPr lang="en-US" sz="1600" b="1" dirty="0"/>
              <a:t>Explanations</a:t>
            </a:r>
            <a:r>
              <a:rPr lang="en-US" sz="1600" dirty="0"/>
              <a:t> for use of tables.</a:t>
            </a:r>
          </a:p>
          <a:p>
            <a:pPr marL="0" lvl="1">
              <a:lnSpc>
                <a:spcPct val="100000"/>
              </a:lnSpc>
            </a:pPr>
            <a:r>
              <a:rPr lang="en-US" sz="1600" b="1" dirty="0"/>
              <a:t>Basic</a:t>
            </a:r>
            <a:r>
              <a:rPr lang="en-US" sz="1600" dirty="0"/>
              <a:t> (standard) tables.</a:t>
            </a:r>
          </a:p>
          <a:p>
            <a:pPr marL="0" lvl="1" indent="266700">
              <a:lnSpc>
                <a:spcPct val="100000"/>
              </a:lnSpc>
              <a:buNone/>
            </a:pPr>
            <a:endParaRPr lang="en-US" sz="1600" dirty="0"/>
          </a:p>
          <a:p>
            <a:pPr marL="0" lvl="1">
              <a:lnSpc>
                <a:spcPct val="100000"/>
              </a:lnSpc>
              <a:buNone/>
            </a:pPr>
            <a:r>
              <a:rPr lang="en-GB" b="1" dirty="0">
                <a:solidFill>
                  <a:srgbClr val="0070C0"/>
                </a:solidFill>
              </a:rPr>
              <a:t>III. </a:t>
            </a:r>
            <a:r>
              <a:rPr lang="en-US" b="1" dirty="0">
                <a:solidFill>
                  <a:srgbClr val="0070C0"/>
                </a:solidFill>
              </a:rPr>
              <a:t>ANNEXES </a:t>
            </a:r>
            <a:r>
              <a:rPr lang="en-US" sz="1600" dirty="0"/>
              <a:t>(such as census questionnaire(s), maps).</a:t>
            </a:r>
          </a:p>
        </p:txBody>
      </p:sp>
      <p:pic>
        <p:nvPicPr>
          <p:cNvPr id="18434" name="Picture 2" descr="Image result for final results"/>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5868144" y="5085184"/>
            <a:ext cx="2607101" cy="1152128"/>
          </a:xfrm>
          <a:prstGeom prst="rect">
            <a:avLst/>
          </a:prstGeom>
          <a:noFill/>
        </p:spPr>
      </p:pic>
    </p:spTree>
    <p:extLst>
      <p:ext uri="{BB962C8B-B14F-4D97-AF65-F5344CB8AC3E}">
        <p14:creationId xmlns:p14="http://schemas.microsoft.com/office/powerpoint/2010/main" val="303249249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168" y="260648"/>
            <a:ext cx="7498080" cy="504056"/>
          </a:xfrm>
        </p:spPr>
        <p:txBody>
          <a:bodyPr>
            <a:normAutofit fontScale="90000"/>
          </a:bodyPr>
          <a:lstStyle/>
          <a:p>
            <a:pPr algn="ctr"/>
            <a:r>
              <a:rPr lang="en-US" b="1" dirty="0"/>
              <a:t/>
            </a:r>
            <a:br>
              <a:rPr lang="en-US" b="1" dirty="0"/>
            </a:br>
            <a:r>
              <a:rPr lang="en-US" b="1" dirty="0"/>
              <a:t>Analytical/Thematic reports</a:t>
            </a:r>
            <a:r>
              <a:rPr lang="en-GB" b="1" dirty="0"/>
              <a:t/>
            </a:r>
            <a:br>
              <a:rPr lang="en-GB" b="1" dirty="0"/>
            </a:br>
            <a:endParaRPr lang="en-GB" dirty="0"/>
          </a:p>
        </p:txBody>
      </p:sp>
      <p:sp>
        <p:nvSpPr>
          <p:cNvPr id="3" name="Content Placeholder 2"/>
          <p:cNvSpPr>
            <a:spLocks noGrp="1"/>
          </p:cNvSpPr>
          <p:nvPr>
            <p:ph idx="1"/>
          </p:nvPr>
        </p:nvSpPr>
        <p:spPr>
          <a:xfrm>
            <a:off x="1115592" y="1048730"/>
            <a:ext cx="7955232" cy="5256820"/>
          </a:xfrm>
        </p:spPr>
        <p:txBody>
          <a:bodyPr>
            <a:normAutofit fontScale="25000" lnSpcReduction="20000"/>
          </a:bodyPr>
          <a:lstStyle/>
          <a:p>
            <a:pPr marL="363538" indent="-282575">
              <a:lnSpc>
                <a:spcPct val="120000"/>
              </a:lnSpc>
              <a:buFont typeface="Arial" panose="020B0604020202020204" pitchFamily="34" charset="0"/>
              <a:buChar char="•"/>
            </a:pPr>
            <a:r>
              <a:rPr lang="en-US" sz="8000" dirty="0"/>
              <a:t>The reports may range from volumes presenting extensive and detailed cross-tabulations, to more analytical reports that combine tabular materials with some interpretative or analytical text. </a:t>
            </a:r>
          </a:p>
          <a:p>
            <a:pPr marL="363538" indent="-282575">
              <a:lnSpc>
                <a:spcPct val="120000"/>
              </a:lnSpc>
              <a:buFont typeface="Arial" panose="020B0604020202020204" pitchFamily="34" charset="0"/>
              <a:buChar char="•"/>
            </a:pPr>
            <a:r>
              <a:rPr lang="en-US" sz="8000" dirty="0"/>
              <a:t>Must be based on user needs and respond to a country's specific development needs and emerging issues. </a:t>
            </a:r>
          </a:p>
          <a:p>
            <a:pPr marL="363538" indent="-282575">
              <a:lnSpc>
                <a:spcPct val="120000"/>
              </a:lnSpc>
              <a:buFont typeface="Arial" panose="020B0604020202020204" pitchFamily="34" charset="0"/>
              <a:buChar char="•"/>
            </a:pPr>
            <a:r>
              <a:rPr lang="en-US" sz="8000" dirty="0"/>
              <a:t>May include time series and trends analyses of main census items and may include other data sources to provide a more comprehensive outlook.</a:t>
            </a:r>
          </a:p>
          <a:p>
            <a:pPr marL="363538" indent="-282575">
              <a:lnSpc>
                <a:spcPct val="120000"/>
              </a:lnSpc>
              <a:buFont typeface="Arial" panose="020B0604020202020204" pitchFamily="34" charset="0"/>
              <a:buChar char="•"/>
            </a:pPr>
            <a:r>
              <a:rPr lang="en-US" sz="8000" dirty="0"/>
              <a:t>Must be planned and scheduled during the preparatory phase and published according to the release calendar. </a:t>
            </a:r>
          </a:p>
          <a:p>
            <a:pPr marL="363538" indent="-282575">
              <a:lnSpc>
                <a:spcPct val="120000"/>
              </a:lnSpc>
              <a:buFont typeface="Arial" panose="020B0604020202020204" pitchFamily="34" charset="0"/>
              <a:buChar char="•"/>
            </a:pPr>
            <a:r>
              <a:rPr lang="en-US" sz="8000" dirty="0"/>
              <a:t>Examples: </a:t>
            </a:r>
          </a:p>
          <a:p>
            <a:pPr marL="627063" indent="-363538" algn="just">
              <a:lnSpc>
                <a:spcPct val="120000"/>
              </a:lnSpc>
              <a:buFont typeface="Courier New" panose="02070309020205020404" pitchFamily="49" charset="0"/>
              <a:buChar char="o"/>
            </a:pPr>
            <a:r>
              <a:rPr lang="en-US" sz="7200" dirty="0"/>
              <a:t>Volumes of regional analysis on such topics as: typology of agricultural holdings and their regional distribution; production methods; gender and other socio-demographic aspects of the holdings; land use, crops, livestock, work on the holding, input use, etc.</a:t>
            </a:r>
          </a:p>
          <a:p>
            <a:pPr marL="627063" indent="-363538" algn="just">
              <a:lnSpc>
                <a:spcPct val="120000"/>
              </a:lnSpc>
              <a:buFont typeface="Courier New" panose="02070309020205020404" pitchFamily="49" charset="0"/>
              <a:buChar char="o"/>
            </a:pPr>
            <a:r>
              <a:rPr lang="en-US" sz="7200" dirty="0"/>
              <a:t>Community profile analysis (when a community survey has been conducted). </a:t>
            </a:r>
          </a:p>
          <a:p>
            <a:pPr marL="539496" indent="-457200">
              <a:buFont typeface="Wingdings" panose="05000000000000000000" pitchFamily="2" charset="2"/>
              <a:buChar char="§"/>
            </a:pPr>
            <a:endParaRPr lang="en-GB" dirty="0"/>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8</a:t>
            </a:fld>
            <a:endParaRPr lang="es-ES"/>
          </a:p>
        </p:txBody>
      </p:sp>
    </p:spTree>
    <p:extLst>
      <p:ext uri="{BB962C8B-B14F-4D97-AF65-F5344CB8AC3E}">
        <p14:creationId xmlns:p14="http://schemas.microsoft.com/office/powerpoint/2010/main" val="305073532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459432"/>
            <a:ext cx="4113704" cy="2036164"/>
          </a:xfrm>
        </p:spPr>
        <p:txBody>
          <a:bodyPr>
            <a:normAutofit/>
          </a:bodyPr>
          <a:lstStyle/>
          <a:p>
            <a:r>
              <a:rPr lang="en-US" dirty="0"/>
              <a:t/>
            </a:r>
            <a:br>
              <a:rPr lang="en-US" dirty="0"/>
            </a:br>
            <a:r>
              <a:rPr lang="en-US" b="1" dirty="0"/>
              <a:t>Technical report</a:t>
            </a:r>
            <a:r>
              <a:rPr lang="en-GB" b="1" dirty="0"/>
              <a:t/>
            </a:r>
            <a:br>
              <a:rPr lang="en-GB" b="1" dirty="0"/>
            </a:br>
            <a:endParaRPr lang="en-GB" dirty="0"/>
          </a:p>
        </p:txBody>
      </p:sp>
      <p:sp>
        <p:nvSpPr>
          <p:cNvPr id="3" name="Content Placeholder 2"/>
          <p:cNvSpPr>
            <a:spLocks noGrp="1"/>
          </p:cNvSpPr>
          <p:nvPr>
            <p:ph idx="1"/>
          </p:nvPr>
        </p:nvSpPr>
        <p:spPr>
          <a:xfrm>
            <a:off x="1043608" y="980728"/>
            <a:ext cx="7826089" cy="5832884"/>
          </a:xfrm>
        </p:spPr>
        <p:txBody>
          <a:bodyPr>
            <a:normAutofit fontScale="47500" lnSpcReduction="20000"/>
          </a:bodyPr>
          <a:lstStyle/>
          <a:p>
            <a:pPr marL="273050" indent="-273050" algn="just">
              <a:lnSpc>
                <a:spcPct val="120000"/>
              </a:lnSpc>
              <a:buFont typeface="Arial" panose="020B0604020202020204" pitchFamily="34" charset="0"/>
              <a:buChar char="•"/>
            </a:pPr>
            <a:r>
              <a:rPr lang="en-US" sz="4200" dirty="0"/>
              <a:t>A </a:t>
            </a:r>
            <a:r>
              <a:rPr lang="en-US" sz="4200" b="1" dirty="0"/>
              <a:t>technical report </a:t>
            </a:r>
            <a:r>
              <a:rPr lang="en-US" sz="4200" dirty="0"/>
              <a:t>is aimed at describing in detail how the whole census operation has been conducted, the methodology, choices made, concepts and definitions applied, difficulties encountered, possible delays and their reasons, the results of quality evaluation, etc., and to use this evaluation for making recommendations for future censuses.  </a:t>
            </a:r>
          </a:p>
          <a:p>
            <a:pPr marL="273050" indent="-273050" algn="just">
              <a:lnSpc>
                <a:spcPct val="120000"/>
              </a:lnSpc>
              <a:buFont typeface="Arial" panose="020B0604020202020204" pitchFamily="34" charset="0"/>
              <a:buChar char="•"/>
            </a:pPr>
            <a:r>
              <a:rPr lang="en-US" sz="4200" dirty="0"/>
              <a:t>It may include confidential elements.</a:t>
            </a:r>
          </a:p>
          <a:p>
            <a:pPr marL="273050" indent="-273050" algn="just">
              <a:lnSpc>
                <a:spcPct val="120000"/>
              </a:lnSpc>
              <a:buFont typeface="Arial" panose="020B0604020202020204" pitchFamily="34" charset="0"/>
              <a:buChar char="•"/>
            </a:pPr>
            <a:r>
              <a:rPr lang="en-US" sz="4200" b="1" dirty="0"/>
              <a:t>Suggested structure </a:t>
            </a:r>
            <a:r>
              <a:rPr lang="en-US" sz="4200" dirty="0"/>
              <a:t>of the Technical report:</a:t>
            </a:r>
          </a:p>
          <a:p>
            <a:pPr marL="808038" lvl="2" indent="-360363" algn="just">
              <a:lnSpc>
                <a:spcPct val="120000"/>
              </a:lnSpc>
              <a:buFont typeface="Wingdings" pitchFamily="2" charset="2"/>
              <a:buChar char="§"/>
            </a:pPr>
            <a:r>
              <a:rPr lang="en-US" sz="4200" dirty="0"/>
              <a:t>Introduction.</a:t>
            </a:r>
          </a:p>
          <a:p>
            <a:pPr marL="808038" lvl="2" indent="-360363" algn="just">
              <a:lnSpc>
                <a:spcPct val="120000"/>
              </a:lnSpc>
              <a:buFont typeface="Wingdings" pitchFamily="2" charset="2"/>
              <a:buChar char="§"/>
            </a:pPr>
            <a:r>
              <a:rPr lang="en-US" sz="4200" dirty="0"/>
              <a:t>Approach to census methodology. </a:t>
            </a:r>
          </a:p>
          <a:p>
            <a:pPr marL="808038" lvl="2" indent="-360363" algn="just">
              <a:lnSpc>
                <a:spcPct val="120000"/>
              </a:lnSpc>
              <a:buFont typeface="Wingdings" pitchFamily="2" charset="2"/>
              <a:buChar char="§"/>
            </a:pPr>
            <a:r>
              <a:rPr lang="en-US" sz="4200" dirty="0"/>
              <a:t>Pre-field-work preparation. </a:t>
            </a:r>
          </a:p>
          <a:p>
            <a:pPr marL="808038" lvl="2" indent="-360363" algn="just">
              <a:lnSpc>
                <a:spcPct val="120000"/>
              </a:lnSpc>
              <a:buFont typeface="Wingdings" pitchFamily="2" charset="2"/>
              <a:buChar char="§"/>
            </a:pPr>
            <a:r>
              <a:rPr lang="en-US" sz="4200" dirty="0"/>
              <a:t>Field-work. </a:t>
            </a:r>
          </a:p>
          <a:p>
            <a:pPr marL="808038" lvl="2" indent="-360363" algn="just">
              <a:lnSpc>
                <a:spcPct val="120000"/>
              </a:lnSpc>
              <a:buFont typeface="Wingdings" pitchFamily="2" charset="2"/>
              <a:buChar char="§"/>
            </a:pPr>
            <a:r>
              <a:rPr lang="en-US" sz="4200" dirty="0"/>
              <a:t>Use of sampling methods (if applicable). </a:t>
            </a:r>
          </a:p>
          <a:p>
            <a:pPr marL="808038" lvl="2" indent="-360363" algn="just">
              <a:lnSpc>
                <a:spcPct val="120000"/>
              </a:lnSpc>
              <a:buFont typeface="Wingdings" pitchFamily="2" charset="2"/>
              <a:buChar char="§"/>
            </a:pPr>
            <a:r>
              <a:rPr lang="en-US" sz="4200" dirty="0"/>
              <a:t>Data processing. </a:t>
            </a:r>
          </a:p>
          <a:p>
            <a:pPr marL="808038" lvl="2" indent="-360363" algn="just">
              <a:lnSpc>
                <a:spcPct val="120000"/>
              </a:lnSpc>
              <a:buFont typeface="Wingdings" pitchFamily="2" charset="2"/>
              <a:buChar char="§"/>
            </a:pPr>
            <a:r>
              <a:rPr lang="en-US" sz="4200" dirty="0"/>
              <a:t>Quality evaluation of census results (including results of PES). </a:t>
            </a:r>
          </a:p>
          <a:p>
            <a:pPr marL="808038" lvl="2" indent="-360363" algn="just">
              <a:lnSpc>
                <a:spcPct val="120000"/>
              </a:lnSpc>
              <a:buFont typeface="Wingdings" pitchFamily="2" charset="2"/>
              <a:buChar char="§"/>
            </a:pPr>
            <a:r>
              <a:rPr lang="en-US" sz="4200" dirty="0"/>
              <a:t>Suggestions for further tasks (</a:t>
            </a:r>
            <a:r>
              <a:rPr lang="en-GB" sz="4200" dirty="0"/>
              <a:t>foreseeable problems for similar tasks should be listed)</a:t>
            </a:r>
            <a:r>
              <a:rPr lang="en-US" sz="4200" dirty="0"/>
              <a:t>. </a:t>
            </a:r>
          </a:p>
          <a:p>
            <a:pPr marL="783313" lvl="2" indent="0" algn="just">
              <a:lnSpc>
                <a:spcPct val="120000"/>
              </a:lnSpc>
              <a:buNone/>
            </a:pPr>
            <a:endParaRPr lang="en-US" sz="3300" dirty="0"/>
          </a:p>
          <a:p>
            <a:pPr marL="539496" indent="-457200">
              <a:buFont typeface="Wingdings" panose="05000000000000000000" pitchFamily="2" charset="2"/>
              <a:buChar char="§"/>
            </a:pPr>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9</a:t>
            </a:fld>
            <a:endParaRPr lang="es-ES"/>
          </a:p>
        </p:txBody>
      </p:sp>
      <p:pic>
        <p:nvPicPr>
          <p:cNvPr id="14338" name="Picture 2" descr="Image result for technical report"/>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6512220" y="3182496"/>
            <a:ext cx="2262596" cy="2016224"/>
          </a:xfrm>
          <a:prstGeom prst="rect">
            <a:avLst/>
          </a:prstGeom>
          <a:noFill/>
        </p:spPr>
      </p:pic>
    </p:spTree>
    <p:extLst>
      <p:ext uri="{BB962C8B-B14F-4D97-AF65-F5344CB8AC3E}">
        <p14:creationId xmlns:p14="http://schemas.microsoft.com/office/powerpoint/2010/main" val="264970575"/>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9574DCA5E8CEA4E912B7198CE871E35" ma:contentTypeVersion="13" ma:contentTypeDescription="Creare un nuovo documento." ma:contentTypeScope="" ma:versionID="ec7e89119b082e96705f54181014627f">
  <xsd:schema xmlns:xsd="http://www.w3.org/2001/XMLSchema" xmlns:xs="http://www.w3.org/2001/XMLSchema" xmlns:p="http://schemas.microsoft.com/office/2006/metadata/properties" xmlns:ns3="3c9ac98d-36e3-464e-9a3d-571690e2b8cf" xmlns:ns4="8c2680b1-8717-4e17-af8a-c3c5948a3503" targetNamespace="http://schemas.microsoft.com/office/2006/metadata/properties" ma:root="true" ma:fieldsID="aa6b6d132f124f8fe80c76a228db79e5" ns3:_="" ns4:_="">
    <xsd:import namespace="3c9ac98d-36e3-464e-9a3d-571690e2b8cf"/>
    <xsd:import namespace="8c2680b1-8717-4e17-af8a-c3c5948a350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ac98d-36e3-464e-9a3d-571690e2b8c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c2680b1-8717-4e17-af8a-c3c5948a3503"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SharingHintHash" ma:index="18"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176A75-53BA-40CB-9CEE-B4F6680AFA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9ac98d-36e3-464e-9a3d-571690e2b8cf"/>
    <ds:schemaRef ds:uri="8c2680b1-8717-4e17-af8a-c3c5948a35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A1F57D-01F7-4F64-88A3-62633CFA9624}">
  <ds:schemaRefs>
    <ds:schemaRef ds:uri="http://purl.org/dc/elements/1.1/"/>
    <ds:schemaRef ds:uri="http://schemas.microsoft.com/office/2006/metadata/properties"/>
    <ds:schemaRef ds:uri="http://purl.org/dc/terms/"/>
    <ds:schemaRef ds:uri="8c2680b1-8717-4e17-af8a-c3c5948a3503"/>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3c9ac98d-36e3-464e-9a3d-571690e2b8cf"/>
    <ds:schemaRef ds:uri="http://www.w3.org/XML/1998/namespace"/>
  </ds:schemaRefs>
</ds:datastoreItem>
</file>

<file path=customXml/itemProps3.xml><?xml version="1.0" encoding="utf-8"?>
<ds:datastoreItem xmlns:ds="http://schemas.openxmlformats.org/officeDocument/2006/customXml" ds:itemID="{68A98290-635B-4B22-B5BF-C4DE127B21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layout_proposal_final</Template>
  <TotalTime>14106</TotalTime>
  <Words>3601</Words>
  <Application>Microsoft Office PowerPoint</Application>
  <PresentationFormat>On-screen Show (4:3)</PresentationFormat>
  <Paragraphs>298</Paragraphs>
  <Slides>21</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Courier New</vt:lpstr>
      <vt:lpstr>Gill Sans MT</vt:lpstr>
      <vt:lpstr>Times New Roman</vt:lpstr>
      <vt:lpstr>Verdana</vt:lpstr>
      <vt:lpstr>Wingdings</vt:lpstr>
      <vt:lpstr>Wingdings 2</vt:lpstr>
      <vt:lpstr>Solstice</vt:lpstr>
      <vt:lpstr>PowerPoint Presentation</vt:lpstr>
      <vt:lpstr>Contents</vt:lpstr>
      <vt:lpstr>Dissemination - key census stage</vt:lpstr>
      <vt:lpstr>Dissemination strategy and plan</vt:lpstr>
      <vt:lpstr>Dissemination products and services</vt:lpstr>
      <vt:lpstr>Reports on preliminary results</vt:lpstr>
      <vt:lpstr>Reports on final results</vt:lpstr>
      <vt:lpstr> Analytical/Thematic reports </vt:lpstr>
      <vt:lpstr> Technical report </vt:lpstr>
      <vt:lpstr> Tabulated data </vt:lpstr>
      <vt:lpstr>Access to census databases </vt:lpstr>
      <vt:lpstr>Geographic products </vt:lpstr>
      <vt:lpstr>Other products </vt:lpstr>
      <vt:lpstr>Methods and tools for dissemination</vt:lpstr>
      <vt:lpstr>Online dissemination</vt:lpstr>
      <vt:lpstr>Online dissemination(contd.)</vt:lpstr>
      <vt:lpstr> Social media and other electronic methods   </vt:lpstr>
      <vt:lpstr>Public events to disseminate census results</vt:lpstr>
      <vt:lpstr>Country example – Serbia 2012</vt:lpstr>
      <vt:lpstr>Country example – Estonia 2010</vt:lpstr>
      <vt:lpstr>PowerPoint Presentation</vt:lpstr>
    </vt:vector>
  </TitlesOfParts>
  <Company>FAO of the 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Concepts on Sampling Frames</dc:title>
  <dc:creator>Srivastava, Mukesh (ESSS)</dc:creator>
  <cp:lastModifiedBy>Castano, Jairo (ESS)</cp:lastModifiedBy>
  <cp:revision>655</cp:revision>
  <cp:lastPrinted>2015-05-04T06:18:51Z</cp:lastPrinted>
  <dcterms:created xsi:type="dcterms:W3CDTF">2011-10-15T14:24:33Z</dcterms:created>
  <dcterms:modified xsi:type="dcterms:W3CDTF">2021-08-10T11:55:23Z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0x01010069574DCA5E8CEA4E912B7198CE871E35</vt:lpwstr>
  </property>
</Properties>
</file>