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handoutMasterIdLst>
    <p:handoutMasterId r:id="rId18"/>
  </p:handoutMasterIdLst>
  <p:sldIdLst>
    <p:sldId id="282" r:id="rId2"/>
    <p:sldId id="257" r:id="rId3"/>
    <p:sldId id="283" r:id="rId4"/>
    <p:sldId id="284" r:id="rId5"/>
    <p:sldId id="306" r:id="rId6"/>
    <p:sldId id="307" r:id="rId7"/>
    <p:sldId id="308" r:id="rId8"/>
    <p:sldId id="319" r:id="rId9"/>
    <p:sldId id="311" r:id="rId10"/>
    <p:sldId id="314" r:id="rId11"/>
    <p:sldId id="315" r:id="rId12"/>
    <p:sldId id="316" r:id="rId13"/>
    <p:sldId id="317" r:id="rId14"/>
    <p:sldId id="318" r:id="rId15"/>
    <p:sldId id="278" r:id="rId16"/>
  </p:sldIdLst>
  <p:sldSz cx="9144000" cy="6858000" type="screen4x3"/>
  <p:notesSz cx="6794500" cy="99314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63" autoAdjust="0"/>
    <p:restoredTop sz="94599" autoAdjust="0"/>
  </p:normalViewPr>
  <p:slideViewPr>
    <p:cSldViewPr>
      <p:cViewPr>
        <p:scale>
          <a:sx n="100" d="100"/>
          <a:sy n="100" d="100"/>
        </p:scale>
        <p:origin x="-342" y="-19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es-AR"/>
          </a:p>
        </p:txBody>
      </p:sp>
      <p:sp>
        <p:nvSpPr>
          <p:cNvPr id="3" name="Date Placeholder 2"/>
          <p:cNvSpPr>
            <a:spLocks noGrp="1"/>
          </p:cNvSpPr>
          <p:nvPr>
            <p:ph type="dt" sz="quarter" idx="1"/>
          </p:nvPr>
        </p:nvSpPr>
        <p:spPr>
          <a:xfrm>
            <a:off x="3848100" y="0"/>
            <a:ext cx="2944813" cy="496888"/>
          </a:xfrm>
          <a:prstGeom prst="rect">
            <a:avLst/>
          </a:prstGeom>
        </p:spPr>
        <p:txBody>
          <a:bodyPr vert="horz" lIns="91440" tIns="45720" rIns="91440" bIns="45720" rtlCol="0"/>
          <a:lstStyle>
            <a:lvl1pPr algn="r">
              <a:defRPr sz="1200"/>
            </a:lvl1pPr>
          </a:lstStyle>
          <a:p>
            <a:fld id="{389EDC2E-022D-4F6D-B878-3D492E75DA81}" type="datetimeFigureOut">
              <a:rPr lang="es-AR" smtClean="0"/>
              <a:t>27/01/2017</a:t>
            </a:fld>
            <a:endParaRPr lang="es-AR"/>
          </a:p>
        </p:txBody>
      </p:sp>
      <p:sp>
        <p:nvSpPr>
          <p:cNvPr id="4" name="Footer Placeholder 3"/>
          <p:cNvSpPr>
            <a:spLocks noGrp="1"/>
          </p:cNvSpPr>
          <p:nvPr>
            <p:ph type="ftr" sz="quarter" idx="2"/>
          </p:nvPr>
        </p:nvSpPr>
        <p:spPr>
          <a:xfrm>
            <a:off x="0" y="9432925"/>
            <a:ext cx="2944813" cy="496888"/>
          </a:xfrm>
          <a:prstGeom prst="rect">
            <a:avLst/>
          </a:prstGeom>
        </p:spPr>
        <p:txBody>
          <a:bodyPr vert="horz" lIns="91440" tIns="45720" rIns="91440" bIns="45720" rtlCol="0" anchor="b"/>
          <a:lstStyle>
            <a:lvl1pPr algn="l">
              <a:defRPr sz="1200"/>
            </a:lvl1pPr>
          </a:lstStyle>
          <a:p>
            <a:endParaRPr lang="es-AR"/>
          </a:p>
        </p:txBody>
      </p:sp>
      <p:sp>
        <p:nvSpPr>
          <p:cNvPr id="5" name="Slide Number Placeholder 4"/>
          <p:cNvSpPr>
            <a:spLocks noGrp="1"/>
          </p:cNvSpPr>
          <p:nvPr>
            <p:ph type="sldNum" sz="quarter" idx="3"/>
          </p:nvPr>
        </p:nvSpPr>
        <p:spPr>
          <a:xfrm>
            <a:off x="3848100" y="9432925"/>
            <a:ext cx="2944813" cy="496888"/>
          </a:xfrm>
          <a:prstGeom prst="rect">
            <a:avLst/>
          </a:prstGeom>
        </p:spPr>
        <p:txBody>
          <a:bodyPr vert="horz" lIns="91440" tIns="45720" rIns="91440" bIns="45720" rtlCol="0" anchor="b"/>
          <a:lstStyle>
            <a:lvl1pPr algn="r">
              <a:defRPr sz="1200"/>
            </a:lvl1pPr>
          </a:lstStyle>
          <a:p>
            <a:fld id="{42838D91-D315-4464-9D45-A25F522858A1}" type="slidenum">
              <a:rPr lang="es-AR" smtClean="0"/>
              <a:t>‹#›</a:t>
            </a:fld>
            <a:endParaRPr lang="es-A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8BA40A5E-B9E2-4C87-ACC4-87F980E145B7}" type="datetimeFigureOut">
              <a:rPr lang="es-ES" smtClean="0"/>
              <a:pPr/>
              <a:t>27/01/2017</a:t>
            </a:fld>
            <a:endParaRPr lang="es-ES"/>
          </a:p>
        </p:txBody>
      </p:sp>
      <p:sp>
        <p:nvSpPr>
          <p:cNvPr id="4" name="3 Marcador de imagen de diapositiva"/>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79450" y="4717415"/>
            <a:ext cx="5435600" cy="446913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3A740177-EB1E-4D80-8F71-974E612F4C3A}" type="slidenum">
              <a:rPr lang="es-ES" smtClean="0"/>
              <a:pPr/>
              <a:t>‹#›</a:t>
            </a:fld>
            <a:endParaRPr lang="es-ES"/>
          </a:p>
        </p:txBody>
      </p:sp>
    </p:spTree>
    <p:extLst>
      <p:ext uri="{BB962C8B-B14F-4D97-AF65-F5344CB8AC3E}">
        <p14:creationId xmlns:p14="http://schemas.microsoft.com/office/powerpoint/2010/main" xmlns="" val="807747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D2386A3-2E31-4C9B-B0BE-45709ADB9841}" type="slidenum">
              <a:rPr lang="en-US" smtClean="0"/>
              <a:pPr/>
              <a:t>1</a:t>
            </a:fld>
            <a:endParaRPr lang="en-US"/>
          </a:p>
        </p:txBody>
      </p:sp>
    </p:spTree>
    <p:extLst>
      <p:ext uri="{BB962C8B-B14F-4D97-AF65-F5344CB8AC3E}">
        <p14:creationId xmlns:p14="http://schemas.microsoft.com/office/powerpoint/2010/main" xmlns="" val="2500016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Since these frameworks may differ greatly between countries for historical and other reasons, there can be no single approach to the development of a census legislation.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Secondary legislation (also referred to as  “delegated legislation”, “subordinate legislation” or “subsidiary legislation”), made by an executive authority (such as the Cabinet of Ministers (i.e. Executive Council/Government), the ministry of agriculture, etc.) under powers delegated by an enactment of primary legislation.</a:t>
            </a:r>
          </a:p>
          <a:p>
            <a:pPr marL="725488" indent="-457200">
              <a:lnSpc>
                <a:spcPct val="120000"/>
              </a:lnSpc>
              <a:buFont typeface="Courier New" panose="02070309020205020404" pitchFamily="49" charset="0"/>
              <a:buChar char="o"/>
            </a:pPr>
            <a:r>
              <a:rPr lang="en-GB" sz="1200" dirty="0" smtClean="0"/>
              <a:t>Of general nature, such as  governing all official statistical activities in the country (“statistics law”) or the law establishing the Ministry of Agriculture, or other institution with the explicit mandate for the agricultural censuses.  The examples of such countries are: Austria, Canada, China, Croatia, Estonia, Finland, Germany, Greece, India, Iceland, Indonesia, Ireland, Latvia, Lithuania, Malta, Moldova, Netherlands, Norway, Portugal, Romania, Slovakia, Slovenia, Switzerland, etc.</a:t>
            </a:r>
          </a:p>
          <a:p>
            <a:pPr marL="725488" indent="-457200">
              <a:lnSpc>
                <a:spcPct val="120000"/>
              </a:lnSpc>
              <a:buFont typeface="Courier New" panose="02070309020205020404" pitchFamily="49" charset="0"/>
              <a:buChar char="o"/>
            </a:pPr>
            <a:r>
              <a:rPr lang="en-US" sz="1200" dirty="0" smtClean="0"/>
              <a:t>in some countries specific agricultural census laws are adopted (e.g. in Albania, Armenia, Bangladesh, Bulgaria, Hungary, India, Italy, Kirgizstan, Macedonia, Montenegro, Russia, Serbia). Such a census law may prescribe the conduct of censuses on a regular basis or may be set up before each agricultural census. </a:t>
            </a:r>
          </a:p>
          <a:p>
            <a:pPr marL="725488" indent="-457200">
              <a:lnSpc>
                <a:spcPct val="120000"/>
              </a:lnSpc>
              <a:buFont typeface="Courier New" panose="02070309020205020404" pitchFamily="49" charset="0"/>
              <a:buChar char="o"/>
            </a:pPr>
            <a:r>
              <a:rPr lang="en-GB" sz="1200" dirty="0" smtClean="0"/>
              <a:t>In other countries the legal basis for the collection of agricultural statistics through censuses and other surveys is granted by the Law (Act) on Agricultural Statistics (e.g. in Germany, United Kingdom, etc.) or by the Law on Agriculture (Switzerland).</a:t>
            </a:r>
          </a:p>
          <a:p>
            <a:pPr marL="725488" marR="0" lvl="0" indent="-457200" algn="l" defTabSz="914400" rtl="0" eaLnBrk="1" fontAlgn="auto" latinLnBrk="0" hangingPunct="1">
              <a:lnSpc>
                <a:spcPct val="120000"/>
              </a:lnSpc>
              <a:spcBef>
                <a:spcPts val="0"/>
              </a:spcBef>
              <a:spcAft>
                <a:spcPts val="0"/>
              </a:spcAft>
              <a:buClrTx/>
              <a:buSzTx/>
              <a:buFont typeface="Courier New" panose="02070309020205020404" pitchFamily="49" charset="0"/>
              <a:buChar char="o"/>
              <a:tabLst/>
              <a:defRPr/>
            </a:pPr>
            <a:r>
              <a:rPr lang="en-GB" sz="1200" dirty="0" smtClean="0"/>
              <a:t>The Law (Act) on Agricultural Statistics (e.g. in Germany, United Kingdom, etc.) or by the Law on Agriculture (Switzerland).</a:t>
            </a:r>
          </a:p>
          <a:p>
            <a:pPr marL="725488" indent="-457200">
              <a:lnSpc>
                <a:spcPct val="120000"/>
              </a:lnSpc>
              <a:buFont typeface="Courier New" panose="02070309020205020404" pitchFamily="49" charset="0"/>
              <a:buChar char="o"/>
            </a:pPr>
            <a:endParaRPr lang="en-GB"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Basic or primary legislation (or “Principal Act”, such as  “Act of Parliament”, etc.) enacted by a legislature or other governing body and </a:t>
            </a:r>
          </a:p>
          <a:p>
            <a:endParaRPr lang="en-GB" dirty="0"/>
          </a:p>
        </p:txBody>
      </p:sp>
      <p:sp>
        <p:nvSpPr>
          <p:cNvPr id="4" name="Slide Number Placeholder 3"/>
          <p:cNvSpPr>
            <a:spLocks noGrp="1"/>
          </p:cNvSpPr>
          <p:nvPr>
            <p:ph type="sldNum" sz="quarter" idx="10"/>
          </p:nvPr>
        </p:nvSpPr>
        <p:spPr/>
        <p:txBody>
          <a:bodyPr/>
          <a:lstStyle/>
          <a:p>
            <a:fld id="{3A740177-EB1E-4D80-8F71-974E612F4C3A}" type="slidenum">
              <a:rPr lang="es-ES" smtClean="0"/>
              <a:pPr/>
              <a:t>3</a:t>
            </a:fld>
            <a:endParaRPr lang="es-ES"/>
          </a:p>
        </p:txBody>
      </p:sp>
    </p:spTree>
    <p:extLst>
      <p:ext uri="{BB962C8B-B14F-4D97-AF65-F5344CB8AC3E}">
        <p14:creationId xmlns:p14="http://schemas.microsoft.com/office/powerpoint/2010/main" xmlns="" val="19391411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39496" indent="-457200">
              <a:lnSpc>
                <a:spcPct val="120000"/>
              </a:lnSpc>
              <a:buFont typeface="Wingdings" panose="05000000000000000000" pitchFamily="2" charset="2"/>
              <a:buChar char="§"/>
            </a:pPr>
            <a:r>
              <a:rPr lang="en-GB" dirty="0" smtClean="0"/>
              <a:t>Managing an AC entails working in a multi-institutional environment, involving many people with little or even no experience in census taking. In addition, it entails long project timelines within which there may be turnover of key personnel and also a geographic spread that covers the entire country. </a:t>
            </a:r>
          </a:p>
          <a:p>
            <a:pPr marL="539496" indent="-457200">
              <a:lnSpc>
                <a:spcPct val="120000"/>
              </a:lnSpc>
              <a:buFont typeface="Wingdings" panose="05000000000000000000" pitchFamily="2" charset="2"/>
              <a:buChar char="§"/>
            </a:pPr>
            <a:r>
              <a:rPr lang="en-GB" dirty="0" smtClean="0"/>
              <a:t>It requires the cooperation and collaboration of a range of organizations, both public and private. Therefore, a strong political support and establishing an efficient coordination between the census agency and other agencies is essential.</a:t>
            </a:r>
          </a:p>
          <a:p>
            <a:endParaRPr lang="en-GB" dirty="0"/>
          </a:p>
        </p:txBody>
      </p:sp>
      <p:sp>
        <p:nvSpPr>
          <p:cNvPr id="4" name="Slide Number Placeholder 3"/>
          <p:cNvSpPr>
            <a:spLocks noGrp="1"/>
          </p:cNvSpPr>
          <p:nvPr>
            <p:ph type="sldNum" sz="quarter" idx="10"/>
          </p:nvPr>
        </p:nvSpPr>
        <p:spPr/>
        <p:txBody>
          <a:bodyPr/>
          <a:lstStyle/>
          <a:p>
            <a:fld id="{3A740177-EB1E-4D80-8F71-974E612F4C3A}" type="slidenum">
              <a:rPr lang="es-ES" smtClean="0"/>
              <a:pPr/>
              <a:t>6</a:t>
            </a:fld>
            <a:endParaRPr lang="es-ES"/>
          </a:p>
        </p:txBody>
      </p:sp>
    </p:spTree>
    <p:extLst>
      <p:ext uri="{BB962C8B-B14F-4D97-AF65-F5344CB8AC3E}">
        <p14:creationId xmlns:p14="http://schemas.microsoft.com/office/powerpoint/2010/main" xmlns="" val="5364193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25000" lnSpcReduction="20000"/>
          </a:bodyPr>
          <a:lstStyle/>
          <a:p>
            <a:pPr marL="268288" lvl="1" indent="-268288" algn="just">
              <a:lnSpc>
                <a:spcPct val="120000"/>
              </a:lnSpc>
              <a:buFont typeface="Wingdings" panose="05000000000000000000" pitchFamily="2" charset="2"/>
              <a:buChar char="§"/>
            </a:pPr>
            <a:r>
              <a:rPr lang="en-CA" sz="4400" dirty="0" smtClean="0"/>
              <a:t>In countries such as </a:t>
            </a:r>
            <a:r>
              <a:rPr lang="en-US" sz="4400" dirty="0" smtClean="0"/>
              <a:t>Argentina, Albania, Armenia, Australia, Austria, Bangladesh, Brazil, Cambodia, Canada, Chile, Cyprus,  Czech Republic, Denmark, Estonia, Germany, Greece, Hungary, Jamaica, Iceland, Indonesia, Ireland, Latvia, Lithuania, Macedonia, Malta, Moldova, Mozambique, Netherlands, Russia, Kirghizstan, Malta, Mexico, Mongolia, Montenegro, Nepal, Norway, Panama, Poland, Portugal, Peru, Romania, Serbia, Slovenia, Spain, Sweden, Tanzania, Thailand, Uganda, United Kingdom, Viet Nam, etc.</a:t>
            </a:r>
            <a:endParaRPr lang="en-GB" sz="4400" dirty="0" smtClean="0"/>
          </a:p>
          <a:p>
            <a:pPr marL="268288" lvl="1" indent="-268288" algn="just">
              <a:lnSpc>
                <a:spcPct val="120000"/>
              </a:lnSpc>
              <a:buFont typeface="Wingdings" panose="05000000000000000000" pitchFamily="2" charset="2"/>
              <a:buChar char="§"/>
            </a:pPr>
            <a:r>
              <a:rPr lang="en-CA" sz="4400" dirty="0" smtClean="0"/>
              <a:t>In countries such as </a:t>
            </a:r>
            <a:r>
              <a:rPr lang="en-US" sz="4400" dirty="0" smtClean="0"/>
              <a:t>Bulgaria, </a:t>
            </a:r>
            <a:r>
              <a:rPr lang="en-GB" sz="4400" dirty="0" smtClean="0"/>
              <a:t>Burkina Faso, Finland, France, Guyana, Haiti, Japan, Myanmar, Paraguay, Suriname, Togo, Uruguay, USA, Venezuela, etc.</a:t>
            </a:r>
          </a:p>
          <a:p>
            <a:pPr marL="268288" lvl="1" indent="-268288" algn="just">
              <a:lnSpc>
                <a:spcPct val="120000"/>
              </a:lnSpc>
              <a:buFont typeface="Wingdings" panose="05000000000000000000" pitchFamily="2" charset="2"/>
              <a:buChar char="§"/>
            </a:pPr>
            <a:r>
              <a:rPr lang="en-CA" sz="4400" dirty="0" smtClean="0"/>
              <a:t>In countries such as Antigua and Barbuda, Belgium, El Salvador, Gambia, Niger, the Netherlands, Seychelles, India, etc.</a:t>
            </a:r>
          </a:p>
          <a:p>
            <a:pPr marL="268288" lvl="1" indent="-268288" algn="just">
              <a:lnSpc>
                <a:spcPct val="120000"/>
              </a:lnSpc>
              <a:buFont typeface="Wingdings" panose="05000000000000000000" pitchFamily="2" charset="2"/>
              <a:buChar char="§"/>
            </a:pPr>
            <a:r>
              <a:rPr lang="en-GB" sz="6400" dirty="0" smtClean="0"/>
              <a:t>Coordinating boards would be necessary for an efficient census organisation. </a:t>
            </a:r>
          </a:p>
          <a:p>
            <a:pPr marL="268288" lvl="1" indent="-268288" algn="just">
              <a:lnSpc>
                <a:spcPct val="120000"/>
              </a:lnSpc>
              <a:buFont typeface="Wingdings" panose="05000000000000000000" pitchFamily="2" charset="2"/>
              <a:buChar char="§"/>
            </a:pPr>
            <a:r>
              <a:rPr lang="en-GB" sz="6400" dirty="0" smtClean="0"/>
              <a:t>national and sub national commissions or committees, or</a:t>
            </a:r>
          </a:p>
          <a:p>
            <a:pPr marL="268288" lvl="1" indent="-268288" algn="just">
              <a:lnSpc>
                <a:spcPct val="120000"/>
              </a:lnSpc>
              <a:buFont typeface="Wingdings" panose="05000000000000000000" pitchFamily="2" charset="2"/>
              <a:buChar char="§"/>
            </a:pPr>
            <a:r>
              <a:rPr lang="en-GB" sz="6400" dirty="0" smtClean="0"/>
              <a:t>other boards are established. Such bodies may be composed of representatives of relevant govern­mental departments, and of non-governmental users of the census data. The latter should represent well the most relevant user segments of society, particularly those involved in policy-oriented analysis of census results and analytical studies of the agricultural and rural  development of the country. </a:t>
            </a:r>
          </a:p>
          <a:p>
            <a:pPr marL="268288" marR="0" lvl="1" indent="-268288" algn="just" defTabSz="914400" rtl="0" eaLnBrk="1" fontAlgn="auto" latinLnBrk="0" hangingPunct="1">
              <a:lnSpc>
                <a:spcPct val="120000"/>
              </a:lnSpc>
              <a:spcBef>
                <a:spcPts val="0"/>
              </a:spcBef>
              <a:spcAft>
                <a:spcPts val="0"/>
              </a:spcAft>
              <a:buClrTx/>
              <a:buSzTx/>
              <a:buFont typeface="Wingdings" panose="05000000000000000000" pitchFamily="2" charset="2"/>
              <a:buChar char="§"/>
              <a:tabLst/>
              <a:defRPr/>
            </a:pPr>
            <a:r>
              <a:rPr lang="en-GB" sz="6400" dirty="0" smtClean="0"/>
              <a:t>Such bodies may be composed of representatives of relevant govern­mental departments, and of non-governmental users of the census data. The latter should represent well the most relevant user segments of society, particularly those involved in policy-oriented analysis of census results and analytical studies of the agricultural and rural  development of the country. </a:t>
            </a:r>
          </a:p>
          <a:p>
            <a:pPr marL="268288" lvl="1" indent="-268288" algn="just">
              <a:lnSpc>
                <a:spcPct val="120000"/>
              </a:lnSpc>
              <a:buFont typeface="Wingdings" panose="05000000000000000000" pitchFamily="2" charset="2"/>
              <a:buChar char="§"/>
            </a:pPr>
            <a:endParaRPr lang="en-GB" sz="6400" dirty="0" smtClean="0"/>
          </a:p>
          <a:p>
            <a:endParaRPr lang="en-GB" dirty="0"/>
          </a:p>
        </p:txBody>
      </p:sp>
      <p:sp>
        <p:nvSpPr>
          <p:cNvPr id="4" name="Slide Number Placeholder 3"/>
          <p:cNvSpPr>
            <a:spLocks noGrp="1"/>
          </p:cNvSpPr>
          <p:nvPr>
            <p:ph type="sldNum" sz="quarter" idx="10"/>
          </p:nvPr>
        </p:nvSpPr>
        <p:spPr/>
        <p:txBody>
          <a:bodyPr/>
          <a:lstStyle/>
          <a:p>
            <a:fld id="{3A740177-EB1E-4D80-8F71-974E612F4C3A}" type="slidenum">
              <a:rPr lang="es-ES" smtClean="0"/>
              <a:pPr/>
              <a:t>7</a:t>
            </a:fld>
            <a:endParaRPr lang="es-ES"/>
          </a:p>
        </p:txBody>
      </p:sp>
    </p:spTree>
    <p:extLst>
      <p:ext uri="{BB962C8B-B14F-4D97-AF65-F5344CB8AC3E}">
        <p14:creationId xmlns:p14="http://schemas.microsoft.com/office/powerpoint/2010/main" xmlns="" val="4252030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25000" lnSpcReduction="20000"/>
          </a:bodyPr>
          <a:lstStyle/>
          <a:p>
            <a:pPr marL="268288" lvl="1" indent="-268288" algn="just">
              <a:lnSpc>
                <a:spcPct val="120000"/>
              </a:lnSpc>
              <a:buFont typeface="Wingdings" panose="05000000000000000000" pitchFamily="2" charset="2"/>
              <a:buChar char="§"/>
            </a:pPr>
            <a:r>
              <a:rPr lang="en-CA" sz="4400" dirty="0" smtClean="0"/>
              <a:t>In countries such as </a:t>
            </a:r>
            <a:r>
              <a:rPr lang="en-US" sz="4400" dirty="0" smtClean="0"/>
              <a:t>Argentina, Albania, Armenia, Australia, Austria, Bangladesh, Brazil, Cambodia, Canada, Chile, Cyprus,  Czech Republic, Denmark, Estonia, Germany, Greece, Hungary, Jamaica, Iceland, Indonesia, Ireland, Latvia, Lithuania, Macedonia, Malta, Moldova, Mozambique, Netherlands, Russia, Kirghizstan, Malta, Mexico, Mongolia, Montenegro, Nepal, Norway, Panama, Poland, Portugal, Peru, Romania, Serbia, Slovenia, Spain, Sweden, Tanzania, Thailand, Uganda, United Kingdom, Viet Nam, etc.</a:t>
            </a:r>
            <a:endParaRPr lang="en-GB" sz="4400" dirty="0" smtClean="0"/>
          </a:p>
          <a:p>
            <a:pPr marL="268288" lvl="1" indent="-268288" algn="just">
              <a:lnSpc>
                <a:spcPct val="120000"/>
              </a:lnSpc>
              <a:buFont typeface="Wingdings" panose="05000000000000000000" pitchFamily="2" charset="2"/>
              <a:buChar char="§"/>
            </a:pPr>
            <a:r>
              <a:rPr lang="en-CA" sz="4400" dirty="0" smtClean="0"/>
              <a:t>In countries such as </a:t>
            </a:r>
            <a:r>
              <a:rPr lang="en-US" sz="4400" dirty="0" smtClean="0"/>
              <a:t>Bulgaria, </a:t>
            </a:r>
            <a:r>
              <a:rPr lang="en-GB" sz="4400" dirty="0" smtClean="0"/>
              <a:t>Burkina Faso, Finland, France, Guyana, Haiti, Japan, Myanmar, Paraguay, Suriname, Togo, Uruguay, USA, Venezuela, etc.</a:t>
            </a:r>
          </a:p>
          <a:p>
            <a:pPr marL="268288" lvl="1" indent="-268288" algn="just">
              <a:lnSpc>
                <a:spcPct val="120000"/>
              </a:lnSpc>
              <a:buFont typeface="Wingdings" panose="05000000000000000000" pitchFamily="2" charset="2"/>
              <a:buChar char="§"/>
            </a:pPr>
            <a:r>
              <a:rPr lang="en-CA" sz="4400" dirty="0" smtClean="0"/>
              <a:t>In countries such as Antigua and Barbuda, Belgium, El Salvador, Gambia, Niger, the Netherlands, Seychelles, India, etc.</a:t>
            </a:r>
          </a:p>
          <a:p>
            <a:pPr marL="268288" lvl="1" indent="-268288" algn="just">
              <a:lnSpc>
                <a:spcPct val="120000"/>
              </a:lnSpc>
              <a:buFont typeface="Wingdings" panose="05000000000000000000" pitchFamily="2" charset="2"/>
              <a:buChar char="§"/>
            </a:pPr>
            <a:r>
              <a:rPr lang="en-GB" sz="6400" dirty="0" smtClean="0"/>
              <a:t>Coordinating boards would be necessary for an efficient census organisation. </a:t>
            </a:r>
          </a:p>
          <a:p>
            <a:pPr marL="268288" lvl="1" indent="-268288" algn="just">
              <a:lnSpc>
                <a:spcPct val="120000"/>
              </a:lnSpc>
              <a:buFont typeface="Wingdings" panose="05000000000000000000" pitchFamily="2" charset="2"/>
              <a:buChar char="§"/>
            </a:pPr>
            <a:r>
              <a:rPr lang="en-GB" sz="6400" dirty="0" smtClean="0"/>
              <a:t>national and sub national commissions or committees, or</a:t>
            </a:r>
          </a:p>
          <a:p>
            <a:pPr marL="268288" lvl="1" indent="-268288" algn="just">
              <a:lnSpc>
                <a:spcPct val="120000"/>
              </a:lnSpc>
              <a:buFont typeface="Wingdings" panose="05000000000000000000" pitchFamily="2" charset="2"/>
              <a:buChar char="§"/>
            </a:pPr>
            <a:r>
              <a:rPr lang="en-GB" sz="6400" dirty="0" smtClean="0"/>
              <a:t>other boards are established. Such bodies may be composed of representatives of relevant govern­mental departments, and of non-governmental users of the census data. The latter should represent well the most relevant user segments of society, particularly those involved in policy-oriented analysis of census results and analytical studies of the agricultural and rural  development of the country. </a:t>
            </a:r>
          </a:p>
          <a:p>
            <a:pPr marL="268288" marR="0" lvl="1" indent="-268288" algn="just" defTabSz="914400" rtl="0" eaLnBrk="1" fontAlgn="auto" latinLnBrk="0" hangingPunct="1">
              <a:lnSpc>
                <a:spcPct val="120000"/>
              </a:lnSpc>
              <a:spcBef>
                <a:spcPts val="0"/>
              </a:spcBef>
              <a:spcAft>
                <a:spcPts val="0"/>
              </a:spcAft>
              <a:buClrTx/>
              <a:buSzTx/>
              <a:buFont typeface="Wingdings" panose="05000000000000000000" pitchFamily="2" charset="2"/>
              <a:buChar char="§"/>
              <a:tabLst/>
              <a:defRPr/>
            </a:pPr>
            <a:r>
              <a:rPr lang="en-GB" sz="6400" dirty="0" smtClean="0"/>
              <a:t>Such bodies may be composed of representatives of relevant govern­mental departments, and of non-governmental users of the census data. The latter should represent well the most relevant user segments of society, particularly those involved in policy-oriented analysis of census results and analytical studies of the agricultural and rural  development of the country. </a:t>
            </a:r>
          </a:p>
          <a:p>
            <a:pPr marL="268288" lvl="1" indent="-268288" algn="just">
              <a:lnSpc>
                <a:spcPct val="120000"/>
              </a:lnSpc>
              <a:buFont typeface="Wingdings" panose="05000000000000000000" pitchFamily="2" charset="2"/>
              <a:buChar char="§"/>
            </a:pPr>
            <a:endParaRPr lang="en-GB" sz="6400" dirty="0" smtClean="0"/>
          </a:p>
          <a:p>
            <a:endParaRPr lang="en-GB" dirty="0"/>
          </a:p>
        </p:txBody>
      </p:sp>
      <p:sp>
        <p:nvSpPr>
          <p:cNvPr id="4" name="Slide Number Placeholder 3"/>
          <p:cNvSpPr>
            <a:spLocks noGrp="1"/>
          </p:cNvSpPr>
          <p:nvPr>
            <p:ph type="sldNum" sz="quarter" idx="10"/>
          </p:nvPr>
        </p:nvSpPr>
        <p:spPr/>
        <p:txBody>
          <a:bodyPr/>
          <a:lstStyle/>
          <a:p>
            <a:fld id="{3A740177-EB1E-4D80-8F71-974E612F4C3A}" type="slidenum">
              <a:rPr lang="es-ES" smtClean="0"/>
              <a:pPr/>
              <a:t>8</a:t>
            </a:fld>
            <a:endParaRPr lang="es-ES"/>
          </a:p>
        </p:txBody>
      </p:sp>
    </p:spTree>
    <p:extLst>
      <p:ext uri="{BB962C8B-B14F-4D97-AF65-F5344CB8AC3E}">
        <p14:creationId xmlns:p14="http://schemas.microsoft.com/office/powerpoint/2010/main" xmlns="" val="4498168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32500" lnSpcReduction="20000"/>
          </a:bodyPr>
          <a:lstStyle/>
          <a:p>
            <a:pPr marL="268288" lvl="1" indent="-268288" algn="just">
              <a:lnSpc>
                <a:spcPct val="120000"/>
              </a:lnSpc>
              <a:buFont typeface="Wingdings" panose="05000000000000000000" pitchFamily="2" charset="2"/>
              <a:buChar char="§"/>
            </a:pPr>
            <a:r>
              <a:rPr lang="en-GB" sz="6400" b="1" dirty="0" smtClean="0"/>
              <a:t>Coordinating boards </a:t>
            </a:r>
            <a:r>
              <a:rPr lang="en-GB" sz="6400" dirty="0" smtClean="0"/>
              <a:t>to be established for an efficient census organisation. </a:t>
            </a:r>
          </a:p>
          <a:p>
            <a:pPr marL="857250" lvl="1" indent="-588963" algn="just">
              <a:lnSpc>
                <a:spcPct val="120000"/>
              </a:lnSpc>
              <a:buFont typeface="Courier New" panose="02070309020205020404" pitchFamily="49" charset="0"/>
              <a:buChar char="o"/>
            </a:pPr>
            <a:r>
              <a:rPr lang="en-GB" sz="6400" dirty="0" smtClean="0"/>
              <a:t>National and sub national commissions or committees, or</a:t>
            </a:r>
          </a:p>
          <a:p>
            <a:pPr marL="857250" lvl="1" indent="-588963" algn="just">
              <a:lnSpc>
                <a:spcPct val="120000"/>
              </a:lnSpc>
              <a:buFont typeface="Courier New" panose="02070309020205020404" pitchFamily="49" charset="0"/>
              <a:buChar char="o"/>
            </a:pPr>
            <a:r>
              <a:rPr lang="en-GB" sz="6400" dirty="0" smtClean="0"/>
              <a:t>Other boards. </a:t>
            </a:r>
          </a:p>
          <a:p>
            <a:pPr marL="857250" lvl="1" indent="-588963" algn="just">
              <a:lnSpc>
                <a:spcPct val="120000"/>
              </a:lnSpc>
              <a:buFont typeface="Courier New" panose="02070309020205020404" pitchFamily="49" charset="0"/>
              <a:buChar char="o"/>
            </a:pPr>
            <a:r>
              <a:rPr lang="en-GB" sz="6400" dirty="0" smtClean="0"/>
              <a:t>Such bodies may be composed of representatives of relevant govern­mental departments, and of non-governmental users of the census data. </a:t>
            </a: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technical steering committee is only one of a number of formal mechanisms that managers of a census can utilize to gain access to levels of expertise and experience augmenting those of the team - that is the key role of such committees. They do not absolve the census managers from their responsibility to manage the operation. Other types of census boards are discussed below.</a:t>
            </a:r>
          </a:p>
          <a:p>
            <a:endParaRPr lang="en-GB" dirty="0"/>
          </a:p>
        </p:txBody>
      </p:sp>
      <p:sp>
        <p:nvSpPr>
          <p:cNvPr id="4" name="Slide Number Placeholder 3"/>
          <p:cNvSpPr>
            <a:spLocks noGrp="1"/>
          </p:cNvSpPr>
          <p:nvPr>
            <p:ph type="sldNum" sz="quarter" idx="10"/>
          </p:nvPr>
        </p:nvSpPr>
        <p:spPr/>
        <p:txBody>
          <a:bodyPr/>
          <a:lstStyle/>
          <a:p>
            <a:fld id="{3A740177-EB1E-4D80-8F71-974E612F4C3A}" type="slidenum">
              <a:rPr lang="es-ES" smtClean="0"/>
              <a:pPr/>
              <a:t>10</a:t>
            </a:fld>
            <a:endParaRPr lang="es-ES"/>
          </a:p>
        </p:txBody>
      </p:sp>
    </p:spTree>
    <p:extLst>
      <p:ext uri="{BB962C8B-B14F-4D97-AF65-F5344CB8AC3E}">
        <p14:creationId xmlns:p14="http://schemas.microsoft.com/office/powerpoint/2010/main" xmlns="" val="2319468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39496" indent="-457200" algn="just">
              <a:lnSpc>
                <a:spcPct val="120000"/>
              </a:lnSpc>
              <a:buFont typeface="Wingdings" panose="05000000000000000000" pitchFamily="2" charset="2"/>
              <a:buChar char="§"/>
            </a:pPr>
            <a:r>
              <a:rPr lang="en-US" sz="1200" b="1" dirty="0" smtClean="0"/>
              <a:t>Sub-committees, advisory and working groups</a:t>
            </a:r>
            <a:endParaRPr lang="en-GB" sz="1200" b="1" dirty="0" smtClean="0"/>
          </a:p>
          <a:p>
            <a:pPr marL="653796" indent="-571500" algn="just">
              <a:lnSpc>
                <a:spcPct val="120000"/>
              </a:lnSpc>
              <a:buFont typeface="Courier New" panose="02070309020205020404" pitchFamily="49" charset="0"/>
              <a:buChar char="o"/>
            </a:pPr>
            <a:r>
              <a:rPr lang="en-GB" sz="1200" dirty="0" smtClean="0"/>
              <a:t>May be created, each under the area of coordination or supervision of a member of the steering com­mittee.  </a:t>
            </a:r>
          </a:p>
          <a:p>
            <a:endParaRPr lang="en-GB" dirty="0"/>
          </a:p>
        </p:txBody>
      </p:sp>
      <p:sp>
        <p:nvSpPr>
          <p:cNvPr id="4" name="Slide Number Placeholder 3"/>
          <p:cNvSpPr>
            <a:spLocks noGrp="1"/>
          </p:cNvSpPr>
          <p:nvPr>
            <p:ph type="sldNum" sz="quarter" idx="10"/>
          </p:nvPr>
        </p:nvSpPr>
        <p:spPr/>
        <p:txBody>
          <a:bodyPr/>
          <a:lstStyle/>
          <a:p>
            <a:fld id="{3A740177-EB1E-4D80-8F71-974E612F4C3A}" type="slidenum">
              <a:rPr lang="es-ES" smtClean="0"/>
              <a:pPr/>
              <a:t>12</a:t>
            </a:fld>
            <a:endParaRPr lang="es-ES"/>
          </a:p>
        </p:txBody>
      </p:sp>
    </p:spTree>
    <p:extLst>
      <p:ext uri="{BB962C8B-B14F-4D97-AF65-F5344CB8AC3E}">
        <p14:creationId xmlns:p14="http://schemas.microsoft.com/office/powerpoint/2010/main" xmlns="" val="2035964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5608" y="435936"/>
            <a:ext cx="7406640" cy="1472184"/>
          </a:xfrm>
          <a:prstGeom prst="rect">
            <a:avLst/>
          </a:prstGeom>
        </p:spPr>
        <p:txBody>
          <a:bodyPr anchor="b"/>
          <a:lstStyle>
            <a:lvl1pPr algn="l">
              <a:defRPr>
                <a:solidFill>
                  <a:srgbClr val="0070C0"/>
                </a:solidFill>
                <a:effectLst/>
              </a:defRPr>
            </a:lvl1pPr>
            <a:extLst/>
          </a:lstStyle>
          <a:p>
            <a:r>
              <a:rPr lang="en-US" noProof="1" smtClean="0"/>
              <a:t>Click to edit Master title style</a:t>
            </a:r>
            <a:endParaRPr lang="en-US" dirty="0"/>
          </a:p>
        </p:txBody>
      </p:sp>
      <p:sp>
        <p:nvSpPr>
          <p:cNvPr id="22" name="Subtitle 21"/>
          <p:cNvSpPr>
            <a:spLocks noGrp="1"/>
          </p:cNvSpPr>
          <p:nvPr>
            <p:ph type="subTitle" idx="1"/>
          </p:nvPr>
        </p:nvSpPr>
        <p:spPr>
          <a:xfrm>
            <a:off x="1432560" y="1850064"/>
            <a:ext cx="7406640" cy="1752600"/>
          </a:xfrm>
          <a:prstGeom prst="rect">
            <a:avLst/>
          </a:prstGeom>
        </p:spPr>
        <p:txBody>
          <a:bodyPr/>
          <a:lstStyle>
            <a:lvl1pPr marL="73152" indent="0" algn="l">
              <a:buNone/>
              <a:defRPr sz="2600">
                <a:solidFill>
                  <a:srgbClr val="0070C0"/>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noProof="1" smtClean="0"/>
              <a:t>Click to edit Master subtitle style</a:t>
            </a:r>
            <a:endParaRPr lang="en-US" dirty="0"/>
          </a:p>
        </p:txBody>
      </p:sp>
      <p:sp>
        <p:nvSpPr>
          <p:cNvPr id="7" name="Date Placeholder 6"/>
          <p:cNvSpPr>
            <a:spLocks noGrp="1"/>
          </p:cNvSpPr>
          <p:nvPr>
            <p:ph type="dt" sz="half" idx="10"/>
          </p:nvPr>
        </p:nvSpPr>
        <p:spPr/>
        <p:txBody>
          <a:bodyPr/>
          <a:lstStyle>
            <a:extLst/>
          </a:lstStyle>
          <a:p>
            <a:fld id="{2F8F40E8-AE91-4A8F-9228-8F7D80C63781}" type="datetime1">
              <a:rPr lang="es-ES" smtClean="0"/>
              <a:pPr/>
              <a:t>27/01/2017</a:t>
            </a:fld>
            <a:endParaRPr lang="es-ES"/>
          </a:p>
        </p:txBody>
      </p:sp>
      <p:sp>
        <p:nvSpPr>
          <p:cNvPr id="20" name="Footer Placeholder 19"/>
          <p:cNvSpPr>
            <a:spLocks noGrp="1"/>
          </p:cNvSpPr>
          <p:nvPr>
            <p:ph type="ftr" sz="quarter" idx="11"/>
          </p:nvPr>
        </p:nvSpPr>
        <p:spPr/>
        <p:txBody>
          <a:bodyPr/>
          <a:lstStyle>
            <a:extLst/>
          </a:lstStyle>
          <a:p>
            <a:endParaRPr lang="es-ES"/>
          </a:p>
        </p:txBody>
      </p:sp>
      <p:sp>
        <p:nvSpPr>
          <p:cNvPr id="10" name="Slide Number Placeholder 9"/>
          <p:cNvSpPr>
            <a:spLocks noGrp="1"/>
          </p:cNvSpPr>
          <p:nvPr>
            <p:ph type="sldNum" sz="quarter" idx="12"/>
          </p:nvPr>
        </p:nvSpPr>
        <p:spPr/>
        <p:txBody>
          <a:bodyPr/>
          <a:lstStyle>
            <a:extLst/>
          </a:lstStyle>
          <a:p>
            <a:fld id="{412FF748-1325-48DC-AE50-E54CCC902008}" type="slidenum">
              <a:rPr lang="es-ES" smtClean="0"/>
              <a:pPr/>
              <a:t>‹#›</a:t>
            </a:fld>
            <a:endParaRPr lang="es-E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Tree>
    <p:extLst>
      <p:ext uri="{BB962C8B-B14F-4D97-AF65-F5344CB8AC3E}">
        <p14:creationId xmlns:p14="http://schemas.microsoft.com/office/powerpoint/2010/main" xmlns="" val="4277907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406758" y="672756"/>
            <a:ext cx="7498080" cy="1143000"/>
          </a:xfrm>
          <a:prstGeom prst="rect">
            <a:avLst/>
          </a:prstGeom>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371617" y="2013012"/>
            <a:ext cx="7498080" cy="4800600"/>
          </a:xfrm>
          <a:prstGeom prst="rect">
            <a:avLst/>
          </a:prstGeo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extLst/>
          </a:lstStyle>
          <a:p>
            <a:fld id="{C243BFF4-371F-49C9-8D20-48FF78C9E0E6}" type="datetime1">
              <a:rPr lang="es-ES" smtClean="0"/>
              <a:pPr/>
              <a:t>27/01/2017</a:t>
            </a:fld>
            <a:endParaRPr lang="es-ES"/>
          </a:p>
        </p:txBody>
      </p:sp>
      <p:sp>
        <p:nvSpPr>
          <p:cNvPr id="5" name="Footer Placeholder 4"/>
          <p:cNvSpPr>
            <a:spLocks noGrp="1"/>
          </p:cNvSpPr>
          <p:nvPr>
            <p:ph type="ftr" sz="quarter" idx="11"/>
          </p:nvPr>
        </p:nvSpPr>
        <p:spPr/>
        <p:txBody>
          <a:bodyPr/>
          <a:lstStyle>
            <a:extLst/>
          </a:lstStyle>
          <a:p>
            <a:endParaRPr lang="es-ES"/>
          </a:p>
        </p:txBody>
      </p:sp>
      <p:sp>
        <p:nvSpPr>
          <p:cNvPr id="6" name="Slide Number Placeholder 5"/>
          <p:cNvSpPr>
            <a:spLocks noGrp="1"/>
          </p:cNvSpPr>
          <p:nvPr>
            <p:ph type="sldNum" sz="quarter" idx="12"/>
          </p:nvPr>
        </p:nvSpPr>
        <p:spPr/>
        <p:txBody>
          <a:bodyPr/>
          <a:lstStyle>
            <a:extLst/>
          </a:lstStyle>
          <a:p>
            <a:fld id="{412FF748-1325-48DC-AE50-E54CCC902008}" type="slidenum">
              <a:rPr lang="es-ES" smtClean="0"/>
              <a:pPr/>
              <a:t>‹#›</a:t>
            </a:fld>
            <a:endParaRPr lang="es-ES"/>
          </a:p>
        </p:txBody>
      </p:sp>
    </p:spTree>
    <p:extLst>
      <p:ext uri="{BB962C8B-B14F-4D97-AF65-F5344CB8AC3E}">
        <p14:creationId xmlns:p14="http://schemas.microsoft.com/office/powerpoint/2010/main" xmlns="" val="831390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a:prstGeom prst="rect">
            <a:avLst/>
          </a:prstGeo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a:prstGeom prst="rect">
            <a:avLst/>
          </a:prstGeo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extLst/>
          </a:lstStyle>
          <a:p>
            <a:fld id="{E5C77621-71A8-4214-8779-1B7A6839C5C9}" type="datetime1">
              <a:rPr lang="es-ES" smtClean="0"/>
              <a:pPr/>
              <a:t>27/01/2017</a:t>
            </a:fld>
            <a:endParaRPr lang="es-ES"/>
          </a:p>
        </p:txBody>
      </p:sp>
      <p:sp>
        <p:nvSpPr>
          <p:cNvPr id="5" name="Footer Placeholder 4"/>
          <p:cNvSpPr>
            <a:spLocks noGrp="1"/>
          </p:cNvSpPr>
          <p:nvPr>
            <p:ph type="ftr" sz="quarter" idx="11"/>
          </p:nvPr>
        </p:nvSpPr>
        <p:spPr/>
        <p:txBody>
          <a:bodyPr/>
          <a:lstStyle>
            <a:extLst/>
          </a:lstStyle>
          <a:p>
            <a:endParaRPr lang="es-ES"/>
          </a:p>
        </p:txBody>
      </p:sp>
      <p:sp>
        <p:nvSpPr>
          <p:cNvPr id="6" name="Slide Number Placeholder 5"/>
          <p:cNvSpPr>
            <a:spLocks noGrp="1"/>
          </p:cNvSpPr>
          <p:nvPr>
            <p:ph type="sldNum" sz="quarter" idx="12"/>
          </p:nvPr>
        </p:nvSpPr>
        <p:spPr/>
        <p:txBody>
          <a:bodyPr/>
          <a:lstStyle>
            <a:extLst/>
          </a:lstStyle>
          <a:p>
            <a:fld id="{412FF748-1325-48DC-AE50-E54CCC902008}" type="slidenum">
              <a:rPr lang="es-ES" smtClean="0"/>
              <a:pPr/>
              <a:t>‹#›</a:t>
            </a:fld>
            <a:endParaRPr lang="es-ES"/>
          </a:p>
        </p:txBody>
      </p:sp>
    </p:spTree>
    <p:extLst>
      <p:ext uri="{BB962C8B-B14F-4D97-AF65-F5344CB8AC3E}">
        <p14:creationId xmlns:p14="http://schemas.microsoft.com/office/powerpoint/2010/main" xmlns="" val="21464369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s-AR"/>
          </a:p>
        </p:txBody>
      </p:sp>
      <p:sp>
        <p:nvSpPr>
          <p:cNvPr id="3" name="Date Placeholder 2"/>
          <p:cNvSpPr>
            <a:spLocks noGrp="1"/>
          </p:cNvSpPr>
          <p:nvPr>
            <p:ph type="dt" sz="half" idx="10"/>
          </p:nvPr>
        </p:nvSpPr>
        <p:spPr/>
        <p:txBody>
          <a:bodyPr/>
          <a:lstStyle/>
          <a:p>
            <a:fld id="{55CAC243-3BB0-4495-9F22-D072DBB72E3B}" type="datetime1">
              <a:rPr lang="es-ES" smtClean="0"/>
              <a:pPr/>
              <a:t>27/01/2017</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412FF748-1325-48DC-AE50-E54CCC902008}" type="slidenum">
              <a:rPr lang="es-ES" smtClean="0"/>
              <a:pPr/>
              <a:t>‹#›</a:t>
            </a:fld>
            <a:endParaRPr lang="es-ES"/>
          </a:p>
        </p:txBody>
      </p:sp>
    </p:spTree>
    <p:extLst>
      <p:ext uri="{BB962C8B-B14F-4D97-AF65-F5344CB8AC3E}">
        <p14:creationId xmlns:p14="http://schemas.microsoft.com/office/powerpoint/2010/main" xmlns="" val="2787888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06758" y="672756"/>
            <a:ext cx="7498080" cy="1143000"/>
          </a:xfrm>
          <a:prstGeom prst="rect">
            <a:avLst/>
          </a:prstGeom>
        </p:spPr>
        <p:txBody>
          <a:bodyPr/>
          <a:lstStyle>
            <a:extLst/>
          </a:lstStyle>
          <a:p>
            <a:r>
              <a:rPr lang="en-US" smtClean="0"/>
              <a:t>Click to edit Master title style</a:t>
            </a:r>
            <a:endParaRPr lang="en-US"/>
          </a:p>
        </p:txBody>
      </p:sp>
      <p:sp>
        <p:nvSpPr>
          <p:cNvPr id="3" name="Content Placeholder 2"/>
          <p:cNvSpPr>
            <a:spLocks noGrp="1"/>
          </p:cNvSpPr>
          <p:nvPr>
            <p:ph idx="1"/>
          </p:nvPr>
        </p:nvSpPr>
        <p:spPr>
          <a:xfrm>
            <a:off x="1371617" y="2013012"/>
            <a:ext cx="7498080" cy="4800600"/>
          </a:xfrm>
          <a:prstGeom prst="rect">
            <a:avLst/>
          </a:prstGeom>
        </p:spPr>
        <p:txBody>
          <a:bodyPr/>
          <a:lstStyle>
            <a:lvl1pPr>
              <a:defRPr>
                <a:solidFill>
                  <a:schemeClr val="tx1"/>
                </a:solidFill>
              </a:defRPr>
            </a:lvl1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extLst/>
          </a:lstStyle>
          <a:p>
            <a:fld id="{0E33C6B3-38B0-4503-B2E8-CF2F205E1B4A}" type="datetime1">
              <a:rPr lang="es-ES" smtClean="0"/>
              <a:pPr/>
              <a:t>27/01/2017</a:t>
            </a:fld>
            <a:endParaRPr lang="es-ES"/>
          </a:p>
        </p:txBody>
      </p:sp>
      <p:sp>
        <p:nvSpPr>
          <p:cNvPr id="5" name="Footer Placeholder 4"/>
          <p:cNvSpPr>
            <a:spLocks noGrp="1"/>
          </p:cNvSpPr>
          <p:nvPr>
            <p:ph type="ftr" sz="quarter" idx="11"/>
          </p:nvPr>
        </p:nvSpPr>
        <p:spPr/>
        <p:txBody>
          <a:bodyPr/>
          <a:lstStyle>
            <a:extLst/>
          </a:lstStyle>
          <a:p>
            <a:endParaRPr lang="es-ES"/>
          </a:p>
        </p:txBody>
      </p:sp>
      <p:sp>
        <p:nvSpPr>
          <p:cNvPr id="6" name="Slide Number Placeholder 5"/>
          <p:cNvSpPr>
            <a:spLocks noGrp="1"/>
          </p:cNvSpPr>
          <p:nvPr>
            <p:ph type="sldNum" sz="quarter" idx="12"/>
          </p:nvPr>
        </p:nvSpPr>
        <p:spPr/>
        <p:txBody>
          <a:bodyPr/>
          <a:lstStyle>
            <a:extLst/>
          </a:lstStyle>
          <a:p>
            <a:fld id="{412FF748-1325-48DC-AE50-E54CCC902008}" type="slidenum">
              <a:rPr lang="es-ES" smtClean="0"/>
              <a:pPr/>
              <a:t>‹#›</a:t>
            </a:fld>
            <a:endParaRPr lang="es-ES"/>
          </a:p>
        </p:txBody>
      </p:sp>
    </p:spTree>
    <p:extLst>
      <p:ext uri="{BB962C8B-B14F-4D97-AF65-F5344CB8AC3E}">
        <p14:creationId xmlns:p14="http://schemas.microsoft.com/office/powerpoint/2010/main" xmlns="" val="2844809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Title 1"/>
          <p:cNvSpPr>
            <a:spLocks noGrp="1"/>
          </p:cNvSpPr>
          <p:nvPr>
            <p:ph type="title"/>
          </p:nvPr>
        </p:nvSpPr>
        <p:spPr>
          <a:xfrm>
            <a:off x="2578392" y="2600325"/>
            <a:ext cx="6400800" cy="2286000"/>
          </a:xfrm>
          <a:prstGeom prst="rect">
            <a:avLst/>
          </a:prstGeom>
        </p:spPr>
        <p:txBody>
          <a:bodyPr anchor="t"/>
          <a:lstStyle>
            <a:lvl1pPr algn="l">
              <a:lnSpc>
                <a:spcPts val="4500"/>
              </a:lnSpc>
              <a:buNone/>
              <a:defRPr sz="4000" b="1" cap="all"/>
            </a:lvl1pPr>
            <a:extLst/>
          </a:lstStyle>
          <a:p>
            <a:r>
              <a:rPr lang="en-US" smtClean="0"/>
              <a:t>Click to edit Master title style</a:t>
            </a:r>
            <a:endParaRPr lang="en-US" dirty="0"/>
          </a:p>
        </p:txBody>
      </p:sp>
      <p:sp>
        <p:nvSpPr>
          <p:cNvPr id="3" name="Text Placeholder 2"/>
          <p:cNvSpPr>
            <a:spLocks noGrp="1"/>
          </p:cNvSpPr>
          <p:nvPr>
            <p:ph type="body" idx="1"/>
          </p:nvPr>
        </p:nvSpPr>
        <p:spPr>
          <a:xfrm>
            <a:off x="2578392" y="1100138"/>
            <a:ext cx="6400800" cy="1509712"/>
          </a:xfrm>
          <a:prstGeom prst="rect">
            <a:avLst/>
          </a:prstGeom>
        </p:spPr>
        <p:txBody>
          <a:bodyPr anchor="b"/>
          <a:lstStyle>
            <a:lvl1pPr marL="27432"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4" name="Date Placeholder 3"/>
          <p:cNvSpPr>
            <a:spLocks noGrp="1"/>
          </p:cNvSpPr>
          <p:nvPr>
            <p:ph type="dt" sz="half" idx="10"/>
          </p:nvPr>
        </p:nvSpPr>
        <p:spPr/>
        <p:txBody>
          <a:bodyPr/>
          <a:lstStyle>
            <a:extLst/>
          </a:lstStyle>
          <a:p>
            <a:fld id="{CDD52450-5825-439B-804E-915A51E8302D}" type="datetime1">
              <a:rPr lang="es-ES" smtClean="0"/>
              <a:pPr/>
              <a:t>27/01/2017</a:t>
            </a:fld>
            <a:endParaRPr lang="es-ES"/>
          </a:p>
        </p:txBody>
      </p:sp>
      <p:sp>
        <p:nvSpPr>
          <p:cNvPr id="5" name="Footer Placeholder 4"/>
          <p:cNvSpPr>
            <a:spLocks noGrp="1"/>
          </p:cNvSpPr>
          <p:nvPr>
            <p:ph type="ftr" sz="quarter" idx="11"/>
          </p:nvPr>
        </p:nvSpPr>
        <p:spPr/>
        <p:txBody>
          <a:bodyPr/>
          <a:lstStyle>
            <a:extLst/>
          </a:lstStyle>
          <a:p>
            <a:endParaRPr lang="es-ES"/>
          </a:p>
        </p:txBody>
      </p:sp>
      <p:sp>
        <p:nvSpPr>
          <p:cNvPr id="6" name="Slide Number Placeholder 5"/>
          <p:cNvSpPr>
            <a:spLocks noGrp="1"/>
          </p:cNvSpPr>
          <p:nvPr>
            <p:ph type="sldNum" sz="quarter" idx="12"/>
          </p:nvPr>
        </p:nvSpPr>
        <p:spPr/>
        <p:txBody>
          <a:bodyPr/>
          <a:lstStyle>
            <a:extLst/>
          </a:lstStyle>
          <a:p>
            <a:fld id="{412FF748-1325-48DC-AE50-E54CCC902008}" type="slidenum">
              <a:rPr lang="es-ES" smtClean="0"/>
              <a:pPr/>
              <a:t>‹#›</a:t>
            </a:fld>
            <a:endParaRPr lang="es-E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Tree>
    <p:extLst>
      <p:ext uri="{BB962C8B-B14F-4D97-AF65-F5344CB8AC3E}">
        <p14:creationId xmlns:p14="http://schemas.microsoft.com/office/powerpoint/2010/main" xmlns="" val="4148128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9" name="Pie 8"/>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0" name="Oval 9"/>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2" name="Rectangle 11"/>
          <p:cNvSpPr/>
          <p:nvPr/>
        </p:nvSpPr>
        <p:spPr>
          <a:xfrm>
            <a:off x="1033974" y="-54"/>
            <a:ext cx="8131127"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Title 1"/>
          <p:cNvSpPr>
            <a:spLocks noGrp="1"/>
          </p:cNvSpPr>
          <p:nvPr>
            <p:ph type="title"/>
          </p:nvPr>
        </p:nvSpPr>
        <p:spPr>
          <a:xfrm>
            <a:off x="1435608" y="274320"/>
            <a:ext cx="7498080" cy="1143000"/>
          </a:xfrm>
          <a:prstGeom prst="rect">
            <a:avLst/>
          </a:prstGeom>
        </p:spPr>
        <p:txBody>
          <a:bodyPr/>
          <a:lstStyle>
            <a:extLst/>
          </a:lstStyle>
          <a:p>
            <a:r>
              <a:rPr lang="en-US" smtClean="0"/>
              <a:t>Click to edit Master title style</a:t>
            </a:r>
            <a:endParaRPr lang="en-US" dirty="0"/>
          </a:p>
        </p:txBody>
      </p:sp>
      <p:sp>
        <p:nvSpPr>
          <p:cNvPr id="3" name="Content Placeholder 2"/>
          <p:cNvSpPr>
            <a:spLocks noGrp="1"/>
          </p:cNvSpPr>
          <p:nvPr>
            <p:ph sz="half" idx="1"/>
          </p:nvPr>
        </p:nvSpPr>
        <p:spPr>
          <a:xfrm>
            <a:off x="1435608" y="1524000"/>
            <a:ext cx="36576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276088" y="1524000"/>
            <a:ext cx="36576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extLst/>
          </a:lstStyle>
          <a:p>
            <a:fld id="{AD7FFD92-480D-419E-A52A-EFBDF67C6807}" type="datetime1">
              <a:rPr lang="es-ES" smtClean="0"/>
              <a:pPr/>
              <a:t>27/01/2017</a:t>
            </a:fld>
            <a:endParaRPr lang="es-ES"/>
          </a:p>
        </p:txBody>
      </p:sp>
      <p:sp>
        <p:nvSpPr>
          <p:cNvPr id="6" name="Footer Placeholder 5"/>
          <p:cNvSpPr>
            <a:spLocks noGrp="1"/>
          </p:cNvSpPr>
          <p:nvPr>
            <p:ph type="ftr" sz="quarter" idx="11"/>
          </p:nvPr>
        </p:nvSpPr>
        <p:spPr/>
        <p:txBody>
          <a:bodyPr/>
          <a:lstStyle>
            <a:extLst/>
          </a:lstStyle>
          <a:p>
            <a:endParaRPr lang="es-ES"/>
          </a:p>
        </p:txBody>
      </p:sp>
      <p:sp>
        <p:nvSpPr>
          <p:cNvPr id="7" name="Slide Number Placeholder 6"/>
          <p:cNvSpPr>
            <a:spLocks noGrp="1"/>
          </p:cNvSpPr>
          <p:nvPr>
            <p:ph type="sldNum" sz="quarter" idx="12"/>
          </p:nvPr>
        </p:nvSpPr>
        <p:spPr/>
        <p:txBody>
          <a:bodyPr/>
          <a:lstStyle>
            <a:extLst/>
          </a:lstStyle>
          <a:p>
            <a:fld id="{412FF748-1325-48DC-AE50-E54CCC902008}" type="slidenum">
              <a:rPr lang="es-ES" smtClean="0"/>
              <a:pPr/>
              <a:t>‹#›</a:t>
            </a:fld>
            <a:endParaRPr lang="es-ES"/>
          </a:p>
        </p:txBody>
      </p:sp>
    </p:spTree>
    <p:extLst>
      <p:ext uri="{BB962C8B-B14F-4D97-AF65-F5344CB8AC3E}">
        <p14:creationId xmlns:p14="http://schemas.microsoft.com/office/powerpoint/2010/main" xmlns="" val="316732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a:prstGeom prst="rect">
            <a:avLst/>
          </a:prstGeom>
        </p:spPr>
        <p:txBody>
          <a:bodyPr anchor="ctr"/>
          <a:lstStyle>
            <a:lvl1pPr algn="ctr">
              <a:defRPr sz="4500" b="1" cap="none" baseline="0"/>
            </a:lvl1pPr>
            <a:extLst/>
          </a:lstStyle>
          <a:p>
            <a:r>
              <a:rPr lang="en-US" smtClean="0"/>
              <a:t>Click to edit Master title style</a:t>
            </a:r>
            <a:endParaRPr lang="en-US" dirty="0"/>
          </a:p>
        </p:txBody>
      </p:sp>
      <p:sp>
        <p:nvSpPr>
          <p:cNvPr id="3" name="Text Placeholder 2"/>
          <p:cNvSpPr>
            <a:spLocks noGrp="1"/>
          </p:cNvSpPr>
          <p:nvPr>
            <p:ph type="body" idx="1"/>
          </p:nvPr>
        </p:nvSpPr>
        <p:spPr>
          <a:xfrm>
            <a:off x="457200" y="328278"/>
            <a:ext cx="4023360" cy="640080"/>
          </a:xfrm>
          <a:prstGeom prst="rect">
            <a:avLst/>
          </a:prstGeom>
          <a:solidFill>
            <a:schemeClr val="bg1"/>
          </a:solidFill>
          <a:ln w="10795">
            <a:solidFill>
              <a:schemeClr val="bg1"/>
            </a:solidFill>
            <a:miter lim="800000"/>
          </a:ln>
        </p:spPr>
        <p:txBody>
          <a:bodyPr anchor="ctr"/>
          <a:lstStyle>
            <a:lvl1pPr marL="283464"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prstGeom prst="rect">
            <a:avLst/>
          </a:prstGeom>
          <a:solidFill>
            <a:schemeClr val="bg1"/>
          </a:solidFill>
          <a:ln w="10795">
            <a:solidFill>
              <a:schemeClr val="bg1"/>
            </a:solidFill>
            <a:miter lim="800000"/>
          </a:ln>
        </p:spPr>
        <p:txBody>
          <a:bodyPr anchor="ctr"/>
          <a:lstStyle>
            <a:lvl1pPr marL="283464"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prstGeom prst="rect">
            <a:avLst/>
          </a:prstGeo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4663440" y="969336"/>
            <a:ext cx="4023360" cy="4114800"/>
          </a:xfrm>
          <a:prstGeom prst="rect">
            <a:avLst/>
          </a:prstGeo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extLst/>
          </a:lstStyle>
          <a:p>
            <a:fld id="{BD734FB9-A692-4F5E-994E-02705E192139}" type="datetime1">
              <a:rPr lang="es-ES" smtClean="0"/>
              <a:pPr/>
              <a:t>27/01/2017</a:t>
            </a:fld>
            <a:endParaRPr lang="es-ES"/>
          </a:p>
        </p:txBody>
      </p:sp>
      <p:sp>
        <p:nvSpPr>
          <p:cNvPr id="8" name="Footer Placeholder 7"/>
          <p:cNvSpPr>
            <a:spLocks noGrp="1"/>
          </p:cNvSpPr>
          <p:nvPr>
            <p:ph type="ftr" sz="quarter" idx="11"/>
          </p:nvPr>
        </p:nvSpPr>
        <p:spPr/>
        <p:txBody>
          <a:bodyPr/>
          <a:lstStyle>
            <a:extLst/>
          </a:lstStyle>
          <a:p>
            <a:endParaRPr lang="es-ES"/>
          </a:p>
        </p:txBody>
      </p:sp>
      <p:sp>
        <p:nvSpPr>
          <p:cNvPr id="9" name="Slide Number Placeholder 8"/>
          <p:cNvSpPr>
            <a:spLocks noGrp="1"/>
          </p:cNvSpPr>
          <p:nvPr>
            <p:ph type="sldNum" sz="quarter" idx="12"/>
          </p:nvPr>
        </p:nvSpPr>
        <p:spPr/>
        <p:txBody>
          <a:bodyPr/>
          <a:lstStyle>
            <a:extLst/>
          </a:lstStyle>
          <a:p>
            <a:fld id="{412FF748-1325-48DC-AE50-E54CCC902008}" type="slidenum">
              <a:rPr lang="es-ES" smtClean="0"/>
              <a:pPr/>
              <a:t>‹#›</a:t>
            </a:fld>
            <a:endParaRPr lang="es-ES"/>
          </a:p>
        </p:txBody>
      </p:sp>
    </p:spTree>
    <p:extLst>
      <p:ext uri="{BB962C8B-B14F-4D97-AF65-F5344CB8AC3E}">
        <p14:creationId xmlns:p14="http://schemas.microsoft.com/office/powerpoint/2010/main" xmlns="" val="4155303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a:prstGeom prst="rect">
            <a:avLst/>
          </a:prstGeom>
        </p:spPr>
        <p:txBody>
          <a:bodyPr anchor="ctr"/>
          <a:lstStyle>
            <a:extLst/>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extLst/>
          </a:lstStyle>
          <a:p>
            <a:fld id="{577B9363-22EF-497A-8E0E-B8F0D9D68433}" type="datetime1">
              <a:rPr lang="es-ES" smtClean="0"/>
              <a:pPr/>
              <a:t>27/01/2017</a:t>
            </a:fld>
            <a:endParaRPr lang="es-ES"/>
          </a:p>
        </p:txBody>
      </p:sp>
      <p:sp>
        <p:nvSpPr>
          <p:cNvPr id="4" name="Footer Placeholder 3"/>
          <p:cNvSpPr>
            <a:spLocks noGrp="1"/>
          </p:cNvSpPr>
          <p:nvPr>
            <p:ph type="ftr" sz="quarter" idx="11"/>
          </p:nvPr>
        </p:nvSpPr>
        <p:spPr/>
        <p:txBody>
          <a:bodyPr/>
          <a:lstStyle>
            <a:extLst/>
          </a:lstStyle>
          <a:p>
            <a:endParaRPr lang="es-ES"/>
          </a:p>
        </p:txBody>
      </p:sp>
      <p:sp>
        <p:nvSpPr>
          <p:cNvPr id="5" name="Slide Number Placeholder 4"/>
          <p:cNvSpPr>
            <a:spLocks noGrp="1"/>
          </p:cNvSpPr>
          <p:nvPr>
            <p:ph type="sldNum" sz="quarter" idx="12"/>
          </p:nvPr>
        </p:nvSpPr>
        <p:spPr/>
        <p:txBody>
          <a:bodyPr/>
          <a:lstStyle>
            <a:extLst/>
          </a:lstStyle>
          <a:p>
            <a:fld id="{412FF748-1325-48DC-AE50-E54CCC902008}" type="slidenum">
              <a:rPr lang="es-ES" smtClean="0"/>
              <a:pPr/>
              <a:t>‹#›</a:t>
            </a:fld>
            <a:endParaRPr lang="es-ES"/>
          </a:p>
        </p:txBody>
      </p:sp>
    </p:spTree>
    <p:extLst>
      <p:ext uri="{BB962C8B-B14F-4D97-AF65-F5344CB8AC3E}">
        <p14:creationId xmlns:p14="http://schemas.microsoft.com/office/powerpoint/2010/main" xmlns="" val="23298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Date Placeholder 1"/>
          <p:cNvSpPr>
            <a:spLocks noGrp="1"/>
          </p:cNvSpPr>
          <p:nvPr>
            <p:ph type="dt" sz="half" idx="10"/>
          </p:nvPr>
        </p:nvSpPr>
        <p:spPr/>
        <p:txBody>
          <a:bodyPr/>
          <a:lstStyle>
            <a:extLst/>
          </a:lstStyle>
          <a:p>
            <a:fld id="{416036D8-2A08-4F0C-A376-4A8A1FC3E8B3}" type="datetime1">
              <a:rPr lang="es-ES" smtClean="0"/>
              <a:pPr/>
              <a:t>27/01/2017</a:t>
            </a:fld>
            <a:endParaRPr lang="es-ES"/>
          </a:p>
        </p:txBody>
      </p:sp>
      <p:sp>
        <p:nvSpPr>
          <p:cNvPr id="3" name="Footer Placeholder 2"/>
          <p:cNvSpPr>
            <a:spLocks noGrp="1"/>
          </p:cNvSpPr>
          <p:nvPr>
            <p:ph type="ftr" sz="quarter" idx="11"/>
          </p:nvPr>
        </p:nvSpPr>
        <p:spPr/>
        <p:txBody>
          <a:bodyPr/>
          <a:lstStyle>
            <a:extLst/>
          </a:lstStyle>
          <a:p>
            <a:endParaRPr lang="es-ES"/>
          </a:p>
        </p:txBody>
      </p:sp>
      <p:sp>
        <p:nvSpPr>
          <p:cNvPr id="4" name="Slide Number Placeholder 3"/>
          <p:cNvSpPr>
            <a:spLocks noGrp="1"/>
          </p:cNvSpPr>
          <p:nvPr>
            <p:ph type="sldNum" sz="quarter" idx="12"/>
          </p:nvPr>
        </p:nvSpPr>
        <p:spPr/>
        <p:txBody>
          <a:bodyPr/>
          <a:lstStyle>
            <a:extLst/>
          </a:lstStyle>
          <a:p>
            <a:fld id="{412FF748-1325-48DC-AE50-E54CCC902008}" type="slidenum">
              <a:rPr lang="es-ES" smtClean="0"/>
              <a:pPr/>
              <a:t>‹#›</a:t>
            </a:fld>
            <a:endParaRPr lang="es-E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Tree>
    <p:extLst>
      <p:ext uri="{BB962C8B-B14F-4D97-AF65-F5344CB8AC3E}">
        <p14:creationId xmlns:p14="http://schemas.microsoft.com/office/powerpoint/2010/main" xmlns="" val="2674165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810000" cy="1162050"/>
          </a:xfrm>
          <a:prstGeom prst="rect">
            <a:avLst/>
          </a:prstGeom>
          <a:ln>
            <a:noFill/>
          </a:ln>
        </p:spPr>
        <p:txBody>
          <a:bodyPr anchor="b"/>
          <a:lstStyle>
            <a:lvl1pPr algn="l">
              <a:lnSpc>
                <a:spcPts val="2000"/>
              </a:lnSpc>
              <a:buNone/>
              <a:defRPr sz="2200" b="1" cap="all" baseline="0"/>
            </a:lvl1pPr>
            <a:extLst/>
          </a:lstStyle>
          <a:p>
            <a:r>
              <a:rPr lang="en-US" smtClean="0"/>
              <a:t>Click to edit Master title style</a:t>
            </a:r>
            <a:endParaRPr lang="en-US" dirty="0"/>
          </a:p>
        </p:txBody>
      </p:sp>
      <p:sp>
        <p:nvSpPr>
          <p:cNvPr id="3" name="Text Placeholder 2"/>
          <p:cNvSpPr>
            <a:spLocks noGrp="1"/>
          </p:cNvSpPr>
          <p:nvPr>
            <p:ph type="body" idx="2"/>
          </p:nvPr>
        </p:nvSpPr>
        <p:spPr>
          <a:xfrm>
            <a:off x="457200" y="1435100"/>
            <a:ext cx="3810000" cy="698500"/>
          </a:xfrm>
          <a:prstGeom prst="rect">
            <a:avLst/>
          </a:prstGeom>
        </p:spPr>
        <p:txBody>
          <a:bodyPr/>
          <a:lstStyle>
            <a:lvl1pPr marL="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a:prstGeom prst="rect">
            <a:avLst/>
          </a:prstGeo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extLst/>
          </a:lstStyle>
          <a:p>
            <a:fld id="{B244FBB0-03CF-426D-AC35-C0044DA149EF}" type="datetime1">
              <a:rPr lang="es-ES" smtClean="0"/>
              <a:pPr/>
              <a:t>27/01/2017</a:t>
            </a:fld>
            <a:endParaRPr lang="es-ES"/>
          </a:p>
        </p:txBody>
      </p:sp>
      <p:sp>
        <p:nvSpPr>
          <p:cNvPr id="6" name="Footer Placeholder 5"/>
          <p:cNvSpPr>
            <a:spLocks noGrp="1"/>
          </p:cNvSpPr>
          <p:nvPr>
            <p:ph type="ftr" sz="quarter" idx="11"/>
          </p:nvPr>
        </p:nvSpPr>
        <p:spPr/>
        <p:txBody>
          <a:bodyPr/>
          <a:lstStyle>
            <a:extLst/>
          </a:lstStyle>
          <a:p>
            <a:endParaRPr lang="es-ES"/>
          </a:p>
        </p:txBody>
      </p:sp>
      <p:sp>
        <p:nvSpPr>
          <p:cNvPr id="7" name="Slide Number Placeholder 6"/>
          <p:cNvSpPr>
            <a:spLocks noGrp="1"/>
          </p:cNvSpPr>
          <p:nvPr>
            <p:ph type="sldNum" sz="quarter" idx="12"/>
          </p:nvPr>
        </p:nvSpPr>
        <p:spPr/>
        <p:txBody>
          <a:bodyPr/>
          <a:lstStyle>
            <a:extLst/>
          </a:lstStyle>
          <a:p>
            <a:fld id="{412FF748-1325-48DC-AE50-E54CCC902008}" type="slidenum">
              <a:rPr lang="es-ES" smtClean="0"/>
              <a:pPr/>
              <a:t>‹#›</a:t>
            </a:fld>
            <a:endParaRPr lang="es-ES"/>
          </a:p>
        </p:txBody>
      </p:sp>
    </p:spTree>
    <p:extLst>
      <p:ext uri="{BB962C8B-B14F-4D97-AF65-F5344CB8AC3E}">
        <p14:creationId xmlns:p14="http://schemas.microsoft.com/office/powerpoint/2010/main" xmlns="" val="268178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a:prstGeom prst="rect">
            <a:avLst/>
          </a:prstGeom>
        </p:spPr>
        <p:txBody>
          <a:bodyPr anchor="b">
            <a:noAutofit/>
          </a:bodyPr>
          <a:lstStyle>
            <a:lvl1pPr algn="l">
              <a:buNone/>
              <a:defRPr sz="2100" b="1">
                <a:effectLst/>
              </a:defRPr>
            </a:lvl1pPr>
            <a:extLst/>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extLst/>
          </a:lstStyle>
          <a:p>
            <a:fld id="{16953C3F-2364-48A9-9255-C338C722EEDA}" type="datetime1">
              <a:rPr lang="es-ES" smtClean="0"/>
              <a:pPr/>
              <a:t>27/01/2017</a:t>
            </a:fld>
            <a:endParaRPr lang="es-ES"/>
          </a:p>
        </p:txBody>
      </p:sp>
      <p:sp>
        <p:nvSpPr>
          <p:cNvPr id="6" name="Footer Placeholder 5"/>
          <p:cNvSpPr>
            <a:spLocks noGrp="1"/>
          </p:cNvSpPr>
          <p:nvPr>
            <p:ph type="ftr" sz="quarter" idx="11"/>
          </p:nvPr>
        </p:nvSpPr>
        <p:spPr/>
        <p:txBody>
          <a:bodyPr/>
          <a:lstStyle>
            <a:extLst/>
          </a:lstStyle>
          <a:p>
            <a:endParaRPr lang="es-ES"/>
          </a:p>
        </p:txBody>
      </p:sp>
      <p:sp>
        <p:nvSpPr>
          <p:cNvPr id="7" name="Slide Number Placeholder 6"/>
          <p:cNvSpPr>
            <a:spLocks noGrp="1"/>
          </p:cNvSpPr>
          <p:nvPr>
            <p:ph type="sldNum" sz="quarter" idx="12"/>
          </p:nvPr>
        </p:nvSpPr>
        <p:spPr/>
        <p:txBody>
          <a:bodyPr/>
          <a:lstStyle>
            <a:extLst/>
          </a:lstStyle>
          <a:p>
            <a:fld id="{412FF748-1325-48DC-AE50-E54CCC902008}" type="slidenum">
              <a:rPr lang="es-ES" smtClean="0"/>
              <a:pPr/>
              <a:t>‹#›</a:t>
            </a:fld>
            <a:endParaRPr lang="es-E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0">
            <a:bevelT w="25400" h="19050"/>
            <a:contourClr>
              <a:srgbClr val="969696"/>
            </a:contourClr>
          </a:sp3d>
        </p:spPr>
        <p:txBody>
          <a:bodyPr lIns="91440" tIns="274320" rtlCol="0" anchor="t">
            <a:normAutofit/>
          </a:bodyPr>
          <a:lstStyle>
            <a:extLst/>
          </a:lstStyle>
          <a:p>
            <a:pPr marL="0" indent="-283464" algn="l" rtl="0" latinLnBrk="0">
              <a:lnSpc>
                <a:spcPts val="3000"/>
              </a:lnSpc>
              <a:spcBef>
                <a:spcPts val="600"/>
              </a:spcBef>
              <a:buClr>
                <a:schemeClr val="accent1"/>
              </a:buClr>
              <a:buSzPct val="80000"/>
              <a:buFont typeface="Wingdings 2"/>
              <a:buNone/>
            </a:pPr>
            <a:endParaRPr lang="en-US" sz="3200" kern="1200">
              <a:solidFill>
                <a:schemeClr val="tx1"/>
              </a:solidFill>
              <a:latin typeface="+mn-lt"/>
              <a:ea typeface="+mn-ea"/>
              <a:cs typeface="+mn-cs"/>
            </a:endParaRPr>
          </a:p>
        </p:txBody>
      </p:sp>
      <p:sp>
        <p:nvSpPr>
          <p:cNvPr id="3" name="Shap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a:r>
              <a:rPr lang="en-US" smtClean="0"/>
              <a:t>Click icon to add picture</a:t>
            </a:r>
            <a:endParaRPr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4" name="Text Placeholder 3"/>
          <p:cNvSpPr>
            <a:spLocks noGrp="1"/>
          </p:cNvSpPr>
          <p:nvPr>
            <p:ph type="body" sz="half" idx="2"/>
          </p:nvPr>
        </p:nvSpPr>
        <p:spPr>
          <a:xfrm>
            <a:off x="838200" y="4800600"/>
            <a:ext cx="4419600" cy="762000"/>
          </a:xfrm>
          <a:prstGeom prst="rect">
            <a:avLst/>
          </a:prstGeom>
        </p:spPr>
        <p:txBody>
          <a:bodyP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Tree>
    <p:extLst>
      <p:ext uri="{BB962C8B-B14F-4D97-AF65-F5344CB8AC3E}">
        <p14:creationId xmlns:p14="http://schemas.microsoft.com/office/powerpoint/2010/main" xmlns="" val="2503020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2" name="Rectangle 11"/>
          <p:cNvSpPr/>
          <p:nvPr/>
        </p:nvSpPr>
        <p:spPr>
          <a:xfrm>
            <a:off x="1038019"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a:defRPr sz="1200">
                <a:solidFill>
                  <a:schemeClr val="bg2">
                    <a:shade val="50000"/>
                    <a:satMod val="200000"/>
                  </a:schemeClr>
                </a:solidFill>
              </a:defRPr>
            </a:lvl1pPr>
            <a:extLst/>
          </a:lstStyle>
          <a:p>
            <a:fld id="{8632FEBB-1A6B-4D25-B9A3-05ADF97727D4}" type="datetime1">
              <a:rPr lang="es-ES" smtClean="0"/>
              <a:pPr/>
              <a:t>27/01/2017</a:t>
            </a:fld>
            <a:endParaRPr lang="es-E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a:defRPr sz="1200">
                <a:solidFill>
                  <a:schemeClr val="bg2">
                    <a:shade val="50000"/>
                    <a:satMod val="200000"/>
                  </a:schemeClr>
                </a:solidFill>
                <a:effectLst/>
              </a:defRPr>
            </a:lvl1pPr>
            <a:extLst/>
          </a:lstStyle>
          <a:p>
            <a:endParaRPr lang="es-E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a:defRPr sz="1200">
                <a:solidFill>
                  <a:schemeClr val="bg2">
                    <a:shade val="50000"/>
                    <a:satMod val="200000"/>
                  </a:schemeClr>
                </a:solidFill>
                <a:effectLst/>
              </a:defRPr>
            </a:lvl1pPr>
            <a:extLst/>
          </a:lstStyle>
          <a:p>
            <a:fld id="{412FF748-1325-48DC-AE50-E54CCC902008}" type="slidenum">
              <a:rPr lang="es-ES" smtClean="0"/>
              <a:pPr/>
              <a:t>‹#›</a:t>
            </a:fld>
            <a:endParaRPr lang="es-E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pic>
        <p:nvPicPr>
          <p:cNvPr id="2" name="Picture 1"/>
          <p:cNvPicPr>
            <a:picLocks noChangeAspect="1"/>
          </p:cNvPicPr>
          <p:nvPr/>
        </p:nvPicPr>
        <p:blipFill>
          <a:blip r:embed="rId14" cstate="print">
            <a:extLst>
              <a:ext uri="{28A0092B-C50C-407E-A947-70E740481C1C}">
                <a14:useLocalDpi xmlns:a14="http://schemas.microsoft.com/office/drawing/2010/main" xmlns="" val="0"/>
              </a:ext>
            </a:extLst>
          </a:blip>
          <a:stretch>
            <a:fillRect/>
          </a:stretch>
        </p:blipFill>
        <p:spPr>
          <a:xfrm>
            <a:off x="1014984" y="-10972"/>
            <a:ext cx="2980952" cy="1203774"/>
          </a:xfrm>
          <a:prstGeom prst="rect">
            <a:avLst/>
          </a:prstGeom>
        </p:spPr>
      </p:pic>
      <p:sp>
        <p:nvSpPr>
          <p:cNvPr id="4" name="Title Placeholder 3"/>
          <p:cNvSpPr>
            <a:spLocks noGrp="1"/>
          </p:cNvSpPr>
          <p:nvPr>
            <p:ph type="title"/>
          </p:nvPr>
        </p:nvSpPr>
        <p:spPr>
          <a:xfrm>
            <a:off x="955548" y="980728"/>
            <a:ext cx="7886700" cy="1129545"/>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5" name="Text Placeholder 4"/>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13" name="Picture 2" descr="http://www.fao.org/uploads/pics/WCA_white.png"/>
          <p:cNvPicPr>
            <a:picLocks noChangeAspect="1" noChangeArrowheads="1"/>
          </p:cNvPicPr>
          <p:nvPr userDrawn="1"/>
        </p:nvPicPr>
        <p:blipFill>
          <a:blip r:embed="rId15" cstate="print">
            <a:extLst>
              <a:ext uri="{28A0092B-C50C-407E-A947-70E740481C1C}">
                <a14:useLocalDpi xmlns:a14="http://schemas.microsoft.com/office/drawing/2010/main" xmlns="" val="0"/>
              </a:ext>
            </a:extLst>
          </a:blip>
          <a:srcRect/>
          <a:stretch>
            <a:fillRect/>
          </a:stretch>
        </p:blipFill>
        <p:spPr bwMode="auto">
          <a:xfrm>
            <a:off x="6084168" y="-27383"/>
            <a:ext cx="3096344" cy="10562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8626061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l" rtl="0" eaLnBrk="1" latinLnBrk="0" hangingPunct="1">
        <a:spcBef>
          <a:spcPct val="0"/>
        </a:spcBef>
        <a:buNone/>
        <a:defRPr sz="4400" kern="1200">
          <a:solidFill>
            <a:srgbClr val="0070C0"/>
          </a:solidFill>
          <a:effectLst/>
          <a:latin typeface="Times New Roman" panose="02020603050405020304" pitchFamily="18" charset="0"/>
          <a:ea typeface="+mj-ea"/>
          <a:cs typeface="Times New Roman" panose="02020603050405020304" pitchFamily="18" charset="0"/>
        </a:defRPr>
      </a:lvl1pPr>
      <a:extLst/>
    </p:titleStyle>
    <p:bodyStyle>
      <a:lvl1pPr marL="82296" indent="0" algn="l" rtl="0" eaLnBrk="1" latinLnBrk="0" hangingPunct="1">
        <a:lnSpc>
          <a:spcPts val="3000"/>
        </a:lnSpc>
        <a:spcBef>
          <a:spcPts val="600"/>
        </a:spcBef>
        <a:buClr>
          <a:schemeClr val="accent1"/>
        </a:buClr>
        <a:buSzPct val="80000"/>
        <a:buFont typeface="Wingdings 2"/>
        <a:buNone/>
        <a:defRPr sz="3200" kern="1200">
          <a:solidFill>
            <a:srgbClr val="0070C0"/>
          </a:solidFill>
          <a:latin typeface="Times New Roman" panose="02020603050405020304" pitchFamily="18" charset="0"/>
          <a:ea typeface="+mn-ea"/>
          <a:cs typeface="Times New Roman" panose="02020603050405020304" pitchFamily="18" charset="0"/>
        </a:defRPr>
      </a:lvl1pPr>
      <a:lvl2pPr marL="640080" indent="-237744" algn="l" rtl="0" eaLnBrk="1" latinLnBrk="0" hangingPunct="1">
        <a:lnSpc>
          <a:spcPts val="3000"/>
        </a:lnSpc>
        <a:spcBef>
          <a:spcPts val="550"/>
        </a:spcBef>
        <a:buClr>
          <a:schemeClr val="accent1"/>
        </a:buClr>
        <a:buFont typeface="Verdana"/>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886968" indent="-228600" algn="l" rtl="0" eaLnBrk="1" latinLnBrk="0" hangingPunct="1">
        <a:lnSpc>
          <a:spcPts val="2800"/>
        </a:lnSpc>
        <a:spcBef>
          <a:spcPct val="20000"/>
        </a:spcBef>
        <a:buClr>
          <a:schemeClr val="accent2"/>
        </a:buClr>
        <a:buFont typeface="Wingdings 2"/>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097280" indent="-173736" algn="l" rtl="0" eaLnBrk="1" latinLnBrk="0" hangingPunct="1">
        <a:spcBef>
          <a:spcPct val="20000"/>
        </a:spcBef>
        <a:buClr>
          <a:schemeClr val="accent3"/>
        </a:buClr>
        <a:buFont typeface="Wingdings 2"/>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1298448" indent="-182880" algn="l" rtl="0" eaLnBrk="1" latinLnBrk="0" hangingPunct="1">
        <a:spcBef>
          <a:spcPct val="20000"/>
        </a:spcBef>
        <a:buClr>
          <a:schemeClr val="accent4"/>
        </a:buClr>
        <a:buFont typeface="Wingdings 2"/>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1508760" indent="-18288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6pPr>
      <a:lvl7pPr marL="171907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7pPr>
      <a:lvl8pPr marL="1920240"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8pPr>
      <a:lvl9pPr marL="213055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txBox="1">
            <a:spLocks/>
          </p:cNvSpPr>
          <p:nvPr/>
        </p:nvSpPr>
        <p:spPr>
          <a:xfrm>
            <a:off x="1034360" y="1052736"/>
            <a:ext cx="7858120" cy="1872208"/>
          </a:xfrm>
          <a:prstGeom prst="rect">
            <a:avLst/>
          </a:prstGeom>
        </p:spPr>
        <p:txBody>
          <a:bodyPr anchor="b">
            <a:noAutofit/>
          </a:bodyPr>
          <a:lstStyle/>
          <a:p>
            <a:pPr lvl="0">
              <a:spcBef>
                <a:spcPct val="0"/>
              </a:spcBef>
              <a:defRPr/>
            </a:pPr>
            <a:r>
              <a:rPr kumimoji="0" lang="en-US" sz="2500" b="1" i="0" u="none" strike="noStrike" kern="1200" cap="none" spc="0" normalizeH="0" baseline="0" noProof="0" dirty="0" smtClean="0">
                <a:ln>
                  <a:noFill/>
                </a:ln>
                <a:solidFill>
                  <a:schemeClr val="tx1"/>
                </a:solidFill>
                <a:effectLst/>
                <a:uLnTx/>
                <a:uFillTx/>
                <a:latin typeface="+mj-lt"/>
                <a:ea typeface="+mj-ea"/>
                <a:cs typeface="+mj-cs"/>
              </a:rPr>
              <a:t>Technical</a:t>
            </a:r>
            <a:r>
              <a:rPr kumimoji="0" lang="en-US" sz="2500" b="1" i="0" u="none" strike="noStrike" kern="1200" cap="none" spc="0" normalizeH="0" noProof="0" dirty="0" smtClean="0">
                <a:ln>
                  <a:noFill/>
                </a:ln>
                <a:solidFill>
                  <a:schemeClr val="tx1"/>
                </a:solidFill>
                <a:effectLst/>
                <a:uLnTx/>
                <a:uFillTx/>
                <a:latin typeface="+mj-lt"/>
                <a:ea typeface="+mj-ea"/>
                <a:cs typeface="+mj-cs"/>
              </a:rPr>
              <a:t> review meeting on </a:t>
            </a:r>
            <a:r>
              <a:rPr lang="en-US" sz="2500" b="1" dirty="0" smtClean="0">
                <a:latin typeface="+mj-lt"/>
                <a:ea typeface="+mj-ea"/>
                <a:cs typeface="+mj-cs"/>
              </a:rPr>
              <a:t>World </a:t>
            </a:r>
            <a:r>
              <a:rPr kumimoji="0" lang="en-US" sz="2500" b="1" i="0" u="none" strike="noStrike" kern="1200" cap="none" spc="0" normalizeH="0" baseline="0" noProof="0" dirty="0" err="1" smtClean="0">
                <a:ln>
                  <a:noFill/>
                </a:ln>
                <a:solidFill>
                  <a:schemeClr val="tx1"/>
                </a:solidFill>
                <a:effectLst/>
                <a:uLnTx/>
                <a:uFillTx/>
                <a:latin typeface="+mj-lt"/>
                <a:ea typeface="+mj-ea"/>
                <a:cs typeface="+mj-cs"/>
              </a:rPr>
              <a:t>Programme</a:t>
            </a:r>
            <a:r>
              <a:rPr kumimoji="0" lang="en-US" sz="2500" b="1" i="0" u="none" strike="noStrike" kern="1200" cap="none" spc="0" normalizeH="0" baseline="0" noProof="0" dirty="0" smtClean="0">
                <a:ln>
                  <a:noFill/>
                </a:ln>
                <a:solidFill>
                  <a:schemeClr val="tx1"/>
                </a:solidFill>
                <a:effectLst/>
                <a:uLnTx/>
                <a:uFillTx/>
                <a:latin typeface="+mj-lt"/>
                <a:ea typeface="+mj-ea"/>
                <a:cs typeface="+mj-cs"/>
              </a:rPr>
              <a:t> for the Census of Agriculture </a:t>
            </a:r>
            <a:r>
              <a:rPr lang="en-US" sz="2500" b="1" dirty="0" smtClean="0"/>
              <a:t>2020 </a:t>
            </a:r>
          </a:p>
          <a:p>
            <a:pPr lvl="0">
              <a:spcBef>
                <a:spcPct val="0"/>
              </a:spcBef>
              <a:defRPr/>
            </a:pPr>
            <a:r>
              <a:rPr kumimoji="0" lang="en-US" b="1" i="0" u="none" strike="noStrike" kern="1200" cap="none" spc="0" normalizeH="0" baseline="0" noProof="0" dirty="0" smtClean="0">
                <a:ln>
                  <a:noFill/>
                </a:ln>
                <a:solidFill>
                  <a:schemeClr val="tx1"/>
                </a:solidFill>
                <a:effectLst/>
                <a:uLnTx/>
                <a:uFillTx/>
                <a:latin typeface="+mj-lt"/>
                <a:ea typeface="+mj-ea"/>
                <a:cs typeface="+mj-cs"/>
              </a:rPr>
              <a:t>Volume 2 – Operational</a:t>
            </a:r>
            <a:r>
              <a:rPr kumimoji="0" lang="en-US" b="1" i="0" u="none" strike="noStrike" kern="1200" cap="none" spc="0" normalizeH="0" noProof="0" dirty="0" smtClean="0">
                <a:ln>
                  <a:noFill/>
                </a:ln>
                <a:solidFill>
                  <a:schemeClr val="tx1"/>
                </a:solidFill>
                <a:effectLst/>
                <a:uLnTx/>
                <a:uFillTx/>
                <a:latin typeface="+mj-lt"/>
                <a:ea typeface="+mj-ea"/>
                <a:cs typeface="+mj-cs"/>
              </a:rPr>
              <a:t> </a:t>
            </a:r>
            <a:r>
              <a:rPr lang="en-US" b="1" noProof="0" dirty="0" smtClean="0">
                <a:latin typeface="+mj-lt"/>
                <a:ea typeface="+mj-ea"/>
                <a:cs typeface="+mj-cs"/>
              </a:rPr>
              <a:t>g</a:t>
            </a:r>
            <a:r>
              <a:rPr kumimoji="0" lang="en-US" b="1" i="0" u="none" strike="noStrike" kern="1200" cap="none" spc="0" normalizeH="0" noProof="0" dirty="0" smtClean="0">
                <a:ln>
                  <a:noFill/>
                </a:ln>
                <a:solidFill>
                  <a:schemeClr val="tx1"/>
                </a:solidFill>
                <a:effectLst/>
                <a:uLnTx/>
                <a:uFillTx/>
                <a:latin typeface="+mj-lt"/>
                <a:ea typeface="+mj-ea"/>
                <a:cs typeface="+mj-cs"/>
              </a:rPr>
              <a:t>uidelines on implementing census of agriculture</a:t>
            </a:r>
            <a:r>
              <a:rPr kumimoji="0" lang="en-US" b="1" i="0" u="none" strike="noStrike" kern="1200" cap="none" spc="0" normalizeH="0" baseline="0" noProof="0" dirty="0" smtClean="0">
                <a:ln>
                  <a:noFill/>
                </a:ln>
                <a:solidFill>
                  <a:schemeClr val="tx1"/>
                </a:solidFill>
                <a:effectLst/>
                <a:uLnTx/>
                <a:uFillTx/>
                <a:latin typeface="+mj-lt"/>
                <a:ea typeface="+mj-ea"/>
                <a:cs typeface="+mj-cs"/>
              </a:rPr>
              <a:t> </a:t>
            </a:r>
            <a:r>
              <a:rPr kumimoji="0" lang="en-US" sz="1600" b="1" i="0" u="none" strike="noStrike" kern="1200" cap="none" spc="0" normalizeH="0" baseline="0" noProof="0" dirty="0" smtClean="0">
                <a:ln>
                  <a:noFill/>
                </a:ln>
                <a:solidFill>
                  <a:schemeClr val="tx1"/>
                </a:solidFill>
                <a:effectLst/>
                <a:uLnTx/>
                <a:uFillTx/>
                <a:latin typeface="+mj-lt"/>
                <a:ea typeface="+mj-ea"/>
                <a:cs typeface="+mj-cs"/>
              </a:rPr>
              <a:t/>
            </a:r>
            <a:br>
              <a:rPr kumimoji="0" lang="en-US" sz="1600" b="1" i="0" u="none" strike="noStrike" kern="1200" cap="none" spc="0" normalizeH="0" baseline="0" noProof="0" dirty="0" smtClean="0">
                <a:ln>
                  <a:noFill/>
                </a:ln>
                <a:solidFill>
                  <a:schemeClr val="tx1"/>
                </a:solidFill>
                <a:effectLst/>
                <a:uLnTx/>
                <a:uFillTx/>
                <a:latin typeface="+mj-lt"/>
                <a:ea typeface="+mj-ea"/>
                <a:cs typeface="+mj-cs"/>
              </a:rPr>
            </a:br>
            <a:r>
              <a:rPr lang="en-US" sz="1600" dirty="0" smtClean="0">
                <a:latin typeface="+mj-lt"/>
                <a:ea typeface="+mj-ea"/>
                <a:cs typeface="+mj-cs"/>
              </a:rPr>
              <a:t>Rome, Italy</a:t>
            </a:r>
          </a:p>
          <a:p>
            <a:pPr lvl="0">
              <a:spcBef>
                <a:spcPct val="0"/>
              </a:spcBef>
              <a:defRPr/>
            </a:pPr>
            <a:r>
              <a:rPr kumimoji="0" lang="en-US" sz="1600" i="0" u="none" strike="noStrike" kern="1200" cap="none" spc="0" normalizeH="0" baseline="0" noProof="0" dirty="0" smtClean="0">
                <a:ln>
                  <a:noFill/>
                </a:ln>
                <a:solidFill>
                  <a:schemeClr val="tx1"/>
                </a:solidFill>
                <a:effectLst/>
                <a:uLnTx/>
                <a:uFillTx/>
                <a:latin typeface="+mj-lt"/>
                <a:ea typeface="+mj-ea"/>
                <a:cs typeface="+mj-cs"/>
              </a:rPr>
              <a:t>30-31 January</a:t>
            </a:r>
            <a:r>
              <a:rPr lang="en-US" sz="1600" dirty="0" smtClean="0">
                <a:latin typeface="+mj-lt"/>
                <a:ea typeface="+mj-ea"/>
                <a:cs typeface="+mj-cs"/>
              </a:rPr>
              <a:t> </a:t>
            </a:r>
            <a:r>
              <a:rPr kumimoji="0" lang="en-US" sz="1600" i="0" u="none" strike="noStrike" kern="1200" cap="none" spc="0" normalizeH="0" baseline="0" noProof="0" dirty="0" smtClean="0">
                <a:ln>
                  <a:noFill/>
                </a:ln>
                <a:solidFill>
                  <a:schemeClr val="tx1"/>
                </a:solidFill>
                <a:effectLst/>
                <a:uLnTx/>
                <a:uFillTx/>
                <a:latin typeface="+mj-lt"/>
                <a:ea typeface="+mj-ea"/>
                <a:cs typeface="+mj-cs"/>
              </a:rPr>
              <a:t>2017</a:t>
            </a:r>
            <a:endParaRPr kumimoji="0" lang="en-US" sz="1600" i="0" u="none" strike="noStrike" kern="1200" cap="none" spc="0" normalizeH="0" baseline="0" noProof="0" dirty="0">
              <a:ln>
                <a:noFill/>
              </a:ln>
              <a:solidFill>
                <a:schemeClr val="tx1"/>
              </a:solidFill>
              <a:effectLst/>
              <a:uLnTx/>
              <a:uFillTx/>
              <a:latin typeface="+mj-lt"/>
              <a:ea typeface="+mj-ea"/>
              <a:cs typeface="+mj-cs"/>
            </a:endParaRPr>
          </a:p>
        </p:txBody>
      </p:sp>
      <p:sp>
        <p:nvSpPr>
          <p:cNvPr id="9" name="Rectangle 1"/>
          <p:cNvSpPr txBox="1">
            <a:spLocks/>
          </p:cNvSpPr>
          <p:nvPr/>
        </p:nvSpPr>
        <p:spPr>
          <a:xfrm>
            <a:off x="1053792" y="5661248"/>
            <a:ext cx="5606440" cy="936104"/>
          </a:xfrm>
          <a:prstGeom prst="rect">
            <a:avLst/>
          </a:prstGeom>
        </p:spPr>
        <p:txBody>
          <a:bodyPr anchor="b">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b="1" noProof="0" dirty="0" smtClean="0">
                <a:latin typeface="+mj-lt"/>
                <a:ea typeface="+mj-ea"/>
                <a:cs typeface="+mj-cs"/>
              </a:rPr>
              <a:t>Oleg Cara</a:t>
            </a:r>
            <a:endParaRPr lang="en-US" b="1" dirty="0" smtClean="0">
              <a:latin typeface="+mj-lt"/>
              <a:ea typeface="+mj-ea"/>
              <a:cs typeface="+mj-cs"/>
            </a:endParaRPr>
          </a:p>
          <a:p>
            <a:pPr>
              <a:spcBef>
                <a:spcPct val="0"/>
              </a:spcBef>
              <a:defRPr/>
            </a:pPr>
            <a:r>
              <a:rPr lang="en-US" dirty="0" smtClean="0">
                <a:latin typeface="+mj-lt"/>
                <a:ea typeface="+mj-ea"/>
                <a:cs typeface="+mj-cs"/>
              </a:rPr>
              <a:t>Consultant, </a:t>
            </a:r>
            <a:r>
              <a:rPr lang="en-GB" dirty="0"/>
              <a:t>Agricultural Censuses and Surveys Team</a:t>
            </a:r>
          </a:p>
          <a:p>
            <a:pPr marL="0" marR="0" lvl="0" indent="0" algn="l" defTabSz="914400" rtl="0" eaLnBrk="1" fontAlgn="auto" latinLnBrk="0" hangingPunct="1">
              <a:lnSpc>
                <a:spcPct val="100000"/>
              </a:lnSpc>
              <a:spcBef>
                <a:spcPct val="0"/>
              </a:spcBef>
              <a:spcAft>
                <a:spcPts val="0"/>
              </a:spcAft>
              <a:buClrTx/>
              <a:buSzTx/>
              <a:buFontTx/>
              <a:buNone/>
              <a:tabLst/>
              <a:defRPr/>
            </a:pPr>
            <a:r>
              <a:rPr lang="en-US" dirty="0" smtClean="0">
                <a:latin typeface="+mj-lt"/>
                <a:ea typeface="+mj-ea"/>
                <a:cs typeface="+mj-cs"/>
              </a:rPr>
              <a:t>FAO Statistics Division (ESS)</a:t>
            </a:r>
            <a:endParaRPr kumimoji="0" lang="en-US" b="0" i="0" u="none" strike="noStrike" kern="1200" cap="none" spc="0" normalizeH="0" baseline="0" noProof="0" dirty="0">
              <a:ln>
                <a:noFill/>
              </a:ln>
              <a:effectLst/>
              <a:uLnTx/>
              <a:uFillTx/>
              <a:latin typeface="+mj-lt"/>
              <a:ea typeface="+mj-ea"/>
              <a:cs typeface="+mj-cs"/>
            </a:endParaRPr>
          </a:p>
        </p:txBody>
      </p:sp>
      <p:sp>
        <p:nvSpPr>
          <p:cNvPr id="2" name="Rectangle 1"/>
          <p:cNvSpPr/>
          <p:nvPr/>
        </p:nvSpPr>
        <p:spPr>
          <a:xfrm>
            <a:off x="1043608" y="3411577"/>
            <a:ext cx="8027240" cy="1738938"/>
          </a:xfrm>
          <a:prstGeom prst="rect">
            <a:avLst/>
          </a:prstGeom>
        </p:spPr>
        <p:txBody>
          <a:bodyPr wrap="square">
            <a:spAutoFit/>
          </a:bodyPr>
          <a:lstStyle/>
          <a:p>
            <a:r>
              <a:rPr lang="en-GB" sz="3500" b="1" dirty="0" smtClean="0"/>
              <a:t>Chapters 2 and 3:</a:t>
            </a:r>
          </a:p>
          <a:p>
            <a:r>
              <a:rPr lang="en-GB" sz="3600" b="1" dirty="0"/>
              <a:t>Legal and Institutional </a:t>
            </a:r>
            <a:r>
              <a:rPr lang="en-GB" sz="3600" b="1" dirty="0" smtClean="0"/>
              <a:t>frameworks</a:t>
            </a:r>
          </a:p>
          <a:p>
            <a:r>
              <a:rPr lang="en-GB" sz="3600" i="1" dirty="0" smtClean="0"/>
              <a:t>Item 2</a:t>
            </a:r>
            <a:r>
              <a:rPr lang="en-GB" sz="3600" b="1" dirty="0" smtClean="0"/>
              <a:t> </a:t>
            </a:r>
            <a:endParaRPr lang="es-ES" sz="3500" b="1" i="1" dirty="0" smtClean="0"/>
          </a:p>
        </p:txBody>
      </p:sp>
      <p:sp>
        <p:nvSpPr>
          <p:cNvPr id="5" name="Slide Number Placeholder 4"/>
          <p:cNvSpPr>
            <a:spLocks noGrp="1"/>
          </p:cNvSpPr>
          <p:nvPr>
            <p:ph type="sldNum" sz="quarter" idx="12"/>
          </p:nvPr>
        </p:nvSpPr>
        <p:spPr/>
        <p:txBody>
          <a:bodyPr/>
          <a:lstStyle/>
          <a:p>
            <a:fld id="{412FF748-1325-48DC-AE50-E54CCC902008}" type="slidenum">
              <a:rPr lang="es-ES" smtClean="0"/>
              <a:pPr/>
              <a:t>1</a:t>
            </a:fld>
            <a:endParaRPr lang="es-ES"/>
          </a:p>
        </p:txBody>
      </p:sp>
    </p:spTree>
    <p:extLst>
      <p:ext uri="{BB962C8B-B14F-4D97-AF65-F5344CB8AC3E}">
        <p14:creationId xmlns:p14="http://schemas.microsoft.com/office/powerpoint/2010/main" xmlns="" val="27427592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4360" y="672756"/>
            <a:ext cx="7498080" cy="1143000"/>
          </a:xfrm>
        </p:spPr>
        <p:txBody>
          <a:bodyPr>
            <a:noAutofit/>
          </a:bodyPr>
          <a:lstStyle/>
          <a:p>
            <a:r>
              <a:rPr lang="en-GB" sz="4000" b="1" dirty="0"/>
              <a:t>Coordinating </a:t>
            </a:r>
            <a:r>
              <a:rPr lang="en-GB" sz="4000" b="1" dirty="0" smtClean="0"/>
              <a:t>boards (1)</a:t>
            </a:r>
            <a:endParaRPr lang="en-GB" sz="4000" dirty="0"/>
          </a:p>
        </p:txBody>
      </p:sp>
      <p:sp>
        <p:nvSpPr>
          <p:cNvPr id="3" name="Content Placeholder 2"/>
          <p:cNvSpPr>
            <a:spLocks noGrp="1"/>
          </p:cNvSpPr>
          <p:nvPr>
            <p:ph idx="1"/>
          </p:nvPr>
        </p:nvSpPr>
        <p:spPr>
          <a:xfrm>
            <a:off x="1043608" y="1628800"/>
            <a:ext cx="7826089" cy="5184812"/>
          </a:xfrm>
        </p:spPr>
        <p:txBody>
          <a:bodyPr>
            <a:normAutofit fontScale="25000" lnSpcReduction="20000"/>
          </a:bodyPr>
          <a:lstStyle/>
          <a:p>
            <a:pPr marL="263525" indent="-184150" algn="just">
              <a:lnSpc>
                <a:spcPct val="120000"/>
              </a:lnSpc>
            </a:pPr>
            <a:r>
              <a:rPr lang="en-GB" sz="8400" b="1" dirty="0" smtClean="0"/>
              <a:t>Technical Steering Committee (TSC):</a:t>
            </a:r>
          </a:p>
          <a:p>
            <a:pPr marL="542925" indent="-271463" algn="just">
              <a:lnSpc>
                <a:spcPct val="120000"/>
              </a:lnSpc>
              <a:buFont typeface="Courier New" panose="02070309020205020404" pitchFamily="49" charset="0"/>
              <a:buChar char="o"/>
            </a:pPr>
            <a:r>
              <a:rPr lang="en-US" sz="6400" dirty="0" smtClean="0"/>
              <a:t>It is aimed </a:t>
            </a:r>
            <a:r>
              <a:rPr lang="en-US" sz="6400" dirty="0"/>
              <a:t>at </a:t>
            </a:r>
            <a:r>
              <a:rPr lang="en-US" sz="6400" dirty="0" smtClean="0"/>
              <a:t>coordination </a:t>
            </a:r>
            <a:r>
              <a:rPr lang="en-US" sz="6400" dirty="0"/>
              <a:t>of technical aspects of census preparation and </a:t>
            </a:r>
            <a:r>
              <a:rPr lang="en-US" sz="6400" dirty="0" smtClean="0"/>
              <a:t>implementation.</a:t>
            </a:r>
          </a:p>
          <a:p>
            <a:pPr marL="542925" indent="-271463" algn="just">
              <a:lnSpc>
                <a:spcPct val="120000"/>
              </a:lnSpc>
              <a:buFont typeface="Courier New" panose="02070309020205020404" pitchFamily="49" charset="0"/>
              <a:buChar char="o"/>
            </a:pPr>
            <a:r>
              <a:rPr lang="en-US" sz="6400" dirty="0"/>
              <a:t>Generally, the main </a:t>
            </a:r>
            <a:r>
              <a:rPr lang="en-US" sz="6400" dirty="0" smtClean="0"/>
              <a:t>responsibility </a:t>
            </a:r>
            <a:r>
              <a:rPr lang="en-US" sz="6400" dirty="0"/>
              <a:t>would be the overall planning and direction of the census, subject to review by the census coordinator. </a:t>
            </a:r>
          </a:p>
          <a:p>
            <a:pPr marL="542925" indent="-271463" algn="just">
              <a:lnSpc>
                <a:spcPct val="120000"/>
              </a:lnSpc>
              <a:buFont typeface="Courier New" panose="02070309020205020404" pitchFamily="49" charset="0"/>
              <a:buChar char="o"/>
            </a:pPr>
            <a:r>
              <a:rPr lang="en-US" sz="6400" dirty="0" smtClean="0"/>
              <a:t>It could endorse </a:t>
            </a:r>
            <a:r>
              <a:rPr lang="en-US" sz="6400" dirty="0"/>
              <a:t>the census work plan, scope and cover­age, main methodological principles, questionnaires, man­uals, budgetary and personnel requirem­ents, plans for the publicity campaign, logistical needs, pre-test and pilot censuses, post-enumeration survey plan. </a:t>
            </a:r>
            <a:endParaRPr lang="en-US" sz="6400" dirty="0" smtClean="0"/>
          </a:p>
          <a:p>
            <a:pPr marL="542925" indent="-271463" algn="just">
              <a:lnSpc>
                <a:spcPct val="120000"/>
              </a:lnSpc>
              <a:buFont typeface="Courier New" panose="02070309020205020404" pitchFamily="49" charset="0"/>
              <a:buChar char="o"/>
            </a:pPr>
            <a:r>
              <a:rPr lang="en-GB" sz="6400" dirty="0" smtClean="0"/>
              <a:t>Should </a:t>
            </a:r>
            <a:r>
              <a:rPr lang="en-GB" sz="6400" dirty="0"/>
              <a:t>consist of representatives of major stakeholders, </a:t>
            </a:r>
            <a:r>
              <a:rPr lang="en-GB" sz="6400" dirty="0" smtClean="0"/>
              <a:t>who </a:t>
            </a:r>
            <a:r>
              <a:rPr lang="en-GB" sz="6400" dirty="0"/>
              <a:t>are able to provide high-level specialist </a:t>
            </a:r>
            <a:r>
              <a:rPr lang="en-GB" sz="6400" dirty="0" smtClean="0"/>
              <a:t>advice and are </a:t>
            </a:r>
            <a:r>
              <a:rPr lang="en-GB" sz="6400" dirty="0"/>
              <a:t>in a position to take decisions on behalf of the institutions </a:t>
            </a:r>
            <a:r>
              <a:rPr lang="en-GB" sz="6400" dirty="0" smtClean="0"/>
              <a:t>they represent. </a:t>
            </a:r>
            <a:endParaRPr lang="en-GB" sz="6400" dirty="0"/>
          </a:p>
          <a:p>
            <a:pPr marL="542925" indent="-271463" algn="just">
              <a:lnSpc>
                <a:spcPct val="120000"/>
              </a:lnSpc>
              <a:buFont typeface="Courier New" panose="02070309020205020404" pitchFamily="49" charset="0"/>
              <a:buChar char="o"/>
            </a:pPr>
            <a:r>
              <a:rPr lang="en-US" sz="6400" dirty="0" smtClean="0"/>
              <a:t>May be created </a:t>
            </a:r>
            <a:r>
              <a:rPr lang="en-US" sz="6400" dirty="0"/>
              <a:t>by the regulatory text establish­ing the </a:t>
            </a:r>
            <a:r>
              <a:rPr lang="en-US" sz="6400" dirty="0" smtClean="0"/>
              <a:t>census.</a:t>
            </a:r>
            <a:r>
              <a:rPr lang="en-GB" sz="6400" dirty="0" smtClean="0"/>
              <a:t> </a:t>
            </a:r>
          </a:p>
          <a:p>
            <a:pPr marL="542925" indent="-271463" algn="just">
              <a:lnSpc>
                <a:spcPct val="120000"/>
              </a:lnSpc>
              <a:buFont typeface="Courier New" panose="02070309020205020404" pitchFamily="49" charset="0"/>
              <a:buChar char="o"/>
            </a:pPr>
            <a:r>
              <a:rPr lang="en-US" sz="6400" dirty="0"/>
              <a:t>The committee’s chairperson could be the head of the census agency or another person appointed by </a:t>
            </a:r>
            <a:r>
              <a:rPr lang="en-US" sz="6400" dirty="0" smtClean="0"/>
              <a:t>him/her.</a:t>
            </a:r>
            <a:endParaRPr lang="en-GB" sz="6400" dirty="0" smtClean="0"/>
          </a:p>
          <a:p>
            <a:pPr marL="542925" indent="-271463" algn="just">
              <a:lnSpc>
                <a:spcPct val="120000"/>
              </a:lnSpc>
              <a:buFont typeface="Courier New" panose="02070309020205020404" pitchFamily="49" charset="0"/>
              <a:buChar char="o"/>
            </a:pPr>
            <a:r>
              <a:rPr lang="en-GB" sz="6400" dirty="0" smtClean="0"/>
              <a:t>Should </a:t>
            </a:r>
            <a:r>
              <a:rPr lang="en-GB" sz="6400" dirty="0"/>
              <a:t>start functioning at least two years ahead of the actual operations of the field work of the census and cease to function after the dissemination of the final census reports and archiving of the census data.</a:t>
            </a:r>
          </a:p>
          <a:p>
            <a:pPr marL="542925" indent="-271463" algn="just">
              <a:lnSpc>
                <a:spcPct val="120000"/>
              </a:lnSpc>
              <a:buFont typeface="Courier New" panose="02070309020205020404" pitchFamily="49" charset="0"/>
              <a:buChar char="o"/>
            </a:pPr>
            <a:endParaRPr lang="en-GB" sz="5600" dirty="0"/>
          </a:p>
          <a:p>
            <a:pPr marL="539496" indent="-457200" algn="just">
              <a:buFontTx/>
              <a:buChar char="-"/>
            </a:pPr>
            <a:endParaRPr lang="en-US" dirty="0" smtClean="0"/>
          </a:p>
          <a:p>
            <a:pPr marL="539496" indent="-457200" algn="just">
              <a:buFontTx/>
              <a:buChar char="-"/>
            </a:pPr>
            <a:endParaRPr lang="en-GB" dirty="0"/>
          </a:p>
          <a:p>
            <a:pPr marL="539496" indent="-457200" algn="just">
              <a:buFontTx/>
              <a:buChar char="-"/>
            </a:pPr>
            <a:endParaRPr lang="en-GB"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10</a:t>
            </a:fld>
            <a:endParaRPr lang="es-ES"/>
          </a:p>
        </p:txBody>
      </p:sp>
    </p:spTree>
    <p:extLst>
      <p:ext uri="{BB962C8B-B14F-4D97-AF65-F5344CB8AC3E}">
        <p14:creationId xmlns:p14="http://schemas.microsoft.com/office/powerpoint/2010/main" xmlns="" val="33938965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548680"/>
            <a:ext cx="7498080" cy="1143000"/>
          </a:xfrm>
        </p:spPr>
        <p:txBody>
          <a:bodyPr>
            <a:normAutofit/>
          </a:bodyPr>
          <a:lstStyle/>
          <a:p>
            <a:r>
              <a:rPr lang="en-GB" sz="4000" b="1" dirty="0"/>
              <a:t>Coordinating boards </a:t>
            </a:r>
            <a:r>
              <a:rPr lang="en-GB" sz="4000" b="1" dirty="0" smtClean="0"/>
              <a:t>(2)</a:t>
            </a:r>
            <a:endParaRPr lang="en-GB" sz="4000" dirty="0"/>
          </a:p>
        </p:txBody>
      </p:sp>
      <p:sp>
        <p:nvSpPr>
          <p:cNvPr id="3" name="Content Placeholder 2"/>
          <p:cNvSpPr>
            <a:spLocks noGrp="1"/>
          </p:cNvSpPr>
          <p:nvPr>
            <p:ph idx="1"/>
          </p:nvPr>
        </p:nvSpPr>
        <p:spPr>
          <a:xfrm>
            <a:off x="994383" y="1484784"/>
            <a:ext cx="7826089" cy="5184812"/>
          </a:xfrm>
        </p:spPr>
        <p:txBody>
          <a:bodyPr>
            <a:normAutofit fontScale="47500" lnSpcReduction="20000"/>
          </a:bodyPr>
          <a:lstStyle/>
          <a:p>
            <a:pPr marL="174625" indent="-174625">
              <a:lnSpc>
                <a:spcPct val="120000"/>
              </a:lnSpc>
            </a:pPr>
            <a:r>
              <a:rPr lang="en-US" sz="4400" b="1" dirty="0" smtClean="0"/>
              <a:t>National High-level Steering Committee (NSC):</a:t>
            </a:r>
          </a:p>
          <a:p>
            <a:pPr marL="542925" indent="-361950" algn="just">
              <a:lnSpc>
                <a:spcPct val="120000"/>
              </a:lnSpc>
              <a:buFont typeface="Courier New" panose="02070309020205020404" pitchFamily="49" charset="0"/>
              <a:buChar char="o"/>
            </a:pPr>
            <a:r>
              <a:rPr lang="en-GB" sz="3800" b="1" dirty="0" smtClean="0">
                <a:solidFill>
                  <a:srgbClr val="0070C0"/>
                </a:solidFill>
              </a:rPr>
              <a:t>Main tasks</a:t>
            </a:r>
            <a:r>
              <a:rPr lang="en-GB" sz="3800" dirty="0" smtClean="0"/>
              <a:t>:</a:t>
            </a:r>
          </a:p>
          <a:p>
            <a:pPr marL="873951" lvl="2" indent="-265113" algn="just">
              <a:lnSpc>
                <a:spcPct val="120000"/>
              </a:lnSpc>
              <a:buFont typeface="Wingdings" panose="05000000000000000000" pitchFamily="2" charset="2"/>
              <a:buChar char="Ø"/>
            </a:pPr>
            <a:r>
              <a:rPr lang="en-GB" sz="3400" b="1" dirty="0" smtClean="0"/>
              <a:t>provide </a:t>
            </a:r>
            <a:r>
              <a:rPr lang="en-GB" sz="3400" b="1" dirty="0"/>
              <a:t>support to the census agency </a:t>
            </a:r>
            <a:r>
              <a:rPr lang="en-GB" sz="3400" dirty="0"/>
              <a:t>in setting up a good collaboration with relevant </a:t>
            </a:r>
            <a:r>
              <a:rPr lang="en-GB" sz="3400" dirty="0" smtClean="0"/>
              <a:t>ministries/public </a:t>
            </a:r>
            <a:r>
              <a:rPr lang="en-GB" sz="3400" dirty="0"/>
              <a:t>agencies at the </a:t>
            </a:r>
            <a:r>
              <a:rPr lang="en-GB" sz="3400" dirty="0" smtClean="0"/>
              <a:t>national and sub </a:t>
            </a:r>
            <a:r>
              <a:rPr lang="en-GB" sz="3400" dirty="0"/>
              <a:t>national </a:t>
            </a:r>
            <a:r>
              <a:rPr lang="en-GB" sz="3400" dirty="0" smtClean="0"/>
              <a:t>levels </a:t>
            </a:r>
            <a:r>
              <a:rPr lang="en-GB" sz="3400" dirty="0"/>
              <a:t>to get their necessary support and necessary human, financial, technical and other resources for the adequate preparation and conduct of census </a:t>
            </a:r>
            <a:r>
              <a:rPr lang="en-GB" sz="3400" dirty="0" smtClean="0"/>
              <a:t>operations,</a:t>
            </a:r>
          </a:p>
          <a:p>
            <a:pPr marL="873951" lvl="2" indent="-265113" algn="just">
              <a:lnSpc>
                <a:spcPct val="120000"/>
              </a:lnSpc>
              <a:buFont typeface="Wingdings" panose="05000000000000000000" pitchFamily="2" charset="2"/>
              <a:buChar char="Ø"/>
            </a:pPr>
            <a:r>
              <a:rPr lang="en-GB" sz="3400" b="1" dirty="0" smtClean="0"/>
              <a:t>ensure </a:t>
            </a:r>
            <a:r>
              <a:rPr lang="en-GB" sz="3400" b="1" dirty="0"/>
              <a:t>a large public support </a:t>
            </a:r>
            <a:r>
              <a:rPr lang="en-GB" sz="3400" dirty="0"/>
              <a:t>through a promotion of a wide census publicity campaign</a:t>
            </a:r>
            <a:r>
              <a:rPr lang="en-GB" sz="3400" dirty="0" smtClean="0"/>
              <a:t>.</a:t>
            </a:r>
          </a:p>
          <a:p>
            <a:pPr marL="873951" lvl="2" indent="-265113" algn="just">
              <a:lnSpc>
                <a:spcPct val="120000"/>
              </a:lnSpc>
              <a:buNone/>
            </a:pPr>
            <a:endParaRPr lang="en-GB" sz="3400" dirty="0"/>
          </a:p>
          <a:p>
            <a:pPr marL="542925" indent="-361950" algn="just">
              <a:lnSpc>
                <a:spcPct val="120000"/>
              </a:lnSpc>
              <a:buFont typeface="Courier New" panose="02070309020205020404" pitchFamily="49" charset="0"/>
              <a:buChar char="o"/>
            </a:pPr>
            <a:r>
              <a:rPr lang="en-US" sz="3800" b="1" dirty="0" smtClean="0">
                <a:solidFill>
                  <a:srgbClr val="0070C0"/>
                </a:solidFill>
              </a:rPr>
              <a:t>Chaired</a:t>
            </a:r>
            <a:r>
              <a:rPr lang="en-US" sz="3800" dirty="0" smtClean="0"/>
              <a:t> </a:t>
            </a:r>
            <a:r>
              <a:rPr lang="en-US" sz="3800" dirty="0"/>
              <a:t>by a high-ranking official in the government and its members are high level representatives from ministries and other public agencies, as well as from non-governmental </a:t>
            </a:r>
            <a:r>
              <a:rPr lang="en-US" sz="3800" dirty="0" smtClean="0"/>
              <a:t>organizations, </a:t>
            </a:r>
            <a:r>
              <a:rPr lang="en-US" sz="3800" dirty="0"/>
              <a:t>businesses and academia</a:t>
            </a:r>
            <a:r>
              <a:rPr lang="en-US" sz="3800" dirty="0" smtClean="0"/>
              <a:t>.</a:t>
            </a:r>
          </a:p>
          <a:p>
            <a:pPr marL="542925" indent="-361950" algn="just">
              <a:lnSpc>
                <a:spcPct val="120000"/>
              </a:lnSpc>
            </a:pPr>
            <a:endParaRPr lang="en-US" sz="3800" dirty="0"/>
          </a:p>
          <a:p>
            <a:pPr marL="542925" indent="-361950" algn="just">
              <a:lnSpc>
                <a:spcPct val="120000"/>
              </a:lnSpc>
              <a:buFont typeface="Courier New" panose="02070309020205020404" pitchFamily="49" charset="0"/>
              <a:buChar char="o"/>
            </a:pPr>
            <a:r>
              <a:rPr lang="en-US" sz="3800" b="1" dirty="0" smtClean="0">
                <a:solidFill>
                  <a:srgbClr val="0070C0"/>
                </a:solidFill>
              </a:rPr>
              <a:t>Useful</a:t>
            </a:r>
            <a:r>
              <a:rPr lang="en-US" sz="3800" dirty="0" smtClean="0"/>
              <a:t> especially </a:t>
            </a:r>
            <a:r>
              <a:rPr lang="en-US" sz="3800" dirty="0"/>
              <a:t>in countries with little experience in </a:t>
            </a:r>
            <a:r>
              <a:rPr lang="en-US" sz="3800" dirty="0" smtClean="0"/>
              <a:t>agricultural census taking</a:t>
            </a:r>
            <a:r>
              <a:rPr lang="en-US" sz="3800" dirty="0"/>
              <a:t>, a </a:t>
            </a:r>
            <a:r>
              <a:rPr lang="en-US" sz="3800" dirty="0" smtClean="0"/>
              <a:t>decentralized </a:t>
            </a:r>
            <a:r>
              <a:rPr lang="en-US" sz="3800" dirty="0"/>
              <a:t>agricultural statistics system or/and lacking a well-established coordination mechanism of agricultural statistics survey </a:t>
            </a:r>
            <a:r>
              <a:rPr lang="en-US" sz="3800" dirty="0" err="1"/>
              <a:t>programme</a:t>
            </a:r>
            <a:r>
              <a:rPr lang="en-US" sz="3800" dirty="0"/>
              <a:t>. </a:t>
            </a:r>
            <a:endParaRPr lang="en-GB" sz="3800" dirty="0"/>
          </a:p>
          <a:p>
            <a:endParaRPr lang="en-GB"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11</a:t>
            </a:fld>
            <a:endParaRPr lang="es-ES"/>
          </a:p>
        </p:txBody>
      </p:sp>
    </p:spTree>
    <p:extLst>
      <p:ext uri="{BB962C8B-B14F-4D97-AF65-F5344CB8AC3E}">
        <p14:creationId xmlns:p14="http://schemas.microsoft.com/office/powerpoint/2010/main" xmlns="" val="29292567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4360" y="672756"/>
            <a:ext cx="7498080" cy="1143000"/>
          </a:xfrm>
        </p:spPr>
        <p:txBody>
          <a:bodyPr>
            <a:normAutofit/>
          </a:bodyPr>
          <a:lstStyle/>
          <a:p>
            <a:r>
              <a:rPr lang="en-GB" sz="4000" b="1" dirty="0"/>
              <a:t>Coordinating boards </a:t>
            </a:r>
            <a:r>
              <a:rPr lang="en-GB" sz="4000" b="1" dirty="0" smtClean="0"/>
              <a:t>(3)</a:t>
            </a:r>
            <a:endParaRPr lang="en-GB" sz="4000" dirty="0"/>
          </a:p>
        </p:txBody>
      </p:sp>
      <p:sp>
        <p:nvSpPr>
          <p:cNvPr id="3" name="Content Placeholder 2"/>
          <p:cNvSpPr>
            <a:spLocks noGrp="1"/>
          </p:cNvSpPr>
          <p:nvPr>
            <p:ph idx="1"/>
          </p:nvPr>
        </p:nvSpPr>
        <p:spPr>
          <a:xfrm>
            <a:off x="971600" y="1656184"/>
            <a:ext cx="8027240" cy="5229200"/>
          </a:xfrm>
        </p:spPr>
        <p:txBody>
          <a:bodyPr>
            <a:normAutofit fontScale="32500" lnSpcReduction="20000"/>
          </a:bodyPr>
          <a:lstStyle/>
          <a:p>
            <a:pPr marL="263525" indent="-184150" algn="just">
              <a:lnSpc>
                <a:spcPct val="120000"/>
              </a:lnSpc>
            </a:pPr>
            <a:r>
              <a:rPr lang="en-US" sz="6200" b="1" dirty="0"/>
              <a:t>Sub-committees, advisory and working </a:t>
            </a:r>
            <a:r>
              <a:rPr lang="en-US" sz="6200" b="1" dirty="0" smtClean="0"/>
              <a:t>groups:</a:t>
            </a:r>
            <a:endParaRPr lang="en-GB" sz="6200" b="1" dirty="0"/>
          </a:p>
          <a:p>
            <a:pPr marL="447675" indent="-180975" algn="just">
              <a:lnSpc>
                <a:spcPct val="120000"/>
              </a:lnSpc>
              <a:buFont typeface="Courier New" panose="02070309020205020404" pitchFamily="49" charset="0"/>
              <a:buChar char="o"/>
            </a:pPr>
            <a:r>
              <a:rPr lang="en-GB" sz="4800" dirty="0" smtClean="0"/>
              <a:t>May </a:t>
            </a:r>
            <a:r>
              <a:rPr lang="en-GB" sz="4800" dirty="0"/>
              <a:t>be </a:t>
            </a:r>
            <a:r>
              <a:rPr lang="en-GB" sz="4900" dirty="0"/>
              <a:t>created, each under the area of coordination or supervision of a member of the </a:t>
            </a:r>
            <a:r>
              <a:rPr lang="en-US" sz="4900" dirty="0" smtClean="0"/>
              <a:t>TSC or NSC</a:t>
            </a:r>
            <a:r>
              <a:rPr lang="en-GB" sz="4900" dirty="0"/>
              <a:t>.  </a:t>
            </a:r>
          </a:p>
          <a:p>
            <a:pPr marL="447675" indent="-180975" algn="just">
              <a:lnSpc>
                <a:spcPct val="120000"/>
              </a:lnSpc>
              <a:buFont typeface="Courier New" panose="02070309020205020404" pitchFamily="49" charset="0"/>
              <a:buChar char="o"/>
            </a:pPr>
            <a:r>
              <a:rPr lang="en-GB" sz="4900" dirty="0"/>
              <a:t>Can be </a:t>
            </a:r>
            <a:r>
              <a:rPr lang="en-GB" sz="4800" dirty="0"/>
              <a:t>formed to advise on specific technical matters </a:t>
            </a:r>
            <a:r>
              <a:rPr lang="en-GB" sz="4800" dirty="0" smtClean="0"/>
              <a:t>(such </a:t>
            </a:r>
            <a:r>
              <a:rPr lang="en-GB" sz="4800" dirty="0"/>
              <a:t>as concepts and definitions, methodological aspects, question­naire design, data processing, etc</a:t>
            </a:r>
            <a:r>
              <a:rPr lang="en-GB" sz="4800" dirty="0" smtClean="0"/>
              <a:t>.), </a:t>
            </a:r>
            <a:r>
              <a:rPr lang="en-GB" sz="4800" dirty="0"/>
              <a:t>or on more general aspects of the census operation </a:t>
            </a:r>
            <a:r>
              <a:rPr lang="en-GB" sz="4800" dirty="0" smtClean="0"/>
              <a:t>(such </a:t>
            </a:r>
            <a:r>
              <a:rPr lang="en-GB" sz="4800" dirty="0"/>
              <a:t>as communica­tions, transporta­tion, logistics, recruitment, training, publicity, data dissemination, etc</a:t>
            </a:r>
            <a:r>
              <a:rPr lang="en-GB" sz="4800" dirty="0" smtClean="0"/>
              <a:t>.).  </a:t>
            </a:r>
          </a:p>
          <a:p>
            <a:pPr marL="447675" indent="-180975" algn="just">
              <a:lnSpc>
                <a:spcPct val="120000"/>
              </a:lnSpc>
              <a:buFont typeface="Courier New" panose="02070309020205020404" pitchFamily="49" charset="0"/>
              <a:buChar char="o"/>
            </a:pPr>
            <a:r>
              <a:rPr lang="en-GB" sz="4800" dirty="0" smtClean="0"/>
              <a:t>Would </a:t>
            </a:r>
            <a:r>
              <a:rPr lang="en-GB" sz="4800" dirty="0"/>
              <a:t>normally consist of a small group of subject matter specialists and would report on a regular basis to the </a:t>
            </a:r>
            <a:r>
              <a:rPr lang="en-US" sz="4800" dirty="0" smtClean="0"/>
              <a:t>TSC/NSC</a:t>
            </a:r>
            <a:r>
              <a:rPr lang="en-GB" sz="4800" dirty="0" smtClean="0"/>
              <a:t>.</a:t>
            </a:r>
          </a:p>
          <a:p>
            <a:pPr marL="263525" indent="-184150" algn="just">
              <a:lnSpc>
                <a:spcPct val="120000"/>
              </a:lnSpc>
            </a:pPr>
            <a:r>
              <a:rPr lang="en-US" sz="6200" b="1" dirty="0"/>
              <a:t>Advisory boards:</a:t>
            </a:r>
            <a:endParaRPr lang="en-GB" sz="6200" b="1" dirty="0"/>
          </a:p>
          <a:p>
            <a:pPr marL="447675" lvl="1" indent="-180975" algn="just">
              <a:lnSpc>
                <a:spcPct val="120000"/>
              </a:lnSpc>
              <a:spcBef>
                <a:spcPts val="600"/>
              </a:spcBef>
              <a:buSzPct val="80000"/>
              <a:buFont typeface="Courier New" panose="02070309020205020404" pitchFamily="49" charset="0"/>
              <a:buChar char="o"/>
            </a:pPr>
            <a:r>
              <a:rPr lang="en-GB" sz="4800" dirty="0"/>
              <a:t>May be </a:t>
            </a:r>
            <a:r>
              <a:rPr lang="en-GB" sz="4800" dirty="0" smtClean="0"/>
              <a:t>created to advise </a:t>
            </a:r>
            <a:r>
              <a:rPr lang="en-GB" sz="4800" dirty="0"/>
              <a:t>the </a:t>
            </a:r>
            <a:r>
              <a:rPr lang="en-GB" sz="4800" dirty="0" smtClean="0"/>
              <a:t>CO on strategic </a:t>
            </a:r>
            <a:r>
              <a:rPr lang="en-GB" sz="4800" dirty="0"/>
              <a:t>issues or particular technical </a:t>
            </a:r>
            <a:r>
              <a:rPr lang="en-GB" sz="4800" dirty="0" smtClean="0"/>
              <a:t>aspects </a:t>
            </a:r>
            <a:r>
              <a:rPr lang="en-GB" sz="4800" dirty="0"/>
              <a:t>of census operation. </a:t>
            </a:r>
            <a:endParaRPr lang="en-GB" sz="4800" dirty="0" smtClean="0"/>
          </a:p>
          <a:p>
            <a:pPr marL="447675" lvl="1" indent="-180975" algn="just">
              <a:lnSpc>
                <a:spcPct val="120000"/>
              </a:lnSpc>
              <a:spcBef>
                <a:spcPts val="600"/>
              </a:spcBef>
              <a:buSzPct val="80000"/>
              <a:buFont typeface="Courier New" panose="02070309020205020404" pitchFamily="49" charset="0"/>
              <a:buChar char="o"/>
            </a:pPr>
            <a:r>
              <a:rPr lang="en-GB" sz="4800" dirty="0" smtClean="0"/>
              <a:t>Their </a:t>
            </a:r>
            <a:r>
              <a:rPr lang="en-GB" sz="4800" dirty="0"/>
              <a:t>members </a:t>
            </a:r>
            <a:r>
              <a:rPr lang="en-GB" sz="4800" dirty="0" smtClean="0"/>
              <a:t>could </a:t>
            </a:r>
            <a:r>
              <a:rPr lang="en-GB" sz="4800" dirty="0"/>
              <a:t>be experts on agriculture, agricultural statistics, sample design, information technology, representatives of important users segments, such as those involved in analytical studies of the agricultural and rural development of the country, etc. </a:t>
            </a:r>
          </a:p>
          <a:p>
            <a:pPr marL="447675" indent="-180975" algn="just">
              <a:lnSpc>
                <a:spcPct val="120000"/>
              </a:lnSpc>
              <a:buFont typeface="Courier New" panose="02070309020205020404" pitchFamily="49" charset="0"/>
              <a:buChar char="o"/>
            </a:pPr>
            <a:r>
              <a:rPr lang="en-GB" sz="4800" dirty="0" smtClean="0"/>
              <a:t>The </a:t>
            </a:r>
            <a:r>
              <a:rPr lang="en-GB" sz="4800" dirty="0"/>
              <a:t>most use should be made </a:t>
            </a:r>
            <a:r>
              <a:rPr lang="en-GB" sz="4800" dirty="0" smtClean="0"/>
              <a:t>in </a:t>
            </a:r>
            <a:r>
              <a:rPr lang="en-GB" sz="4800" dirty="0"/>
              <a:t>the planning and preparation phases and not in the operational phases</a:t>
            </a:r>
            <a:r>
              <a:rPr lang="en-GB" sz="4800" dirty="0" smtClean="0"/>
              <a:t>.</a:t>
            </a:r>
          </a:p>
          <a:p>
            <a:endParaRPr lang="en-GB" dirty="0" smtClean="0"/>
          </a:p>
          <a:p>
            <a:endParaRPr lang="en-GB" dirty="0"/>
          </a:p>
          <a:p>
            <a:endParaRPr lang="en-GB"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12</a:t>
            </a:fld>
            <a:endParaRPr lang="es-ES"/>
          </a:p>
        </p:txBody>
      </p:sp>
    </p:spTree>
    <p:extLst>
      <p:ext uri="{BB962C8B-B14F-4D97-AF65-F5344CB8AC3E}">
        <p14:creationId xmlns:p14="http://schemas.microsoft.com/office/powerpoint/2010/main" xmlns="" val="12667309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4360" y="836712"/>
            <a:ext cx="7498080" cy="907036"/>
          </a:xfrm>
        </p:spPr>
        <p:txBody>
          <a:bodyPr>
            <a:normAutofit/>
          </a:bodyPr>
          <a:lstStyle/>
          <a:p>
            <a:r>
              <a:rPr lang="en-GB" sz="4000" b="1" dirty="0"/>
              <a:t>Coordinating boards </a:t>
            </a:r>
            <a:r>
              <a:rPr lang="en-GB" sz="4000" b="1" dirty="0" smtClean="0"/>
              <a:t>(4)</a:t>
            </a:r>
            <a:endParaRPr lang="en-GB" sz="4000" dirty="0"/>
          </a:p>
        </p:txBody>
      </p:sp>
      <p:sp>
        <p:nvSpPr>
          <p:cNvPr id="3" name="Content Placeholder 2"/>
          <p:cNvSpPr>
            <a:spLocks noGrp="1"/>
          </p:cNvSpPr>
          <p:nvPr>
            <p:ph idx="1"/>
          </p:nvPr>
        </p:nvSpPr>
        <p:spPr>
          <a:xfrm>
            <a:off x="1115616" y="1628800"/>
            <a:ext cx="7754081" cy="5184812"/>
          </a:xfrm>
        </p:spPr>
        <p:txBody>
          <a:bodyPr>
            <a:normAutofit fontScale="40000" lnSpcReduction="20000"/>
          </a:bodyPr>
          <a:lstStyle/>
          <a:p>
            <a:pPr marL="174625" indent="-174625" algn="just">
              <a:lnSpc>
                <a:spcPct val="120000"/>
              </a:lnSpc>
            </a:pPr>
            <a:r>
              <a:rPr lang="en-US" sz="5300" b="1" dirty="0"/>
              <a:t>Provincial </a:t>
            </a:r>
            <a:r>
              <a:rPr lang="en-US" sz="5300" b="1" dirty="0" smtClean="0"/>
              <a:t>committees:</a:t>
            </a:r>
            <a:endParaRPr lang="en-GB" sz="5300" b="1" dirty="0"/>
          </a:p>
          <a:p>
            <a:pPr marL="447675" lvl="1" indent="-266700" algn="just">
              <a:lnSpc>
                <a:spcPct val="120000"/>
              </a:lnSpc>
              <a:spcBef>
                <a:spcPts val="600"/>
              </a:spcBef>
              <a:buSzPct val="80000"/>
              <a:buFont typeface="Courier New" panose="02070309020205020404" pitchFamily="49" charset="0"/>
              <a:buChar char="o"/>
            </a:pPr>
            <a:r>
              <a:rPr lang="en-GB" sz="4800" b="1" dirty="0" smtClean="0">
                <a:solidFill>
                  <a:srgbClr val="0070C0"/>
                </a:solidFill>
              </a:rPr>
              <a:t>Main </a:t>
            </a:r>
            <a:r>
              <a:rPr lang="en-GB" sz="4800" b="1" dirty="0">
                <a:solidFill>
                  <a:srgbClr val="0070C0"/>
                </a:solidFill>
              </a:rPr>
              <a:t>functions</a:t>
            </a:r>
            <a:r>
              <a:rPr lang="en-GB" sz="4800" dirty="0"/>
              <a:t>: to coordinate the activities of different institutions contributing to census implementation at the provincial level.</a:t>
            </a:r>
          </a:p>
          <a:p>
            <a:pPr marL="447675" lvl="1" indent="-266700" algn="just">
              <a:lnSpc>
                <a:spcPct val="120000"/>
              </a:lnSpc>
              <a:spcBef>
                <a:spcPts val="600"/>
              </a:spcBef>
              <a:buSzPct val="80000"/>
              <a:buFont typeface="Courier New" panose="02070309020205020404" pitchFamily="49" charset="0"/>
              <a:buChar char="o"/>
            </a:pPr>
            <a:r>
              <a:rPr lang="en-GB" sz="4800" dirty="0"/>
              <a:t>May be established especially in large countries, in broad administrative divisions.</a:t>
            </a:r>
          </a:p>
          <a:p>
            <a:pPr marL="447675" lvl="1" indent="-266700" algn="just">
              <a:lnSpc>
                <a:spcPct val="120000"/>
              </a:lnSpc>
              <a:spcBef>
                <a:spcPts val="600"/>
              </a:spcBef>
              <a:buSzPct val="80000"/>
              <a:buFont typeface="Courier New" panose="02070309020205020404" pitchFamily="49" charset="0"/>
              <a:buChar char="o"/>
            </a:pPr>
            <a:r>
              <a:rPr lang="en-GB" sz="4800" dirty="0"/>
              <a:t>Could be asked by the census agency to make recommendations for items specific to the province to be included in census questionnaires and to advise on provincial tabulations. </a:t>
            </a:r>
          </a:p>
          <a:p>
            <a:pPr marL="447675" lvl="1" indent="-266700" algn="just">
              <a:lnSpc>
                <a:spcPct val="120000"/>
              </a:lnSpc>
              <a:spcBef>
                <a:spcPts val="600"/>
              </a:spcBef>
              <a:buSzPct val="80000"/>
              <a:buFont typeface="Courier New" panose="02070309020205020404" pitchFamily="49" charset="0"/>
              <a:buChar char="o"/>
            </a:pPr>
            <a:r>
              <a:rPr lang="en-GB" sz="4800" dirty="0"/>
              <a:t>Their activity would normally be coordinated by the steering committee (TSC or NSC) and should be carried out in close cooperation with the provincial census office. </a:t>
            </a:r>
          </a:p>
          <a:p>
            <a:pPr marL="447675" lvl="1" indent="-266700" algn="just">
              <a:lnSpc>
                <a:spcPct val="120000"/>
              </a:lnSpc>
              <a:spcBef>
                <a:spcPts val="600"/>
              </a:spcBef>
              <a:buSzPct val="80000"/>
              <a:buFont typeface="Courier New" panose="02070309020205020404" pitchFamily="49" charset="0"/>
              <a:buChar char="o"/>
            </a:pPr>
            <a:r>
              <a:rPr lang="en-GB" sz="4800" dirty="0"/>
              <a:t>Usually the head of provincial census office act as a secretary of a provincial committee. </a:t>
            </a:r>
          </a:p>
          <a:p>
            <a:pPr marL="447675" lvl="1" indent="-266700" algn="just">
              <a:lnSpc>
                <a:spcPct val="120000"/>
              </a:lnSpc>
              <a:spcBef>
                <a:spcPts val="600"/>
              </a:spcBef>
              <a:buSzPct val="80000"/>
              <a:buFont typeface="Courier New" panose="02070309020205020404" pitchFamily="49" charset="0"/>
              <a:buChar char="o"/>
            </a:pPr>
            <a:r>
              <a:rPr lang="en-GB" sz="4800" dirty="0"/>
              <a:t>In some countries, census committees are also set up at district and at a lower administrative level. </a:t>
            </a:r>
          </a:p>
          <a:p>
            <a:endParaRPr lang="en-GB"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13</a:t>
            </a:fld>
            <a:endParaRPr lang="es-ES"/>
          </a:p>
        </p:txBody>
      </p:sp>
    </p:spTree>
    <p:extLst>
      <p:ext uri="{BB962C8B-B14F-4D97-AF65-F5344CB8AC3E}">
        <p14:creationId xmlns:p14="http://schemas.microsoft.com/office/powerpoint/2010/main" xmlns="" val="11126026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Discussion</a:t>
            </a:r>
            <a:r>
              <a:rPr lang="en-US" dirty="0" smtClean="0"/>
              <a:t> </a:t>
            </a:r>
            <a:r>
              <a:rPr lang="en-US" b="1" dirty="0" smtClean="0"/>
              <a:t>points</a:t>
            </a:r>
            <a:endParaRPr lang="en-GB" b="1" dirty="0"/>
          </a:p>
        </p:txBody>
      </p:sp>
      <p:sp>
        <p:nvSpPr>
          <p:cNvPr id="3" name="Content Placeholder 2"/>
          <p:cNvSpPr>
            <a:spLocks noGrp="1"/>
          </p:cNvSpPr>
          <p:nvPr>
            <p:ph idx="1"/>
          </p:nvPr>
        </p:nvSpPr>
        <p:spPr>
          <a:xfrm>
            <a:off x="1187624" y="1815756"/>
            <a:ext cx="7682073" cy="2693364"/>
          </a:xfrm>
        </p:spPr>
        <p:txBody>
          <a:bodyPr/>
          <a:lstStyle/>
          <a:p>
            <a:pPr marL="539496" indent="-457200">
              <a:buFont typeface="Wingdings" panose="05000000000000000000" pitchFamily="2" charset="2"/>
              <a:buChar char="§"/>
            </a:pPr>
            <a:endParaRPr lang="en-US" dirty="0" smtClean="0"/>
          </a:p>
          <a:p>
            <a:pPr marL="539496" indent="-457200"/>
            <a:r>
              <a:rPr lang="en-US" b="1" dirty="0" smtClean="0"/>
              <a:t>Relevance of:</a:t>
            </a:r>
          </a:p>
          <a:p>
            <a:pPr marL="1097280" lvl="1" indent="-457200">
              <a:buFont typeface="Wingdings" panose="05000000000000000000" pitchFamily="2" charset="2"/>
              <a:buChar char="Ø"/>
            </a:pPr>
            <a:r>
              <a:rPr lang="en-US" sz="3000" dirty="0" smtClean="0"/>
              <a:t>Figure</a:t>
            </a:r>
          </a:p>
          <a:p>
            <a:pPr marL="1097280" lvl="1" indent="-457200">
              <a:buFont typeface="Wingdings" panose="05000000000000000000" pitchFamily="2" charset="2"/>
              <a:buChar char="Ø"/>
            </a:pPr>
            <a:r>
              <a:rPr lang="en-US" sz="3000" dirty="0" smtClean="0"/>
              <a:t>Boxes and</a:t>
            </a:r>
          </a:p>
          <a:p>
            <a:pPr marL="1097280" lvl="1" indent="-457200">
              <a:buFont typeface="Wingdings" panose="05000000000000000000" pitchFamily="2" charset="2"/>
              <a:buChar char="Ø"/>
            </a:pPr>
            <a:r>
              <a:rPr lang="en-US" sz="3000" dirty="0" smtClean="0"/>
              <a:t>Country examples.</a:t>
            </a:r>
            <a:endParaRPr lang="en-GB" sz="3000" dirty="0"/>
          </a:p>
          <a:p>
            <a:endParaRPr lang="en-GB"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14</a:t>
            </a:fld>
            <a:endParaRPr lang="es-ES"/>
          </a:p>
        </p:txBody>
      </p:sp>
    </p:spTree>
    <p:extLst>
      <p:ext uri="{BB962C8B-B14F-4D97-AF65-F5344CB8AC3E}">
        <p14:creationId xmlns:p14="http://schemas.microsoft.com/office/powerpoint/2010/main" xmlns="" val="3669098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2123728" y="2852936"/>
            <a:ext cx="5832648" cy="1143000"/>
          </a:xfrm>
        </p:spPr>
        <p:txBody>
          <a:bodyPr>
            <a:normAutofit/>
          </a:bodyPr>
          <a:lstStyle/>
          <a:p>
            <a:pPr algn="ctr"/>
            <a:r>
              <a:rPr lang="es-ES" sz="5000" b="1" dirty="0" smtClean="0"/>
              <a:t>THANK YOU</a:t>
            </a:r>
            <a:endParaRPr lang="es-ES" sz="5000" b="1" dirty="0"/>
          </a:p>
        </p:txBody>
      </p:sp>
      <p:sp>
        <p:nvSpPr>
          <p:cNvPr id="2" name="Slide Number Placeholder 1"/>
          <p:cNvSpPr>
            <a:spLocks noGrp="1"/>
          </p:cNvSpPr>
          <p:nvPr>
            <p:ph type="sldNum" sz="quarter" idx="12"/>
          </p:nvPr>
        </p:nvSpPr>
        <p:spPr/>
        <p:txBody>
          <a:bodyPr/>
          <a:lstStyle/>
          <a:p>
            <a:fld id="{412FF748-1325-48DC-AE50-E54CCC902008}" type="slidenum">
              <a:rPr lang="es-ES" smtClean="0"/>
              <a:pPr/>
              <a:t>15</a:t>
            </a:fld>
            <a:endParaRPr lang="es-E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412FF748-1325-48DC-AE50-E54CCC902008}" type="slidenum">
              <a:rPr lang="es-ES" smtClean="0"/>
              <a:pPr/>
              <a:t>2</a:t>
            </a:fld>
            <a:endParaRPr lang="es-ES"/>
          </a:p>
        </p:txBody>
      </p:sp>
      <p:sp>
        <p:nvSpPr>
          <p:cNvPr id="6" name="Content Placeholder 5"/>
          <p:cNvSpPr>
            <a:spLocks noGrp="1"/>
          </p:cNvSpPr>
          <p:nvPr>
            <p:ph idx="1"/>
          </p:nvPr>
        </p:nvSpPr>
        <p:spPr>
          <a:xfrm>
            <a:off x="971600" y="1844824"/>
            <a:ext cx="6696743" cy="4752528"/>
          </a:xfrm>
        </p:spPr>
        <p:txBody>
          <a:bodyPr>
            <a:normAutofit/>
          </a:bodyPr>
          <a:lstStyle/>
          <a:p>
            <a:pPr marL="538163" indent="-457200" algn="just">
              <a:lnSpc>
                <a:spcPct val="100000"/>
              </a:lnSpc>
              <a:buFont typeface="Arial" pitchFamily="34" charset="0"/>
              <a:buChar char="•"/>
            </a:pPr>
            <a:r>
              <a:rPr lang="en-US" sz="3100" dirty="0" smtClean="0"/>
              <a:t>Census legislation within </a:t>
            </a:r>
            <a:r>
              <a:rPr lang="en-US" sz="3100" dirty="0"/>
              <a:t>the national legal framework </a:t>
            </a:r>
          </a:p>
          <a:p>
            <a:pPr marL="538163" indent="-457200" algn="just">
              <a:lnSpc>
                <a:spcPct val="100000"/>
              </a:lnSpc>
              <a:buFont typeface="Arial" pitchFamily="34" charset="0"/>
              <a:buChar char="•"/>
            </a:pPr>
            <a:r>
              <a:rPr lang="en-US" sz="3100" dirty="0"/>
              <a:t>Main features of the census legislation </a:t>
            </a:r>
          </a:p>
          <a:p>
            <a:pPr marL="538163" indent="-457200" algn="just">
              <a:lnSpc>
                <a:spcPct val="100000"/>
              </a:lnSpc>
              <a:buFont typeface="Arial" pitchFamily="34" charset="0"/>
              <a:buChar char="•"/>
            </a:pPr>
            <a:r>
              <a:rPr lang="en-GB" sz="3100" dirty="0"/>
              <a:t>Ensuring political support for conducting </a:t>
            </a:r>
            <a:r>
              <a:rPr lang="en-GB" sz="3100" dirty="0" smtClean="0"/>
              <a:t>a </a:t>
            </a:r>
            <a:r>
              <a:rPr lang="en-US" sz="3100" dirty="0"/>
              <a:t>census </a:t>
            </a:r>
            <a:endParaRPr lang="en-US" sz="3100" dirty="0" smtClean="0"/>
          </a:p>
          <a:p>
            <a:pPr marL="538163" indent="-457200" algn="just">
              <a:lnSpc>
                <a:spcPct val="100000"/>
              </a:lnSpc>
              <a:buFont typeface="Arial" pitchFamily="34" charset="0"/>
              <a:buChar char="•"/>
            </a:pPr>
            <a:r>
              <a:rPr lang="en-GB" sz="3100" dirty="0" smtClean="0"/>
              <a:t>Census </a:t>
            </a:r>
            <a:r>
              <a:rPr lang="en-GB" sz="3100" dirty="0"/>
              <a:t>executing authority </a:t>
            </a:r>
          </a:p>
          <a:p>
            <a:pPr marL="538163" indent="-457200" algn="just">
              <a:lnSpc>
                <a:spcPct val="100000"/>
              </a:lnSpc>
              <a:buFont typeface="Arial" pitchFamily="34" charset="0"/>
              <a:buChar char="•"/>
            </a:pPr>
            <a:r>
              <a:rPr lang="en-GB" sz="3100" dirty="0"/>
              <a:t>Coordinating boards</a:t>
            </a:r>
          </a:p>
          <a:p>
            <a:pPr marL="538163" indent="-457200" algn="just">
              <a:lnSpc>
                <a:spcPct val="100000"/>
              </a:lnSpc>
              <a:buFont typeface="Arial" pitchFamily="34" charset="0"/>
              <a:buChar char="•"/>
            </a:pPr>
            <a:r>
              <a:rPr lang="en-US" sz="3100" dirty="0"/>
              <a:t>Discussion points</a:t>
            </a:r>
          </a:p>
          <a:p>
            <a:pPr>
              <a:buFont typeface="Arial" pitchFamily="34" charset="0"/>
              <a:buChar char="•"/>
            </a:pPr>
            <a:endParaRPr lang="es-AR" dirty="0"/>
          </a:p>
        </p:txBody>
      </p:sp>
      <p:sp>
        <p:nvSpPr>
          <p:cNvPr id="7" name="Title 6"/>
          <p:cNvSpPr>
            <a:spLocks noGrp="1"/>
          </p:cNvSpPr>
          <p:nvPr>
            <p:ph type="title"/>
          </p:nvPr>
        </p:nvSpPr>
        <p:spPr>
          <a:xfrm>
            <a:off x="1187624" y="1052736"/>
            <a:ext cx="3456384" cy="648072"/>
          </a:xfrm>
        </p:spPr>
        <p:txBody>
          <a:bodyPr>
            <a:normAutofit fontScale="90000"/>
          </a:bodyPr>
          <a:lstStyle/>
          <a:p>
            <a:r>
              <a:rPr lang="es-AR" sz="4000" b="1" dirty="0" smtClean="0"/>
              <a:t>CONTENT</a:t>
            </a:r>
            <a:endParaRPr lang="es-AR" sz="4000" b="1" dirty="0"/>
          </a:p>
        </p:txBody>
      </p:sp>
      <p:pic>
        <p:nvPicPr>
          <p:cNvPr id="8" name="Picture 2" descr="Image result for contenido"/>
          <p:cNvPicPr>
            <a:picLocks noChangeAspect="1" noChangeArrowheads="1"/>
          </p:cNvPicPr>
          <p:nvPr/>
        </p:nvPicPr>
        <p:blipFill>
          <a:blip r:embed="rId2" cstate="print">
            <a:duotone>
              <a:schemeClr val="accent3">
                <a:shade val="45000"/>
                <a:satMod val="135000"/>
              </a:schemeClr>
              <a:prstClr val="white"/>
            </a:duotone>
          </a:blip>
          <a:srcRect/>
          <a:stretch>
            <a:fillRect/>
          </a:stretch>
        </p:blipFill>
        <p:spPr bwMode="auto">
          <a:xfrm>
            <a:off x="6600645" y="4437113"/>
            <a:ext cx="2507859" cy="2088231"/>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764704"/>
            <a:ext cx="7498080" cy="1152128"/>
          </a:xfrm>
        </p:spPr>
        <p:txBody>
          <a:bodyPr>
            <a:noAutofit/>
          </a:bodyPr>
          <a:lstStyle/>
          <a:p>
            <a:r>
              <a:rPr lang="en-US" sz="3000" b="1" dirty="0" smtClean="0"/>
              <a:t>Census legislation within </a:t>
            </a:r>
            <a:r>
              <a:rPr lang="en-US" sz="3000" b="1" dirty="0"/>
              <a:t>the national legal </a:t>
            </a:r>
            <a:r>
              <a:rPr lang="en-US" sz="3000" b="1" dirty="0" smtClean="0"/>
              <a:t>framework (1)</a:t>
            </a:r>
            <a:endParaRPr lang="es-AR" sz="3000" b="1" dirty="0"/>
          </a:p>
        </p:txBody>
      </p:sp>
      <p:sp>
        <p:nvSpPr>
          <p:cNvPr id="3" name="Content Placeholder 2"/>
          <p:cNvSpPr>
            <a:spLocks noGrp="1"/>
          </p:cNvSpPr>
          <p:nvPr>
            <p:ph idx="1"/>
          </p:nvPr>
        </p:nvSpPr>
        <p:spPr>
          <a:xfrm>
            <a:off x="1115616" y="1772816"/>
            <a:ext cx="7776863" cy="5013176"/>
          </a:xfrm>
        </p:spPr>
        <p:txBody>
          <a:bodyPr>
            <a:normAutofit fontScale="25000" lnSpcReduction="20000"/>
          </a:bodyPr>
          <a:lstStyle/>
          <a:p>
            <a:pPr marL="0" lvl="1" indent="-177800" algn="just">
              <a:lnSpc>
                <a:spcPct val="120000"/>
              </a:lnSpc>
              <a:spcBef>
                <a:spcPts val="0"/>
              </a:spcBef>
              <a:buNone/>
            </a:pPr>
            <a:r>
              <a:rPr lang="en-US" sz="6800" b="1" dirty="0" smtClean="0"/>
              <a:t>The </a:t>
            </a:r>
            <a:r>
              <a:rPr lang="en-US" sz="6800" b="1" dirty="0"/>
              <a:t>agricultural census (AC) legislation exists within overall national legal and administrative frameworks. </a:t>
            </a:r>
            <a:r>
              <a:rPr lang="en-GB" sz="6800" b="1" dirty="0"/>
              <a:t>The census legal framework commonly consists of: </a:t>
            </a:r>
          </a:p>
          <a:p>
            <a:pPr marL="881784" lvl="1" indent="-252000" hangingPunct="0">
              <a:lnSpc>
                <a:spcPct val="120000"/>
              </a:lnSpc>
              <a:spcBef>
                <a:spcPts val="0"/>
              </a:spcBef>
              <a:buFont typeface="Wingdings" pitchFamily="2" charset="2"/>
              <a:buChar char="§"/>
            </a:pPr>
            <a:r>
              <a:rPr lang="en-GB" sz="6800" dirty="0"/>
              <a:t>Basic or primary legislation </a:t>
            </a:r>
            <a:r>
              <a:rPr lang="en-GB" sz="6800" i="1" dirty="0"/>
              <a:t>(or “Principal Act”, such as  “Act of Parliament”, etc.) </a:t>
            </a:r>
            <a:r>
              <a:rPr lang="en-GB" sz="6800" dirty="0"/>
              <a:t>enacted by a legislature or other governing </a:t>
            </a:r>
            <a:r>
              <a:rPr lang="en-GB" sz="6800" dirty="0" smtClean="0"/>
              <a:t>body; </a:t>
            </a:r>
            <a:r>
              <a:rPr lang="en-GB" sz="6800" dirty="0"/>
              <a:t>and </a:t>
            </a:r>
          </a:p>
          <a:p>
            <a:pPr marL="881784" lvl="1" indent="-252000" hangingPunct="0">
              <a:lnSpc>
                <a:spcPct val="120000"/>
              </a:lnSpc>
              <a:spcBef>
                <a:spcPts val="0"/>
              </a:spcBef>
              <a:buFont typeface="Wingdings" pitchFamily="2" charset="2"/>
              <a:buChar char="§"/>
            </a:pPr>
            <a:r>
              <a:rPr lang="en-GB" sz="6800" dirty="0" smtClean="0"/>
              <a:t>Secondary legislation </a:t>
            </a:r>
            <a:r>
              <a:rPr lang="en-GB" sz="6800" i="1" dirty="0" smtClean="0"/>
              <a:t>(also referred to as “delegated legislation”, “subordinate legislation” or “subsidiary legislation”), </a:t>
            </a:r>
            <a:r>
              <a:rPr lang="en-GB" sz="6800" dirty="0" smtClean="0"/>
              <a:t>made by an executive authority </a:t>
            </a:r>
            <a:r>
              <a:rPr lang="en-GB" sz="6800" i="1" dirty="0" smtClean="0"/>
              <a:t>(such as the Cabinet of Ministers, the ministry of agriculture, etc.) </a:t>
            </a:r>
            <a:r>
              <a:rPr lang="en-GB" sz="6800" dirty="0" smtClean="0"/>
              <a:t>under powers delegated by primary legislation.</a:t>
            </a:r>
          </a:p>
          <a:p>
            <a:pPr marL="725488" lvl="0" indent="-457200" algn="just">
              <a:lnSpc>
                <a:spcPct val="120000"/>
              </a:lnSpc>
              <a:buFont typeface="Courier New" panose="02070309020205020404" pitchFamily="49" charset="0"/>
              <a:buChar char="o"/>
            </a:pPr>
            <a:endParaRPr lang="en-GB" sz="6400" dirty="0" smtClean="0"/>
          </a:p>
          <a:p>
            <a:pPr marL="0" lvl="1" indent="-177800" algn="just">
              <a:lnSpc>
                <a:spcPct val="120000"/>
              </a:lnSpc>
              <a:spcBef>
                <a:spcPts val="0"/>
              </a:spcBef>
              <a:buNone/>
            </a:pPr>
            <a:r>
              <a:rPr lang="en-GB" sz="6800" b="1" dirty="0" smtClean="0"/>
              <a:t>Census legal framework may be based on :</a:t>
            </a:r>
          </a:p>
          <a:p>
            <a:pPr marL="881784" lvl="1" indent="-252000" hangingPunct="0">
              <a:lnSpc>
                <a:spcPct val="120000"/>
              </a:lnSpc>
              <a:spcBef>
                <a:spcPts val="0"/>
              </a:spcBef>
              <a:buFont typeface="Wingdings" pitchFamily="2" charset="2"/>
              <a:buChar char="§"/>
            </a:pPr>
            <a:r>
              <a:rPr lang="en-GB" sz="6800" dirty="0" smtClean="0"/>
              <a:t>The </a:t>
            </a:r>
            <a:r>
              <a:rPr lang="en-GB" sz="6800" dirty="0"/>
              <a:t>primary </a:t>
            </a:r>
            <a:r>
              <a:rPr lang="en-GB" sz="6800" dirty="0" smtClean="0"/>
              <a:t>legislation of </a:t>
            </a:r>
            <a:r>
              <a:rPr lang="en-GB" sz="6800" dirty="0"/>
              <a:t>general nature, such as  governing all official statistical activities in the country </a:t>
            </a:r>
            <a:r>
              <a:rPr lang="en-GB" sz="6800" i="1" dirty="0" smtClean="0"/>
              <a:t>(“</a:t>
            </a:r>
            <a:r>
              <a:rPr lang="en-GB" sz="6800" i="1" dirty="0"/>
              <a:t>statistics law”) </a:t>
            </a:r>
            <a:r>
              <a:rPr lang="en-GB" sz="6800" dirty="0"/>
              <a:t>or the law establishing the Ministry of Agriculture, or other institution with the explicit mandate for the agricultural censuses. </a:t>
            </a:r>
            <a:endParaRPr lang="en-GB" sz="6800" dirty="0" smtClean="0"/>
          </a:p>
          <a:p>
            <a:pPr marL="881784" lvl="1" indent="-252000" hangingPunct="0">
              <a:lnSpc>
                <a:spcPct val="120000"/>
              </a:lnSpc>
              <a:spcBef>
                <a:spcPts val="0"/>
              </a:spcBef>
              <a:buFont typeface="Wingdings" pitchFamily="2" charset="2"/>
              <a:buChar char="§"/>
            </a:pPr>
            <a:r>
              <a:rPr lang="en-US" sz="6800" dirty="0" smtClean="0"/>
              <a:t>Specific </a:t>
            </a:r>
            <a:r>
              <a:rPr lang="en-US" sz="6800" dirty="0"/>
              <a:t>agricultural census </a:t>
            </a:r>
            <a:r>
              <a:rPr lang="en-US" sz="6800" dirty="0" smtClean="0"/>
              <a:t>laws; such </a:t>
            </a:r>
            <a:r>
              <a:rPr lang="en-US" sz="6800" dirty="0"/>
              <a:t>a census law may prescribe the conduct of censuses on a regular basis or may be set up before each agricultural census. </a:t>
            </a:r>
          </a:p>
          <a:p>
            <a:pPr marL="881784" lvl="1" indent="-252000" hangingPunct="0">
              <a:lnSpc>
                <a:spcPct val="120000"/>
              </a:lnSpc>
              <a:spcBef>
                <a:spcPts val="0"/>
              </a:spcBef>
              <a:buFont typeface="Wingdings" pitchFamily="2" charset="2"/>
              <a:buChar char="§"/>
            </a:pPr>
            <a:r>
              <a:rPr lang="en-GB" sz="6800" dirty="0" smtClean="0"/>
              <a:t>The </a:t>
            </a:r>
            <a:r>
              <a:rPr lang="en-GB" sz="6800" dirty="0"/>
              <a:t>Law (Act) on Agricultural Statistics </a:t>
            </a:r>
            <a:r>
              <a:rPr lang="en-GB" sz="6800" i="1" dirty="0"/>
              <a:t>(e.g. in Germany, United Kingdom, etc.) </a:t>
            </a:r>
            <a:r>
              <a:rPr lang="en-GB" sz="6800" dirty="0"/>
              <a:t>or by the Law on </a:t>
            </a:r>
            <a:r>
              <a:rPr lang="en-GB" sz="6800" i="1" dirty="0"/>
              <a:t>Agriculture (Switzerland).</a:t>
            </a:r>
          </a:p>
          <a:p>
            <a:pPr lvl="1">
              <a:lnSpc>
                <a:spcPct val="120000"/>
              </a:lnSpc>
            </a:pPr>
            <a:endParaRPr lang="es-AR"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3</a:t>
            </a:fld>
            <a:endParaRPr lang="es-E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812540"/>
            <a:ext cx="7789222" cy="1032284"/>
          </a:xfrm>
        </p:spPr>
        <p:txBody>
          <a:bodyPr>
            <a:normAutofit fontScale="90000"/>
          </a:bodyPr>
          <a:lstStyle/>
          <a:p>
            <a:r>
              <a:rPr lang="en-US" dirty="0" smtClean="0"/>
              <a:t/>
            </a:r>
            <a:br>
              <a:rPr lang="en-US" dirty="0" smtClean="0"/>
            </a:br>
            <a:r>
              <a:rPr lang="en-US" sz="3300" b="1" dirty="0"/>
              <a:t>Census legislation within the national legal </a:t>
            </a:r>
            <a:r>
              <a:rPr lang="en-US" sz="3300" b="1" dirty="0" smtClean="0"/>
              <a:t>framework (2</a:t>
            </a:r>
            <a:r>
              <a:rPr lang="en-US" sz="3300" b="1" dirty="0"/>
              <a:t>)</a:t>
            </a:r>
            <a:r>
              <a:rPr lang="en-US" dirty="0"/>
              <a:t/>
            </a:r>
            <a:br>
              <a:rPr lang="en-US" dirty="0"/>
            </a:br>
            <a:endParaRPr lang="en-GB" dirty="0"/>
          </a:p>
        </p:txBody>
      </p:sp>
      <p:sp>
        <p:nvSpPr>
          <p:cNvPr id="3" name="Content Placeholder 2"/>
          <p:cNvSpPr>
            <a:spLocks noGrp="1"/>
          </p:cNvSpPr>
          <p:nvPr>
            <p:ph idx="1"/>
          </p:nvPr>
        </p:nvSpPr>
        <p:spPr>
          <a:xfrm>
            <a:off x="1115616" y="1772816"/>
            <a:ext cx="7376847" cy="5085184"/>
          </a:xfrm>
        </p:spPr>
        <p:txBody>
          <a:bodyPr>
            <a:normAutofit fontScale="25000" lnSpcReduction="20000"/>
          </a:bodyPr>
          <a:lstStyle/>
          <a:p>
            <a:pPr marL="539496" indent="-457200">
              <a:lnSpc>
                <a:spcPct val="120000"/>
              </a:lnSpc>
            </a:pPr>
            <a:r>
              <a:rPr lang="en-US" sz="7200" b="1" dirty="0"/>
              <a:t>General law or detailed </a:t>
            </a:r>
            <a:r>
              <a:rPr lang="en-US" sz="7200" b="1" dirty="0" smtClean="0"/>
              <a:t>legislation:</a:t>
            </a:r>
          </a:p>
          <a:p>
            <a:pPr marL="881784" lvl="1" indent="-252000" hangingPunct="0">
              <a:lnSpc>
                <a:spcPct val="120000"/>
              </a:lnSpc>
              <a:spcBef>
                <a:spcPts val="0"/>
              </a:spcBef>
              <a:buFont typeface="Wingdings" pitchFamily="2" charset="2"/>
              <a:buChar char="§"/>
            </a:pPr>
            <a:r>
              <a:rPr lang="en-GB" sz="6800" dirty="0" smtClean="0"/>
              <a:t>Countries </a:t>
            </a:r>
            <a:r>
              <a:rPr lang="en-GB" sz="6800" dirty="0"/>
              <a:t>differ with respect to the degree of detail in their primary census legislation.  </a:t>
            </a:r>
            <a:endParaRPr lang="en-GB" sz="6800" dirty="0" smtClean="0"/>
          </a:p>
          <a:p>
            <a:pPr marL="881784" lvl="1" indent="-252000" hangingPunct="0">
              <a:lnSpc>
                <a:spcPct val="120000"/>
              </a:lnSpc>
              <a:spcBef>
                <a:spcPts val="0"/>
              </a:spcBef>
              <a:buFont typeface="Wingdings" pitchFamily="2" charset="2"/>
              <a:buChar char="§"/>
            </a:pPr>
            <a:r>
              <a:rPr lang="en-GB" sz="6800" dirty="0" smtClean="0"/>
              <a:t>Both </a:t>
            </a:r>
            <a:r>
              <a:rPr lang="en-GB" sz="6800" dirty="0"/>
              <a:t>general and detailed census laws offer benefits and have drawbacks. </a:t>
            </a:r>
            <a:endParaRPr lang="en-GB" sz="6800" dirty="0" smtClean="0"/>
          </a:p>
          <a:p>
            <a:pPr marL="881784" lvl="1" indent="-252000" hangingPunct="0">
              <a:lnSpc>
                <a:spcPct val="120000"/>
              </a:lnSpc>
              <a:spcBef>
                <a:spcPts val="0"/>
              </a:spcBef>
              <a:buFont typeface="Wingdings" pitchFamily="2" charset="2"/>
              <a:buChar char="§"/>
            </a:pPr>
            <a:r>
              <a:rPr lang="en-GB" sz="6800" dirty="0"/>
              <a:t>Broadly speaking, the general pattern followed in census legislation is </a:t>
            </a:r>
            <a:r>
              <a:rPr lang="en-GB" sz="6800" dirty="0" smtClean="0"/>
              <a:t>for a Principal Act:</a:t>
            </a:r>
          </a:p>
          <a:p>
            <a:pPr marL="1338984" lvl="3" indent="-252000" hangingPunct="0">
              <a:lnSpc>
                <a:spcPct val="120000"/>
              </a:lnSpc>
              <a:spcBef>
                <a:spcPts val="0"/>
              </a:spcBef>
              <a:buFont typeface="Courier New" pitchFamily="49" charset="0"/>
              <a:buChar char="o"/>
            </a:pPr>
            <a:r>
              <a:rPr lang="en-GB" sz="5600" dirty="0"/>
              <a:t>to </a:t>
            </a:r>
            <a:r>
              <a:rPr lang="en-GB" sz="5600" dirty="0" smtClean="0"/>
              <a:t>authorise census taking</a:t>
            </a:r>
            <a:r>
              <a:rPr lang="en-GB" sz="5600" dirty="0"/>
              <a:t>,</a:t>
            </a:r>
          </a:p>
          <a:p>
            <a:pPr marL="1338984" lvl="3" indent="-252000" hangingPunct="0">
              <a:lnSpc>
                <a:spcPct val="120000"/>
              </a:lnSpc>
              <a:spcBef>
                <a:spcPts val="0"/>
              </a:spcBef>
              <a:buFont typeface="Courier New" pitchFamily="49" charset="0"/>
              <a:buChar char="o"/>
            </a:pPr>
            <a:r>
              <a:rPr lang="en-GB" sz="5600" dirty="0"/>
              <a:t>to </a:t>
            </a:r>
            <a:r>
              <a:rPr lang="en-GB" sz="5600" dirty="0" smtClean="0"/>
              <a:t>designate </a:t>
            </a:r>
            <a:r>
              <a:rPr lang="en-US" sz="5600" dirty="0" smtClean="0"/>
              <a:t>the </a:t>
            </a:r>
            <a:r>
              <a:rPr lang="en-US" sz="5600" dirty="0"/>
              <a:t>census executing authority (or “census agency</a:t>
            </a:r>
            <a:r>
              <a:rPr lang="en-US" sz="5600" dirty="0" smtClean="0"/>
              <a:t>”), </a:t>
            </a:r>
            <a:endParaRPr lang="en-US" sz="5600" dirty="0"/>
          </a:p>
          <a:p>
            <a:pPr marL="1338984" lvl="3" indent="-252000" hangingPunct="0">
              <a:lnSpc>
                <a:spcPct val="120000"/>
              </a:lnSpc>
              <a:spcBef>
                <a:spcPts val="0"/>
              </a:spcBef>
              <a:buFont typeface="Courier New" pitchFamily="49" charset="0"/>
              <a:buChar char="o"/>
            </a:pPr>
            <a:r>
              <a:rPr lang="en-GB" sz="5600" dirty="0"/>
              <a:t>to state general provisions about the census implementation and </a:t>
            </a:r>
          </a:p>
          <a:p>
            <a:pPr marL="1338984" lvl="3" indent="-252000" hangingPunct="0">
              <a:lnSpc>
                <a:spcPct val="120000"/>
              </a:lnSpc>
              <a:spcBef>
                <a:spcPts val="0"/>
              </a:spcBef>
              <a:buFont typeface="Courier New" pitchFamily="49" charset="0"/>
              <a:buChar char="o"/>
            </a:pPr>
            <a:r>
              <a:rPr lang="en-GB" sz="5600" dirty="0"/>
              <a:t>to empower the Cabinet (i.e. government) or a governmental organisation, such as a ministry, to prescribe rules where otherwise a time-consuming parliamentary procedure would be needed</a:t>
            </a:r>
            <a:r>
              <a:rPr lang="en-GB" sz="5600" dirty="0" smtClean="0"/>
              <a:t>.</a:t>
            </a:r>
          </a:p>
          <a:p>
            <a:pPr marL="1097280" lvl="1" indent="-457200">
              <a:lnSpc>
                <a:spcPct val="120000"/>
              </a:lnSpc>
              <a:buNone/>
            </a:pPr>
            <a:endParaRPr lang="en-GB" sz="2900" dirty="0"/>
          </a:p>
          <a:p>
            <a:pPr marL="0" lvl="1" indent="-457200">
              <a:lnSpc>
                <a:spcPct val="120000"/>
              </a:lnSpc>
              <a:spcBef>
                <a:spcPts val="0"/>
              </a:spcBef>
              <a:buSzPct val="80000"/>
              <a:buNone/>
            </a:pPr>
            <a:r>
              <a:rPr lang="en-US" sz="7200" b="1" dirty="0"/>
              <a:t>Compliance of census legislation with </a:t>
            </a:r>
            <a:r>
              <a:rPr lang="en-US" sz="7200" b="1" dirty="0" smtClean="0"/>
              <a:t>Fundamental </a:t>
            </a:r>
            <a:r>
              <a:rPr lang="en-US" sz="7200" b="1" dirty="0"/>
              <a:t>P</a:t>
            </a:r>
            <a:r>
              <a:rPr lang="en-US" sz="7200" b="1" dirty="0" smtClean="0"/>
              <a:t>rinciples </a:t>
            </a:r>
            <a:r>
              <a:rPr lang="en-US" sz="7200" b="1" dirty="0"/>
              <a:t>of </a:t>
            </a:r>
            <a:r>
              <a:rPr lang="en-US" sz="7200" b="1" dirty="0" smtClean="0"/>
              <a:t>Official Statistics (FPOS): </a:t>
            </a:r>
          </a:p>
          <a:p>
            <a:pPr marL="881784" lvl="1" indent="-252000" hangingPunct="0">
              <a:lnSpc>
                <a:spcPct val="120000"/>
              </a:lnSpc>
              <a:spcBef>
                <a:spcPts val="0"/>
              </a:spcBef>
              <a:buSzPct val="80000"/>
              <a:buFont typeface="Wingdings" pitchFamily="2" charset="2"/>
              <a:buChar char="§"/>
            </a:pPr>
            <a:r>
              <a:rPr lang="en-US" sz="6800" dirty="0" smtClean="0"/>
              <a:t>A census of agriculture as a statistical operation for collecting, processing and disseminating data on the structure of agriculture is an integral part of the national system of official statistics in a country. </a:t>
            </a:r>
          </a:p>
          <a:p>
            <a:pPr marL="881784" lvl="1" indent="-252000" hangingPunct="0">
              <a:lnSpc>
                <a:spcPct val="120000"/>
              </a:lnSpc>
              <a:spcBef>
                <a:spcPts val="0"/>
              </a:spcBef>
              <a:buSzPct val="80000"/>
              <a:buFont typeface="Wingdings" pitchFamily="2" charset="2"/>
              <a:buChar char="§"/>
            </a:pPr>
            <a:r>
              <a:rPr lang="en-US" sz="6800" dirty="0" smtClean="0"/>
              <a:t>The census of agriculture should fully encompass the FPOS.</a:t>
            </a:r>
            <a:endParaRPr lang="en-GB" sz="6800" dirty="0" smtClean="0"/>
          </a:p>
          <a:p>
            <a:endParaRPr lang="en-GB" b="1"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4</a:t>
            </a:fld>
            <a:endParaRPr lang="es-ES"/>
          </a:p>
        </p:txBody>
      </p:sp>
    </p:spTree>
    <p:extLst>
      <p:ext uri="{BB962C8B-B14F-4D97-AF65-F5344CB8AC3E}">
        <p14:creationId xmlns:p14="http://schemas.microsoft.com/office/powerpoint/2010/main" xmlns="" val="15275691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256" y="793772"/>
            <a:ext cx="8027240" cy="763020"/>
          </a:xfrm>
        </p:spPr>
        <p:txBody>
          <a:bodyPr>
            <a:normAutofit fontScale="90000"/>
          </a:bodyPr>
          <a:lstStyle/>
          <a:p>
            <a:r>
              <a:rPr lang="en-US" b="1" dirty="0" smtClean="0"/>
              <a:t/>
            </a:r>
            <a:br>
              <a:rPr lang="en-US" b="1" dirty="0" smtClean="0"/>
            </a:br>
            <a:r>
              <a:rPr lang="en-US" sz="4000" b="1" dirty="0" smtClean="0"/>
              <a:t>Main </a:t>
            </a:r>
            <a:r>
              <a:rPr lang="en-US" sz="4000" b="1" dirty="0"/>
              <a:t>features of the census legislation</a:t>
            </a:r>
            <a:r>
              <a:rPr lang="en-GB" b="1" dirty="0"/>
              <a:t/>
            </a:r>
            <a:br>
              <a:rPr lang="en-GB" b="1" dirty="0"/>
            </a:br>
            <a:endParaRPr lang="en-GB" dirty="0"/>
          </a:p>
        </p:txBody>
      </p:sp>
      <p:sp>
        <p:nvSpPr>
          <p:cNvPr id="3" name="Content Placeholder 2"/>
          <p:cNvSpPr>
            <a:spLocks noGrp="1"/>
          </p:cNvSpPr>
          <p:nvPr>
            <p:ph idx="1"/>
          </p:nvPr>
        </p:nvSpPr>
        <p:spPr>
          <a:xfrm>
            <a:off x="971600" y="1700808"/>
            <a:ext cx="6912768" cy="4800600"/>
          </a:xfrm>
        </p:spPr>
        <p:txBody>
          <a:bodyPr>
            <a:normAutofit fontScale="70000" lnSpcReduction="20000"/>
          </a:bodyPr>
          <a:lstStyle/>
          <a:p>
            <a:pPr marL="539496" lvl="0" indent="-457200" algn="just">
              <a:lnSpc>
                <a:spcPct val="120000"/>
              </a:lnSpc>
              <a:buFont typeface="Arial" panose="020B0604020202020204" pitchFamily="34" charset="0"/>
              <a:buChar char="•"/>
            </a:pPr>
            <a:r>
              <a:rPr lang="en-GB" dirty="0"/>
              <a:t>Scope and coverage of the census</a:t>
            </a:r>
          </a:p>
          <a:p>
            <a:pPr marL="539496" lvl="0" indent="-457200" algn="just">
              <a:lnSpc>
                <a:spcPct val="120000"/>
              </a:lnSpc>
              <a:buFont typeface="Arial" panose="020B0604020202020204" pitchFamily="34" charset="0"/>
              <a:buChar char="•"/>
            </a:pPr>
            <a:r>
              <a:rPr lang="en-US" dirty="0"/>
              <a:t>Responsibility for the census</a:t>
            </a:r>
            <a:endParaRPr lang="en-GB" dirty="0"/>
          </a:p>
          <a:p>
            <a:pPr marL="539496" lvl="0" indent="-457200" algn="just">
              <a:lnSpc>
                <a:spcPct val="120000"/>
              </a:lnSpc>
              <a:buFont typeface="Arial" panose="020B0604020202020204" pitchFamily="34" charset="0"/>
              <a:buChar char="•"/>
            </a:pPr>
            <a:r>
              <a:rPr lang="en-GB" dirty="0"/>
              <a:t>Frequency of the census and time reference  </a:t>
            </a:r>
          </a:p>
          <a:p>
            <a:pPr marL="539496" lvl="0" indent="-457200" algn="just">
              <a:lnSpc>
                <a:spcPct val="120000"/>
              </a:lnSpc>
              <a:buFont typeface="Arial" panose="020B0604020202020204" pitchFamily="34" charset="0"/>
              <a:buChar char="•"/>
            </a:pPr>
            <a:r>
              <a:rPr lang="en-GB" dirty="0"/>
              <a:t>Administrative and financial provisions</a:t>
            </a:r>
          </a:p>
          <a:p>
            <a:pPr marL="539496" lvl="0" indent="-457200" algn="just">
              <a:lnSpc>
                <a:spcPct val="120000"/>
              </a:lnSpc>
              <a:buFont typeface="Arial" panose="020B0604020202020204" pitchFamily="34" charset="0"/>
              <a:buChar char="•"/>
            </a:pPr>
            <a:r>
              <a:rPr lang="en-GB" dirty="0"/>
              <a:t>Rights and obligations of the public with respect to the census</a:t>
            </a:r>
          </a:p>
          <a:p>
            <a:pPr marL="539496" lvl="0" indent="-457200" algn="just">
              <a:lnSpc>
                <a:spcPct val="120000"/>
              </a:lnSpc>
              <a:buFont typeface="Arial" panose="020B0604020202020204" pitchFamily="34" charset="0"/>
              <a:buChar char="•"/>
            </a:pPr>
            <a:r>
              <a:rPr lang="en-GB" dirty="0"/>
              <a:t>Confidentiality of information</a:t>
            </a:r>
          </a:p>
          <a:p>
            <a:pPr marL="539496" lvl="0" indent="-457200" algn="just">
              <a:lnSpc>
                <a:spcPct val="120000"/>
              </a:lnSpc>
              <a:buFont typeface="Arial" panose="020B0604020202020204" pitchFamily="34" charset="0"/>
              <a:buChar char="•"/>
            </a:pPr>
            <a:r>
              <a:rPr lang="en-GB" dirty="0"/>
              <a:t>Identification, obligations and rights of enumerators and other census personnel</a:t>
            </a:r>
          </a:p>
          <a:p>
            <a:pPr marL="539496" lvl="0" indent="-457200" algn="just">
              <a:lnSpc>
                <a:spcPct val="120000"/>
              </a:lnSpc>
              <a:buFont typeface="Arial" panose="020B0604020202020204" pitchFamily="34" charset="0"/>
              <a:buChar char="•"/>
            </a:pPr>
            <a:r>
              <a:rPr lang="en-GB" dirty="0"/>
              <a:t>Access to administrative data sources </a:t>
            </a:r>
          </a:p>
          <a:p>
            <a:pPr marL="539496" lvl="0" indent="-457200" algn="just">
              <a:lnSpc>
                <a:spcPct val="120000"/>
              </a:lnSpc>
              <a:buFont typeface="Arial" panose="020B0604020202020204" pitchFamily="34" charset="0"/>
              <a:buChar char="•"/>
            </a:pPr>
            <a:r>
              <a:rPr lang="en-GB" dirty="0"/>
              <a:t>Census data dissemination</a:t>
            </a:r>
          </a:p>
          <a:p>
            <a:pPr marL="539496" lvl="0" indent="-457200" algn="just">
              <a:lnSpc>
                <a:spcPct val="120000"/>
              </a:lnSpc>
              <a:buFont typeface="Arial" panose="020B0604020202020204" pitchFamily="34" charset="0"/>
              <a:buChar char="•"/>
            </a:pPr>
            <a:r>
              <a:rPr lang="en-GB" dirty="0"/>
              <a:t>Sanctions</a:t>
            </a:r>
          </a:p>
          <a:p>
            <a:endParaRPr lang="en-GB"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5</a:t>
            </a:fld>
            <a:endParaRPr lang="es-ES"/>
          </a:p>
        </p:txBody>
      </p:sp>
      <p:sp>
        <p:nvSpPr>
          <p:cNvPr id="16388" name="AutoShape 4" descr="Image result for FEATURE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AR"/>
          </a:p>
        </p:txBody>
      </p:sp>
      <p:sp>
        <p:nvSpPr>
          <p:cNvPr id="16390" name="AutoShape 6" descr="Image result for FEATURE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AR"/>
          </a:p>
        </p:txBody>
      </p:sp>
      <p:sp>
        <p:nvSpPr>
          <p:cNvPr id="16392" name="AutoShape 8" descr="Image result for FEATURE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AR"/>
          </a:p>
        </p:txBody>
      </p:sp>
      <p:sp>
        <p:nvSpPr>
          <p:cNvPr id="16394" name="AutoShape 10" descr="Image result for FEATURE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AR"/>
          </a:p>
        </p:txBody>
      </p:sp>
      <p:sp>
        <p:nvSpPr>
          <p:cNvPr id="16396" name="AutoShape 12" descr="Image result for FEATURE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AR"/>
          </a:p>
        </p:txBody>
      </p:sp>
      <p:sp>
        <p:nvSpPr>
          <p:cNvPr id="16398" name="AutoShape 14" descr="Image result for FEATURE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AR"/>
          </a:p>
        </p:txBody>
      </p:sp>
      <p:pic>
        <p:nvPicPr>
          <p:cNvPr id="16400" name="Picture 16" descr="http://www.irishexaminer.com/images/lifestyle/features-header.jpg"/>
          <p:cNvPicPr>
            <a:picLocks noChangeAspect="1" noChangeArrowheads="1"/>
          </p:cNvPicPr>
          <p:nvPr/>
        </p:nvPicPr>
        <p:blipFill>
          <a:blip r:embed="rId2" cstate="print">
            <a:duotone>
              <a:schemeClr val="accent3">
                <a:shade val="45000"/>
                <a:satMod val="135000"/>
              </a:schemeClr>
              <a:prstClr val="white"/>
            </a:duotone>
          </a:blip>
          <a:srcRect/>
          <a:stretch>
            <a:fillRect/>
          </a:stretch>
        </p:blipFill>
        <p:spPr bwMode="auto">
          <a:xfrm>
            <a:off x="5868144" y="5517232"/>
            <a:ext cx="3643238" cy="1008112"/>
          </a:xfrm>
          <a:prstGeom prst="rect">
            <a:avLst/>
          </a:prstGeom>
          <a:noFill/>
        </p:spPr>
      </p:pic>
    </p:spTree>
    <p:extLst>
      <p:ext uri="{BB962C8B-B14F-4D97-AF65-F5344CB8AC3E}">
        <p14:creationId xmlns:p14="http://schemas.microsoft.com/office/powerpoint/2010/main" xmlns="" val="26340518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Image result for SUPPORT"/>
          <p:cNvPicPr>
            <a:picLocks noChangeAspect="1" noChangeArrowheads="1"/>
          </p:cNvPicPr>
          <p:nvPr/>
        </p:nvPicPr>
        <p:blipFill>
          <a:blip r:embed="rId3" cstate="print">
            <a:duotone>
              <a:schemeClr val="accent3">
                <a:shade val="45000"/>
                <a:satMod val="135000"/>
              </a:schemeClr>
              <a:prstClr val="white"/>
            </a:duotone>
          </a:blip>
          <a:srcRect/>
          <a:stretch>
            <a:fillRect/>
          </a:stretch>
        </p:blipFill>
        <p:spPr bwMode="auto">
          <a:xfrm>
            <a:off x="6948264" y="4077072"/>
            <a:ext cx="2448272" cy="2448272"/>
          </a:xfrm>
          <a:prstGeom prst="rect">
            <a:avLst/>
          </a:prstGeom>
          <a:noFill/>
        </p:spPr>
      </p:pic>
      <p:sp>
        <p:nvSpPr>
          <p:cNvPr id="2" name="Title 1"/>
          <p:cNvSpPr>
            <a:spLocks noGrp="1"/>
          </p:cNvSpPr>
          <p:nvPr>
            <p:ph type="title"/>
          </p:nvPr>
        </p:nvSpPr>
        <p:spPr>
          <a:xfrm>
            <a:off x="971600" y="980728"/>
            <a:ext cx="8437294" cy="864096"/>
          </a:xfrm>
        </p:spPr>
        <p:txBody>
          <a:bodyPr>
            <a:noAutofit/>
          </a:bodyPr>
          <a:lstStyle/>
          <a:p>
            <a:r>
              <a:rPr lang="en-GB" sz="3600" b="1" dirty="0"/>
              <a:t>Ensuring political support for conducting </a:t>
            </a:r>
            <a:r>
              <a:rPr lang="en-GB" sz="3600" b="1" dirty="0" smtClean="0"/>
              <a:t>a census</a:t>
            </a:r>
            <a:endParaRPr lang="en-GB" sz="3600" b="1" dirty="0"/>
          </a:p>
        </p:txBody>
      </p:sp>
      <p:sp>
        <p:nvSpPr>
          <p:cNvPr id="3" name="Content Placeholder 2"/>
          <p:cNvSpPr>
            <a:spLocks noGrp="1"/>
          </p:cNvSpPr>
          <p:nvPr>
            <p:ph idx="1"/>
          </p:nvPr>
        </p:nvSpPr>
        <p:spPr>
          <a:xfrm>
            <a:off x="1187624" y="2013012"/>
            <a:ext cx="6984776" cy="4656348"/>
          </a:xfrm>
        </p:spPr>
        <p:txBody>
          <a:bodyPr>
            <a:normAutofit fontScale="92500" lnSpcReduction="10000"/>
          </a:bodyPr>
          <a:lstStyle/>
          <a:p>
            <a:pPr marL="0" indent="-457200">
              <a:lnSpc>
                <a:spcPct val="120000"/>
              </a:lnSpc>
            </a:pPr>
            <a:r>
              <a:rPr lang="en-US" sz="2600" b="1" dirty="0"/>
              <a:t>Like in a population census, in an agricultural census the combination of three factors makes managing a census challenging</a:t>
            </a:r>
            <a:r>
              <a:rPr lang="en-US" sz="2600" b="1" dirty="0" smtClean="0"/>
              <a:t>:</a:t>
            </a:r>
          </a:p>
          <a:p>
            <a:pPr marL="881784" lvl="1" indent="-252000" hangingPunct="0">
              <a:lnSpc>
                <a:spcPct val="120000"/>
              </a:lnSpc>
              <a:spcBef>
                <a:spcPts val="0"/>
              </a:spcBef>
              <a:buFont typeface="Wingdings" pitchFamily="2" charset="2"/>
              <a:buChar char="§"/>
            </a:pPr>
            <a:r>
              <a:rPr lang="en-US" sz="2000" dirty="0" smtClean="0"/>
              <a:t>It </a:t>
            </a:r>
            <a:r>
              <a:rPr lang="en-US" sz="2000" dirty="0"/>
              <a:t>is one of the largest statistical activities in a </a:t>
            </a:r>
            <a:r>
              <a:rPr lang="en-US" sz="2000" dirty="0" smtClean="0"/>
              <a:t>country</a:t>
            </a:r>
          </a:p>
          <a:p>
            <a:pPr marL="881784" lvl="1" indent="-252000" hangingPunct="0">
              <a:lnSpc>
                <a:spcPct val="120000"/>
              </a:lnSpc>
              <a:spcBef>
                <a:spcPts val="0"/>
              </a:spcBef>
              <a:buFont typeface="Wingdings" pitchFamily="2" charset="2"/>
              <a:buChar char="§"/>
            </a:pPr>
            <a:r>
              <a:rPr lang="en-US" sz="2000" dirty="0" smtClean="0"/>
              <a:t>It </a:t>
            </a:r>
            <a:r>
              <a:rPr lang="en-US" sz="2000" dirty="0"/>
              <a:t>is conducted only periodically, generally with a frequency of 10 </a:t>
            </a:r>
            <a:r>
              <a:rPr lang="en-US" sz="2000" dirty="0" smtClean="0"/>
              <a:t>years</a:t>
            </a:r>
          </a:p>
          <a:p>
            <a:pPr marL="881784" lvl="1" indent="-252000" hangingPunct="0">
              <a:lnSpc>
                <a:spcPct val="120000"/>
              </a:lnSpc>
              <a:spcBef>
                <a:spcPts val="0"/>
              </a:spcBef>
              <a:buFont typeface="Wingdings" pitchFamily="2" charset="2"/>
              <a:buChar char="§"/>
            </a:pPr>
            <a:r>
              <a:rPr lang="en-US" sz="2000" dirty="0" smtClean="0"/>
              <a:t>It </a:t>
            </a:r>
            <a:r>
              <a:rPr lang="en-US" sz="2000" dirty="0"/>
              <a:t>involves the mobilization of important financial, human and other resources during a short </a:t>
            </a:r>
            <a:r>
              <a:rPr lang="en-US" sz="2000" dirty="0" smtClean="0"/>
              <a:t>period.</a:t>
            </a:r>
          </a:p>
          <a:p>
            <a:pPr marL="881784" lvl="1" indent="-252000" hangingPunct="0">
              <a:lnSpc>
                <a:spcPct val="120000"/>
              </a:lnSpc>
              <a:spcBef>
                <a:spcPts val="0"/>
              </a:spcBef>
              <a:buNone/>
            </a:pPr>
            <a:endParaRPr lang="en-US" sz="2000" dirty="0" smtClean="0"/>
          </a:p>
          <a:p>
            <a:pPr marL="0" indent="-457200">
              <a:lnSpc>
                <a:spcPct val="130000"/>
              </a:lnSpc>
            </a:pPr>
            <a:r>
              <a:rPr lang="en-GB" sz="2600" b="1" dirty="0" smtClean="0"/>
              <a:t>A </a:t>
            </a:r>
            <a:r>
              <a:rPr lang="en-GB" sz="2600" b="1" dirty="0"/>
              <a:t>strong political support and establishing an efficient coordination between the census agency and other agencies is essential.</a:t>
            </a:r>
          </a:p>
          <a:p>
            <a:endParaRPr lang="en-GB"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6</a:t>
            </a:fld>
            <a:endParaRPr lang="es-ES"/>
          </a:p>
        </p:txBody>
      </p:sp>
    </p:spTree>
    <p:extLst>
      <p:ext uri="{BB962C8B-B14F-4D97-AF65-F5344CB8AC3E}">
        <p14:creationId xmlns:p14="http://schemas.microsoft.com/office/powerpoint/2010/main" xmlns="" val="27945803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6" name="Picture 4" descr="Image result for responsible"/>
          <p:cNvPicPr>
            <a:picLocks noChangeAspect="1" noChangeArrowheads="1"/>
          </p:cNvPicPr>
          <p:nvPr/>
        </p:nvPicPr>
        <p:blipFill>
          <a:blip r:embed="rId3" cstate="print">
            <a:duotone>
              <a:schemeClr val="accent3">
                <a:shade val="45000"/>
                <a:satMod val="135000"/>
              </a:schemeClr>
              <a:prstClr val="white"/>
            </a:duotone>
          </a:blip>
          <a:srcRect/>
          <a:stretch>
            <a:fillRect/>
          </a:stretch>
        </p:blipFill>
        <p:spPr bwMode="auto">
          <a:xfrm>
            <a:off x="6676289" y="1628800"/>
            <a:ext cx="2467711" cy="1368152"/>
          </a:xfrm>
          <a:prstGeom prst="rect">
            <a:avLst/>
          </a:prstGeom>
          <a:noFill/>
        </p:spPr>
      </p:pic>
      <p:sp>
        <p:nvSpPr>
          <p:cNvPr id="2" name="Title 1"/>
          <p:cNvSpPr>
            <a:spLocks noGrp="1"/>
          </p:cNvSpPr>
          <p:nvPr>
            <p:ph type="title"/>
          </p:nvPr>
        </p:nvSpPr>
        <p:spPr>
          <a:xfrm>
            <a:off x="1034360" y="620688"/>
            <a:ext cx="7498080" cy="1143000"/>
          </a:xfrm>
        </p:spPr>
        <p:txBody>
          <a:bodyPr>
            <a:normAutofit/>
          </a:bodyPr>
          <a:lstStyle/>
          <a:p>
            <a:r>
              <a:rPr lang="en-GB" sz="4000" b="1" dirty="0" smtClean="0"/>
              <a:t>Census </a:t>
            </a:r>
            <a:r>
              <a:rPr lang="en-GB" sz="4000" b="1" dirty="0"/>
              <a:t>executing </a:t>
            </a:r>
            <a:r>
              <a:rPr lang="en-GB" sz="4000" b="1" dirty="0" smtClean="0"/>
              <a:t>authority (1)</a:t>
            </a:r>
            <a:endParaRPr lang="en-GB" sz="4000" b="1" dirty="0"/>
          </a:p>
        </p:txBody>
      </p:sp>
      <p:sp>
        <p:nvSpPr>
          <p:cNvPr id="3" name="Content Placeholder 2"/>
          <p:cNvSpPr>
            <a:spLocks noGrp="1"/>
          </p:cNvSpPr>
          <p:nvPr>
            <p:ph idx="1"/>
          </p:nvPr>
        </p:nvSpPr>
        <p:spPr>
          <a:xfrm>
            <a:off x="1115616" y="1844824"/>
            <a:ext cx="5688632" cy="936104"/>
          </a:xfrm>
        </p:spPr>
        <p:txBody>
          <a:bodyPr>
            <a:normAutofit fontScale="47500" lnSpcReduction="20000"/>
          </a:bodyPr>
          <a:lstStyle/>
          <a:p>
            <a:pPr marL="0" lvl="1" indent="-450850" algn="just">
              <a:lnSpc>
                <a:spcPct val="120000"/>
              </a:lnSpc>
              <a:buNone/>
            </a:pPr>
            <a:r>
              <a:rPr lang="en-GB" sz="5100" dirty="0"/>
              <a:t>The </a:t>
            </a:r>
            <a:r>
              <a:rPr lang="en-GB" sz="5100" b="1" dirty="0" smtClean="0"/>
              <a:t>Census agency </a:t>
            </a:r>
            <a:r>
              <a:rPr lang="en-GB" sz="5100" dirty="0" smtClean="0"/>
              <a:t>should </a:t>
            </a:r>
            <a:r>
              <a:rPr lang="en-GB" sz="5100" dirty="0"/>
              <a:t>be clearly specified in the primary census legislation</a:t>
            </a:r>
            <a:r>
              <a:rPr lang="en-GB" sz="5100" dirty="0" smtClean="0"/>
              <a:t>.</a:t>
            </a:r>
          </a:p>
        </p:txBody>
      </p:sp>
      <p:sp>
        <p:nvSpPr>
          <p:cNvPr id="4" name="Slide Number Placeholder 3"/>
          <p:cNvSpPr>
            <a:spLocks noGrp="1"/>
          </p:cNvSpPr>
          <p:nvPr>
            <p:ph type="sldNum" sz="quarter" idx="12"/>
          </p:nvPr>
        </p:nvSpPr>
        <p:spPr/>
        <p:txBody>
          <a:bodyPr/>
          <a:lstStyle/>
          <a:p>
            <a:fld id="{412FF748-1325-48DC-AE50-E54CCC902008}" type="slidenum">
              <a:rPr lang="es-ES" smtClean="0"/>
              <a:pPr/>
              <a:t>7</a:t>
            </a:fld>
            <a:endParaRPr lang="es-ES" dirty="0"/>
          </a:p>
        </p:txBody>
      </p:sp>
      <p:sp>
        <p:nvSpPr>
          <p:cNvPr id="7" name="Rectangle 6"/>
          <p:cNvSpPr/>
          <p:nvPr/>
        </p:nvSpPr>
        <p:spPr>
          <a:xfrm>
            <a:off x="1043608" y="2998927"/>
            <a:ext cx="7632848" cy="3564053"/>
          </a:xfrm>
          <a:prstGeom prst="rect">
            <a:avLst/>
          </a:prstGeom>
        </p:spPr>
        <p:txBody>
          <a:bodyPr wrap="square">
            <a:spAutoFit/>
          </a:bodyPr>
          <a:lstStyle/>
          <a:p>
            <a:pPr marL="0" lvl="1" indent="-450850" algn="just">
              <a:lnSpc>
                <a:spcPct val="120000"/>
              </a:lnSpc>
              <a:buNone/>
            </a:pPr>
            <a:r>
              <a:rPr lang="en-GB" sz="2400" dirty="0" smtClean="0">
                <a:latin typeface="Times New Roman" panose="02020603050405020304" pitchFamily="18" charset="0"/>
                <a:cs typeface="Times New Roman" panose="02020603050405020304" pitchFamily="18" charset="0"/>
              </a:rPr>
              <a:t>The administrative authority and responsibility to conduct agricultural censuses may be:</a:t>
            </a:r>
          </a:p>
          <a:p>
            <a:pPr marL="627063" lvl="1" indent="-358775" algn="just">
              <a:lnSpc>
                <a:spcPct val="120000"/>
              </a:lnSpc>
              <a:buFont typeface="Wingdings" pitchFamily="2" charset="2"/>
              <a:buChar char="§"/>
            </a:pPr>
            <a:r>
              <a:rPr lang="en-GB" sz="2000" b="1" dirty="0" smtClean="0">
                <a:solidFill>
                  <a:srgbClr val="0070C0"/>
                </a:solidFill>
                <a:latin typeface="Times New Roman" pitchFamily="18" charset="0"/>
                <a:cs typeface="Times New Roman" pitchFamily="18" charset="0"/>
              </a:rPr>
              <a:t>Delegated to a specific government institution, such as:</a:t>
            </a:r>
          </a:p>
          <a:p>
            <a:pPr marL="1038543" lvl="4" indent="-358775" algn="just">
              <a:lnSpc>
                <a:spcPct val="120000"/>
              </a:lnSpc>
              <a:buNone/>
            </a:pPr>
            <a:r>
              <a:rPr lang="it-IT" sz="2000" b="1" dirty="0" smtClean="0">
                <a:latin typeface="Times New Roman" pitchFamily="18" charset="0"/>
                <a:cs typeface="Times New Roman" pitchFamily="18" charset="0"/>
              </a:rPr>
              <a:t>	National </a:t>
            </a:r>
            <a:r>
              <a:rPr lang="en-US" sz="2000" b="1" dirty="0" smtClean="0">
                <a:latin typeface="Times New Roman" pitchFamily="18" charset="0"/>
                <a:cs typeface="Times New Roman" pitchFamily="18" charset="0"/>
              </a:rPr>
              <a:t>Statistics</a:t>
            </a:r>
            <a:r>
              <a:rPr lang="it-IT" sz="2000" b="1" dirty="0" smtClean="0">
                <a:latin typeface="Times New Roman" pitchFamily="18" charset="0"/>
                <a:cs typeface="Times New Roman" pitchFamily="18" charset="0"/>
              </a:rPr>
              <a:t> Office (NSO)</a:t>
            </a:r>
            <a:endParaRPr lang="en-GB" sz="2000" b="1" dirty="0" smtClean="0">
              <a:latin typeface="Times New Roman" pitchFamily="18" charset="0"/>
              <a:cs typeface="Times New Roman" pitchFamily="18" charset="0"/>
            </a:endParaRPr>
          </a:p>
          <a:p>
            <a:pPr marL="1038543" lvl="4" indent="-358775" algn="just">
              <a:lnSpc>
                <a:spcPct val="120000"/>
              </a:lnSpc>
              <a:buNone/>
            </a:pPr>
            <a:r>
              <a:rPr lang="en-GB" sz="2000" b="1" dirty="0" smtClean="0">
                <a:latin typeface="Times New Roman" pitchFamily="18" charset="0"/>
                <a:cs typeface="Times New Roman" pitchFamily="18" charset="0"/>
              </a:rPr>
              <a:t>	Ministry of Agriculture (</a:t>
            </a:r>
            <a:r>
              <a:rPr lang="en-GB" sz="2000" b="1" dirty="0" err="1" smtClean="0">
                <a:latin typeface="Times New Roman" pitchFamily="18" charset="0"/>
                <a:cs typeface="Times New Roman" pitchFamily="18" charset="0"/>
              </a:rPr>
              <a:t>MoA</a:t>
            </a:r>
            <a:r>
              <a:rPr lang="en-GB" sz="2000" b="1" dirty="0" smtClean="0">
                <a:latin typeface="Times New Roman" pitchFamily="18" charset="0"/>
                <a:cs typeface="Times New Roman" pitchFamily="18" charset="0"/>
              </a:rPr>
              <a:t>) </a:t>
            </a:r>
            <a:r>
              <a:rPr lang="en-GB" sz="2000" dirty="0" smtClean="0">
                <a:latin typeface="Times New Roman" pitchFamily="18" charset="0"/>
                <a:cs typeface="Times New Roman" pitchFamily="18" charset="0"/>
              </a:rPr>
              <a:t>or other executive branch of the government charged with agriculture.</a:t>
            </a:r>
          </a:p>
          <a:p>
            <a:pPr marL="627063" lvl="1" indent="-358775" algn="just">
              <a:lnSpc>
                <a:spcPct val="120000"/>
              </a:lnSpc>
              <a:spcBef>
                <a:spcPts val="0"/>
              </a:spcBef>
              <a:buFont typeface="Wingdings" pitchFamily="2" charset="2"/>
              <a:buChar char="§"/>
            </a:pPr>
            <a:r>
              <a:rPr lang="en-GB" sz="2000" b="1" dirty="0" smtClean="0">
                <a:solidFill>
                  <a:srgbClr val="0070C0"/>
                </a:solidFill>
                <a:latin typeface="Times New Roman" pitchFamily="18" charset="0"/>
                <a:cs typeface="Times New Roman" pitchFamily="18" charset="0"/>
              </a:rPr>
              <a:t>Under the joined responsibility of NSO and </a:t>
            </a:r>
            <a:r>
              <a:rPr lang="en-GB" sz="2000" b="1" dirty="0" err="1" smtClean="0">
                <a:solidFill>
                  <a:srgbClr val="0070C0"/>
                </a:solidFill>
                <a:latin typeface="Times New Roman" pitchFamily="18" charset="0"/>
                <a:cs typeface="Times New Roman" pitchFamily="18" charset="0"/>
              </a:rPr>
              <a:t>MoA</a:t>
            </a:r>
            <a:r>
              <a:rPr lang="en-GB" sz="2000" b="1" dirty="0" smtClean="0">
                <a:solidFill>
                  <a:srgbClr val="0070C0"/>
                </a:solidFill>
                <a:latin typeface="Times New Roman" pitchFamily="18" charset="0"/>
                <a:cs typeface="Times New Roman" pitchFamily="18" charset="0"/>
              </a:rPr>
              <a:t> </a:t>
            </a:r>
            <a:r>
              <a:rPr lang="en-GB" sz="2000" dirty="0" smtClean="0">
                <a:latin typeface="Times New Roman" pitchFamily="18" charset="0"/>
                <a:cs typeface="Times New Roman" pitchFamily="18" charset="0"/>
              </a:rPr>
              <a:t>and possibly may involve other ministries and agencies, and/or local governments. </a:t>
            </a:r>
            <a:endParaRPr lang="en-GB"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20150095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764704"/>
            <a:ext cx="7498080" cy="792088"/>
          </a:xfrm>
        </p:spPr>
        <p:txBody>
          <a:bodyPr>
            <a:normAutofit/>
          </a:bodyPr>
          <a:lstStyle/>
          <a:p>
            <a:r>
              <a:rPr lang="en-GB" sz="4000" b="1" dirty="0" smtClean="0"/>
              <a:t>Census </a:t>
            </a:r>
            <a:r>
              <a:rPr lang="en-GB" sz="4000" b="1" dirty="0"/>
              <a:t>executing </a:t>
            </a:r>
            <a:r>
              <a:rPr lang="en-GB" sz="4000" b="1" dirty="0" smtClean="0"/>
              <a:t>authority (2)</a:t>
            </a:r>
            <a:endParaRPr lang="en-GB" sz="4000" b="1" dirty="0"/>
          </a:p>
        </p:txBody>
      </p:sp>
      <p:sp>
        <p:nvSpPr>
          <p:cNvPr id="3" name="Content Placeholder 2"/>
          <p:cNvSpPr>
            <a:spLocks noGrp="1"/>
          </p:cNvSpPr>
          <p:nvPr>
            <p:ph idx="1"/>
          </p:nvPr>
        </p:nvSpPr>
        <p:spPr>
          <a:xfrm>
            <a:off x="971600" y="1556792"/>
            <a:ext cx="7632848" cy="5040560"/>
          </a:xfrm>
        </p:spPr>
        <p:txBody>
          <a:bodyPr>
            <a:normAutofit fontScale="32500" lnSpcReduction="20000"/>
          </a:bodyPr>
          <a:lstStyle/>
          <a:p>
            <a:pPr marL="263525" lvl="1" indent="-263525" algn="just">
              <a:lnSpc>
                <a:spcPct val="120000"/>
              </a:lnSpc>
              <a:buNone/>
            </a:pPr>
            <a:r>
              <a:rPr lang="en-GB" sz="6500" b="1" dirty="0" smtClean="0"/>
              <a:t>The Census Office (CO)</a:t>
            </a:r>
            <a:r>
              <a:rPr lang="en-GB" sz="6500" dirty="0" smtClean="0"/>
              <a:t>:</a:t>
            </a:r>
          </a:p>
          <a:p>
            <a:pPr marL="536575" lvl="1" indent="-268288" algn="just">
              <a:lnSpc>
                <a:spcPct val="120000"/>
              </a:lnSpc>
              <a:buFont typeface="Wingdings" pitchFamily="2" charset="2"/>
              <a:buChar char="§"/>
            </a:pPr>
            <a:r>
              <a:rPr lang="en-GB" sz="5600" dirty="0" smtClean="0"/>
              <a:t>Has the </a:t>
            </a:r>
            <a:r>
              <a:rPr lang="en-GB" sz="5600" dirty="0"/>
              <a:t>primary and chief responsibility for planning, organizing, conducting and supervising the agricultural census operations, including developing the methodology and all technical documentation, data collection, data processing, analysis, archiving and dissemination  of census </a:t>
            </a:r>
            <a:r>
              <a:rPr lang="en-GB" sz="5600" dirty="0" smtClean="0"/>
              <a:t>results.</a:t>
            </a:r>
          </a:p>
          <a:p>
            <a:pPr marL="536575" lvl="1" indent="-268288" algn="just">
              <a:lnSpc>
                <a:spcPct val="120000"/>
              </a:lnSpc>
              <a:buFont typeface="Wingdings" pitchFamily="2" charset="2"/>
              <a:buChar char="§"/>
            </a:pPr>
            <a:r>
              <a:rPr lang="en-GB" sz="5600" dirty="0" smtClean="0"/>
              <a:t>Commonly </a:t>
            </a:r>
            <a:r>
              <a:rPr lang="en-GB" sz="5600" dirty="0"/>
              <a:t>is established within the census agency </a:t>
            </a:r>
            <a:r>
              <a:rPr lang="en-GB" sz="5600" i="1" dirty="0"/>
              <a:t>on a permanent basis </a:t>
            </a:r>
            <a:r>
              <a:rPr lang="en-GB" sz="5600" dirty="0"/>
              <a:t>or just </a:t>
            </a:r>
            <a:r>
              <a:rPr lang="en-GB" sz="5500" i="1" dirty="0"/>
              <a:t>for the period of preparation to the census </a:t>
            </a:r>
            <a:r>
              <a:rPr lang="en-GB" sz="5600" dirty="0"/>
              <a:t>until its finalisation</a:t>
            </a:r>
            <a:r>
              <a:rPr lang="en-GB" sz="5600" dirty="0" smtClean="0"/>
              <a:t>.</a:t>
            </a:r>
          </a:p>
          <a:p>
            <a:pPr marL="536575" lvl="1" indent="-268288" algn="just">
              <a:lnSpc>
                <a:spcPct val="120000"/>
              </a:lnSpc>
              <a:buFont typeface="Wingdings" pitchFamily="2" charset="2"/>
              <a:buChar char="§"/>
            </a:pPr>
            <a:r>
              <a:rPr lang="en-US" sz="5600" dirty="0"/>
              <a:t>The number of census personnel is adjusted to meet the needs at different stages of census </a:t>
            </a:r>
            <a:r>
              <a:rPr lang="en-US" sz="5600" dirty="0" smtClean="0"/>
              <a:t>operation.</a:t>
            </a:r>
            <a:endParaRPr lang="en-US" sz="5600" dirty="0"/>
          </a:p>
          <a:p>
            <a:pPr marL="536575" lvl="1" indent="-268288" algn="just">
              <a:lnSpc>
                <a:spcPct val="120000"/>
              </a:lnSpc>
              <a:buFont typeface="Wingdings" pitchFamily="2" charset="2"/>
              <a:buChar char="§"/>
            </a:pPr>
            <a:r>
              <a:rPr lang="en-US" sz="5600" dirty="0"/>
              <a:t>The role of the census coordinator, who is usually the head of the </a:t>
            </a:r>
            <a:r>
              <a:rPr lang="en-US" sz="5600" dirty="0" smtClean="0"/>
              <a:t>CO, </a:t>
            </a:r>
            <a:r>
              <a:rPr lang="en-US" sz="5600" dirty="0"/>
              <a:t>is important to ensure a successful census </a:t>
            </a:r>
            <a:r>
              <a:rPr lang="en-US" sz="5600" dirty="0" err="1"/>
              <a:t>programme</a:t>
            </a:r>
            <a:r>
              <a:rPr lang="en-US" sz="5600" dirty="0"/>
              <a:t> that delivers results for the users.</a:t>
            </a:r>
          </a:p>
          <a:p>
            <a:pPr marL="536575" lvl="1" indent="-268288" algn="just">
              <a:lnSpc>
                <a:spcPct val="120000"/>
              </a:lnSpc>
              <a:buFont typeface="Wingdings" pitchFamily="2" charset="2"/>
              <a:buChar char="§"/>
            </a:pPr>
            <a:r>
              <a:rPr lang="en-GB" sz="5600" dirty="0"/>
              <a:t>Often the </a:t>
            </a:r>
            <a:r>
              <a:rPr lang="en-GB" sz="5600" dirty="0" smtClean="0"/>
              <a:t>CO consists of:</a:t>
            </a:r>
          </a:p>
          <a:p>
            <a:pPr marL="1044000" lvl="2" indent="-685800" algn="just">
              <a:lnSpc>
                <a:spcPct val="120000"/>
              </a:lnSpc>
              <a:spcBef>
                <a:spcPts val="0"/>
              </a:spcBef>
              <a:buFont typeface="Wingdings" panose="05000000000000000000" pitchFamily="2" charset="2"/>
              <a:buChar char="Ø"/>
            </a:pPr>
            <a:r>
              <a:rPr lang="en-GB" sz="5500" b="1" dirty="0" smtClean="0"/>
              <a:t>Central </a:t>
            </a:r>
            <a:r>
              <a:rPr lang="en-GB" sz="5500" b="1" dirty="0"/>
              <a:t>office </a:t>
            </a:r>
            <a:r>
              <a:rPr lang="en-GB" sz="5500" dirty="0" smtClean="0"/>
              <a:t>&amp;</a:t>
            </a:r>
          </a:p>
          <a:p>
            <a:pPr marL="1044000" lvl="2" indent="-685800" algn="just">
              <a:lnSpc>
                <a:spcPct val="120000"/>
              </a:lnSpc>
              <a:spcBef>
                <a:spcPts val="0"/>
              </a:spcBef>
              <a:buFont typeface="Wingdings" panose="05000000000000000000" pitchFamily="2" charset="2"/>
              <a:buChar char="Ø"/>
            </a:pPr>
            <a:r>
              <a:rPr lang="en-GB" sz="5500" b="1" dirty="0" smtClean="0"/>
              <a:t>Provincial/district </a:t>
            </a:r>
            <a:r>
              <a:rPr lang="en-GB" sz="5500" b="1" dirty="0"/>
              <a:t>offices </a:t>
            </a:r>
            <a:r>
              <a:rPr lang="en-GB" sz="5500" dirty="0" smtClean="0"/>
              <a:t>(COs at </a:t>
            </a:r>
            <a:r>
              <a:rPr lang="en-GB" sz="5500" dirty="0"/>
              <a:t>sub national </a:t>
            </a:r>
            <a:r>
              <a:rPr lang="en-GB" sz="5500" dirty="0" smtClean="0"/>
              <a:t>level).</a:t>
            </a:r>
            <a:endParaRPr lang="en-GB" sz="6400" dirty="0"/>
          </a:p>
          <a:p>
            <a:pPr marL="539496" indent="-457200">
              <a:buFont typeface="Wingdings" panose="05000000000000000000" pitchFamily="2" charset="2"/>
              <a:buChar char="§"/>
            </a:pPr>
            <a:endParaRPr lang="en-GB" dirty="0"/>
          </a:p>
        </p:txBody>
      </p:sp>
      <p:sp>
        <p:nvSpPr>
          <p:cNvPr id="4" name="Slide Number Placeholder 3"/>
          <p:cNvSpPr>
            <a:spLocks noGrp="1"/>
          </p:cNvSpPr>
          <p:nvPr>
            <p:ph type="sldNum" sz="quarter" idx="12"/>
          </p:nvPr>
        </p:nvSpPr>
        <p:spPr/>
        <p:txBody>
          <a:bodyPr/>
          <a:lstStyle/>
          <a:p>
            <a:fld id="{412FF748-1325-48DC-AE50-E54CCC902008}" type="slidenum">
              <a:rPr lang="es-ES" smtClean="0"/>
              <a:pPr/>
              <a:t>8</a:t>
            </a:fld>
            <a:endParaRPr lang="es-ES" dirty="0"/>
          </a:p>
        </p:txBody>
      </p:sp>
    </p:spTree>
    <p:extLst>
      <p:ext uri="{BB962C8B-B14F-4D97-AF65-F5344CB8AC3E}">
        <p14:creationId xmlns:p14="http://schemas.microsoft.com/office/powerpoint/2010/main" xmlns="" val="42176889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8838" y="946421"/>
            <a:ext cx="8012010" cy="774701"/>
          </a:xfrm>
        </p:spPr>
        <p:txBody>
          <a:bodyPr>
            <a:noAutofit/>
          </a:bodyPr>
          <a:lstStyle/>
          <a:p>
            <a:pPr algn="ctr"/>
            <a:r>
              <a:rPr lang="en-US" altLang="en-US" sz="3600" b="1" dirty="0" smtClean="0">
                <a:solidFill>
                  <a:schemeClr val="tx1"/>
                </a:solidFill>
                <a:latin typeface="Calibri" panose="020F0502020204030204" pitchFamily="34" charset="0"/>
                <a:ea typeface="SimSun" panose="02010600030101010101" pitchFamily="2" charset="-122"/>
              </a:rPr>
              <a:t/>
            </a:r>
            <a:br>
              <a:rPr lang="en-US" altLang="en-US" sz="3600" b="1" dirty="0" smtClean="0">
                <a:solidFill>
                  <a:schemeClr val="tx1"/>
                </a:solidFill>
                <a:latin typeface="Calibri" panose="020F0502020204030204" pitchFamily="34" charset="0"/>
                <a:ea typeface="SimSun" panose="02010600030101010101" pitchFamily="2" charset="-122"/>
              </a:rPr>
            </a:br>
            <a:r>
              <a:rPr lang="en-US" altLang="en-US" sz="3200" b="1" dirty="0" smtClean="0">
                <a:latin typeface="Calibri" panose="020F0502020204030204" pitchFamily="34" charset="0"/>
                <a:ea typeface="SimSun" panose="02010600030101010101" pitchFamily="2" charset="-122"/>
              </a:rPr>
              <a:t>Example </a:t>
            </a:r>
            <a:r>
              <a:rPr lang="en-US" altLang="en-US" sz="3200" b="1" dirty="0">
                <a:latin typeface="Calibri" panose="020F0502020204030204" pitchFamily="34" charset="0"/>
                <a:ea typeface="SimSun" panose="02010600030101010101" pitchFamily="2" charset="-122"/>
              </a:rPr>
              <a:t>of structure of a census organization</a:t>
            </a:r>
            <a:r>
              <a:rPr lang="en-US" altLang="en-US" sz="4800" dirty="0">
                <a:solidFill>
                  <a:schemeClr val="tx1"/>
                </a:solidFill>
                <a:latin typeface="Arial" panose="020B0604020202020204" pitchFamily="34" charset="0"/>
              </a:rPr>
              <a:t/>
            </a:r>
            <a:br>
              <a:rPr lang="en-US" altLang="en-US" sz="4800" dirty="0">
                <a:solidFill>
                  <a:schemeClr val="tx1"/>
                </a:solidFill>
                <a:latin typeface="Arial" panose="020B0604020202020204" pitchFamily="34" charset="0"/>
              </a:rPr>
            </a:br>
            <a:endParaRPr lang="en-GB" sz="3600" dirty="0"/>
          </a:p>
        </p:txBody>
      </p:sp>
      <p:sp>
        <p:nvSpPr>
          <p:cNvPr id="3" name="Slide Number Placeholder 2"/>
          <p:cNvSpPr>
            <a:spLocks noGrp="1"/>
          </p:cNvSpPr>
          <p:nvPr>
            <p:ph type="sldNum" sz="quarter" idx="12"/>
          </p:nvPr>
        </p:nvSpPr>
        <p:spPr/>
        <p:txBody>
          <a:bodyPr/>
          <a:lstStyle/>
          <a:p>
            <a:fld id="{412FF748-1325-48DC-AE50-E54CCC902008}" type="slidenum">
              <a:rPr lang="es-ES" smtClean="0"/>
              <a:pPr/>
              <a:t>9</a:t>
            </a:fld>
            <a:endParaRPr lang="es-ES"/>
          </a:p>
        </p:txBody>
      </p:sp>
      <p:cxnSp>
        <p:nvCxnSpPr>
          <p:cNvPr id="4" name="Straight Connector 3"/>
          <p:cNvCxnSpPr>
            <a:cxnSpLocks/>
          </p:cNvCxnSpPr>
          <p:nvPr/>
        </p:nvCxnSpPr>
        <p:spPr>
          <a:xfrm>
            <a:off x="4763428" y="296445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5" name="Group 4"/>
          <p:cNvGrpSpPr>
            <a:grpSpLocks/>
          </p:cNvGrpSpPr>
          <p:nvPr/>
        </p:nvGrpSpPr>
        <p:grpSpPr bwMode="auto">
          <a:xfrm>
            <a:off x="1331640" y="1988840"/>
            <a:ext cx="7272808" cy="4392488"/>
            <a:chOff x="1110" y="2098"/>
            <a:chExt cx="10515" cy="6375"/>
          </a:xfrm>
        </p:grpSpPr>
        <p:sp>
          <p:nvSpPr>
            <p:cNvPr id="6" name="Rectangle 5"/>
            <p:cNvSpPr>
              <a:spLocks noChangeArrowheads="1"/>
            </p:cNvSpPr>
            <p:nvPr/>
          </p:nvSpPr>
          <p:spPr bwMode="auto">
            <a:xfrm>
              <a:off x="7830" y="3944"/>
              <a:ext cx="1890" cy="720"/>
            </a:xfrm>
            <a:prstGeom prst="rect">
              <a:avLst/>
            </a:prstGeom>
            <a:gradFill rotWithShape="0">
              <a:gsLst>
                <a:gs pos="0">
                  <a:schemeClr val="accent1">
                    <a:lumMod val="60000"/>
                    <a:lumOff val="40000"/>
                  </a:schemeClr>
                </a:gs>
                <a:gs pos="50000">
                  <a:schemeClr val="accent1">
                    <a:lumMod val="100000"/>
                    <a:lumOff val="0"/>
                  </a:schemeClr>
                </a:gs>
                <a:gs pos="100000">
                  <a:schemeClr val="accent1">
                    <a:lumMod val="60000"/>
                    <a:lumOff val="40000"/>
                  </a:schemeClr>
                </a:gs>
              </a:gsLst>
              <a:lin ang="5400000" scaled="1"/>
            </a:gradFill>
            <a:ln w="12700">
              <a:solidFill>
                <a:schemeClr val="accent1">
                  <a:lumMod val="100000"/>
                  <a:lumOff val="0"/>
                </a:schemeClr>
              </a:solidFill>
              <a:miter lim="800000"/>
              <a:headEnd/>
              <a:tailEnd/>
            </a:ln>
            <a:effectLst>
              <a:outerShdw dist="28398" dir="3806097" algn="ctr" rotWithShape="0">
                <a:schemeClr val="accent1">
                  <a:lumMod val="50000"/>
                  <a:lumOff val="0"/>
                </a:schemeClr>
              </a:outerShdw>
            </a:effectLst>
          </p:spPr>
          <p:txBody>
            <a:bodyPr rot="0" vert="horz" wrap="square" lIns="91440" tIns="45720" rIns="91440" bIns="45720" anchor="ctr" anchorCtr="0" upright="1">
              <a:noAutofit/>
            </a:bodyPr>
            <a:lstStyle/>
            <a:p>
              <a:pPr algn="ctr">
                <a:lnSpc>
                  <a:spcPct val="115000"/>
                </a:lnSpc>
                <a:spcAft>
                  <a:spcPts val="1000"/>
                </a:spcAft>
              </a:pPr>
              <a:r>
                <a:rPr lang="en-US" sz="1100" b="1" dirty="0">
                  <a:solidFill>
                    <a:srgbClr val="FFFFFF"/>
                  </a:solidFill>
                  <a:effectLst/>
                  <a:latin typeface="Calibri" panose="020F0502020204030204" pitchFamily="34" charset="0"/>
                  <a:ea typeface="SimSun" panose="02010600030101010101" pitchFamily="2" charset="-122"/>
                  <a:cs typeface="Times New Roman" panose="02020603050405020304" pitchFamily="18" charset="0"/>
                </a:rPr>
                <a:t>Census Subcommittees</a:t>
              </a:r>
              <a:endParaRPr lang="en-GB" sz="1100" dirty="0">
                <a:effectLst/>
                <a:latin typeface="Calibri" panose="020F0502020204030204" pitchFamily="34" charset="0"/>
                <a:ea typeface="SimSun" panose="02010600030101010101" pitchFamily="2" charset="-122"/>
                <a:cs typeface="Times New Roman" panose="02020603050405020304" pitchFamily="18" charset="0"/>
              </a:endParaRPr>
            </a:p>
          </p:txBody>
        </p:sp>
        <p:grpSp>
          <p:nvGrpSpPr>
            <p:cNvPr id="7" name="Group 6"/>
            <p:cNvGrpSpPr>
              <a:grpSpLocks/>
            </p:cNvGrpSpPr>
            <p:nvPr/>
          </p:nvGrpSpPr>
          <p:grpSpPr bwMode="auto">
            <a:xfrm>
              <a:off x="1110" y="2098"/>
              <a:ext cx="10515" cy="6375"/>
              <a:chOff x="1110" y="1085"/>
              <a:chExt cx="10515" cy="6375"/>
            </a:xfrm>
          </p:grpSpPr>
          <p:grpSp>
            <p:nvGrpSpPr>
              <p:cNvPr id="8" name="Group 7"/>
              <p:cNvGrpSpPr>
                <a:grpSpLocks/>
              </p:cNvGrpSpPr>
              <p:nvPr/>
            </p:nvGrpSpPr>
            <p:grpSpPr bwMode="auto">
              <a:xfrm>
                <a:off x="1110" y="1085"/>
                <a:ext cx="9630" cy="1065"/>
                <a:chOff x="1110" y="1440"/>
                <a:chExt cx="9630" cy="1065"/>
              </a:xfrm>
            </p:grpSpPr>
            <p:sp>
              <p:nvSpPr>
                <p:cNvPr id="31" name="Rectangle 30"/>
                <p:cNvSpPr>
                  <a:spLocks noChangeArrowheads="1"/>
                </p:cNvSpPr>
                <p:nvPr/>
              </p:nvSpPr>
              <p:spPr bwMode="auto">
                <a:xfrm>
                  <a:off x="1110" y="1455"/>
                  <a:ext cx="2970" cy="915"/>
                </a:xfrm>
                <a:prstGeom prst="rect">
                  <a:avLst/>
                </a:prstGeom>
                <a:gradFill rotWithShape="0">
                  <a:gsLst>
                    <a:gs pos="0">
                      <a:schemeClr val="accent1">
                        <a:lumMod val="60000"/>
                        <a:lumOff val="40000"/>
                      </a:schemeClr>
                    </a:gs>
                    <a:gs pos="50000">
                      <a:schemeClr val="accent1">
                        <a:lumMod val="100000"/>
                        <a:lumOff val="0"/>
                      </a:schemeClr>
                    </a:gs>
                    <a:gs pos="100000">
                      <a:schemeClr val="accent1">
                        <a:lumMod val="60000"/>
                        <a:lumOff val="40000"/>
                      </a:schemeClr>
                    </a:gs>
                  </a:gsLst>
                  <a:lin ang="5400000" scaled="1"/>
                </a:gradFill>
                <a:ln w="12700">
                  <a:solidFill>
                    <a:schemeClr val="accent1">
                      <a:lumMod val="100000"/>
                      <a:lumOff val="0"/>
                    </a:schemeClr>
                  </a:solidFill>
                  <a:miter lim="800000"/>
                  <a:headEnd/>
                  <a:tailEnd/>
                </a:ln>
                <a:effectLst>
                  <a:outerShdw dist="28398" dir="3806097" algn="ctr" rotWithShape="0">
                    <a:schemeClr val="accent1">
                      <a:lumMod val="50000"/>
                      <a:lumOff val="0"/>
                    </a:schemeClr>
                  </a:outerShdw>
                </a:effectLst>
              </p:spPr>
              <p:txBody>
                <a:bodyPr rot="0" vert="horz" wrap="square" lIns="91440" tIns="45720" rIns="91440" bIns="45720" anchor="ctr" anchorCtr="0" upright="1">
                  <a:noAutofit/>
                </a:bodyPr>
                <a:lstStyle/>
                <a:p>
                  <a:pPr algn="ctr">
                    <a:lnSpc>
                      <a:spcPct val="115000"/>
                    </a:lnSpc>
                    <a:spcAft>
                      <a:spcPts val="1000"/>
                    </a:spcAft>
                  </a:pPr>
                  <a:r>
                    <a:rPr lang="en-US" sz="1400" b="1">
                      <a:solidFill>
                        <a:srgbClr val="FFFFFF"/>
                      </a:solidFill>
                      <a:effectLst/>
                      <a:latin typeface="Calibri" panose="020F0502020204030204" pitchFamily="34" charset="0"/>
                      <a:ea typeface="SimSun" panose="02010600030101010101" pitchFamily="2" charset="-122"/>
                      <a:cs typeface="Times New Roman" panose="02020603050405020304" pitchFamily="18" charset="0"/>
                    </a:rPr>
                    <a:t>Central Government Institutions</a:t>
                  </a:r>
                  <a:endParaRPr lang="en-GB" sz="110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32" name="Rectangle 31"/>
                <p:cNvSpPr>
                  <a:spLocks noChangeArrowheads="1"/>
                </p:cNvSpPr>
                <p:nvPr/>
              </p:nvSpPr>
              <p:spPr bwMode="auto">
                <a:xfrm>
                  <a:off x="4753" y="1455"/>
                  <a:ext cx="2400" cy="915"/>
                </a:xfrm>
                <a:prstGeom prst="rect">
                  <a:avLst/>
                </a:prstGeom>
                <a:gradFill rotWithShape="0">
                  <a:gsLst>
                    <a:gs pos="0">
                      <a:schemeClr val="accent1">
                        <a:lumMod val="60000"/>
                        <a:lumOff val="40000"/>
                      </a:schemeClr>
                    </a:gs>
                    <a:gs pos="50000">
                      <a:schemeClr val="accent1">
                        <a:lumMod val="100000"/>
                        <a:lumOff val="0"/>
                      </a:schemeClr>
                    </a:gs>
                    <a:gs pos="100000">
                      <a:schemeClr val="accent1">
                        <a:lumMod val="60000"/>
                        <a:lumOff val="40000"/>
                      </a:schemeClr>
                    </a:gs>
                  </a:gsLst>
                  <a:lin ang="5400000" scaled="1"/>
                </a:gradFill>
                <a:ln w="12700">
                  <a:solidFill>
                    <a:schemeClr val="accent1">
                      <a:lumMod val="100000"/>
                      <a:lumOff val="0"/>
                    </a:schemeClr>
                  </a:solidFill>
                  <a:miter lim="800000"/>
                  <a:headEnd/>
                  <a:tailEnd/>
                </a:ln>
                <a:effectLst>
                  <a:outerShdw dist="28398" dir="3806097" algn="ctr" rotWithShape="0">
                    <a:schemeClr val="accent1">
                      <a:lumMod val="50000"/>
                      <a:lumOff val="0"/>
                    </a:schemeClr>
                  </a:outerShdw>
                </a:effectLst>
              </p:spPr>
              <p:txBody>
                <a:bodyPr rot="0" vert="horz" wrap="square" lIns="91440" tIns="45720" rIns="91440" bIns="45720" anchor="ctr" anchorCtr="0" upright="1">
                  <a:noAutofit/>
                </a:bodyPr>
                <a:lstStyle/>
                <a:p>
                  <a:pPr algn="ctr">
                    <a:lnSpc>
                      <a:spcPct val="115000"/>
                    </a:lnSpc>
                    <a:spcAft>
                      <a:spcPts val="1000"/>
                    </a:spcAft>
                  </a:pPr>
                  <a:r>
                    <a:rPr lang="en-US" sz="1400" b="1">
                      <a:solidFill>
                        <a:srgbClr val="FFFFFF"/>
                      </a:solidFill>
                      <a:effectLst/>
                      <a:latin typeface="Calibri" panose="020F0502020204030204" pitchFamily="34" charset="0"/>
                      <a:ea typeface="SimSun" panose="02010600030101010101" pitchFamily="2" charset="-122"/>
                      <a:cs typeface="Times New Roman" panose="02020603050405020304" pitchFamily="18" charset="0"/>
                    </a:rPr>
                    <a:t>Census Agency</a:t>
                  </a:r>
                  <a:endParaRPr lang="en-GB" sz="110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33" name="Rectangle 32"/>
                <p:cNvSpPr>
                  <a:spLocks noChangeArrowheads="1"/>
                </p:cNvSpPr>
                <p:nvPr/>
              </p:nvSpPr>
              <p:spPr bwMode="auto">
                <a:xfrm>
                  <a:off x="8085" y="1440"/>
                  <a:ext cx="2655" cy="1065"/>
                </a:xfrm>
                <a:prstGeom prst="rect">
                  <a:avLst/>
                </a:prstGeom>
                <a:gradFill rotWithShape="0">
                  <a:gsLst>
                    <a:gs pos="0">
                      <a:schemeClr val="accent1">
                        <a:lumMod val="60000"/>
                        <a:lumOff val="40000"/>
                      </a:schemeClr>
                    </a:gs>
                    <a:gs pos="50000">
                      <a:schemeClr val="accent1">
                        <a:lumMod val="100000"/>
                        <a:lumOff val="0"/>
                      </a:schemeClr>
                    </a:gs>
                    <a:gs pos="100000">
                      <a:schemeClr val="accent1">
                        <a:lumMod val="60000"/>
                        <a:lumOff val="40000"/>
                      </a:schemeClr>
                    </a:gs>
                  </a:gsLst>
                  <a:lin ang="5400000" scaled="1"/>
                </a:gradFill>
                <a:ln w="12700">
                  <a:solidFill>
                    <a:schemeClr val="accent1">
                      <a:lumMod val="100000"/>
                      <a:lumOff val="0"/>
                    </a:schemeClr>
                  </a:solidFill>
                  <a:miter lim="800000"/>
                  <a:headEnd/>
                  <a:tailEnd/>
                </a:ln>
                <a:effectLst>
                  <a:outerShdw dist="28398" dir="3806097" algn="ctr" rotWithShape="0">
                    <a:schemeClr val="accent1">
                      <a:lumMod val="50000"/>
                      <a:lumOff val="0"/>
                    </a:schemeClr>
                  </a:outerShdw>
                </a:effectLst>
              </p:spPr>
              <p:txBody>
                <a:bodyPr rot="0" vert="horz" wrap="square" lIns="91440" tIns="45720" rIns="91440" bIns="45720" anchor="ctr" anchorCtr="0" upright="1">
                  <a:noAutofit/>
                </a:bodyPr>
                <a:lstStyle/>
                <a:p>
                  <a:pPr algn="ctr">
                    <a:lnSpc>
                      <a:spcPct val="115000"/>
                    </a:lnSpc>
                    <a:spcAft>
                      <a:spcPts val="1000"/>
                    </a:spcAft>
                  </a:pPr>
                  <a:r>
                    <a:rPr lang="en-US" sz="1400" b="1">
                      <a:solidFill>
                        <a:srgbClr val="FFFFFF"/>
                      </a:solidFill>
                      <a:effectLst/>
                      <a:latin typeface="Calibri" panose="020F0502020204030204" pitchFamily="34" charset="0"/>
                      <a:ea typeface="SimSun" panose="02010600030101010101" pitchFamily="2" charset="-122"/>
                      <a:cs typeface="Times New Roman" panose="02020603050405020304" pitchFamily="18" charset="0"/>
                    </a:rPr>
                    <a:t>Census Steering Committee</a:t>
                  </a:r>
                  <a:endParaRPr lang="en-GB" sz="1100">
                    <a:effectLst/>
                    <a:latin typeface="Calibri" panose="020F0502020204030204" pitchFamily="34" charset="0"/>
                    <a:ea typeface="SimSun" panose="02010600030101010101" pitchFamily="2" charset="-122"/>
                    <a:cs typeface="Times New Roman" panose="02020603050405020304" pitchFamily="18" charset="0"/>
                  </a:endParaRPr>
                </a:p>
              </p:txBody>
            </p:sp>
            <p:cxnSp>
              <p:nvCxnSpPr>
                <p:cNvPr id="34" name="AutoShape 173"/>
                <p:cNvCxnSpPr>
                  <a:cxnSpLocks noChangeShapeType="1"/>
                </p:cNvCxnSpPr>
                <p:nvPr/>
              </p:nvCxnSpPr>
              <p:spPr bwMode="auto">
                <a:xfrm>
                  <a:off x="4080" y="1980"/>
                  <a:ext cx="668" cy="0"/>
                </a:xfrm>
                <a:prstGeom prst="straightConnector1">
                  <a:avLst/>
                </a:prstGeom>
                <a:noFill/>
                <a:ln w="9525">
                  <a:solidFill>
                    <a:srgbClr val="000000"/>
                  </a:solidFill>
                  <a:round/>
                  <a:headEnd type="triangle" w="med" len="med"/>
                  <a:tailEnd type="triangle" w="med" len="med"/>
                </a:ln>
                <a:extLst>
                  <a:ext uri="{909E8E84-426E-40DD-AFC4-6F175D3DCCD1}">
                    <a14:hiddenFill xmlns:a14="http://schemas.microsoft.com/office/drawing/2010/main" xmlns="">
                      <a:noFill/>
                    </a14:hiddenFill>
                  </a:ext>
                </a:extLst>
              </p:spPr>
            </p:cxnSp>
            <p:cxnSp>
              <p:nvCxnSpPr>
                <p:cNvPr id="35" name="AutoShape 18"/>
                <p:cNvCxnSpPr>
                  <a:cxnSpLocks noChangeShapeType="1"/>
                </p:cNvCxnSpPr>
                <p:nvPr/>
              </p:nvCxnSpPr>
              <p:spPr bwMode="auto">
                <a:xfrm>
                  <a:off x="7155" y="1980"/>
                  <a:ext cx="930" cy="0"/>
                </a:xfrm>
                <a:prstGeom prst="straightConnector1">
                  <a:avLst/>
                </a:prstGeom>
                <a:noFill/>
                <a:ln w="9525">
                  <a:solidFill>
                    <a:srgbClr val="000000"/>
                  </a:solidFill>
                  <a:round/>
                  <a:headEnd type="triangle" w="med" len="med"/>
                  <a:tailEnd type="triangle" w="med" len="med"/>
                </a:ln>
                <a:extLst>
                  <a:ext uri="{909E8E84-426E-40DD-AFC4-6F175D3DCCD1}">
                    <a14:hiddenFill xmlns:a14="http://schemas.microsoft.com/office/drawing/2010/main" xmlns="">
                      <a:noFill/>
                    </a14:hiddenFill>
                  </a:ext>
                </a:extLst>
              </p:spPr>
            </p:cxnSp>
          </p:grpSp>
          <p:grpSp>
            <p:nvGrpSpPr>
              <p:cNvPr id="9" name="Group 8"/>
              <p:cNvGrpSpPr>
                <a:grpSpLocks/>
              </p:cNvGrpSpPr>
              <p:nvPr/>
            </p:nvGrpSpPr>
            <p:grpSpPr bwMode="auto">
              <a:xfrm>
                <a:off x="1110" y="1625"/>
                <a:ext cx="5903" cy="2110"/>
                <a:chOff x="1110" y="1980"/>
                <a:chExt cx="5903" cy="2110"/>
              </a:xfrm>
            </p:grpSpPr>
            <p:sp>
              <p:nvSpPr>
                <p:cNvPr id="27" name="Rectangle 26"/>
                <p:cNvSpPr>
                  <a:spLocks noChangeArrowheads="1"/>
                </p:cNvSpPr>
                <p:nvPr/>
              </p:nvSpPr>
              <p:spPr bwMode="auto">
                <a:xfrm>
                  <a:off x="1110" y="3195"/>
                  <a:ext cx="2865" cy="870"/>
                </a:xfrm>
                <a:prstGeom prst="rect">
                  <a:avLst/>
                </a:prstGeom>
                <a:gradFill rotWithShape="0">
                  <a:gsLst>
                    <a:gs pos="0">
                      <a:schemeClr val="accent1">
                        <a:lumMod val="60000"/>
                        <a:lumOff val="40000"/>
                      </a:schemeClr>
                    </a:gs>
                    <a:gs pos="50000">
                      <a:schemeClr val="accent1">
                        <a:lumMod val="100000"/>
                        <a:lumOff val="0"/>
                      </a:schemeClr>
                    </a:gs>
                    <a:gs pos="100000">
                      <a:schemeClr val="accent1">
                        <a:lumMod val="60000"/>
                        <a:lumOff val="40000"/>
                      </a:schemeClr>
                    </a:gs>
                  </a:gsLst>
                  <a:lin ang="5400000" scaled="1"/>
                </a:gradFill>
                <a:ln w="12700">
                  <a:solidFill>
                    <a:schemeClr val="accent1">
                      <a:lumMod val="100000"/>
                      <a:lumOff val="0"/>
                    </a:schemeClr>
                  </a:solidFill>
                  <a:miter lim="800000"/>
                  <a:headEnd/>
                  <a:tailEnd/>
                </a:ln>
                <a:effectLst>
                  <a:outerShdw dist="28398" dir="3806097" algn="ctr" rotWithShape="0">
                    <a:schemeClr val="accent1">
                      <a:lumMod val="50000"/>
                      <a:lumOff val="0"/>
                    </a:schemeClr>
                  </a:outerShdw>
                </a:effectLst>
              </p:spPr>
              <p:txBody>
                <a:bodyPr rot="0" vert="horz" wrap="square" lIns="91440" tIns="45720" rIns="91440" bIns="45720" anchor="ctr" anchorCtr="0" upright="1">
                  <a:noAutofit/>
                </a:bodyPr>
                <a:lstStyle/>
                <a:p>
                  <a:pPr algn="ctr">
                    <a:lnSpc>
                      <a:spcPct val="115000"/>
                    </a:lnSpc>
                    <a:spcAft>
                      <a:spcPts val="1000"/>
                    </a:spcAft>
                  </a:pPr>
                  <a:r>
                    <a:rPr lang="en-US" sz="1400" b="1">
                      <a:solidFill>
                        <a:srgbClr val="FFFFFF"/>
                      </a:solidFill>
                      <a:effectLst/>
                      <a:latin typeface="Calibri" panose="020F0502020204030204" pitchFamily="34" charset="0"/>
                      <a:ea typeface="SimSun" panose="02010600030101010101" pitchFamily="2" charset="-122"/>
                      <a:cs typeface="Times New Roman" panose="02020603050405020304" pitchFamily="18" charset="0"/>
                    </a:rPr>
                    <a:t>Other Stakeholders and Users</a:t>
                  </a:r>
                  <a:endParaRPr lang="en-GB" sz="110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28" name="Rectangle 27"/>
                <p:cNvSpPr>
                  <a:spLocks noChangeArrowheads="1"/>
                </p:cNvSpPr>
                <p:nvPr/>
              </p:nvSpPr>
              <p:spPr bwMode="auto">
                <a:xfrm>
                  <a:off x="4613" y="3175"/>
                  <a:ext cx="2400" cy="915"/>
                </a:xfrm>
                <a:prstGeom prst="rect">
                  <a:avLst/>
                </a:prstGeom>
                <a:gradFill rotWithShape="0">
                  <a:gsLst>
                    <a:gs pos="0">
                      <a:schemeClr val="accent1">
                        <a:lumMod val="60000"/>
                        <a:lumOff val="40000"/>
                      </a:schemeClr>
                    </a:gs>
                    <a:gs pos="50000">
                      <a:schemeClr val="accent1">
                        <a:lumMod val="100000"/>
                        <a:lumOff val="0"/>
                      </a:schemeClr>
                    </a:gs>
                    <a:gs pos="100000">
                      <a:schemeClr val="accent1">
                        <a:lumMod val="60000"/>
                        <a:lumOff val="40000"/>
                      </a:schemeClr>
                    </a:gs>
                  </a:gsLst>
                  <a:lin ang="5400000" scaled="1"/>
                </a:gradFill>
                <a:ln w="12700">
                  <a:solidFill>
                    <a:schemeClr val="accent1">
                      <a:lumMod val="100000"/>
                      <a:lumOff val="0"/>
                    </a:schemeClr>
                  </a:solidFill>
                  <a:miter lim="800000"/>
                  <a:headEnd/>
                  <a:tailEnd/>
                </a:ln>
                <a:effectLst>
                  <a:outerShdw dist="28398" dir="3806097" algn="ctr" rotWithShape="0">
                    <a:schemeClr val="accent1">
                      <a:lumMod val="50000"/>
                      <a:lumOff val="0"/>
                    </a:schemeClr>
                  </a:outerShdw>
                </a:effectLst>
              </p:spPr>
              <p:txBody>
                <a:bodyPr rot="0" vert="horz" wrap="square" lIns="91440" tIns="45720" rIns="91440" bIns="45720" anchor="ctr" anchorCtr="0" upright="1">
                  <a:noAutofit/>
                </a:bodyPr>
                <a:lstStyle/>
                <a:p>
                  <a:pPr algn="ctr">
                    <a:lnSpc>
                      <a:spcPct val="115000"/>
                    </a:lnSpc>
                    <a:spcAft>
                      <a:spcPts val="1000"/>
                    </a:spcAft>
                  </a:pPr>
                  <a:r>
                    <a:rPr lang="en-US" sz="1400" b="1">
                      <a:solidFill>
                        <a:srgbClr val="FFFFFF"/>
                      </a:solidFill>
                      <a:effectLst/>
                      <a:latin typeface="Calibri" panose="020F0502020204030204" pitchFamily="34" charset="0"/>
                      <a:ea typeface="SimSun" panose="02010600030101010101" pitchFamily="2" charset="-122"/>
                      <a:cs typeface="Times New Roman" panose="02020603050405020304" pitchFamily="18" charset="0"/>
                    </a:rPr>
                    <a:t>Central Census office</a:t>
                  </a:r>
                  <a:endParaRPr lang="en-GB" sz="1100">
                    <a:effectLst/>
                    <a:latin typeface="Calibri" panose="020F0502020204030204" pitchFamily="34" charset="0"/>
                    <a:ea typeface="SimSun" panose="02010600030101010101" pitchFamily="2" charset="-122"/>
                    <a:cs typeface="Times New Roman" panose="02020603050405020304" pitchFamily="18" charset="0"/>
                  </a:endParaRPr>
                </a:p>
              </p:txBody>
            </p:sp>
            <p:cxnSp>
              <p:nvCxnSpPr>
                <p:cNvPr id="29" name="AutoShape 14"/>
                <p:cNvCxnSpPr>
                  <a:cxnSpLocks noChangeShapeType="1"/>
                </p:cNvCxnSpPr>
                <p:nvPr/>
              </p:nvCxnSpPr>
              <p:spPr bwMode="auto">
                <a:xfrm flipV="1">
                  <a:off x="3975" y="1980"/>
                  <a:ext cx="773" cy="1575"/>
                </a:xfrm>
                <a:prstGeom prst="straightConnector1">
                  <a:avLst/>
                </a:prstGeom>
                <a:noFill/>
                <a:ln w="9525">
                  <a:solidFill>
                    <a:srgbClr val="000000"/>
                  </a:solidFill>
                  <a:round/>
                  <a:headEnd type="triangle" w="med" len="med"/>
                  <a:tailEnd type="triangle" w="med" len="med"/>
                </a:ln>
                <a:extLst>
                  <a:ext uri="{909E8E84-426E-40DD-AFC4-6F175D3DCCD1}">
                    <a14:hiddenFill xmlns:a14="http://schemas.microsoft.com/office/drawing/2010/main" xmlns="">
                      <a:noFill/>
                    </a14:hiddenFill>
                  </a:ext>
                </a:extLst>
              </p:spPr>
            </p:cxnSp>
            <p:cxnSp>
              <p:nvCxnSpPr>
                <p:cNvPr id="30" name="AutoShape 179"/>
                <p:cNvCxnSpPr>
                  <a:cxnSpLocks noChangeShapeType="1"/>
                </p:cNvCxnSpPr>
                <p:nvPr/>
              </p:nvCxnSpPr>
              <p:spPr bwMode="auto">
                <a:xfrm>
                  <a:off x="5806" y="2370"/>
                  <a:ext cx="0" cy="80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cxnSp>
          </p:grpSp>
          <p:grpSp>
            <p:nvGrpSpPr>
              <p:cNvPr id="10" name="Group 9"/>
              <p:cNvGrpSpPr>
                <a:grpSpLocks/>
              </p:cNvGrpSpPr>
              <p:nvPr/>
            </p:nvGrpSpPr>
            <p:grpSpPr bwMode="auto">
              <a:xfrm>
                <a:off x="4756" y="3755"/>
                <a:ext cx="2115" cy="2036"/>
                <a:chOff x="4756" y="4110"/>
                <a:chExt cx="2115" cy="2036"/>
              </a:xfrm>
            </p:grpSpPr>
            <p:sp>
              <p:nvSpPr>
                <p:cNvPr id="25" name="Rectangle 24"/>
                <p:cNvSpPr>
                  <a:spLocks noChangeArrowheads="1"/>
                </p:cNvSpPr>
                <p:nvPr/>
              </p:nvSpPr>
              <p:spPr bwMode="auto">
                <a:xfrm>
                  <a:off x="4756" y="5321"/>
                  <a:ext cx="2115" cy="825"/>
                </a:xfrm>
                <a:prstGeom prst="rect">
                  <a:avLst/>
                </a:prstGeom>
                <a:gradFill rotWithShape="0">
                  <a:gsLst>
                    <a:gs pos="0">
                      <a:schemeClr val="accent1">
                        <a:lumMod val="60000"/>
                        <a:lumOff val="40000"/>
                      </a:schemeClr>
                    </a:gs>
                    <a:gs pos="50000">
                      <a:schemeClr val="accent1">
                        <a:lumMod val="100000"/>
                        <a:lumOff val="0"/>
                      </a:schemeClr>
                    </a:gs>
                    <a:gs pos="100000">
                      <a:schemeClr val="accent1">
                        <a:lumMod val="60000"/>
                        <a:lumOff val="40000"/>
                      </a:schemeClr>
                    </a:gs>
                  </a:gsLst>
                  <a:lin ang="5400000" scaled="1"/>
                </a:gradFill>
                <a:ln w="12700">
                  <a:solidFill>
                    <a:schemeClr val="accent1">
                      <a:lumMod val="100000"/>
                      <a:lumOff val="0"/>
                    </a:schemeClr>
                  </a:solidFill>
                  <a:miter lim="800000"/>
                  <a:headEnd/>
                  <a:tailEnd/>
                </a:ln>
                <a:effectLst>
                  <a:outerShdw dist="28398" dir="3806097" algn="ctr" rotWithShape="0">
                    <a:schemeClr val="accent1">
                      <a:lumMod val="50000"/>
                      <a:lumOff val="0"/>
                    </a:schemeClr>
                  </a:outerShdw>
                </a:effectLst>
              </p:spPr>
              <p:txBody>
                <a:bodyPr rot="0" vert="horz" wrap="square" lIns="91440" tIns="45720" rIns="91440" bIns="45720" anchor="ctr" anchorCtr="0" upright="1">
                  <a:noAutofit/>
                </a:bodyPr>
                <a:lstStyle/>
                <a:p>
                  <a:pPr algn="ctr">
                    <a:lnSpc>
                      <a:spcPct val="115000"/>
                    </a:lnSpc>
                    <a:spcAft>
                      <a:spcPts val="1000"/>
                    </a:spcAft>
                  </a:pPr>
                  <a:r>
                    <a:rPr lang="en-US" sz="1100" b="1" dirty="0">
                      <a:solidFill>
                        <a:srgbClr val="FFFFFF"/>
                      </a:solidFill>
                      <a:effectLst/>
                      <a:latin typeface="Calibri" panose="020F0502020204030204" pitchFamily="34" charset="0"/>
                      <a:ea typeface="SimSun" panose="02010600030101010101" pitchFamily="2" charset="-122"/>
                      <a:cs typeface="Times New Roman" panose="02020603050405020304" pitchFamily="18" charset="0"/>
                    </a:rPr>
                    <a:t>Provincial Census Offices</a:t>
                  </a:r>
                  <a:endParaRPr lang="en-GB" sz="1100" dirty="0">
                    <a:effectLst/>
                    <a:latin typeface="Calibri" panose="020F0502020204030204" pitchFamily="34" charset="0"/>
                    <a:ea typeface="SimSun" panose="02010600030101010101" pitchFamily="2" charset="-122"/>
                    <a:cs typeface="Times New Roman" panose="02020603050405020304" pitchFamily="18" charset="0"/>
                  </a:endParaRPr>
                </a:p>
              </p:txBody>
            </p:sp>
            <p:cxnSp>
              <p:nvCxnSpPr>
                <p:cNvPr id="26" name="AutoShape 20"/>
                <p:cNvCxnSpPr>
                  <a:cxnSpLocks noChangeShapeType="1"/>
                </p:cNvCxnSpPr>
                <p:nvPr/>
              </p:nvCxnSpPr>
              <p:spPr bwMode="auto">
                <a:xfrm>
                  <a:off x="5806" y="4110"/>
                  <a:ext cx="0" cy="121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cxnSp>
          </p:grpSp>
          <p:cxnSp>
            <p:nvCxnSpPr>
              <p:cNvPr id="11" name="AutoShape 22"/>
              <p:cNvCxnSpPr>
                <a:cxnSpLocks noChangeShapeType="1"/>
              </p:cNvCxnSpPr>
              <p:nvPr/>
            </p:nvCxnSpPr>
            <p:spPr bwMode="auto">
              <a:xfrm>
                <a:off x="6871" y="5420"/>
                <a:ext cx="2549" cy="1"/>
              </a:xfrm>
              <a:prstGeom prst="straightConnector1">
                <a:avLst/>
              </a:prstGeom>
              <a:noFill/>
              <a:ln w="9525">
                <a:solidFill>
                  <a:srgbClr val="000000"/>
                </a:solidFill>
                <a:round/>
                <a:headEnd type="triangle" w="med" len="med"/>
                <a:tailEnd type="triangle" w="med" len="med"/>
              </a:ln>
              <a:extLst>
                <a:ext uri="{909E8E84-426E-40DD-AFC4-6F175D3DCCD1}">
                  <a14:hiddenFill xmlns:a14="http://schemas.microsoft.com/office/drawing/2010/main" xmlns="">
                    <a:noFill/>
                  </a14:hiddenFill>
                </a:ext>
              </a:extLst>
            </p:spPr>
          </p:cxnSp>
          <p:grpSp>
            <p:nvGrpSpPr>
              <p:cNvPr id="12" name="Group 11"/>
              <p:cNvGrpSpPr>
                <a:grpSpLocks/>
              </p:cNvGrpSpPr>
              <p:nvPr/>
            </p:nvGrpSpPr>
            <p:grpSpPr bwMode="auto">
              <a:xfrm>
                <a:off x="4680" y="5791"/>
                <a:ext cx="4605" cy="1665"/>
                <a:chOff x="4680" y="6146"/>
                <a:chExt cx="4605" cy="1665"/>
              </a:xfrm>
            </p:grpSpPr>
            <p:sp>
              <p:nvSpPr>
                <p:cNvPr id="22" name="Rectangle 21"/>
                <p:cNvSpPr>
                  <a:spLocks noChangeArrowheads="1"/>
                </p:cNvSpPr>
                <p:nvPr/>
              </p:nvSpPr>
              <p:spPr bwMode="auto">
                <a:xfrm>
                  <a:off x="4680" y="7061"/>
                  <a:ext cx="2265" cy="750"/>
                </a:xfrm>
                <a:prstGeom prst="rect">
                  <a:avLst/>
                </a:prstGeom>
                <a:gradFill rotWithShape="0">
                  <a:gsLst>
                    <a:gs pos="0">
                      <a:schemeClr val="accent1">
                        <a:lumMod val="60000"/>
                        <a:lumOff val="40000"/>
                      </a:schemeClr>
                    </a:gs>
                    <a:gs pos="50000">
                      <a:schemeClr val="accent1">
                        <a:lumMod val="100000"/>
                        <a:lumOff val="0"/>
                      </a:schemeClr>
                    </a:gs>
                    <a:gs pos="100000">
                      <a:schemeClr val="accent1">
                        <a:lumMod val="60000"/>
                        <a:lumOff val="40000"/>
                      </a:schemeClr>
                    </a:gs>
                  </a:gsLst>
                  <a:lin ang="5400000" scaled="1"/>
                </a:gradFill>
                <a:ln w="12700">
                  <a:solidFill>
                    <a:schemeClr val="accent1">
                      <a:lumMod val="100000"/>
                      <a:lumOff val="0"/>
                    </a:schemeClr>
                  </a:solidFill>
                  <a:miter lim="800000"/>
                  <a:headEnd/>
                  <a:tailEnd/>
                </a:ln>
                <a:effectLst>
                  <a:outerShdw dist="28398" dir="3806097" algn="ctr" rotWithShape="0">
                    <a:schemeClr val="accent1">
                      <a:lumMod val="50000"/>
                      <a:lumOff val="0"/>
                    </a:schemeClr>
                  </a:outerShdw>
                </a:effectLst>
              </p:spPr>
              <p:txBody>
                <a:bodyPr rot="0" vert="horz" wrap="square" lIns="91440" tIns="45720" rIns="91440" bIns="45720" anchor="ctr" anchorCtr="0" upright="1">
                  <a:noAutofit/>
                </a:bodyPr>
                <a:lstStyle/>
                <a:p>
                  <a:pPr algn="ctr">
                    <a:lnSpc>
                      <a:spcPct val="115000"/>
                    </a:lnSpc>
                    <a:spcAft>
                      <a:spcPts val="1000"/>
                    </a:spcAft>
                  </a:pPr>
                  <a:r>
                    <a:rPr lang="en-US" sz="1100" b="1">
                      <a:solidFill>
                        <a:srgbClr val="FFFFFF"/>
                      </a:solidFill>
                      <a:effectLst/>
                      <a:latin typeface="Calibri" panose="020F0502020204030204" pitchFamily="34" charset="0"/>
                      <a:ea typeface="SimSun" panose="02010600030101010101" pitchFamily="2" charset="-122"/>
                      <a:cs typeface="Times New Roman" panose="02020603050405020304" pitchFamily="18" charset="0"/>
                    </a:rPr>
                    <a:t>District Census Offices</a:t>
                  </a:r>
                  <a:endParaRPr lang="en-GB" sz="1100">
                    <a:effectLst/>
                    <a:latin typeface="Calibri" panose="020F0502020204030204" pitchFamily="34" charset="0"/>
                    <a:ea typeface="SimSun" panose="02010600030101010101" pitchFamily="2" charset="-122"/>
                    <a:cs typeface="Times New Roman" panose="02020603050405020304" pitchFamily="18" charset="0"/>
                  </a:endParaRPr>
                </a:p>
              </p:txBody>
            </p:sp>
            <p:cxnSp>
              <p:nvCxnSpPr>
                <p:cNvPr id="23" name="AutoShape 21"/>
                <p:cNvCxnSpPr>
                  <a:cxnSpLocks noChangeShapeType="1"/>
                </p:cNvCxnSpPr>
                <p:nvPr/>
              </p:nvCxnSpPr>
              <p:spPr bwMode="auto">
                <a:xfrm>
                  <a:off x="5806" y="6146"/>
                  <a:ext cx="0" cy="91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cxnSp>
            <p:cxnSp>
              <p:nvCxnSpPr>
                <p:cNvPr id="24" name="AutoShape 23"/>
                <p:cNvCxnSpPr>
                  <a:cxnSpLocks noChangeShapeType="1"/>
                </p:cNvCxnSpPr>
                <p:nvPr/>
              </p:nvCxnSpPr>
              <p:spPr bwMode="auto">
                <a:xfrm>
                  <a:off x="6960" y="7440"/>
                  <a:ext cx="2325" cy="0"/>
                </a:xfrm>
                <a:prstGeom prst="straightConnector1">
                  <a:avLst/>
                </a:prstGeom>
                <a:noFill/>
                <a:ln w="9525">
                  <a:solidFill>
                    <a:srgbClr val="000000"/>
                  </a:solidFill>
                  <a:round/>
                  <a:headEnd type="triangle" w="med" len="med"/>
                  <a:tailEnd type="triangle" w="med" len="med"/>
                </a:ln>
                <a:extLst>
                  <a:ext uri="{909E8E84-426E-40DD-AFC4-6F175D3DCCD1}">
                    <a14:hiddenFill xmlns:a14="http://schemas.microsoft.com/office/drawing/2010/main" xmlns="">
                      <a:noFill/>
                    </a14:hiddenFill>
                  </a:ext>
                </a:extLst>
              </p:spPr>
            </p:cxnSp>
          </p:grpSp>
          <p:grpSp>
            <p:nvGrpSpPr>
              <p:cNvPr id="13" name="Group 12"/>
              <p:cNvGrpSpPr>
                <a:grpSpLocks/>
              </p:cNvGrpSpPr>
              <p:nvPr/>
            </p:nvGrpSpPr>
            <p:grpSpPr bwMode="auto">
              <a:xfrm>
                <a:off x="9285" y="5030"/>
                <a:ext cx="2340" cy="2430"/>
                <a:chOff x="9285" y="5385"/>
                <a:chExt cx="2340" cy="2430"/>
              </a:xfrm>
            </p:grpSpPr>
            <p:sp>
              <p:nvSpPr>
                <p:cNvPr id="19" name="Rectangle 18"/>
                <p:cNvSpPr>
                  <a:spLocks noChangeArrowheads="1"/>
                </p:cNvSpPr>
                <p:nvPr/>
              </p:nvSpPr>
              <p:spPr bwMode="auto">
                <a:xfrm>
                  <a:off x="9420" y="5385"/>
                  <a:ext cx="2040" cy="750"/>
                </a:xfrm>
                <a:prstGeom prst="rect">
                  <a:avLst/>
                </a:prstGeom>
                <a:gradFill rotWithShape="0">
                  <a:gsLst>
                    <a:gs pos="0">
                      <a:schemeClr val="accent1">
                        <a:lumMod val="60000"/>
                        <a:lumOff val="40000"/>
                      </a:schemeClr>
                    </a:gs>
                    <a:gs pos="50000">
                      <a:schemeClr val="accent1">
                        <a:lumMod val="100000"/>
                        <a:lumOff val="0"/>
                      </a:schemeClr>
                    </a:gs>
                    <a:gs pos="100000">
                      <a:schemeClr val="accent1">
                        <a:lumMod val="60000"/>
                        <a:lumOff val="40000"/>
                      </a:schemeClr>
                    </a:gs>
                  </a:gsLst>
                  <a:lin ang="5400000" scaled="1"/>
                </a:gradFill>
                <a:ln w="12700">
                  <a:solidFill>
                    <a:schemeClr val="accent1">
                      <a:lumMod val="100000"/>
                      <a:lumOff val="0"/>
                    </a:schemeClr>
                  </a:solidFill>
                  <a:miter lim="800000"/>
                  <a:headEnd/>
                  <a:tailEnd/>
                </a:ln>
                <a:effectLst>
                  <a:outerShdw dist="28398" dir="3806097" algn="ctr" rotWithShape="0">
                    <a:schemeClr val="accent1">
                      <a:lumMod val="50000"/>
                      <a:lumOff val="0"/>
                    </a:schemeClr>
                  </a:outerShdw>
                </a:effectLst>
              </p:spPr>
              <p:txBody>
                <a:bodyPr rot="0" vert="horz" wrap="square" lIns="91440" tIns="45720" rIns="91440" bIns="45720" anchor="ctr" anchorCtr="0" upright="1">
                  <a:noAutofit/>
                </a:bodyPr>
                <a:lstStyle/>
                <a:p>
                  <a:pPr algn="ctr">
                    <a:lnSpc>
                      <a:spcPct val="115000"/>
                    </a:lnSpc>
                    <a:spcAft>
                      <a:spcPts val="1000"/>
                    </a:spcAft>
                  </a:pPr>
                  <a:r>
                    <a:rPr lang="en-US" sz="1100" b="1">
                      <a:solidFill>
                        <a:srgbClr val="FFFFFF"/>
                      </a:solidFill>
                      <a:effectLst/>
                      <a:latin typeface="Calibri" panose="020F0502020204030204" pitchFamily="34" charset="0"/>
                      <a:ea typeface="SimSun" panose="02010600030101010101" pitchFamily="2" charset="-122"/>
                      <a:cs typeface="Times New Roman" panose="02020603050405020304" pitchFamily="18" charset="0"/>
                    </a:rPr>
                    <a:t>Provincial Census Committees</a:t>
                  </a:r>
                  <a:endParaRPr lang="en-GB" sz="110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20" name="Rectangle 19"/>
                <p:cNvSpPr>
                  <a:spLocks noChangeArrowheads="1"/>
                </p:cNvSpPr>
                <p:nvPr/>
              </p:nvSpPr>
              <p:spPr bwMode="auto">
                <a:xfrm>
                  <a:off x="9285" y="7050"/>
                  <a:ext cx="2340" cy="765"/>
                </a:xfrm>
                <a:prstGeom prst="rect">
                  <a:avLst/>
                </a:prstGeom>
                <a:gradFill rotWithShape="0">
                  <a:gsLst>
                    <a:gs pos="0">
                      <a:schemeClr val="accent1">
                        <a:lumMod val="60000"/>
                        <a:lumOff val="40000"/>
                      </a:schemeClr>
                    </a:gs>
                    <a:gs pos="50000">
                      <a:schemeClr val="accent1">
                        <a:lumMod val="100000"/>
                        <a:lumOff val="0"/>
                      </a:schemeClr>
                    </a:gs>
                    <a:gs pos="100000">
                      <a:schemeClr val="accent1">
                        <a:lumMod val="60000"/>
                        <a:lumOff val="40000"/>
                      </a:schemeClr>
                    </a:gs>
                  </a:gsLst>
                  <a:lin ang="5400000" scaled="1"/>
                </a:gradFill>
                <a:ln w="12700">
                  <a:solidFill>
                    <a:schemeClr val="accent1">
                      <a:lumMod val="100000"/>
                      <a:lumOff val="0"/>
                    </a:schemeClr>
                  </a:solidFill>
                  <a:miter lim="800000"/>
                  <a:headEnd/>
                  <a:tailEnd/>
                </a:ln>
                <a:effectLst>
                  <a:outerShdw dist="28398" dir="3806097" algn="ctr" rotWithShape="0">
                    <a:schemeClr val="accent1">
                      <a:lumMod val="50000"/>
                      <a:lumOff val="0"/>
                    </a:schemeClr>
                  </a:outerShdw>
                </a:effectLst>
              </p:spPr>
              <p:txBody>
                <a:bodyPr rot="0" vert="horz" wrap="square" lIns="91440" tIns="45720" rIns="91440" bIns="45720" anchor="ctr" anchorCtr="0" upright="1">
                  <a:noAutofit/>
                </a:bodyPr>
                <a:lstStyle/>
                <a:p>
                  <a:pPr algn="ctr">
                    <a:lnSpc>
                      <a:spcPct val="115000"/>
                    </a:lnSpc>
                    <a:spcAft>
                      <a:spcPts val="1000"/>
                    </a:spcAft>
                  </a:pPr>
                  <a:r>
                    <a:rPr lang="en-US" sz="1100" b="1">
                      <a:solidFill>
                        <a:srgbClr val="FFFFFF"/>
                      </a:solidFill>
                      <a:effectLst/>
                      <a:latin typeface="Calibri" panose="020F0502020204030204" pitchFamily="34" charset="0"/>
                      <a:ea typeface="SimSun" panose="02010600030101010101" pitchFamily="2" charset="-122"/>
                      <a:cs typeface="Times New Roman" panose="02020603050405020304" pitchFamily="18" charset="0"/>
                    </a:rPr>
                    <a:t>District Census Committees</a:t>
                  </a:r>
                  <a:endParaRPr lang="en-GB" sz="1100">
                    <a:effectLst/>
                    <a:latin typeface="Calibri" panose="020F0502020204030204" pitchFamily="34" charset="0"/>
                    <a:ea typeface="SimSun" panose="02010600030101010101" pitchFamily="2" charset="-122"/>
                    <a:cs typeface="Times New Roman" panose="02020603050405020304" pitchFamily="18" charset="0"/>
                  </a:endParaRPr>
                </a:p>
              </p:txBody>
            </p:sp>
            <p:cxnSp>
              <p:nvCxnSpPr>
                <p:cNvPr id="21" name="AutoShape 25"/>
                <p:cNvCxnSpPr>
                  <a:cxnSpLocks noChangeShapeType="1"/>
                </p:cNvCxnSpPr>
                <p:nvPr/>
              </p:nvCxnSpPr>
              <p:spPr bwMode="auto">
                <a:xfrm>
                  <a:off x="10440" y="6146"/>
                  <a:ext cx="2" cy="91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cxnSp>
          </p:grpSp>
          <p:cxnSp>
            <p:nvCxnSpPr>
              <p:cNvPr id="14" name="AutoShape 17"/>
              <p:cNvCxnSpPr>
                <a:cxnSpLocks noChangeShapeType="1"/>
              </p:cNvCxnSpPr>
              <p:nvPr/>
            </p:nvCxnSpPr>
            <p:spPr bwMode="auto">
              <a:xfrm flipH="1">
                <a:off x="7065" y="1625"/>
                <a:ext cx="1020" cy="157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cxnSp>
          <p:cxnSp>
            <p:nvCxnSpPr>
              <p:cNvPr id="15" name="AutoShape 24"/>
              <p:cNvCxnSpPr>
                <a:cxnSpLocks noChangeShapeType="1"/>
              </p:cNvCxnSpPr>
              <p:nvPr/>
            </p:nvCxnSpPr>
            <p:spPr bwMode="auto">
              <a:xfrm>
                <a:off x="10440" y="2585"/>
                <a:ext cx="1" cy="244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cxnSp>
          <p:cxnSp>
            <p:nvCxnSpPr>
              <p:cNvPr id="16" name="AutoShape 26"/>
              <p:cNvCxnSpPr>
                <a:cxnSpLocks noChangeShapeType="1"/>
              </p:cNvCxnSpPr>
              <p:nvPr/>
            </p:nvCxnSpPr>
            <p:spPr bwMode="auto">
              <a:xfrm>
                <a:off x="8684" y="2585"/>
                <a:ext cx="1" cy="37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cxnSp>
          <p:cxnSp>
            <p:nvCxnSpPr>
              <p:cNvPr id="17" name="AutoShape 28"/>
              <p:cNvCxnSpPr>
                <a:cxnSpLocks noChangeShapeType="1"/>
                <a:endCxn id="33" idx="2"/>
              </p:cNvCxnSpPr>
              <p:nvPr/>
            </p:nvCxnSpPr>
            <p:spPr bwMode="auto">
              <a:xfrm flipH="1" flipV="1">
                <a:off x="9413" y="2150"/>
                <a:ext cx="26" cy="398"/>
              </a:xfrm>
              <a:prstGeom prst="straightConnector1">
                <a:avLst/>
              </a:prstGeom>
              <a:noFill/>
              <a:ln w="9525">
                <a:solidFill>
                  <a:srgbClr val="000000"/>
                </a:solidFill>
                <a:round/>
                <a:headEnd/>
                <a:tailEnd/>
              </a:ln>
              <a:extLst>
                <a:ext uri="{909E8E84-426E-40DD-AFC4-6F175D3DCCD1}">
                  <a14:hiddenFill xmlns:a14="http://schemas.microsoft.com/office/drawing/2010/main" xmlns="">
                    <a:noFill/>
                  </a14:hiddenFill>
                </a:ext>
              </a:extLst>
            </p:spPr>
          </p:cxnSp>
          <p:cxnSp>
            <p:nvCxnSpPr>
              <p:cNvPr id="18" name="AutoShape 199"/>
              <p:cNvCxnSpPr>
                <a:cxnSpLocks noChangeShapeType="1"/>
              </p:cNvCxnSpPr>
              <p:nvPr/>
            </p:nvCxnSpPr>
            <p:spPr bwMode="auto">
              <a:xfrm>
                <a:off x="8685" y="3650"/>
                <a:ext cx="0" cy="46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cxnSp>
        </p:grpSp>
      </p:grpSp>
      <p:sp>
        <p:nvSpPr>
          <p:cNvPr id="36" name="Rectangle 33"/>
          <p:cNvSpPr>
            <a:spLocks noChangeArrowheads="1"/>
          </p:cNvSpPr>
          <p:nvPr/>
        </p:nvSpPr>
        <p:spPr bwMode="auto">
          <a:xfrm>
            <a:off x="1058838" y="907688"/>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38" name="Rectangle 45"/>
          <p:cNvSpPr>
            <a:spLocks noChangeArrowheads="1"/>
          </p:cNvSpPr>
          <p:nvPr/>
        </p:nvSpPr>
        <p:spPr bwMode="auto">
          <a:xfrm>
            <a:off x="1058838" y="1822088"/>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40" name="Rectangle 39"/>
          <p:cNvSpPr/>
          <p:nvPr/>
        </p:nvSpPr>
        <p:spPr>
          <a:xfrm>
            <a:off x="6012160" y="3970928"/>
            <a:ext cx="1277416" cy="4381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rgbClr val="FFFFFF"/>
                </a:solidFill>
                <a:latin typeface="Calibri" panose="020F0502020204030204" pitchFamily="34" charset="0"/>
                <a:ea typeface="SimSun" panose="02010600030101010101" pitchFamily="2" charset="-122"/>
                <a:cs typeface="Times New Roman" panose="02020603050405020304" pitchFamily="18" charset="0"/>
              </a:rPr>
              <a:t>Working</a:t>
            </a:r>
            <a:r>
              <a:rPr lang="en-US" sz="1100" b="1" dirty="0" smtClean="0">
                <a:latin typeface="Calibri" panose="020F0502020204030204" pitchFamily="34" charset="0"/>
              </a:rPr>
              <a:t> Groups</a:t>
            </a:r>
            <a:endParaRPr lang="en-GB" sz="1100" b="1" dirty="0">
              <a:latin typeface="Calibri" panose="020F0502020204030204" pitchFamily="34" charset="0"/>
            </a:endParaRPr>
          </a:p>
        </p:txBody>
      </p:sp>
      <p:cxnSp>
        <p:nvCxnSpPr>
          <p:cNvPr id="42" name="Straight Connector 41"/>
          <p:cNvCxnSpPr/>
          <p:nvPr/>
        </p:nvCxnSpPr>
        <p:spPr>
          <a:xfrm>
            <a:off x="6573178" y="2996952"/>
            <a:ext cx="1239182"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2901832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100000" t="100000" r="100000" b="10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100000" t="100000" r="100000" b="10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51000" t="-20000" r="2000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3829</TotalTime>
  <Words>2228</Words>
  <Application>Microsoft Office PowerPoint</Application>
  <PresentationFormat>On-screen Show (4:3)</PresentationFormat>
  <Paragraphs>185</Paragraphs>
  <Slides>15</Slides>
  <Notes>7</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Solstice</vt:lpstr>
      <vt:lpstr>Slide 1</vt:lpstr>
      <vt:lpstr>CONTENT</vt:lpstr>
      <vt:lpstr>Census legislation within the national legal framework (1)</vt:lpstr>
      <vt:lpstr> Census legislation within the national legal framework (2) </vt:lpstr>
      <vt:lpstr> Main features of the census legislation </vt:lpstr>
      <vt:lpstr>Ensuring political support for conducting a census</vt:lpstr>
      <vt:lpstr>Census executing authority (1)</vt:lpstr>
      <vt:lpstr>Census executing authority (2)</vt:lpstr>
      <vt:lpstr> Example of structure of a census organization </vt:lpstr>
      <vt:lpstr>Coordinating boards (1)</vt:lpstr>
      <vt:lpstr>Coordinating boards (2)</vt:lpstr>
      <vt:lpstr>Coordinating boards (3)</vt:lpstr>
      <vt:lpstr>Coordinating boards (4)</vt:lpstr>
      <vt:lpstr>Discussion points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PROGRAMME OF THE CENSUS OF AGRICULTURE (WCA) 2020</dc:title>
  <dc:creator>Miguel</dc:creator>
  <cp:lastModifiedBy>Adriana Neciu (ESS)</cp:lastModifiedBy>
  <cp:revision>276</cp:revision>
  <dcterms:created xsi:type="dcterms:W3CDTF">2016-04-09T12:24:55Z</dcterms:created>
  <dcterms:modified xsi:type="dcterms:W3CDTF">2017-01-27T08:49:36Z</dcterms:modified>
</cp:coreProperties>
</file>