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82" r:id="rId2"/>
    <p:sldId id="257" r:id="rId3"/>
    <p:sldId id="283" r:id="rId4"/>
    <p:sldId id="333" r:id="rId5"/>
    <p:sldId id="313" r:id="rId6"/>
    <p:sldId id="314" r:id="rId7"/>
    <p:sldId id="315" r:id="rId8"/>
    <p:sldId id="316" r:id="rId9"/>
    <p:sldId id="317" r:id="rId10"/>
    <p:sldId id="318" r:id="rId11"/>
    <p:sldId id="319" r:id="rId12"/>
    <p:sldId id="334" r:id="rId13"/>
    <p:sldId id="323" r:id="rId14"/>
    <p:sldId id="335" r:id="rId15"/>
    <p:sldId id="292" r:id="rId16"/>
    <p:sldId id="278"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992" autoAdjust="0"/>
  </p:normalViewPr>
  <p:slideViewPr>
    <p:cSldViewPr>
      <p:cViewPr varScale="1">
        <p:scale>
          <a:sx n="105" d="100"/>
          <a:sy n="105" d="100"/>
        </p:scale>
        <p:origin x="-14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A40A5E-B9E2-4C87-ACC4-87F980E145B7}" type="datetimeFigureOut">
              <a:rPr lang="es-ES" smtClean="0"/>
              <a:pPr/>
              <a:t>27/01/2017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740177-EB1E-4D80-8F71-974E612F4C3A}" type="slidenum">
              <a:rPr lang="es-ES" smtClean="0"/>
              <a:pPr/>
              <a:t>‹#›</a:t>
            </a:fld>
            <a:endParaRPr lang="es-ES"/>
          </a:p>
        </p:txBody>
      </p:sp>
    </p:spTree>
    <p:extLst>
      <p:ext uri="{BB962C8B-B14F-4D97-AF65-F5344CB8AC3E}">
        <p14:creationId xmlns="" xmlns:p14="http://schemas.microsoft.com/office/powerpoint/2010/main" val="8077479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1D2386A3-2E31-4C9B-B0BE-45709ADB9841}" type="slidenum">
              <a:rPr lang="en-US" smtClean="0"/>
              <a:pPr/>
              <a:t>1</a:t>
            </a:fld>
            <a:endParaRPr lang="en-US"/>
          </a:p>
        </p:txBody>
      </p:sp>
    </p:spTree>
    <p:extLst>
      <p:ext uri="{BB962C8B-B14F-4D97-AF65-F5344CB8AC3E}">
        <p14:creationId xmlns="" xmlns:p14="http://schemas.microsoft.com/office/powerpoint/2010/main" val="2500016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5608" y="435936"/>
            <a:ext cx="7406640" cy="1472184"/>
          </a:xfrm>
          <a:prstGeom prst="rect">
            <a:avLst/>
          </a:prstGeom>
        </p:spPr>
        <p:txBody>
          <a:bodyPr anchor="b"/>
          <a:lstStyle>
            <a:lvl1pPr algn="l">
              <a:defRPr>
                <a:solidFill>
                  <a:srgbClr val="0070C0"/>
                </a:solidFill>
                <a:effectLst/>
              </a:defRPr>
            </a:lvl1pPr>
            <a:extLst/>
          </a:lstStyle>
          <a:p>
            <a:r>
              <a:rPr lang="en-US" noProof="1" smtClean="0"/>
              <a:t>Click to edit Master title style</a:t>
            </a:r>
            <a:endParaRPr lang="en-US" dirty="0"/>
          </a:p>
        </p:txBody>
      </p:sp>
      <p:sp>
        <p:nvSpPr>
          <p:cNvPr id="22" name="Subtitle 21"/>
          <p:cNvSpPr>
            <a:spLocks noGrp="1"/>
          </p:cNvSpPr>
          <p:nvPr>
            <p:ph type="subTitle" idx="1"/>
          </p:nvPr>
        </p:nvSpPr>
        <p:spPr>
          <a:xfrm>
            <a:off x="1432560" y="1850064"/>
            <a:ext cx="7406640" cy="1752600"/>
          </a:xfrm>
          <a:prstGeom prst="rect">
            <a:avLst/>
          </a:prstGeom>
        </p:spPr>
        <p:txBody>
          <a:bodyPr/>
          <a:lstStyle>
            <a:lvl1pPr marL="73152" indent="0" algn="l">
              <a:buNone/>
              <a:defRPr sz="2600">
                <a:solidFill>
                  <a:srgbClr val="0070C0"/>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noProof="1" smtClean="0"/>
              <a:t>Click to edit Master subtitle style</a:t>
            </a:r>
            <a:endParaRPr lang="en-US" dirty="0"/>
          </a:p>
        </p:txBody>
      </p:sp>
      <p:sp>
        <p:nvSpPr>
          <p:cNvPr id="7" name="Date Placeholder 6"/>
          <p:cNvSpPr>
            <a:spLocks noGrp="1"/>
          </p:cNvSpPr>
          <p:nvPr>
            <p:ph type="dt" sz="half" idx="10"/>
          </p:nvPr>
        </p:nvSpPr>
        <p:spPr/>
        <p:txBody>
          <a:bodyPr/>
          <a:lstStyle>
            <a:extLst/>
          </a:lstStyle>
          <a:p>
            <a:fld id="{2F8F40E8-AE91-4A8F-9228-8F7D80C63781}" type="datetime1">
              <a:rPr lang="es-ES" smtClean="0"/>
              <a:pPr/>
              <a:t>27/01/2017</a:t>
            </a:fld>
            <a:endParaRPr lang="es-ES"/>
          </a:p>
        </p:txBody>
      </p:sp>
      <p:sp>
        <p:nvSpPr>
          <p:cNvPr id="20" name="Footer Placeholder 19"/>
          <p:cNvSpPr>
            <a:spLocks noGrp="1"/>
          </p:cNvSpPr>
          <p:nvPr>
            <p:ph type="ftr" sz="quarter" idx="11"/>
          </p:nvPr>
        </p:nvSpPr>
        <p:spPr/>
        <p:txBody>
          <a:bodyPr/>
          <a:lstStyle>
            <a:extLst/>
          </a:lstStyle>
          <a:p>
            <a:endParaRPr lang="es-ES"/>
          </a:p>
        </p:txBody>
      </p:sp>
      <p:sp>
        <p:nvSpPr>
          <p:cNvPr id="10" name="Slide Number Placeholder 9"/>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 xmlns:p14="http://schemas.microsoft.com/office/powerpoint/2010/main" val="4277907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371617" y="2013012"/>
            <a:ext cx="7498080" cy="4800600"/>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C243BFF4-371F-49C9-8D20-48FF78C9E0E6}"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83139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a:prstGeom prst="rect">
            <a:avLst/>
          </a:prstGeo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a:prstGeom prst="rect">
            <a:avLst/>
          </a:prstGeo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E5C77621-71A8-4214-8779-1B7A6839C5C9}"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21464369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s-AR"/>
          </a:p>
        </p:txBody>
      </p:sp>
      <p:sp>
        <p:nvSpPr>
          <p:cNvPr id="3" name="Date Placeholder 2"/>
          <p:cNvSpPr>
            <a:spLocks noGrp="1"/>
          </p:cNvSpPr>
          <p:nvPr>
            <p:ph type="dt" sz="half" idx="10"/>
          </p:nvPr>
        </p:nvSpPr>
        <p:spPr/>
        <p:txBody>
          <a:bodyPr/>
          <a:lstStyle/>
          <a:p>
            <a:fld id="{55CAC243-3BB0-4495-9F22-D072DBB72E3B}" type="datetime1">
              <a:rPr lang="es-ES" smtClean="0"/>
              <a:pPr/>
              <a:t>27/01/2017</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412FF748-1325-48DC-AE50-E54CCC902008}" type="slidenum">
              <a:rPr lang="es-ES" smtClean="0"/>
              <a:pPr/>
              <a:t>‹#›</a:t>
            </a:fld>
            <a:endParaRPr lang="es-ES"/>
          </a:p>
        </p:txBody>
      </p:sp>
    </p:spTree>
    <p:extLst>
      <p:ext uri="{BB962C8B-B14F-4D97-AF65-F5344CB8AC3E}">
        <p14:creationId xmlns="" xmlns:p14="http://schemas.microsoft.com/office/powerpoint/2010/main" val="2787888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406758" y="672756"/>
            <a:ext cx="7498080" cy="1143000"/>
          </a:xfrm>
          <a:prstGeom prst="rect">
            <a:avLst/>
          </a:prstGeom>
        </p:spPr>
        <p:txBody>
          <a:bodyPr/>
          <a:lstStyle>
            <a:extLst/>
          </a:lstStyle>
          <a:p>
            <a:r>
              <a:rPr lang="en-US" smtClean="0"/>
              <a:t>Click to edit Master title style</a:t>
            </a:r>
            <a:endParaRPr lang="en-US"/>
          </a:p>
        </p:txBody>
      </p:sp>
      <p:sp>
        <p:nvSpPr>
          <p:cNvPr id="3" name="Content Placeholder 2"/>
          <p:cNvSpPr>
            <a:spLocks noGrp="1"/>
          </p:cNvSpPr>
          <p:nvPr>
            <p:ph idx="1"/>
          </p:nvPr>
        </p:nvSpPr>
        <p:spPr>
          <a:xfrm>
            <a:off x="1371617" y="2013012"/>
            <a:ext cx="7498080" cy="4800600"/>
          </a:xfrm>
          <a:prstGeom prst="rect">
            <a:avLst/>
          </a:prstGeom>
        </p:spPr>
        <p:txBody>
          <a:bodyPr/>
          <a:lstStyle>
            <a:lvl1pPr>
              <a:defRPr>
                <a:solidFill>
                  <a:schemeClr val="tx1"/>
                </a:solidFill>
              </a:defRPr>
            </a:lvl1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extLst/>
          </a:lstStyle>
          <a:p>
            <a:fld id="{0E33C6B3-38B0-4503-B2E8-CF2F205E1B4A}"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2844809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2578392" y="2600325"/>
            <a:ext cx="6400800" cy="2286000"/>
          </a:xfrm>
          <a:prstGeom prst="rect">
            <a:avLst/>
          </a:prstGeom>
        </p:spPr>
        <p:txBody>
          <a:bodyPr anchor="t"/>
          <a:lstStyle>
            <a:lvl1pPr algn="l">
              <a:lnSpc>
                <a:spcPts val="4500"/>
              </a:lnSpc>
              <a:buNone/>
              <a:defRPr sz="4000" b="1" cap="all"/>
            </a:lvl1pPr>
            <a:extLst/>
          </a:lstStyle>
          <a:p>
            <a:r>
              <a:rPr lang="en-US" smtClean="0"/>
              <a:t>Click to edit Master title style</a:t>
            </a:r>
            <a:endParaRPr lang="en-US" dirty="0"/>
          </a:p>
        </p:txBody>
      </p:sp>
      <p:sp>
        <p:nvSpPr>
          <p:cNvPr id="3" name="Text Placeholder 2"/>
          <p:cNvSpPr>
            <a:spLocks noGrp="1"/>
          </p:cNvSpPr>
          <p:nvPr>
            <p:ph type="body" idx="1"/>
          </p:nvPr>
        </p:nvSpPr>
        <p:spPr>
          <a:xfrm>
            <a:off x="2578392" y="1100138"/>
            <a:ext cx="6400800" cy="1509712"/>
          </a:xfrm>
          <a:prstGeom prst="rect">
            <a:avLst/>
          </a:prstGeom>
        </p:spPr>
        <p:txBody>
          <a:bodyPr anchor="b"/>
          <a:lstStyle>
            <a:lvl1pPr marL="27432"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CDD52450-5825-439B-804E-915A51E8302D}" type="datetime1">
              <a:rPr lang="es-ES" smtClean="0"/>
              <a:pPr/>
              <a:t>27/01/2017</a:t>
            </a:fld>
            <a:endParaRPr lang="es-ES"/>
          </a:p>
        </p:txBody>
      </p:sp>
      <p:sp>
        <p:nvSpPr>
          <p:cNvPr id="5" name="Footer Placeholder 4"/>
          <p:cNvSpPr>
            <a:spLocks noGrp="1"/>
          </p:cNvSpPr>
          <p:nvPr>
            <p:ph type="ftr" sz="quarter" idx="11"/>
          </p:nvPr>
        </p:nvSpPr>
        <p:spPr/>
        <p:txBody>
          <a:bodyPr/>
          <a:lstStyle>
            <a:extLst/>
          </a:lstStyle>
          <a:p>
            <a:endParaRPr lang="es-ES"/>
          </a:p>
        </p:txBody>
      </p:sp>
      <p:sp>
        <p:nvSpPr>
          <p:cNvPr id="6" name="Slide Number Placeholder 5"/>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50000" t="50000" r="100000" b="1250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a:endParaRPr lang="en-US"/>
          </a:p>
        </p:txBody>
      </p:sp>
    </p:spTree>
    <p:extLst>
      <p:ext uri="{BB962C8B-B14F-4D97-AF65-F5344CB8AC3E}">
        <p14:creationId xmlns="" xmlns:p14="http://schemas.microsoft.com/office/powerpoint/2010/main" val="4148128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9" name="Pie 8"/>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Oval 9"/>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3974" y="-54"/>
            <a:ext cx="8131127"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Title 1"/>
          <p:cNvSpPr>
            <a:spLocks noGrp="1"/>
          </p:cNvSpPr>
          <p:nvPr>
            <p:ph type="title"/>
          </p:nvPr>
        </p:nvSpPr>
        <p:spPr>
          <a:xfrm>
            <a:off x="1435608" y="274320"/>
            <a:ext cx="7498080" cy="1143000"/>
          </a:xfrm>
          <a:prstGeom prst="rect">
            <a:avLst/>
          </a:prstGeom>
        </p:spPr>
        <p:txBody>
          <a:bodyPr/>
          <a:lstStyle>
            <a:extLst/>
          </a:lstStyle>
          <a:p>
            <a:r>
              <a:rPr lang="en-US" smtClean="0"/>
              <a:t>Click to edit Master title style</a:t>
            </a:r>
            <a:endParaRPr lang="en-US" dirty="0"/>
          </a:p>
        </p:txBody>
      </p:sp>
      <p:sp>
        <p:nvSpPr>
          <p:cNvPr id="3" name="Content Placeholder 2"/>
          <p:cNvSpPr>
            <a:spLocks noGrp="1"/>
          </p:cNvSpPr>
          <p:nvPr>
            <p:ph sz="half" idx="1"/>
          </p:nvPr>
        </p:nvSpPr>
        <p:spPr>
          <a:xfrm>
            <a:off x="143560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76088" y="1524000"/>
            <a:ext cx="3657600" cy="4663440"/>
          </a:xfrm>
          <a:prstGeom prst="rect">
            <a:avLst/>
          </a:prstGeo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AD7FFD92-480D-419E-A52A-EFBDF67C6807}"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316732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a:prstGeom prst="rect">
            <a:avLst/>
          </a:prstGeom>
        </p:spPr>
        <p:txBody>
          <a:bodyPr anchor="ctr"/>
          <a:lstStyle>
            <a:lvl1pPr algn="ctr">
              <a:defRPr sz="4500" b="1" cap="none" baseline="0"/>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prstGeom prst="rect">
            <a:avLst/>
          </a:prstGeom>
          <a:solidFill>
            <a:schemeClr val="bg1"/>
          </a:solidFill>
          <a:ln w="10795">
            <a:solidFill>
              <a:schemeClr val="bg1"/>
            </a:solidFill>
            <a:miter lim="800000"/>
          </a:ln>
        </p:spPr>
        <p:txBody>
          <a:bodyPr anchor="ctr"/>
          <a:lstStyle>
            <a:lvl1pPr marL="283464"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63440" y="969336"/>
            <a:ext cx="4023360" cy="4114800"/>
          </a:xfrm>
          <a:prstGeom prst="rect">
            <a:avLst/>
          </a:prstGeo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BD734FB9-A692-4F5E-994E-02705E192139}" type="datetime1">
              <a:rPr lang="es-ES" smtClean="0"/>
              <a:pPr/>
              <a:t>27/01/2017</a:t>
            </a:fld>
            <a:endParaRPr lang="es-ES"/>
          </a:p>
        </p:txBody>
      </p:sp>
      <p:sp>
        <p:nvSpPr>
          <p:cNvPr id="8" name="Footer Placeholder 7"/>
          <p:cNvSpPr>
            <a:spLocks noGrp="1"/>
          </p:cNvSpPr>
          <p:nvPr>
            <p:ph type="ftr" sz="quarter" idx="11"/>
          </p:nvPr>
        </p:nvSpPr>
        <p:spPr/>
        <p:txBody>
          <a:bodyPr/>
          <a:lstStyle>
            <a:extLst/>
          </a:lstStyle>
          <a:p>
            <a:endParaRPr lang="es-ES"/>
          </a:p>
        </p:txBody>
      </p:sp>
      <p:sp>
        <p:nvSpPr>
          <p:cNvPr id="9" name="Slide Number Placeholder 8"/>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4155303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a:prstGeom prst="rect">
            <a:avLst/>
          </a:prstGeom>
        </p:spPr>
        <p:txBody>
          <a:bodyPr anchor="ctr"/>
          <a:lstStyle>
            <a:extLst/>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extLst/>
          </a:lstStyle>
          <a:p>
            <a:fld id="{577B9363-22EF-497A-8E0E-B8F0D9D68433}" type="datetime1">
              <a:rPr lang="es-ES" smtClean="0"/>
              <a:pPr/>
              <a:t>27/01/2017</a:t>
            </a:fld>
            <a:endParaRPr lang="es-ES"/>
          </a:p>
        </p:txBody>
      </p:sp>
      <p:sp>
        <p:nvSpPr>
          <p:cNvPr id="4" name="Footer Placeholder 3"/>
          <p:cNvSpPr>
            <a:spLocks noGrp="1"/>
          </p:cNvSpPr>
          <p:nvPr>
            <p:ph type="ftr" sz="quarter" idx="11"/>
          </p:nvPr>
        </p:nvSpPr>
        <p:spPr/>
        <p:txBody>
          <a:bodyPr/>
          <a:lstStyle>
            <a:extLst/>
          </a:lstStyle>
          <a:p>
            <a:endParaRPr lang="es-ES"/>
          </a:p>
        </p:txBody>
      </p:sp>
      <p:sp>
        <p:nvSpPr>
          <p:cNvPr id="5" name="Slide Number Placeholder 4"/>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23298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 name="Date Placeholder 1"/>
          <p:cNvSpPr>
            <a:spLocks noGrp="1"/>
          </p:cNvSpPr>
          <p:nvPr>
            <p:ph type="dt" sz="half" idx="10"/>
          </p:nvPr>
        </p:nvSpPr>
        <p:spPr/>
        <p:txBody>
          <a:bodyPr/>
          <a:lstStyle>
            <a:extLst/>
          </a:lstStyle>
          <a:p>
            <a:fld id="{416036D8-2A08-4F0C-A376-4A8A1FC3E8B3}" type="datetime1">
              <a:rPr lang="es-ES" smtClean="0"/>
              <a:pPr/>
              <a:t>27/01/2017</a:t>
            </a:fld>
            <a:endParaRPr lang="es-ES"/>
          </a:p>
        </p:txBody>
      </p:sp>
      <p:sp>
        <p:nvSpPr>
          <p:cNvPr id="3" name="Footer Placeholder 2"/>
          <p:cNvSpPr>
            <a:spLocks noGrp="1"/>
          </p:cNvSpPr>
          <p:nvPr>
            <p:ph type="ftr" sz="quarter" idx="11"/>
          </p:nvPr>
        </p:nvSpPr>
        <p:spPr/>
        <p:txBody>
          <a:bodyPr/>
          <a:lstStyle>
            <a:extLst/>
          </a:lstStyle>
          <a:p>
            <a:endParaRPr lang="es-ES"/>
          </a:p>
        </p:txBody>
      </p:sp>
      <p:sp>
        <p:nvSpPr>
          <p:cNvPr id="4" name="Slide Number Placeholder 3"/>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Tree>
    <p:extLst>
      <p:ext uri="{BB962C8B-B14F-4D97-AF65-F5344CB8AC3E}">
        <p14:creationId xmlns="" xmlns:p14="http://schemas.microsoft.com/office/powerpoint/2010/main" val="2674165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810000" cy="1162050"/>
          </a:xfrm>
          <a:prstGeom prst="rect">
            <a:avLst/>
          </a:prstGeom>
          <a:ln>
            <a:noFill/>
          </a:ln>
        </p:spPr>
        <p:txBody>
          <a:bodyPr anchor="b"/>
          <a:lstStyle>
            <a:lvl1pPr algn="l">
              <a:lnSpc>
                <a:spcPts val="2000"/>
              </a:lnSpc>
              <a:buNone/>
              <a:defRPr sz="2200" b="1" cap="all" baseline="0"/>
            </a:lvl1pPr>
            <a:extLst/>
          </a:lstStyle>
          <a:p>
            <a:r>
              <a:rPr lang="en-US" smtClean="0"/>
              <a:t>Click to edit Master title style</a:t>
            </a:r>
            <a:endParaRPr lang="en-US" dirty="0"/>
          </a:p>
        </p:txBody>
      </p:sp>
      <p:sp>
        <p:nvSpPr>
          <p:cNvPr id="3" name="Text Placeholder 2"/>
          <p:cNvSpPr>
            <a:spLocks noGrp="1"/>
          </p:cNvSpPr>
          <p:nvPr>
            <p:ph type="body" idx="2"/>
          </p:nvPr>
        </p:nvSpPr>
        <p:spPr>
          <a:xfrm>
            <a:off x="457200" y="1435100"/>
            <a:ext cx="3810000" cy="698500"/>
          </a:xfrm>
          <a:prstGeom prst="rect">
            <a:avLst/>
          </a:prstGeom>
        </p:spPr>
        <p:txBody>
          <a:bodyPr/>
          <a:lstStyle>
            <a:lvl1pPr marL="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a:prstGeom prst="rect">
            <a:avLst/>
          </a:prstGeo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extLst/>
          </a:lstStyle>
          <a:p>
            <a:fld id="{B244FBB0-03CF-426D-AC35-C0044DA149EF}"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Tree>
    <p:extLst>
      <p:ext uri="{BB962C8B-B14F-4D97-AF65-F5344CB8AC3E}">
        <p14:creationId xmlns="" xmlns:p14="http://schemas.microsoft.com/office/powerpoint/2010/main" val="268178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a:prstGeom prst="rect">
            <a:avLst/>
          </a:prstGeom>
        </p:spPr>
        <p:txBody>
          <a:bodyPr anchor="b">
            <a:noAutofit/>
          </a:bodyPr>
          <a:lstStyle>
            <a:lvl1pPr algn="l">
              <a:buNone/>
              <a:defRPr sz="2100" b="1">
                <a:effectLst/>
              </a:defRPr>
            </a:lvl1pPr>
            <a:extLst/>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extLst/>
          </a:lstStyle>
          <a:p>
            <a:fld id="{16953C3F-2364-48A9-9255-C338C722EEDA}" type="datetime1">
              <a:rPr lang="es-ES" smtClean="0"/>
              <a:pPr/>
              <a:t>27/01/2017</a:t>
            </a:fld>
            <a:endParaRPr lang="es-ES"/>
          </a:p>
        </p:txBody>
      </p:sp>
      <p:sp>
        <p:nvSpPr>
          <p:cNvPr id="6" name="Footer Placeholder 5"/>
          <p:cNvSpPr>
            <a:spLocks noGrp="1"/>
          </p:cNvSpPr>
          <p:nvPr>
            <p:ph type="ftr" sz="quarter" idx="11"/>
          </p:nvPr>
        </p:nvSpPr>
        <p:spPr/>
        <p:txBody>
          <a:bodyPr/>
          <a:lstStyle>
            <a:extLst/>
          </a:lstStyle>
          <a:p>
            <a:endParaRPr lang="es-ES"/>
          </a:p>
        </p:txBody>
      </p:sp>
      <p:sp>
        <p:nvSpPr>
          <p:cNvPr id="7" name="Slide Number Placeholder 6"/>
          <p:cNvSpPr>
            <a:spLocks noGrp="1"/>
          </p:cNvSpPr>
          <p:nvPr>
            <p:ph type="sldNum" sz="quarter" idx="12"/>
          </p:nvPr>
        </p:nvSpPr>
        <p:spPr/>
        <p:txBody>
          <a:bodyPr/>
          <a:lstStyle>
            <a:extLst/>
          </a:lstStyle>
          <a:p>
            <a:fld id="{412FF748-1325-48DC-AE50-E54CCC902008}" type="slidenum">
              <a:rPr lang="es-ES" smtClean="0"/>
              <a:pPr/>
              <a:t>‹#›</a:t>
            </a:fld>
            <a:endParaRPr lang="es-E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0">
            <a:bevelT w="25400" h="19050"/>
            <a:contourClr>
              <a:srgbClr val="969696"/>
            </a:contourClr>
          </a:sp3d>
        </p:spPr>
        <p:txBody>
          <a:bodyPr lIns="91440" tIns="274320" rtlCol="0" anchor="t">
            <a:normAutofit/>
          </a:bodyPr>
          <a:lstStyle>
            <a:extLst/>
          </a:lstStyle>
          <a:p>
            <a:pPr marL="0" indent="-283464" algn="l" rtl="0" latinLnBrk="0">
              <a:lnSpc>
                <a:spcPts val="3000"/>
              </a:lnSpc>
              <a:spcBef>
                <a:spcPts val="600"/>
              </a:spcBef>
              <a:buClr>
                <a:schemeClr val="accent1"/>
              </a:buClr>
              <a:buSzPct val="80000"/>
              <a:buFont typeface="Wingdings 2"/>
              <a:buNone/>
            </a:pPr>
            <a:endParaRPr lang="en-US" sz="3200" kern="1200">
              <a:solidFill>
                <a:schemeClr val="tx1"/>
              </a:solidFill>
              <a:latin typeface="+mn-lt"/>
              <a:ea typeface="+mn-ea"/>
              <a:cs typeface="+mn-cs"/>
            </a:endParaRPr>
          </a:p>
        </p:txBody>
      </p:sp>
      <p:sp>
        <p:nvSpPr>
          <p:cNvPr id="3" name="Shap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a:r>
              <a:rPr lang="en-US" smtClean="0"/>
              <a:t>Click icon to add picture</a:t>
            </a:r>
            <a:endParaRPr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4" name="Text Placeholder 3"/>
          <p:cNvSpPr>
            <a:spLocks noGrp="1"/>
          </p:cNvSpPr>
          <p:nvPr>
            <p:ph type="body" sz="half" idx="2"/>
          </p:nvPr>
        </p:nvSpPr>
        <p:spPr>
          <a:xfrm>
            <a:off x="838200" y="4800600"/>
            <a:ext cx="4419600" cy="762000"/>
          </a:xfrm>
          <a:prstGeom prst="rect">
            <a:avLst/>
          </a:prstGeom>
        </p:spPr>
        <p:txBody>
          <a:bodyP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Tree>
    <p:extLst>
      <p:ext uri="{BB962C8B-B14F-4D97-AF65-F5344CB8AC3E}">
        <p14:creationId xmlns="" xmlns:p14="http://schemas.microsoft.com/office/powerpoint/2010/main" val="2503020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85000" t="100000" r="1000000" b="30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12" name="Rectangle 11"/>
          <p:cNvSpPr/>
          <p:nvPr/>
        </p:nvSpPr>
        <p:spPr>
          <a:xfrm>
            <a:off x="1038019"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a:defRPr sz="1200">
                <a:solidFill>
                  <a:schemeClr val="bg2">
                    <a:shade val="50000"/>
                    <a:satMod val="200000"/>
                  </a:schemeClr>
                </a:solidFill>
              </a:defRPr>
            </a:lvl1pPr>
            <a:extLst/>
          </a:lstStyle>
          <a:p>
            <a:fld id="{8632FEBB-1A6B-4D25-B9A3-05ADF97727D4}" type="datetime1">
              <a:rPr lang="es-ES" smtClean="0"/>
              <a:pPr/>
              <a:t>27/01/2017</a:t>
            </a:fld>
            <a:endParaRPr lang="es-E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a:defRPr sz="1200">
                <a:solidFill>
                  <a:schemeClr val="bg2">
                    <a:shade val="50000"/>
                    <a:satMod val="200000"/>
                  </a:schemeClr>
                </a:solidFill>
                <a:effectLst/>
              </a:defRPr>
            </a:lvl1pPr>
            <a:extLst/>
          </a:lstStyle>
          <a:p>
            <a:endParaRPr lang="es-E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a:defRPr sz="1200">
                <a:solidFill>
                  <a:schemeClr val="bg2">
                    <a:shade val="50000"/>
                    <a:satMod val="200000"/>
                  </a:schemeClr>
                </a:solidFill>
                <a:effectLst/>
              </a:defRPr>
            </a:lvl1pPr>
            <a:extLst/>
          </a:lstStyle>
          <a:p>
            <a:fld id="{412FF748-1325-48DC-AE50-E54CCC902008}" type="slidenum">
              <a:rPr lang="es-ES" smtClean="0"/>
              <a:pPr/>
              <a:t>‹#›</a:t>
            </a:fld>
            <a:endParaRPr lang="es-E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p>
        </p:txBody>
      </p:sp>
      <p:pic>
        <p:nvPicPr>
          <p:cNvPr id="2" name="Picture 1"/>
          <p:cNvPicPr>
            <a:picLocks noChangeAspect="1"/>
          </p:cNvPicPr>
          <p:nvPr/>
        </p:nvPicPr>
        <p:blipFill>
          <a:blip r:embed="rId14" cstate="print">
            <a:extLst>
              <a:ext uri="{28A0092B-C50C-407E-A947-70E740481C1C}">
                <a14:useLocalDpi xmlns="" xmlns:a14="http://schemas.microsoft.com/office/drawing/2010/main" val="0"/>
              </a:ext>
            </a:extLst>
          </a:blip>
          <a:stretch>
            <a:fillRect/>
          </a:stretch>
        </p:blipFill>
        <p:spPr>
          <a:xfrm>
            <a:off x="1014984" y="-10972"/>
            <a:ext cx="2980952" cy="1203774"/>
          </a:xfrm>
          <a:prstGeom prst="rect">
            <a:avLst/>
          </a:prstGeom>
        </p:spPr>
      </p:pic>
      <p:sp>
        <p:nvSpPr>
          <p:cNvPr id="4" name="Title Placeholder 3"/>
          <p:cNvSpPr>
            <a:spLocks noGrp="1"/>
          </p:cNvSpPr>
          <p:nvPr>
            <p:ph type="title"/>
          </p:nvPr>
        </p:nvSpPr>
        <p:spPr>
          <a:xfrm>
            <a:off x="955548" y="980728"/>
            <a:ext cx="7886700" cy="1129545"/>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5" name="Text Placeholder 4"/>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3" name="Picture 2" descr="http://www.fao.org/uploads/pics/WCA_white.png"/>
          <p:cNvPicPr>
            <a:picLocks noChangeAspect="1" noChangeArrowheads="1"/>
          </p:cNvPicPr>
          <p:nvPr userDrawn="1"/>
        </p:nvPicPr>
        <p:blipFill>
          <a:blip r:embed="rId15" cstate="print">
            <a:extLst>
              <a:ext uri="{28A0092B-C50C-407E-A947-70E740481C1C}">
                <a14:useLocalDpi xmlns="" xmlns:a14="http://schemas.microsoft.com/office/drawing/2010/main" val="0"/>
              </a:ext>
            </a:extLst>
          </a:blip>
          <a:srcRect/>
          <a:stretch>
            <a:fillRect/>
          </a:stretch>
        </p:blipFill>
        <p:spPr bwMode="auto">
          <a:xfrm>
            <a:off x="6084168" y="-27383"/>
            <a:ext cx="3096344" cy="10562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862606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rtl="0" eaLnBrk="1" latinLnBrk="0" hangingPunct="1">
        <a:spcBef>
          <a:spcPct val="0"/>
        </a:spcBef>
        <a:buNone/>
        <a:defRPr sz="4400" kern="1200">
          <a:solidFill>
            <a:srgbClr val="0070C0"/>
          </a:solidFill>
          <a:effectLst/>
          <a:latin typeface="Times New Roman" panose="02020603050405020304" pitchFamily="18" charset="0"/>
          <a:ea typeface="+mj-ea"/>
          <a:cs typeface="Times New Roman" panose="02020603050405020304" pitchFamily="18" charset="0"/>
        </a:defRPr>
      </a:lvl1pPr>
      <a:extLst/>
    </p:titleStyle>
    <p:bodyStyle>
      <a:lvl1pPr marL="82296" indent="0" algn="l" rtl="0" eaLnBrk="1" latinLnBrk="0" hangingPunct="1">
        <a:lnSpc>
          <a:spcPts val="3000"/>
        </a:lnSpc>
        <a:spcBef>
          <a:spcPts val="600"/>
        </a:spcBef>
        <a:buClr>
          <a:schemeClr val="accent1"/>
        </a:buClr>
        <a:buSzPct val="80000"/>
        <a:buFont typeface="Wingdings 2"/>
        <a:buNone/>
        <a:defRPr sz="3200" kern="1200">
          <a:solidFill>
            <a:srgbClr val="0070C0"/>
          </a:solidFill>
          <a:latin typeface="Times New Roman" panose="02020603050405020304" pitchFamily="18" charset="0"/>
          <a:ea typeface="+mn-ea"/>
          <a:cs typeface="Times New Roman" panose="02020603050405020304" pitchFamily="18" charset="0"/>
        </a:defRPr>
      </a:lvl1pPr>
      <a:lvl2pPr marL="640080" indent="-237744" algn="l" rtl="0" eaLnBrk="1" latinLnBrk="0" hangingPunct="1">
        <a:lnSpc>
          <a:spcPts val="3000"/>
        </a:lnSpc>
        <a:spcBef>
          <a:spcPts val="550"/>
        </a:spcBef>
        <a:buClr>
          <a:schemeClr val="accent1"/>
        </a:buClr>
        <a:buFont typeface="Verdana"/>
        <a:buChar char="◦"/>
        <a:defRPr sz="2800" kern="1200">
          <a:solidFill>
            <a:schemeClr val="tx1"/>
          </a:solidFill>
          <a:latin typeface="Times New Roman" panose="02020603050405020304" pitchFamily="18" charset="0"/>
          <a:ea typeface="+mn-ea"/>
          <a:cs typeface="Times New Roman" panose="02020603050405020304" pitchFamily="18" charset="0"/>
        </a:defRPr>
      </a:lvl2pPr>
      <a:lvl3pPr marL="886968" indent="-228600" algn="l" rtl="0" eaLnBrk="1" latinLnBrk="0" hangingPunct="1">
        <a:lnSpc>
          <a:spcPts val="2800"/>
        </a:lnSpc>
        <a:spcBef>
          <a:spcPct val="20000"/>
        </a:spcBef>
        <a:buClr>
          <a:schemeClr val="accent2"/>
        </a:buClr>
        <a:buFont typeface="Wingdings 2"/>
        <a:buChar char=""/>
        <a:defRPr sz="2400" kern="1200">
          <a:solidFill>
            <a:schemeClr val="tx1"/>
          </a:solidFill>
          <a:latin typeface="Times New Roman" panose="02020603050405020304" pitchFamily="18" charset="0"/>
          <a:ea typeface="+mn-ea"/>
          <a:cs typeface="Times New Roman" panose="02020603050405020304" pitchFamily="18" charset="0"/>
        </a:defRPr>
      </a:lvl3pPr>
      <a:lvl4pPr marL="1097280" indent="-173736" algn="l" rtl="0" eaLnBrk="1" latinLnBrk="0" hangingPunct="1">
        <a:spcBef>
          <a:spcPct val="20000"/>
        </a:spcBef>
        <a:buClr>
          <a:schemeClr val="accent3"/>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4pPr>
      <a:lvl5pPr marL="1298448" indent="-182880" algn="l" rtl="0" eaLnBrk="1" latinLnBrk="0" hangingPunct="1">
        <a:spcBef>
          <a:spcPct val="20000"/>
        </a:spcBef>
        <a:buClr>
          <a:schemeClr val="accent4"/>
        </a:buClr>
        <a:buFont typeface="Wingdings 2"/>
        <a:buChar char=""/>
        <a:defRPr sz="2000" kern="1200">
          <a:solidFill>
            <a:schemeClr val="tx1"/>
          </a:solidFill>
          <a:latin typeface="Times New Roman" panose="02020603050405020304" pitchFamily="18" charset="0"/>
          <a:ea typeface="+mn-ea"/>
          <a:cs typeface="Times New Roman" panose="02020603050405020304" pitchFamily="18" charset="0"/>
        </a:defRPr>
      </a:lvl5pPr>
      <a:lvl6pPr marL="1508760" indent="-18288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6pPr>
      <a:lvl7pPr marL="171907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7pPr>
      <a:lvl8pPr marL="1920240"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8pPr>
      <a:lvl9pPr marL="2130552" indent="-182880" algn="l" rtl="0" eaLnBrk="1" latinLnBrk="0" hangingPunct="1">
        <a:spcBef>
          <a:spcPct val="20000"/>
        </a:spcBef>
        <a:buClr>
          <a:schemeClr val="accent6"/>
        </a:buClr>
        <a:buFont typeface="Wingdings 2"/>
        <a:buChar char=""/>
        <a:defRPr sz="2000" kern="120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txBox="1">
            <a:spLocks/>
          </p:cNvSpPr>
          <p:nvPr/>
        </p:nvSpPr>
        <p:spPr>
          <a:xfrm>
            <a:off x="1034360" y="1052736"/>
            <a:ext cx="7858120" cy="1872208"/>
          </a:xfrm>
          <a:prstGeom prst="rect">
            <a:avLst/>
          </a:prstGeom>
        </p:spPr>
        <p:txBody>
          <a:bodyPr anchor="b">
            <a:noAutofit/>
          </a:bodyPr>
          <a:lstStyle/>
          <a:p>
            <a:pPr lvl="0">
              <a:spcBef>
                <a:spcPct val="0"/>
              </a:spcBef>
              <a:defRPr/>
            </a:pPr>
            <a:r>
              <a:rPr kumimoji="0" lang="en-US" sz="2500" b="1" i="0" u="none" strike="noStrike" kern="1200" cap="none" spc="0" normalizeH="0" baseline="0" noProof="0" dirty="0" smtClean="0">
                <a:ln>
                  <a:noFill/>
                </a:ln>
                <a:solidFill>
                  <a:schemeClr val="tx1"/>
                </a:solidFill>
                <a:effectLst/>
                <a:uLnTx/>
                <a:uFillTx/>
                <a:latin typeface="+mj-lt"/>
                <a:ea typeface="+mj-ea"/>
                <a:cs typeface="+mj-cs"/>
              </a:rPr>
              <a:t>Technical</a:t>
            </a:r>
            <a:r>
              <a:rPr kumimoji="0" lang="en-US" sz="2500" b="1" i="0" u="none" strike="noStrike" kern="1200" cap="none" spc="0" normalizeH="0" noProof="0" dirty="0" smtClean="0">
                <a:ln>
                  <a:noFill/>
                </a:ln>
                <a:solidFill>
                  <a:schemeClr val="tx1"/>
                </a:solidFill>
                <a:effectLst/>
                <a:uLnTx/>
                <a:uFillTx/>
                <a:latin typeface="+mj-lt"/>
                <a:ea typeface="+mj-ea"/>
                <a:cs typeface="+mj-cs"/>
              </a:rPr>
              <a:t> review meeting on </a:t>
            </a:r>
            <a:r>
              <a:rPr lang="en-US" sz="2500" b="1" dirty="0" smtClean="0">
                <a:latin typeface="+mj-lt"/>
                <a:ea typeface="+mj-ea"/>
                <a:cs typeface="+mj-cs"/>
              </a:rPr>
              <a:t>World </a:t>
            </a:r>
            <a:r>
              <a:rPr kumimoji="0" lang="en-US" sz="2500" b="1" i="0" u="none" strike="noStrike" kern="1200" cap="none" spc="0" normalizeH="0" baseline="0" noProof="0" dirty="0" err="1" smtClean="0">
                <a:ln>
                  <a:noFill/>
                </a:ln>
                <a:solidFill>
                  <a:schemeClr val="tx1"/>
                </a:solidFill>
                <a:effectLst/>
                <a:uLnTx/>
                <a:uFillTx/>
                <a:latin typeface="+mj-lt"/>
                <a:ea typeface="+mj-ea"/>
                <a:cs typeface="+mj-cs"/>
              </a:rPr>
              <a:t>Programme</a:t>
            </a:r>
            <a:r>
              <a:rPr kumimoji="0" lang="en-US" sz="2500" b="1" i="0" u="none" strike="noStrike" kern="1200" cap="none" spc="0" normalizeH="0" baseline="0" noProof="0" dirty="0" smtClean="0">
                <a:ln>
                  <a:noFill/>
                </a:ln>
                <a:solidFill>
                  <a:schemeClr val="tx1"/>
                </a:solidFill>
                <a:effectLst/>
                <a:uLnTx/>
                <a:uFillTx/>
                <a:latin typeface="+mj-lt"/>
                <a:ea typeface="+mj-ea"/>
                <a:cs typeface="+mj-cs"/>
              </a:rPr>
              <a:t> for the Census of Agriculture </a:t>
            </a:r>
            <a:r>
              <a:rPr lang="en-US" sz="2500" b="1" dirty="0" smtClean="0"/>
              <a:t>2020 </a:t>
            </a:r>
          </a:p>
          <a:p>
            <a:pPr lvl="0">
              <a:spcBef>
                <a:spcPct val="0"/>
              </a:spcBef>
              <a:defRPr/>
            </a:pPr>
            <a:r>
              <a:rPr kumimoji="0" lang="en-US" b="1" i="0" u="none" strike="noStrike" kern="1200" cap="none" spc="0" normalizeH="0" baseline="0" noProof="0" dirty="0" smtClean="0">
                <a:ln>
                  <a:noFill/>
                </a:ln>
                <a:solidFill>
                  <a:schemeClr val="tx1"/>
                </a:solidFill>
                <a:effectLst/>
                <a:uLnTx/>
                <a:uFillTx/>
                <a:latin typeface="+mj-lt"/>
                <a:ea typeface="+mj-ea"/>
                <a:cs typeface="+mj-cs"/>
              </a:rPr>
              <a:t>Volume 2 – Operational</a:t>
            </a:r>
            <a:r>
              <a:rPr kumimoji="0" lang="en-US" b="1" i="0" u="none" strike="noStrike" kern="1200" cap="none" spc="0" normalizeH="0" noProof="0" dirty="0" smtClean="0">
                <a:ln>
                  <a:noFill/>
                </a:ln>
                <a:solidFill>
                  <a:schemeClr val="tx1"/>
                </a:solidFill>
                <a:effectLst/>
                <a:uLnTx/>
                <a:uFillTx/>
                <a:latin typeface="+mj-lt"/>
                <a:ea typeface="+mj-ea"/>
                <a:cs typeface="+mj-cs"/>
              </a:rPr>
              <a:t> </a:t>
            </a:r>
            <a:r>
              <a:rPr lang="en-US" b="1" noProof="0" dirty="0" smtClean="0">
                <a:latin typeface="+mj-lt"/>
                <a:ea typeface="+mj-ea"/>
                <a:cs typeface="+mj-cs"/>
              </a:rPr>
              <a:t>g</a:t>
            </a:r>
            <a:r>
              <a:rPr kumimoji="0" lang="en-US" b="1" i="0" u="none" strike="noStrike" kern="1200" cap="none" spc="0" normalizeH="0" noProof="0" dirty="0" smtClean="0">
                <a:ln>
                  <a:noFill/>
                </a:ln>
                <a:solidFill>
                  <a:schemeClr val="tx1"/>
                </a:solidFill>
                <a:effectLst/>
                <a:uLnTx/>
                <a:uFillTx/>
                <a:latin typeface="+mj-lt"/>
                <a:ea typeface="+mj-ea"/>
                <a:cs typeface="+mj-cs"/>
              </a:rPr>
              <a:t>uidelines on implementing census of agriculture</a:t>
            </a:r>
            <a:r>
              <a:rPr kumimoji="0" lang="en-US" b="1" i="0" u="none" strike="noStrike" kern="1200" cap="none" spc="0" normalizeH="0" baseline="0" noProof="0" dirty="0" smtClean="0">
                <a:ln>
                  <a:noFill/>
                </a:ln>
                <a:solidFill>
                  <a:schemeClr val="tx1"/>
                </a:solidFill>
                <a:effectLst/>
                <a:uLnTx/>
                <a:uFillTx/>
                <a:latin typeface="+mj-lt"/>
                <a:ea typeface="+mj-ea"/>
                <a:cs typeface="+mj-cs"/>
              </a:rPr>
              <a:t> </a:t>
            </a:r>
            <a:r>
              <a:rPr kumimoji="0" lang="en-US" sz="1600" b="1" i="0" u="none" strike="noStrike" kern="1200" cap="none" spc="0" normalizeH="0" baseline="0" noProof="0" dirty="0" smtClean="0">
                <a:ln>
                  <a:noFill/>
                </a:ln>
                <a:solidFill>
                  <a:schemeClr val="tx1"/>
                </a:solidFill>
                <a:effectLst/>
                <a:uLnTx/>
                <a:uFillTx/>
                <a:latin typeface="+mj-lt"/>
                <a:ea typeface="+mj-ea"/>
                <a:cs typeface="+mj-cs"/>
              </a:rPr>
              <a:t/>
            </a:r>
            <a:br>
              <a:rPr kumimoji="0" lang="en-US" sz="1600" b="1" i="0" u="none" strike="noStrike" kern="1200" cap="none" spc="0" normalizeH="0" baseline="0" noProof="0" dirty="0" smtClean="0">
                <a:ln>
                  <a:noFill/>
                </a:ln>
                <a:solidFill>
                  <a:schemeClr val="tx1"/>
                </a:solidFill>
                <a:effectLst/>
                <a:uLnTx/>
                <a:uFillTx/>
                <a:latin typeface="+mj-lt"/>
                <a:ea typeface="+mj-ea"/>
                <a:cs typeface="+mj-cs"/>
              </a:rPr>
            </a:br>
            <a:r>
              <a:rPr lang="en-US" sz="1600" dirty="0" smtClean="0">
                <a:latin typeface="+mj-lt"/>
                <a:ea typeface="+mj-ea"/>
                <a:cs typeface="+mj-cs"/>
              </a:rPr>
              <a:t>Rome, Italy</a:t>
            </a:r>
          </a:p>
          <a:p>
            <a:pPr lvl="0">
              <a:spcBef>
                <a:spcPct val="0"/>
              </a:spcBef>
              <a:defRPr/>
            </a:pPr>
            <a:r>
              <a:rPr kumimoji="0" lang="en-US" sz="1600" i="0" u="none" strike="noStrike" kern="1200" cap="none" spc="0" normalizeH="0" baseline="0" noProof="0" dirty="0" smtClean="0">
                <a:ln>
                  <a:noFill/>
                </a:ln>
                <a:solidFill>
                  <a:schemeClr val="tx1"/>
                </a:solidFill>
                <a:effectLst/>
                <a:uLnTx/>
                <a:uFillTx/>
                <a:latin typeface="+mj-lt"/>
                <a:ea typeface="+mj-ea"/>
                <a:cs typeface="+mj-cs"/>
              </a:rPr>
              <a:t>30-31 January</a:t>
            </a:r>
            <a:r>
              <a:rPr lang="en-US" sz="1600" dirty="0" smtClean="0">
                <a:latin typeface="+mj-lt"/>
                <a:ea typeface="+mj-ea"/>
                <a:cs typeface="+mj-cs"/>
              </a:rPr>
              <a:t> </a:t>
            </a:r>
            <a:r>
              <a:rPr kumimoji="0" lang="en-US" sz="1600" i="0" u="none" strike="noStrike" kern="1200" cap="none" spc="0" normalizeH="0" baseline="0" noProof="0" dirty="0" smtClean="0">
                <a:ln>
                  <a:noFill/>
                </a:ln>
                <a:solidFill>
                  <a:schemeClr val="tx1"/>
                </a:solidFill>
                <a:effectLst/>
                <a:uLnTx/>
                <a:uFillTx/>
                <a:latin typeface="+mj-lt"/>
                <a:ea typeface="+mj-ea"/>
                <a:cs typeface="+mj-cs"/>
              </a:rPr>
              <a:t>2017</a:t>
            </a:r>
            <a:endParaRPr kumimoji="0" lang="en-US" sz="1600" i="0" u="none" strike="noStrike" kern="1200" cap="none" spc="0" normalizeH="0" baseline="0" noProof="0" dirty="0">
              <a:ln>
                <a:noFill/>
              </a:ln>
              <a:solidFill>
                <a:schemeClr val="tx1"/>
              </a:solidFill>
              <a:effectLst/>
              <a:uLnTx/>
              <a:uFillTx/>
              <a:latin typeface="+mj-lt"/>
              <a:ea typeface="+mj-ea"/>
              <a:cs typeface="+mj-cs"/>
            </a:endParaRPr>
          </a:p>
        </p:txBody>
      </p:sp>
      <p:sp>
        <p:nvSpPr>
          <p:cNvPr id="9" name="Rectangle 1"/>
          <p:cNvSpPr txBox="1">
            <a:spLocks/>
          </p:cNvSpPr>
          <p:nvPr/>
        </p:nvSpPr>
        <p:spPr>
          <a:xfrm>
            <a:off x="1043608" y="5688632"/>
            <a:ext cx="7406640" cy="980728"/>
          </a:xfrm>
          <a:prstGeom prst="rect">
            <a:avLst/>
          </a:prstGeom>
        </p:spPr>
        <p:txBody>
          <a:bodyPr anchor="b">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b="1" noProof="0" dirty="0" smtClean="0">
                <a:latin typeface="+mj-lt"/>
                <a:ea typeface="+mj-ea"/>
                <a:cs typeface="+mj-cs"/>
              </a:rPr>
              <a:t>Neli Georgieva</a:t>
            </a:r>
          </a:p>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latin typeface="+mj-lt"/>
                <a:ea typeface="+mj-ea"/>
                <a:cs typeface="+mj-cs"/>
              </a:rPr>
              <a:t>Statistician </a:t>
            </a:r>
            <a:endParaRPr lang="en-US" noProof="0" dirty="0" smtClean="0">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dirty="0" smtClean="0">
                <a:latin typeface="+mj-lt"/>
                <a:ea typeface="+mj-ea"/>
                <a:cs typeface="+mj-cs"/>
              </a:rPr>
              <a:t>FAO Statistics Division (ESS)</a:t>
            </a:r>
          </a:p>
        </p:txBody>
      </p:sp>
      <p:sp>
        <p:nvSpPr>
          <p:cNvPr id="2" name="Rectangle 1"/>
          <p:cNvSpPr/>
          <p:nvPr/>
        </p:nvSpPr>
        <p:spPr>
          <a:xfrm>
            <a:off x="1043608" y="3411577"/>
            <a:ext cx="7776864" cy="1554272"/>
          </a:xfrm>
          <a:prstGeom prst="rect">
            <a:avLst/>
          </a:prstGeom>
        </p:spPr>
        <p:txBody>
          <a:bodyPr wrap="square">
            <a:spAutoFit/>
          </a:bodyPr>
          <a:lstStyle/>
          <a:p>
            <a:pPr algn="just"/>
            <a:r>
              <a:rPr lang="en-GB" sz="3500" b="1" dirty="0" smtClean="0"/>
              <a:t>CHAPTER 17</a:t>
            </a:r>
          </a:p>
          <a:p>
            <a:pPr algn="just"/>
            <a:r>
              <a:rPr lang="en-GB" sz="3500" b="1" dirty="0"/>
              <a:t>O</a:t>
            </a:r>
            <a:r>
              <a:rPr lang="en-GB" sz="3500" b="1" dirty="0" smtClean="0"/>
              <a:t>rganization of field </a:t>
            </a:r>
            <a:r>
              <a:rPr lang="en-GB" sz="3500" b="1" dirty="0" smtClean="0"/>
              <a:t>work</a:t>
            </a:r>
          </a:p>
          <a:p>
            <a:pPr algn="just"/>
            <a:r>
              <a:rPr lang="en-GB" sz="2500" i="1" dirty="0" smtClean="0"/>
              <a:t>Item 4</a:t>
            </a:r>
            <a:endParaRPr lang="es-ES" sz="2500" i="1" dirty="0"/>
          </a:p>
        </p:txBody>
      </p:sp>
      <p:sp>
        <p:nvSpPr>
          <p:cNvPr id="5" name="Slide Number Placeholder 4"/>
          <p:cNvSpPr>
            <a:spLocks noGrp="1"/>
          </p:cNvSpPr>
          <p:nvPr>
            <p:ph type="sldNum" sz="quarter" idx="12"/>
          </p:nvPr>
        </p:nvSpPr>
        <p:spPr/>
        <p:txBody>
          <a:bodyPr/>
          <a:lstStyle/>
          <a:p>
            <a:fld id="{412FF748-1325-48DC-AE50-E54CCC902008}" type="slidenum">
              <a:rPr lang="es-ES" smtClean="0"/>
              <a:pPr/>
              <a:t>1</a:t>
            </a:fld>
            <a:endParaRPr lang="es-ES"/>
          </a:p>
        </p:txBody>
      </p:sp>
    </p:spTree>
    <p:extLst>
      <p:ext uri="{BB962C8B-B14F-4D97-AF65-F5344CB8AC3E}">
        <p14:creationId xmlns="" xmlns:p14="http://schemas.microsoft.com/office/powerpoint/2010/main" val="2742759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848872" cy="648072"/>
          </a:xfrm>
        </p:spPr>
        <p:txBody>
          <a:bodyPr>
            <a:normAutofit fontScale="90000"/>
          </a:bodyPr>
          <a:lstStyle/>
          <a:p>
            <a:pPr marL="596646" indent="-514350"/>
            <a:r>
              <a:rPr lang="en-US" sz="4000" b="1" dirty="0">
                <a:latin typeface="Calibri" pitchFamily="34" charset="0"/>
              </a:rPr>
              <a:t>Census field staff</a:t>
            </a:r>
            <a:endParaRPr lang="en-US" sz="4000" b="1" dirty="0" smtClean="0">
              <a:latin typeface="Calibri" pitchFamily="34" charset="0"/>
            </a:endParaRPr>
          </a:p>
        </p:txBody>
      </p:sp>
      <p:sp>
        <p:nvSpPr>
          <p:cNvPr id="3" name="Content Placeholder 2"/>
          <p:cNvSpPr>
            <a:spLocks noGrp="1"/>
          </p:cNvSpPr>
          <p:nvPr>
            <p:ph idx="1"/>
          </p:nvPr>
        </p:nvSpPr>
        <p:spPr>
          <a:xfrm>
            <a:off x="1043608" y="1484784"/>
            <a:ext cx="7848872" cy="5373216"/>
          </a:xfrm>
        </p:spPr>
        <p:txBody>
          <a:bodyPr>
            <a:noAutofit/>
          </a:bodyPr>
          <a:lstStyle/>
          <a:p>
            <a:pPr marL="360000" lvl="0" indent="-360000">
              <a:lnSpc>
                <a:spcPct val="100000"/>
              </a:lnSpc>
              <a:spcBef>
                <a:spcPts val="0"/>
              </a:spcBef>
              <a:buFont typeface="Wingdings" pitchFamily="2" charset="2"/>
              <a:buChar char="§"/>
            </a:pPr>
            <a:r>
              <a:rPr lang="en-US" sz="2000" dirty="0" smtClean="0"/>
              <a:t>Play a critical role in the conduction of agricultural census and their duties should be strictly defined</a:t>
            </a:r>
          </a:p>
          <a:p>
            <a:pPr marL="360000" lvl="0" indent="-360000">
              <a:lnSpc>
                <a:spcPct val="100000"/>
              </a:lnSpc>
              <a:spcBef>
                <a:spcPts val="0"/>
              </a:spcBef>
              <a:buFont typeface="Wingdings" pitchFamily="2" charset="2"/>
              <a:buChar char="§"/>
            </a:pPr>
            <a:r>
              <a:rPr lang="en-US" sz="2000" dirty="0" smtClean="0"/>
              <a:t>It is advisable that the field staff, particularly the supervisors and enumerators, live in the places where they are working, they are familiar with local conditions, are able to communicate easily with holders</a:t>
            </a:r>
          </a:p>
          <a:p>
            <a:pPr marL="360000" lvl="0" indent="-360000">
              <a:lnSpc>
                <a:spcPct val="100000"/>
              </a:lnSpc>
              <a:spcBef>
                <a:spcPts val="0"/>
              </a:spcBef>
              <a:buFont typeface="Wingdings" pitchFamily="2" charset="2"/>
              <a:buChar char="§"/>
            </a:pPr>
            <a:r>
              <a:rPr lang="en-US" sz="2000" dirty="0" smtClean="0"/>
              <a:t>Usually, one supervisor effectively supervises 5 to 10 enumerators</a:t>
            </a:r>
          </a:p>
          <a:p>
            <a:pPr marL="360000" lvl="0" indent="-360000">
              <a:lnSpc>
                <a:spcPct val="100000"/>
              </a:lnSpc>
              <a:spcBef>
                <a:spcPts val="0"/>
              </a:spcBef>
              <a:buFont typeface="Wingdings" pitchFamily="2" charset="2"/>
              <a:buChar char="§"/>
            </a:pPr>
            <a:r>
              <a:rPr lang="en-US" sz="2000" dirty="0" smtClean="0"/>
              <a:t>Different ways of organization of field work:</a:t>
            </a:r>
          </a:p>
          <a:p>
            <a:pPr marL="0" lvl="0">
              <a:lnSpc>
                <a:spcPct val="100000"/>
              </a:lnSpc>
              <a:spcBef>
                <a:spcPts val="0"/>
              </a:spcBef>
            </a:pPr>
            <a:r>
              <a:rPr lang="en-US" sz="2000" dirty="0" smtClean="0"/>
              <a:t> </a:t>
            </a:r>
            <a:endParaRPr lang="en-US" sz="400" dirty="0" smtClean="0"/>
          </a:p>
          <a:p>
            <a:pPr marL="628650" lvl="1" indent="-266700">
              <a:lnSpc>
                <a:spcPct val="100000"/>
              </a:lnSpc>
              <a:spcBef>
                <a:spcPts val="0"/>
              </a:spcBef>
              <a:buFont typeface="Arial" pitchFamily="34" charset="0"/>
              <a:buChar char="•"/>
            </a:pPr>
            <a:r>
              <a:rPr lang="en-US" sz="1800" dirty="0" smtClean="0"/>
              <a:t>the supervisor gives certain number of EAs to each enumerator -  practiced mainly in cases when enumerators with local knowledge are recruited, they can work alone in their  </a:t>
            </a:r>
            <a:r>
              <a:rPr lang="en-US" sz="1800" dirty="0" err="1" smtClean="0"/>
              <a:t>Eas</a:t>
            </a:r>
            <a:endParaRPr lang="en-US" sz="1800" dirty="0" smtClean="0"/>
          </a:p>
          <a:p>
            <a:pPr marL="628650" lvl="1" indent="-266700">
              <a:lnSpc>
                <a:spcPct val="100000"/>
              </a:lnSpc>
              <a:spcBef>
                <a:spcPts val="0"/>
              </a:spcBef>
              <a:buNone/>
            </a:pPr>
            <a:endParaRPr lang="en-US" sz="400" dirty="0" smtClean="0"/>
          </a:p>
          <a:p>
            <a:pPr marL="628650" lvl="1" indent="-266700">
              <a:lnSpc>
                <a:spcPct val="100000"/>
              </a:lnSpc>
              <a:spcBef>
                <a:spcPts val="0"/>
              </a:spcBef>
              <a:buFont typeface="Arial" pitchFamily="34" charset="0"/>
              <a:buChar char="•"/>
            </a:pPr>
            <a:r>
              <a:rPr lang="en-US" sz="1800" dirty="0" smtClean="0"/>
              <a:t>a </a:t>
            </a:r>
            <a:r>
              <a:rPr lang="en-US" sz="1800" dirty="0"/>
              <a:t>small team of supervisor and enumerators is </a:t>
            </a:r>
            <a:r>
              <a:rPr lang="en-US" sz="1800" dirty="0" smtClean="0"/>
              <a:t>established - </a:t>
            </a:r>
            <a:r>
              <a:rPr lang="en-US" sz="1800" dirty="0"/>
              <a:t>they work together on all EAs assigned to the </a:t>
            </a:r>
            <a:r>
              <a:rPr lang="en-US" sz="1800" dirty="0" smtClean="0"/>
              <a:t>supervisors; </a:t>
            </a:r>
            <a:r>
              <a:rPr lang="en-US" sz="1800" dirty="0"/>
              <a:t>may be desirable in difficult areas with poor transport and communication </a:t>
            </a:r>
            <a:r>
              <a:rPr lang="en-US" sz="1800" dirty="0" smtClean="0"/>
              <a:t>facilities (example: Cote d’Ivoire). Advantage: </a:t>
            </a:r>
            <a:r>
              <a:rPr lang="en-US" sz="1800" dirty="0"/>
              <a:t>a team can discuss </a:t>
            </a:r>
            <a:r>
              <a:rPr lang="en-US" sz="1800" dirty="0" smtClean="0"/>
              <a:t>the </a:t>
            </a:r>
            <a:r>
              <a:rPr lang="en-US" sz="1800" dirty="0"/>
              <a:t>problems, difficulties and </a:t>
            </a:r>
            <a:r>
              <a:rPr lang="en-US" sz="1800" dirty="0" smtClean="0"/>
              <a:t>experiences. Very useful if </a:t>
            </a:r>
            <a:r>
              <a:rPr lang="en-US" sz="1800" dirty="0"/>
              <a:t>there are a number of new and inexperienced enumerators</a:t>
            </a:r>
            <a:endParaRPr lang="en-US" sz="1800" dirty="0" smtClean="0"/>
          </a:p>
          <a:p>
            <a:pPr marL="557784" lvl="1" indent="0">
              <a:spcBef>
                <a:spcPts val="0"/>
              </a:spcBef>
              <a:buNone/>
            </a:pPr>
            <a:endParaRPr lang="en-US" sz="1400" dirty="0"/>
          </a:p>
          <a:p>
            <a:pPr marL="360000" lvl="0" indent="-360000">
              <a:spcBef>
                <a:spcPts val="0"/>
              </a:spcBef>
              <a:buFont typeface="Arial" pitchFamily="34" charset="0"/>
              <a:buChar char="•"/>
            </a:pPr>
            <a:endParaRPr lang="en-US" sz="1800" dirty="0" smtClean="0"/>
          </a:p>
          <a:p>
            <a:pPr lvl="0"/>
            <a:endParaRPr lang="en-US" sz="1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10</a:t>
            </a:fld>
            <a:endParaRPr lang="es-E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056784" cy="463860"/>
          </a:xfrm>
        </p:spPr>
        <p:txBody>
          <a:bodyPr>
            <a:noAutofit/>
          </a:bodyPr>
          <a:lstStyle/>
          <a:p>
            <a:pPr marL="596646" indent="-514350"/>
            <a:r>
              <a:rPr lang="en-US" sz="3600" b="1" dirty="0">
                <a:latin typeface="Calibri" pitchFamily="34" charset="0"/>
              </a:rPr>
              <a:t>Census field </a:t>
            </a:r>
            <a:r>
              <a:rPr lang="en-US" sz="3600" b="1" dirty="0" smtClean="0">
                <a:latin typeface="Calibri" pitchFamily="34" charset="0"/>
              </a:rPr>
              <a:t>staff – cont’d</a:t>
            </a:r>
          </a:p>
        </p:txBody>
      </p:sp>
      <p:sp>
        <p:nvSpPr>
          <p:cNvPr id="3" name="Content Placeholder 2"/>
          <p:cNvSpPr>
            <a:spLocks noGrp="1"/>
          </p:cNvSpPr>
          <p:nvPr>
            <p:ph idx="1"/>
          </p:nvPr>
        </p:nvSpPr>
        <p:spPr>
          <a:xfrm>
            <a:off x="1115616" y="1295908"/>
            <a:ext cx="7848872" cy="5445460"/>
          </a:xfrm>
        </p:spPr>
        <p:txBody>
          <a:bodyPr>
            <a:noAutofit/>
          </a:bodyPr>
          <a:lstStyle/>
          <a:p>
            <a:pPr marL="360000" lvl="0" indent="-360000">
              <a:spcBef>
                <a:spcPts val="0"/>
              </a:spcBef>
            </a:pPr>
            <a:r>
              <a:rPr lang="en-US" sz="2000" b="1" dirty="0">
                <a:solidFill>
                  <a:srgbClr val="0070C0"/>
                </a:solidFill>
              </a:rPr>
              <a:t>Supervisory work</a:t>
            </a:r>
            <a:r>
              <a:rPr lang="en-US" sz="2000" dirty="0">
                <a:solidFill>
                  <a:srgbClr val="0070C0"/>
                </a:solidFill>
              </a:rPr>
              <a:t> </a:t>
            </a:r>
            <a:endParaRPr lang="en-US" sz="2000" dirty="0" smtClean="0">
              <a:solidFill>
                <a:srgbClr val="0070C0"/>
              </a:solidFill>
            </a:endParaRPr>
          </a:p>
          <a:p>
            <a:pPr marL="0" lvl="0" indent="-360000">
              <a:lnSpc>
                <a:spcPct val="100000"/>
              </a:lnSpc>
              <a:spcBef>
                <a:spcPts val="0"/>
              </a:spcBef>
            </a:pPr>
            <a:r>
              <a:rPr lang="en-US" sz="1600" b="1" dirty="0" smtClean="0"/>
              <a:t>Quality </a:t>
            </a:r>
            <a:r>
              <a:rPr lang="en-US" sz="1600" b="1" dirty="0"/>
              <a:t>checks according to the quality assurance plan for the census on the work of </a:t>
            </a:r>
            <a:r>
              <a:rPr lang="en-US" sz="1600" b="1" dirty="0" smtClean="0"/>
              <a:t>enumerators, including: </a:t>
            </a:r>
          </a:p>
          <a:p>
            <a:pPr marL="360000" lvl="0" indent="-360000">
              <a:lnSpc>
                <a:spcPct val="100000"/>
              </a:lnSpc>
              <a:spcBef>
                <a:spcPts val="0"/>
              </a:spcBef>
              <a:buFont typeface="Arial" pitchFamily="34" charset="0"/>
              <a:buChar char="•"/>
            </a:pPr>
            <a:endParaRPr lang="en-US" sz="1600" dirty="0" smtClean="0"/>
          </a:p>
          <a:p>
            <a:pPr marL="542925" lvl="1" indent="-276225">
              <a:lnSpc>
                <a:spcPct val="100000"/>
              </a:lnSpc>
              <a:spcBef>
                <a:spcPts val="0"/>
              </a:spcBef>
              <a:buFont typeface="Arial" pitchFamily="34" charset="0"/>
              <a:buChar char="•"/>
            </a:pPr>
            <a:r>
              <a:rPr lang="en-US" sz="1800" dirty="0"/>
              <a:t>Observing interviews during </a:t>
            </a:r>
            <a:r>
              <a:rPr lang="en-US" sz="1800" dirty="0" smtClean="0"/>
              <a:t>enumeration - during </a:t>
            </a:r>
            <a:r>
              <a:rPr lang="en-US" sz="1800" dirty="0"/>
              <a:t>the initial period of an enumerator's work, including identification of </a:t>
            </a:r>
            <a:r>
              <a:rPr lang="en-US" sz="1800" dirty="0" smtClean="0"/>
              <a:t>EAs </a:t>
            </a:r>
          </a:p>
          <a:p>
            <a:pPr marL="542925" lvl="1" indent="-276225">
              <a:lnSpc>
                <a:spcPct val="100000"/>
              </a:lnSpc>
              <a:spcBef>
                <a:spcPts val="0"/>
              </a:spcBef>
              <a:buFont typeface="Arial" pitchFamily="34" charset="0"/>
              <a:buChar char="•"/>
            </a:pPr>
            <a:r>
              <a:rPr lang="en-US" sz="1800" dirty="0"/>
              <a:t>Checking holdings </a:t>
            </a:r>
            <a:r>
              <a:rPr lang="en-US" sz="1800" dirty="0" smtClean="0"/>
              <a:t>enumerated (using </a:t>
            </a:r>
            <a:r>
              <a:rPr lang="en-US" sz="1800" dirty="0"/>
              <a:t>face-to-face interview or by </a:t>
            </a:r>
            <a:r>
              <a:rPr lang="en-US" sz="1800" dirty="0" smtClean="0"/>
              <a:t>phone): </a:t>
            </a:r>
            <a:r>
              <a:rPr lang="en-US" sz="1800" dirty="0"/>
              <a:t>a random sub-sample of </a:t>
            </a:r>
            <a:r>
              <a:rPr lang="en-US" sz="1800" dirty="0" err="1" smtClean="0"/>
              <a:t>Eas</a:t>
            </a:r>
            <a:r>
              <a:rPr lang="en-US" sz="1800" dirty="0" smtClean="0"/>
              <a:t> and </a:t>
            </a:r>
            <a:r>
              <a:rPr lang="en-US" sz="1800" dirty="0"/>
              <a:t>holdings, involving an element of </a:t>
            </a:r>
            <a:r>
              <a:rPr lang="en-US" sz="1800" dirty="0" smtClean="0"/>
              <a:t>surprise. </a:t>
            </a:r>
          </a:p>
          <a:p>
            <a:pPr marL="542925" lvl="1" indent="-276225">
              <a:lnSpc>
                <a:spcPct val="100000"/>
              </a:lnSpc>
              <a:spcBef>
                <a:spcPts val="0"/>
              </a:spcBef>
              <a:buFont typeface="Arial" pitchFamily="34" charset="0"/>
              <a:buChar char="•"/>
            </a:pPr>
            <a:r>
              <a:rPr lang="en-US" sz="1800" dirty="0" smtClean="0"/>
              <a:t>Checking </a:t>
            </a:r>
            <a:r>
              <a:rPr lang="en-US" sz="1800" dirty="0"/>
              <a:t>coverage of the EA: </a:t>
            </a:r>
            <a:r>
              <a:rPr lang="en-US" sz="1800" dirty="0" smtClean="0"/>
              <a:t>by </a:t>
            </a:r>
            <a:r>
              <a:rPr lang="en-US" sz="1800" dirty="0"/>
              <a:t>reconciling the forms in the enumeration record with the maps</a:t>
            </a:r>
            <a:r>
              <a:rPr lang="en-US" sz="1800" dirty="0" smtClean="0"/>
              <a:t>. </a:t>
            </a:r>
            <a:r>
              <a:rPr lang="en-US" sz="1800" dirty="0"/>
              <a:t>When using CAPI, </a:t>
            </a:r>
            <a:r>
              <a:rPr lang="en-US" sz="1800" dirty="0" smtClean="0"/>
              <a:t>done by the software</a:t>
            </a:r>
          </a:p>
          <a:p>
            <a:pPr marL="542925" lvl="1" indent="-276225">
              <a:lnSpc>
                <a:spcPct val="100000"/>
              </a:lnSpc>
              <a:spcBef>
                <a:spcPts val="0"/>
              </a:spcBef>
              <a:buFont typeface="Arial" pitchFamily="34" charset="0"/>
              <a:buChar char="•"/>
            </a:pPr>
            <a:r>
              <a:rPr lang="en-US" sz="1800" dirty="0"/>
              <a:t>Reviewing completed census </a:t>
            </a:r>
            <a:r>
              <a:rPr lang="en-US" sz="1800" dirty="0" smtClean="0"/>
              <a:t>forms to ensure </a:t>
            </a:r>
            <a:r>
              <a:rPr lang="en-US" sz="1800" dirty="0"/>
              <a:t>their completeness, accuracy and </a:t>
            </a:r>
            <a:r>
              <a:rPr lang="en-US" sz="1800" dirty="0" smtClean="0"/>
              <a:t>consistency</a:t>
            </a:r>
          </a:p>
          <a:p>
            <a:pPr marL="542925" lvl="1" indent="-276225">
              <a:lnSpc>
                <a:spcPct val="100000"/>
              </a:lnSpc>
              <a:spcBef>
                <a:spcPts val="0"/>
              </a:spcBef>
              <a:buFont typeface="Arial" pitchFamily="34" charset="0"/>
              <a:buChar char="•"/>
            </a:pPr>
            <a:r>
              <a:rPr lang="en-US" sz="1800" dirty="0"/>
              <a:t>Reviewing monitoring and evaluation data for the area under </a:t>
            </a:r>
            <a:r>
              <a:rPr lang="en-US" sz="1800" dirty="0" smtClean="0"/>
              <a:t>supervision, </a:t>
            </a:r>
            <a:r>
              <a:rPr lang="en-US" sz="1800" dirty="0"/>
              <a:t>monitoring the progress of enumeration for the area under their </a:t>
            </a:r>
            <a:r>
              <a:rPr lang="en-US" sz="1800" dirty="0" smtClean="0"/>
              <a:t>supervision, notably: </a:t>
            </a:r>
          </a:p>
          <a:p>
            <a:pPr marL="753237" lvl="5" indent="-276225"/>
            <a:r>
              <a:rPr lang="en-US" sz="1600" dirty="0">
                <a:latin typeface="Times New Roman" panose="02020603050405020304" pitchFamily="18" charset="0"/>
                <a:cs typeface="Times New Roman" panose="02020603050405020304" pitchFamily="18" charset="0"/>
              </a:rPr>
              <a:t>Percentage of agricultural holdings visited in an enumeration area</a:t>
            </a:r>
          </a:p>
          <a:p>
            <a:pPr marL="753237" lvl="5" indent="-276225"/>
            <a:r>
              <a:rPr lang="en-US" sz="1600" dirty="0">
                <a:latin typeface="Times New Roman" panose="02020603050405020304" pitchFamily="18" charset="0"/>
                <a:cs typeface="Times New Roman" panose="02020603050405020304" pitchFamily="18" charset="0"/>
              </a:rPr>
              <a:t>Time taken to complete each question/questionnaire </a:t>
            </a:r>
          </a:p>
          <a:p>
            <a:pPr marL="753237" lvl="5" indent="-276225"/>
            <a:r>
              <a:rPr lang="en-US" sz="1600" dirty="0">
                <a:latin typeface="Times New Roman" panose="02020603050405020304" pitchFamily="18" charset="0"/>
                <a:cs typeface="Times New Roman" panose="02020603050405020304" pitchFamily="18" charset="0"/>
              </a:rPr>
              <a:t>Number of questionnaires completed per day</a:t>
            </a:r>
          </a:p>
          <a:p>
            <a:pPr marL="753237" lvl="5" indent="-276225"/>
            <a:r>
              <a:rPr lang="en-US" sz="1600" dirty="0">
                <a:latin typeface="Times New Roman" panose="02020603050405020304" pitchFamily="18" charset="0"/>
                <a:cs typeface="Times New Roman" panose="02020603050405020304" pitchFamily="18" charset="0"/>
              </a:rPr>
              <a:t>Percentage of units not interviewed (refusals, non-contact, etc</a:t>
            </a:r>
            <a:r>
              <a:rPr lang="en-US" sz="1600" dirty="0" smtClean="0">
                <a:latin typeface="Times New Roman" panose="02020603050405020304" pitchFamily="18" charset="0"/>
                <a:cs typeface="Times New Roman" panose="02020603050405020304" pitchFamily="18" charset="0"/>
              </a:rPr>
              <a:t>.)</a:t>
            </a:r>
            <a:endParaRPr lang="en-US" sz="16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11</a:t>
            </a:fld>
            <a:endParaRPr lang="es-E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692696"/>
            <a:ext cx="7056784" cy="864096"/>
          </a:xfrm>
        </p:spPr>
        <p:txBody>
          <a:bodyPr>
            <a:normAutofit/>
          </a:bodyPr>
          <a:lstStyle/>
          <a:p>
            <a:pPr marL="596646" indent="-514350"/>
            <a:r>
              <a:rPr lang="en-US" sz="3600" b="1" dirty="0">
                <a:latin typeface="Calibri" pitchFamily="34" charset="0"/>
              </a:rPr>
              <a:t>Census field </a:t>
            </a:r>
            <a:r>
              <a:rPr lang="en-US" sz="3600" b="1" dirty="0" smtClean="0">
                <a:latin typeface="Calibri" pitchFamily="34" charset="0"/>
              </a:rPr>
              <a:t>staff – cont’d</a:t>
            </a:r>
          </a:p>
        </p:txBody>
      </p:sp>
      <p:sp>
        <p:nvSpPr>
          <p:cNvPr id="3" name="Content Placeholder 2"/>
          <p:cNvSpPr>
            <a:spLocks noGrp="1"/>
          </p:cNvSpPr>
          <p:nvPr>
            <p:ph idx="1"/>
          </p:nvPr>
        </p:nvSpPr>
        <p:spPr>
          <a:xfrm>
            <a:off x="1115616" y="1268524"/>
            <a:ext cx="7848872" cy="5472844"/>
          </a:xfrm>
        </p:spPr>
        <p:txBody>
          <a:bodyPr>
            <a:noAutofit/>
          </a:bodyPr>
          <a:lstStyle/>
          <a:p>
            <a:pPr marL="360000" lvl="0" indent="-360000">
              <a:spcBef>
                <a:spcPts val="0"/>
              </a:spcBef>
            </a:pPr>
            <a:r>
              <a:rPr lang="en-US" sz="2000" b="1" dirty="0">
                <a:solidFill>
                  <a:srgbClr val="0070C0"/>
                </a:solidFill>
              </a:rPr>
              <a:t>Supervisory work</a:t>
            </a:r>
            <a:r>
              <a:rPr lang="en-US" sz="2000" dirty="0">
                <a:solidFill>
                  <a:srgbClr val="0070C0"/>
                </a:solidFill>
              </a:rPr>
              <a:t> </a:t>
            </a:r>
            <a:r>
              <a:rPr lang="en-US" sz="2000" dirty="0" smtClean="0">
                <a:solidFill>
                  <a:srgbClr val="0070C0"/>
                </a:solidFill>
              </a:rPr>
              <a:t>– cont’d</a:t>
            </a:r>
          </a:p>
          <a:p>
            <a:pPr marL="360000" indent="-360000">
              <a:lnSpc>
                <a:spcPct val="100000"/>
              </a:lnSpc>
              <a:spcBef>
                <a:spcPts val="0"/>
              </a:spcBef>
              <a:buFont typeface="Wingdings" pitchFamily="2" charset="2"/>
              <a:buChar char="§"/>
            </a:pPr>
            <a:r>
              <a:rPr lang="en-US" sz="1600" dirty="0" smtClean="0"/>
              <a:t>Reporting </a:t>
            </a:r>
            <a:r>
              <a:rPr lang="en-US" sz="1600" dirty="0"/>
              <a:t>abnormalities to the census office or taking predefined actions to remedy the situation. </a:t>
            </a:r>
          </a:p>
          <a:p>
            <a:pPr marL="360000" indent="-360000">
              <a:lnSpc>
                <a:spcPct val="100000"/>
              </a:lnSpc>
              <a:spcBef>
                <a:spcPts val="0"/>
              </a:spcBef>
              <a:buFont typeface="Wingdings" pitchFamily="2" charset="2"/>
              <a:buChar char="§"/>
            </a:pPr>
            <a:r>
              <a:rPr lang="en-US" sz="1600" dirty="0"/>
              <a:t>Directly involved in collecting the questionnaires from the enumerators and forwarding them to the census </a:t>
            </a:r>
            <a:r>
              <a:rPr lang="en-US" sz="1600" dirty="0" smtClean="0"/>
              <a:t>headquarters</a:t>
            </a:r>
          </a:p>
          <a:p>
            <a:pPr marL="360000" indent="-360000">
              <a:lnSpc>
                <a:spcPct val="100000"/>
              </a:lnSpc>
              <a:spcBef>
                <a:spcPts val="0"/>
              </a:spcBef>
              <a:buFont typeface="Wingdings" pitchFamily="2" charset="2"/>
              <a:buChar char="§"/>
            </a:pPr>
            <a:r>
              <a:rPr lang="en-US" sz="1600" dirty="0" smtClean="0"/>
              <a:t>Supervision considerably simplified when CAPI is used </a:t>
            </a:r>
          </a:p>
          <a:p>
            <a:pPr marL="917784" lvl="1" indent="-360000">
              <a:lnSpc>
                <a:spcPct val="100000"/>
              </a:lnSpc>
              <a:spcBef>
                <a:spcPts val="0"/>
              </a:spcBef>
              <a:buFont typeface="Arial" pitchFamily="34" charset="0"/>
              <a:buChar char="•"/>
            </a:pPr>
            <a:endParaRPr lang="en-US" sz="1400" dirty="0"/>
          </a:p>
          <a:p>
            <a:pPr marL="360000" indent="-360000">
              <a:spcBef>
                <a:spcPts val="0"/>
              </a:spcBef>
            </a:pPr>
            <a:r>
              <a:rPr lang="en-US" sz="2000" b="1" dirty="0" smtClean="0">
                <a:solidFill>
                  <a:srgbClr val="0070C0"/>
                </a:solidFill>
              </a:rPr>
              <a:t>Enumeration work</a:t>
            </a:r>
          </a:p>
          <a:p>
            <a:pPr marL="360000" indent="-360000">
              <a:lnSpc>
                <a:spcPct val="100000"/>
              </a:lnSpc>
              <a:spcBef>
                <a:spcPts val="0"/>
              </a:spcBef>
              <a:buFont typeface="Wingdings" pitchFamily="2" charset="2"/>
              <a:buChar char="§"/>
            </a:pPr>
            <a:r>
              <a:rPr lang="en-US" sz="1500" dirty="0" smtClean="0"/>
              <a:t>Number of enumerators needed for the census operation  depends on several factors in the country:</a:t>
            </a:r>
          </a:p>
          <a:p>
            <a:pPr marL="917784" lvl="1" indent="-360000">
              <a:lnSpc>
                <a:spcPct val="100000"/>
              </a:lnSpc>
              <a:spcBef>
                <a:spcPts val="0"/>
              </a:spcBef>
              <a:buFont typeface="Arial" pitchFamily="34" charset="0"/>
              <a:buChar char="•"/>
            </a:pPr>
            <a:r>
              <a:rPr lang="en-US" sz="1400" dirty="0"/>
              <a:t>volume of work and the length of the survey period, content of the questionnaire</a:t>
            </a:r>
            <a:endParaRPr lang="en-US" sz="1400" dirty="0" smtClean="0"/>
          </a:p>
          <a:p>
            <a:pPr marL="917784" lvl="1" indent="-360000">
              <a:lnSpc>
                <a:spcPct val="100000"/>
              </a:lnSpc>
              <a:spcBef>
                <a:spcPts val="0"/>
              </a:spcBef>
              <a:buFont typeface="Arial" pitchFamily="34" charset="0"/>
              <a:buChar char="•"/>
            </a:pPr>
            <a:r>
              <a:rPr lang="en-US" sz="1400" dirty="0" smtClean="0"/>
              <a:t>intensity </a:t>
            </a:r>
            <a:r>
              <a:rPr lang="en-US" sz="1400" dirty="0"/>
              <a:t>of agriculture, the number of crop seasons in the year </a:t>
            </a:r>
            <a:endParaRPr lang="en-US" sz="1400" dirty="0" smtClean="0"/>
          </a:p>
          <a:p>
            <a:pPr marL="917784" lvl="1" indent="-360000">
              <a:lnSpc>
                <a:spcPct val="100000"/>
              </a:lnSpc>
              <a:spcBef>
                <a:spcPts val="0"/>
              </a:spcBef>
              <a:buFont typeface="Arial" pitchFamily="34" charset="0"/>
              <a:buChar char="•"/>
            </a:pPr>
            <a:r>
              <a:rPr lang="en-US" sz="1400" dirty="0" smtClean="0"/>
              <a:t>the terrain </a:t>
            </a:r>
            <a:r>
              <a:rPr lang="en-US" sz="1400" dirty="0"/>
              <a:t>to be covered</a:t>
            </a:r>
            <a:r>
              <a:rPr lang="en-US" sz="1400" dirty="0" smtClean="0"/>
              <a:t> </a:t>
            </a:r>
          </a:p>
          <a:p>
            <a:pPr marL="917784" lvl="1" indent="-360000">
              <a:lnSpc>
                <a:spcPct val="100000"/>
              </a:lnSpc>
              <a:spcBef>
                <a:spcPts val="0"/>
              </a:spcBef>
              <a:buFont typeface="Arial" pitchFamily="34" charset="0"/>
              <a:buChar char="•"/>
            </a:pPr>
            <a:r>
              <a:rPr lang="en-US" sz="1400" dirty="0" smtClean="0"/>
              <a:t>compact </a:t>
            </a:r>
            <a:r>
              <a:rPr lang="en-US" sz="1400" dirty="0"/>
              <a:t>or widely spread enumeration </a:t>
            </a:r>
            <a:r>
              <a:rPr lang="en-US" sz="1400" dirty="0" smtClean="0"/>
              <a:t>area</a:t>
            </a:r>
          </a:p>
          <a:p>
            <a:pPr marL="917784" lvl="1" indent="-360000">
              <a:lnSpc>
                <a:spcPct val="100000"/>
              </a:lnSpc>
              <a:spcBef>
                <a:spcPts val="0"/>
              </a:spcBef>
              <a:buFont typeface="Arial" pitchFamily="34" charset="0"/>
              <a:buChar char="•"/>
            </a:pPr>
            <a:r>
              <a:rPr lang="en-US" sz="1400" dirty="0" smtClean="0"/>
              <a:t>transport </a:t>
            </a:r>
            <a:r>
              <a:rPr lang="en-US" sz="1400" dirty="0"/>
              <a:t>and communication arrangements</a:t>
            </a:r>
            <a:r>
              <a:rPr lang="en-US" sz="1400" dirty="0" smtClean="0"/>
              <a:t>.</a:t>
            </a:r>
          </a:p>
          <a:p>
            <a:pPr marL="360000" indent="-360000">
              <a:lnSpc>
                <a:spcPct val="100000"/>
              </a:lnSpc>
              <a:spcBef>
                <a:spcPts val="0"/>
              </a:spcBef>
              <a:buFont typeface="Wingdings" pitchFamily="2" charset="2"/>
              <a:buChar char="§"/>
            </a:pPr>
            <a:r>
              <a:rPr lang="en-US" sz="1500" dirty="0"/>
              <a:t>Experience shows that at total for the census not more than 100 to 200 holdings should be assigned to an enumerator if no objective measurement is done, and only 20 to 50 if objective measurements are to be included. </a:t>
            </a:r>
            <a:endParaRPr lang="en-US" sz="1500" dirty="0" smtClean="0"/>
          </a:p>
          <a:p>
            <a:pPr marL="360000" indent="-360000">
              <a:lnSpc>
                <a:spcPct val="100000"/>
              </a:lnSpc>
              <a:spcBef>
                <a:spcPts val="0"/>
              </a:spcBef>
              <a:buFont typeface="Wingdings" pitchFamily="2" charset="2"/>
              <a:buChar char="§"/>
            </a:pPr>
            <a:r>
              <a:rPr lang="en-US" sz="1500" dirty="0" smtClean="0"/>
              <a:t>Local enumerators usually will </a:t>
            </a:r>
            <a:r>
              <a:rPr lang="en-US" sz="1500" dirty="0"/>
              <a:t>be known by the people and can </a:t>
            </a:r>
            <a:r>
              <a:rPr lang="en-US" sz="1500" dirty="0" smtClean="0"/>
              <a:t>get </a:t>
            </a:r>
            <a:r>
              <a:rPr lang="en-US" sz="1500" dirty="0"/>
              <a:t>maximum </a:t>
            </a:r>
            <a:r>
              <a:rPr lang="en-US" sz="1500" dirty="0" smtClean="0"/>
              <a:t>cooperation</a:t>
            </a:r>
          </a:p>
          <a:p>
            <a:pPr marL="360000" indent="-360000">
              <a:lnSpc>
                <a:spcPct val="100000"/>
              </a:lnSpc>
              <a:spcBef>
                <a:spcPts val="0"/>
              </a:spcBef>
              <a:buFont typeface="Wingdings" pitchFamily="2" charset="2"/>
              <a:buChar char="§"/>
            </a:pPr>
            <a:r>
              <a:rPr lang="en-US" sz="1500" dirty="0" smtClean="0"/>
              <a:t>If </a:t>
            </a:r>
            <a:r>
              <a:rPr lang="en-US" sz="1500" dirty="0"/>
              <a:t>they are new to the area, they have to be introduced to village leaders and people by their supervisor or senior local administration or extension </a:t>
            </a:r>
            <a:r>
              <a:rPr lang="en-US" sz="1500" dirty="0" smtClean="0"/>
              <a:t>agents.</a:t>
            </a:r>
          </a:p>
          <a:p>
            <a:pPr marL="360000" indent="-360000">
              <a:lnSpc>
                <a:spcPct val="100000"/>
              </a:lnSpc>
              <a:spcBef>
                <a:spcPts val="0"/>
              </a:spcBef>
              <a:buFont typeface="Wingdings" pitchFamily="2" charset="2"/>
              <a:buChar char="§"/>
            </a:pPr>
            <a:r>
              <a:rPr lang="en-US" sz="1500" dirty="0" smtClean="0"/>
              <a:t>Helpers familiar with the people can be assigned to the enumerator, to guide him around the EA</a:t>
            </a:r>
          </a:p>
        </p:txBody>
      </p:sp>
      <p:sp>
        <p:nvSpPr>
          <p:cNvPr id="4" name="Slide Number Placeholder 3"/>
          <p:cNvSpPr>
            <a:spLocks noGrp="1"/>
          </p:cNvSpPr>
          <p:nvPr>
            <p:ph type="sldNum" sz="quarter" idx="12"/>
          </p:nvPr>
        </p:nvSpPr>
        <p:spPr/>
        <p:txBody>
          <a:bodyPr/>
          <a:lstStyle/>
          <a:p>
            <a:fld id="{412FF748-1325-48DC-AE50-E54CCC902008}" type="slidenum">
              <a:rPr lang="es-ES" smtClean="0"/>
              <a:pPr/>
              <a:t>12</a:t>
            </a:fld>
            <a:endParaRPr lang="es-ES"/>
          </a:p>
        </p:txBody>
      </p:sp>
    </p:spTree>
    <p:extLst>
      <p:ext uri="{BB962C8B-B14F-4D97-AF65-F5344CB8AC3E}">
        <p14:creationId xmlns="" xmlns:p14="http://schemas.microsoft.com/office/powerpoint/2010/main" val="1021586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1017464"/>
            <a:ext cx="7056784" cy="899368"/>
          </a:xfrm>
        </p:spPr>
        <p:txBody>
          <a:bodyPr>
            <a:noAutofit/>
          </a:bodyPr>
          <a:lstStyle/>
          <a:p>
            <a:pPr indent="-514350"/>
            <a:r>
              <a:rPr lang="en-US" sz="3600" b="1" dirty="0">
                <a:latin typeface="Calibri" pitchFamily="34" charset="0"/>
              </a:rPr>
              <a:t>General suggestions for preparing the face-to-face interview </a:t>
            </a:r>
            <a:endParaRPr lang="en-US" sz="3600" b="1" dirty="0" smtClean="0">
              <a:latin typeface="Calibri" pitchFamily="34" charset="0"/>
            </a:endParaRPr>
          </a:p>
        </p:txBody>
      </p:sp>
      <p:sp>
        <p:nvSpPr>
          <p:cNvPr id="3" name="Content Placeholder 2"/>
          <p:cNvSpPr>
            <a:spLocks noGrp="1"/>
          </p:cNvSpPr>
          <p:nvPr>
            <p:ph idx="1"/>
          </p:nvPr>
        </p:nvSpPr>
        <p:spPr>
          <a:xfrm>
            <a:off x="1187624" y="1988604"/>
            <a:ext cx="7632848" cy="4536740"/>
          </a:xfrm>
        </p:spPr>
        <p:txBody>
          <a:bodyPr>
            <a:noAutofit/>
          </a:bodyPr>
          <a:lstStyle/>
          <a:p>
            <a:pPr marL="360000" lvl="0" indent="-360000">
              <a:lnSpc>
                <a:spcPct val="100000"/>
              </a:lnSpc>
              <a:buFont typeface="Arial" pitchFamily="34" charset="0"/>
              <a:buChar char="•"/>
            </a:pPr>
            <a:endParaRPr lang="en-US" sz="1400" dirty="0" smtClean="0"/>
          </a:p>
          <a:p>
            <a:pPr marL="360000" lvl="0" indent="-360000">
              <a:lnSpc>
                <a:spcPct val="100000"/>
              </a:lnSpc>
              <a:buFont typeface="Wingdings" pitchFamily="2" charset="2"/>
              <a:buChar char="§"/>
            </a:pPr>
            <a:r>
              <a:rPr lang="en-US" sz="2000" dirty="0" smtClean="0"/>
              <a:t>The </a:t>
            </a:r>
            <a:r>
              <a:rPr lang="en-US" sz="2000" dirty="0"/>
              <a:t>enumerators should plan their daily routine for </a:t>
            </a:r>
            <a:r>
              <a:rPr lang="en-US" sz="2000" dirty="0" smtClean="0"/>
              <a:t>interviewing</a:t>
            </a:r>
          </a:p>
          <a:p>
            <a:pPr marL="360000" lvl="0" indent="-360000">
              <a:lnSpc>
                <a:spcPct val="100000"/>
              </a:lnSpc>
              <a:buFont typeface="Wingdings" pitchFamily="2" charset="2"/>
              <a:buChar char="§"/>
            </a:pPr>
            <a:r>
              <a:rPr lang="en-US" sz="2000" dirty="0" smtClean="0"/>
              <a:t>For new enumerators it is desirable </a:t>
            </a:r>
            <a:r>
              <a:rPr lang="en-US" sz="2000" dirty="0"/>
              <a:t>to </a:t>
            </a:r>
            <a:r>
              <a:rPr lang="en-US" sz="2000" dirty="0" smtClean="0"/>
              <a:t>spell </a:t>
            </a:r>
            <a:r>
              <a:rPr lang="en-US" sz="2000" dirty="0"/>
              <a:t>out possible problems and possible </a:t>
            </a:r>
            <a:r>
              <a:rPr lang="en-US" sz="2000" dirty="0" smtClean="0"/>
              <a:t>solutions</a:t>
            </a:r>
          </a:p>
          <a:p>
            <a:pPr marL="360000" lvl="0" indent="-360000">
              <a:lnSpc>
                <a:spcPct val="100000"/>
              </a:lnSpc>
              <a:buFont typeface="Wingdings" pitchFamily="2" charset="2"/>
              <a:buChar char="§"/>
            </a:pPr>
            <a:r>
              <a:rPr lang="en-US" sz="2000" dirty="0" smtClean="0"/>
              <a:t>It is desirable </a:t>
            </a:r>
            <a:r>
              <a:rPr lang="en-US" sz="2000" dirty="0"/>
              <a:t>to have advance information about the area of enumeration and the people to be </a:t>
            </a:r>
            <a:r>
              <a:rPr lang="en-US" sz="2000" dirty="0" smtClean="0"/>
              <a:t>interviewed</a:t>
            </a:r>
          </a:p>
          <a:p>
            <a:pPr marL="360000" lvl="0" indent="-360000">
              <a:lnSpc>
                <a:spcPct val="100000"/>
              </a:lnSpc>
              <a:buFont typeface="Wingdings" pitchFamily="2" charset="2"/>
              <a:buChar char="§"/>
            </a:pPr>
            <a:r>
              <a:rPr lang="en-US" sz="2000" dirty="0"/>
              <a:t>If the area involved is of one cultural group, it is often wise to interview the leaders first to enlist their cooperation and to have them recommend and introduce the enumerator to others in the group.  </a:t>
            </a:r>
            <a:endParaRPr lang="en-US" sz="2000" dirty="0" smtClean="0"/>
          </a:p>
          <a:p>
            <a:pPr marL="360000" lvl="0" indent="-360000">
              <a:lnSpc>
                <a:spcPct val="100000"/>
              </a:lnSpc>
              <a:buFont typeface="Wingdings" pitchFamily="2" charset="2"/>
              <a:buChar char="§"/>
            </a:pPr>
            <a:r>
              <a:rPr lang="en-US" sz="2000" dirty="0" smtClean="0"/>
              <a:t>The same principle is </a:t>
            </a:r>
            <a:r>
              <a:rPr lang="en-US" sz="2000" dirty="0"/>
              <a:t>also applicable to organizations or </a:t>
            </a:r>
            <a:r>
              <a:rPr lang="en-US" sz="2000" dirty="0" smtClean="0"/>
              <a:t>institutions (e.g. a large cooperative) </a:t>
            </a:r>
          </a:p>
          <a:p>
            <a:pPr marL="360000" lvl="0" indent="-360000">
              <a:lnSpc>
                <a:spcPct val="100000"/>
              </a:lnSpc>
              <a:buFont typeface="Wingdings" pitchFamily="2" charset="2"/>
              <a:buChar char="§"/>
            </a:pPr>
            <a:r>
              <a:rPr lang="en-US" sz="2000" dirty="0"/>
              <a:t>If possible, appointments should be made in advance</a:t>
            </a:r>
          </a:p>
          <a:p>
            <a:pPr marL="360000" lvl="0" indent="-360000">
              <a:spcBef>
                <a:spcPts val="0"/>
              </a:spcBef>
              <a:buFont typeface="Arial" pitchFamily="34" charset="0"/>
              <a:buChar char="•"/>
            </a:pPr>
            <a:endParaRPr lang="en-US" sz="1400" dirty="0" smtClean="0"/>
          </a:p>
          <a:p>
            <a:pPr marL="360000" lvl="0" indent="-360000">
              <a:spcBef>
                <a:spcPts val="0"/>
              </a:spcBef>
              <a:buFont typeface="Arial" pitchFamily="34" charset="0"/>
              <a:buChar char="•"/>
            </a:pPr>
            <a:endParaRPr lang="en-US" sz="1400" dirty="0" smtClean="0"/>
          </a:p>
          <a:p>
            <a:pPr marL="360000" lvl="0" indent="-360000">
              <a:spcBef>
                <a:spcPts val="0"/>
              </a:spcBef>
              <a:buFont typeface="Arial" pitchFamily="34" charset="0"/>
              <a:buChar char="•"/>
            </a:pPr>
            <a:endParaRPr lang="en-US" sz="1400" dirty="0" smtClean="0"/>
          </a:p>
          <a:p>
            <a:pPr marL="360000" lvl="0" indent="-360000">
              <a:spcBef>
                <a:spcPts val="0"/>
              </a:spcBef>
              <a:buFont typeface="Arial" pitchFamily="34" charset="0"/>
              <a:buChar char="•"/>
            </a:pPr>
            <a:endParaRPr lang="en-US" sz="1400" dirty="0" smtClean="0"/>
          </a:p>
          <a:p>
            <a:pPr lvl="0"/>
            <a:endParaRPr lang="en-US" sz="1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13</a:t>
            </a:fld>
            <a:endParaRPr lang="es-E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930128" cy="936104"/>
          </a:xfrm>
        </p:spPr>
        <p:txBody>
          <a:bodyPr>
            <a:noAutofit/>
          </a:bodyPr>
          <a:lstStyle/>
          <a:p>
            <a:r>
              <a:rPr lang="en-US" sz="3200" b="1" dirty="0" smtClean="0">
                <a:latin typeface="Calibri" pitchFamily="34" charset="0"/>
              </a:rPr>
              <a:t>Field enumeration kit and tools for face-to-face data collection</a:t>
            </a:r>
            <a:endParaRPr lang="en-US" sz="3200" b="1" dirty="0">
              <a:latin typeface="Calibri" pitchFamily="34" charset="0"/>
            </a:endParaRPr>
          </a:p>
        </p:txBody>
      </p:sp>
      <p:sp>
        <p:nvSpPr>
          <p:cNvPr id="4" name="Slide Number Placeholder 3"/>
          <p:cNvSpPr>
            <a:spLocks noGrp="1"/>
          </p:cNvSpPr>
          <p:nvPr>
            <p:ph type="sldNum" sz="quarter" idx="12"/>
          </p:nvPr>
        </p:nvSpPr>
        <p:spPr/>
        <p:txBody>
          <a:bodyPr/>
          <a:lstStyle/>
          <a:p>
            <a:fld id="{412FF748-1325-48DC-AE50-E54CCC902008}" type="slidenum">
              <a:rPr lang="es-ES" smtClean="0"/>
              <a:pPr/>
              <a:t>14</a:t>
            </a:fld>
            <a:endParaRPr lang="es-ES"/>
          </a:p>
        </p:txBody>
      </p:sp>
      <p:graphicFrame>
        <p:nvGraphicFramePr>
          <p:cNvPr id="7" name="Content Placeholder 6"/>
          <p:cNvGraphicFramePr>
            <a:graphicFrameLocks noGrp="1"/>
          </p:cNvGraphicFramePr>
          <p:nvPr>
            <p:ph idx="1"/>
            <p:extLst>
              <p:ext uri="{D42A27DB-BD31-4B8C-83A1-F6EECF244321}">
                <p14:modId xmlns="" xmlns:p14="http://schemas.microsoft.com/office/powerpoint/2010/main" val="1159218353"/>
              </p:ext>
            </p:extLst>
          </p:nvPr>
        </p:nvGraphicFramePr>
        <p:xfrm>
          <a:off x="1187624" y="2420887"/>
          <a:ext cx="7704856" cy="3969867"/>
        </p:xfrm>
        <a:graphic>
          <a:graphicData uri="http://schemas.openxmlformats.org/drawingml/2006/table">
            <a:tbl>
              <a:tblPr firstRow="1" firstCol="1" bandRow="1"/>
              <a:tblGrid>
                <a:gridCol w="2517469"/>
                <a:gridCol w="2373260"/>
                <a:gridCol w="2814127"/>
              </a:tblGrid>
              <a:tr h="284071">
                <a:tc gridSpan="3">
                  <a:txBody>
                    <a:bodyPr/>
                    <a:lstStyle/>
                    <a:p>
                      <a:pPr marL="0" marR="0" algn="ctr">
                        <a:lnSpc>
                          <a:spcPct val="107000"/>
                        </a:lnSpc>
                        <a:spcBef>
                          <a:spcPts val="0"/>
                        </a:spcBef>
                        <a:spcAft>
                          <a:spcPts val="0"/>
                        </a:spcAft>
                      </a:pPr>
                      <a:r>
                        <a:rPr lang="en-US" sz="1800" b="1" spc="-10" dirty="0">
                          <a:solidFill>
                            <a:schemeClr val="bg1">
                              <a:lumMod val="95000"/>
                            </a:schemeClr>
                          </a:solidFill>
                          <a:effectLst/>
                          <a:latin typeface="Calibri" panose="020F0502020204030204" pitchFamily="34" charset="0"/>
                          <a:ea typeface="Calibri" panose="020F0502020204030204" pitchFamily="34" charset="0"/>
                          <a:cs typeface="Arial" panose="020B0604020202020204" pitchFamily="34" charset="0"/>
                        </a:rPr>
                        <a:t>Kit for data collection:</a:t>
                      </a:r>
                      <a:endParaRPr lang="en-US" sz="1800" dirty="0">
                        <a:solidFill>
                          <a:schemeClr val="bg1">
                            <a:lumMod val="9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solidFill>
                  </a:tcPr>
                </a:tc>
                <a:tc hMerge="1">
                  <a:txBody>
                    <a:bodyPr/>
                    <a:lstStyle/>
                    <a:p>
                      <a:endParaRPr lang="en-US"/>
                    </a:p>
                  </a:txBody>
                  <a:tcPr/>
                </a:tc>
                <a:tc hMerge="1">
                  <a:txBody>
                    <a:bodyPr/>
                    <a:lstStyle/>
                    <a:p>
                      <a:endParaRPr lang="en-US"/>
                    </a:p>
                  </a:txBody>
                  <a:tcPr/>
                </a:tc>
              </a:tr>
              <a:tr h="2876353">
                <a:tc>
                  <a:txBody>
                    <a:bodyPr/>
                    <a:lstStyle/>
                    <a:p>
                      <a:pPr marL="0" marR="0">
                        <a:lnSpc>
                          <a:spcPct val="100000"/>
                        </a:lnSpc>
                        <a:spcBef>
                          <a:spcPts val="0"/>
                        </a:spcBef>
                        <a:spcAft>
                          <a:spcPts val="0"/>
                        </a:spcAft>
                      </a:pPr>
                      <a:r>
                        <a:rPr lang="en-US" sz="1600" b="1" spc="-10" dirty="0">
                          <a:effectLst/>
                          <a:latin typeface="Calibri" panose="020F0502020204030204" pitchFamily="34" charset="0"/>
                          <a:ea typeface="Calibri" panose="020F0502020204030204" pitchFamily="34" charset="0"/>
                          <a:cs typeface="Arial" panose="020B0604020202020204" pitchFamily="34" charset="0"/>
                        </a:rPr>
                        <a:t>For CAPI method: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CAPI device (Tablets, PDA, smartphone) </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 several paper copies of the questionnaire </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 Spare battery (could be solar battery) </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USB memory stick</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Spare SIM card from different provider (optional)</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alpha val="69000"/>
                      </a:schemeClr>
                    </a:solidFill>
                  </a:tcPr>
                </a:tc>
                <a:tc>
                  <a:txBody>
                    <a:bodyPr/>
                    <a:lstStyle/>
                    <a:p>
                      <a:pPr marL="0" marR="0">
                        <a:lnSpc>
                          <a:spcPct val="100000"/>
                        </a:lnSpc>
                        <a:spcBef>
                          <a:spcPts val="0"/>
                        </a:spcBef>
                        <a:spcAft>
                          <a:spcPts val="0"/>
                        </a:spcAft>
                      </a:pPr>
                      <a:r>
                        <a:rPr lang="en-US" sz="1600" b="1" spc="-10" dirty="0">
                          <a:effectLst/>
                          <a:latin typeface="Calibri" panose="020F0502020204030204" pitchFamily="34" charset="0"/>
                          <a:ea typeface="Calibri" panose="020F0502020204030204" pitchFamily="34" charset="0"/>
                          <a:cs typeface="Arial" panose="020B0604020202020204" pitchFamily="34" charset="0"/>
                        </a:rPr>
                        <a:t>For PAPI method: </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Paper questionnaires </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Instructions manual </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Calculator</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Pencils</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Eraser</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alpha val="69000"/>
                      </a:schemeClr>
                    </a:solidFill>
                  </a:tcPr>
                </a:tc>
                <a:tc>
                  <a:txBody>
                    <a:bodyPr/>
                    <a:lstStyle/>
                    <a:p>
                      <a:pPr marL="0" marR="0">
                        <a:lnSpc>
                          <a:spcPct val="100000"/>
                        </a:lnSpc>
                        <a:spcBef>
                          <a:spcPts val="0"/>
                        </a:spcBef>
                        <a:spcAft>
                          <a:spcPts val="0"/>
                        </a:spcAft>
                      </a:pPr>
                      <a:r>
                        <a:rPr lang="en-US" sz="1600" b="1" spc="-10" dirty="0">
                          <a:effectLst/>
                          <a:latin typeface="Calibri" panose="020F0502020204030204" pitchFamily="34" charset="0"/>
                          <a:ea typeface="Calibri" panose="020F0502020204030204" pitchFamily="34" charset="0"/>
                          <a:cs typeface="Arial" panose="020B0604020202020204" pitchFamily="34" charset="0"/>
                        </a:rPr>
                        <a:t>In addition, for both methods:</a:t>
                      </a:r>
                      <a:endParaRPr lang="en-US" sz="1600" b="1"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GPS device (if not </a:t>
                      </a:r>
                      <a:r>
                        <a:rPr lang="en-GB" sz="1600" spc="-10" dirty="0" smtClean="0">
                          <a:effectLst/>
                          <a:latin typeface="Calibri" panose="020F0502020204030204" pitchFamily="34" charset="0"/>
                          <a:ea typeface="SimSun" panose="02010600030101010101" pitchFamily="2" charset="-122"/>
                          <a:cs typeface="Arial" panose="020B0604020202020204" pitchFamily="34" charset="0"/>
                        </a:rPr>
                        <a:t>built-in into </a:t>
                      </a:r>
                      <a:r>
                        <a:rPr lang="en-GB" sz="1600" spc="-10" dirty="0">
                          <a:effectLst/>
                          <a:latin typeface="Calibri" panose="020F0502020204030204" pitchFamily="34" charset="0"/>
                          <a:ea typeface="SimSun" panose="02010600030101010101" pitchFamily="2" charset="-122"/>
                          <a:cs typeface="Arial" panose="020B0604020202020204" pitchFamily="34" charset="0"/>
                        </a:rPr>
                        <a:t>the CAPI device)</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Waterproof bag</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Maps of the area assigned (if not incorporated into the device)</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Badge for identification</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Clip-pad</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Torch</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a:effectLst/>
                          <a:latin typeface="Calibri" panose="020F0502020204030204" pitchFamily="34" charset="0"/>
                          <a:ea typeface="SimSun" panose="02010600030101010101" pitchFamily="2" charset="-122"/>
                          <a:cs typeface="Arial" panose="020B0604020202020204" pitchFamily="34" charset="0"/>
                        </a:rPr>
                        <a:t>First aid kit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00000"/>
                        </a:lnSpc>
                        <a:spcBef>
                          <a:spcPts val="0"/>
                        </a:spcBef>
                        <a:spcAft>
                          <a:spcPts val="0"/>
                        </a:spcAft>
                        <a:buFont typeface="Courier New" panose="02070309020205020404" pitchFamily="49" charset="0"/>
                        <a:buChar char="o"/>
                      </a:pPr>
                      <a:r>
                        <a:rPr lang="en-GB" sz="1600" spc="-10" dirty="0" smtClean="0">
                          <a:effectLst/>
                          <a:latin typeface="Calibri" panose="020F0502020204030204" pitchFamily="34" charset="0"/>
                          <a:ea typeface="SimSun" panose="02010600030101010101" pitchFamily="2" charset="-122"/>
                          <a:cs typeface="Arial" panose="020B0604020202020204" pitchFamily="34" charset="0"/>
                        </a:rPr>
                        <a:t>Water </a:t>
                      </a:r>
                      <a:r>
                        <a:rPr lang="en-GB" sz="1600" spc="-10" dirty="0">
                          <a:effectLst/>
                          <a:latin typeface="Calibri" panose="020F0502020204030204" pitchFamily="34" charset="0"/>
                          <a:ea typeface="SimSun" panose="02010600030101010101" pitchFamily="2" charset="-122"/>
                          <a:cs typeface="Arial" panose="020B0604020202020204" pitchFamily="34" charset="0"/>
                        </a:rPr>
                        <a:t>kit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3">
                        <a:lumMod val="20000"/>
                        <a:lumOff val="80000"/>
                        <a:alpha val="69000"/>
                      </a:schemeClr>
                    </a:solidFill>
                  </a:tcPr>
                </a:tc>
              </a:tr>
              <a:tr h="488546">
                <a:tc gridSpan="3">
                  <a:txBody>
                    <a:bodyPr/>
                    <a:lstStyle/>
                    <a:p>
                      <a:pPr marL="0" marR="0">
                        <a:lnSpc>
                          <a:spcPct val="100000"/>
                        </a:lnSpc>
                        <a:spcBef>
                          <a:spcPts val="0"/>
                        </a:spcBef>
                        <a:spcAft>
                          <a:spcPts val="0"/>
                        </a:spcAft>
                      </a:pPr>
                      <a:r>
                        <a:rPr lang="en-US" sz="1600" spc="-10" dirty="0">
                          <a:effectLst/>
                          <a:latin typeface="Calibri" panose="020F0502020204030204" pitchFamily="34" charset="0"/>
                          <a:ea typeface="Calibri" panose="020F0502020204030204" pitchFamily="34" charset="0"/>
                          <a:cs typeface="Arial" panose="020B0604020202020204" pitchFamily="34" charset="0"/>
                        </a:rPr>
                        <a:t>If physical measurements is to be performed (mainly in the supplementary modules in the modular approach</a:t>
                      </a:r>
                      <a:r>
                        <a:rPr lang="en-US" sz="1600" spc="-10" dirty="0" smtClean="0">
                          <a:effectLst/>
                          <a:latin typeface="Calibri" panose="020F0502020204030204" pitchFamily="34" charset="0"/>
                          <a:ea typeface="Calibri" panose="020F0502020204030204" pitchFamily="34" charset="0"/>
                          <a:cs typeface="Arial" panose="020B0604020202020204" pitchFamily="34" charset="0"/>
                        </a:rPr>
                        <a:t>): </a:t>
                      </a:r>
                      <a:r>
                        <a:rPr lang="en-GB" sz="1600" spc="-10" dirty="0" smtClean="0">
                          <a:effectLst/>
                          <a:latin typeface="Calibri" panose="020F0502020204030204" pitchFamily="34" charset="0"/>
                          <a:ea typeface="SimSun" panose="02010600030101010101" pitchFamily="2" charset="-122"/>
                          <a:cs typeface="Arial" panose="020B0604020202020204" pitchFamily="34" charset="0"/>
                        </a:rPr>
                        <a:t>Animal counter, Crop-cutting tools, Scale</a:t>
                      </a:r>
                      <a:r>
                        <a:rPr lang="en-GB" sz="1600" spc="-10" dirty="0">
                          <a:effectLst/>
                          <a:latin typeface="Calibri" panose="020F0502020204030204" pitchFamily="34" charset="0"/>
                          <a:ea typeface="SimSun" panose="02010600030101010101" pitchFamily="2" charset="-122"/>
                          <a:cs typeface="Arial" panose="020B0604020202020204" pitchFamily="34" charset="0"/>
                        </a:rPr>
                        <a:t>, </a:t>
                      </a:r>
                      <a:r>
                        <a:rPr lang="en-GB" sz="1600" spc="-10" dirty="0" smtClean="0">
                          <a:effectLst/>
                          <a:latin typeface="Calibri" panose="020F0502020204030204" pitchFamily="34" charset="0"/>
                          <a:ea typeface="SimSun" panose="02010600030101010101" pitchFamily="2" charset="-122"/>
                          <a:cs typeface="Arial" panose="020B0604020202020204" pitchFamily="34" charset="0"/>
                        </a:rPr>
                        <a:t>et.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r>
              <a:tr h="261744">
                <a:tc gridSpan="3">
                  <a:txBody>
                    <a:bodyPr/>
                    <a:lstStyle/>
                    <a:p>
                      <a:pPr marL="0" marR="0" algn="just">
                        <a:lnSpc>
                          <a:spcPct val="100000"/>
                        </a:lnSpc>
                        <a:spcBef>
                          <a:spcPts val="0"/>
                        </a:spcBef>
                        <a:spcAft>
                          <a:spcPts val="0"/>
                        </a:spcAft>
                        <a:tabLst>
                          <a:tab pos="-457200" algn="l"/>
                          <a:tab pos="0" algn="l"/>
                          <a:tab pos="457200" algn="l"/>
                          <a:tab pos="822960" algn="l"/>
                          <a:tab pos="997585" algn="l"/>
                          <a:tab pos="1828800" algn="l"/>
                        </a:tabLst>
                      </a:pPr>
                      <a:r>
                        <a:rPr lang="en-GB" sz="1600" spc="-10" dirty="0">
                          <a:effectLst/>
                          <a:latin typeface="Calibri" panose="020F0502020204030204" pitchFamily="34" charset="0"/>
                          <a:ea typeface="SimSun" panose="02010600030101010101" pitchFamily="2" charset="-122"/>
                          <a:cs typeface="Arial" panose="020B0604020202020204" pitchFamily="34" charset="0"/>
                        </a:rPr>
                        <a:t>Other </a:t>
                      </a:r>
                      <a:r>
                        <a:rPr lang="en-GB" sz="1600" spc="-10" dirty="0" smtClean="0">
                          <a:effectLst/>
                          <a:latin typeface="Calibri" panose="020F0502020204030204" pitchFamily="34" charset="0"/>
                          <a:ea typeface="SimSun" panose="02010600030101010101" pitchFamily="2" charset="-122"/>
                          <a:cs typeface="Arial" panose="020B0604020202020204" pitchFamily="34" charset="0"/>
                        </a:rPr>
                        <a:t>equipment: Raincoat, Rubber boots, </a:t>
                      </a:r>
                      <a:r>
                        <a:rPr lang="en-US" sz="1600" kern="1200" spc="-10" dirty="0" smtClean="0">
                          <a:solidFill>
                            <a:schemeClr val="tx1"/>
                          </a:solidFill>
                          <a:effectLst/>
                          <a:latin typeface="Calibri" panose="020F0502020204030204" pitchFamily="34" charset="0"/>
                          <a:ea typeface="SimSun" panose="02010600030101010101" pitchFamily="2" charset="-122"/>
                          <a:cs typeface="Arial" panose="020B0604020202020204" pitchFamily="34" charset="0"/>
                        </a:rPr>
                        <a:t>Mosquito </a:t>
                      </a:r>
                      <a:r>
                        <a:rPr lang="en-US" sz="1600" kern="1200" spc="-10" dirty="0">
                          <a:solidFill>
                            <a:schemeClr val="tx1"/>
                          </a:solidFill>
                          <a:effectLst/>
                          <a:latin typeface="Calibri" panose="020F0502020204030204" pitchFamily="34" charset="0"/>
                          <a:ea typeface="SimSun" panose="02010600030101010101" pitchFamily="2" charset="-122"/>
                          <a:cs typeface="Arial" panose="020B0604020202020204" pitchFamily="34" charset="0"/>
                        </a:rPr>
                        <a:t>/snake/spider protection kit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20000"/>
                        <a:lumOff val="80000"/>
                      </a:schemeClr>
                    </a:solidFill>
                  </a:tcPr>
                </a:tc>
                <a:tc hMerge="1">
                  <a:txBody>
                    <a:bodyPr/>
                    <a:lstStyle/>
                    <a:p>
                      <a:endParaRPr lang="en-US"/>
                    </a:p>
                  </a:txBody>
                  <a:tcPr/>
                </a:tc>
                <a:tc hMerge="1">
                  <a:txBody>
                    <a:bodyPr/>
                    <a:lstStyle/>
                    <a:p>
                      <a:endParaRPr lang="en-US"/>
                    </a:p>
                  </a:txBody>
                  <a:tcPr/>
                </a:tc>
              </a:tr>
            </a:tbl>
          </a:graphicData>
        </a:graphic>
      </p:graphicFrame>
      <p:sp>
        <p:nvSpPr>
          <p:cNvPr id="5" name="Rectangle 4"/>
          <p:cNvSpPr/>
          <p:nvPr/>
        </p:nvSpPr>
        <p:spPr>
          <a:xfrm>
            <a:off x="1043608" y="1700808"/>
            <a:ext cx="7848872" cy="830997"/>
          </a:xfrm>
          <a:prstGeom prst="rect">
            <a:avLst/>
          </a:prstGeom>
        </p:spPr>
        <p:txBody>
          <a:bodyPr wrap="square">
            <a:spAutoFit/>
          </a:bodyPr>
          <a:lstStyle/>
          <a:p>
            <a:pPr lvl="0" indent="-360000">
              <a:lnSpc>
                <a:spcPct val="100000"/>
              </a:lnSpc>
              <a:spcBef>
                <a:spcPts val="0"/>
              </a:spcBef>
            </a:pPr>
            <a:r>
              <a:rPr lang="en-US" sz="1600" dirty="0" smtClean="0"/>
              <a:t>The kit and tools needed for field data collection vary depending on the method of data collection, content of the questionnaire, countries’ conditions. Indicative list is given below.</a:t>
            </a:r>
            <a:endParaRPr lang="en-GB" sz="1600" dirty="0" smtClean="0"/>
          </a:p>
        </p:txBody>
      </p:sp>
    </p:spTree>
    <p:extLst>
      <p:ext uri="{BB962C8B-B14F-4D97-AF65-F5344CB8AC3E}">
        <p14:creationId xmlns="" xmlns:p14="http://schemas.microsoft.com/office/powerpoint/2010/main" val="609982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908720"/>
            <a:ext cx="7776864" cy="864096"/>
          </a:xfrm>
        </p:spPr>
        <p:txBody>
          <a:bodyPr>
            <a:normAutofit/>
          </a:bodyPr>
          <a:lstStyle/>
          <a:p>
            <a:r>
              <a:rPr lang="en-US" sz="2800" b="1" dirty="0" smtClean="0"/>
              <a:t>FEEDBACK EXPECTED</a:t>
            </a:r>
            <a:endParaRPr lang="en-US" sz="2600" b="1" dirty="0" smtClean="0"/>
          </a:p>
        </p:txBody>
      </p:sp>
      <p:sp>
        <p:nvSpPr>
          <p:cNvPr id="3" name="Content Placeholder 2"/>
          <p:cNvSpPr>
            <a:spLocks noGrp="1"/>
          </p:cNvSpPr>
          <p:nvPr>
            <p:ph idx="1"/>
          </p:nvPr>
        </p:nvSpPr>
        <p:spPr>
          <a:xfrm>
            <a:off x="1187624" y="1916832"/>
            <a:ext cx="7848872" cy="2952328"/>
          </a:xfrm>
        </p:spPr>
        <p:txBody>
          <a:bodyPr>
            <a:noAutofit/>
          </a:bodyPr>
          <a:lstStyle/>
          <a:p>
            <a:pPr marL="360000" indent="-360000" fontAlgn="base" hangingPunct="0">
              <a:spcBef>
                <a:spcPts val="0"/>
              </a:spcBef>
              <a:buFont typeface="Arial" pitchFamily="34" charset="0"/>
              <a:buChar char="•"/>
            </a:pPr>
            <a:r>
              <a:rPr lang="it-IT" sz="2600" dirty="0" smtClean="0"/>
              <a:t>Relevance of this section on organisation of field work?</a:t>
            </a:r>
          </a:p>
          <a:p>
            <a:pPr marL="360000" indent="-360000" fontAlgn="base" hangingPunct="0">
              <a:spcBef>
                <a:spcPts val="0"/>
              </a:spcBef>
              <a:buFont typeface="Arial" pitchFamily="34" charset="0"/>
              <a:buChar char="•"/>
            </a:pPr>
            <a:endParaRPr lang="it-IT" sz="2600" dirty="0" smtClean="0"/>
          </a:p>
          <a:p>
            <a:pPr marL="360000" indent="-360000" fontAlgn="base" hangingPunct="0">
              <a:spcBef>
                <a:spcPts val="0"/>
              </a:spcBef>
              <a:buFont typeface="Arial" pitchFamily="34" charset="0"/>
              <a:buChar char="•"/>
            </a:pPr>
            <a:r>
              <a:rPr lang="it-IT" sz="2600" dirty="0" smtClean="0"/>
              <a:t>Main elements missing? </a:t>
            </a:r>
          </a:p>
          <a:p>
            <a:pPr marL="360000" indent="-360000" fontAlgn="base" hangingPunct="0">
              <a:spcBef>
                <a:spcPts val="0"/>
              </a:spcBef>
              <a:buFont typeface="Arial" pitchFamily="34" charset="0"/>
              <a:buChar char="•"/>
            </a:pPr>
            <a:endParaRPr lang="it-IT" sz="2600" dirty="0" smtClean="0"/>
          </a:p>
          <a:p>
            <a:pPr marL="360000" indent="-360000" fontAlgn="base" hangingPunct="0">
              <a:spcBef>
                <a:spcPts val="0"/>
              </a:spcBef>
              <a:buFont typeface="Arial" pitchFamily="34" charset="0"/>
              <a:buChar char="•"/>
            </a:pPr>
            <a:r>
              <a:rPr lang="it-IT" sz="2600" dirty="0" smtClean="0"/>
              <a:t>How can it be improved  to be useful for census planners?</a:t>
            </a:r>
          </a:p>
        </p:txBody>
      </p:sp>
      <p:sp>
        <p:nvSpPr>
          <p:cNvPr id="4" name="Slide Number Placeholder 3"/>
          <p:cNvSpPr>
            <a:spLocks noGrp="1"/>
          </p:cNvSpPr>
          <p:nvPr>
            <p:ph type="sldNum" sz="quarter" idx="12"/>
          </p:nvPr>
        </p:nvSpPr>
        <p:spPr/>
        <p:txBody>
          <a:bodyPr/>
          <a:lstStyle/>
          <a:p>
            <a:fld id="{412FF748-1325-48DC-AE50-E54CCC902008}" type="slidenum">
              <a:rPr lang="es-ES" smtClean="0"/>
              <a:pPr/>
              <a:t>15</a:t>
            </a:fld>
            <a:endParaRPr lang="es-E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2123728" y="2852936"/>
            <a:ext cx="5832648" cy="1143000"/>
          </a:xfrm>
        </p:spPr>
        <p:txBody>
          <a:bodyPr>
            <a:normAutofit/>
          </a:bodyPr>
          <a:lstStyle/>
          <a:p>
            <a:pPr algn="ctr"/>
            <a:r>
              <a:rPr lang="es-ES" sz="5000" b="1" dirty="0" smtClean="0"/>
              <a:t>THANK YOU</a:t>
            </a:r>
            <a:endParaRPr lang="es-ES" sz="5000" b="1" dirty="0"/>
          </a:p>
        </p:txBody>
      </p:sp>
      <p:sp>
        <p:nvSpPr>
          <p:cNvPr id="2" name="Slide Number Placeholder 1"/>
          <p:cNvSpPr>
            <a:spLocks noGrp="1"/>
          </p:cNvSpPr>
          <p:nvPr>
            <p:ph type="sldNum" sz="quarter" idx="12"/>
          </p:nvPr>
        </p:nvSpPr>
        <p:spPr/>
        <p:txBody>
          <a:bodyPr/>
          <a:lstStyle/>
          <a:p>
            <a:fld id="{412FF748-1325-48DC-AE50-E54CCC902008}" type="slidenum">
              <a:rPr lang="es-ES" smtClean="0"/>
              <a:pPr/>
              <a:t>16</a:t>
            </a:fld>
            <a:endParaRPr lang="es-E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Image result for contenido"/>
          <p:cNvPicPr>
            <a:picLocks noChangeAspect="1" noChangeArrowheads="1"/>
          </p:cNvPicPr>
          <p:nvPr/>
        </p:nvPicPr>
        <p:blipFill>
          <a:blip r:embed="rId2" cstate="print">
            <a:duotone>
              <a:schemeClr val="accent3">
                <a:shade val="45000"/>
                <a:satMod val="135000"/>
              </a:schemeClr>
              <a:prstClr val="white"/>
            </a:duotone>
          </a:blip>
          <a:srcRect/>
          <a:stretch>
            <a:fillRect/>
          </a:stretch>
        </p:blipFill>
        <p:spPr bwMode="auto">
          <a:xfrm>
            <a:off x="7155007" y="3212976"/>
            <a:ext cx="1988993" cy="1656184"/>
          </a:xfrm>
          <a:prstGeom prst="rect">
            <a:avLst/>
          </a:prstGeom>
          <a:noFill/>
        </p:spPr>
      </p:pic>
      <p:sp>
        <p:nvSpPr>
          <p:cNvPr id="5" name="Slide Number Placeholder 4"/>
          <p:cNvSpPr>
            <a:spLocks noGrp="1"/>
          </p:cNvSpPr>
          <p:nvPr>
            <p:ph type="sldNum" sz="quarter" idx="12"/>
          </p:nvPr>
        </p:nvSpPr>
        <p:spPr/>
        <p:txBody>
          <a:bodyPr/>
          <a:lstStyle/>
          <a:p>
            <a:fld id="{412FF748-1325-48DC-AE50-E54CCC902008}" type="slidenum">
              <a:rPr lang="es-ES" smtClean="0"/>
              <a:pPr/>
              <a:t>2</a:t>
            </a:fld>
            <a:endParaRPr lang="es-ES"/>
          </a:p>
        </p:txBody>
      </p:sp>
      <p:sp>
        <p:nvSpPr>
          <p:cNvPr id="6" name="Content Placeholder 5"/>
          <p:cNvSpPr>
            <a:spLocks noGrp="1"/>
          </p:cNvSpPr>
          <p:nvPr>
            <p:ph idx="1"/>
          </p:nvPr>
        </p:nvSpPr>
        <p:spPr>
          <a:xfrm>
            <a:off x="1043608" y="1484784"/>
            <a:ext cx="6768752" cy="4896544"/>
          </a:xfrm>
        </p:spPr>
        <p:txBody>
          <a:bodyPr>
            <a:noAutofit/>
          </a:bodyPr>
          <a:lstStyle/>
          <a:p>
            <a:pPr marL="596646" indent="-514350">
              <a:buFont typeface="+mj-lt"/>
              <a:buAutoNum type="arabicPeriod"/>
            </a:pPr>
            <a:r>
              <a:rPr lang="en-US" dirty="0" smtClean="0"/>
              <a:t>Listing operation</a:t>
            </a:r>
          </a:p>
          <a:p>
            <a:pPr marL="596646" indent="-514350">
              <a:buFont typeface="+mj-lt"/>
              <a:buAutoNum type="arabicPeriod"/>
            </a:pPr>
            <a:r>
              <a:rPr lang="it-IT" dirty="0" smtClean="0"/>
              <a:t>Pre-test</a:t>
            </a:r>
          </a:p>
          <a:p>
            <a:pPr marL="596646" indent="-514350">
              <a:buFont typeface="+mj-lt"/>
              <a:buAutoNum type="arabicPeriod"/>
            </a:pPr>
            <a:r>
              <a:rPr lang="it-IT" dirty="0" smtClean="0"/>
              <a:t>Pilot census</a:t>
            </a:r>
          </a:p>
          <a:p>
            <a:pPr marL="596646" indent="-514350">
              <a:buFont typeface="+mj-lt"/>
              <a:buAutoNum type="arabicPeriod"/>
            </a:pPr>
            <a:r>
              <a:rPr lang="en-US" dirty="0" smtClean="0"/>
              <a:t>Organization </a:t>
            </a:r>
            <a:r>
              <a:rPr lang="en-US" dirty="0"/>
              <a:t>of census </a:t>
            </a:r>
            <a:r>
              <a:rPr lang="en-US" dirty="0" smtClean="0"/>
              <a:t>enumeration</a:t>
            </a:r>
          </a:p>
          <a:p>
            <a:pPr marL="596646" indent="-514350">
              <a:buFont typeface="+mj-lt"/>
              <a:buAutoNum type="arabicPeriod"/>
            </a:pPr>
            <a:r>
              <a:rPr lang="en-US" dirty="0"/>
              <a:t>Monitoring and control of questionnaires’ </a:t>
            </a:r>
            <a:r>
              <a:rPr lang="en-US" dirty="0" smtClean="0"/>
              <a:t>flow</a:t>
            </a:r>
          </a:p>
          <a:p>
            <a:pPr marL="596646" indent="-514350">
              <a:buFont typeface="+mj-lt"/>
              <a:buAutoNum type="arabicPeriod"/>
            </a:pPr>
            <a:r>
              <a:rPr lang="en-US" dirty="0"/>
              <a:t>Census field </a:t>
            </a:r>
            <a:r>
              <a:rPr lang="en-US" dirty="0" smtClean="0"/>
              <a:t>staff</a:t>
            </a:r>
          </a:p>
          <a:p>
            <a:pPr marL="596646" indent="-514350">
              <a:buFont typeface="+mj-lt"/>
              <a:buAutoNum type="arabicPeriod"/>
            </a:pPr>
            <a:r>
              <a:rPr lang="en-US" dirty="0"/>
              <a:t>General suggestions for preparing the face-to-face interview </a:t>
            </a:r>
            <a:endParaRPr lang="en-US" dirty="0" smtClean="0"/>
          </a:p>
          <a:p>
            <a:pPr marL="596646" indent="-514350">
              <a:buFont typeface="+mj-lt"/>
              <a:buAutoNum type="arabicPeriod"/>
            </a:pPr>
            <a:r>
              <a:rPr lang="en-US" dirty="0"/>
              <a:t>Field enumeration kit and tools for face-to-face data collection</a:t>
            </a:r>
            <a:endParaRPr lang="it-IT" dirty="0" smtClean="0"/>
          </a:p>
          <a:p>
            <a:pPr marL="596646" indent="-514350">
              <a:buFont typeface="+mj-lt"/>
              <a:buAutoNum type="arabicPeriod"/>
            </a:pPr>
            <a:endParaRPr lang="it-IT" sz="2000" dirty="0" smtClean="0"/>
          </a:p>
          <a:p>
            <a:pPr marL="596646" indent="-514350">
              <a:buFont typeface="+mj-lt"/>
              <a:buAutoNum type="arabicPeriod"/>
            </a:pPr>
            <a:endParaRPr lang="es-AR" sz="2000" dirty="0"/>
          </a:p>
        </p:txBody>
      </p:sp>
      <p:sp>
        <p:nvSpPr>
          <p:cNvPr id="7" name="Title 6"/>
          <p:cNvSpPr>
            <a:spLocks noGrp="1"/>
          </p:cNvSpPr>
          <p:nvPr>
            <p:ph type="title"/>
          </p:nvPr>
        </p:nvSpPr>
        <p:spPr>
          <a:xfrm>
            <a:off x="1132985" y="548680"/>
            <a:ext cx="7498080" cy="720080"/>
          </a:xfrm>
        </p:spPr>
        <p:txBody>
          <a:bodyPr>
            <a:normAutofit/>
          </a:bodyPr>
          <a:lstStyle/>
          <a:p>
            <a:pPr algn="ctr"/>
            <a:r>
              <a:rPr lang="es-AR" sz="3600" b="1" dirty="0" smtClean="0">
                <a:latin typeface="Calibri" pitchFamily="34" charset="0"/>
              </a:rPr>
              <a:t>CONTENT</a:t>
            </a:r>
            <a:endParaRPr lang="es-AR" sz="3600" b="1" dirty="0">
              <a:latin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1052736"/>
            <a:ext cx="4032448" cy="504056"/>
          </a:xfrm>
        </p:spPr>
        <p:txBody>
          <a:bodyPr>
            <a:noAutofit/>
          </a:bodyPr>
          <a:lstStyle/>
          <a:p>
            <a:pPr marL="596646" indent="-514350"/>
            <a:r>
              <a:rPr lang="en-US" sz="4000" b="1" dirty="0" smtClean="0">
                <a:latin typeface="Calibri" pitchFamily="34" charset="0"/>
              </a:rPr>
              <a:t>Listing operation</a:t>
            </a:r>
          </a:p>
        </p:txBody>
      </p:sp>
      <p:sp>
        <p:nvSpPr>
          <p:cNvPr id="3" name="Content Placeholder 2"/>
          <p:cNvSpPr>
            <a:spLocks noGrp="1"/>
          </p:cNvSpPr>
          <p:nvPr>
            <p:ph idx="1"/>
          </p:nvPr>
        </p:nvSpPr>
        <p:spPr>
          <a:xfrm>
            <a:off x="1115616" y="1700808"/>
            <a:ext cx="7848872" cy="5040560"/>
          </a:xfrm>
        </p:spPr>
        <p:txBody>
          <a:bodyPr>
            <a:noAutofit/>
          </a:bodyPr>
          <a:lstStyle/>
          <a:p>
            <a:pPr lvl="0">
              <a:lnSpc>
                <a:spcPct val="100000"/>
              </a:lnSpc>
              <a:spcBef>
                <a:spcPts val="0"/>
              </a:spcBef>
              <a:buFont typeface="Wingdings" pitchFamily="2" charset="2"/>
              <a:buChar char="§"/>
            </a:pPr>
            <a:r>
              <a:rPr lang="en-GB" sz="2100" b="1" dirty="0" smtClean="0"/>
              <a:t> </a:t>
            </a:r>
            <a:r>
              <a:rPr lang="en-GB" sz="2000" b="1" dirty="0" smtClean="0"/>
              <a:t>Objective:</a:t>
            </a:r>
            <a:r>
              <a:rPr lang="en-GB" sz="2000" dirty="0" smtClean="0"/>
              <a:t> </a:t>
            </a:r>
            <a:r>
              <a:rPr lang="en-US" sz="2000" dirty="0"/>
              <a:t>to identify the census target </a:t>
            </a:r>
            <a:r>
              <a:rPr lang="en-US" sz="2000" dirty="0" smtClean="0"/>
              <a:t>population</a:t>
            </a:r>
            <a:endParaRPr lang="en-GB" sz="2000" dirty="0" smtClean="0"/>
          </a:p>
          <a:p>
            <a:pPr lvl="0">
              <a:lnSpc>
                <a:spcPct val="100000"/>
              </a:lnSpc>
              <a:spcBef>
                <a:spcPts val="0"/>
              </a:spcBef>
              <a:buFont typeface="Wingdings" pitchFamily="2" charset="2"/>
              <a:buChar char="§"/>
            </a:pPr>
            <a:r>
              <a:rPr lang="en-GB" sz="2000" b="1" dirty="0" smtClean="0"/>
              <a:t> There are several methods </a:t>
            </a:r>
            <a:r>
              <a:rPr lang="en-GB" sz="2000" dirty="0" smtClean="0"/>
              <a:t>for the listing operation, depending on the </a:t>
            </a:r>
            <a:r>
              <a:rPr lang="en-US" sz="2000" dirty="0" smtClean="0"/>
              <a:t>socio-economic </a:t>
            </a:r>
            <a:r>
              <a:rPr lang="en-US" sz="2000" dirty="0"/>
              <a:t>peculiarities of the </a:t>
            </a:r>
            <a:r>
              <a:rPr lang="en-US" sz="2000" dirty="0" smtClean="0"/>
              <a:t>country. Practically, in </a:t>
            </a:r>
            <a:r>
              <a:rPr lang="en-US" sz="2000" dirty="0"/>
              <a:t>all cases, a list of the agricultural holdings for each enumeration </a:t>
            </a:r>
            <a:r>
              <a:rPr lang="en-US" sz="2000" dirty="0" smtClean="0"/>
              <a:t>area will </a:t>
            </a:r>
            <a:r>
              <a:rPr lang="en-US" sz="2000" dirty="0"/>
              <a:t>have to be </a:t>
            </a:r>
            <a:r>
              <a:rPr lang="en-US" sz="2000" dirty="0" smtClean="0"/>
              <a:t>prepared, </a:t>
            </a:r>
            <a:r>
              <a:rPr lang="en-US" sz="2000" dirty="0"/>
              <a:t>often using EA maps of the most recent population and housing census.</a:t>
            </a:r>
            <a:endParaRPr lang="en-US" sz="2000" dirty="0" smtClean="0"/>
          </a:p>
          <a:p>
            <a:pPr lvl="0">
              <a:lnSpc>
                <a:spcPct val="100000"/>
              </a:lnSpc>
              <a:spcBef>
                <a:spcPts val="300"/>
              </a:spcBef>
              <a:spcAft>
                <a:spcPts val="300"/>
              </a:spcAft>
              <a:buFont typeface="Wingdings" pitchFamily="2" charset="2"/>
              <a:buChar char="§"/>
            </a:pPr>
            <a:r>
              <a:rPr lang="en-US" sz="2000" b="1" dirty="0" smtClean="0"/>
              <a:t> Examples of listing operations</a:t>
            </a:r>
            <a:r>
              <a:rPr lang="en-US" sz="2000" dirty="0" smtClean="0"/>
              <a:t>: </a:t>
            </a:r>
          </a:p>
          <a:p>
            <a:pPr lvl="0">
              <a:lnSpc>
                <a:spcPct val="100000"/>
              </a:lnSpc>
            </a:pPr>
            <a:endParaRPr lang="en-US" sz="1800" dirty="0" smtClean="0"/>
          </a:p>
          <a:p>
            <a:pPr marL="628650" lvl="1" indent="-266700">
              <a:lnSpc>
                <a:spcPct val="100000"/>
              </a:lnSpc>
              <a:spcBef>
                <a:spcPts val="0"/>
              </a:spcBef>
              <a:buFont typeface="Arial" pitchFamily="34" charset="0"/>
              <a:buChar char="•"/>
            </a:pPr>
            <a:r>
              <a:rPr lang="en-US" sz="1700" b="1" dirty="0">
                <a:solidFill>
                  <a:srgbClr val="0070C0"/>
                </a:solidFill>
              </a:rPr>
              <a:t>Examine the lists prepared for each village, </a:t>
            </a:r>
            <a:r>
              <a:rPr lang="en-US" sz="1700" b="1" dirty="0" smtClean="0">
                <a:solidFill>
                  <a:srgbClr val="0070C0"/>
                </a:solidFill>
              </a:rPr>
              <a:t>or </a:t>
            </a:r>
            <a:r>
              <a:rPr lang="en-US" sz="1700" b="1" dirty="0">
                <a:solidFill>
                  <a:srgbClr val="0070C0"/>
                </a:solidFill>
              </a:rPr>
              <a:t>other local administrative </a:t>
            </a:r>
            <a:r>
              <a:rPr lang="en-US" sz="1700" b="1" dirty="0" smtClean="0">
                <a:solidFill>
                  <a:srgbClr val="0070C0"/>
                </a:solidFill>
              </a:rPr>
              <a:t>unit</a:t>
            </a:r>
            <a:r>
              <a:rPr lang="en-US" sz="1700" dirty="0" smtClean="0">
                <a:solidFill>
                  <a:srgbClr val="0070C0"/>
                </a:solidFill>
              </a:rPr>
              <a:t> </a:t>
            </a:r>
            <a:r>
              <a:rPr lang="en-US" sz="1700" dirty="0"/>
              <a:t>on the spot together with local leaders, important agricultural holders, member of the local administration, etc., without visiting every </a:t>
            </a:r>
            <a:r>
              <a:rPr lang="en-US" sz="1700" dirty="0" smtClean="0"/>
              <a:t>household</a:t>
            </a:r>
            <a:r>
              <a:rPr lang="en-GB" sz="1700" dirty="0" smtClean="0"/>
              <a:t>. </a:t>
            </a:r>
          </a:p>
          <a:p>
            <a:pPr marL="917784" lvl="1" indent="-360000">
              <a:lnSpc>
                <a:spcPct val="100000"/>
              </a:lnSpc>
              <a:spcBef>
                <a:spcPts val="0"/>
              </a:spcBef>
              <a:buFont typeface="Arial" pitchFamily="34" charset="0"/>
              <a:buChar char="•"/>
            </a:pPr>
            <a:endParaRPr lang="en-GB" sz="1700" dirty="0" smtClean="0"/>
          </a:p>
          <a:p>
            <a:pPr marL="809625" lvl="3" indent="-180975">
              <a:spcBef>
                <a:spcPts val="0"/>
              </a:spcBef>
              <a:buFont typeface="Arial" pitchFamily="34" charset="0"/>
              <a:buChar char="•"/>
            </a:pPr>
            <a:r>
              <a:rPr lang="en-GB" sz="1700" dirty="0" smtClean="0"/>
              <a:t>Usually </a:t>
            </a:r>
            <a:r>
              <a:rPr lang="en-GB" sz="1700" dirty="0"/>
              <a:t>used in countries with compact agglomerations  of houses and agricultural land surrounding the agglomeration, when preliminary lists of holdings are available. The listing is done usually several months before the start of the census data collection. </a:t>
            </a:r>
            <a:endParaRPr lang="en-GB" sz="1700" dirty="0" smtClean="0"/>
          </a:p>
          <a:p>
            <a:pPr marL="809625" lvl="3" indent="-180975">
              <a:spcBef>
                <a:spcPts val="0"/>
              </a:spcBef>
              <a:buFont typeface="Arial" pitchFamily="34" charset="0"/>
              <a:buChar char="•"/>
            </a:pPr>
            <a:r>
              <a:rPr lang="en-GB" sz="1700" dirty="0" smtClean="0"/>
              <a:t>Significant </a:t>
            </a:r>
            <a:r>
              <a:rPr lang="en-GB" sz="1700" dirty="0"/>
              <a:t>budget resources </a:t>
            </a:r>
            <a:r>
              <a:rPr lang="en-GB" sz="1700" dirty="0" smtClean="0"/>
              <a:t>are needed, should be </a:t>
            </a:r>
            <a:r>
              <a:rPr lang="en-GB" sz="1700" dirty="0"/>
              <a:t>planned in advance. </a:t>
            </a:r>
            <a:endParaRPr lang="en-US" sz="1700" dirty="0"/>
          </a:p>
          <a:p>
            <a:pPr marL="917784" lvl="1" indent="-360000">
              <a:spcBef>
                <a:spcPts val="0"/>
              </a:spcBef>
              <a:buFont typeface="Arial" pitchFamily="34" charset="0"/>
              <a:buChar char="•"/>
            </a:pPr>
            <a:endParaRPr lang="en-US" sz="1600"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3</a:t>
            </a:fld>
            <a:endParaRPr lang="es-E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908720"/>
            <a:ext cx="6192688" cy="504056"/>
          </a:xfrm>
        </p:spPr>
        <p:txBody>
          <a:bodyPr>
            <a:noAutofit/>
          </a:bodyPr>
          <a:lstStyle/>
          <a:p>
            <a:pPr marL="596646" indent="-514350"/>
            <a:r>
              <a:rPr lang="en-US" sz="4000" b="1" dirty="0" smtClean="0">
                <a:latin typeface="Calibri" pitchFamily="34" charset="0"/>
              </a:rPr>
              <a:t>Listing operation – </a:t>
            </a:r>
            <a:r>
              <a:rPr lang="en-US" sz="4000" dirty="0" smtClean="0">
                <a:latin typeface="Calibri" pitchFamily="34" charset="0"/>
              </a:rPr>
              <a:t>cont’d</a:t>
            </a:r>
          </a:p>
        </p:txBody>
      </p:sp>
      <p:sp>
        <p:nvSpPr>
          <p:cNvPr id="3" name="Content Placeholder 2"/>
          <p:cNvSpPr>
            <a:spLocks noGrp="1"/>
          </p:cNvSpPr>
          <p:nvPr>
            <p:ph idx="1"/>
          </p:nvPr>
        </p:nvSpPr>
        <p:spPr>
          <a:xfrm>
            <a:off x="1115616" y="1484784"/>
            <a:ext cx="7560840" cy="5400836"/>
          </a:xfrm>
        </p:spPr>
        <p:txBody>
          <a:bodyPr>
            <a:noAutofit/>
          </a:bodyPr>
          <a:lstStyle/>
          <a:p>
            <a:pPr marL="0" lvl="1" indent="-360000">
              <a:lnSpc>
                <a:spcPct val="100000"/>
              </a:lnSpc>
              <a:spcBef>
                <a:spcPts val="0"/>
              </a:spcBef>
              <a:buNone/>
            </a:pPr>
            <a:r>
              <a:rPr lang="en-US" sz="1600" b="1" dirty="0" smtClean="0"/>
              <a:t>Listing </a:t>
            </a:r>
            <a:r>
              <a:rPr lang="en-US" sz="1600" b="1" dirty="0"/>
              <a:t>operation based on visits to each household in the </a:t>
            </a:r>
            <a:r>
              <a:rPr lang="en-US" sz="1600" b="1" dirty="0" smtClean="0"/>
              <a:t>EA </a:t>
            </a:r>
            <a:r>
              <a:rPr lang="en-US" sz="1600" dirty="0" smtClean="0"/>
              <a:t>- listing questionnaire with </a:t>
            </a:r>
            <a:r>
              <a:rPr lang="en-US" sz="1600" dirty="0"/>
              <a:t>several questions allowing </a:t>
            </a:r>
            <a:r>
              <a:rPr lang="en-US" sz="1600" dirty="0" smtClean="0"/>
              <a:t>to </a:t>
            </a:r>
            <a:r>
              <a:rPr lang="en-US" sz="1600" dirty="0"/>
              <a:t>determine whether the household belongs to the census target population or </a:t>
            </a:r>
            <a:r>
              <a:rPr lang="en-US" sz="1600" dirty="0" smtClean="0"/>
              <a:t>not. Several cases: </a:t>
            </a:r>
          </a:p>
          <a:p>
            <a:pPr marL="0" lvl="1" indent="-360000">
              <a:lnSpc>
                <a:spcPct val="100000"/>
              </a:lnSpc>
              <a:spcBef>
                <a:spcPts val="0"/>
              </a:spcBef>
              <a:buNone/>
            </a:pPr>
            <a:endParaRPr lang="en-US" sz="1000" b="1" dirty="0" smtClean="0"/>
          </a:p>
          <a:p>
            <a:pPr marL="0" lvl="1" indent="-360000">
              <a:lnSpc>
                <a:spcPct val="100000"/>
              </a:lnSpc>
              <a:spcBef>
                <a:spcPts val="0"/>
              </a:spcBef>
              <a:buNone/>
            </a:pPr>
            <a:r>
              <a:rPr lang="en-US" sz="1600" b="1" dirty="0" smtClean="0">
                <a:solidFill>
                  <a:srgbClr val="0070C0"/>
                </a:solidFill>
              </a:rPr>
              <a:t>Listing </a:t>
            </a:r>
            <a:r>
              <a:rPr lang="en-US" sz="1600" b="1" dirty="0">
                <a:solidFill>
                  <a:srgbClr val="0070C0"/>
                </a:solidFill>
              </a:rPr>
              <a:t>phase </a:t>
            </a:r>
            <a:r>
              <a:rPr lang="en-US" sz="1600" b="1" dirty="0" smtClean="0">
                <a:solidFill>
                  <a:srgbClr val="0070C0"/>
                </a:solidFill>
              </a:rPr>
              <a:t>combined </a:t>
            </a:r>
            <a:r>
              <a:rPr lang="en-US" sz="1600" b="1" dirty="0">
                <a:solidFill>
                  <a:srgbClr val="0070C0"/>
                </a:solidFill>
              </a:rPr>
              <a:t>with the </a:t>
            </a:r>
            <a:r>
              <a:rPr lang="en-US" sz="1600" b="1" dirty="0" smtClean="0">
                <a:solidFill>
                  <a:srgbClr val="0070C0"/>
                </a:solidFill>
              </a:rPr>
              <a:t>census data collection</a:t>
            </a:r>
            <a:r>
              <a:rPr lang="en-US" sz="1600" dirty="0" smtClean="0">
                <a:solidFill>
                  <a:srgbClr val="0070C0"/>
                </a:solidFill>
              </a:rPr>
              <a:t>:</a:t>
            </a:r>
            <a:r>
              <a:rPr lang="en-US" sz="1600" dirty="0" smtClean="0"/>
              <a:t> </a:t>
            </a:r>
          </a:p>
          <a:p>
            <a:pPr marL="900000" lvl="3" indent="-360000">
              <a:spcBef>
                <a:spcPts val="0"/>
              </a:spcBef>
              <a:buFont typeface="Arial" pitchFamily="34" charset="0"/>
              <a:buChar char="•"/>
            </a:pPr>
            <a:r>
              <a:rPr lang="en-US" sz="1500" b="1" dirty="0" smtClean="0"/>
              <a:t>Suitable</a:t>
            </a:r>
            <a:r>
              <a:rPr lang="en-US" sz="1500" dirty="0" smtClean="0"/>
              <a:t> for </a:t>
            </a:r>
            <a:r>
              <a:rPr lang="en-US" sz="1500" dirty="0"/>
              <a:t>countries </a:t>
            </a:r>
            <a:r>
              <a:rPr lang="en-US" sz="1500" dirty="0" smtClean="0"/>
              <a:t>without a possibility </a:t>
            </a:r>
            <a:r>
              <a:rPr lang="en-US" sz="1500" dirty="0"/>
              <a:t>to establish preliminary list of holdings </a:t>
            </a:r>
            <a:r>
              <a:rPr lang="en-US" sz="1500" dirty="0" smtClean="0"/>
              <a:t>from </a:t>
            </a:r>
            <a:r>
              <a:rPr lang="en-US" sz="1500" dirty="0"/>
              <a:t>other </a:t>
            </a:r>
            <a:r>
              <a:rPr lang="en-US" sz="1500" dirty="0" smtClean="0"/>
              <a:t>sources, poor </a:t>
            </a:r>
            <a:r>
              <a:rPr lang="en-US" sz="1500" dirty="0"/>
              <a:t>road infrastructure or big distances between </a:t>
            </a:r>
            <a:r>
              <a:rPr lang="en-US" sz="1500" dirty="0" smtClean="0"/>
              <a:t>households</a:t>
            </a:r>
            <a:r>
              <a:rPr lang="en-US" sz="1500" dirty="0"/>
              <a:t>, or remote areas</a:t>
            </a:r>
            <a:r>
              <a:rPr lang="en-US" sz="1500" dirty="0" smtClean="0"/>
              <a:t>. For census </a:t>
            </a:r>
            <a:r>
              <a:rPr lang="en-US" sz="1500" dirty="0"/>
              <a:t>target </a:t>
            </a:r>
            <a:r>
              <a:rPr lang="en-US" sz="1500" dirty="0" smtClean="0"/>
              <a:t>population the </a:t>
            </a:r>
            <a:r>
              <a:rPr lang="en-US" sz="1500" dirty="0"/>
              <a:t>main </a:t>
            </a:r>
            <a:r>
              <a:rPr lang="en-US" sz="1500" dirty="0" smtClean="0"/>
              <a:t>interview follows immediately.</a:t>
            </a:r>
          </a:p>
          <a:p>
            <a:pPr marL="900000" lvl="3" indent="-360000">
              <a:spcBef>
                <a:spcPts val="0"/>
              </a:spcBef>
              <a:buFont typeface="Arial" pitchFamily="34" charset="0"/>
              <a:buChar char="•"/>
            </a:pPr>
            <a:r>
              <a:rPr lang="en-US" sz="1500" b="1" dirty="0" smtClean="0"/>
              <a:t>Advantage </a:t>
            </a:r>
            <a:r>
              <a:rPr lang="en-US" sz="1500" dirty="0" smtClean="0"/>
              <a:t>: the frame for the census is completely updated. Limitation: field operation takes more time </a:t>
            </a:r>
          </a:p>
          <a:p>
            <a:pPr marL="0" lvl="3" indent="-360000">
              <a:spcBef>
                <a:spcPts val="0"/>
              </a:spcBef>
              <a:buNone/>
            </a:pPr>
            <a:r>
              <a:rPr lang="en-US" sz="1600" b="1" dirty="0" smtClean="0">
                <a:solidFill>
                  <a:srgbClr val="0070C0"/>
                </a:solidFill>
              </a:rPr>
              <a:t>Separate listing </a:t>
            </a:r>
            <a:r>
              <a:rPr lang="en-US" sz="1600" b="1" dirty="0">
                <a:solidFill>
                  <a:srgbClr val="0070C0"/>
                </a:solidFill>
              </a:rPr>
              <a:t>phase and </a:t>
            </a:r>
            <a:r>
              <a:rPr lang="en-US" sz="1600" b="1" dirty="0" smtClean="0">
                <a:solidFill>
                  <a:srgbClr val="0070C0"/>
                </a:solidFill>
              </a:rPr>
              <a:t>census </a:t>
            </a:r>
            <a:r>
              <a:rPr lang="en-US" sz="1600" b="1" dirty="0">
                <a:solidFill>
                  <a:srgbClr val="0070C0"/>
                </a:solidFill>
              </a:rPr>
              <a:t>data </a:t>
            </a:r>
            <a:r>
              <a:rPr lang="en-US" sz="1600" b="1" dirty="0" smtClean="0">
                <a:solidFill>
                  <a:srgbClr val="0070C0"/>
                </a:solidFill>
              </a:rPr>
              <a:t>collection: </a:t>
            </a:r>
          </a:p>
          <a:p>
            <a:pPr marL="900000" lvl="3" indent="-360000">
              <a:spcBef>
                <a:spcPts val="0"/>
              </a:spcBef>
              <a:buFont typeface="Arial" pitchFamily="34" charset="0"/>
              <a:buChar char="•"/>
            </a:pPr>
            <a:r>
              <a:rPr lang="en-US" sz="1500" dirty="0" smtClean="0"/>
              <a:t>Dwellings </a:t>
            </a:r>
            <a:r>
              <a:rPr lang="en-US" sz="1500" dirty="0"/>
              <a:t>of agricultural holders that fulfil the criteria </a:t>
            </a:r>
            <a:r>
              <a:rPr lang="en-US" sz="1500" dirty="0" smtClean="0"/>
              <a:t>for </a:t>
            </a:r>
            <a:r>
              <a:rPr lang="en-US" sz="1500" dirty="0"/>
              <a:t>agricultural holding are </a:t>
            </a:r>
            <a:r>
              <a:rPr lang="en-US" sz="1500" dirty="0" smtClean="0"/>
              <a:t>identified and marked. Later</a:t>
            </a:r>
            <a:r>
              <a:rPr lang="en-US" sz="1500" dirty="0"/>
              <a:t>, the identified agricultural holdings are enumerated in the census data collection phase. </a:t>
            </a:r>
            <a:endParaRPr lang="en-US" sz="1500" dirty="0" smtClean="0"/>
          </a:p>
          <a:p>
            <a:pPr marL="900000" lvl="3" indent="-360000">
              <a:spcBef>
                <a:spcPts val="0"/>
              </a:spcBef>
              <a:buFont typeface="Arial" pitchFamily="34" charset="0"/>
              <a:buChar char="•"/>
            </a:pPr>
            <a:r>
              <a:rPr lang="en-US" sz="1500" b="1" dirty="0" smtClean="0"/>
              <a:t>Advantages: </a:t>
            </a:r>
            <a:r>
              <a:rPr lang="en-US" sz="1500" dirty="0" smtClean="0"/>
              <a:t>the </a:t>
            </a:r>
            <a:r>
              <a:rPr lang="en-US" sz="1500" dirty="0"/>
              <a:t>listing operation can be </a:t>
            </a:r>
            <a:r>
              <a:rPr lang="en-US" sz="1500" dirty="0" smtClean="0"/>
              <a:t>finalized </a:t>
            </a:r>
            <a:r>
              <a:rPr lang="en-US" sz="1500" dirty="0"/>
              <a:t>relatively </a:t>
            </a:r>
            <a:r>
              <a:rPr lang="en-US" sz="1500" dirty="0" smtClean="0"/>
              <a:t>quicker; the </a:t>
            </a:r>
            <a:r>
              <a:rPr lang="en-US" sz="1500" dirty="0"/>
              <a:t>lists obtained before the enumeration </a:t>
            </a:r>
            <a:r>
              <a:rPr lang="en-US" sz="1500" dirty="0" smtClean="0"/>
              <a:t>help </a:t>
            </a:r>
            <a:r>
              <a:rPr lang="en-US" sz="1500" dirty="0"/>
              <a:t>to better organize the field data </a:t>
            </a:r>
            <a:r>
              <a:rPr lang="en-US" sz="1500" dirty="0" smtClean="0"/>
              <a:t>collection.</a:t>
            </a:r>
          </a:p>
          <a:p>
            <a:pPr marL="900000" lvl="3" indent="-360000">
              <a:spcBef>
                <a:spcPts val="0"/>
              </a:spcBef>
              <a:buFont typeface="Arial" pitchFamily="34" charset="0"/>
              <a:buChar char="•"/>
            </a:pPr>
            <a:r>
              <a:rPr lang="en-US" sz="1500" b="1" dirty="0" smtClean="0"/>
              <a:t>Limitation: </a:t>
            </a:r>
            <a:r>
              <a:rPr lang="en-US" sz="1500" dirty="0" smtClean="0"/>
              <a:t>the </a:t>
            </a:r>
            <a:r>
              <a:rPr lang="en-US" sz="1500" dirty="0"/>
              <a:t>quality of the frame depends on the time lag between the listing operation and the actual census data collection. </a:t>
            </a:r>
            <a:endParaRPr lang="en-US" sz="1500" dirty="0" smtClean="0"/>
          </a:p>
          <a:p>
            <a:pPr marL="900000" lvl="3" indent="-360000">
              <a:spcBef>
                <a:spcPts val="0"/>
              </a:spcBef>
              <a:buFont typeface="Arial" pitchFamily="34" charset="0"/>
              <a:buChar char="•"/>
            </a:pPr>
            <a:r>
              <a:rPr lang="en-US" sz="1500" b="1" dirty="0" smtClean="0"/>
              <a:t>Particularity:</a:t>
            </a:r>
            <a:r>
              <a:rPr lang="en-US" sz="1500" dirty="0" smtClean="0"/>
              <a:t> In </a:t>
            </a:r>
            <a:r>
              <a:rPr lang="en-US" sz="1500" dirty="0"/>
              <a:t>some cases, </a:t>
            </a:r>
            <a:r>
              <a:rPr lang="en-US" sz="1500" dirty="0" smtClean="0"/>
              <a:t>land </a:t>
            </a:r>
            <a:r>
              <a:rPr lang="en-US" sz="1500" dirty="0"/>
              <a:t>parcels </a:t>
            </a:r>
            <a:r>
              <a:rPr lang="en-US" sz="1500" dirty="0" smtClean="0"/>
              <a:t>are first identified (listing </a:t>
            </a:r>
            <a:r>
              <a:rPr lang="en-US" sz="1500" dirty="0"/>
              <a:t>of agricultural parcels with their coordinates and information about the land </a:t>
            </a:r>
            <a:r>
              <a:rPr lang="en-US" sz="1500" dirty="0" smtClean="0"/>
              <a:t>operator). </a:t>
            </a:r>
            <a:r>
              <a:rPr lang="en-US" sz="1500" dirty="0"/>
              <a:t>Afterwards in the census office, </a:t>
            </a:r>
            <a:r>
              <a:rPr lang="en-US" sz="1500" dirty="0" smtClean="0"/>
              <a:t>the </a:t>
            </a:r>
            <a:r>
              <a:rPr lang="en-US" sz="1500" dirty="0"/>
              <a:t>holdings are re-composed </a:t>
            </a:r>
            <a:endParaRPr lang="en-US" sz="1500" dirty="0" smtClean="0"/>
          </a:p>
          <a:p>
            <a:pPr marL="0" lvl="3" indent="-360000">
              <a:spcBef>
                <a:spcPts val="0"/>
              </a:spcBef>
              <a:buNone/>
            </a:pPr>
            <a:r>
              <a:rPr lang="en-US" sz="1600" b="1" dirty="0" smtClean="0">
                <a:solidFill>
                  <a:srgbClr val="0070C0"/>
                </a:solidFill>
              </a:rPr>
              <a:t>Include </a:t>
            </a:r>
            <a:r>
              <a:rPr lang="en-US" sz="1600" b="1" dirty="0">
                <a:solidFill>
                  <a:srgbClr val="0070C0"/>
                </a:solidFill>
              </a:rPr>
              <a:t>the agricultural screening questions in the population census questionnaires</a:t>
            </a:r>
            <a:endParaRPr lang="en-US" sz="1600" b="1" dirty="0" smtClean="0">
              <a:solidFill>
                <a:srgbClr val="0070C0"/>
              </a:solidFill>
            </a:endParaRPr>
          </a:p>
        </p:txBody>
      </p:sp>
      <p:sp>
        <p:nvSpPr>
          <p:cNvPr id="4" name="Slide Number Placeholder 3"/>
          <p:cNvSpPr>
            <a:spLocks noGrp="1"/>
          </p:cNvSpPr>
          <p:nvPr>
            <p:ph type="sldNum" sz="quarter" idx="12"/>
          </p:nvPr>
        </p:nvSpPr>
        <p:spPr/>
        <p:txBody>
          <a:bodyPr/>
          <a:lstStyle/>
          <a:p>
            <a:fld id="{412FF748-1325-48DC-AE50-E54CCC902008}" type="slidenum">
              <a:rPr lang="es-ES" smtClean="0"/>
              <a:pPr/>
              <a:t>4</a:t>
            </a:fld>
            <a:endParaRPr lang="es-ES"/>
          </a:p>
        </p:txBody>
      </p:sp>
    </p:spTree>
    <p:extLst>
      <p:ext uri="{BB962C8B-B14F-4D97-AF65-F5344CB8AC3E}">
        <p14:creationId xmlns="" xmlns:p14="http://schemas.microsoft.com/office/powerpoint/2010/main" val="414579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836712"/>
            <a:ext cx="7776864" cy="648072"/>
          </a:xfrm>
        </p:spPr>
        <p:txBody>
          <a:bodyPr>
            <a:noAutofit/>
          </a:bodyPr>
          <a:lstStyle/>
          <a:p>
            <a:pPr marL="596646" indent="-514350"/>
            <a:r>
              <a:rPr lang="en-US" sz="4000" b="1" dirty="0" smtClean="0">
                <a:latin typeface="Calibri" pitchFamily="34" charset="0"/>
              </a:rPr>
              <a:t>Pre-test surveys</a:t>
            </a:r>
          </a:p>
        </p:txBody>
      </p:sp>
      <p:sp>
        <p:nvSpPr>
          <p:cNvPr id="3" name="Content Placeholder 2"/>
          <p:cNvSpPr>
            <a:spLocks noGrp="1"/>
          </p:cNvSpPr>
          <p:nvPr>
            <p:ph idx="1"/>
          </p:nvPr>
        </p:nvSpPr>
        <p:spPr>
          <a:xfrm>
            <a:off x="1043608" y="1628800"/>
            <a:ext cx="7920880" cy="4968552"/>
          </a:xfrm>
        </p:spPr>
        <p:txBody>
          <a:bodyPr>
            <a:noAutofit/>
          </a:bodyPr>
          <a:lstStyle/>
          <a:p>
            <a:pPr marL="360000" indent="-360000">
              <a:lnSpc>
                <a:spcPct val="100000"/>
              </a:lnSpc>
              <a:spcBef>
                <a:spcPts val="0"/>
              </a:spcBef>
              <a:buFont typeface="Wingdings" pitchFamily="2" charset="2"/>
              <a:buChar char="§"/>
            </a:pPr>
            <a:r>
              <a:rPr lang="en-GB" sz="1600" b="1" dirty="0" smtClean="0"/>
              <a:t>Objective:</a:t>
            </a:r>
            <a:r>
              <a:rPr lang="en-GB" sz="1600" dirty="0" smtClean="0"/>
              <a:t> </a:t>
            </a:r>
            <a:r>
              <a:rPr lang="en-US" sz="1600" dirty="0"/>
              <a:t>to test different parts of the census </a:t>
            </a:r>
            <a:r>
              <a:rPr lang="en-US" sz="1600" dirty="0" smtClean="0"/>
              <a:t>methodology, mainly </a:t>
            </a:r>
            <a:r>
              <a:rPr lang="en-US" sz="1600" dirty="0"/>
              <a:t>concepts and definitions, </a:t>
            </a:r>
            <a:r>
              <a:rPr lang="en-US" sz="1600" dirty="0" smtClean="0"/>
              <a:t>formulation of questions</a:t>
            </a:r>
            <a:r>
              <a:rPr lang="en-US" sz="1600" dirty="0"/>
              <a:t>, evaluation of alternative methodologies and data collection </a:t>
            </a:r>
            <a:r>
              <a:rPr lang="en-US" sz="1600" dirty="0" smtClean="0"/>
              <a:t>methods.</a:t>
            </a:r>
            <a:endParaRPr lang="en-GB" sz="1600" dirty="0"/>
          </a:p>
          <a:p>
            <a:pPr marL="360000" lvl="0" indent="-360000">
              <a:lnSpc>
                <a:spcPct val="100000"/>
              </a:lnSpc>
              <a:spcBef>
                <a:spcPts val="0"/>
              </a:spcBef>
              <a:buFont typeface="Wingdings" pitchFamily="2" charset="2"/>
              <a:buChar char="§"/>
            </a:pPr>
            <a:r>
              <a:rPr lang="en-US" sz="1600" dirty="0" smtClean="0"/>
              <a:t>Relatively </a:t>
            </a:r>
            <a:r>
              <a:rPr lang="en-US" sz="1600" dirty="0"/>
              <a:t>small-scale exercises, </a:t>
            </a:r>
            <a:r>
              <a:rPr lang="en-US" sz="1600" dirty="0" smtClean="0"/>
              <a:t>tests </a:t>
            </a:r>
            <a:r>
              <a:rPr lang="en-US" sz="1600" dirty="0"/>
              <a:t>part of the census instruments and not the entire </a:t>
            </a:r>
            <a:r>
              <a:rPr lang="en-US" sz="1600" dirty="0" smtClean="0"/>
              <a:t>organization, selection </a:t>
            </a:r>
            <a:r>
              <a:rPr lang="en-US" sz="1600" dirty="0"/>
              <a:t>of respondents is </a:t>
            </a:r>
            <a:r>
              <a:rPr lang="en-US" sz="1600" dirty="0" smtClean="0"/>
              <a:t>not </a:t>
            </a:r>
            <a:r>
              <a:rPr lang="en-US" sz="1600" dirty="0"/>
              <a:t>on a random basis</a:t>
            </a:r>
            <a:endParaRPr lang="en-GB" sz="1600" dirty="0" smtClean="0"/>
          </a:p>
          <a:p>
            <a:pPr marL="360000" indent="-360000">
              <a:lnSpc>
                <a:spcPct val="100000"/>
              </a:lnSpc>
              <a:spcBef>
                <a:spcPts val="0"/>
              </a:spcBef>
              <a:buFont typeface="Wingdings" pitchFamily="2" charset="2"/>
              <a:buChar char="§"/>
            </a:pPr>
            <a:r>
              <a:rPr lang="en-US" sz="1600" dirty="0"/>
              <a:t>Can contain objective methods of  measurement (to find appropriate measurement techniques).</a:t>
            </a:r>
          </a:p>
          <a:p>
            <a:pPr marL="360000" lvl="0" indent="-360000">
              <a:lnSpc>
                <a:spcPct val="100000"/>
              </a:lnSpc>
              <a:spcBef>
                <a:spcPts val="0"/>
              </a:spcBef>
              <a:buFont typeface="Wingdings" pitchFamily="2" charset="2"/>
              <a:buChar char="§"/>
            </a:pPr>
            <a:r>
              <a:rPr lang="en-US" sz="1600" dirty="0" smtClean="0"/>
              <a:t>Useful for all modalities of census taking</a:t>
            </a:r>
          </a:p>
          <a:p>
            <a:pPr marL="360000" lvl="0" indent="-360000">
              <a:lnSpc>
                <a:spcPct val="100000"/>
              </a:lnSpc>
              <a:spcBef>
                <a:spcPts val="0"/>
              </a:spcBef>
              <a:buFont typeface="Wingdings" pitchFamily="2" charset="2"/>
              <a:buChar char="§"/>
            </a:pPr>
            <a:r>
              <a:rPr lang="en-US" sz="1600" dirty="0" smtClean="0"/>
              <a:t>Recommended before taking a decision on </a:t>
            </a:r>
            <a:r>
              <a:rPr lang="en-US" sz="1600" dirty="0"/>
              <a:t>the method of data </a:t>
            </a:r>
            <a:r>
              <a:rPr lang="en-US" sz="1600" dirty="0" smtClean="0"/>
              <a:t>collection (CAPI</a:t>
            </a:r>
            <a:r>
              <a:rPr lang="en-US" sz="1600" dirty="0"/>
              <a:t>, CATI, mail-out/mail-back, drop-off/mail-back (or pick-up) or </a:t>
            </a:r>
            <a:r>
              <a:rPr lang="en-US" sz="1600" dirty="0" smtClean="0"/>
              <a:t>CASI)</a:t>
            </a:r>
          </a:p>
          <a:p>
            <a:pPr marL="360000" lvl="0" indent="-360000">
              <a:lnSpc>
                <a:spcPct val="100000"/>
              </a:lnSpc>
              <a:spcBef>
                <a:spcPts val="0"/>
              </a:spcBef>
              <a:buFont typeface="Wingdings" pitchFamily="2" charset="2"/>
              <a:buChar char="§"/>
            </a:pPr>
            <a:r>
              <a:rPr lang="en-US" sz="1600" dirty="0" smtClean="0"/>
              <a:t>Should be organized well in advance</a:t>
            </a:r>
          </a:p>
          <a:p>
            <a:pPr marL="360000" lvl="0" indent="-360000">
              <a:lnSpc>
                <a:spcPct val="100000"/>
              </a:lnSpc>
              <a:spcBef>
                <a:spcPts val="0"/>
              </a:spcBef>
              <a:buFont typeface="Wingdings" pitchFamily="2" charset="2"/>
              <a:buChar char="§"/>
            </a:pPr>
            <a:endParaRPr lang="en-US" sz="1600" dirty="0" smtClean="0"/>
          </a:p>
          <a:p>
            <a:pPr marL="360000" indent="-360000">
              <a:spcBef>
                <a:spcPts val="0"/>
              </a:spcBef>
              <a:buFont typeface="Wingdings" pitchFamily="2" charset="2"/>
              <a:buChar char="§"/>
            </a:pPr>
            <a:r>
              <a:rPr lang="en-GB" sz="1600" dirty="0" smtClean="0"/>
              <a:t> The questionnaire pre-test:</a:t>
            </a:r>
          </a:p>
          <a:p>
            <a:pPr marL="917784" lvl="1" indent="-360000">
              <a:lnSpc>
                <a:spcPct val="100000"/>
              </a:lnSpc>
              <a:spcBef>
                <a:spcPts val="0"/>
              </a:spcBef>
              <a:buFont typeface="Arial" pitchFamily="34" charset="0"/>
              <a:buChar char="•"/>
            </a:pPr>
            <a:r>
              <a:rPr lang="en-GB" sz="1600" dirty="0" smtClean="0"/>
              <a:t>Main purpose: </a:t>
            </a:r>
            <a:r>
              <a:rPr lang="en-US" sz="1600" dirty="0"/>
              <a:t>to make sure that the questionnaire </a:t>
            </a:r>
            <a:r>
              <a:rPr lang="en-US" sz="1600" dirty="0" smtClean="0"/>
              <a:t>is functional, usable, accurate;</a:t>
            </a:r>
            <a:endParaRPr lang="en-US" sz="1600" dirty="0"/>
          </a:p>
          <a:p>
            <a:pPr marL="917784" lvl="1" indent="-360000">
              <a:lnSpc>
                <a:spcPct val="100000"/>
              </a:lnSpc>
              <a:spcBef>
                <a:spcPts val="0"/>
              </a:spcBef>
              <a:buFont typeface="Arial" pitchFamily="34" charset="0"/>
              <a:buChar char="•"/>
            </a:pPr>
            <a:r>
              <a:rPr lang="en-US" sz="1600" dirty="0" smtClean="0"/>
              <a:t>Evaluates the uniformity of the concepts and definitions used; </a:t>
            </a:r>
          </a:p>
          <a:p>
            <a:pPr marL="917784" lvl="1" indent="-360000">
              <a:lnSpc>
                <a:spcPct val="100000"/>
              </a:lnSpc>
              <a:spcBef>
                <a:spcPts val="0"/>
              </a:spcBef>
              <a:buFont typeface="Arial" pitchFamily="34" charset="0"/>
              <a:buChar char="•"/>
            </a:pPr>
            <a:r>
              <a:rPr lang="en-US" sz="1600" dirty="0" smtClean="0"/>
              <a:t>Should be conducted ideally in different agricultural zones of the country;</a:t>
            </a:r>
          </a:p>
          <a:p>
            <a:pPr marL="917784" lvl="1" indent="-360000">
              <a:lnSpc>
                <a:spcPct val="100000"/>
              </a:lnSpc>
              <a:spcBef>
                <a:spcPts val="0"/>
              </a:spcBef>
              <a:buFont typeface="Arial" pitchFamily="34" charset="0"/>
              <a:buChar char="•"/>
            </a:pPr>
            <a:r>
              <a:rPr lang="en-US" sz="1600" dirty="0" smtClean="0"/>
              <a:t>Can be used for testing different alternative questionnaires</a:t>
            </a:r>
          </a:p>
          <a:p>
            <a:pPr marL="917784" lvl="1" indent="-360000">
              <a:lnSpc>
                <a:spcPct val="100000"/>
              </a:lnSpc>
              <a:spcBef>
                <a:spcPts val="0"/>
              </a:spcBef>
              <a:buFont typeface="Arial" pitchFamily="34" charset="0"/>
              <a:buChar char="•"/>
            </a:pPr>
            <a:r>
              <a:rPr lang="en-US" sz="1600" dirty="0" smtClean="0"/>
              <a:t>Usually performed by methodologists / statisticians in charge of questionnaire design;</a:t>
            </a:r>
          </a:p>
          <a:p>
            <a:pPr lvl="0"/>
            <a:endParaRPr lang="en-US" sz="1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5</a:t>
            </a:fld>
            <a:endParaRPr lang="es-E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908720"/>
            <a:ext cx="7920880" cy="576064"/>
          </a:xfrm>
        </p:spPr>
        <p:txBody>
          <a:bodyPr>
            <a:noAutofit/>
          </a:bodyPr>
          <a:lstStyle/>
          <a:p>
            <a:pPr marL="596646" indent="-514350"/>
            <a:r>
              <a:rPr lang="en-US" sz="4000" b="1" dirty="0" smtClean="0">
                <a:latin typeface="Calibri" pitchFamily="34" charset="0"/>
              </a:rPr>
              <a:t>Pilot census</a:t>
            </a:r>
          </a:p>
        </p:txBody>
      </p:sp>
      <p:sp>
        <p:nvSpPr>
          <p:cNvPr id="3" name="Content Placeholder 2"/>
          <p:cNvSpPr>
            <a:spLocks noGrp="1"/>
          </p:cNvSpPr>
          <p:nvPr>
            <p:ph idx="1"/>
          </p:nvPr>
        </p:nvSpPr>
        <p:spPr>
          <a:xfrm>
            <a:off x="1043608" y="1700808"/>
            <a:ext cx="8027240" cy="4896780"/>
          </a:xfrm>
        </p:spPr>
        <p:txBody>
          <a:bodyPr>
            <a:noAutofit/>
          </a:bodyPr>
          <a:lstStyle/>
          <a:p>
            <a:pPr marL="360000" lvl="0" indent="-360000">
              <a:lnSpc>
                <a:spcPct val="100000"/>
              </a:lnSpc>
              <a:buFont typeface="Arial" pitchFamily="34" charset="0"/>
              <a:buChar char="•"/>
            </a:pPr>
            <a:r>
              <a:rPr lang="en-GB" sz="1700" b="1" dirty="0" smtClean="0"/>
              <a:t>Objective</a:t>
            </a:r>
            <a:r>
              <a:rPr lang="en-GB" sz="1700" b="1" dirty="0"/>
              <a:t>:</a:t>
            </a:r>
            <a:r>
              <a:rPr lang="en-GB" sz="1700" dirty="0"/>
              <a:t> </a:t>
            </a:r>
            <a:r>
              <a:rPr lang="en-US" sz="1700" dirty="0"/>
              <a:t>to test </a:t>
            </a:r>
            <a:r>
              <a:rPr lang="en-US" sz="1700" dirty="0" smtClean="0"/>
              <a:t>the overall organization of the census, a “dry run” for the main census on a limited  scale</a:t>
            </a:r>
            <a:r>
              <a:rPr lang="en-GB" sz="1700" dirty="0" smtClean="0"/>
              <a:t>.</a:t>
            </a:r>
          </a:p>
          <a:p>
            <a:pPr marL="360000" lvl="0" indent="-360000">
              <a:lnSpc>
                <a:spcPct val="100000"/>
              </a:lnSpc>
              <a:buFont typeface="Arial" pitchFamily="34" charset="0"/>
              <a:buChar char="•"/>
            </a:pPr>
            <a:r>
              <a:rPr lang="en-GB" sz="1700" dirty="0" smtClean="0"/>
              <a:t>Should be organised well in advance (at least 1 year), preferably in the same period as the real census, covering </a:t>
            </a:r>
            <a:r>
              <a:rPr lang="en-US" sz="1700" dirty="0"/>
              <a:t>divergent situations </a:t>
            </a:r>
            <a:r>
              <a:rPr lang="en-US" sz="1700" dirty="0" smtClean="0"/>
              <a:t>in </a:t>
            </a:r>
            <a:r>
              <a:rPr lang="en-US" sz="1700" dirty="0"/>
              <a:t>the </a:t>
            </a:r>
            <a:r>
              <a:rPr lang="en-US" sz="1700" dirty="0" smtClean="0"/>
              <a:t>country.</a:t>
            </a:r>
          </a:p>
          <a:p>
            <a:pPr marL="360000" lvl="0" indent="-360000">
              <a:lnSpc>
                <a:spcPct val="100000"/>
              </a:lnSpc>
              <a:buFont typeface="Arial" pitchFamily="34" charset="0"/>
              <a:buChar char="•"/>
            </a:pPr>
            <a:r>
              <a:rPr lang="en-US" sz="1700" dirty="0" smtClean="0"/>
              <a:t>Should </a:t>
            </a:r>
            <a:r>
              <a:rPr lang="en-US" sz="1700" dirty="0"/>
              <a:t>be large enough to provide adequate information for determining the resource </a:t>
            </a:r>
            <a:r>
              <a:rPr lang="en-US" sz="1700" dirty="0" smtClean="0"/>
              <a:t>requirements, </a:t>
            </a:r>
            <a:r>
              <a:rPr lang="en-US" sz="1700" dirty="0"/>
              <a:t>data checks and monitoring of the field work, </a:t>
            </a:r>
            <a:r>
              <a:rPr lang="en-US" sz="1700" dirty="0" smtClean="0"/>
              <a:t>logistics, data </a:t>
            </a:r>
            <a:r>
              <a:rPr lang="en-US" sz="1700" dirty="0"/>
              <a:t>transfer, mode of tabulation, timetable, various types of biases and </a:t>
            </a:r>
            <a:r>
              <a:rPr lang="en-US" sz="1700" dirty="0" smtClean="0"/>
              <a:t>errors, updated planning.</a:t>
            </a:r>
          </a:p>
          <a:p>
            <a:pPr marL="360000" lvl="0" indent="-360000">
              <a:lnSpc>
                <a:spcPct val="100000"/>
              </a:lnSpc>
              <a:buFont typeface="Arial" pitchFamily="34" charset="0"/>
              <a:buChar char="•"/>
            </a:pPr>
            <a:r>
              <a:rPr lang="en-US" sz="1700" dirty="0" smtClean="0"/>
              <a:t>Excellent </a:t>
            </a:r>
            <a:r>
              <a:rPr lang="en-US" sz="1700" dirty="0"/>
              <a:t>opportunity to provide on-the-job training to all supervisory staff</a:t>
            </a:r>
            <a:endParaRPr lang="en-US" sz="1700" dirty="0" smtClean="0"/>
          </a:p>
          <a:p>
            <a:pPr marL="360000" lvl="0" indent="-360000">
              <a:lnSpc>
                <a:spcPct val="100000"/>
              </a:lnSpc>
              <a:buFont typeface="Arial" pitchFamily="34" charset="0"/>
              <a:buChar char="•"/>
            </a:pPr>
            <a:r>
              <a:rPr lang="en-US" sz="1700" dirty="0" smtClean="0"/>
              <a:t>Help </a:t>
            </a:r>
            <a:r>
              <a:rPr lang="en-US" sz="1700" dirty="0"/>
              <a:t>in determining whether necessary tabulations can be produced </a:t>
            </a:r>
            <a:r>
              <a:rPr lang="en-US" sz="1700" dirty="0" smtClean="0"/>
              <a:t>easily and adjust the tabulation plan if needed</a:t>
            </a:r>
          </a:p>
          <a:p>
            <a:pPr marL="360000" lvl="0" indent="-360000">
              <a:lnSpc>
                <a:spcPct val="100000"/>
              </a:lnSpc>
              <a:buFont typeface="Arial" pitchFamily="34" charset="0"/>
              <a:buChar char="•"/>
            </a:pPr>
            <a:r>
              <a:rPr lang="en-US" sz="1700" dirty="0" smtClean="0"/>
              <a:t>Test </a:t>
            </a:r>
            <a:r>
              <a:rPr lang="en-US" sz="1700" dirty="0"/>
              <a:t>the ICT infrastructure and m</a:t>
            </a:r>
            <a:r>
              <a:rPr lang="en-US" sz="1700" dirty="0" smtClean="0"/>
              <a:t>ake recommendations for some </a:t>
            </a:r>
            <a:r>
              <a:rPr lang="en-US" sz="1700" dirty="0"/>
              <a:t>necessary </a:t>
            </a:r>
            <a:r>
              <a:rPr lang="en-US" sz="1700" dirty="0" smtClean="0"/>
              <a:t>adjustments</a:t>
            </a:r>
          </a:p>
          <a:p>
            <a:pPr marL="360000" lvl="0" indent="-360000">
              <a:lnSpc>
                <a:spcPct val="100000"/>
              </a:lnSpc>
              <a:buFont typeface="Arial" pitchFamily="34" charset="0"/>
              <a:buChar char="•"/>
            </a:pPr>
            <a:endParaRPr lang="en-US" sz="1700" dirty="0" smtClean="0"/>
          </a:p>
          <a:p>
            <a:pPr marL="360000" lvl="0" indent="-360000">
              <a:lnSpc>
                <a:spcPct val="100000"/>
              </a:lnSpc>
              <a:buFont typeface="Arial" pitchFamily="34" charset="0"/>
              <a:buChar char="•"/>
            </a:pPr>
            <a:r>
              <a:rPr lang="en-US" sz="1700" b="1" dirty="0" smtClean="0">
                <a:solidFill>
                  <a:srgbClr val="C00000"/>
                </a:solidFill>
              </a:rPr>
              <a:t>IMPORTANT: </a:t>
            </a:r>
            <a:r>
              <a:rPr lang="en-US" sz="1700" dirty="0" smtClean="0"/>
              <a:t>Report on the pilot census with lessons learnt, </a:t>
            </a:r>
            <a:r>
              <a:rPr lang="en-US" sz="1700" dirty="0"/>
              <a:t>must be available well in advance of the start of the main census data </a:t>
            </a:r>
            <a:r>
              <a:rPr lang="en-US" sz="1700" dirty="0" smtClean="0"/>
              <a:t>collection. The suggestions should be examined,  </a:t>
            </a:r>
            <a:r>
              <a:rPr lang="en-US" sz="1700" dirty="0"/>
              <a:t>evaluated </a:t>
            </a:r>
            <a:r>
              <a:rPr lang="en-US" sz="1700" dirty="0" smtClean="0"/>
              <a:t>and taken into </a:t>
            </a:r>
            <a:r>
              <a:rPr lang="en-US" sz="1700" dirty="0"/>
              <a:t>account before finalizing the operation of the main census. </a:t>
            </a:r>
            <a:endParaRPr lang="en-GB" sz="1700" dirty="0" smtClean="0"/>
          </a:p>
          <a:p>
            <a:pPr marL="0" lvl="0">
              <a:lnSpc>
                <a:spcPct val="150000"/>
              </a:lnSpc>
              <a:spcBef>
                <a:spcPts val="0"/>
              </a:spcBef>
            </a:pPr>
            <a:endParaRPr lang="fr-FR" sz="1400" dirty="0" smtClean="0"/>
          </a:p>
          <a:p>
            <a:pPr marL="360000" lvl="0" indent="-360000">
              <a:spcBef>
                <a:spcPts val="0"/>
              </a:spcBef>
              <a:buFont typeface="Arial" pitchFamily="34" charset="0"/>
              <a:buChar char="•"/>
            </a:pPr>
            <a:endParaRPr lang="en-US" sz="1400" dirty="0" smtClean="0"/>
          </a:p>
          <a:p>
            <a:pPr lvl="0"/>
            <a:endParaRPr lang="en-US" sz="1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6</a:t>
            </a:fld>
            <a:endParaRPr lang="es-E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9836" y="764704"/>
            <a:ext cx="6626500" cy="576064"/>
          </a:xfrm>
        </p:spPr>
        <p:txBody>
          <a:bodyPr>
            <a:noAutofit/>
          </a:bodyPr>
          <a:lstStyle/>
          <a:p>
            <a:pPr marL="596646" indent="-514350"/>
            <a:r>
              <a:rPr lang="en-US" sz="4000" b="1" dirty="0">
                <a:latin typeface="Calibri" pitchFamily="34" charset="0"/>
              </a:rPr>
              <a:t>Census testing </a:t>
            </a:r>
            <a:endParaRPr lang="en-US" sz="4000" b="1" dirty="0" smtClean="0">
              <a:latin typeface="Calibri" pitchFamily="34" charset="0"/>
            </a:endParaRPr>
          </a:p>
        </p:txBody>
      </p:sp>
      <p:sp>
        <p:nvSpPr>
          <p:cNvPr id="3" name="Content Placeholder 2"/>
          <p:cNvSpPr>
            <a:spLocks noGrp="1"/>
          </p:cNvSpPr>
          <p:nvPr>
            <p:ph idx="1"/>
          </p:nvPr>
        </p:nvSpPr>
        <p:spPr>
          <a:xfrm>
            <a:off x="1475656" y="5085184"/>
            <a:ext cx="6986540" cy="576064"/>
          </a:xfrm>
        </p:spPr>
        <p:txBody>
          <a:bodyPr>
            <a:noAutofit/>
          </a:bodyPr>
          <a:lstStyle/>
          <a:p>
            <a:pPr marL="917784" lvl="1" indent="-360000">
              <a:spcBef>
                <a:spcPts val="0"/>
              </a:spcBef>
              <a:buFont typeface="Arial" pitchFamily="34" charset="0"/>
              <a:buChar char="•"/>
            </a:pPr>
            <a:r>
              <a:rPr lang="en-US" sz="1200" dirty="0" smtClean="0"/>
              <a:t>Source</a:t>
            </a:r>
            <a:r>
              <a:rPr lang="en-US" sz="1200" dirty="0"/>
              <a:t>: Adapted from the Handbook on the management of PHC rev 2 (UN)</a:t>
            </a:r>
            <a:endParaRPr lang="en-US" sz="1200" dirty="0" smtClean="0"/>
          </a:p>
          <a:p>
            <a:pPr lvl="0"/>
            <a:endParaRPr lang="en-US" sz="1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7</a:t>
            </a:fld>
            <a:endParaRPr lang="es-ES"/>
          </a:p>
        </p:txBody>
      </p:sp>
      <p:graphicFrame>
        <p:nvGraphicFramePr>
          <p:cNvPr id="5" name="Table 4"/>
          <p:cNvGraphicFramePr>
            <a:graphicFrameLocks noGrp="1"/>
          </p:cNvGraphicFramePr>
          <p:nvPr>
            <p:extLst>
              <p:ext uri="{D42A27DB-BD31-4B8C-83A1-F6EECF244321}">
                <p14:modId xmlns="" xmlns:p14="http://schemas.microsoft.com/office/powerpoint/2010/main" val="2411186908"/>
              </p:ext>
            </p:extLst>
          </p:nvPr>
        </p:nvGraphicFramePr>
        <p:xfrm>
          <a:off x="1152130" y="1340768"/>
          <a:ext cx="7884366" cy="5223661"/>
        </p:xfrm>
        <a:graphic>
          <a:graphicData uri="http://schemas.openxmlformats.org/drawingml/2006/table">
            <a:tbl>
              <a:tblPr firstRow="1" firstCol="1" bandRow="1">
                <a:tableStyleId>{5C22544A-7EE6-4342-B048-85BDC9FD1C3A}</a:tableStyleId>
              </a:tblPr>
              <a:tblGrid>
                <a:gridCol w="3942183"/>
                <a:gridCol w="3942183"/>
              </a:tblGrid>
              <a:tr h="285901">
                <a:tc>
                  <a:txBody>
                    <a:bodyPr/>
                    <a:lstStyle/>
                    <a:p>
                      <a:pPr marL="0" marR="0">
                        <a:lnSpc>
                          <a:spcPct val="115000"/>
                        </a:lnSpc>
                        <a:spcBef>
                          <a:spcPts val="0"/>
                        </a:spcBef>
                        <a:spcAft>
                          <a:spcPts val="0"/>
                        </a:spcAft>
                      </a:pPr>
                      <a:r>
                        <a:rPr lang="en-US" sz="1600" spc="-10" dirty="0">
                          <a:solidFill>
                            <a:schemeClr val="bg1"/>
                          </a:solidFill>
                          <a:effectLst/>
                        </a:rPr>
                        <a:t>Questionnaire Testing (pre-tests)</a:t>
                      </a:r>
                      <a:endParaRPr lang="en-US" sz="1600" dirty="0">
                        <a:solidFill>
                          <a:schemeClr val="bg1"/>
                        </a:solidFill>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600" spc="-10" dirty="0">
                          <a:effectLst/>
                        </a:rPr>
                        <a:t>Pilot Census</a:t>
                      </a:r>
                      <a:endParaRPr lang="en-US" sz="16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54659">
                <a:tc>
                  <a:txBody>
                    <a:bodyPr/>
                    <a:lstStyle/>
                    <a:p>
                      <a:pPr marL="180975" marR="0" lvl="0" indent="-180975">
                        <a:lnSpc>
                          <a:spcPct val="100000"/>
                        </a:lnSpc>
                        <a:spcBef>
                          <a:spcPts val="0"/>
                        </a:spcBef>
                        <a:spcAft>
                          <a:spcPts val="0"/>
                        </a:spcAft>
                        <a:buFont typeface="Symbol" panose="05050102010706020507" pitchFamily="18" charset="2"/>
                        <a:buChar char=""/>
                      </a:pPr>
                      <a:r>
                        <a:rPr lang="en-GB" sz="1800" b="0" spc="-10" dirty="0">
                          <a:solidFill>
                            <a:schemeClr val="tx2"/>
                          </a:solidFill>
                          <a:effectLst/>
                        </a:rPr>
                        <a:t>Small scale</a:t>
                      </a:r>
                      <a:endParaRPr lang="en-US" sz="1800" b="0" dirty="0">
                        <a:solidFill>
                          <a:schemeClr val="tx2"/>
                        </a:solidFill>
                        <a:effectLst/>
                      </a:endParaRPr>
                    </a:p>
                    <a:p>
                      <a:pPr marL="180975" marR="0" lvl="0" indent="-180975">
                        <a:lnSpc>
                          <a:spcPct val="100000"/>
                        </a:lnSpc>
                        <a:spcBef>
                          <a:spcPts val="0"/>
                        </a:spcBef>
                        <a:spcAft>
                          <a:spcPts val="0"/>
                        </a:spcAft>
                        <a:buFont typeface="Symbol" panose="05050102010706020507" pitchFamily="18" charset="2"/>
                        <a:buChar char=""/>
                      </a:pPr>
                      <a:r>
                        <a:rPr lang="en-GB" sz="1800" b="0" spc="-10" dirty="0">
                          <a:solidFill>
                            <a:schemeClr val="tx2"/>
                          </a:solidFill>
                          <a:effectLst/>
                        </a:rPr>
                        <a:t>Test the suitability of </a:t>
                      </a:r>
                      <a:endParaRPr lang="en-US" sz="1800" b="0" dirty="0">
                        <a:solidFill>
                          <a:schemeClr val="tx2"/>
                        </a:solidFill>
                        <a:effectLst/>
                      </a:endParaRPr>
                    </a:p>
                    <a:p>
                      <a:pPr marL="361950" marR="0" lvl="1" indent="-180975">
                        <a:lnSpc>
                          <a:spcPct val="100000"/>
                        </a:lnSpc>
                        <a:spcBef>
                          <a:spcPts val="0"/>
                        </a:spcBef>
                        <a:spcAft>
                          <a:spcPts val="0"/>
                        </a:spcAft>
                        <a:buFont typeface="Courier New" panose="02070309020205020404" pitchFamily="49" charset="0"/>
                        <a:buChar char="o"/>
                      </a:pPr>
                      <a:r>
                        <a:rPr lang="en-GB" sz="1800" b="0" spc="-10" dirty="0">
                          <a:solidFill>
                            <a:schemeClr val="tx2"/>
                          </a:solidFill>
                          <a:effectLst/>
                        </a:rPr>
                        <a:t>the intended census questions, including their formulation and the instructions provided</a:t>
                      </a:r>
                      <a:endParaRPr lang="en-US" sz="1800" b="0" dirty="0">
                        <a:solidFill>
                          <a:schemeClr val="tx2"/>
                        </a:solidFill>
                        <a:effectLst/>
                      </a:endParaRPr>
                    </a:p>
                    <a:p>
                      <a:pPr marL="361950" marR="0" lvl="1" indent="-180975">
                        <a:lnSpc>
                          <a:spcPct val="100000"/>
                        </a:lnSpc>
                        <a:spcBef>
                          <a:spcPts val="0"/>
                        </a:spcBef>
                        <a:spcAft>
                          <a:spcPts val="0"/>
                        </a:spcAft>
                        <a:buFont typeface="Courier New" panose="02070309020205020404" pitchFamily="49" charset="0"/>
                        <a:buChar char="o"/>
                      </a:pPr>
                      <a:r>
                        <a:rPr lang="en-GB" sz="1800" b="0" spc="-10" dirty="0">
                          <a:solidFill>
                            <a:schemeClr val="tx2"/>
                          </a:solidFill>
                          <a:effectLst/>
                        </a:rPr>
                        <a:t>questionnaire design</a:t>
                      </a:r>
                      <a:endParaRPr lang="en-US" sz="1800" b="0" dirty="0">
                        <a:solidFill>
                          <a:schemeClr val="tx2"/>
                        </a:solidFill>
                        <a:effectLst/>
                      </a:endParaRPr>
                    </a:p>
                    <a:p>
                      <a:pPr marL="180975" marR="0" lvl="0" indent="-180975">
                        <a:lnSpc>
                          <a:spcPct val="100000"/>
                        </a:lnSpc>
                        <a:spcBef>
                          <a:spcPts val="0"/>
                        </a:spcBef>
                        <a:spcAft>
                          <a:spcPts val="0"/>
                        </a:spcAft>
                        <a:buFont typeface="Symbol" panose="05050102010706020507" pitchFamily="18" charset="2"/>
                        <a:buChar char=""/>
                      </a:pPr>
                      <a:r>
                        <a:rPr lang="en-GB" sz="1800" b="0" spc="-10" dirty="0">
                          <a:solidFill>
                            <a:schemeClr val="tx2"/>
                          </a:solidFill>
                          <a:effectLst/>
                        </a:rPr>
                        <a:t>Test in general public and special population groups</a:t>
                      </a:r>
                      <a:endParaRPr lang="en-US" sz="1800" b="0" dirty="0">
                        <a:solidFill>
                          <a:schemeClr val="tx2"/>
                        </a:solidFill>
                        <a:effectLst/>
                      </a:endParaRPr>
                    </a:p>
                    <a:p>
                      <a:pPr marL="180975" marR="0" lvl="0" indent="-180975">
                        <a:lnSpc>
                          <a:spcPct val="100000"/>
                        </a:lnSpc>
                        <a:spcBef>
                          <a:spcPts val="0"/>
                        </a:spcBef>
                        <a:spcAft>
                          <a:spcPts val="0"/>
                        </a:spcAft>
                        <a:buFont typeface="Symbol" panose="05050102010706020507" pitchFamily="18" charset="2"/>
                        <a:buChar char=""/>
                      </a:pPr>
                      <a:r>
                        <a:rPr lang="en-GB" sz="1800" b="0" spc="-10" dirty="0">
                          <a:solidFill>
                            <a:schemeClr val="tx2"/>
                          </a:solidFill>
                          <a:effectLst/>
                        </a:rPr>
                        <a:t>Estimate time requirements in enumeration</a:t>
                      </a:r>
                      <a:endParaRPr lang="en-US" sz="1800" b="0" dirty="0">
                        <a:solidFill>
                          <a:schemeClr val="tx2"/>
                        </a:solidFill>
                        <a:effectLst/>
                      </a:endParaRPr>
                    </a:p>
                    <a:p>
                      <a:pPr marL="180975" marR="0" lvl="0" indent="-180975">
                        <a:lnSpc>
                          <a:spcPct val="100000"/>
                        </a:lnSpc>
                        <a:spcBef>
                          <a:spcPts val="0"/>
                        </a:spcBef>
                        <a:spcAft>
                          <a:spcPts val="0"/>
                        </a:spcAft>
                        <a:buFont typeface="Symbol" panose="05050102010706020507" pitchFamily="18" charset="2"/>
                        <a:buChar char=""/>
                      </a:pPr>
                      <a:r>
                        <a:rPr lang="en-GB" sz="1800" b="0" spc="-10" dirty="0">
                          <a:solidFill>
                            <a:schemeClr val="tx2"/>
                          </a:solidFill>
                          <a:effectLst/>
                        </a:rPr>
                        <a:t>Several rounds may be done</a:t>
                      </a:r>
                      <a:endParaRPr lang="en-US" sz="1800" b="0" dirty="0">
                        <a:solidFill>
                          <a:schemeClr val="tx2"/>
                        </a:solidFill>
                        <a:effectLst/>
                      </a:endParaRPr>
                    </a:p>
                    <a:p>
                      <a:pPr marL="180975" marR="0" lvl="0" indent="-180975">
                        <a:lnSpc>
                          <a:spcPct val="100000"/>
                        </a:lnSpc>
                        <a:spcBef>
                          <a:spcPts val="0"/>
                        </a:spcBef>
                        <a:spcAft>
                          <a:spcPts val="0"/>
                        </a:spcAft>
                        <a:buFont typeface="Symbol" panose="05050102010706020507" pitchFamily="18" charset="2"/>
                        <a:buChar char=""/>
                      </a:pPr>
                      <a:r>
                        <a:rPr lang="en-GB" sz="1800" b="0" spc="-10" dirty="0">
                          <a:solidFill>
                            <a:schemeClr val="tx2"/>
                          </a:solidFill>
                          <a:effectLst/>
                        </a:rPr>
                        <a:t>Test the data collection methods (e.g. paper, tablets)</a:t>
                      </a:r>
                      <a:endParaRPr lang="en-US" sz="1800" b="0" dirty="0">
                        <a:solidFill>
                          <a:schemeClr val="tx2"/>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180975" marR="0" lvl="0" indent="-180975">
                        <a:lnSpc>
                          <a:spcPct val="100000"/>
                        </a:lnSpc>
                        <a:spcBef>
                          <a:spcPts val="0"/>
                        </a:spcBef>
                        <a:spcAft>
                          <a:spcPts val="0"/>
                        </a:spcAft>
                        <a:buFont typeface="Symbol" panose="05050102010706020507" pitchFamily="18" charset="2"/>
                        <a:buChar char=""/>
                      </a:pPr>
                      <a:r>
                        <a:rPr lang="en-GB" sz="1800" spc="-10" dirty="0">
                          <a:effectLst/>
                        </a:rPr>
                        <a:t>Larger scale</a:t>
                      </a:r>
                      <a:endParaRPr lang="en-US" sz="1800" dirty="0">
                        <a:effectLst/>
                      </a:endParaRPr>
                    </a:p>
                    <a:p>
                      <a:pPr marL="180975" marR="0" lvl="0" indent="-180975">
                        <a:lnSpc>
                          <a:spcPct val="100000"/>
                        </a:lnSpc>
                        <a:spcBef>
                          <a:spcPts val="0"/>
                        </a:spcBef>
                        <a:spcAft>
                          <a:spcPts val="0"/>
                        </a:spcAft>
                        <a:buFont typeface="Symbol" panose="05050102010706020507" pitchFamily="18" charset="2"/>
                        <a:buChar char=""/>
                      </a:pPr>
                      <a:r>
                        <a:rPr lang="en-GB" sz="1800" spc="-10" dirty="0">
                          <a:effectLst/>
                        </a:rPr>
                        <a:t>Test the entire census infrastructure</a:t>
                      </a:r>
                      <a:endParaRPr lang="en-US" sz="1800" dirty="0">
                        <a:effectLst/>
                      </a:endParaRPr>
                    </a:p>
                    <a:p>
                      <a:pPr marL="180975" marR="0" lvl="0" indent="-180975">
                        <a:lnSpc>
                          <a:spcPct val="100000"/>
                        </a:lnSpc>
                        <a:spcBef>
                          <a:spcPts val="0"/>
                        </a:spcBef>
                        <a:spcAft>
                          <a:spcPts val="0"/>
                        </a:spcAft>
                        <a:buFont typeface="Symbol" panose="05050102010706020507" pitchFamily="18" charset="2"/>
                        <a:buChar char=""/>
                      </a:pPr>
                      <a:r>
                        <a:rPr lang="en-GB" sz="1800" spc="-10" dirty="0">
                          <a:effectLst/>
                        </a:rPr>
                        <a:t>Cover one or more sizeable administrative divisions</a:t>
                      </a:r>
                      <a:endParaRPr lang="en-US" sz="1800" dirty="0">
                        <a:effectLst/>
                      </a:endParaRPr>
                    </a:p>
                    <a:p>
                      <a:pPr marL="180975" marR="0" lvl="0" indent="-180975">
                        <a:lnSpc>
                          <a:spcPct val="100000"/>
                        </a:lnSpc>
                        <a:spcBef>
                          <a:spcPts val="0"/>
                        </a:spcBef>
                        <a:spcAft>
                          <a:spcPts val="0"/>
                        </a:spcAft>
                        <a:buFont typeface="Symbol" panose="05050102010706020507" pitchFamily="18" charset="2"/>
                        <a:buChar char=""/>
                      </a:pPr>
                      <a:r>
                        <a:rPr lang="en-GB" sz="1800" spc="-10" dirty="0">
                          <a:effectLst/>
                        </a:rPr>
                        <a:t>Test all stages of a census: preparatory, enumeration,  processing and dissemination </a:t>
                      </a:r>
                      <a:endParaRPr lang="en-US" sz="1800" dirty="0">
                        <a:effectLst/>
                      </a:endParaRPr>
                    </a:p>
                    <a:p>
                      <a:pPr marL="180975" marR="0" lvl="0" indent="-180975">
                        <a:lnSpc>
                          <a:spcPct val="100000"/>
                        </a:lnSpc>
                        <a:spcBef>
                          <a:spcPts val="0"/>
                        </a:spcBef>
                        <a:spcAft>
                          <a:spcPts val="0"/>
                        </a:spcAft>
                        <a:buFont typeface="Symbol" panose="05050102010706020507" pitchFamily="18" charset="2"/>
                        <a:buChar char=""/>
                      </a:pPr>
                      <a:r>
                        <a:rPr lang="en-GB" sz="1800" spc="-10" dirty="0">
                          <a:effectLst/>
                        </a:rPr>
                        <a:t>Best if conditions in the pilot census are close to the conditions present during the actual enumeration</a:t>
                      </a:r>
                      <a:endParaRPr lang="en-US" sz="1800" dirty="0">
                        <a:effectLst/>
                      </a:endParaRPr>
                    </a:p>
                    <a:p>
                      <a:pPr marL="180975" marR="0" lvl="0" indent="-180975">
                        <a:lnSpc>
                          <a:spcPct val="100000"/>
                        </a:lnSpc>
                        <a:spcBef>
                          <a:spcPts val="0"/>
                        </a:spcBef>
                        <a:spcAft>
                          <a:spcPts val="0"/>
                        </a:spcAft>
                        <a:buFont typeface="Symbol" panose="05050102010706020507" pitchFamily="18" charset="2"/>
                        <a:buChar char=""/>
                      </a:pPr>
                      <a:r>
                        <a:rPr lang="en-GB" sz="1800" spc="-10" dirty="0">
                          <a:effectLst/>
                        </a:rPr>
                        <a:t>Ideally conducted exactly one year before the planned census, if not at least 6 months before</a:t>
                      </a:r>
                      <a:endParaRPr lang="en-US" sz="1800" dirty="0">
                        <a:effectLst/>
                      </a:endParaRPr>
                    </a:p>
                    <a:p>
                      <a:pPr marL="180975" marR="0" lvl="0" indent="-180975">
                        <a:lnSpc>
                          <a:spcPct val="100000"/>
                        </a:lnSpc>
                        <a:spcBef>
                          <a:spcPts val="0"/>
                        </a:spcBef>
                        <a:spcAft>
                          <a:spcPts val="0"/>
                        </a:spcAft>
                        <a:buFont typeface="Symbol" panose="05050102010706020507" pitchFamily="18" charset="2"/>
                        <a:buChar char=""/>
                      </a:pPr>
                      <a:r>
                        <a:rPr lang="en-GB" sz="1800" spc="-10" dirty="0">
                          <a:effectLst/>
                        </a:rPr>
                        <a:t>Pilot census data do not produce usable substantive data. But analysis of errors from the data may be informative for identifying </a:t>
                      </a:r>
                      <a:r>
                        <a:rPr lang="en-GB" sz="1800" spc="-10" dirty="0" smtClean="0">
                          <a:effectLst/>
                        </a:rPr>
                        <a:t>problems</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r>
            </a:tbl>
          </a:graphicData>
        </a:graphic>
      </p:graphicFrame>
      <p:sp>
        <p:nvSpPr>
          <p:cNvPr id="6" name="Title 1"/>
          <p:cNvSpPr txBox="1">
            <a:spLocks/>
          </p:cNvSpPr>
          <p:nvPr/>
        </p:nvSpPr>
        <p:spPr>
          <a:xfrm>
            <a:off x="1187624" y="6453336"/>
            <a:ext cx="6626500" cy="576064"/>
          </a:xfrm>
          <a:prstGeom prst="rect">
            <a:avLst/>
          </a:prstGeom>
        </p:spPr>
        <p:txBody>
          <a:bodyPr vert="horz" lIns="91440" tIns="45720" rIns="91440" bIns="45720" rtlCol="0" anchor="ctr">
            <a:normAutofit/>
          </a:bodyPr>
          <a:lstStyle>
            <a:lvl1pPr algn="l" rtl="0" eaLnBrk="1" latinLnBrk="0" hangingPunct="1">
              <a:spcBef>
                <a:spcPct val="0"/>
              </a:spcBef>
              <a:buNone/>
              <a:defRPr sz="4400" kern="1200">
                <a:solidFill>
                  <a:srgbClr val="0070C0"/>
                </a:solidFill>
                <a:effectLst/>
                <a:latin typeface="Times New Roman" panose="02020603050405020304" pitchFamily="18" charset="0"/>
                <a:ea typeface="+mj-ea"/>
                <a:cs typeface="Times New Roman" panose="02020603050405020304" pitchFamily="18" charset="0"/>
              </a:defRPr>
            </a:lvl1pPr>
            <a:extLst/>
          </a:lstStyle>
          <a:p>
            <a:pPr marL="596646" indent="-514350"/>
            <a:r>
              <a:rPr lang="en-US" sz="1400" i="1" dirty="0">
                <a:solidFill>
                  <a:schemeClr val="tx1"/>
                </a:solidFill>
              </a:rPr>
              <a:t>Source: Adapted from the Handbook on the management of PHC rev 2 (UN)</a:t>
            </a:r>
            <a:endParaRPr lang="en-US" sz="1400" i="1" dirty="0" smtClean="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836712"/>
            <a:ext cx="8064896" cy="792088"/>
          </a:xfrm>
        </p:spPr>
        <p:txBody>
          <a:bodyPr>
            <a:noAutofit/>
          </a:bodyPr>
          <a:lstStyle/>
          <a:p>
            <a:pPr marL="596646" indent="-514350"/>
            <a:r>
              <a:rPr lang="en-US" sz="4000" b="1" dirty="0">
                <a:latin typeface="Calibri" pitchFamily="34" charset="0"/>
              </a:rPr>
              <a:t>Organization of census enumeration</a:t>
            </a:r>
            <a:endParaRPr lang="en-US" sz="4000" b="1" dirty="0" smtClean="0">
              <a:latin typeface="Calibri" pitchFamily="34" charset="0"/>
            </a:endParaRPr>
          </a:p>
        </p:txBody>
      </p:sp>
      <p:sp>
        <p:nvSpPr>
          <p:cNvPr id="3" name="Content Placeholder 2"/>
          <p:cNvSpPr>
            <a:spLocks noGrp="1"/>
          </p:cNvSpPr>
          <p:nvPr>
            <p:ph idx="1"/>
          </p:nvPr>
        </p:nvSpPr>
        <p:spPr>
          <a:xfrm>
            <a:off x="1187624" y="1484784"/>
            <a:ext cx="7848872" cy="5184812"/>
          </a:xfrm>
        </p:spPr>
        <p:txBody>
          <a:bodyPr>
            <a:noAutofit/>
          </a:bodyPr>
          <a:lstStyle/>
          <a:p>
            <a:pPr marL="0" lvl="0" indent="-360000">
              <a:lnSpc>
                <a:spcPct val="100000"/>
              </a:lnSpc>
              <a:spcBef>
                <a:spcPts val="0"/>
              </a:spcBef>
            </a:pPr>
            <a:r>
              <a:rPr lang="en-US" sz="2000" b="1" dirty="0"/>
              <a:t>This part refers to all census modalities </a:t>
            </a:r>
            <a:r>
              <a:rPr lang="en-US" sz="2000" b="1" dirty="0" smtClean="0"/>
              <a:t>the </a:t>
            </a:r>
            <a:r>
              <a:rPr lang="en-US" sz="2000" b="1" dirty="0"/>
              <a:t>information is collected through  face-to-face interview from the </a:t>
            </a:r>
            <a:r>
              <a:rPr lang="en-US" sz="2000" b="1" dirty="0" smtClean="0"/>
              <a:t>respondents</a:t>
            </a:r>
          </a:p>
          <a:p>
            <a:pPr marL="360000" lvl="0" indent="-360000">
              <a:lnSpc>
                <a:spcPct val="100000"/>
              </a:lnSpc>
              <a:spcBef>
                <a:spcPts val="0"/>
              </a:spcBef>
            </a:pPr>
            <a:endParaRPr lang="en-US" sz="1000" b="1" dirty="0" smtClean="0">
              <a:solidFill>
                <a:srgbClr val="FF0000"/>
              </a:solidFill>
            </a:endParaRPr>
          </a:p>
          <a:p>
            <a:pPr marL="360000" lvl="0" indent="-360000">
              <a:lnSpc>
                <a:spcPct val="100000"/>
              </a:lnSpc>
              <a:spcBef>
                <a:spcPts val="0"/>
              </a:spcBef>
            </a:pPr>
            <a:r>
              <a:rPr lang="en-US" sz="2000" b="1" dirty="0" smtClean="0">
                <a:solidFill>
                  <a:srgbClr val="0070C0"/>
                </a:solidFill>
              </a:rPr>
              <a:t>Census office</a:t>
            </a:r>
          </a:p>
          <a:p>
            <a:pPr marL="917784" lvl="1" indent="-360000">
              <a:lnSpc>
                <a:spcPct val="100000"/>
              </a:lnSpc>
              <a:spcBef>
                <a:spcPts val="0"/>
              </a:spcBef>
              <a:buFont typeface="Wingdings" pitchFamily="2" charset="2"/>
              <a:buChar char="§"/>
            </a:pPr>
            <a:r>
              <a:rPr lang="en-US" sz="1800" dirty="0" smtClean="0"/>
              <a:t>a government </a:t>
            </a:r>
            <a:r>
              <a:rPr lang="en-US" sz="1800" dirty="0"/>
              <a:t>department</a:t>
            </a:r>
            <a:r>
              <a:rPr lang="en-US" sz="1800" dirty="0" smtClean="0"/>
              <a:t>,</a:t>
            </a:r>
            <a:r>
              <a:rPr lang="en-US" sz="1800" dirty="0"/>
              <a:t> </a:t>
            </a:r>
            <a:r>
              <a:rPr lang="en-US" sz="1800" dirty="0" smtClean="0"/>
              <a:t>holding the </a:t>
            </a:r>
            <a:r>
              <a:rPr lang="en-US" sz="1800" dirty="0"/>
              <a:t>primary and chief responsibility for implementing the </a:t>
            </a:r>
            <a:r>
              <a:rPr lang="en-US" sz="1800" dirty="0" smtClean="0"/>
              <a:t>census</a:t>
            </a:r>
          </a:p>
          <a:p>
            <a:pPr marL="917784" lvl="1" indent="-360000">
              <a:lnSpc>
                <a:spcPct val="100000"/>
              </a:lnSpc>
              <a:spcBef>
                <a:spcPts val="0"/>
              </a:spcBef>
              <a:buFont typeface="Arial" pitchFamily="34" charset="0"/>
              <a:buChar char="•"/>
            </a:pPr>
            <a:endParaRPr lang="en-US" sz="1000" dirty="0" smtClean="0"/>
          </a:p>
          <a:p>
            <a:pPr marL="360000" indent="-360000">
              <a:lnSpc>
                <a:spcPct val="100000"/>
              </a:lnSpc>
              <a:spcBef>
                <a:spcPts val="0"/>
              </a:spcBef>
            </a:pPr>
            <a:r>
              <a:rPr lang="en-US" sz="2000" b="1" dirty="0">
                <a:solidFill>
                  <a:srgbClr val="0070C0"/>
                </a:solidFill>
              </a:rPr>
              <a:t>Provincial offices </a:t>
            </a:r>
            <a:endParaRPr lang="en-US" sz="2000" b="1" dirty="0" smtClean="0">
              <a:solidFill>
                <a:srgbClr val="0070C0"/>
              </a:solidFill>
            </a:endParaRPr>
          </a:p>
          <a:p>
            <a:pPr marL="917784" lvl="1" indent="-360000">
              <a:lnSpc>
                <a:spcPct val="100000"/>
              </a:lnSpc>
              <a:spcBef>
                <a:spcPts val="0"/>
              </a:spcBef>
              <a:buFont typeface="Wingdings" pitchFamily="2" charset="2"/>
              <a:buChar char="§"/>
            </a:pPr>
            <a:r>
              <a:rPr lang="en-US" sz="1800" dirty="0"/>
              <a:t>provide immediate supervision in each </a:t>
            </a:r>
            <a:r>
              <a:rPr lang="en-US" sz="1800" dirty="0" smtClean="0"/>
              <a:t>area, established at various levels, such as </a:t>
            </a:r>
            <a:r>
              <a:rPr lang="en-US" sz="1800" dirty="0"/>
              <a:t>at </a:t>
            </a:r>
            <a:r>
              <a:rPr lang="en-US" sz="1800" dirty="0" smtClean="0"/>
              <a:t>provincial </a:t>
            </a:r>
            <a:r>
              <a:rPr lang="en-US" sz="1800" dirty="0"/>
              <a:t>and district </a:t>
            </a:r>
            <a:r>
              <a:rPr lang="en-US" sz="1800" dirty="0" smtClean="0"/>
              <a:t>levels</a:t>
            </a:r>
          </a:p>
          <a:p>
            <a:pPr marL="917784" lvl="1" indent="-360000">
              <a:lnSpc>
                <a:spcPct val="100000"/>
              </a:lnSpc>
              <a:spcBef>
                <a:spcPts val="0"/>
              </a:spcBef>
              <a:buFont typeface="Wingdings" pitchFamily="2" charset="2"/>
              <a:buChar char="§"/>
            </a:pPr>
            <a:r>
              <a:rPr lang="en-US" sz="1800" dirty="0"/>
              <a:t>coordinate the activities of the field and supervisory staff in the province or </a:t>
            </a:r>
            <a:r>
              <a:rPr lang="en-US" sz="1800" dirty="0" smtClean="0"/>
              <a:t>district</a:t>
            </a:r>
          </a:p>
          <a:p>
            <a:pPr marL="917784" lvl="1" indent="-360000">
              <a:lnSpc>
                <a:spcPct val="100000"/>
              </a:lnSpc>
              <a:spcBef>
                <a:spcPts val="0"/>
              </a:spcBef>
              <a:buFont typeface="Wingdings" pitchFamily="2" charset="2"/>
              <a:buChar char="§"/>
            </a:pPr>
            <a:r>
              <a:rPr lang="en-US" sz="1800" dirty="0" smtClean="0"/>
              <a:t>main tasks: </a:t>
            </a:r>
          </a:p>
          <a:p>
            <a:pPr marL="1374984" lvl="3" indent="-360000">
              <a:spcBef>
                <a:spcPts val="0"/>
              </a:spcBef>
              <a:buFont typeface="Arial" pitchFamily="34" charset="0"/>
              <a:buChar char="•"/>
            </a:pPr>
            <a:r>
              <a:rPr lang="en-US" sz="1500" dirty="0" smtClean="0"/>
              <a:t>Organization of training </a:t>
            </a:r>
            <a:r>
              <a:rPr lang="en-US" sz="1500" dirty="0"/>
              <a:t>courses of small groups of enumerators and their supervisors</a:t>
            </a:r>
          </a:p>
          <a:p>
            <a:pPr marL="1374984" lvl="3" indent="-360000">
              <a:spcBef>
                <a:spcPts val="0"/>
              </a:spcBef>
              <a:buFont typeface="Arial" pitchFamily="34" charset="0"/>
              <a:buChar char="•"/>
            </a:pPr>
            <a:r>
              <a:rPr lang="en-US" sz="1500" dirty="0" smtClean="0"/>
              <a:t>Supervision </a:t>
            </a:r>
            <a:r>
              <a:rPr lang="en-US" sz="1500" dirty="0"/>
              <a:t>of field </a:t>
            </a:r>
            <a:r>
              <a:rPr lang="en-US" sz="1500" dirty="0" smtClean="0"/>
              <a:t>work and </a:t>
            </a:r>
            <a:r>
              <a:rPr lang="en-US" sz="1500" dirty="0"/>
              <a:t>prompt resolution of </a:t>
            </a:r>
            <a:r>
              <a:rPr lang="en-US" sz="1500" dirty="0" smtClean="0"/>
              <a:t>mistakes</a:t>
            </a:r>
          </a:p>
          <a:p>
            <a:pPr marL="1374984" lvl="3" indent="-360000">
              <a:spcBef>
                <a:spcPts val="0"/>
              </a:spcBef>
              <a:buFont typeface="Arial" pitchFamily="34" charset="0"/>
              <a:buChar char="•"/>
            </a:pPr>
            <a:r>
              <a:rPr lang="en-US" sz="1500" dirty="0" smtClean="0"/>
              <a:t>Ability </a:t>
            </a:r>
            <a:r>
              <a:rPr lang="en-US" sz="1500" dirty="0"/>
              <a:t>to resolve problems and to motivate enumerators in problematic </a:t>
            </a:r>
            <a:r>
              <a:rPr lang="en-US" sz="1500" dirty="0" smtClean="0"/>
              <a:t>situations</a:t>
            </a:r>
          </a:p>
          <a:p>
            <a:pPr marL="1374984" lvl="3" indent="-360000">
              <a:spcBef>
                <a:spcPts val="0"/>
              </a:spcBef>
              <a:buFont typeface="Arial" pitchFamily="34" charset="0"/>
              <a:buChar char="•"/>
            </a:pPr>
            <a:r>
              <a:rPr lang="en-US" sz="1500" dirty="0" smtClean="0"/>
              <a:t>Collection of completed questionnaires </a:t>
            </a:r>
          </a:p>
          <a:p>
            <a:pPr marL="1374984" lvl="3" indent="-360000">
              <a:spcBef>
                <a:spcPts val="0"/>
              </a:spcBef>
              <a:buFont typeface="Arial" pitchFamily="34" charset="0"/>
              <a:buChar char="•"/>
            </a:pPr>
            <a:r>
              <a:rPr lang="en-US" sz="1500" dirty="0" smtClean="0"/>
              <a:t>Review of completed  questionnaires and evaluation</a:t>
            </a:r>
          </a:p>
          <a:p>
            <a:pPr marL="1374984" lvl="3" indent="-360000">
              <a:spcBef>
                <a:spcPts val="0"/>
              </a:spcBef>
              <a:buFont typeface="Arial" pitchFamily="34" charset="0"/>
              <a:buChar char="•"/>
            </a:pPr>
            <a:r>
              <a:rPr lang="en-US" sz="1500" dirty="0"/>
              <a:t>Transfer of enumerators from areas where work has been completed to other areas </a:t>
            </a:r>
            <a:endParaRPr lang="en-US" sz="1500" dirty="0" smtClean="0"/>
          </a:p>
          <a:p>
            <a:pPr marL="360000" lvl="0" indent="-360000">
              <a:spcBef>
                <a:spcPts val="0"/>
              </a:spcBef>
              <a:buFont typeface="Arial" pitchFamily="34" charset="0"/>
              <a:buChar char="•"/>
            </a:pPr>
            <a:endParaRPr lang="en-US" sz="1800" dirty="0" smtClean="0"/>
          </a:p>
          <a:p>
            <a:pPr marL="360000" indent="-360000">
              <a:spcBef>
                <a:spcPts val="0"/>
              </a:spcBef>
              <a:buFont typeface="Arial" pitchFamily="34" charset="0"/>
              <a:buChar char="•"/>
            </a:pPr>
            <a:endParaRPr lang="en-GB" sz="1800" dirty="0" smtClean="0"/>
          </a:p>
          <a:p>
            <a:pPr marL="360000" lvl="0" indent="-360000">
              <a:spcBef>
                <a:spcPts val="0"/>
              </a:spcBef>
              <a:buFont typeface="Arial" pitchFamily="34" charset="0"/>
              <a:buChar char="•"/>
            </a:pPr>
            <a:endParaRPr lang="en-GB" sz="1800" dirty="0" smtClean="0"/>
          </a:p>
          <a:p>
            <a:pPr marL="360000" lvl="0" indent="-360000">
              <a:spcBef>
                <a:spcPts val="0"/>
              </a:spcBef>
              <a:buFont typeface="Arial" pitchFamily="34" charset="0"/>
              <a:buChar char="•"/>
            </a:pPr>
            <a:endParaRPr lang="en-US" sz="1400" dirty="0" smtClean="0"/>
          </a:p>
          <a:p>
            <a:pPr lvl="0"/>
            <a:endParaRPr lang="en-US" sz="1400" dirty="0"/>
          </a:p>
        </p:txBody>
      </p:sp>
      <p:sp>
        <p:nvSpPr>
          <p:cNvPr id="4" name="Slide Number Placeholder 3"/>
          <p:cNvSpPr>
            <a:spLocks noGrp="1"/>
          </p:cNvSpPr>
          <p:nvPr>
            <p:ph type="sldNum" sz="quarter" idx="12"/>
          </p:nvPr>
        </p:nvSpPr>
        <p:spPr/>
        <p:txBody>
          <a:bodyPr/>
          <a:lstStyle/>
          <a:p>
            <a:fld id="{412FF748-1325-48DC-AE50-E54CCC902008}" type="slidenum">
              <a:rPr lang="es-ES" smtClean="0"/>
              <a:pPr/>
              <a:t>8</a:t>
            </a:fld>
            <a:endParaRPr lang="es-E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052736"/>
            <a:ext cx="8928992" cy="792088"/>
          </a:xfrm>
        </p:spPr>
        <p:txBody>
          <a:bodyPr>
            <a:noAutofit/>
          </a:bodyPr>
          <a:lstStyle/>
          <a:p>
            <a:pPr indent="-514350"/>
            <a:r>
              <a:rPr lang="en-US" sz="4000" b="1" dirty="0">
                <a:latin typeface="Calibri" pitchFamily="34" charset="0"/>
              </a:rPr>
              <a:t>Monitoring and control of </a:t>
            </a:r>
            <a:r>
              <a:rPr lang="en-US" sz="4000" b="1" dirty="0" smtClean="0">
                <a:latin typeface="Calibri" pitchFamily="34" charset="0"/>
              </a:rPr>
              <a:t>questionnaires</a:t>
            </a:r>
            <a:r>
              <a:rPr lang="en-US" sz="4000" b="1" dirty="0">
                <a:latin typeface="Calibri" pitchFamily="34" charset="0"/>
              </a:rPr>
              <a:t>’ flow</a:t>
            </a:r>
            <a:endParaRPr lang="en-US" sz="4000" b="1" dirty="0" smtClean="0">
              <a:latin typeface="Calibri" pitchFamily="34" charset="0"/>
            </a:endParaRPr>
          </a:p>
        </p:txBody>
      </p:sp>
      <p:sp>
        <p:nvSpPr>
          <p:cNvPr id="3" name="Content Placeholder 2"/>
          <p:cNvSpPr>
            <a:spLocks noGrp="1"/>
          </p:cNvSpPr>
          <p:nvPr>
            <p:ph idx="1"/>
          </p:nvPr>
        </p:nvSpPr>
        <p:spPr>
          <a:xfrm>
            <a:off x="1043608" y="2132856"/>
            <a:ext cx="7632848" cy="4320480"/>
          </a:xfrm>
        </p:spPr>
        <p:txBody>
          <a:bodyPr>
            <a:noAutofit/>
          </a:bodyPr>
          <a:lstStyle/>
          <a:p>
            <a:pPr marL="360000" lvl="0" indent="-360000">
              <a:spcBef>
                <a:spcPts val="0"/>
              </a:spcBef>
              <a:buFont typeface="Wingdings" pitchFamily="2" charset="2"/>
              <a:buChar char="§"/>
            </a:pPr>
            <a:r>
              <a:rPr lang="en-US" sz="2000" dirty="0" smtClean="0"/>
              <a:t>Rigorous </a:t>
            </a:r>
            <a:r>
              <a:rPr lang="en-US" sz="2000" dirty="0"/>
              <a:t>procedure for registration of completed questionnaires should be established in provincial and central offices </a:t>
            </a:r>
            <a:endParaRPr lang="en-US" sz="2000" dirty="0" smtClean="0"/>
          </a:p>
          <a:p>
            <a:pPr marL="360000" indent="-360000">
              <a:spcBef>
                <a:spcPts val="0"/>
              </a:spcBef>
              <a:buFont typeface="Wingdings" pitchFamily="2" charset="2"/>
              <a:buChar char="§"/>
            </a:pPr>
            <a:r>
              <a:rPr lang="en-US" sz="2000" dirty="0" smtClean="0"/>
              <a:t>When </a:t>
            </a:r>
            <a:r>
              <a:rPr lang="en-US" sz="2000" dirty="0"/>
              <a:t>PAPI is </a:t>
            </a:r>
            <a:r>
              <a:rPr lang="en-US" sz="2000" dirty="0" smtClean="0"/>
              <a:t>used, special control measures on questionnaires flows are needed :</a:t>
            </a:r>
          </a:p>
          <a:p>
            <a:pPr marL="917784" lvl="1" indent="-360000">
              <a:lnSpc>
                <a:spcPct val="100000"/>
              </a:lnSpc>
              <a:spcBef>
                <a:spcPts val="0"/>
              </a:spcBef>
              <a:buFont typeface="Arial" pitchFamily="34" charset="0"/>
              <a:buChar char="•"/>
            </a:pPr>
            <a:r>
              <a:rPr lang="en-US" sz="2000" dirty="0" smtClean="0"/>
              <a:t>Completed questionnaires returned by enumerators through supervisors to the designated processing center. Questionnaires should be grouped by geographical areas and properly filed</a:t>
            </a:r>
          </a:p>
          <a:p>
            <a:pPr marL="917784" lvl="1" indent="-360000">
              <a:lnSpc>
                <a:spcPct val="100000"/>
              </a:lnSpc>
              <a:spcBef>
                <a:spcPts val="0"/>
              </a:spcBef>
              <a:buFont typeface="Arial" pitchFamily="34" charset="0"/>
              <a:buChar char="•"/>
            </a:pPr>
            <a:r>
              <a:rPr lang="en-US" sz="2000" dirty="0"/>
              <a:t>During the </a:t>
            </a:r>
            <a:r>
              <a:rPr lang="en-US" sz="2000" dirty="0" smtClean="0"/>
              <a:t>processing phase: questionnaires </a:t>
            </a:r>
            <a:r>
              <a:rPr lang="en-US" sz="2000" dirty="0"/>
              <a:t>are removed from storage many times for manual editing, data entry and </a:t>
            </a:r>
            <a:r>
              <a:rPr lang="en-US" sz="2000" dirty="0" smtClean="0"/>
              <a:t>verification. Very </a:t>
            </a:r>
            <a:r>
              <a:rPr lang="en-US" sz="2000" dirty="0"/>
              <a:t>rigid control over the flow of questionnaires </a:t>
            </a:r>
            <a:r>
              <a:rPr lang="en-US" sz="2000" dirty="0" smtClean="0"/>
              <a:t>is needed; periodic </a:t>
            </a:r>
            <a:r>
              <a:rPr lang="en-US" sz="2000" dirty="0"/>
              <a:t>reviews in order to detect misplaced </a:t>
            </a:r>
            <a:r>
              <a:rPr lang="en-US" sz="2000" dirty="0" smtClean="0"/>
              <a:t>questionnaires are useful; </a:t>
            </a:r>
            <a:endParaRPr lang="en-US" sz="2000" dirty="0"/>
          </a:p>
          <a:p>
            <a:pPr marL="360000" indent="-360000">
              <a:spcBef>
                <a:spcPts val="0"/>
              </a:spcBef>
              <a:buFont typeface="Wingdings" pitchFamily="2" charset="2"/>
              <a:buChar char="§"/>
            </a:pPr>
            <a:r>
              <a:rPr lang="en-US" sz="2000" dirty="0" smtClean="0"/>
              <a:t>An </a:t>
            </a:r>
            <a:r>
              <a:rPr lang="en-US" sz="2000" dirty="0"/>
              <a:t>adequate physical storage space </a:t>
            </a:r>
            <a:r>
              <a:rPr lang="en-US" sz="2000" dirty="0" smtClean="0"/>
              <a:t>is also </a:t>
            </a:r>
            <a:r>
              <a:rPr lang="en-US" sz="2000" dirty="0"/>
              <a:t>required</a:t>
            </a:r>
          </a:p>
          <a:p>
            <a:pPr marL="360000" lvl="0" indent="-360000">
              <a:spcBef>
                <a:spcPts val="0"/>
              </a:spcBef>
              <a:buFont typeface="Arial" pitchFamily="34" charset="0"/>
              <a:buChar char="•"/>
            </a:pPr>
            <a:endParaRPr lang="en-US" sz="1800" b="1" dirty="0" smtClean="0"/>
          </a:p>
        </p:txBody>
      </p:sp>
      <p:sp>
        <p:nvSpPr>
          <p:cNvPr id="4" name="Slide Number Placeholder 3"/>
          <p:cNvSpPr>
            <a:spLocks noGrp="1"/>
          </p:cNvSpPr>
          <p:nvPr>
            <p:ph type="sldNum" sz="quarter" idx="12"/>
          </p:nvPr>
        </p:nvSpPr>
        <p:spPr/>
        <p:txBody>
          <a:bodyPr/>
          <a:lstStyle/>
          <a:p>
            <a:fld id="{412FF748-1325-48DC-AE50-E54CCC902008}" type="slidenum">
              <a:rPr lang="es-ES" smtClean="0"/>
              <a:pPr/>
              <a:t>9</a:t>
            </a:fld>
            <a:endParaRPr lang="es-E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100000" t="100000" r="100000" b="10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100000" t="100000" r="100000" b="10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51000" t="-20000" r="2000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15408</TotalTime>
  <Words>2071</Words>
  <Application>Microsoft Office PowerPoint</Application>
  <PresentationFormat>On-screen Show (4:3)</PresentationFormat>
  <Paragraphs>209</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Solstice</vt:lpstr>
      <vt:lpstr>Slide 1</vt:lpstr>
      <vt:lpstr>CONTENT</vt:lpstr>
      <vt:lpstr>Listing operation</vt:lpstr>
      <vt:lpstr>Listing operation – cont’d</vt:lpstr>
      <vt:lpstr>Pre-test surveys</vt:lpstr>
      <vt:lpstr>Pilot census</vt:lpstr>
      <vt:lpstr>Census testing </vt:lpstr>
      <vt:lpstr>Organization of census enumeration</vt:lpstr>
      <vt:lpstr>Monitoring and control of questionnaires’ flow</vt:lpstr>
      <vt:lpstr>Census field staff</vt:lpstr>
      <vt:lpstr>Census field staff – cont’d</vt:lpstr>
      <vt:lpstr>Census field staff – cont’d</vt:lpstr>
      <vt:lpstr>General suggestions for preparing the face-to-face interview </vt:lpstr>
      <vt:lpstr>Field enumeration kit and tools for face-to-face data collection</vt:lpstr>
      <vt:lpstr>FEEDBACK EXPECTED</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PROGRAMME OF THE CENSUS OF AGRICULTURE (WCA) 2020</dc:title>
  <dc:creator>Miguel</dc:creator>
  <cp:lastModifiedBy>Adriana Neciu (ESS)</cp:lastModifiedBy>
  <cp:revision>332</cp:revision>
  <dcterms:created xsi:type="dcterms:W3CDTF">2016-04-09T12:24:55Z</dcterms:created>
  <dcterms:modified xsi:type="dcterms:W3CDTF">2017-01-27T08:28:08Z</dcterms:modified>
</cp:coreProperties>
</file>