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82" r:id="rId2"/>
    <p:sldId id="257" r:id="rId3"/>
    <p:sldId id="283" r:id="rId4"/>
    <p:sldId id="333" r:id="rId5"/>
    <p:sldId id="313" r:id="rId6"/>
    <p:sldId id="314" r:id="rId7"/>
    <p:sldId id="336" r:id="rId8"/>
    <p:sldId id="337" r:id="rId9"/>
    <p:sldId id="315" r:id="rId10"/>
    <p:sldId id="316" r:id="rId11"/>
    <p:sldId id="338" r:id="rId12"/>
    <p:sldId id="339" r:id="rId13"/>
    <p:sldId id="317" r:id="rId14"/>
    <p:sldId id="318" r:id="rId15"/>
    <p:sldId id="292" r:id="rId16"/>
    <p:sldId id="278"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992" autoAdjust="0"/>
  </p:normalViewPr>
  <p:slideViewPr>
    <p:cSldViewPr>
      <p:cViewPr varScale="1">
        <p:scale>
          <a:sx n="105" d="100"/>
          <a:sy n="105" d="100"/>
        </p:scale>
        <p:origin x="-14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A40A5E-B9E2-4C87-ACC4-87F980E145B7}" type="datetimeFigureOut">
              <a:rPr lang="es-ES" smtClean="0"/>
              <a:pPr/>
              <a:t>27/01/2017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740177-EB1E-4D80-8F71-974E612F4C3A}" type="slidenum">
              <a:rPr lang="es-ES" smtClean="0"/>
              <a:pPr/>
              <a:t>‹#›</a:t>
            </a:fld>
            <a:endParaRPr lang="es-ES"/>
          </a:p>
        </p:txBody>
      </p:sp>
    </p:spTree>
    <p:extLst>
      <p:ext uri="{BB962C8B-B14F-4D97-AF65-F5344CB8AC3E}">
        <p14:creationId xmlns:p14="http://schemas.microsoft.com/office/powerpoint/2010/main" xmlns="" val="807747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2386A3-2E31-4C9B-B0BE-45709ADB9841}" type="slidenum">
              <a:rPr lang="en-US" smtClean="0"/>
              <a:pPr/>
              <a:t>1</a:t>
            </a:fld>
            <a:endParaRPr lang="en-US"/>
          </a:p>
        </p:txBody>
      </p:sp>
    </p:spTree>
    <p:extLst>
      <p:ext uri="{BB962C8B-B14F-4D97-AF65-F5344CB8AC3E}">
        <p14:creationId xmlns:p14="http://schemas.microsoft.com/office/powerpoint/2010/main" xmlns="" val="2500016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5608" y="435936"/>
            <a:ext cx="7406640" cy="1472184"/>
          </a:xfrm>
          <a:prstGeom prst="rect">
            <a:avLst/>
          </a:prstGeom>
        </p:spPr>
        <p:txBody>
          <a:bodyPr anchor="b"/>
          <a:lstStyle>
            <a:lvl1pPr algn="l">
              <a:defRPr>
                <a:solidFill>
                  <a:srgbClr val="0070C0"/>
                </a:solidFill>
                <a:effectLst/>
              </a:defRPr>
            </a:lvl1pPr>
            <a:extLst/>
          </a:lstStyle>
          <a:p>
            <a:r>
              <a:rPr lang="en-US" noProof="1" smtClean="0"/>
              <a:t>Click to edit Master title style</a:t>
            </a:r>
            <a:endParaRPr lang="en-US" dirty="0"/>
          </a:p>
        </p:txBody>
      </p:sp>
      <p:sp>
        <p:nvSpPr>
          <p:cNvPr id="22" name="Subtitle 21"/>
          <p:cNvSpPr>
            <a:spLocks noGrp="1"/>
          </p:cNvSpPr>
          <p:nvPr>
            <p:ph type="subTitle" idx="1"/>
          </p:nvPr>
        </p:nvSpPr>
        <p:spPr>
          <a:xfrm>
            <a:off x="1432560" y="1850064"/>
            <a:ext cx="7406640" cy="1752600"/>
          </a:xfrm>
          <a:prstGeom prst="rect">
            <a:avLst/>
          </a:prstGeom>
        </p:spPr>
        <p:txBody>
          <a:bodyPr/>
          <a:lstStyle>
            <a:lvl1pPr marL="73152" indent="0" algn="l">
              <a:buNone/>
              <a:defRPr sz="2600">
                <a:solidFill>
                  <a:srgbClr val="0070C0"/>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noProof="1" smtClean="0"/>
              <a:t>Click to edit Master subtitle style</a:t>
            </a:r>
            <a:endParaRPr lang="en-US" dirty="0"/>
          </a:p>
        </p:txBody>
      </p:sp>
      <p:sp>
        <p:nvSpPr>
          <p:cNvPr id="7" name="Date Placeholder 6"/>
          <p:cNvSpPr>
            <a:spLocks noGrp="1"/>
          </p:cNvSpPr>
          <p:nvPr>
            <p:ph type="dt" sz="half" idx="10"/>
          </p:nvPr>
        </p:nvSpPr>
        <p:spPr/>
        <p:txBody>
          <a:bodyPr/>
          <a:lstStyle>
            <a:extLst/>
          </a:lstStyle>
          <a:p>
            <a:fld id="{2F8F40E8-AE91-4A8F-9228-8F7D80C63781}" type="datetime1">
              <a:rPr lang="es-ES" smtClean="0"/>
              <a:pPr/>
              <a:t>27/01/2017</a:t>
            </a:fld>
            <a:endParaRPr lang="es-ES"/>
          </a:p>
        </p:txBody>
      </p:sp>
      <p:sp>
        <p:nvSpPr>
          <p:cNvPr id="20" name="Footer Placeholder 19"/>
          <p:cNvSpPr>
            <a:spLocks noGrp="1"/>
          </p:cNvSpPr>
          <p:nvPr>
            <p:ph type="ftr" sz="quarter" idx="11"/>
          </p:nvPr>
        </p:nvSpPr>
        <p:spPr/>
        <p:txBody>
          <a:bodyPr/>
          <a:lstStyle>
            <a:extLst/>
          </a:lstStyle>
          <a:p>
            <a:endParaRPr lang="es-ES"/>
          </a:p>
        </p:txBody>
      </p:sp>
      <p:sp>
        <p:nvSpPr>
          <p:cNvPr id="10" name="Slide Number Placeholder 9"/>
          <p:cNvSpPr>
            <a:spLocks noGrp="1"/>
          </p:cNvSpPr>
          <p:nvPr>
            <p:ph type="sldNum" sz="quarter" idx="12"/>
          </p:nvPr>
        </p:nvSpPr>
        <p:spPr/>
        <p:txBody>
          <a:bodyPr/>
          <a:lstStyle>
            <a:extLst/>
          </a:lstStyle>
          <a:p>
            <a:fld id="{412FF748-1325-48DC-AE50-E54CCC902008}" type="slidenum">
              <a:rPr lang="es-ES" smtClean="0"/>
              <a:pPr/>
              <a:t>‹#›</a:t>
            </a:fld>
            <a:endParaRPr lang="es-E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Tree>
    <p:extLst>
      <p:ext uri="{BB962C8B-B14F-4D97-AF65-F5344CB8AC3E}">
        <p14:creationId xmlns:p14="http://schemas.microsoft.com/office/powerpoint/2010/main" xmlns="" val="4277907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406758" y="672756"/>
            <a:ext cx="7498080" cy="1143000"/>
          </a:xfrm>
          <a:prstGeom prst="rect">
            <a:avLst/>
          </a:prstGeo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371617" y="2013012"/>
            <a:ext cx="7498080" cy="4800600"/>
          </a:xfrm>
          <a:prstGeom prst="rect">
            <a:avLst/>
          </a:prstGeo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extLst/>
          </a:lstStyle>
          <a:p>
            <a:fld id="{C243BFF4-371F-49C9-8D20-48FF78C9E0E6}" type="datetime1">
              <a:rPr lang="es-ES" smtClean="0"/>
              <a:pPr/>
              <a:t>27/01/2017</a:t>
            </a:fld>
            <a:endParaRPr lang="es-ES"/>
          </a:p>
        </p:txBody>
      </p:sp>
      <p:sp>
        <p:nvSpPr>
          <p:cNvPr id="5" name="Footer Placeholder 4"/>
          <p:cNvSpPr>
            <a:spLocks noGrp="1"/>
          </p:cNvSpPr>
          <p:nvPr>
            <p:ph type="ftr" sz="quarter" idx="11"/>
          </p:nvPr>
        </p:nvSpPr>
        <p:spPr/>
        <p:txBody>
          <a:bodyPr/>
          <a:lstStyle>
            <a:extLst/>
          </a:lstStyle>
          <a:p>
            <a:endParaRPr lang="es-ES"/>
          </a:p>
        </p:txBody>
      </p:sp>
      <p:sp>
        <p:nvSpPr>
          <p:cNvPr id="6" name="Slide Number Placeholder 5"/>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831390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a:prstGeom prst="rect">
            <a:avLst/>
          </a:prstGeo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a:prstGeom prst="rect">
            <a:avLst/>
          </a:prstGeo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extLst/>
          </a:lstStyle>
          <a:p>
            <a:fld id="{E5C77621-71A8-4214-8779-1B7A6839C5C9}" type="datetime1">
              <a:rPr lang="es-ES" smtClean="0"/>
              <a:pPr/>
              <a:t>27/01/2017</a:t>
            </a:fld>
            <a:endParaRPr lang="es-ES"/>
          </a:p>
        </p:txBody>
      </p:sp>
      <p:sp>
        <p:nvSpPr>
          <p:cNvPr id="5" name="Footer Placeholder 4"/>
          <p:cNvSpPr>
            <a:spLocks noGrp="1"/>
          </p:cNvSpPr>
          <p:nvPr>
            <p:ph type="ftr" sz="quarter" idx="11"/>
          </p:nvPr>
        </p:nvSpPr>
        <p:spPr/>
        <p:txBody>
          <a:bodyPr/>
          <a:lstStyle>
            <a:extLst/>
          </a:lstStyle>
          <a:p>
            <a:endParaRPr lang="es-ES"/>
          </a:p>
        </p:txBody>
      </p:sp>
      <p:sp>
        <p:nvSpPr>
          <p:cNvPr id="6" name="Slide Number Placeholder 5"/>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2146436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s-AR"/>
          </a:p>
        </p:txBody>
      </p:sp>
      <p:sp>
        <p:nvSpPr>
          <p:cNvPr id="3" name="Date Placeholder 2"/>
          <p:cNvSpPr>
            <a:spLocks noGrp="1"/>
          </p:cNvSpPr>
          <p:nvPr>
            <p:ph type="dt" sz="half" idx="10"/>
          </p:nvPr>
        </p:nvSpPr>
        <p:spPr/>
        <p:txBody>
          <a:bodyPr/>
          <a:lstStyle/>
          <a:p>
            <a:fld id="{55CAC243-3BB0-4495-9F22-D072DBB72E3B}" type="datetime1">
              <a:rPr lang="es-ES" smtClean="0"/>
              <a:pPr/>
              <a:t>27/01/2017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412FF748-1325-48DC-AE50-E54CCC902008}" type="slidenum">
              <a:rPr lang="es-ES" smtClean="0"/>
              <a:pPr/>
              <a:t>‹#›</a:t>
            </a:fld>
            <a:endParaRPr lang="es-ES"/>
          </a:p>
        </p:txBody>
      </p:sp>
    </p:spTree>
    <p:extLst>
      <p:ext uri="{BB962C8B-B14F-4D97-AF65-F5344CB8AC3E}">
        <p14:creationId xmlns:p14="http://schemas.microsoft.com/office/powerpoint/2010/main" xmlns="" val="2787888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06758" y="672756"/>
            <a:ext cx="7498080" cy="1143000"/>
          </a:xfrm>
          <a:prstGeom prst="rect">
            <a:avLst/>
          </a:prstGeo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1371617" y="2013012"/>
            <a:ext cx="7498080" cy="4800600"/>
          </a:xfrm>
          <a:prstGeom prst="rect">
            <a:avLst/>
          </a:prstGeom>
        </p:spPr>
        <p:txBody>
          <a:bodyPr/>
          <a:lstStyle>
            <a:lvl1pPr>
              <a:defRPr>
                <a:solidFill>
                  <a:schemeClr val="tx1"/>
                </a:solidFill>
              </a:defRPr>
            </a:lvl1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extLst/>
          </a:lstStyle>
          <a:p>
            <a:fld id="{0E33C6B3-38B0-4503-B2E8-CF2F205E1B4A}" type="datetime1">
              <a:rPr lang="es-ES" smtClean="0"/>
              <a:pPr/>
              <a:t>27/01/2017</a:t>
            </a:fld>
            <a:endParaRPr lang="es-ES"/>
          </a:p>
        </p:txBody>
      </p:sp>
      <p:sp>
        <p:nvSpPr>
          <p:cNvPr id="5" name="Footer Placeholder 4"/>
          <p:cNvSpPr>
            <a:spLocks noGrp="1"/>
          </p:cNvSpPr>
          <p:nvPr>
            <p:ph type="ftr" sz="quarter" idx="11"/>
          </p:nvPr>
        </p:nvSpPr>
        <p:spPr/>
        <p:txBody>
          <a:bodyPr/>
          <a:lstStyle>
            <a:extLst/>
          </a:lstStyle>
          <a:p>
            <a:endParaRPr lang="es-ES"/>
          </a:p>
        </p:txBody>
      </p:sp>
      <p:sp>
        <p:nvSpPr>
          <p:cNvPr id="6" name="Slide Number Placeholder 5"/>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2844809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2578392" y="2600325"/>
            <a:ext cx="6400800" cy="2286000"/>
          </a:xfrm>
          <a:prstGeom prst="rect">
            <a:avLst/>
          </a:prstGeom>
        </p:spPr>
        <p:txBody>
          <a:bodyPr anchor="t"/>
          <a:lstStyle>
            <a:lvl1pPr algn="l">
              <a:lnSpc>
                <a:spcPts val="4500"/>
              </a:lnSpc>
              <a:buNone/>
              <a:defRPr sz="4000" b="1" cap="all"/>
            </a:lvl1pPr>
            <a:extLst/>
          </a:lstStyle>
          <a:p>
            <a:r>
              <a:rPr lang="en-US" smtClean="0"/>
              <a:t>Click to edit Master title style</a:t>
            </a:r>
            <a:endParaRPr lang="en-US" dirty="0"/>
          </a:p>
        </p:txBody>
      </p:sp>
      <p:sp>
        <p:nvSpPr>
          <p:cNvPr id="3" name="Text Placeholder 2"/>
          <p:cNvSpPr>
            <a:spLocks noGrp="1"/>
          </p:cNvSpPr>
          <p:nvPr>
            <p:ph type="body" idx="1"/>
          </p:nvPr>
        </p:nvSpPr>
        <p:spPr>
          <a:xfrm>
            <a:off x="2578392" y="1100138"/>
            <a:ext cx="6400800" cy="1509712"/>
          </a:xfrm>
          <a:prstGeom prst="rect">
            <a:avLst/>
          </a:prstGeom>
        </p:spPr>
        <p:txBody>
          <a:bodyPr anchor="b"/>
          <a:lstStyle>
            <a:lvl1pPr marL="27432"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p:txBody>
          <a:bodyPr/>
          <a:lstStyle>
            <a:extLst/>
          </a:lstStyle>
          <a:p>
            <a:fld id="{CDD52450-5825-439B-804E-915A51E8302D}" type="datetime1">
              <a:rPr lang="es-ES" smtClean="0"/>
              <a:pPr/>
              <a:t>27/01/2017</a:t>
            </a:fld>
            <a:endParaRPr lang="es-ES"/>
          </a:p>
        </p:txBody>
      </p:sp>
      <p:sp>
        <p:nvSpPr>
          <p:cNvPr id="5" name="Footer Placeholder 4"/>
          <p:cNvSpPr>
            <a:spLocks noGrp="1"/>
          </p:cNvSpPr>
          <p:nvPr>
            <p:ph type="ftr" sz="quarter" idx="11"/>
          </p:nvPr>
        </p:nvSpPr>
        <p:spPr/>
        <p:txBody>
          <a:bodyPr/>
          <a:lstStyle>
            <a:extLst/>
          </a:lstStyle>
          <a:p>
            <a:endParaRPr lang="es-ES"/>
          </a:p>
        </p:txBody>
      </p:sp>
      <p:sp>
        <p:nvSpPr>
          <p:cNvPr id="6" name="Slide Number Placeholder 5"/>
          <p:cNvSpPr>
            <a:spLocks noGrp="1"/>
          </p:cNvSpPr>
          <p:nvPr>
            <p:ph type="sldNum" sz="quarter" idx="12"/>
          </p:nvPr>
        </p:nvSpPr>
        <p:spPr/>
        <p:txBody>
          <a:bodyPr/>
          <a:lstStyle>
            <a:extLst/>
          </a:lstStyle>
          <a:p>
            <a:fld id="{412FF748-1325-48DC-AE50-E54CCC902008}" type="slidenum">
              <a:rPr lang="es-ES" smtClean="0"/>
              <a:pPr/>
              <a:t>‹#›</a:t>
            </a:fld>
            <a:endParaRPr lang="es-E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Tree>
    <p:extLst>
      <p:ext uri="{BB962C8B-B14F-4D97-AF65-F5344CB8AC3E}">
        <p14:creationId xmlns:p14="http://schemas.microsoft.com/office/powerpoint/2010/main" xmlns="" val="4148128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9" name="Pie 8"/>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Oval 9"/>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Rectangle 11"/>
          <p:cNvSpPr/>
          <p:nvPr/>
        </p:nvSpPr>
        <p:spPr>
          <a:xfrm>
            <a:off x="1033974" y="-54"/>
            <a:ext cx="8131127"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1435608" y="274320"/>
            <a:ext cx="7498080" cy="1143000"/>
          </a:xfrm>
          <a:prstGeom prst="rect">
            <a:avLst/>
          </a:prstGeom>
        </p:spPr>
        <p:txBody>
          <a:bodyPr/>
          <a:lstStyle>
            <a:extLst/>
          </a:lstStyle>
          <a:p>
            <a:r>
              <a:rPr lang="en-US" smtClean="0"/>
              <a:t>Click to edit Master title style</a:t>
            </a:r>
            <a:endParaRPr lang="en-US" dirty="0"/>
          </a:p>
        </p:txBody>
      </p:sp>
      <p:sp>
        <p:nvSpPr>
          <p:cNvPr id="3" name="Content Placeholder 2"/>
          <p:cNvSpPr>
            <a:spLocks noGrp="1"/>
          </p:cNvSpPr>
          <p:nvPr>
            <p:ph sz="half" idx="1"/>
          </p:nvPr>
        </p:nvSpPr>
        <p:spPr>
          <a:xfrm>
            <a:off x="1435608" y="1524000"/>
            <a:ext cx="36576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276088" y="1524000"/>
            <a:ext cx="36576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extLst/>
          </a:lstStyle>
          <a:p>
            <a:fld id="{AD7FFD92-480D-419E-A52A-EFBDF67C6807}" type="datetime1">
              <a:rPr lang="es-ES" smtClean="0"/>
              <a:pPr/>
              <a:t>27/01/2017</a:t>
            </a:fld>
            <a:endParaRPr lang="es-ES"/>
          </a:p>
        </p:txBody>
      </p:sp>
      <p:sp>
        <p:nvSpPr>
          <p:cNvPr id="6" name="Footer Placeholder 5"/>
          <p:cNvSpPr>
            <a:spLocks noGrp="1"/>
          </p:cNvSpPr>
          <p:nvPr>
            <p:ph type="ftr" sz="quarter" idx="11"/>
          </p:nvPr>
        </p:nvSpPr>
        <p:spPr/>
        <p:txBody>
          <a:bodyPr/>
          <a:lstStyle>
            <a:extLst/>
          </a:lstStyle>
          <a:p>
            <a:endParaRPr lang="es-ES"/>
          </a:p>
        </p:txBody>
      </p:sp>
      <p:sp>
        <p:nvSpPr>
          <p:cNvPr id="7" name="Slide Number Placeholder 6"/>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316732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a:prstGeom prst="rect">
            <a:avLst/>
          </a:prstGeom>
        </p:spPr>
        <p:txBody>
          <a:bodyPr anchor="ctr"/>
          <a:lstStyle>
            <a:lvl1pPr algn="ctr">
              <a:defRPr sz="4500" b="1" cap="none" baseline="0"/>
            </a:lvl1pPr>
            <a:extLst/>
          </a:lstStyle>
          <a:p>
            <a:r>
              <a:rPr lang="en-US" smtClean="0"/>
              <a:t>Click to edit Master title style</a:t>
            </a:r>
            <a:endParaRPr lang="en-US" dirty="0"/>
          </a:p>
        </p:txBody>
      </p:sp>
      <p:sp>
        <p:nvSpPr>
          <p:cNvPr id="3" name="Text Placeholder 2"/>
          <p:cNvSpPr>
            <a:spLocks noGrp="1"/>
          </p:cNvSpPr>
          <p:nvPr>
            <p:ph type="body" idx="1"/>
          </p:nvPr>
        </p:nvSpPr>
        <p:spPr>
          <a:xfrm>
            <a:off x="457200" y="328278"/>
            <a:ext cx="4023360" cy="640080"/>
          </a:xfrm>
          <a:prstGeom prst="rect">
            <a:avLst/>
          </a:prstGeo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prstGeom prst="rect">
            <a:avLst/>
          </a:prstGeo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63440" y="969336"/>
            <a:ext cx="402336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extLst/>
          </a:lstStyle>
          <a:p>
            <a:fld id="{BD734FB9-A692-4F5E-994E-02705E192139}" type="datetime1">
              <a:rPr lang="es-ES" smtClean="0"/>
              <a:pPr/>
              <a:t>27/01/2017</a:t>
            </a:fld>
            <a:endParaRPr lang="es-ES"/>
          </a:p>
        </p:txBody>
      </p:sp>
      <p:sp>
        <p:nvSpPr>
          <p:cNvPr id="8" name="Footer Placeholder 7"/>
          <p:cNvSpPr>
            <a:spLocks noGrp="1"/>
          </p:cNvSpPr>
          <p:nvPr>
            <p:ph type="ftr" sz="quarter" idx="11"/>
          </p:nvPr>
        </p:nvSpPr>
        <p:spPr/>
        <p:txBody>
          <a:bodyPr/>
          <a:lstStyle>
            <a:extLst/>
          </a:lstStyle>
          <a:p>
            <a:endParaRPr lang="es-ES"/>
          </a:p>
        </p:txBody>
      </p:sp>
      <p:sp>
        <p:nvSpPr>
          <p:cNvPr id="9" name="Slide Number Placeholder 8"/>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4155303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a:prstGeom prst="rect">
            <a:avLst/>
          </a:prstGeom>
        </p:spPr>
        <p:txBody>
          <a:bodyPr anchor="ctr"/>
          <a:lstStyle>
            <a:extLst/>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extLst/>
          </a:lstStyle>
          <a:p>
            <a:fld id="{577B9363-22EF-497A-8E0E-B8F0D9D68433}" type="datetime1">
              <a:rPr lang="es-ES" smtClean="0"/>
              <a:pPr/>
              <a:t>27/01/2017</a:t>
            </a:fld>
            <a:endParaRPr lang="es-ES"/>
          </a:p>
        </p:txBody>
      </p:sp>
      <p:sp>
        <p:nvSpPr>
          <p:cNvPr id="4" name="Footer Placeholder 3"/>
          <p:cNvSpPr>
            <a:spLocks noGrp="1"/>
          </p:cNvSpPr>
          <p:nvPr>
            <p:ph type="ftr" sz="quarter" idx="11"/>
          </p:nvPr>
        </p:nvSpPr>
        <p:spPr/>
        <p:txBody>
          <a:bodyPr/>
          <a:lstStyle>
            <a:extLst/>
          </a:lstStyle>
          <a:p>
            <a:endParaRPr lang="es-ES"/>
          </a:p>
        </p:txBody>
      </p:sp>
      <p:sp>
        <p:nvSpPr>
          <p:cNvPr id="5" name="Slide Number Placeholder 4"/>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23298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Date Placeholder 1"/>
          <p:cNvSpPr>
            <a:spLocks noGrp="1"/>
          </p:cNvSpPr>
          <p:nvPr>
            <p:ph type="dt" sz="half" idx="10"/>
          </p:nvPr>
        </p:nvSpPr>
        <p:spPr/>
        <p:txBody>
          <a:bodyPr/>
          <a:lstStyle>
            <a:extLst/>
          </a:lstStyle>
          <a:p>
            <a:fld id="{416036D8-2A08-4F0C-A376-4A8A1FC3E8B3}" type="datetime1">
              <a:rPr lang="es-ES" smtClean="0"/>
              <a:pPr/>
              <a:t>27/01/2017</a:t>
            </a:fld>
            <a:endParaRPr lang="es-ES"/>
          </a:p>
        </p:txBody>
      </p:sp>
      <p:sp>
        <p:nvSpPr>
          <p:cNvPr id="3" name="Footer Placeholder 2"/>
          <p:cNvSpPr>
            <a:spLocks noGrp="1"/>
          </p:cNvSpPr>
          <p:nvPr>
            <p:ph type="ftr" sz="quarter" idx="11"/>
          </p:nvPr>
        </p:nvSpPr>
        <p:spPr/>
        <p:txBody>
          <a:bodyPr/>
          <a:lstStyle>
            <a:extLst/>
          </a:lstStyle>
          <a:p>
            <a:endParaRPr lang="es-ES"/>
          </a:p>
        </p:txBody>
      </p:sp>
      <p:sp>
        <p:nvSpPr>
          <p:cNvPr id="4" name="Slide Number Placeholder 3"/>
          <p:cNvSpPr>
            <a:spLocks noGrp="1"/>
          </p:cNvSpPr>
          <p:nvPr>
            <p:ph type="sldNum" sz="quarter" idx="12"/>
          </p:nvPr>
        </p:nvSpPr>
        <p:spPr/>
        <p:txBody>
          <a:bodyPr/>
          <a:lstStyle>
            <a:extLst/>
          </a:lstStyle>
          <a:p>
            <a:fld id="{412FF748-1325-48DC-AE50-E54CCC902008}" type="slidenum">
              <a:rPr lang="es-ES" smtClean="0"/>
              <a:pPr/>
              <a:t>‹#›</a:t>
            </a:fld>
            <a:endParaRPr lang="es-E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Tree>
    <p:extLst>
      <p:ext uri="{BB962C8B-B14F-4D97-AF65-F5344CB8AC3E}">
        <p14:creationId xmlns:p14="http://schemas.microsoft.com/office/powerpoint/2010/main" xmlns="" val="2674165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810000" cy="1162050"/>
          </a:xfrm>
          <a:prstGeom prst="rect">
            <a:avLst/>
          </a:prstGeom>
          <a:ln>
            <a:noFill/>
          </a:ln>
        </p:spPr>
        <p:txBody>
          <a:bodyPr anchor="b"/>
          <a:lstStyle>
            <a:lvl1pPr algn="l">
              <a:lnSpc>
                <a:spcPts val="2000"/>
              </a:lnSpc>
              <a:buNone/>
              <a:defRPr sz="2200" b="1" cap="all" baseline="0"/>
            </a:lvl1pPr>
            <a:extLst/>
          </a:lstStyle>
          <a:p>
            <a:r>
              <a:rPr lang="en-US" smtClean="0"/>
              <a:t>Click to edit Master title style</a:t>
            </a:r>
            <a:endParaRPr lang="en-US" dirty="0"/>
          </a:p>
        </p:txBody>
      </p:sp>
      <p:sp>
        <p:nvSpPr>
          <p:cNvPr id="3" name="Text Placeholder 2"/>
          <p:cNvSpPr>
            <a:spLocks noGrp="1"/>
          </p:cNvSpPr>
          <p:nvPr>
            <p:ph type="body" idx="2"/>
          </p:nvPr>
        </p:nvSpPr>
        <p:spPr>
          <a:xfrm>
            <a:off x="457200" y="1435100"/>
            <a:ext cx="3810000" cy="698500"/>
          </a:xfrm>
          <a:prstGeom prst="rect">
            <a:avLst/>
          </a:prstGeom>
        </p:spPr>
        <p:txBody>
          <a:bodyPr/>
          <a:lstStyle>
            <a:lvl1pPr marL="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a:prstGeom prst="rect">
            <a:avLst/>
          </a:prstGeo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extLst/>
          </a:lstStyle>
          <a:p>
            <a:fld id="{B244FBB0-03CF-426D-AC35-C0044DA149EF}" type="datetime1">
              <a:rPr lang="es-ES" smtClean="0"/>
              <a:pPr/>
              <a:t>27/01/2017</a:t>
            </a:fld>
            <a:endParaRPr lang="es-ES"/>
          </a:p>
        </p:txBody>
      </p:sp>
      <p:sp>
        <p:nvSpPr>
          <p:cNvPr id="6" name="Footer Placeholder 5"/>
          <p:cNvSpPr>
            <a:spLocks noGrp="1"/>
          </p:cNvSpPr>
          <p:nvPr>
            <p:ph type="ftr" sz="quarter" idx="11"/>
          </p:nvPr>
        </p:nvSpPr>
        <p:spPr/>
        <p:txBody>
          <a:bodyPr/>
          <a:lstStyle>
            <a:extLst/>
          </a:lstStyle>
          <a:p>
            <a:endParaRPr lang="es-ES"/>
          </a:p>
        </p:txBody>
      </p:sp>
      <p:sp>
        <p:nvSpPr>
          <p:cNvPr id="7" name="Slide Number Placeholder 6"/>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268178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a:prstGeom prst="rect">
            <a:avLst/>
          </a:prstGeom>
        </p:spPr>
        <p:txBody>
          <a:bodyPr anchor="b">
            <a:noAutofit/>
          </a:bodyPr>
          <a:lstStyle>
            <a:lvl1pPr algn="l">
              <a:buNone/>
              <a:defRPr sz="2100" b="1">
                <a:effectLst/>
              </a:defRPr>
            </a:lvl1pPr>
            <a:extLst/>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extLst/>
          </a:lstStyle>
          <a:p>
            <a:fld id="{16953C3F-2364-48A9-9255-C338C722EEDA}" type="datetime1">
              <a:rPr lang="es-ES" smtClean="0"/>
              <a:pPr/>
              <a:t>27/01/2017</a:t>
            </a:fld>
            <a:endParaRPr lang="es-ES"/>
          </a:p>
        </p:txBody>
      </p:sp>
      <p:sp>
        <p:nvSpPr>
          <p:cNvPr id="6" name="Footer Placeholder 5"/>
          <p:cNvSpPr>
            <a:spLocks noGrp="1"/>
          </p:cNvSpPr>
          <p:nvPr>
            <p:ph type="ftr" sz="quarter" idx="11"/>
          </p:nvPr>
        </p:nvSpPr>
        <p:spPr/>
        <p:txBody>
          <a:bodyPr/>
          <a:lstStyle>
            <a:extLst/>
          </a:lstStyle>
          <a:p>
            <a:endParaRPr lang="es-ES"/>
          </a:p>
        </p:txBody>
      </p:sp>
      <p:sp>
        <p:nvSpPr>
          <p:cNvPr id="7" name="Slide Number Placeholder 6"/>
          <p:cNvSpPr>
            <a:spLocks noGrp="1"/>
          </p:cNvSpPr>
          <p:nvPr>
            <p:ph type="sldNum" sz="quarter" idx="12"/>
          </p:nvPr>
        </p:nvSpPr>
        <p:spPr/>
        <p:txBody>
          <a:bodyPr/>
          <a:lstStyle>
            <a:extLst/>
          </a:lstStyle>
          <a:p>
            <a:fld id="{412FF748-1325-48DC-AE50-E54CCC902008}" type="slidenum">
              <a:rPr lang="es-ES" smtClean="0"/>
              <a:pPr/>
              <a:t>‹#›</a:t>
            </a:fld>
            <a:endParaRPr lang="es-E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0">
            <a:bevelT w="25400" h="19050"/>
            <a:contourClr>
              <a:srgbClr val="969696"/>
            </a:contourClr>
          </a:sp3d>
        </p:spPr>
        <p:txBody>
          <a:bodyPr lIns="91440" tIns="274320" rtlCol="0" anchor="t">
            <a:normAutofit/>
          </a:bodyPr>
          <a:lstStyle>
            <a:extLst/>
          </a:lstStyle>
          <a:p>
            <a:pPr marL="0" indent="-283464" algn="l" rtl="0" latinLnBrk="0">
              <a:lnSpc>
                <a:spcPts val="3000"/>
              </a:lnSpc>
              <a:spcBef>
                <a:spcPts val="600"/>
              </a:spcBef>
              <a:buClr>
                <a:schemeClr val="accent1"/>
              </a:buClr>
              <a:buSzPct val="80000"/>
              <a:buFont typeface="Wingdings 2"/>
              <a:buNone/>
            </a:pPr>
            <a:endParaRPr lang="en-US" sz="3200" kern="1200">
              <a:solidFill>
                <a:schemeClr val="tx1"/>
              </a:solidFill>
              <a:latin typeface="+mn-lt"/>
              <a:ea typeface="+mn-ea"/>
              <a:cs typeface="+mn-cs"/>
            </a:endParaRPr>
          </a:p>
        </p:txBody>
      </p:sp>
      <p:sp>
        <p:nvSpPr>
          <p:cNvPr id="3" name="Shap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a:r>
              <a:rPr lang="en-US" smtClean="0"/>
              <a:t>Click icon to add picture</a:t>
            </a:r>
            <a:endParaRPr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4" name="Text Placeholder 3"/>
          <p:cNvSpPr>
            <a:spLocks noGrp="1"/>
          </p:cNvSpPr>
          <p:nvPr>
            <p:ph type="body" sz="half" idx="2"/>
          </p:nvPr>
        </p:nvSpPr>
        <p:spPr>
          <a:xfrm>
            <a:off x="838200" y="4800600"/>
            <a:ext cx="4419600" cy="762000"/>
          </a:xfrm>
          <a:prstGeom prst="rect">
            <a:avLst/>
          </a:prstGeom>
        </p:spPr>
        <p:txBody>
          <a:bodyP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Tree>
    <p:extLst>
      <p:ext uri="{BB962C8B-B14F-4D97-AF65-F5344CB8AC3E}">
        <p14:creationId xmlns:p14="http://schemas.microsoft.com/office/powerpoint/2010/main" xmlns="" val="2503020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Rectangle 11"/>
          <p:cNvSpPr/>
          <p:nvPr/>
        </p:nvSpPr>
        <p:spPr>
          <a:xfrm>
            <a:off x="1038019"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defRPr>
            </a:lvl1pPr>
            <a:extLst/>
          </a:lstStyle>
          <a:p>
            <a:fld id="{8632FEBB-1A6B-4D25-B9A3-05ADF97727D4}" type="datetime1">
              <a:rPr lang="es-ES" smtClean="0"/>
              <a:pPr/>
              <a:t>27/01/2017</a:t>
            </a:fld>
            <a:endParaRPr lang="es-E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a:defRPr sz="1200">
                <a:solidFill>
                  <a:schemeClr val="bg2">
                    <a:shade val="50000"/>
                    <a:satMod val="200000"/>
                  </a:schemeClr>
                </a:solidFill>
                <a:effectLst/>
              </a:defRPr>
            </a:lvl1pPr>
            <a:extLst/>
          </a:lstStyle>
          <a:p>
            <a:endParaRPr lang="es-E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a:defRPr sz="1200">
                <a:solidFill>
                  <a:schemeClr val="bg2">
                    <a:shade val="50000"/>
                    <a:satMod val="200000"/>
                  </a:schemeClr>
                </a:solidFill>
                <a:effectLst/>
              </a:defRPr>
            </a:lvl1pPr>
            <a:extLst/>
          </a:lstStyle>
          <a:p>
            <a:fld id="{412FF748-1325-48DC-AE50-E54CCC902008}" type="slidenum">
              <a:rPr lang="es-ES" smtClean="0"/>
              <a:pPr/>
              <a:t>‹#›</a:t>
            </a:fld>
            <a:endParaRPr lang="es-E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pic>
        <p:nvPicPr>
          <p:cNvPr id="2" name="Picture 1"/>
          <p:cNvPicPr>
            <a:picLocks noChangeAspect="1"/>
          </p:cNvPicPr>
          <p:nvPr/>
        </p:nvPicPr>
        <p:blipFill>
          <a:blip r:embed="rId14" cstate="print">
            <a:extLst>
              <a:ext uri="{28A0092B-C50C-407E-A947-70E740481C1C}">
                <a14:useLocalDpi xmlns:a14="http://schemas.microsoft.com/office/drawing/2010/main" xmlns="" val="0"/>
              </a:ext>
            </a:extLst>
          </a:blip>
          <a:stretch>
            <a:fillRect/>
          </a:stretch>
        </p:blipFill>
        <p:spPr>
          <a:xfrm>
            <a:off x="1014984" y="-10972"/>
            <a:ext cx="2980952" cy="1203774"/>
          </a:xfrm>
          <a:prstGeom prst="rect">
            <a:avLst/>
          </a:prstGeom>
        </p:spPr>
      </p:pic>
      <p:sp>
        <p:nvSpPr>
          <p:cNvPr id="4" name="Title Placeholder 3"/>
          <p:cNvSpPr>
            <a:spLocks noGrp="1"/>
          </p:cNvSpPr>
          <p:nvPr>
            <p:ph type="title"/>
          </p:nvPr>
        </p:nvSpPr>
        <p:spPr>
          <a:xfrm>
            <a:off x="955548" y="980728"/>
            <a:ext cx="7886700" cy="1129545"/>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5" name="Text Placeholder 4"/>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3" name="Picture 2" descr="http://www.fao.org/uploads/pics/WCA_white.png"/>
          <p:cNvPicPr>
            <a:picLocks noChangeAspect="1" noChangeArrowheads="1"/>
          </p:cNvPicPr>
          <p:nvPr userDrawn="1"/>
        </p:nvPicPr>
        <p:blipFill>
          <a:blip r:embed="rId15" cstate="print">
            <a:extLst>
              <a:ext uri="{28A0092B-C50C-407E-A947-70E740481C1C}">
                <a14:useLocalDpi xmlns:a14="http://schemas.microsoft.com/office/drawing/2010/main" xmlns="" val="0"/>
              </a:ext>
            </a:extLst>
          </a:blip>
          <a:srcRect/>
          <a:stretch>
            <a:fillRect/>
          </a:stretch>
        </p:blipFill>
        <p:spPr bwMode="auto">
          <a:xfrm>
            <a:off x="6084168" y="-27383"/>
            <a:ext cx="3096344" cy="1056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8626061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l" rtl="0" eaLnBrk="1" latinLnBrk="0" hangingPunct="1">
        <a:spcBef>
          <a:spcPct val="0"/>
        </a:spcBef>
        <a:buNone/>
        <a:defRPr sz="4400" kern="1200">
          <a:solidFill>
            <a:srgbClr val="0070C0"/>
          </a:solidFill>
          <a:effectLst/>
          <a:latin typeface="Times New Roman" panose="02020603050405020304" pitchFamily="18" charset="0"/>
          <a:ea typeface="+mj-ea"/>
          <a:cs typeface="Times New Roman" panose="02020603050405020304" pitchFamily="18" charset="0"/>
        </a:defRPr>
      </a:lvl1pPr>
      <a:extLst/>
    </p:titleStyle>
    <p:bodyStyle>
      <a:lvl1pPr marL="82296" indent="0" algn="l" rtl="0" eaLnBrk="1" latinLnBrk="0" hangingPunct="1">
        <a:lnSpc>
          <a:spcPts val="3000"/>
        </a:lnSpc>
        <a:spcBef>
          <a:spcPts val="600"/>
        </a:spcBef>
        <a:buClr>
          <a:schemeClr val="accent1"/>
        </a:buClr>
        <a:buSzPct val="80000"/>
        <a:buFont typeface="Wingdings 2"/>
        <a:buNone/>
        <a:defRPr sz="3200" kern="1200">
          <a:solidFill>
            <a:srgbClr val="0070C0"/>
          </a:solidFill>
          <a:latin typeface="Times New Roman" panose="02020603050405020304" pitchFamily="18" charset="0"/>
          <a:ea typeface="+mn-ea"/>
          <a:cs typeface="Times New Roman" panose="02020603050405020304" pitchFamily="18" charset="0"/>
        </a:defRPr>
      </a:lvl1pPr>
      <a:lvl2pPr marL="640080" indent="-237744" algn="l" rtl="0" eaLnBrk="1" latinLnBrk="0" hangingPunct="1">
        <a:lnSpc>
          <a:spcPts val="3000"/>
        </a:lnSpc>
        <a:spcBef>
          <a:spcPts val="550"/>
        </a:spcBef>
        <a:buClr>
          <a:schemeClr val="accent1"/>
        </a:buClr>
        <a:buFont typeface="Verdana"/>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886968" indent="-228600" algn="l" rtl="0" eaLnBrk="1" latinLnBrk="0" hangingPunct="1">
        <a:lnSpc>
          <a:spcPts val="2800"/>
        </a:lnSpc>
        <a:spcBef>
          <a:spcPct val="20000"/>
        </a:spcBef>
        <a:buClr>
          <a:schemeClr val="accent2"/>
        </a:buClr>
        <a:buFont typeface="Wingdings 2"/>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097280" indent="-173736" algn="l" rtl="0" eaLnBrk="1" latinLnBrk="0" hangingPunct="1">
        <a:spcBef>
          <a:spcPct val="20000"/>
        </a:spcBef>
        <a:buClr>
          <a:schemeClr val="accent3"/>
        </a:buClr>
        <a:buFont typeface="Wingdings 2"/>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1298448" indent="-182880" algn="l" rtl="0" eaLnBrk="1" latinLnBrk="0" hangingPunct="1">
        <a:spcBef>
          <a:spcPct val="20000"/>
        </a:spcBef>
        <a:buClr>
          <a:schemeClr val="accent4"/>
        </a:buClr>
        <a:buFont typeface="Wingdings 2"/>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1508760" indent="-18288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6pPr>
      <a:lvl7pPr marL="171907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7pPr>
      <a:lvl8pPr marL="1920240"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8pPr>
      <a:lvl9pPr marL="213055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fao.org/economic/ess/ess-wca/e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p:cNvSpPr>
          <p:nvPr/>
        </p:nvSpPr>
        <p:spPr>
          <a:xfrm>
            <a:off x="1034360" y="1052736"/>
            <a:ext cx="7858120" cy="1872208"/>
          </a:xfrm>
          <a:prstGeom prst="rect">
            <a:avLst/>
          </a:prstGeom>
        </p:spPr>
        <p:txBody>
          <a:bodyPr anchor="b">
            <a:noAutofit/>
          </a:bodyPr>
          <a:lstStyle/>
          <a:p>
            <a:pPr lvl="0">
              <a:spcBef>
                <a:spcPct val="0"/>
              </a:spcBef>
              <a:defRPr/>
            </a:pPr>
            <a:r>
              <a:rPr kumimoji="0" lang="en-US" sz="2500" b="1" i="0" u="none" strike="noStrike" kern="1200" cap="none" spc="0" normalizeH="0" baseline="0" noProof="0" dirty="0" smtClean="0">
                <a:ln>
                  <a:noFill/>
                </a:ln>
                <a:solidFill>
                  <a:schemeClr val="tx1"/>
                </a:solidFill>
                <a:effectLst/>
                <a:uLnTx/>
                <a:uFillTx/>
                <a:latin typeface="+mj-lt"/>
                <a:ea typeface="+mj-ea"/>
                <a:cs typeface="+mj-cs"/>
              </a:rPr>
              <a:t>Technical</a:t>
            </a:r>
            <a:r>
              <a:rPr kumimoji="0" lang="en-US" sz="2500" b="1" i="0" u="none" strike="noStrike" kern="1200" cap="none" spc="0" normalizeH="0" noProof="0" dirty="0" smtClean="0">
                <a:ln>
                  <a:noFill/>
                </a:ln>
                <a:solidFill>
                  <a:schemeClr val="tx1"/>
                </a:solidFill>
                <a:effectLst/>
                <a:uLnTx/>
                <a:uFillTx/>
                <a:latin typeface="+mj-lt"/>
                <a:ea typeface="+mj-ea"/>
                <a:cs typeface="+mj-cs"/>
              </a:rPr>
              <a:t> review meeting on </a:t>
            </a:r>
            <a:r>
              <a:rPr lang="en-US" sz="2500" b="1" dirty="0" smtClean="0">
                <a:latin typeface="+mj-lt"/>
                <a:ea typeface="+mj-ea"/>
                <a:cs typeface="+mj-cs"/>
              </a:rPr>
              <a:t>World </a:t>
            </a:r>
            <a:r>
              <a:rPr kumimoji="0" lang="en-US" sz="2500" b="1" i="0" u="none" strike="noStrike" kern="1200" cap="none" spc="0" normalizeH="0" baseline="0" noProof="0" dirty="0" err="1" smtClean="0">
                <a:ln>
                  <a:noFill/>
                </a:ln>
                <a:solidFill>
                  <a:schemeClr val="tx1"/>
                </a:solidFill>
                <a:effectLst/>
                <a:uLnTx/>
                <a:uFillTx/>
                <a:latin typeface="+mj-lt"/>
                <a:ea typeface="+mj-ea"/>
                <a:cs typeface="+mj-cs"/>
              </a:rPr>
              <a:t>Programme</a:t>
            </a:r>
            <a:r>
              <a:rPr kumimoji="0" lang="en-US" sz="2500" b="1" i="0" u="none" strike="noStrike" kern="1200" cap="none" spc="0" normalizeH="0" baseline="0" noProof="0" dirty="0" smtClean="0">
                <a:ln>
                  <a:noFill/>
                </a:ln>
                <a:solidFill>
                  <a:schemeClr val="tx1"/>
                </a:solidFill>
                <a:effectLst/>
                <a:uLnTx/>
                <a:uFillTx/>
                <a:latin typeface="+mj-lt"/>
                <a:ea typeface="+mj-ea"/>
                <a:cs typeface="+mj-cs"/>
              </a:rPr>
              <a:t> for the Census of Agriculture </a:t>
            </a:r>
            <a:r>
              <a:rPr lang="en-US" sz="2500" b="1" dirty="0" smtClean="0"/>
              <a:t>2020 </a:t>
            </a:r>
          </a:p>
          <a:p>
            <a:pPr lvl="0">
              <a:spcBef>
                <a:spcPct val="0"/>
              </a:spcBef>
              <a:defRPr/>
            </a:pPr>
            <a:r>
              <a:rPr kumimoji="0" lang="en-US" b="1" i="0" u="none" strike="noStrike" kern="1200" cap="none" spc="0" normalizeH="0" baseline="0" noProof="0" dirty="0" smtClean="0">
                <a:ln>
                  <a:noFill/>
                </a:ln>
                <a:solidFill>
                  <a:schemeClr val="tx1"/>
                </a:solidFill>
                <a:effectLst/>
                <a:uLnTx/>
                <a:uFillTx/>
                <a:latin typeface="+mj-lt"/>
                <a:ea typeface="+mj-ea"/>
                <a:cs typeface="+mj-cs"/>
              </a:rPr>
              <a:t>Volume 2 – Operational</a:t>
            </a:r>
            <a:r>
              <a:rPr kumimoji="0" lang="en-US" b="1" i="0" u="none" strike="noStrike" kern="1200" cap="none" spc="0" normalizeH="0" noProof="0" dirty="0" smtClean="0">
                <a:ln>
                  <a:noFill/>
                </a:ln>
                <a:solidFill>
                  <a:schemeClr val="tx1"/>
                </a:solidFill>
                <a:effectLst/>
                <a:uLnTx/>
                <a:uFillTx/>
                <a:latin typeface="+mj-lt"/>
                <a:ea typeface="+mj-ea"/>
                <a:cs typeface="+mj-cs"/>
              </a:rPr>
              <a:t> </a:t>
            </a:r>
            <a:r>
              <a:rPr lang="en-US" b="1" noProof="0" dirty="0" smtClean="0">
                <a:latin typeface="+mj-lt"/>
                <a:ea typeface="+mj-ea"/>
                <a:cs typeface="+mj-cs"/>
              </a:rPr>
              <a:t>g</a:t>
            </a:r>
            <a:r>
              <a:rPr kumimoji="0" lang="en-US" b="1" i="0" u="none" strike="noStrike" kern="1200" cap="none" spc="0" normalizeH="0" noProof="0" dirty="0" smtClean="0">
                <a:ln>
                  <a:noFill/>
                </a:ln>
                <a:solidFill>
                  <a:schemeClr val="tx1"/>
                </a:solidFill>
                <a:effectLst/>
                <a:uLnTx/>
                <a:uFillTx/>
                <a:latin typeface="+mj-lt"/>
                <a:ea typeface="+mj-ea"/>
                <a:cs typeface="+mj-cs"/>
              </a:rPr>
              <a:t>uidelines on implementing census of agriculture</a:t>
            </a:r>
            <a:r>
              <a:rPr kumimoji="0" lang="en-US" b="1" i="0" u="none" strike="noStrike" kern="1200" cap="none" spc="0" normalizeH="0" baseline="0" noProof="0" dirty="0" smtClean="0">
                <a:ln>
                  <a:noFill/>
                </a:ln>
                <a:solidFill>
                  <a:schemeClr val="tx1"/>
                </a:solidFill>
                <a:effectLst/>
                <a:uLnTx/>
                <a:uFillTx/>
                <a:latin typeface="+mj-lt"/>
                <a:ea typeface="+mj-ea"/>
                <a:cs typeface="+mj-cs"/>
              </a:rPr>
              <a:t> </a:t>
            </a:r>
            <a:r>
              <a:rPr kumimoji="0" lang="en-US" sz="1600" b="1" i="0" u="none" strike="noStrike" kern="1200" cap="none" spc="0" normalizeH="0" baseline="0" noProof="0" dirty="0" smtClean="0">
                <a:ln>
                  <a:noFill/>
                </a:ln>
                <a:solidFill>
                  <a:schemeClr val="tx1"/>
                </a:solidFill>
                <a:effectLst/>
                <a:uLnTx/>
                <a:uFillTx/>
                <a:latin typeface="+mj-lt"/>
                <a:ea typeface="+mj-ea"/>
                <a:cs typeface="+mj-cs"/>
              </a:rPr>
              <a:t/>
            </a:r>
            <a:br>
              <a:rPr kumimoji="0" lang="en-US" sz="1600" b="1" i="0" u="none" strike="noStrike" kern="1200" cap="none" spc="0" normalizeH="0" baseline="0" noProof="0" dirty="0" smtClean="0">
                <a:ln>
                  <a:noFill/>
                </a:ln>
                <a:solidFill>
                  <a:schemeClr val="tx1"/>
                </a:solidFill>
                <a:effectLst/>
                <a:uLnTx/>
                <a:uFillTx/>
                <a:latin typeface="+mj-lt"/>
                <a:ea typeface="+mj-ea"/>
                <a:cs typeface="+mj-cs"/>
              </a:rPr>
            </a:br>
            <a:r>
              <a:rPr lang="en-US" sz="1600" dirty="0" smtClean="0">
                <a:latin typeface="+mj-lt"/>
                <a:ea typeface="+mj-ea"/>
                <a:cs typeface="+mj-cs"/>
              </a:rPr>
              <a:t>Rome, Italy</a:t>
            </a:r>
          </a:p>
          <a:p>
            <a:pPr lvl="0">
              <a:spcBef>
                <a:spcPct val="0"/>
              </a:spcBef>
              <a:defRPr/>
            </a:pPr>
            <a:r>
              <a:rPr kumimoji="0" lang="en-US" sz="1600" i="0" u="none" strike="noStrike" kern="1200" cap="none" spc="0" normalizeH="0" baseline="0" noProof="0" dirty="0" smtClean="0">
                <a:ln>
                  <a:noFill/>
                </a:ln>
                <a:solidFill>
                  <a:schemeClr val="tx1"/>
                </a:solidFill>
                <a:effectLst/>
                <a:uLnTx/>
                <a:uFillTx/>
                <a:latin typeface="+mj-lt"/>
                <a:ea typeface="+mj-ea"/>
                <a:cs typeface="+mj-cs"/>
              </a:rPr>
              <a:t>30-31 January</a:t>
            </a:r>
            <a:r>
              <a:rPr lang="en-US" sz="1600" dirty="0" smtClean="0">
                <a:latin typeface="+mj-lt"/>
                <a:ea typeface="+mj-ea"/>
                <a:cs typeface="+mj-cs"/>
              </a:rPr>
              <a:t> </a:t>
            </a:r>
            <a:r>
              <a:rPr kumimoji="0" lang="en-US" sz="1600" i="0" u="none" strike="noStrike" kern="1200" cap="none" spc="0" normalizeH="0" baseline="0" noProof="0" dirty="0" smtClean="0">
                <a:ln>
                  <a:noFill/>
                </a:ln>
                <a:solidFill>
                  <a:schemeClr val="tx1"/>
                </a:solidFill>
                <a:effectLst/>
                <a:uLnTx/>
                <a:uFillTx/>
                <a:latin typeface="+mj-lt"/>
                <a:ea typeface="+mj-ea"/>
                <a:cs typeface="+mj-cs"/>
              </a:rPr>
              <a:t>2017</a:t>
            </a:r>
            <a:endParaRPr kumimoji="0" lang="en-US" sz="1600" i="0" u="none" strike="noStrike" kern="1200" cap="none" spc="0" normalizeH="0" baseline="0" noProof="0" dirty="0">
              <a:ln>
                <a:noFill/>
              </a:ln>
              <a:solidFill>
                <a:schemeClr val="tx1"/>
              </a:solidFill>
              <a:effectLst/>
              <a:uLnTx/>
              <a:uFillTx/>
              <a:latin typeface="+mj-lt"/>
              <a:ea typeface="+mj-ea"/>
              <a:cs typeface="+mj-cs"/>
            </a:endParaRPr>
          </a:p>
        </p:txBody>
      </p:sp>
      <p:sp>
        <p:nvSpPr>
          <p:cNvPr id="9" name="Rectangle 1"/>
          <p:cNvSpPr txBox="1">
            <a:spLocks/>
          </p:cNvSpPr>
          <p:nvPr/>
        </p:nvSpPr>
        <p:spPr>
          <a:xfrm>
            <a:off x="1043608" y="5544616"/>
            <a:ext cx="7406640" cy="980728"/>
          </a:xfrm>
          <a:prstGeom prst="rect">
            <a:avLst/>
          </a:prstGeom>
        </p:spPr>
        <p:txBody>
          <a:bodyPr anchor="b">
            <a:normAutofit fontScale="97500"/>
          </a:bodyPr>
          <a:lstStyle/>
          <a:p>
            <a:pPr lvl="0">
              <a:spcBef>
                <a:spcPct val="0"/>
              </a:spcBef>
              <a:defRPr/>
            </a:pPr>
            <a:r>
              <a:rPr lang="en-US" b="1" dirty="0" smtClean="0"/>
              <a:t>Neli Georgieva</a:t>
            </a:r>
          </a:p>
          <a:p>
            <a:pPr lvl="0">
              <a:spcBef>
                <a:spcPct val="0"/>
              </a:spcBef>
              <a:defRPr/>
            </a:pPr>
            <a:r>
              <a:rPr lang="en-US" dirty="0" smtClean="0"/>
              <a:t>Statistician </a:t>
            </a:r>
          </a:p>
          <a:p>
            <a:pPr lvl="0">
              <a:spcBef>
                <a:spcPct val="0"/>
              </a:spcBef>
              <a:defRPr/>
            </a:pPr>
            <a:r>
              <a:rPr lang="en-US" dirty="0" smtClean="0"/>
              <a:t>FAO Statistics Division (ESS)</a:t>
            </a:r>
          </a:p>
        </p:txBody>
      </p:sp>
      <p:sp>
        <p:nvSpPr>
          <p:cNvPr id="2" name="Rectangle 1"/>
          <p:cNvSpPr/>
          <p:nvPr/>
        </p:nvSpPr>
        <p:spPr>
          <a:xfrm>
            <a:off x="1043608" y="3411577"/>
            <a:ext cx="7776864" cy="1554272"/>
          </a:xfrm>
          <a:prstGeom prst="rect">
            <a:avLst/>
          </a:prstGeom>
        </p:spPr>
        <p:txBody>
          <a:bodyPr wrap="square">
            <a:spAutoFit/>
          </a:bodyPr>
          <a:lstStyle/>
          <a:p>
            <a:pPr algn="just"/>
            <a:r>
              <a:rPr lang="en-GB" sz="3500" b="1" dirty="0" smtClean="0"/>
              <a:t>CHAPTER 19</a:t>
            </a:r>
          </a:p>
          <a:p>
            <a:pPr algn="just"/>
            <a:r>
              <a:rPr lang="en-GB" sz="3500" b="1" dirty="0" smtClean="0"/>
              <a:t>Data </a:t>
            </a:r>
            <a:r>
              <a:rPr lang="en-GB" sz="3500" b="1" dirty="0" smtClean="0"/>
              <a:t>processing</a:t>
            </a:r>
          </a:p>
          <a:p>
            <a:pPr algn="just"/>
            <a:r>
              <a:rPr lang="en-GB" sz="2500" i="1" dirty="0" smtClean="0"/>
              <a:t>Item 4</a:t>
            </a:r>
            <a:endParaRPr lang="es-ES" sz="2500" i="1" dirty="0"/>
          </a:p>
        </p:txBody>
      </p:sp>
      <p:sp>
        <p:nvSpPr>
          <p:cNvPr id="5" name="Slide Number Placeholder 4"/>
          <p:cNvSpPr>
            <a:spLocks noGrp="1"/>
          </p:cNvSpPr>
          <p:nvPr>
            <p:ph type="sldNum" sz="quarter" idx="12"/>
          </p:nvPr>
        </p:nvSpPr>
        <p:spPr/>
        <p:txBody>
          <a:bodyPr/>
          <a:lstStyle/>
          <a:p>
            <a:fld id="{412FF748-1325-48DC-AE50-E54CCC902008}" type="slidenum">
              <a:rPr lang="es-ES" smtClean="0"/>
              <a:pPr/>
              <a:t>1</a:t>
            </a:fld>
            <a:endParaRPr lang="es-ES"/>
          </a:p>
        </p:txBody>
      </p:sp>
    </p:spTree>
    <p:extLst>
      <p:ext uri="{BB962C8B-B14F-4D97-AF65-F5344CB8AC3E}">
        <p14:creationId xmlns:p14="http://schemas.microsoft.com/office/powerpoint/2010/main" xmlns="" val="27427592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764704"/>
            <a:ext cx="7776864" cy="792088"/>
          </a:xfrm>
        </p:spPr>
        <p:txBody>
          <a:bodyPr>
            <a:normAutofit/>
          </a:bodyPr>
          <a:lstStyle/>
          <a:p>
            <a:pPr marL="596646" indent="-514350"/>
            <a:r>
              <a:rPr lang="en-US" sz="4000" b="1" dirty="0" smtClean="0"/>
              <a:t>Data editing</a:t>
            </a:r>
          </a:p>
        </p:txBody>
      </p:sp>
      <p:sp>
        <p:nvSpPr>
          <p:cNvPr id="3" name="Content Placeholder 2"/>
          <p:cNvSpPr>
            <a:spLocks noGrp="1"/>
          </p:cNvSpPr>
          <p:nvPr>
            <p:ph idx="1"/>
          </p:nvPr>
        </p:nvSpPr>
        <p:spPr>
          <a:xfrm>
            <a:off x="1187624" y="1412776"/>
            <a:ext cx="7848872" cy="5184812"/>
          </a:xfrm>
        </p:spPr>
        <p:txBody>
          <a:bodyPr>
            <a:noAutofit/>
          </a:bodyPr>
          <a:lstStyle/>
          <a:p>
            <a:pPr marL="360000" lvl="0" indent="-360000">
              <a:lnSpc>
                <a:spcPct val="100000"/>
              </a:lnSpc>
              <a:spcBef>
                <a:spcPts val="0"/>
              </a:spcBef>
              <a:buFont typeface="Wingdings" pitchFamily="2" charset="2"/>
              <a:buChar char="§"/>
            </a:pPr>
            <a:r>
              <a:rPr lang="en-US" sz="2000" dirty="0" smtClean="0"/>
              <a:t>Process </a:t>
            </a:r>
            <a:r>
              <a:rPr lang="en-US" sz="2000" dirty="0"/>
              <a:t>involving the review and adjustment of collected census data. </a:t>
            </a:r>
            <a:endParaRPr lang="en-US" sz="2000" dirty="0" smtClean="0"/>
          </a:p>
          <a:p>
            <a:pPr marL="360000" lvl="0" indent="-360000">
              <a:lnSpc>
                <a:spcPct val="100000"/>
              </a:lnSpc>
              <a:spcBef>
                <a:spcPts val="0"/>
              </a:spcBef>
              <a:buFont typeface="Wingdings" pitchFamily="2" charset="2"/>
              <a:buChar char="§"/>
            </a:pPr>
            <a:r>
              <a:rPr lang="en-US" sz="2000" dirty="0" smtClean="0"/>
              <a:t>Purpose: to </a:t>
            </a:r>
            <a:r>
              <a:rPr lang="en-US" sz="2000" dirty="0"/>
              <a:t>control the quality of the collected data</a:t>
            </a:r>
            <a:endParaRPr lang="en-US" sz="2000" dirty="0" smtClean="0"/>
          </a:p>
          <a:p>
            <a:pPr marL="360000" lvl="0" indent="-360000">
              <a:lnSpc>
                <a:spcPct val="100000"/>
              </a:lnSpc>
              <a:spcBef>
                <a:spcPts val="0"/>
              </a:spcBef>
              <a:buFont typeface="Wingdings" pitchFamily="2" charset="2"/>
              <a:buChar char="§"/>
            </a:pPr>
            <a:r>
              <a:rPr lang="en-US" sz="2000" dirty="0"/>
              <a:t>The effect of editing </a:t>
            </a:r>
            <a:r>
              <a:rPr lang="en-US" sz="2000" dirty="0" smtClean="0"/>
              <a:t>questionnaires: </a:t>
            </a:r>
          </a:p>
          <a:p>
            <a:pPr marL="917784" lvl="1" indent="-360000">
              <a:lnSpc>
                <a:spcPct val="100000"/>
              </a:lnSpc>
              <a:spcBef>
                <a:spcPts val="0"/>
              </a:spcBef>
              <a:buFont typeface="Arial" pitchFamily="34" charset="0"/>
              <a:buChar char="•"/>
            </a:pPr>
            <a:r>
              <a:rPr lang="en-US" sz="2000" dirty="0" smtClean="0"/>
              <a:t>to </a:t>
            </a:r>
            <a:r>
              <a:rPr lang="en-US" sz="2000" dirty="0"/>
              <a:t>achieve consistency within the data and consistency within the tabulations (within and between tables) </a:t>
            </a:r>
            <a:r>
              <a:rPr lang="en-US" sz="2000" dirty="0" smtClean="0"/>
              <a:t> </a:t>
            </a:r>
          </a:p>
          <a:p>
            <a:pPr marL="917784" lvl="1" indent="-360000">
              <a:lnSpc>
                <a:spcPct val="100000"/>
              </a:lnSpc>
              <a:spcBef>
                <a:spcPts val="0"/>
              </a:spcBef>
              <a:buFont typeface="Arial" pitchFamily="34" charset="0"/>
              <a:buChar char="•"/>
            </a:pPr>
            <a:r>
              <a:rPr lang="en-US" sz="2000" dirty="0" smtClean="0"/>
              <a:t>to </a:t>
            </a:r>
            <a:r>
              <a:rPr lang="en-US" sz="2000" dirty="0"/>
              <a:t>detect and verify, correct or eliminate </a:t>
            </a:r>
            <a:r>
              <a:rPr lang="en-US" sz="2000" dirty="0" smtClean="0"/>
              <a:t>outliers</a:t>
            </a:r>
          </a:p>
          <a:p>
            <a:pPr marL="917784" lvl="1" indent="-360000">
              <a:lnSpc>
                <a:spcPct val="100000"/>
              </a:lnSpc>
              <a:spcBef>
                <a:spcPts val="0"/>
              </a:spcBef>
              <a:buFont typeface="Arial" pitchFamily="34" charset="0"/>
              <a:buChar char="•"/>
            </a:pPr>
            <a:endParaRPr lang="en-US" sz="2000" b="1" dirty="0">
              <a:solidFill>
                <a:srgbClr val="FF0000"/>
              </a:solidFill>
            </a:endParaRPr>
          </a:p>
          <a:p>
            <a:pPr marL="0">
              <a:lnSpc>
                <a:spcPct val="100000"/>
              </a:lnSpc>
              <a:spcBef>
                <a:spcPts val="0"/>
              </a:spcBef>
            </a:pPr>
            <a:r>
              <a:rPr lang="en-US" sz="2000" b="1" i="1" dirty="0" smtClean="0"/>
              <a:t>Manual data editing </a:t>
            </a:r>
            <a:r>
              <a:rPr lang="en-US" sz="2000" dirty="0" smtClean="0"/>
              <a:t>(when </a:t>
            </a:r>
            <a:r>
              <a:rPr lang="en-US" sz="2000" dirty="0"/>
              <a:t>using </a:t>
            </a:r>
            <a:r>
              <a:rPr lang="en-US" sz="2000" dirty="0" smtClean="0"/>
              <a:t>PAPI)</a:t>
            </a:r>
            <a:endParaRPr lang="en-US" sz="2000" i="1" dirty="0" smtClean="0"/>
          </a:p>
          <a:p>
            <a:pPr marL="917784" lvl="1" indent="-360000">
              <a:lnSpc>
                <a:spcPct val="100000"/>
              </a:lnSpc>
              <a:spcBef>
                <a:spcPts val="0"/>
              </a:spcBef>
              <a:buFont typeface="Arial" pitchFamily="34" charset="0"/>
              <a:buChar char="•"/>
            </a:pPr>
            <a:endParaRPr lang="en-US" sz="2000" dirty="0" smtClean="0"/>
          </a:p>
          <a:p>
            <a:pPr marL="360000" indent="-360000">
              <a:lnSpc>
                <a:spcPct val="100000"/>
              </a:lnSpc>
              <a:spcBef>
                <a:spcPts val="0"/>
              </a:spcBef>
              <a:buFont typeface="Wingdings" pitchFamily="2" charset="2"/>
              <a:buChar char="§"/>
            </a:pPr>
            <a:r>
              <a:rPr lang="en-US" sz="2000" dirty="0" smtClean="0"/>
              <a:t>Verify the completeness of  the questionnaire – minimize the non-response</a:t>
            </a:r>
          </a:p>
          <a:p>
            <a:pPr marL="360000" indent="-360000">
              <a:lnSpc>
                <a:spcPct val="100000"/>
              </a:lnSpc>
              <a:spcBef>
                <a:spcPts val="0"/>
              </a:spcBef>
              <a:buFont typeface="Wingdings" pitchFamily="2" charset="2"/>
              <a:buChar char="§"/>
            </a:pPr>
            <a:r>
              <a:rPr lang="en-US" sz="2000" dirty="0" smtClean="0"/>
              <a:t>Should begin ASAP after the data collection and close to the source of data</a:t>
            </a:r>
          </a:p>
          <a:p>
            <a:pPr marL="360000" indent="-360000">
              <a:lnSpc>
                <a:spcPct val="100000"/>
              </a:lnSpc>
              <a:spcBef>
                <a:spcPts val="0"/>
              </a:spcBef>
              <a:buFont typeface="Wingdings" pitchFamily="2" charset="2"/>
              <a:buChar char="§"/>
            </a:pPr>
            <a:r>
              <a:rPr lang="en-US" sz="2000" dirty="0" smtClean="0"/>
              <a:t>Very often errors are due to illegible handwriting</a:t>
            </a:r>
          </a:p>
          <a:p>
            <a:pPr marL="360000" indent="-360000">
              <a:lnSpc>
                <a:spcPct val="100000"/>
              </a:lnSpc>
              <a:spcBef>
                <a:spcPts val="0"/>
              </a:spcBef>
              <a:buFont typeface="Wingdings" pitchFamily="2" charset="2"/>
              <a:buChar char="§"/>
            </a:pPr>
            <a:r>
              <a:rPr lang="en-US" sz="2000" dirty="0" smtClean="0"/>
              <a:t>Have some advantages: identify paper-based questionnaires to be returned for completion; helps to detect poor enumeration</a:t>
            </a:r>
            <a:endParaRPr lang="en-US" sz="20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10</a:t>
            </a:fld>
            <a:endParaRPr lang="es-E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908720"/>
            <a:ext cx="7056784" cy="432048"/>
          </a:xfrm>
        </p:spPr>
        <p:txBody>
          <a:bodyPr>
            <a:noAutofit/>
          </a:bodyPr>
          <a:lstStyle/>
          <a:p>
            <a:pPr marL="596646" indent="-514350"/>
            <a:r>
              <a:rPr lang="en-US" sz="4000" b="1" dirty="0" smtClean="0"/>
              <a:t>Data editing – </a:t>
            </a:r>
            <a:r>
              <a:rPr lang="en-US" sz="4000" dirty="0" smtClean="0"/>
              <a:t>cont’d</a:t>
            </a:r>
          </a:p>
        </p:txBody>
      </p:sp>
      <p:sp>
        <p:nvSpPr>
          <p:cNvPr id="3" name="Content Placeholder 2"/>
          <p:cNvSpPr>
            <a:spLocks noGrp="1"/>
          </p:cNvSpPr>
          <p:nvPr>
            <p:ph idx="1"/>
          </p:nvPr>
        </p:nvSpPr>
        <p:spPr>
          <a:xfrm>
            <a:off x="1115616" y="1556792"/>
            <a:ext cx="7848872" cy="5184576"/>
          </a:xfrm>
        </p:spPr>
        <p:txBody>
          <a:bodyPr>
            <a:noAutofit/>
          </a:bodyPr>
          <a:lstStyle/>
          <a:p>
            <a:pPr marL="0">
              <a:lnSpc>
                <a:spcPct val="100000"/>
              </a:lnSpc>
              <a:spcBef>
                <a:spcPts val="0"/>
              </a:spcBef>
              <a:spcAft>
                <a:spcPts val="300"/>
              </a:spcAft>
            </a:pPr>
            <a:r>
              <a:rPr lang="en-US" sz="2000" b="1" i="1" dirty="0" smtClean="0"/>
              <a:t>Automated data editing</a:t>
            </a:r>
          </a:p>
          <a:p>
            <a:pPr marL="360000" indent="-360000">
              <a:lnSpc>
                <a:spcPct val="100000"/>
              </a:lnSpc>
              <a:spcBef>
                <a:spcPts val="0"/>
              </a:spcBef>
              <a:spcAft>
                <a:spcPts val="300"/>
              </a:spcAft>
              <a:buFont typeface="Wingdings" pitchFamily="2" charset="2"/>
              <a:buChar char="§"/>
            </a:pPr>
            <a:r>
              <a:rPr lang="en-US" sz="1800" dirty="0" smtClean="0"/>
              <a:t>Electronic correction of digital data</a:t>
            </a:r>
          </a:p>
          <a:p>
            <a:pPr marL="360000" indent="-360000">
              <a:lnSpc>
                <a:spcPct val="100000"/>
              </a:lnSpc>
              <a:spcBef>
                <a:spcPts val="0"/>
              </a:spcBef>
              <a:spcAft>
                <a:spcPts val="300"/>
              </a:spcAft>
              <a:buFont typeface="Wingdings" pitchFamily="2" charset="2"/>
              <a:buChar char="§"/>
            </a:pPr>
            <a:r>
              <a:rPr lang="en-US" sz="1800" dirty="0" smtClean="0"/>
              <a:t>Efficient </a:t>
            </a:r>
            <a:r>
              <a:rPr lang="en-US" sz="1800" dirty="0"/>
              <a:t>editing approach for censuses, in terms of costs, required resources and processing </a:t>
            </a:r>
            <a:r>
              <a:rPr lang="en-US" sz="1800" dirty="0" smtClean="0"/>
              <a:t>time</a:t>
            </a:r>
          </a:p>
          <a:p>
            <a:pPr marL="360000" indent="-360000">
              <a:lnSpc>
                <a:spcPct val="100000"/>
              </a:lnSpc>
              <a:spcBef>
                <a:spcPts val="0"/>
              </a:spcBef>
              <a:spcAft>
                <a:spcPts val="300"/>
              </a:spcAft>
              <a:buFont typeface="Wingdings" pitchFamily="2" charset="2"/>
              <a:buChar char="§"/>
            </a:pPr>
            <a:r>
              <a:rPr lang="en-US" sz="1800" dirty="0" smtClean="0"/>
              <a:t>Checks </a:t>
            </a:r>
            <a:r>
              <a:rPr lang="en-US" sz="1800" dirty="0"/>
              <a:t>the general credibility of the digital data with respect to </a:t>
            </a:r>
            <a:endParaRPr lang="en-US" sz="1800" dirty="0" smtClean="0"/>
          </a:p>
          <a:p>
            <a:pPr marL="917784" lvl="1" indent="-360000">
              <a:lnSpc>
                <a:spcPct val="100000"/>
              </a:lnSpc>
              <a:spcBef>
                <a:spcPts val="0"/>
              </a:spcBef>
              <a:spcAft>
                <a:spcPts val="300"/>
              </a:spcAft>
              <a:buFont typeface="Arial" pitchFamily="34" charset="0"/>
              <a:buChar char="•"/>
            </a:pPr>
            <a:r>
              <a:rPr lang="en-US" sz="1600" i="1" dirty="0" smtClean="0"/>
              <a:t>missing </a:t>
            </a:r>
            <a:r>
              <a:rPr lang="en-US" sz="1600" i="1" dirty="0"/>
              <a:t>data, </a:t>
            </a:r>
            <a:endParaRPr lang="en-US" sz="1600" i="1" dirty="0" smtClean="0"/>
          </a:p>
          <a:p>
            <a:pPr marL="917784" lvl="1" indent="-360000">
              <a:lnSpc>
                <a:spcPct val="100000"/>
              </a:lnSpc>
              <a:spcBef>
                <a:spcPts val="0"/>
              </a:spcBef>
              <a:spcAft>
                <a:spcPts val="300"/>
              </a:spcAft>
              <a:buFont typeface="Arial" pitchFamily="34" charset="0"/>
              <a:buChar char="•"/>
            </a:pPr>
            <a:r>
              <a:rPr lang="en-US" sz="1600" i="1" dirty="0" smtClean="0"/>
              <a:t>range </a:t>
            </a:r>
            <a:r>
              <a:rPr lang="en-US" sz="1600" i="1" dirty="0"/>
              <a:t>tests, </a:t>
            </a:r>
            <a:endParaRPr lang="en-US" sz="1600" i="1" dirty="0" smtClean="0"/>
          </a:p>
          <a:p>
            <a:pPr marL="917784" lvl="1" indent="-360000">
              <a:lnSpc>
                <a:spcPct val="100000"/>
              </a:lnSpc>
              <a:spcBef>
                <a:spcPts val="0"/>
              </a:spcBef>
              <a:spcAft>
                <a:spcPts val="300"/>
              </a:spcAft>
              <a:buFont typeface="Arial" pitchFamily="34" charset="0"/>
              <a:buChar char="•"/>
            </a:pPr>
            <a:r>
              <a:rPr lang="en-US" sz="1600" i="1" dirty="0" smtClean="0"/>
              <a:t>and logical </a:t>
            </a:r>
            <a:r>
              <a:rPr lang="en-US" sz="1600" i="1" dirty="0"/>
              <a:t>and/or numerical </a:t>
            </a:r>
            <a:r>
              <a:rPr lang="en-US" sz="1600" i="1" dirty="0" smtClean="0"/>
              <a:t>consistency</a:t>
            </a:r>
          </a:p>
          <a:p>
            <a:pPr marL="360000" indent="-360000">
              <a:lnSpc>
                <a:spcPct val="100000"/>
              </a:lnSpc>
              <a:spcBef>
                <a:spcPts val="0"/>
              </a:spcBef>
              <a:spcAft>
                <a:spcPts val="300"/>
              </a:spcAft>
              <a:buFont typeface="Wingdings" pitchFamily="2" charset="2"/>
              <a:buChar char="§"/>
            </a:pPr>
            <a:endParaRPr lang="en-US" sz="1800" dirty="0" smtClean="0"/>
          </a:p>
          <a:p>
            <a:pPr marL="360000" indent="-360000">
              <a:lnSpc>
                <a:spcPct val="100000"/>
              </a:lnSpc>
              <a:spcBef>
                <a:spcPts val="0"/>
              </a:spcBef>
              <a:spcAft>
                <a:spcPts val="300"/>
              </a:spcAft>
              <a:buFont typeface="Wingdings" pitchFamily="2" charset="2"/>
              <a:buChar char="§"/>
            </a:pPr>
            <a:r>
              <a:rPr lang="en-US" sz="1800" dirty="0" smtClean="0"/>
              <a:t>Two ways</a:t>
            </a:r>
            <a:r>
              <a:rPr lang="en-US" sz="1800" dirty="0"/>
              <a:t>: </a:t>
            </a:r>
            <a:endParaRPr lang="en-US" sz="1800" dirty="0" smtClean="0"/>
          </a:p>
          <a:p>
            <a:pPr marL="917784" lvl="1" indent="-360000">
              <a:lnSpc>
                <a:spcPct val="100000"/>
              </a:lnSpc>
              <a:spcBef>
                <a:spcPts val="0"/>
              </a:spcBef>
              <a:spcAft>
                <a:spcPts val="300"/>
              </a:spcAft>
              <a:buFont typeface="Arial" pitchFamily="34" charset="0"/>
              <a:buChar char="•"/>
            </a:pPr>
            <a:r>
              <a:rPr lang="en-US" sz="1600" u="sng" dirty="0" smtClean="0">
                <a:solidFill>
                  <a:srgbClr val="0070C0"/>
                </a:solidFill>
              </a:rPr>
              <a:t>interactively </a:t>
            </a:r>
            <a:r>
              <a:rPr lang="en-US" sz="1600" u="sng" dirty="0">
                <a:solidFill>
                  <a:srgbClr val="0070C0"/>
                </a:solidFill>
              </a:rPr>
              <a:t>at the data entry </a:t>
            </a:r>
            <a:r>
              <a:rPr lang="en-US" sz="1600" u="sng" dirty="0" smtClean="0">
                <a:solidFill>
                  <a:srgbClr val="0070C0"/>
                </a:solidFill>
              </a:rPr>
              <a:t>stage</a:t>
            </a:r>
            <a:r>
              <a:rPr lang="en-US" sz="1600" dirty="0" smtClean="0">
                <a:solidFill>
                  <a:srgbClr val="0070C0"/>
                </a:solidFill>
              </a:rPr>
              <a:t>: </a:t>
            </a:r>
            <a:r>
              <a:rPr lang="en-US" sz="1600" dirty="0"/>
              <a:t>immediately prompt error messages on the screen and/or may reject the data unless they are </a:t>
            </a:r>
            <a:r>
              <a:rPr lang="en-US" sz="1600" dirty="0" smtClean="0"/>
              <a:t>corrected; very </a:t>
            </a:r>
            <a:r>
              <a:rPr lang="en-US" sz="1600" dirty="0"/>
              <a:t>useful </a:t>
            </a:r>
            <a:r>
              <a:rPr lang="en-US" sz="1600" dirty="0" smtClean="0"/>
              <a:t>for </a:t>
            </a:r>
            <a:r>
              <a:rPr lang="en-US" sz="1600" dirty="0"/>
              <a:t>simple mistakes such as keying errors, but may greatly slow down the data entry </a:t>
            </a:r>
            <a:r>
              <a:rPr lang="en-US" sz="1600" dirty="0" smtClean="0"/>
              <a:t>process. aimed </a:t>
            </a:r>
            <a:r>
              <a:rPr lang="en-US" sz="1600" dirty="0"/>
              <a:t>mainly at discovering errors made in data entry, while more difficult cases, such as non-response, are left for a separate automatic editing operation. </a:t>
            </a:r>
            <a:r>
              <a:rPr lang="en-US" sz="1600" dirty="0" smtClean="0"/>
              <a:t>Used  with </a:t>
            </a:r>
            <a:r>
              <a:rPr lang="en-US" sz="1600" dirty="0"/>
              <a:t>CAPI, CATI or CASI data collection </a:t>
            </a:r>
            <a:r>
              <a:rPr lang="en-US" sz="1600" dirty="0" smtClean="0"/>
              <a:t>methods</a:t>
            </a:r>
          </a:p>
          <a:p>
            <a:pPr marL="917784" lvl="1" indent="-360000">
              <a:lnSpc>
                <a:spcPct val="100000"/>
              </a:lnSpc>
              <a:spcBef>
                <a:spcPts val="0"/>
              </a:spcBef>
              <a:spcAft>
                <a:spcPts val="300"/>
              </a:spcAft>
              <a:buFont typeface="Arial" pitchFamily="34" charset="0"/>
              <a:buChar char="•"/>
            </a:pPr>
            <a:r>
              <a:rPr lang="en-US" sz="1600" u="sng" dirty="0" smtClean="0">
                <a:solidFill>
                  <a:srgbClr val="0070C0"/>
                </a:solidFill>
              </a:rPr>
              <a:t>using </a:t>
            </a:r>
            <a:r>
              <a:rPr lang="en-US" sz="1600" u="sng" dirty="0">
                <a:solidFill>
                  <a:srgbClr val="0070C0"/>
                </a:solidFill>
              </a:rPr>
              <a:t>batch </a:t>
            </a:r>
            <a:r>
              <a:rPr lang="en-US" sz="1600" u="sng" dirty="0" smtClean="0">
                <a:solidFill>
                  <a:srgbClr val="0070C0"/>
                </a:solidFill>
              </a:rPr>
              <a:t>processing: </a:t>
            </a:r>
            <a:r>
              <a:rPr lang="en-US" sz="1600" dirty="0"/>
              <a:t>after data </a:t>
            </a:r>
            <a:r>
              <a:rPr lang="en-US" sz="1600" dirty="0" smtClean="0"/>
              <a:t>entry; consists </a:t>
            </a:r>
            <a:r>
              <a:rPr lang="en-US" sz="1600" dirty="0"/>
              <a:t>of a review of many questionnaires in one batch. The result is usually a file with error </a:t>
            </a:r>
            <a:r>
              <a:rPr lang="en-US" sz="1600" dirty="0" smtClean="0"/>
              <a:t>messages. All data collection modes.</a:t>
            </a:r>
            <a:endParaRPr lang="en-US" sz="1600" dirty="0"/>
          </a:p>
          <a:p>
            <a:pPr marL="557784" lvl="1" indent="0">
              <a:lnSpc>
                <a:spcPct val="100000"/>
              </a:lnSpc>
              <a:spcBef>
                <a:spcPts val="0"/>
              </a:spcBef>
              <a:buNone/>
            </a:pPr>
            <a:endParaRPr lang="en-US" sz="1600" dirty="0" smtClean="0"/>
          </a:p>
          <a:p>
            <a:pPr marL="917784" lvl="1" indent="-360000">
              <a:lnSpc>
                <a:spcPct val="100000"/>
              </a:lnSpc>
              <a:spcBef>
                <a:spcPts val="0"/>
              </a:spcBef>
              <a:buFont typeface="Arial" pitchFamily="34" charset="0"/>
              <a:buChar char="•"/>
            </a:pPr>
            <a:endParaRPr lang="en-US" sz="1600" dirty="0" smtClean="0"/>
          </a:p>
          <a:p>
            <a:pPr marL="360000" indent="-360000">
              <a:spcBef>
                <a:spcPts val="0"/>
              </a:spcBef>
              <a:buFont typeface="Arial" pitchFamily="34" charset="0"/>
              <a:buChar char="•"/>
            </a:pPr>
            <a:endParaRPr lang="en-GB" sz="1800" dirty="0" smtClean="0"/>
          </a:p>
          <a:p>
            <a:pPr marL="360000" lvl="0" indent="-360000">
              <a:spcBef>
                <a:spcPts val="0"/>
              </a:spcBef>
              <a:buFont typeface="Arial" pitchFamily="34" charset="0"/>
              <a:buChar char="•"/>
            </a:pPr>
            <a:endParaRPr lang="en-GB" sz="1800" dirty="0" smtClean="0"/>
          </a:p>
          <a:p>
            <a:pPr marL="360000" lvl="0" indent="-360000">
              <a:spcBef>
                <a:spcPts val="0"/>
              </a:spcBef>
              <a:buFont typeface="Arial" pitchFamily="34" charset="0"/>
              <a:buChar char="•"/>
            </a:pPr>
            <a:endParaRPr lang="en-US" sz="1400" dirty="0" smtClean="0"/>
          </a:p>
          <a:p>
            <a:pPr lvl="0"/>
            <a:endParaRPr lang="en-US" sz="14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11</a:t>
            </a:fld>
            <a:endParaRPr lang="es-ES"/>
          </a:p>
        </p:txBody>
      </p:sp>
    </p:spTree>
    <p:extLst>
      <p:ext uri="{BB962C8B-B14F-4D97-AF65-F5344CB8AC3E}">
        <p14:creationId xmlns:p14="http://schemas.microsoft.com/office/powerpoint/2010/main" xmlns="" val="34469370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908720"/>
            <a:ext cx="7056784" cy="432048"/>
          </a:xfrm>
        </p:spPr>
        <p:txBody>
          <a:bodyPr>
            <a:noAutofit/>
          </a:bodyPr>
          <a:lstStyle/>
          <a:p>
            <a:pPr marL="596646" indent="-514350"/>
            <a:r>
              <a:rPr lang="en-US" sz="4000" b="1" dirty="0" smtClean="0"/>
              <a:t>Data editing – </a:t>
            </a:r>
            <a:r>
              <a:rPr lang="en-US" sz="4000" dirty="0" smtClean="0"/>
              <a:t>cont’d</a:t>
            </a:r>
            <a:endParaRPr lang="en-US" sz="4000" i="1" dirty="0" smtClean="0"/>
          </a:p>
        </p:txBody>
      </p:sp>
      <p:sp>
        <p:nvSpPr>
          <p:cNvPr id="3" name="Content Placeholder 2"/>
          <p:cNvSpPr>
            <a:spLocks noGrp="1"/>
          </p:cNvSpPr>
          <p:nvPr>
            <p:ph idx="1"/>
          </p:nvPr>
        </p:nvSpPr>
        <p:spPr>
          <a:xfrm>
            <a:off x="1115616" y="1628800"/>
            <a:ext cx="7848872" cy="4896544"/>
          </a:xfrm>
        </p:spPr>
        <p:txBody>
          <a:bodyPr>
            <a:noAutofit/>
          </a:bodyPr>
          <a:lstStyle/>
          <a:p>
            <a:pPr marL="0">
              <a:lnSpc>
                <a:spcPct val="100000"/>
              </a:lnSpc>
              <a:spcBef>
                <a:spcPts val="0"/>
              </a:spcBef>
              <a:spcAft>
                <a:spcPts val="600"/>
              </a:spcAft>
            </a:pPr>
            <a:r>
              <a:rPr lang="en-US" sz="2000" b="1" i="1" dirty="0" smtClean="0"/>
              <a:t>Automated data editing – cont’d</a:t>
            </a:r>
          </a:p>
          <a:p>
            <a:pPr marL="360000" indent="-360000">
              <a:lnSpc>
                <a:spcPct val="100000"/>
              </a:lnSpc>
              <a:spcBef>
                <a:spcPts val="0"/>
              </a:spcBef>
              <a:spcAft>
                <a:spcPts val="600"/>
              </a:spcAft>
              <a:buFont typeface="Wingdings" pitchFamily="2" charset="2"/>
              <a:buChar char="§"/>
            </a:pPr>
            <a:r>
              <a:rPr lang="en-US" sz="2000" b="1" u="sng" dirty="0" smtClean="0">
                <a:solidFill>
                  <a:srgbClr val="0070C0"/>
                </a:solidFill>
              </a:rPr>
              <a:t>Two categories of errors: </a:t>
            </a:r>
          </a:p>
          <a:p>
            <a:pPr marL="917784" lvl="1" indent="-360000">
              <a:lnSpc>
                <a:spcPct val="100000"/>
              </a:lnSpc>
              <a:spcBef>
                <a:spcPts val="0"/>
              </a:spcBef>
              <a:spcAft>
                <a:spcPts val="600"/>
              </a:spcAft>
              <a:buFont typeface="Arial" pitchFamily="34" charset="0"/>
              <a:buChar char="•"/>
            </a:pPr>
            <a:r>
              <a:rPr lang="en-US" sz="2000" dirty="0"/>
              <a:t>critical </a:t>
            </a:r>
            <a:r>
              <a:rPr lang="en-US" sz="2000" dirty="0" smtClean="0"/>
              <a:t>- </a:t>
            </a:r>
            <a:r>
              <a:rPr lang="en-US" sz="2000" dirty="0"/>
              <a:t>needs to be </a:t>
            </a:r>
            <a:r>
              <a:rPr lang="en-US" sz="2000" dirty="0" smtClean="0"/>
              <a:t>corrected; </a:t>
            </a:r>
            <a:r>
              <a:rPr lang="en-US" sz="2000" dirty="0"/>
              <a:t>could even block further processing or data capture </a:t>
            </a:r>
            <a:endParaRPr lang="en-US" sz="2000" dirty="0" smtClean="0"/>
          </a:p>
          <a:p>
            <a:pPr marL="917784" lvl="1" indent="-360000">
              <a:lnSpc>
                <a:spcPct val="100000"/>
              </a:lnSpc>
              <a:spcBef>
                <a:spcPts val="0"/>
              </a:spcBef>
              <a:spcAft>
                <a:spcPts val="600"/>
              </a:spcAft>
              <a:buFont typeface="Arial" pitchFamily="34" charset="0"/>
              <a:buChar char="•"/>
            </a:pPr>
            <a:r>
              <a:rPr lang="en-US" sz="2000" dirty="0" smtClean="0"/>
              <a:t>non-critical - </a:t>
            </a:r>
            <a:r>
              <a:rPr lang="en-US" sz="2000" dirty="0"/>
              <a:t>produce invalid or inconsistent results without interrupting the flow of subsequent processing </a:t>
            </a:r>
            <a:r>
              <a:rPr lang="en-US" sz="2000" dirty="0" smtClean="0"/>
              <a:t>phases; as many as possible to be corrected but avoiding over-editing </a:t>
            </a:r>
          </a:p>
          <a:p>
            <a:pPr marL="360000" lvl="1" indent="-360000">
              <a:lnSpc>
                <a:spcPct val="100000"/>
              </a:lnSpc>
              <a:spcBef>
                <a:spcPts val="0"/>
              </a:spcBef>
              <a:spcAft>
                <a:spcPts val="600"/>
              </a:spcAft>
              <a:buSzPct val="80000"/>
              <a:buFont typeface="Wingdings" pitchFamily="2" charset="2"/>
              <a:buChar char="§"/>
            </a:pPr>
            <a:r>
              <a:rPr lang="en-GB" sz="2000" b="1" u="sng" dirty="0">
                <a:solidFill>
                  <a:srgbClr val="0070C0"/>
                </a:solidFill>
              </a:rPr>
              <a:t>Data editing (data detection) applied at several levels</a:t>
            </a:r>
            <a:r>
              <a:rPr lang="en-GB" sz="2000" u="sng" dirty="0"/>
              <a:t>: </a:t>
            </a:r>
            <a:endParaRPr lang="en-US" sz="2000" u="sng" dirty="0"/>
          </a:p>
          <a:p>
            <a:pPr marL="917784" lvl="1" indent="-360000">
              <a:lnSpc>
                <a:spcPct val="100000"/>
              </a:lnSpc>
              <a:spcBef>
                <a:spcPts val="0"/>
              </a:spcBef>
              <a:spcAft>
                <a:spcPts val="600"/>
              </a:spcAft>
              <a:buFont typeface="Arial" pitchFamily="34" charset="0"/>
              <a:buChar char="•"/>
            </a:pPr>
            <a:r>
              <a:rPr lang="en-GB" sz="2000" dirty="0"/>
              <a:t>At item level, which is usually called “range checking</a:t>
            </a:r>
            <a:r>
              <a:rPr lang="en-GB" sz="2000" dirty="0" smtClean="0"/>
              <a:t>”;</a:t>
            </a:r>
          </a:p>
          <a:p>
            <a:pPr marL="917784" lvl="1" indent="-360000">
              <a:lnSpc>
                <a:spcPct val="100000"/>
              </a:lnSpc>
              <a:spcBef>
                <a:spcPts val="0"/>
              </a:spcBef>
              <a:spcAft>
                <a:spcPts val="600"/>
              </a:spcAft>
              <a:buFont typeface="Arial" pitchFamily="34" charset="0"/>
              <a:buChar char="•"/>
            </a:pPr>
            <a:r>
              <a:rPr lang="en-US" sz="2000" dirty="0"/>
              <a:t>At questionnaire </a:t>
            </a:r>
            <a:r>
              <a:rPr lang="en-US" sz="2000" dirty="0" smtClean="0"/>
              <a:t>level (checks </a:t>
            </a:r>
            <a:r>
              <a:rPr lang="en-US" sz="2000" dirty="0"/>
              <a:t>are done across related items of the </a:t>
            </a:r>
            <a:r>
              <a:rPr lang="en-US" sz="2000" dirty="0" smtClean="0"/>
              <a:t>questionnaire);</a:t>
            </a:r>
            <a:r>
              <a:rPr lang="en-GB" sz="2000" dirty="0" smtClean="0"/>
              <a:t> </a:t>
            </a:r>
            <a:endParaRPr lang="en-US" sz="2000" dirty="0"/>
          </a:p>
          <a:p>
            <a:pPr marL="917784" lvl="1" indent="-360000">
              <a:lnSpc>
                <a:spcPct val="100000"/>
              </a:lnSpc>
              <a:spcBef>
                <a:spcPts val="0"/>
              </a:spcBef>
              <a:spcAft>
                <a:spcPts val="600"/>
              </a:spcAft>
              <a:buFont typeface="Arial" pitchFamily="34" charset="0"/>
              <a:buChar char="•"/>
            </a:pPr>
            <a:r>
              <a:rPr lang="en-US" sz="2000" dirty="0"/>
              <a:t>Hierarchical that involves checking items in related </a:t>
            </a:r>
            <a:r>
              <a:rPr lang="en-US" sz="2000" dirty="0" smtClean="0"/>
              <a:t>sub-questionnaires. </a:t>
            </a:r>
          </a:p>
          <a:p>
            <a:pPr lvl="0"/>
            <a:endParaRPr lang="en-US" sz="14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12</a:t>
            </a:fld>
            <a:endParaRPr lang="es-ES"/>
          </a:p>
        </p:txBody>
      </p:sp>
    </p:spTree>
    <p:extLst>
      <p:ext uri="{BB962C8B-B14F-4D97-AF65-F5344CB8AC3E}">
        <p14:creationId xmlns:p14="http://schemas.microsoft.com/office/powerpoint/2010/main" xmlns="" val="4011183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836712"/>
            <a:ext cx="7704856" cy="504056"/>
          </a:xfrm>
        </p:spPr>
        <p:txBody>
          <a:bodyPr>
            <a:noAutofit/>
          </a:bodyPr>
          <a:lstStyle/>
          <a:p>
            <a:pPr marL="596646" indent="-514350"/>
            <a:r>
              <a:rPr lang="en-US" sz="4000" b="1" dirty="0" smtClean="0"/>
              <a:t>Imputation</a:t>
            </a:r>
          </a:p>
        </p:txBody>
      </p:sp>
      <p:sp>
        <p:nvSpPr>
          <p:cNvPr id="3" name="Content Placeholder 2"/>
          <p:cNvSpPr>
            <a:spLocks noGrp="1"/>
          </p:cNvSpPr>
          <p:nvPr>
            <p:ph idx="1"/>
          </p:nvPr>
        </p:nvSpPr>
        <p:spPr>
          <a:xfrm>
            <a:off x="1187624" y="1340768"/>
            <a:ext cx="7848872" cy="5544852"/>
          </a:xfrm>
        </p:spPr>
        <p:txBody>
          <a:bodyPr>
            <a:noAutofit/>
          </a:bodyPr>
          <a:lstStyle/>
          <a:p>
            <a:pPr marL="360000" lvl="0" indent="-360000">
              <a:spcBef>
                <a:spcPts val="0"/>
              </a:spcBef>
              <a:buFont typeface="Wingdings" pitchFamily="2" charset="2"/>
              <a:buChar char="§"/>
            </a:pPr>
            <a:r>
              <a:rPr lang="en-US" sz="2000" dirty="0" smtClean="0"/>
              <a:t>The </a:t>
            </a:r>
            <a:r>
              <a:rPr lang="en-US" sz="2000" dirty="0"/>
              <a:t>process of addressing the missing, invalid or inconsistent responses identified during </a:t>
            </a:r>
            <a:r>
              <a:rPr lang="en-US" sz="2000" dirty="0" smtClean="0"/>
              <a:t>editing on </a:t>
            </a:r>
            <a:r>
              <a:rPr lang="en-US" sz="2000" dirty="0"/>
              <a:t>the basis of knowledge available in the </a:t>
            </a:r>
            <a:r>
              <a:rPr lang="en-US" sz="2000" dirty="0" smtClean="0"/>
              <a:t>office</a:t>
            </a:r>
          </a:p>
          <a:p>
            <a:pPr marL="360000" lvl="0" indent="-360000">
              <a:spcBef>
                <a:spcPts val="0"/>
              </a:spcBef>
              <a:buFont typeface="Wingdings" pitchFamily="2" charset="2"/>
              <a:buChar char="§"/>
            </a:pPr>
            <a:r>
              <a:rPr lang="en-US" sz="2000" dirty="0" smtClean="0"/>
              <a:t>When used</a:t>
            </a:r>
            <a:r>
              <a:rPr lang="en-US" sz="2000" dirty="0"/>
              <a:t>, a flag should be </a:t>
            </a:r>
            <a:r>
              <a:rPr lang="en-US" sz="2000" dirty="0" smtClean="0"/>
              <a:t>set. </a:t>
            </a:r>
          </a:p>
          <a:p>
            <a:pPr marL="360000" lvl="0" indent="-360000">
              <a:spcBef>
                <a:spcPts val="0"/>
              </a:spcBef>
              <a:buFont typeface="Wingdings" pitchFamily="2" charset="2"/>
              <a:buChar char="§"/>
            </a:pPr>
            <a:r>
              <a:rPr lang="en-US" sz="2000" dirty="0" smtClean="0"/>
              <a:t>Two </a:t>
            </a:r>
            <a:r>
              <a:rPr lang="en-US" sz="2000" dirty="0"/>
              <a:t>imputation techniques </a:t>
            </a:r>
            <a:r>
              <a:rPr lang="en-US" sz="2000" dirty="0" smtClean="0"/>
              <a:t>commonly used: </a:t>
            </a:r>
          </a:p>
          <a:p>
            <a:pPr marL="1164672" lvl="2" indent="-360000">
              <a:lnSpc>
                <a:spcPct val="100000"/>
              </a:lnSpc>
              <a:spcBef>
                <a:spcPts val="0"/>
              </a:spcBef>
              <a:buNone/>
            </a:pPr>
            <a:r>
              <a:rPr lang="en-US" sz="1600" dirty="0" smtClean="0"/>
              <a:t>(</a:t>
            </a:r>
            <a:r>
              <a:rPr lang="en-US" sz="1600" dirty="0"/>
              <a:t>a) cold-deck imputation (static look-up tables) </a:t>
            </a:r>
            <a:endParaRPr lang="en-US" sz="1600" dirty="0" smtClean="0"/>
          </a:p>
          <a:p>
            <a:pPr marL="1164672" lvl="2" indent="-360000">
              <a:lnSpc>
                <a:spcPct val="100000"/>
              </a:lnSpc>
              <a:spcBef>
                <a:spcPts val="0"/>
              </a:spcBef>
              <a:buNone/>
            </a:pPr>
            <a:r>
              <a:rPr lang="en-US" sz="1600" dirty="0" smtClean="0"/>
              <a:t>(</a:t>
            </a:r>
            <a:r>
              <a:rPr lang="en-US" sz="1600" dirty="0"/>
              <a:t>b) hot-deck imputation (dynamic look-up tables)</a:t>
            </a:r>
            <a:endParaRPr lang="en-US" sz="1600" dirty="0" smtClean="0"/>
          </a:p>
          <a:p>
            <a:pPr marL="360000" indent="-360000">
              <a:spcBef>
                <a:spcPts val="0"/>
              </a:spcBef>
              <a:buFont typeface="Wingdings" pitchFamily="2" charset="2"/>
              <a:buChar char="§"/>
            </a:pPr>
            <a:r>
              <a:rPr lang="en-US" sz="2000" dirty="0" smtClean="0"/>
              <a:t>Can </a:t>
            </a:r>
            <a:r>
              <a:rPr lang="en-US" sz="2000" dirty="0"/>
              <a:t>be done manually or automatically by computer</a:t>
            </a:r>
            <a:r>
              <a:rPr lang="en-US" sz="2000" dirty="0" smtClean="0"/>
              <a:t>:</a:t>
            </a:r>
          </a:p>
          <a:p>
            <a:pPr marL="360000" indent="-360000">
              <a:spcBef>
                <a:spcPts val="0"/>
              </a:spcBef>
              <a:buFont typeface="Wingdings" pitchFamily="2" charset="2"/>
              <a:buChar char="§"/>
            </a:pPr>
            <a:r>
              <a:rPr lang="en-US" sz="2000" dirty="0" smtClean="0"/>
              <a:t>Aspects to be considered for </a:t>
            </a:r>
            <a:r>
              <a:rPr lang="en-US" sz="2000" dirty="0"/>
              <a:t>automatic editing and </a:t>
            </a:r>
            <a:r>
              <a:rPr lang="en-US" sz="2000" dirty="0" smtClean="0"/>
              <a:t>imputation: </a:t>
            </a:r>
          </a:p>
          <a:p>
            <a:pPr marL="917784" lvl="1" indent="-360000">
              <a:lnSpc>
                <a:spcPct val="100000"/>
              </a:lnSpc>
              <a:spcBef>
                <a:spcPts val="0"/>
              </a:spcBef>
              <a:buFont typeface="Arial" pitchFamily="34" charset="0"/>
              <a:buChar char="•"/>
            </a:pPr>
            <a:r>
              <a:rPr lang="en-US" sz="1600" dirty="0" smtClean="0"/>
              <a:t>the </a:t>
            </a:r>
            <a:r>
              <a:rPr lang="en-US" sz="1600" dirty="0"/>
              <a:t>immediate goal in an agricultural census is to collect data of good quality.  If only a few errors are discovered, any method of correcting them may be considered satisfactory</a:t>
            </a:r>
            <a:r>
              <a:rPr lang="en-US" sz="1600" dirty="0" smtClean="0"/>
              <a:t>;</a:t>
            </a:r>
          </a:p>
          <a:p>
            <a:pPr marL="917784" lvl="1" indent="-360000">
              <a:lnSpc>
                <a:spcPct val="100000"/>
              </a:lnSpc>
              <a:spcBef>
                <a:spcPts val="0"/>
              </a:spcBef>
              <a:buFont typeface="Arial" pitchFamily="34" charset="0"/>
              <a:buChar char="•"/>
            </a:pPr>
            <a:r>
              <a:rPr lang="en-US" sz="1600" dirty="0" smtClean="0"/>
              <a:t>it </a:t>
            </a:r>
            <a:r>
              <a:rPr lang="en-US" sz="1600" dirty="0"/>
              <a:t>is important to keep a record of the number of errors discovered and the corrective action (by kind of correction); </a:t>
            </a:r>
            <a:endParaRPr lang="en-US" sz="1600" dirty="0" smtClean="0"/>
          </a:p>
          <a:p>
            <a:pPr marL="917784" lvl="1" indent="-360000">
              <a:lnSpc>
                <a:spcPct val="100000"/>
              </a:lnSpc>
              <a:spcBef>
                <a:spcPts val="0"/>
              </a:spcBef>
              <a:buFont typeface="Arial" pitchFamily="34" charset="0"/>
              <a:buChar char="•"/>
            </a:pPr>
            <a:r>
              <a:rPr lang="en-US" sz="1600" dirty="0" smtClean="0"/>
              <a:t>non-response </a:t>
            </a:r>
            <a:r>
              <a:rPr lang="en-US" sz="1600" dirty="0"/>
              <a:t>can always be tabulated as such in a separate column. </a:t>
            </a:r>
            <a:endParaRPr lang="en-US" sz="1600" dirty="0" smtClean="0"/>
          </a:p>
          <a:p>
            <a:pPr marL="917784" lvl="1" indent="-360000">
              <a:lnSpc>
                <a:spcPct val="100000"/>
              </a:lnSpc>
              <a:spcBef>
                <a:spcPts val="0"/>
              </a:spcBef>
              <a:buFont typeface="Arial" pitchFamily="34" charset="0"/>
              <a:buChar char="•"/>
            </a:pPr>
            <a:r>
              <a:rPr lang="en-US" sz="1600" dirty="0" smtClean="0"/>
              <a:t>redundancy </a:t>
            </a:r>
            <a:r>
              <a:rPr lang="en-US" sz="1600" dirty="0"/>
              <a:t>of information collected in the questionnaire </a:t>
            </a:r>
            <a:r>
              <a:rPr lang="en-US" sz="1600" dirty="0" smtClean="0"/>
              <a:t>can be useful </a:t>
            </a:r>
            <a:r>
              <a:rPr lang="en-US" sz="1600" dirty="0"/>
              <a:t>to help detect </a:t>
            </a:r>
            <a:r>
              <a:rPr lang="en-US" sz="1600" dirty="0" smtClean="0"/>
              <a:t>error</a:t>
            </a:r>
          </a:p>
        </p:txBody>
      </p:sp>
      <p:sp>
        <p:nvSpPr>
          <p:cNvPr id="4" name="Slide Number Placeholder 3"/>
          <p:cNvSpPr>
            <a:spLocks noGrp="1"/>
          </p:cNvSpPr>
          <p:nvPr>
            <p:ph type="sldNum" sz="quarter" idx="12"/>
          </p:nvPr>
        </p:nvSpPr>
        <p:spPr/>
        <p:txBody>
          <a:bodyPr/>
          <a:lstStyle/>
          <a:p>
            <a:fld id="{412FF748-1325-48DC-AE50-E54CCC902008}" type="slidenum">
              <a:rPr lang="es-ES" smtClean="0"/>
              <a:pPr/>
              <a:t>13</a:t>
            </a:fld>
            <a:endParaRPr lang="es-E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836712"/>
            <a:ext cx="7848872" cy="548444"/>
          </a:xfrm>
        </p:spPr>
        <p:txBody>
          <a:bodyPr>
            <a:noAutofit/>
          </a:bodyPr>
          <a:lstStyle/>
          <a:p>
            <a:pPr marL="596646" indent="-514350"/>
            <a:r>
              <a:rPr lang="en-US" sz="4000" b="1" dirty="0" smtClean="0"/>
              <a:t>Data validation and tabulation</a:t>
            </a:r>
          </a:p>
        </p:txBody>
      </p:sp>
      <p:sp>
        <p:nvSpPr>
          <p:cNvPr id="3" name="Content Placeholder 2"/>
          <p:cNvSpPr>
            <a:spLocks noGrp="1"/>
          </p:cNvSpPr>
          <p:nvPr>
            <p:ph idx="1"/>
          </p:nvPr>
        </p:nvSpPr>
        <p:spPr>
          <a:xfrm>
            <a:off x="1115616" y="1440160"/>
            <a:ext cx="7848872" cy="5589240"/>
          </a:xfrm>
        </p:spPr>
        <p:txBody>
          <a:bodyPr>
            <a:noAutofit/>
          </a:bodyPr>
          <a:lstStyle/>
          <a:p>
            <a:pPr marL="0" lvl="0">
              <a:lnSpc>
                <a:spcPct val="100000"/>
              </a:lnSpc>
              <a:spcBef>
                <a:spcPts val="0"/>
              </a:spcBef>
              <a:spcAft>
                <a:spcPts val="600"/>
              </a:spcAft>
            </a:pPr>
            <a:r>
              <a:rPr lang="en-US" sz="2200" b="1" dirty="0" smtClean="0"/>
              <a:t>Validation</a:t>
            </a:r>
            <a:r>
              <a:rPr lang="en-US" sz="2200" dirty="0" smtClean="0"/>
              <a:t> </a:t>
            </a:r>
          </a:p>
          <a:p>
            <a:pPr marL="360000" lvl="0" indent="-360000">
              <a:lnSpc>
                <a:spcPct val="100000"/>
              </a:lnSpc>
              <a:spcBef>
                <a:spcPts val="0"/>
              </a:spcBef>
              <a:spcAft>
                <a:spcPts val="600"/>
              </a:spcAft>
              <a:buFont typeface="Arial" pitchFamily="34" charset="0"/>
              <a:buChar char="•"/>
            </a:pPr>
            <a:r>
              <a:rPr lang="en-US" sz="2200" dirty="0" smtClean="0"/>
              <a:t>Should </a:t>
            </a:r>
            <a:r>
              <a:rPr lang="en-US" sz="2200" dirty="0"/>
              <a:t>run parallel to the other processes</a:t>
            </a:r>
            <a:endParaRPr lang="en-US" sz="2200" dirty="0" smtClean="0"/>
          </a:p>
          <a:p>
            <a:pPr marL="360000" lvl="0" indent="-360000">
              <a:lnSpc>
                <a:spcPct val="100000"/>
              </a:lnSpc>
              <a:spcBef>
                <a:spcPts val="0"/>
              </a:spcBef>
              <a:spcAft>
                <a:spcPts val="600"/>
              </a:spcAft>
              <a:buFont typeface="Arial" pitchFamily="34" charset="0"/>
              <a:buChar char="•"/>
            </a:pPr>
            <a:r>
              <a:rPr lang="en-US" sz="2200" dirty="0" smtClean="0"/>
              <a:t>All </a:t>
            </a:r>
            <a:r>
              <a:rPr lang="en-US" sz="2200" dirty="0"/>
              <a:t>data items should be checked for consistency and accuracy for all categories at different levels of geographic </a:t>
            </a:r>
            <a:r>
              <a:rPr lang="en-US" sz="2200" dirty="0" smtClean="0"/>
              <a:t>aggregation</a:t>
            </a:r>
          </a:p>
          <a:p>
            <a:pPr marL="360000" lvl="0" indent="-360000">
              <a:lnSpc>
                <a:spcPct val="100000"/>
              </a:lnSpc>
              <a:spcBef>
                <a:spcPts val="0"/>
              </a:spcBef>
              <a:spcAft>
                <a:spcPts val="600"/>
              </a:spcAft>
              <a:buFont typeface="Arial" pitchFamily="34" charset="0"/>
              <a:buChar char="•"/>
            </a:pPr>
            <a:r>
              <a:rPr lang="en-US" sz="2200" dirty="0" smtClean="0"/>
              <a:t>Macro-edit - the </a:t>
            </a:r>
            <a:r>
              <a:rPr lang="en-US" sz="2200" dirty="0"/>
              <a:t>process of check at aggregated </a:t>
            </a:r>
            <a:r>
              <a:rPr lang="en-US" sz="2200" dirty="0" smtClean="0"/>
              <a:t>level.  Focuses analysis </a:t>
            </a:r>
            <a:r>
              <a:rPr lang="en-US" sz="2200" dirty="0"/>
              <a:t>on </a:t>
            </a:r>
            <a:r>
              <a:rPr lang="en-US" sz="2200" dirty="0" smtClean="0"/>
              <a:t>errors </a:t>
            </a:r>
            <a:r>
              <a:rPr lang="en-US" sz="2200" dirty="0"/>
              <a:t>which have impact on published data</a:t>
            </a:r>
            <a:r>
              <a:rPr lang="en-US" sz="2200" dirty="0" smtClean="0"/>
              <a:t>.</a:t>
            </a:r>
          </a:p>
          <a:p>
            <a:pPr marL="360000" lvl="0" indent="-360000">
              <a:lnSpc>
                <a:spcPct val="100000"/>
              </a:lnSpc>
              <a:spcBef>
                <a:spcPts val="0"/>
              </a:spcBef>
              <a:spcAft>
                <a:spcPts val="600"/>
              </a:spcAft>
              <a:buFont typeface="Arial" pitchFamily="34" charset="0"/>
              <a:buChar char="•"/>
            </a:pPr>
            <a:r>
              <a:rPr lang="en-US" sz="2200" dirty="0" smtClean="0"/>
              <a:t>Validating </a:t>
            </a:r>
            <a:r>
              <a:rPr lang="en-US" sz="2200" dirty="0"/>
              <a:t>the data before it leaves the processing </a:t>
            </a:r>
            <a:r>
              <a:rPr lang="en-US" sz="2200" dirty="0" err="1"/>
              <a:t>centre</a:t>
            </a:r>
            <a:r>
              <a:rPr lang="en-US" sz="2200" dirty="0"/>
              <a:t> ensures that errors that are significant and considered important can be corrected in the final </a:t>
            </a:r>
            <a:r>
              <a:rPr lang="en-US" sz="2200" dirty="0" smtClean="0"/>
              <a:t>file</a:t>
            </a:r>
          </a:p>
          <a:p>
            <a:pPr marL="360000" lvl="0" indent="-360000">
              <a:lnSpc>
                <a:spcPct val="100000"/>
              </a:lnSpc>
              <a:spcBef>
                <a:spcPts val="0"/>
              </a:spcBef>
              <a:spcAft>
                <a:spcPts val="600"/>
              </a:spcAft>
              <a:buFont typeface="Arial" pitchFamily="34" charset="0"/>
              <a:buChar char="•"/>
            </a:pPr>
            <a:r>
              <a:rPr lang="en-US" sz="2200" dirty="0" smtClean="0"/>
              <a:t>Final file  - </a:t>
            </a:r>
            <a:r>
              <a:rPr lang="en-US" sz="2200" dirty="0"/>
              <a:t>as the source database for the production of </a:t>
            </a:r>
            <a:r>
              <a:rPr lang="en-US" sz="2200" b="1" dirty="0"/>
              <a:t>all </a:t>
            </a:r>
            <a:r>
              <a:rPr lang="en-US" sz="2200" dirty="0"/>
              <a:t>dissemination </a:t>
            </a:r>
            <a:r>
              <a:rPr lang="en-US" sz="2200" dirty="0" smtClean="0"/>
              <a:t>products. </a:t>
            </a:r>
          </a:p>
          <a:p>
            <a:pPr marL="0">
              <a:lnSpc>
                <a:spcPct val="100000"/>
              </a:lnSpc>
              <a:spcBef>
                <a:spcPts val="0"/>
              </a:spcBef>
              <a:spcAft>
                <a:spcPts val="600"/>
              </a:spcAft>
            </a:pPr>
            <a:r>
              <a:rPr lang="en-US" sz="2200" b="1" dirty="0" smtClean="0"/>
              <a:t>Tabulation</a:t>
            </a:r>
          </a:p>
          <a:p>
            <a:pPr marL="360000" indent="-360000">
              <a:lnSpc>
                <a:spcPct val="100000"/>
              </a:lnSpc>
              <a:spcBef>
                <a:spcPts val="0"/>
              </a:spcBef>
              <a:spcAft>
                <a:spcPts val="600"/>
              </a:spcAft>
              <a:buFont typeface="Arial" pitchFamily="34" charset="0"/>
              <a:buChar char="•"/>
            </a:pPr>
            <a:r>
              <a:rPr lang="en-US" sz="2200" dirty="0"/>
              <a:t>Very important part of the census; the most visible outcomes of the whole census operation and the most used output </a:t>
            </a:r>
            <a:endParaRPr lang="en-US" sz="2200" dirty="0" smtClean="0"/>
          </a:p>
          <a:p>
            <a:pPr marL="360000" lvl="0" indent="-360000">
              <a:spcBef>
                <a:spcPts val="0"/>
              </a:spcBef>
              <a:buFont typeface="Arial" pitchFamily="34" charset="0"/>
              <a:buChar char="•"/>
            </a:pPr>
            <a:endParaRPr lang="en-US" sz="1800" dirty="0" smtClean="0"/>
          </a:p>
          <a:p>
            <a:pPr lvl="0"/>
            <a:endParaRPr lang="en-US" sz="14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14</a:t>
            </a:fld>
            <a:endParaRPr lang="es-E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908720"/>
            <a:ext cx="7776864" cy="864096"/>
          </a:xfrm>
        </p:spPr>
        <p:txBody>
          <a:bodyPr>
            <a:normAutofit/>
          </a:bodyPr>
          <a:lstStyle/>
          <a:p>
            <a:r>
              <a:rPr lang="en-US" sz="2800" b="1" dirty="0" smtClean="0"/>
              <a:t>FEEDBACK EXPECTED</a:t>
            </a:r>
            <a:endParaRPr lang="en-US" sz="2600" b="1" dirty="0" smtClean="0"/>
          </a:p>
        </p:txBody>
      </p:sp>
      <p:sp>
        <p:nvSpPr>
          <p:cNvPr id="3" name="Content Placeholder 2"/>
          <p:cNvSpPr>
            <a:spLocks noGrp="1"/>
          </p:cNvSpPr>
          <p:nvPr>
            <p:ph idx="1"/>
          </p:nvPr>
        </p:nvSpPr>
        <p:spPr>
          <a:xfrm>
            <a:off x="1187624" y="1772816"/>
            <a:ext cx="7848872" cy="2952328"/>
          </a:xfrm>
        </p:spPr>
        <p:txBody>
          <a:bodyPr>
            <a:noAutofit/>
          </a:bodyPr>
          <a:lstStyle/>
          <a:p>
            <a:pPr marL="360000" indent="-360000" fontAlgn="base" hangingPunct="0">
              <a:spcBef>
                <a:spcPts val="0"/>
              </a:spcBef>
              <a:buFont typeface="Arial" pitchFamily="34" charset="0"/>
              <a:buChar char="•"/>
            </a:pPr>
            <a:r>
              <a:rPr lang="it-IT" sz="2600" dirty="0" smtClean="0"/>
              <a:t>Relevance of this section on organisation of field work?</a:t>
            </a:r>
          </a:p>
          <a:p>
            <a:pPr marL="360000" indent="-360000" fontAlgn="base" hangingPunct="0">
              <a:spcBef>
                <a:spcPts val="0"/>
              </a:spcBef>
              <a:buFont typeface="Arial" pitchFamily="34" charset="0"/>
              <a:buChar char="•"/>
            </a:pPr>
            <a:endParaRPr lang="it-IT" sz="2600" dirty="0" smtClean="0"/>
          </a:p>
          <a:p>
            <a:pPr marL="360000" indent="-360000" fontAlgn="base" hangingPunct="0">
              <a:spcBef>
                <a:spcPts val="0"/>
              </a:spcBef>
              <a:buFont typeface="Arial" pitchFamily="34" charset="0"/>
              <a:buChar char="•"/>
            </a:pPr>
            <a:r>
              <a:rPr lang="it-IT" sz="2600" dirty="0" smtClean="0"/>
              <a:t>Main elements missing? </a:t>
            </a:r>
          </a:p>
          <a:p>
            <a:pPr marL="360000" indent="-360000" fontAlgn="base" hangingPunct="0">
              <a:spcBef>
                <a:spcPts val="0"/>
              </a:spcBef>
              <a:buFont typeface="Arial" pitchFamily="34" charset="0"/>
              <a:buChar char="•"/>
            </a:pPr>
            <a:endParaRPr lang="it-IT" sz="2600" dirty="0" smtClean="0"/>
          </a:p>
          <a:p>
            <a:pPr marL="360000" indent="-360000" fontAlgn="base" hangingPunct="0">
              <a:spcBef>
                <a:spcPts val="0"/>
              </a:spcBef>
              <a:buFont typeface="Arial" pitchFamily="34" charset="0"/>
              <a:buChar char="•"/>
            </a:pPr>
            <a:r>
              <a:rPr lang="it-IT" sz="2600" dirty="0" smtClean="0"/>
              <a:t>How can it be improved  to be useful for census planners?</a:t>
            </a:r>
          </a:p>
        </p:txBody>
      </p:sp>
      <p:sp>
        <p:nvSpPr>
          <p:cNvPr id="4" name="Slide Number Placeholder 3"/>
          <p:cNvSpPr>
            <a:spLocks noGrp="1"/>
          </p:cNvSpPr>
          <p:nvPr>
            <p:ph type="sldNum" sz="quarter" idx="12"/>
          </p:nvPr>
        </p:nvSpPr>
        <p:spPr/>
        <p:txBody>
          <a:bodyPr/>
          <a:lstStyle/>
          <a:p>
            <a:fld id="{412FF748-1325-48DC-AE50-E54CCC902008}" type="slidenum">
              <a:rPr lang="es-ES" smtClean="0"/>
              <a:pPr/>
              <a:t>15</a:t>
            </a:fld>
            <a:endParaRPr lang="es-E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2123728" y="2852936"/>
            <a:ext cx="5832648" cy="1143000"/>
          </a:xfrm>
        </p:spPr>
        <p:txBody>
          <a:bodyPr>
            <a:normAutofit/>
          </a:bodyPr>
          <a:lstStyle/>
          <a:p>
            <a:pPr algn="ctr"/>
            <a:r>
              <a:rPr lang="es-ES" sz="5000" b="1" dirty="0" smtClean="0"/>
              <a:t>THANK YOU</a:t>
            </a:r>
            <a:endParaRPr lang="es-ES" sz="5000" b="1" dirty="0"/>
          </a:p>
        </p:txBody>
      </p:sp>
      <p:sp>
        <p:nvSpPr>
          <p:cNvPr id="2" name="Slide Number Placeholder 1"/>
          <p:cNvSpPr>
            <a:spLocks noGrp="1"/>
          </p:cNvSpPr>
          <p:nvPr>
            <p:ph type="sldNum" sz="quarter" idx="12"/>
          </p:nvPr>
        </p:nvSpPr>
        <p:spPr/>
        <p:txBody>
          <a:bodyPr/>
          <a:lstStyle/>
          <a:p>
            <a:fld id="{412FF748-1325-48DC-AE50-E54CCC902008}" type="slidenum">
              <a:rPr lang="es-ES" smtClean="0"/>
              <a:pPr/>
              <a:t>16</a:t>
            </a:fld>
            <a:endParaRPr lang="es-E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12FF748-1325-48DC-AE50-E54CCC902008}" type="slidenum">
              <a:rPr lang="es-ES" smtClean="0"/>
              <a:pPr/>
              <a:t>2</a:t>
            </a:fld>
            <a:endParaRPr lang="es-ES"/>
          </a:p>
        </p:txBody>
      </p:sp>
      <p:sp>
        <p:nvSpPr>
          <p:cNvPr id="6" name="Content Placeholder 5"/>
          <p:cNvSpPr>
            <a:spLocks noGrp="1"/>
          </p:cNvSpPr>
          <p:nvPr>
            <p:ph idx="1"/>
          </p:nvPr>
        </p:nvSpPr>
        <p:spPr>
          <a:xfrm>
            <a:off x="1043608" y="1484784"/>
            <a:ext cx="8027240" cy="4896544"/>
          </a:xfrm>
        </p:spPr>
        <p:txBody>
          <a:bodyPr>
            <a:noAutofit/>
          </a:bodyPr>
          <a:lstStyle/>
          <a:p>
            <a:pPr marL="596646" indent="-514350">
              <a:lnSpc>
                <a:spcPct val="100000"/>
              </a:lnSpc>
              <a:buFont typeface="+mj-lt"/>
              <a:buAutoNum type="arabicPeriod"/>
            </a:pPr>
            <a:r>
              <a:rPr lang="en-US" dirty="0" smtClean="0"/>
              <a:t>Hardware and Software</a:t>
            </a:r>
          </a:p>
          <a:p>
            <a:pPr marL="596646" indent="-514350">
              <a:lnSpc>
                <a:spcPct val="100000"/>
              </a:lnSpc>
              <a:buFont typeface="+mj-lt"/>
              <a:buAutoNum type="arabicPeriod"/>
            </a:pPr>
            <a:r>
              <a:rPr lang="en-US" dirty="0" smtClean="0"/>
              <a:t>Testing </a:t>
            </a:r>
            <a:r>
              <a:rPr lang="en-US" dirty="0"/>
              <a:t>computer </a:t>
            </a:r>
            <a:r>
              <a:rPr lang="en-US" dirty="0" err="1"/>
              <a:t>programmes</a:t>
            </a:r>
            <a:endParaRPr lang="en-US" dirty="0" smtClean="0"/>
          </a:p>
          <a:p>
            <a:pPr marL="596646" indent="-514350">
              <a:lnSpc>
                <a:spcPct val="100000"/>
              </a:lnSpc>
              <a:buFont typeface="+mj-lt"/>
              <a:buAutoNum type="arabicPeriod"/>
            </a:pPr>
            <a:r>
              <a:rPr lang="en-US" dirty="0"/>
              <a:t>Data processing </a:t>
            </a:r>
            <a:r>
              <a:rPr lang="en-US" dirty="0" smtClean="0"/>
              <a:t>activities</a:t>
            </a:r>
          </a:p>
          <a:p>
            <a:pPr marL="596646" indent="-514350">
              <a:lnSpc>
                <a:spcPct val="100000"/>
              </a:lnSpc>
              <a:buFont typeface="+mj-lt"/>
              <a:buAutoNum type="arabicPeriod"/>
            </a:pPr>
            <a:r>
              <a:rPr lang="en-US" dirty="0" smtClean="0"/>
              <a:t>Data </a:t>
            </a:r>
            <a:r>
              <a:rPr lang="en-US" dirty="0"/>
              <a:t>coding and </a:t>
            </a:r>
            <a:r>
              <a:rPr lang="en-US" dirty="0" smtClean="0"/>
              <a:t>entry</a:t>
            </a:r>
          </a:p>
          <a:p>
            <a:pPr lvl="1" indent="0">
              <a:lnSpc>
                <a:spcPct val="100000"/>
              </a:lnSpc>
              <a:buNone/>
            </a:pPr>
            <a:r>
              <a:rPr lang="en-US" dirty="0" smtClean="0"/>
              <a:t>- Data entry methods</a:t>
            </a:r>
            <a:endParaRPr lang="it-IT" dirty="0" smtClean="0"/>
          </a:p>
          <a:p>
            <a:pPr marL="596646" indent="-514350">
              <a:lnSpc>
                <a:spcPct val="100000"/>
              </a:lnSpc>
              <a:buFont typeface="+mj-lt"/>
              <a:buAutoNum type="arabicPeriod"/>
            </a:pPr>
            <a:r>
              <a:rPr lang="en-US" dirty="0"/>
              <a:t>Data editing </a:t>
            </a:r>
            <a:endParaRPr lang="en-US" dirty="0" smtClean="0"/>
          </a:p>
          <a:p>
            <a:pPr marL="596646" indent="-514350">
              <a:lnSpc>
                <a:spcPct val="100000"/>
              </a:lnSpc>
              <a:buFont typeface="+mj-lt"/>
              <a:buAutoNum type="arabicPeriod"/>
            </a:pPr>
            <a:r>
              <a:rPr lang="en-US" dirty="0" smtClean="0"/>
              <a:t>Imputation</a:t>
            </a:r>
          </a:p>
          <a:p>
            <a:pPr marL="596646" indent="-514350">
              <a:lnSpc>
                <a:spcPct val="100000"/>
              </a:lnSpc>
              <a:buFont typeface="+mj-lt"/>
              <a:buAutoNum type="arabicPeriod"/>
            </a:pPr>
            <a:r>
              <a:rPr lang="en-US" dirty="0"/>
              <a:t>Data Validation </a:t>
            </a:r>
            <a:r>
              <a:rPr lang="en-US" dirty="0" smtClean="0"/>
              <a:t>and Tabulation</a:t>
            </a:r>
          </a:p>
          <a:p>
            <a:pPr marL="596646" indent="-514350">
              <a:buFont typeface="+mj-lt"/>
              <a:buAutoNum type="arabicPeriod"/>
            </a:pPr>
            <a:endParaRPr lang="it-IT" sz="2000" dirty="0" smtClean="0"/>
          </a:p>
          <a:p>
            <a:pPr marL="596646" indent="-514350">
              <a:buFont typeface="+mj-lt"/>
              <a:buAutoNum type="arabicPeriod"/>
            </a:pPr>
            <a:endParaRPr lang="es-AR" sz="2000" dirty="0"/>
          </a:p>
        </p:txBody>
      </p:sp>
      <p:sp>
        <p:nvSpPr>
          <p:cNvPr id="7" name="Title 6"/>
          <p:cNvSpPr>
            <a:spLocks noGrp="1"/>
          </p:cNvSpPr>
          <p:nvPr>
            <p:ph type="title"/>
          </p:nvPr>
        </p:nvSpPr>
        <p:spPr>
          <a:xfrm>
            <a:off x="1187624" y="836712"/>
            <a:ext cx="7498080" cy="720080"/>
          </a:xfrm>
        </p:spPr>
        <p:txBody>
          <a:bodyPr>
            <a:normAutofit/>
          </a:bodyPr>
          <a:lstStyle/>
          <a:p>
            <a:r>
              <a:rPr lang="es-AR" sz="4000" b="1" dirty="0" smtClean="0">
                <a:latin typeface="Calibri" pitchFamily="34" charset="0"/>
              </a:rPr>
              <a:t>CONTENT</a:t>
            </a:r>
            <a:endParaRPr lang="es-AR" sz="4000" b="1" dirty="0">
              <a:latin typeface="Calibri" pitchFamily="34" charset="0"/>
            </a:endParaRPr>
          </a:p>
        </p:txBody>
      </p:sp>
      <p:pic>
        <p:nvPicPr>
          <p:cNvPr id="8" name="Picture 2" descr="Image result for contenido"/>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6300192" y="2924944"/>
            <a:ext cx="2594339" cy="216024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980728"/>
            <a:ext cx="6336704" cy="504056"/>
          </a:xfrm>
        </p:spPr>
        <p:txBody>
          <a:bodyPr>
            <a:noAutofit/>
          </a:bodyPr>
          <a:lstStyle/>
          <a:p>
            <a:pPr marL="596646" indent="-514350"/>
            <a:r>
              <a:rPr lang="en-US" sz="4000" b="1" dirty="0" smtClean="0">
                <a:latin typeface="Calibri" pitchFamily="34" charset="0"/>
              </a:rPr>
              <a:t>Hardware and Software</a:t>
            </a:r>
          </a:p>
        </p:txBody>
      </p:sp>
      <p:sp>
        <p:nvSpPr>
          <p:cNvPr id="3" name="Content Placeholder 2"/>
          <p:cNvSpPr>
            <a:spLocks noGrp="1"/>
          </p:cNvSpPr>
          <p:nvPr>
            <p:ph idx="1"/>
          </p:nvPr>
        </p:nvSpPr>
        <p:spPr>
          <a:xfrm>
            <a:off x="971600" y="1484784"/>
            <a:ext cx="7704856" cy="5256584"/>
          </a:xfrm>
        </p:spPr>
        <p:txBody>
          <a:bodyPr>
            <a:noAutofit/>
          </a:bodyPr>
          <a:lstStyle/>
          <a:p>
            <a:pPr lvl="0">
              <a:lnSpc>
                <a:spcPct val="100000"/>
              </a:lnSpc>
            </a:pPr>
            <a:r>
              <a:rPr lang="en-US" sz="1900" dirty="0"/>
              <a:t>The </a:t>
            </a:r>
            <a:r>
              <a:rPr lang="en-US" sz="1900" b="1" dirty="0"/>
              <a:t>ICT strategy </a:t>
            </a:r>
            <a:r>
              <a:rPr lang="en-US" sz="1900" dirty="0"/>
              <a:t>for the census should be part of the overall agricultural census </a:t>
            </a:r>
            <a:r>
              <a:rPr lang="en-US" sz="1900" dirty="0" smtClean="0"/>
              <a:t>strategy. It </a:t>
            </a:r>
            <a:r>
              <a:rPr lang="en-US" sz="1900" dirty="0"/>
              <a:t>depends strongly on the data collection option and modality of census taking chosen. The decision needs to be taken at early stage to allow sufficient time for testing and implementing the data processing system</a:t>
            </a:r>
            <a:r>
              <a:rPr lang="en-US" sz="1900" dirty="0" smtClean="0"/>
              <a:t>.</a:t>
            </a:r>
          </a:p>
          <a:p>
            <a:pPr lvl="0">
              <a:lnSpc>
                <a:spcPct val="100000"/>
              </a:lnSpc>
            </a:pPr>
            <a:endParaRPr lang="en-US" sz="1800" dirty="0"/>
          </a:p>
          <a:p>
            <a:pPr lvl="0">
              <a:lnSpc>
                <a:spcPct val="100000"/>
              </a:lnSpc>
            </a:pPr>
            <a:r>
              <a:rPr lang="en-US" sz="1900" b="1" dirty="0" smtClean="0"/>
              <a:t>Key </a:t>
            </a:r>
            <a:r>
              <a:rPr lang="en-US" sz="1900" b="1" dirty="0"/>
              <a:t>management issues need to be </a:t>
            </a:r>
            <a:r>
              <a:rPr lang="en-US" sz="1900" b="1" dirty="0" smtClean="0"/>
              <a:t>addressed:</a:t>
            </a:r>
          </a:p>
          <a:p>
            <a:pPr marL="925830" lvl="1" indent="-285750">
              <a:lnSpc>
                <a:spcPct val="100000"/>
              </a:lnSpc>
              <a:buFont typeface="Wingdings" pitchFamily="2" charset="2"/>
              <a:buChar char="§"/>
            </a:pPr>
            <a:r>
              <a:rPr lang="en-GB" sz="2000" dirty="0"/>
              <a:t>Strategic directions for the census program, often related to timeliness and cost;</a:t>
            </a:r>
            <a:endParaRPr lang="en-US" sz="2000" dirty="0"/>
          </a:p>
          <a:p>
            <a:pPr marL="925830" lvl="1" indent="-285750">
              <a:lnSpc>
                <a:spcPct val="100000"/>
              </a:lnSpc>
              <a:buFont typeface="Wingdings" pitchFamily="2" charset="2"/>
              <a:buChar char="§"/>
            </a:pPr>
            <a:r>
              <a:rPr lang="en-GB" sz="2000" dirty="0"/>
              <a:t>Existing technology infrastructure;</a:t>
            </a:r>
            <a:endParaRPr lang="en-US" sz="2000" dirty="0"/>
          </a:p>
          <a:p>
            <a:pPr marL="925830" lvl="1" indent="-285750">
              <a:lnSpc>
                <a:spcPct val="100000"/>
              </a:lnSpc>
              <a:buFont typeface="Wingdings" pitchFamily="2" charset="2"/>
              <a:buChar char="§"/>
            </a:pPr>
            <a:r>
              <a:rPr lang="en-GB" sz="2000" dirty="0"/>
              <a:t>Level of technical support available; </a:t>
            </a:r>
            <a:endParaRPr lang="en-US" sz="2000" dirty="0"/>
          </a:p>
          <a:p>
            <a:pPr marL="925830" lvl="1" indent="-285750">
              <a:lnSpc>
                <a:spcPct val="100000"/>
              </a:lnSpc>
              <a:buFont typeface="Wingdings" pitchFamily="2" charset="2"/>
              <a:buChar char="§"/>
            </a:pPr>
            <a:r>
              <a:rPr lang="en-GB" sz="2000" dirty="0"/>
              <a:t>Capacity of census agency staff;</a:t>
            </a:r>
            <a:endParaRPr lang="en-US" sz="2000" dirty="0"/>
          </a:p>
          <a:p>
            <a:pPr marL="925830" lvl="1" indent="-285750">
              <a:lnSpc>
                <a:spcPct val="100000"/>
              </a:lnSpc>
              <a:buFont typeface="Wingdings" pitchFamily="2" charset="2"/>
              <a:buChar char="§"/>
            </a:pPr>
            <a:r>
              <a:rPr lang="en-GB" sz="2000" dirty="0"/>
              <a:t>Technologies used in previous censuses;</a:t>
            </a:r>
            <a:endParaRPr lang="en-US" sz="2000" dirty="0"/>
          </a:p>
          <a:p>
            <a:pPr marL="925830" lvl="1" indent="-285750">
              <a:lnSpc>
                <a:spcPct val="100000"/>
              </a:lnSpc>
              <a:buFont typeface="Wingdings" pitchFamily="2" charset="2"/>
              <a:buChar char="§"/>
            </a:pPr>
            <a:r>
              <a:rPr lang="en-GB" sz="2000" dirty="0"/>
              <a:t>Establishing the viability of the technology; </a:t>
            </a:r>
            <a:endParaRPr lang="en-US" sz="2000" dirty="0"/>
          </a:p>
          <a:p>
            <a:pPr marL="925830" lvl="1" indent="-285750">
              <a:lnSpc>
                <a:spcPct val="100000"/>
              </a:lnSpc>
              <a:buFont typeface="Wingdings" pitchFamily="2" charset="2"/>
              <a:buChar char="§"/>
            </a:pPr>
            <a:r>
              <a:rPr lang="en-GB" sz="2000" dirty="0"/>
              <a:t>Cost-benefit</a:t>
            </a:r>
            <a:r>
              <a:rPr lang="en-GB" sz="2000" dirty="0" smtClean="0"/>
              <a:t>;</a:t>
            </a:r>
            <a:endParaRPr lang="en-US" sz="2000" dirty="0"/>
          </a:p>
          <a:p>
            <a:pPr marL="917784" lvl="1" indent="-360000">
              <a:lnSpc>
                <a:spcPct val="100000"/>
              </a:lnSpc>
              <a:spcBef>
                <a:spcPts val="0"/>
              </a:spcBef>
              <a:buFont typeface="Wingdings" pitchFamily="2" charset="2"/>
              <a:buChar char="§"/>
            </a:pPr>
            <a:endParaRPr lang="en-US" sz="2000" dirty="0" smtClean="0"/>
          </a:p>
        </p:txBody>
      </p:sp>
      <p:sp>
        <p:nvSpPr>
          <p:cNvPr id="4" name="Slide Number Placeholder 3"/>
          <p:cNvSpPr>
            <a:spLocks noGrp="1"/>
          </p:cNvSpPr>
          <p:nvPr>
            <p:ph type="sldNum" sz="quarter" idx="12"/>
          </p:nvPr>
        </p:nvSpPr>
        <p:spPr/>
        <p:txBody>
          <a:bodyPr/>
          <a:lstStyle/>
          <a:p>
            <a:fld id="{412FF748-1325-48DC-AE50-E54CCC902008}" type="slidenum">
              <a:rPr lang="es-ES" smtClean="0"/>
              <a:pPr/>
              <a:t>3</a:t>
            </a:fld>
            <a:endParaRPr lang="es-ES"/>
          </a:p>
        </p:txBody>
      </p:sp>
      <p:pic>
        <p:nvPicPr>
          <p:cNvPr id="14338" name="Picture 2" descr="Risultati immagini per MANAGEMENT ISSUES"/>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6605578" y="4509120"/>
            <a:ext cx="2376523" cy="18002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836712"/>
            <a:ext cx="7344816" cy="504056"/>
          </a:xfrm>
        </p:spPr>
        <p:txBody>
          <a:bodyPr>
            <a:noAutofit/>
          </a:bodyPr>
          <a:lstStyle/>
          <a:p>
            <a:pPr marL="596646" indent="-514350"/>
            <a:r>
              <a:rPr lang="en-US" sz="4000" b="1" dirty="0">
                <a:latin typeface="Calibri" pitchFamily="34" charset="0"/>
              </a:rPr>
              <a:t>Hardware and Software– </a:t>
            </a:r>
            <a:r>
              <a:rPr lang="en-US" sz="4000" dirty="0" smtClean="0">
                <a:latin typeface="Calibri" pitchFamily="34" charset="0"/>
              </a:rPr>
              <a:t>cont’d</a:t>
            </a:r>
          </a:p>
        </p:txBody>
      </p:sp>
      <p:sp>
        <p:nvSpPr>
          <p:cNvPr id="3" name="Content Placeholder 2"/>
          <p:cNvSpPr>
            <a:spLocks noGrp="1"/>
          </p:cNvSpPr>
          <p:nvPr>
            <p:ph idx="1"/>
          </p:nvPr>
        </p:nvSpPr>
        <p:spPr>
          <a:xfrm>
            <a:off x="971600" y="1452997"/>
            <a:ext cx="7848872" cy="3992227"/>
          </a:xfrm>
        </p:spPr>
        <p:txBody>
          <a:bodyPr>
            <a:noAutofit/>
          </a:bodyPr>
          <a:lstStyle/>
          <a:p>
            <a:pPr marL="0">
              <a:lnSpc>
                <a:spcPct val="100000"/>
              </a:lnSpc>
              <a:spcBef>
                <a:spcPts val="0"/>
              </a:spcBef>
            </a:pPr>
            <a:r>
              <a:rPr lang="en-US" sz="2000" b="1" dirty="0" smtClean="0"/>
              <a:t>Hardware requirements</a:t>
            </a:r>
            <a:r>
              <a:rPr lang="en-US" sz="2000" b="1" dirty="0" smtClean="0">
                <a:solidFill>
                  <a:schemeClr val="tx2"/>
                </a:solidFill>
              </a:rPr>
              <a:t> </a:t>
            </a:r>
          </a:p>
          <a:p>
            <a:pPr marL="360000" indent="-360000">
              <a:lnSpc>
                <a:spcPct val="100000"/>
              </a:lnSpc>
              <a:spcBef>
                <a:spcPts val="0"/>
              </a:spcBef>
            </a:pPr>
            <a:r>
              <a:rPr lang="en-US" sz="1800" dirty="0" smtClean="0">
                <a:solidFill>
                  <a:srgbClr val="0070C0"/>
                </a:solidFill>
              </a:rPr>
              <a:t>Main </a:t>
            </a:r>
            <a:r>
              <a:rPr lang="en-US" sz="1800" dirty="0">
                <a:solidFill>
                  <a:srgbClr val="0070C0"/>
                </a:solidFill>
              </a:rPr>
              <a:t>characteristics of agricultural census data </a:t>
            </a:r>
            <a:r>
              <a:rPr lang="en-US" sz="1800" dirty="0" smtClean="0">
                <a:solidFill>
                  <a:srgbClr val="0070C0"/>
                </a:solidFill>
              </a:rPr>
              <a:t>processing: </a:t>
            </a:r>
          </a:p>
          <a:p>
            <a:pPr marL="917784" lvl="1" indent="-360000">
              <a:lnSpc>
                <a:spcPct val="100000"/>
              </a:lnSpc>
              <a:spcBef>
                <a:spcPts val="0"/>
              </a:spcBef>
              <a:buFont typeface="Arial" pitchFamily="34" charset="0"/>
              <a:buChar char="•"/>
            </a:pPr>
            <a:r>
              <a:rPr lang="en-US" sz="1600" dirty="0" smtClean="0"/>
              <a:t>large </a:t>
            </a:r>
            <a:r>
              <a:rPr lang="en-US" sz="1600" dirty="0"/>
              <a:t>amounts of data to be entered in a short time with multi-users and parallel processing mode of servers</a:t>
            </a:r>
            <a:r>
              <a:rPr lang="en-US" sz="1600" dirty="0" smtClean="0"/>
              <a:t>;</a:t>
            </a:r>
          </a:p>
          <a:p>
            <a:pPr marL="917784" lvl="1" indent="-360000">
              <a:lnSpc>
                <a:spcPct val="100000"/>
              </a:lnSpc>
              <a:spcBef>
                <a:spcPts val="0"/>
              </a:spcBef>
              <a:buFont typeface="Arial" pitchFamily="34" charset="0"/>
              <a:buChar char="•"/>
            </a:pPr>
            <a:r>
              <a:rPr lang="en-US" sz="1600" dirty="0" smtClean="0"/>
              <a:t>large </a:t>
            </a:r>
            <a:r>
              <a:rPr lang="en-US" sz="1600" dirty="0"/>
              <a:t>amounts of data storage required</a:t>
            </a:r>
            <a:r>
              <a:rPr lang="en-US" sz="1600" dirty="0" smtClean="0"/>
              <a:t>;</a:t>
            </a:r>
          </a:p>
          <a:p>
            <a:pPr marL="917784" lvl="1" indent="-360000">
              <a:lnSpc>
                <a:spcPct val="100000"/>
              </a:lnSpc>
              <a:spcBef>
                <a:spcPts val="0"/>
              </a:spcBef>
              <a:buFont typeface="Arial" pitchFamily="34" charset="0"/>
              <a:buChar char="•"/>
            </a:pPr>
            <a:r>
              <a:rPr lang="en-US" sz="1600" dirty="0" smtClean="0"/>
              <a:t>relatively </a:t>
            </a:r>
            <a:r>
              <a:rPr lang="en-US" sz="1600" dirty="0"/>
              <a:t>simple transactions; </a:t>
            </a:r>
            <a:endParaRPr lang="en-US" sz="1600" dirty="0" smtClean="0"/>
          </a:p>
          <a:p>
            <a:pPr marL="917784" lvl="1" indent="-360000">
              <a:lnSpc>
                <a:spcPct val="100000"/>
              </a:lnSpc>
              <a:spcBef>
                <a:spcPts val="0"/>
              </a:spcBef>
              <a:buFont typeface="Arial" pitchFamily="34" charset="0"/>
              <a:buChar char="•"/>
            </a:pPr>
            <a:r>
              <a:rPr lang="en-US" sz="1600" dirty="0" smtClean="0"/>
              <a:t>relatively </a:t>
            </a:r>
            <a:r>
              <a:rPr lang="en-US" sz="1600" dirty="0"/>
              <a:t>large numbers of tables to be prepared</a:t>
            </a:r>
            <a:r>
              <a:rPr lang="en-US" sz="1600" dirty="0" smtClean="0"/>
              <a:t>;</a:t>
            </a:r>
          </a:p>
          <a:p>
            <a:pPr marL="917784" lvl="1" indent="-360000">
              <a:lnSpc>
                <a:spcPct val="100000"/>
              </a:lnSpc>
              <a:spcBef>
                <a:spcPts val="0"/>
              </a:spcBef>
              <a:buFont typeface="Arial" pitchFamily="34" charset="0"/>
              <a:buChar char="•"/>
            </a:pPr>
            <a:r>
              <a:rPr lang="en-US" sz="1600" dirty="0" smtClean="0"/>
              <a:t>extensive </a:t>
            </a:r>
            <a:r>
              <a:rPr lang="en-US" sz="1600" dirty="0"/>
              <a:t>use of raw data files which need to be used simultaneously. </a:t>
            </a:r>
            <a:endParaRPr lang="en-US" sz="1600" dirty="0" smtClean="0"/>
          </a:p>
          <a:p>
            <a:pPr marL="917784" lvl="1" indent="-360000">
              <a:lnSpc>
                <a:spcPct val="100000"/>
              </a:lnSpc>
              <a:spcBef>
                <a:spcPts val="0"/>
              </a:spcBef>
              <a:buFont typeface="Arial" pitchFamily="34" charset="0"/>
              <a:buChar char="•"/>
            </a:pPr>
            <a:r>
              <a:rPr lang="en-US" sz="1600" dirty="0" smtClean="0"/>
              <a:t>method </a:t>
            </a:r>
            <a:r>
              <a:rPr lang="en-US" sz="1600" dirty="0"/>
              <a:t>of data capture chosen by the census office </a:t>
            </a:r>
            <a:endParaRPr lang="en-US" sz="1600" dirty="0" smtClean="0"/>
          </a:p>
          <a:p>
            <a:pPr marL="360000" indent="-360000">
              <a:lnSpc>
                <a:spcPct val="100000"/>
              </a:lnSpc>
              <a:spcBef>
                <a:spcPts val="0"/>
              </a:spcBef>
            </a:pPr>
            <a:r>
              <a:rPr lang="en-US" sz="1800" dirty="0" smtClean="0">
                <a:solidFill>
                  <a:srgbClr val="0070C0"/>
                </a:solidFill>
              </a:rPr>
              <a:t>Basic hardware equipment: </a:t>
            </a:r>
          </a:p>
          <a:p>
            <a:pPr marL="917784" lvl="1" indent="-360000">
              <a:lnSpc>
                <a:spcPct val="100000"/>
              </a:lnSpc>
              <a:spcBef>
                <a:spcPts val="0"/>
              </a:spcBef>
              <a:buFont typeface="Arial" pitchFamily="34" charset="0"/>
              <a:buChar char="•"/>
            </a:pPr>
            <a:r>
              <a:rPr lang="en-US" sz="1600" dirty="0" smtClean="0"/>
              <a:t>Many </a:t>
            </a:r>
            <a:r>
              <a:rPr lang="en-US" sz="1600" dirty="0"/>
              <a:t>data entry devices (PCs, hand-held devices, depending on data collection mode)</a:t>
            </a:r>
          </a:p>
          <a:p>
            <a:pPr marL="917784" lvl="1" indent="-360000">
              <a:lnSpc>
                <a:spcPct val="100000"/>
              </a:lnSpc>
              <a:spcBef>
                <a:spcPts val="0"/>
              </a:spcBef>
              <a:buFont typeface="Arial" pitchFamily="34" charset="0"/>
              <a:buChar char="•"/>
            </a:pPr>
            <a:r>
              <a:rPr lang="en-US" sz="1600" dirty="0" smtClean="0"/>
              <a:t>Central processor/server and networks</a:t>
            </a:r>
          </a:p>
          <a:p>
            <a:pPr marL="917784" lvl="1" indent="-360000">
              <a:lnSpc>
                <a:spcPct val="100000"/>
              </a:lnSpc>
              <a:spcBef>
                <a:spcPts val="0"/>
              </a:spcBef>
              <a:buFont typeface="Arial" pitchFamily="34" charset="0"/>
              <a:buChar char="•"/>
            </a:pPr>
            <a:r>
              <a:rPr lang="en-US" sz="1600" dirty="0"/>
              <a:t>Fast, high-resolution graphics </a:t>
            </a:r>
            <a:r>
              <a:rPr lang="en-US" sz="1600" dirty="0" smtClean="0"/>
              <a:t>printers</a:t>
            </a:r>
          </a:p>
          <a:p>
            <a:pPr marL="360000" indent="-360000">
              <a:lnSpc>
                <a:spcPct val="100000"/>
              </a:lnSpc>
              <a:spcBef>
                <a:spcPts val="0"/>
              </a:spcBef>
            </a:pPr>
            <a:r>
              <a:rPr lang="en-US" sz="1800" dirty="0" smtClean="0">
                <a:solidFill>
                  <a:srgbClr val="0070C0"/>
                </a:solidFill>
              </a:rPr>
              <a:t>Number of PCs /handheld devices to be carefully considered</a:t>
            </a:r>
          </a:p>
          <a:p>
            <a:pPr marL="0">
              <a:lnSpc>
                <a:spcPct val="100000"/>
              </a:lnSpc>
              <a:spcBef>
                <a:spcPts val="0"/>
              </a:spcBef>
            </a:pPr>
            <a:endParaRPr lang="en-US" sz="2000" dirty="0" smtClean="0">
              <a:solidFill>
                <a:schemeClr val="bg2">
                  <a:lumMod val="50000"/>
                </a:schemeClr>
              </a:solidFill>
            </a:endParaRPr>
          </a:p>
          <a:p>
            <a:pPr marL="0">
              <a:lnSpc>
                <a:spcPct val="100000"/>
              </a:lnSpc>
              <a:spcBef>
                <a:spcPts val="0"/>
              </a:spcBef>
            </a:pPr>
            <a:r>
              <a:rPr lang="en-US" sz="2000" dirty="0">
                <a:solidFill>
                  <a:schemeClr val="bg2">
                    <a:lumMod val="50000"/>
                  </a:schemeClr>
                </a:solidFill>
              </a:rPr>
              <a:t>	</a:t>
            </a:r>
          </a:p>
        </p:txBody>
      </p:sp>
      <p:sp>
        <p:nvSpPr>
          <p:cNvPr id="4" name="Slide Number Placeholder 3"/>
          <p:cNvSpPr>
            <a:spLocks noGrp="1"/>
          </p:cNvSpPr>
          <p:nvPr>
            <p:ph type="sldNum" sz="quarter" idx="12"/>
          </p:nvPr>
        </p:nvSpPr>
        <p:spPr/>
        <p:txBody>
          <a:bodyPr/>
          <a:lstStyle/>
          <a:p>
            <a:fld id="{412FF748-1325-48DC-AE50-E54CCC902008}" type="slidenum">
              <a:rPr lang="es-ES" smtClean="0"/>
              <a:pPr/>
              <a:t>4</a:t>
            </a:fld>
            <a:endParaRPr lang="es-ES"/>
          </a:p>
        </p:txBody>
      </p:sp>
      <p:sp>
        <p:nvSpPr>
          <p:cNvPr id="5" name="Rectangle 4"/>
          <p:cNvSpPr/>
          <p:nvPr/>
        </p:nvSpPr>
        <p:spPr>
          <a:xfrm>
            <a:off x="971600" y="5417929"/>
            <a:ext cx="8100392" cy="1323439"/>
          </a:xfrm>
          <a:prstGeom prst="rect">
            <a:avLst/>
          </a:prstGeom>
        </p:spPr>
        <p:txBody>
          <a:bodyPr wrap="square">
            <a:spAutoFit/>
          </a:bodyPr>
          <a:lstStyle/>
          <a:p>
            <a:pPr>
              <a:buClr>
                <a:schemeClr val="accent1"/>
              </a:buClr>
              <a:buSzPct val="80000"/>
            </a:pPr>
            <a:r>
              <a:rPr lang="en-US" sz="2000" b="1" dirty="0" smtClean="0">
                <a:latin typeface="Times New Roman" panose="02020603050405020304" pitchFamily="18" charset="0"/>
                <a:cs typeface="Times New Roman" panose="02020603050405020304" pitchFamily="18" charset="0"/>
              </a:rPr>
              <a:t>Software</a:t>
            </a:r>
          </a:p>
          <a:p>
            <a:pPr marL="917784" lvl="1" indent="-360000">
              <a:buClr>
                <a:schemeClr val="accent1"/>
              </a:buClr>
              <a:buFont typeface="Arial" pitchFamily="34" charset="0"/>
              <a:buChar char="•"/>
            </a:pPr>
            <a:r>
              <a:rPr lang="en-US" sz="2000" dirty="0" smtClean="0">
                <a:latin typeface="Times New Roman" panose="02020603050405020304" pitchFamily="18" charset="0"/>
                <a:cs typeface="Times New Roman" panose="02020603050405020304" pitchFamily="18" charset="0"/>
              </a:rPr>
              <a:t>Allows for a smooth data processing </a:t>
            </a:r>
          </a:p>
          <a:p>
            <a:pPr marL="917784" lvl="1" indent="-360000">
              <a:buClr>
                <a:schemeClr val="accent1"/>
              </a:buClr>
              <a:buFont typeface="Arial" pitchFamily="34" charset="0"/>
              <a:buChar char="•"/>
            </a:pPr>
            <a:r>
              <a:rPr lang="en-US" sz="2000" dirty="0" smtClean="0">
                <a:latin typeface="Times New Roman" panose="02020603050405020304" pitchFamily="18" charset="0"/>
                <a:cs typeface="Times New Roman" panose="02020603050405020304" pitchFamily="18" charset="0"/>
              </a:rPr>
              <a:t>Preferable to use standard software maintained by the manufacturer with available documentation (to allow for data portability) </a:t>
            </a:r>
          </a:p>
        </p:txBody>
      </p:sp>
    </p:spTree>
    <p:extLst>
      <p:ext uri="{BB962C8B-B14F-4D97-AF65-F5344CB8AC3E}">
        <p14:creationId xmlns:p14="http://schemas.microsoft.com/office/powerpoint/2010/main" xmlns="" val="4145792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908720"/>
            <a:ext cx="7776864" cy="648072"/>
          </a:xfrm>
        </p:spPr>
        <p:txBody>
          <a:bodyPr>
            <a:noAutofit/>
          </a:bodyPr>
          <a:lstStyle/>
          <a:p>
            <a:r>
              <a:rPr lang="en-US" sz="4000" b="1" dirty="0">
                <a:latin typeface="Calibri" pitchFamily="34" charset="0"/>
              </a:rPr>
              <a:t>Testing computer </a:t>
            </a:r>
            <a:r>
              <a:rPr lang="en-US" sz="4000" b="1" dirty="0" err="1">
                <a:latin typeface="Calibri" pitchFamily="34" charset="0"/>
              </a:rPr>
              <a:t>programmes</a:t>
            </a:r>
            <a:endParaRPr lang="en-US" sz="4000" b="1" dirty="0">
              <a:latin typeface="Calibri" pitchFamily="34" charset="0"/>
            </a:endParaRPr>
          </a:p>
        </p:txBody>
      </p:sp>
      <p:sp>
        <p:nvSpPr>
          <p:cNvPr id="3" name="Content Placeholder 2"/>
          <p:cNvSpPr>
            <a:spLocks noGrp="1"/>
          </p:cNvSpPr>
          <p:nvPr>
            <p:ph idx="1"/>
          </p:nvPr>
        </p:nvSpPr>
        <p:spPr>
          <a:xfrm>
            <a:off x="1115616" y="1628800"/>
            <a:ext cx="5184576" cy="2016224"/>
          </a:xfrm>
        </p:spPr>
        <p:txBody>
          <a:bodyPr>
            <a:noAutofit/>
          </a:bodyPr>
          <a:lstStyle/>
          <a:p>
            <a:pPr marL="360000" indent="-360000">
              <a:lnSpc>
                <a:spcPct val="100000"/>
              </a:lnSpc>
              <a:spcBef>
                <a:spcPts val="0"/>
              </a:spcBef>
              <a:buFont typeface="Arial" pitchFamily="34" charset="0"/>
              <a:buChar char="•"/>
            </a:pPr>
            <a:r>
              <a:rPr lang="en-US" sz="2400" dirty="0"/>
              <a:t>Considerable time is required to write computer </a:t>
            </a:r>
            <a:r>
              <a:rPr lang="en-US" sz="2400" dirty="0" err="1"/>
              <a:t>programmes</a:t>
            </a:r>
            <a:r>
              <a:rPr lang="en-US" sz="2400" dirty="0"/>
              <a:t> </a:t>
            </a:r>
            <a:endParaRPr lang="en-US" sz="2400" dirty="0" smtClean="0"/>
          </a:p>
          <a:p>
            <a:pPr marL="360000" indent="-360000">
              <a:lnSpc>
                <a:spcPct val="100000"/>
              </a:lnSpc>
              <a:spcBef>
                <a:spcPts val="0"/>
              </a:spcBef>
              <a:buFont typeface="Arial" pitchFamily="34" charset="0"/>
              <a:buChar char="•"/>
            </a:pPr>
            <a:endParaRPr lang="en-GB" sz="1000" dirty="0"/>
          </a:p>
          <a:p>
            <a:pPr marL="360000" lvl="0" indent="-360000">
              <a:lnSpc>
                <a:spcPct val="100000"/>
              </a:lnSpc>
              <a:spcBef>
                <a:spcPts val="0"/>
              </a:spcBef>
              <a:buFont typeface="Arial" pitchFamily="34" charset="0"/>
              <a:buChar char="•"/>
            </a:pPr>
            <a:r>
              <a:rPr lang="en-US" sz="2400" dirty="0" smtClean="0"/>
              <a:t>Computer </a:t>
            </a:r>
            <a:r>
              <a:rPr lang="en-US" sz="2400" dirty="0" err="1"/>
              <a:t>programmes</a:t>
            </a:r>
            <a:r>
              <a:rPr lang="en-US" sz="2400" dirty="0"/>
              <a:t> prepared should be tested with data from pretests </a:t>
            </a:r>
            <a:r>
              <a:rPr lang="en-US" sz="2400" dirty="0" smtClean="0"/>
              <a:t>and/or </a:t>
            </a:r>
            <a:r>
              <a:rPr lang="en-US" sz="2400" dirty="0"/>
              <a:t>pilot census</a:t>
            </a:r>
            <a:r>
              <a:rPr lang="en-US" sz="2400" dirty="0" smtClean="0"/>
              <a:t>.</a:t>
            </a:r>
          </a:p>
          <a:p>
            <a:pPr marL="360000" lvl="0" indent="-360000">
              <a:lnSpc>
                <a:spcPct val="100000"/>
              </a:lnSpc>
              <a:spcBef>
                <a:spcPts val="0"/>
              </a:spcBef>
              <a:buFont typeface="Arial" pitchFamily="34" charset="0"/>
              <a:buChar char="•"/>
            </a:pPr>
            <a:endParaRPr lang="en-US" sz="1000" dirty="0" smtClean="0"/>
          </a:p>
          <a:p>
            <a:pPr marL="360000" lvl="0" indent="-360000">
              <a:lnSpc>
                <a:spcPct val="100000"/>
              </a:lnSpc>
              <a:spcBef>
                <a:spcPts val="0"/>
              </a:spcBef>
              <a:buFont typeface="Arial" pitchFamily="34" charset="0"/>
              <a:buChar char="•"/>
            </a:pPr>
            <a:endParaRPr lang="en-US" sz="2400" dirty="0"/>
          </a:p>
          <a:p>
            <a:pPr marL="360000" lvl="0" indent="-360000">
              <a:lnSpc>
                <a:spcPct val="100000"/>
              </a:lnSpc>
              <a:spcBef>
                <a:spcPts val="0"/>
              </a:spcBef>
              <a:buFont typeface="Arial" pitchFamily="34" charset="0"/>
              <a:buChar char="•"/>
            </a:pPr>
            <a:endParaRPr lang="en-US" sz="1600" dirty="0" smtClean="0"/>
          </a:p>
          <a:p>
            <a:pPr marL="0" lvl="0">
              <a:lnSpc>
                <a:spcPct val="100000"/>
              </a:lnSpc>
              <a:spcBef>
                <a:spcPct val="0"/>
              </a:spcBef>
            </a:pPr>
            <a:endParaRPr lang="en-US" sz="2000" b="1" dirty="0">
              <a:solidFill>
                <a:srgbClr val="0070C0"/>
              </a:solidFill>
              <a:ea typeface="+mj-ea"/>
            </a:endParaRPr>
          </a:p>
        </p:txBody>
      </p:sp>
      <p:sp>
        <p:nvSpPr>
          <p:cNvPr id="4" name="Slide Number Placeholder 3"/>
          <p:cNvSpPr>
            <a:spLocks noGrp="1"/>
          </p:cNvSpPr>
          <p:nvPr>
            <p:ph type="sldNum" sz="quarter" idx="12"/>
          </p:nvPr>
        </p:nvSpPr>
        <p:spPr/>
        <p:txBody>
          <a:bodyPr/>
          <a:lstStyle/>
          <a:p>
            <a:fld id="{412FF748-1325-48DC-AE50-E54CCC902008}" type="slidenum">
              <a:rPr lang="es-ES" smtClean="0"/>
              <a:pPr/>
              <a:t>5</a:t>
            </a:fld>
            <a:endParaRPr lang="es-ES"/>
          </a:p>
        </p:txBody>
      </p:sp>
      <p:pic>
        <p:nvPicPr>
          <p:cNvPr id="12290" name="Picture 2" descr="Testing. Keyboard"/>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6372200" y="1916832"/>
            <a:ext cx="2523645" cy="1800200"/>
          </a:xfrm>
          <a:prstGeom prst="rect">
            <a:avLst/>
          </a:prstGeom>
          <a:noFill/>
        </p:spPr>
      </p:pic>
      <p:sp>
        <p:nvSpPr>
          <p:cNvPr id="6" name="Rectangle 5"/>
          <p:cNvSpPr/>
          <p:nvPr/>
        </p:nvSpPr>
        <p:spPr>
          <a:xfrm>
            <a:off x="1043608" y="3933056"/>
            <a:ext cx="7560840" cy="2677656"/>
          </a:xfrm>
          <a:prstGeom prst="rect">
            <a:avLst/>
          </a:prstGeom>
        </p:spPr>
        <p:txBody>
          <a:bodyPr wrap="square">
            <a:spAutoFit/>
          </a:bodyPr>
          <a:lstStyle/>
          <a:p>
            <a:pPr marL="360000" indent="-360000">
              <a:buClr>
                <a:schemeClr val="accent1"/>
              </a:buClr>
              <a:buSzPct val="80000"/>
              <a:buFont typeface="Arial" pitchFamily="34" charset="0"/>
              <a:buChar char="•"/>
            </a:pPr>
            <a:r>
              <a:rPr lang="en-US" sz="2400" dirty="0" smtClean="0">
                <a:latin typeface="Times New Roman" panose="02020603050405020304" pitchFamily="18" charset="0"/>
                <a:cs typeface="Times New Roman" panose="02020603050405020304" pitchFamily="18" charset="0"/>
              </a:rPr>
              <a:t>Useful to enter erroneous data to test the full range of error detection</a:t>
            </a:r>
          </a:p>
          <a:p>
            <a:pPr marL="360000" indent="-360000">
              <a:buClr>
                <a:schemeClr val="accent1"/>
              </a:buClr>
              <a:buSzPct val="80000"/>
              <a:buFont typeface="Arial" pitchFamily="34" charset="0"/>
              <a:buChar char="•"/>
            </a:pPr>
            <a:endParaRPr lang="en-US" sz="2400" dirty="0" smtClean="0">
              <a:latin typeface="Times New Roman" panose="02020603050405020304" pitchFamily="18" charset="0"/>
              <a:cs typeface="Times New Roman" panose="02020603050405020304" pitchFamily="18" charset="0"/>
            </a:endParaRPr>
          </a:p>
          <a:p>
            <a:pPr marL="360000" indent="-360000">
              <a:buClr>
                <a:schemeClr val="accent1"/>
              </a:buClr>
              <a:buSzPct val="80000"/>
              <a:buFont typeface="Arial" pitchFamily="34" charset="0"/>
              <a:buChar char="•"/>
            </a:pPr>
            <a:r>
              <a:rPr lang="en-US" sz="2400" dirty="0" smtClean="0">
                <a:latin typeface="Times New Roman" panose="02020603050405020304" pitchFamily="18" charset="0"/>
                <a:cs typeface="Times New Roman" panose="02020603050405020304" pitchFamily="18" charset="0"/>
              </a:rPr>
              <a:t>Tabulation process to be simulated during the test </a:t>
            </a:r>
          </a:p>
          <a:p>
            <a:pPr marL="360000" indent="-360000">
              <a:buClr>
                <a:schemeClr val="accent1"/>
              </a:buClr>
              <a:buSzPct val="80000"/>
              <a:buFont typeface="Arial" pitchFamily="34" charset="0"/>
              <a:buChar char="•"/>
            </a:pPr>
            <a:endParaRPr lang="en-US" sz="2400" dirty="0" smtClean="0">
              <a:latin typeface="Times New Roman" panose="02020603050405020304" pitchFamily="18" charset="0"/>
              <a:cs typeface="Times New Roman" panose="02020603050405020304" pitchFamily="18" charset="0"/>
            </a:endParaRPr>
          </a:p>
          <a:p>
            <a:pPr marL="360000" indent="-360000">
              <a:buClr>
                <a:schemeClr val="accent1"/>
              </a:buClr>
              <a:buSzPct val="80000"/>
              <a:buFont typeface="Arial" pitchFamily="34" charset="0"/>
              <a:buChar char="•"/>
            </a:pPr>
            <a:r>
              <a:rPr lang="en-US" sz="2400" dirty="0" smtClean="0">
                <a:latin typeface="Times New Roman" panose="02020603050405020304" pitchFamily="18" charset="0"/>
                <a:cs typeface="Times New Roman" panose="02020603050405020304" pitchFamily="18" charset="0"/>
              </a:rPr>
              <a:t>Data transfer to be tested during the pilot census (for CAPI, CATI, CASI)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764704"/>
            <a:ext cx="8187478" cy="576064"/>
          </a:xfrm>
        </p:spPr>
        <p:txBody>
          <a:bodyPr>
            <a:noAutofit/>
          </a:bodyPr>
          <a:lstStyle/>
          <a:p>
            <a:pPr marL="596646" indent="-514350"/>
            <a:r>
              <a:rPr lang="en-US" sz="4000" b="1" dirty="0">
                <a:latin typeface="Calibri" pitchFamily="34" charset="0"/>
              </a:rPr>
              <a:t>Data processing </a:t>
            </a:r>
            <a:r>
              <a:rPr lang="en-US" sz="4000" b="1" dirty="0" smtClean="0">
                <a:latin typeface="Calibri" pitchFamily="34" charset="0"/>
              </a:rPr>
              <a:t>activities</a:t>
            </a:r>
          </a:p>
        </p:txBody>
      </p:sp>
      <p:sp>
        <p:nvSpPr>
          <p:cNvPr id="3" name="Content Placeholder 2"/>
          <p:cNvSpPr>
            <a:spLocks noGrp="1"/>
          </p:cNvSpPr>
          <p:nvPr>
            <p:ph idx="1"/>
          </p:nvPr>
        </p:nvSpPr>
        <p:spPr>
          <a:xfrm>
            <a:off x="971600" y="1340768"/>
            <a:ext cx="7848872" cy="1512168"/>
          </a:xfrm>
        </p:spPr>
        <p:txBody>
          <a:bodyPr>
            <a:noAutofit/>
          </a:bodyPr>
          <a:lstStyle/>
          <a:p>
            <a:pPr marL="425196" lvl="0" indent="-342900">
              <a:lnSpc>
                <a:spcPct val="100000"/>
              </a:lnSpc>
              <a:buFont typeface="Wingdings" pitchFamily="2" charset="2"/>
              <a:buChar char="§"/>
            </a:pPr>
            <a:r>
              <a:rPr lang="en-GB" sz="1800" dirty="0" smtClean="0"/>
              <a:t>Data coding and entry</a:t>
            </a:r>
            <a:endParaRPr lang="en-US" sz="1800" dirty="0" smtClean="0"/>
          </a:p>
          <a:p>
            <a:pPr marL="425196" lvl="0" indent="-342900">
              <a:lnSpc>
                <a:spcPct val="100000"/>
              </a:lnSpc>
              <a:buFont typeface="Wingdings" pitchFamily="2" charset="2"/>
              <a:buChar char="§"/>
            </a:pPr>
            <a:r>
              <a:rPr lang="en-GB" sz="1800" dirty="0" smtClean="0"/>
              <a:t>Data Editing </a:t>
            </a:r>
            <a:endParaRPr lang="en-US" sz="1800" dirty="0" smtClean="0"/>
          </a:p>
          <a:p>
            <a:pPr marL="425196" lvl="0" indent="-342900">
              <a:lnSpc>
                <a:spcPct val="100000"/>
              </a:lnSpc>
              <a:buFont typeface="Wingdings" pitchFamily="2" charset="2"/>
              <a:buChar char="§"/>
            </a:pPr>
            <a:r>
              <a:rPr lang="en-GB" sz="1800" dirty="0" smtClean="0"/>
              <a:t>Validation and tabulation </a:t>
            </a:r>
            <a:endParaRPr lang="en-US" sz="1800" dirty="0" smtClean="0"/>
          </a:p>
          <a:p>
            <a:pPr marL="425196" lvl="0" indent="-342900">
              <a:lnSpc>
                <a:spcPct val="100000"/>
              </a:lnSpc>
              <a:buFont typeface="Wingdings" pitchFamily="2" charset="2"/>
              <a:buChar char="§"/>
            </a:pPr>
            <a:r>
              <a:rPr lang="en-GB" sz="1800" dirty="0" smtClean="0"/>
              <a:t>Calculation of sampling error and additional data analysis.</a:t>
            </a:r>
            <a:endParaRPr lang="en-US" sz="1800" dirty="0" smtClean="0"/>
          </a:p>
          <a:p>
            <a:pPr marL="0" lvl="0">
              <a:lnSpc>
                <a:spcPct val="100000"/>
              </a:lnSpc>
            </a:pPr>
            <a:endParaRPr lang="en-US" sz="1800" b="1" dirty="0" smtClean="0"/>
          </a:p>
        </p:txBody>
      </p:sp>
      <p:sp>
        <p:nvSpPr>
          <p:cNvPr id="4" name="Slide Number Placeholder 3"/>
          <p:cNvSpPr>
            <a:spLocks noGrp="1"/>
          </p:cNvSpPr>
          <p:nvPr>
            <p:ph type="sldNum" sz="quarter" idx="12"/>
          </p:nvPr>
        </p:nvSpPr>
        <p:spPr/>
        <p:txBody>
          <a:bodyPr/>
          <a:lstStyle/>
          <a:p>
            <a:fld id="{412FF748-1325-48DC-AE50-E54CCC902008}" type="slidenum">
              <a:rPr lang="es-ES" smtClean="0"/>
              <a:pPr/>
              <a:t>6</a:t>
            </a:fld>
            <a:endParaRPr lang="es-ES"/>
          </a:p>
        </p:txBody>
      </p:sp>
      <p:sp>
        <p:nvSpPr>
          <p:cNvPr id="6" name="Rectangle 5"/>
          <p:cNvSpPr/>
          <p:nvPr/>
        </p:nvSpPr>
        <p:spPr>
          <a:xfrm>
            <a:off x="1187624" y="2761758"/>
            <a:ext cx="7704856" cy="4062651"/>
          </a:xfrm>
          <a:prstGeom prst="rect">
            <a:avLst/>
          </a:prstGeom>
        </p:spPr>
        <p:txBody>
          <a:bodyPr wrap="square">
            <a:spAutoFit/>
          </a:bodyPr>
          <a:lstStyle/>
          <a:p>
            <a:pPr lvl="0"/>
            <a:r>
              <a:rPr lang="en-US" b="1" dirty="0" smtClean="0"/>
              <a:t>Data coding and entry</a:t>
            </a:r>
          </a:p>
          <a:p>
            <a:pPr marL="447675" lvl="1" indent="-361950">
              <a:buFont typeface="Arial" panose="020B0604020202020204" pitchFamily="34" charset="0"/>
              <a:buChar char="•"/>
            </a:pPr>
            <a:r>
              <a:rPr lang="en-GB" u="sng" dirty="0" smtClean="0"/>
              <a:t>Data coding</a:t>
            </a:r>
            <a:r>
              <a:rPr lang="en-GB" dirty="0" smtClean="0"/>
              <a:t>: </a:t>
            </a:r>
            <a:r>
              <a:rPr lang="en-US" dirty="0" smtClean="0"/>
              <a:t>operation where original information from the paper-based questionnaire, as recorded by enumerators, is replaced by a numerical code required for processing:    • </a:t>
            </a:r>
            <a:r>
              <a:rPr lang="en-US" sz="1400" dirty="0"/>
              <a:t>Manual </a:t>
            </a:r>
            <a:r>
              <a:rPr lang="en-US" sz="1400" dirty="0" smtClean="0"/>
              <a:t>   • </a:t>
            </a:r>
            <a:r>
              <a:rPr lang="en-US" sz="1400" dirty="0"/>
              <a:t>Computer</a:t>
            </a:r>
            <a:endParaRPr lang="en-GB" sz="1400" dirty="0" smtClean="0"/>
          </a:p>
          <a:p>
            <a:pPr marL="817200" lvl="1" indent="-360000"/>
            <a:endParaRPr lang="en-GB" sz="600" u="sng" dirty="0" smtClean="0"/>
          </a:p>
          <a:p>
            <a:pPr marL="360000" indent="-360000">
              <a:buFont typeface="Arial" panose="020B0604020202020204" pitchFamily="34" charset="0"/>
              <a:buChar char="•"/>
            </a:pPr>
            <a:r>
              <a:rPr lang="en-GB" u="sng" dirty="0" smtClean="0"/>
              <a:t>Data entry </a:t>
            </a:r>
            <a:r>
              <a:rPr lang="en-GB" dirty="0" smtClean="0"/>
              <a:t>methods: </a:t>
            </a:r>
          </a:p>
          <a:p>
            <a:pPr marL="714375" lvl="1" indent="-155575">
              <a:buFont typeface="Arial" pitchFamily="34" charset="0"/>
              <a:buChar char="•"/>
            </a:pPr>
            <a:r>
              <a:rPr lang="en-GB" sz="1500" dirty="0" smtClean="0"/>
              <a:t>Manual;</a:t>
            </a:r>
            <a:endParaRPr lang="en-US" sz="1500" dirty="0" smtClean="0"/>
          </a:p>
          <a:p>
            <a:pPr marL="714375" lvl="1" indent="-155575">
              <a:buFont typeface="Arial" pitchFamily="34" charset="0"/>
              <a:buChar char="•"/>
            </a:pPr>
            <a:r>
              <a:rPr lang="en-GB" sz="1500" dirty="0" smtClean="0"/>
              <a:t>Optical scanning;</a:t>
            </a:r>
            <a:endParaRPr lang="en-US" sz="1500" dirty="0" smtClean="0"/>
          </a:p>
          <a:p>
            <a:pPr marL="714375" lvl="1" indent="-155575">
              <a:buFont typeface="Arial" pitchFamily="34" charset="0"/>
              <a:buChar char="•"/>
            </a:pPr>
            <a:r>
              <a:rPr lang="en-GB" sz="1500" dirty="0" smtClean="0"/>
              <a:t>Handheld device;</a:t>
            </a:r>
            <a:endParaRPr lang="en-US" sz="1500" dirty="0" smtClean="0"/>
          </a:p>
          <a:p>
            <a:pPr marL="714375" lvl="1" indent="-155575">
              <a:buFont typeface="Arial" pitchFamily="34" charset="0"/>
              <a:buChar char="•"/>
            </a:pPr>
            <a:r>
              <a:rPr lang="en-GB" sz="1500" dirty="0" smtClean="0"/>
              <a:t>Internet and computer-assisted telephone interviews (CASI and CATI).</a:t>
            </a:r>
            <a:endParaRPr lang="en-US" sz="1500" dirty="0" smtClean="0"/>
          </a:p>
          <a:p>
            <a:pPr lvl="1"/>
            <a:endParaRPr lang="en-US" sz="1600" i="1" dirty="0" smtClean="0"/>
          </a:p>
          <a:p>
            <a:pPr lvl="1"/>
            <a:r>
              <a:rPr lang="en-US" sz="1600" i="1" dirty="0" smtClean="0"/>
              <a:t>Manual data entry</a:t>
            </a:r>
            <a:endParaRPr lang="en-US" sz="1600" b="1" dirty="0" smtClean="0"/>
          </a:p>
          <a:p>
            <a:pPr marL="1374984" lvl="2" indent="-360000">
              <a:buFont typeface="Arial" pitchFamily="34" charset="0"/>
              <a:buChar char="•"/>
            </a:pPr>
            <a:r>
              <a:rPr lang="en-GB" sz="1400" dirty="0" smtClean="0"/>
              <a:t>Time consuming</a:t>
            </a:r>
          </a:p>
          <a:p>
            <a:pPr marL="1374984" lvl="2" indent="-360000">
              <a:buFont typeface="Arial" pitchFamily="34" charset="0"/>
              <a:buChar char="•"/>
            </a:pPr>
            <a:r>
              <a:rPr lang="en-GB" sz="1400" dirty="0" smtClean="0"/>
              <a:t>Subject to human error</a:t>
            </a:r>
          </a:p>
          <a:p>
            <a:pPr marL="1374984" lvl="2" indent="-360000">
              <a:buFont typeface="Arial" pitchFamily="34" charset="0"/>
              <a:buChar char="•"/>
            </a:pPr>
            <a:r>
              <a:rPr lang="en-GB" sz="1400" dirty="0" smtClean="0"/>
              <a:t>More staff needed</a:t>
            </a:r>
          </a:p>
          <a:p>
            <a:pPr marL="1374984" lvl="2" indent="-360000">
              <a:buFont typeface="Arial" pitchFamily="34" charset="0"/>
              <a:buChar char="•"/>
            </a:pPr>
            <a:r>
              <a:rPr lang="en-GB" sz="1400" dirty="0" smtClean="0"/>
              <a:t>Rigorous verification procedure needed</a:t>
            </a:r>
          </a:p>
          <a:p>
            <a:pPr marL="1374984" lvl="2" indent="-360000">
              <a:buFont typeface="Arial" pitchFamily="34" charset="0"/>
              <a:buChar char="•"/>
            </a:pPr>
            <a:r>
              <a:rPr lang="en-GB" sz="1400" dirty="0" smtClean="0"/>
              <a:t>Simple software</a:t>
            </a:r>
            <a:endParaRPr lang="en-US"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804900"/>
            <a:ext cx="8115470" cy="576064"/>
          </a:xfrm>
        </p:spPr>
        <p:txBody>
          <a:bodyPr>
            <a:noAutofit/>
          </a:bodyPr>
          <a:lstStyle/>
          <a:p>
            <a:pPr marL="596646" indent="-514350"/>
            <a:r>
              <a:rPr lang="en-US" sz="4000" b="1" dirty="0">
                <a:latin typeface="Calibri" pitchFamily="34" charset="0"/>
              </a:rPr>
              <a:t>Data processing </a:t>
            </a:r>
            <a:r>
              <a:rPr lang="en-US" sz="4000" b="1" dirty="0" smtClean="0">
                <a:latin typeface="Calibri" pitchFamily="34" charset="0"/>
              </a:rPr>
              <a:t>activities – </a:t>
            </a:r>
            <a:r>
              <a:rPr lang="en-US" sz="4000" dirty="0" smtClean="0">
                <a:latin typeface="Calibri" pitchFamily="34" charset="0"/>
              </a:rPr>
              <a:t>cont’d</a:t>
            </a:r>
          </a:p>
        </p:txBody>
      </p:sp>
      <p:sp>
        <p:nvSpPr>
          <p:cNvPr id="3" name="Content Placeholder 2"/>
          <p:cNvSpPr>
            <a:spLocks noGrp="1"/>
          </p:cNvSpPr>
          <p:nvPr>
            <p:ph idx="1"/>
          </p:nvPr>
        </p:nvSpPr>
        <p:spPr>
          <a:xfrm>
            <a:off x="971600" y="1268760"/>
            <a:ext cx="7848872" cy="288032"/>
          </a:xfrm>
        </p:spPr>
        <p:txBody>
          <a:bodyPr>
            <a:noAutofit/>
          </a:bodyPr>
          <a:lstStyle/>
          <a:p>
            <a:pPr marL="0">
              <a:lnSpc>
                <a:spcPct val="100000"/>
              </a:lnSpc>
            </a:pPr>
            <a:r>
              <a:rPr lang="en-GB" sz="1600" b="1" i="1" dirty="0" smtClean="0"/>
              <a:t>Optical scanning </a:t>
            </a:r>
            <a:endParaRPr lang="en-US" sz="1600" b="1" dirty="0"/>
          </a:p>
          <a:p>
            <a:pPr marL="360000" lvl="0" indent="-360000">
              <a:lnSpc>
                <a:spcPct val="100000"/>
              </a:lnSpc>
              <a:buFont typeface="Arial" pitchFamily="34" charset="0"/>
              <a:buChar char="•"/>
            </a:pPr>
            <a:endParaRPr lang="en-GB" sz="1600" dirty="0" smtClean="0"/>
          </a:p>
          <a:p>
            <a:pPr marL="360000" lvl="0" indent="-360000">
              <a:lnSpc>
                <a:spcPct val="100000"/>
              </a:lnSpc>
              <a:buFont typeface="Arial" pitchFamily="34" charset="0"/>
              <a:buChar char="•"/>
            </a:pPr>
            <a:endParaRPr lang="en-GB" sz="1600" dirty="0"/>
          </a:p>
          <a:p>
            <a:pPr marL="0" lvl="0">
              <a:lnSpc>
                <a:spcPct val="150000"/>
              </a:lnSpc>
              <a:spcBef>
                <a:spcPts val="0"/>
              </a:spcBef>
            </a:pPr>
            <a:endParaRPr lang="fr-FR" sz="1400" dirty="0" smtClean="0"/>
          </a:p>
          <a:p>
            <a:pPr marL="360000" lvl="0" indent="-360000">
              <a:spcBef>
                <a:spcPts val="0"/>
              </a:spcBef>
              <a:buFont typeface="Arial" pitchFamily="34" charset="0"/>
              <a:buChar char="•"/>
            </a:pPr>
            <a:endParaRPr lang="en-US" sz="1400" dirty="0" smtClean="0"/>
          </a:p>
          <a:p>
            <a:pPr lvl="0"/>
            <a:endParaRPr lang="en-US" sz="14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7</a:t>
            </a:fld>
            <a:endParaRPr lang="es-ES"/>
          </a:p>
        </p:txBody>
      </p:sp>
      <p:graphicFrame>
        <p:nvGraphicFramePr>
          <p:cNvPr id="6" name="Table 5"/>
          <p:cNvGraphicFramePr>
            <a:graphicFrameLocks noGrp="1"/>
          </p:cNvGraphicFramePr>
          <p:nvPr>
            <p:extLst>
              <p:ext uri="{D42A27DB-BD31-4B8C-83A1-F6EECF244321}">
                <p14:modId xmlns:p14="http://schemas.microsoft.com/office/powerpoint/2010/main" xmlns="" val="3458211218"/>
              </p:ext>
            </p:extLst>
          </p:nvPr>
        </p:nvGraphicFramePr>
        <p:xfrm>
          <a:off x="1043608" y="1578331"/>
          <a:ext cx="8126612" cy="5266061"/>
        </p:xfrm>
        <a:graphic>
          <a:graphicData uri="http://schemas.openxmlformats.org/drawingml/2006/table">
            <a:tbl>
              <a:tblPr firstRow="1" firstCol="1" bandRow="1"/>
              <a:tblGrid>
                <a:gridCol w="4063306"/>
                <a:gridCol w="4063306"/>
              </a:tblGrid>
              <a:tr h="248850">
                <a:tc>
                  <a:txBody>
                    <a:bodyPr/>
                    <a:lstStyle/>
                    <a:p>
                      <a:pPr marL="0" marR="0">
                        <a:lnSpc>
                          <a:spcPct val="115000"/>
                        </a:lnSpc>
                        <a:spcBef>
                          <a:spcPts val="0"/>
                        </a:spcBef>
                        <a:spcAft>
                          <a:spcPts val="1000"/>
                        </a:spcAft>
                      </a:pPr>
                      <a:r>
                        <a:rPr lang="en-US" sz="1400" b="1" dirty="0">
                          <a:solidFill>
                            <a:schemeClr val="bg1"/>
                          </a:solidFill>
                          <a:effectLst/>
                          <a:latin typeface="Calibri" panose="020F0502020204030204" pitchFamily="34" charset="0"/>
                          <a:ea typeface="SimSun" panose="02010600030101010101" pitchFamily="2" charset="-122"/>
                          <a:cs typeface="Times New Roman" panose="02020603050405020304" pitchFamily="18" charset="0"/>
                        </a:rPr>
                        <a:t>O/ICR solution</a:t>
                      </a:r>
                    </a:p>
                  </a:txBody>
                  <a:tcPr marL="53183" marR="531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nSpc>
                          <a:spcPct val="115000"/>
                        </a:lnSpc>
                        <a:spcBef>
                          <a:spcPts val="0"/>
                        </a:spcBef>
                        <a:spcAft>
                          <a:spcPts val="1000"/>
                        </a:spcAft>
                      </a:pPr>
                      <a:r>
                        <a:rPr lang="en-US" sz="1400" b="1" dirty="0">
                          <a:solidFill>
                            <a:schemeClr val="bg1"/>
                          </a:solidFill>
                          <a:effectLst/>
                          <a:latin typeface="Calibri" panose="020F0502020204030204" pitchFamily="34" charset="0"/>
                          <a:ea typeface="SimSun" panose="02010600030101010101" pitchFamily="2" charset="-122"/>
                          <a:cs typeface="Times New Roman" panose="02020603050405020304" pitchFamily="18" charset="0"/>
                        </a:rPr>
                        <a:t>OMR solution</a:t>
                      </a:r>
                    </a:p>
                  </a:txBody>
                  <a:tcPr marL="53183" marR="531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r>
              <a:tr h="2969971">
                <a:tc>
                  <a:txBody>
                    <a:bodyPr/>
                    <a:lstStyle/>
                    <a:p>
                      <a:pPr marL="0" marR="0">
                        <a:lnSpc>
                          <a:spcPct val="100000"/>
                        </a:lnSpc>
                        <a:spcBef>
                          <a:spcPts val="0"/>
                        </a:spcBef>
                        <a:spcAft>
                          <a:spcPts val="200"/>
                        </a:spcAft>
                      </a:pPr>
                      <a:r>
                        <a:rPr lang="en-GB" sz="1400" b="1" u="sng" dirty="0">
                          <a:effectLst/>
                          <a:latin typeface="Calibri" panose="020F0502020204030204" pitchFamily="34" charset="0"/>
                          <a:ea typeface="SimSun" panose="02010600030101010101" pitchFamily="2" charset="-122"/>
                          <a:cs typeface="Times New Roman" panose="02020603050405020304" pitchFamily="18" charset="0"/>
                        </a:rPr>
                        <a:t>Advantages: </a:t>
                      </a:r>
                      <a:endParaRPr lang="en-US" sz="1400" b="1" u="sng" dirty="0">
                        <a:effectLst/>
                        <a:latin typeface="Calibri" panose="020F0502020204030204" pitchFamily="34" charset="0"/>
                        <a:ea typeface="SimSun" panose="02010600030101010101" pitchFamily="2" charset="-122"/>
                        <a:cs typeface="Times New Roman" panose="02020603050405020304" pitchFamily="18" charset="0"/>
                      </a:endParaRPr>
                    </a:p>
                    <a:p>
                      <a:pPr marL="180975" marR="0" indent="-180975" algn="just">
                        <a:lnSpc>
                          <a:spcPct val="100000"/>
                        </a:lnSpc>
                        <a:spcBef>
                          <a:spcPts val="0"/>
                        </a:spcBef>
                        <a:spcAft>
                          <a:spcPts val="200"/>
                        </a:spcAft>
                        <a:buFont typeface="Arial" panose="020B0604020202020204" pitchFamily="34" charset="0"/>
                        <a:buChar char="•"/>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Savings </a:t>
                      </a:r>
                      <a:r>
                        <a:rPr lang="en-US" sz="1400" dirty="0">
                          <a:effectLst/>
                          <a:latin typeface="Calibri" panose="020F0502020204030204" pitchFamily="34" charset="0"/>
                          <a:ea typeface="SimSun" panose="02010600030101010101" pitchFamily="2" charset="-122"/>
                          <a:cs typeface="Times New Roman" panose="02020603050405020304" pitchFamily="18" charset="0"/>
                        </a:rPr>
                        <a:t>in salaries (responses can be automatically coded);</a:t>
                      </a:r>
                    </a:p>
                    <a:p>
                      <a:pPr marL="180975" marR="0" indent="-180975" algn="just">
                        <a:lnSpc>
                          <a:spcPct val="100000"/>
                        </a:lnSpc>
                        <a:spcBef>
                          <a:spcPts val="0"/>
                        </a:spcBef>
                        <a:spcAft>
                          <a:spcPts val="200"/>
                        </a:spcAft>
                        <a:buFont typeface="Arial" panose="020B0604020202020204" pitchFamily="34" charset="0"/>
                        <a:buChar char="•"/>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Additional </a:t>
                      </a:r>
                      <a:r>
                        <a:rPr lang="en-US" sz="1400" dirty="0">
                          <a:effectLst/>
                          <a:latin typeface="Calibri" panose="020F0502020204030204" pitchFamily="34" charset="0"/>
                          <a:ea typeface="SimSun" panose="02010600030101010101" pitchFamily="2" charset="-122"/>
                          <a:cs typeface="Times New Roman" panose="02020603050405020304" pitchFamily="18" charset="0"/>
                        </a:rPr>
                        <a:t>savings if using electronic images rather than physical forms;</a:t>
                      </a:r>
                    </a:p>
                    <a:p>
                      <a:pPr marL="180975" marR="0" indent="-180975" algn="just">
                        <a:lnSpc>
                          <a:spcPct val="100000"/>
                        </a:lnSpc>
                        <a:spcBef>
                          <a:spcPts val="0"/>
                        </a:spcBef>
                        <a:spcAft>
                          <a:spcPts val="200"/>
                        </a:spcAft>
                        <a:buFont typeface="Arial" panose="020B0604020202020204" pitchFamily="34" charset="0"/>
                        <a:buChar char="•"/>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Automatic </a:t>
                      </a:r>
                      <a:r>
                        <a:rPr lang="en-US" sz="1400" dirty="0">
                          <a:effectLst/>
                          <a:latin typeface="Calibri" panose="020F0502020204030204" pitchFamily="34" charset="0"/>
                          <a:ea typeface="SimSun" panose="02010600030101010101" pitchFamily="2" charset="-122"/>
                          <a:cs typeface="Times New Roman" panose="02020603050405020304" pitchFamily="18" charset="0"/>
                        </a:rPr>
                        <a:t>coding provides improvements in data quality, as consistent treatment of identical responses is guaranteed;</a:t>
                      </a:r>
                    </a:p>
                    <a:p>
                      <a:pPr marL="180975" marR="0" indent="-180975" algn="just">
                        <a:lnSpc>
                          <a:spcPct val="100000"/>
                        </a:lnSpc>
                        <a:spcBef>
                          <a:spcPts val="0"/>
                        </a:spcBef>
                        <a:spcAft>
                          <a:spcPts val="200"/>
                        </a:spcAft>
                        <a:buFont typeface="Arial" panose="020B0604020202020204" pitchFamily="34" charset="0"/>
                        <a:buChar char="•"/>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 </a:t>
                      </a:r>
                      <a:r>
                        <a:rPr lang="en-US" sz="1400" dirty="0">
                          <a:effectLst/>
                          <a:latin typeface="Calibri" panose="020F0502020204030204" pitchFamily="34" charset="0"/>
                          <a:ea typeface="SimSun" panose="02010600030101010101" pitchFamily="2" charset="-122"/>
                          <a:cs typeface="Times New Roman" panose="02020603050405020304" pitchFamily="18" charset="0"/>
                        </a:rPr>
                        <a:t>Processing time can be reduced;</a:t>
                      </a:r>
                    </a:p>
                    <a:p>
                      <a:pPr marL="180975" marR="0" indent="-180975" algn="just">
                        <a:lnSpc>
                          <a:spcPct val="100000"/>
                        </a:lnSpc>
                        <a:spcBef>
                          <a:spcPts val="0"/>
                        </a:spcBef>
                        <a:spcAft>
                          <a:spcPts val="200"/>
                        </a:spcAft>
                        <a:buFont typeface="Arial" panose="020B0604020202020204" pitchFamily="34" charset="0"/>
                        <a:buChar char="•"/>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Form </a:t>
                      </a:r>
                      <a:r>
                        <a:rPr lang="en-US" sz="1400" dirty="0">
                          <a:effectLst/>
                          <a:latin typeface="Calibri" panose="020F0502020204030204" pitchFamily="34" charset="0"/>
                          <a:ea typeface="SimSun" panose="02010600030101010101" pitchFamily="2" charset="-122"/>
                          <a:cs typeface="Times New Roman" panose="02020603050405020304" pitchFamily="18" charset="0"/>
                        </a:rPr>
                        <a:t>design does not need to be as stringent as that required for optical mark recognition (OMR);</a:t>
                      </a:r>
                    </a:p>
                    <a:p>
                      <a:pPr marL="180975" marR="0" indent="-180975" algn="just">
                        <a:lnSpc>
                          <a:spcPct val="100000"/>
                        </a:lnSpc>
                        <a:spcBef>
                          <a:spcPts val="0"/>
                        </a:spcBef>
                        <a:spcAft>
                          <a:spcPts val="200"/>
                        </a:spcAft>
                        <a:buFont typeface="Arial" panose="020B0604020202020204" pitchFamily="34" charset="0"/>
                        <a:buChar char="•"/>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Enables </a:t>
                      </a:r>
                      <a:r>
                        <a:rPr lang="en-US" sz="1400" dirty="0">
                          <a:effectLst/>
                          <a:latin typeface="Calibri" panose="020F0502020204030204" pitchFamily="34" charset="0"/>
                          <a:ea typeface="SimSun" panose="02010600030101010101" pitchFamily="2" charset="-122"/>
                          <a:cs typeface="Times New Roman" panose="02020603050405020304" pitchFamily="18" charset="0"/>
                        </a:rPr>
                        <a:t>digital filing of forms resulting in efficiency </a:t>
                      </a: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of storage.</a:t>
                      </a:r>
                      <a:r>
                        <a:rPr lang="en-GB" sz="1400" dirty="0">
                          <a:effectLst/>
                          <a:latin typeface="Calibri" panose="020F0502020204030204" pitchFamily="34" charset="0"/>
                          <a:ea typeface="SimSun" panose="02010600030101010101" pitchFamily="2" charset="-122"/>
                          <a:cs typeface="Times New Roman" panose="02020603050405020304" pitchFamily="18" charset="0"/>
                        </a:rPr>
                        <a:t> </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53183" marR="531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200"/>
                        </a:spcAft>
                      </a:pPr>
                      <a:r>
                        <a:rPr lang="en-GB" sz="1400" b="1" u="sng" dirty="0">
                          <a:effectLst/>
                          <a:latin typeface="Calibri" panose="020F0502020204030204" pitchFamily="34" charset="0"/>
                          <a:ea typeface="SimSun" panose="02010600030101010101" pitchFamily="2" charset="-122"/>
                          <a:cs typeface="Times New Roman" panose="02020603050405020304" pitchFamily="18" charset="0"/>
                        </a:rPr>
                        <a:t>Advantages: </a:t>
                      </a:r>
                      <a:endParaRPr lang="en-US" sz="1400" b="1" u="sng" dirty="0">
                        <a:effectLst/>
                        <a:latin typeface="Calibri" panose="020F0502020204030204" pitchFamily="34" charset="0"/>
                        <a:ea typeface="SimSun" panose="02010600030101010101" pitchFamily="2" charset="-122"/>
                        <a:cs typeface="Times New Roman" panose="02020603050405020304" pitchFamily="18" charset="0"/>
                      </a:endParaRPr>
                    </a:p>
                    <a:p>
                      <a:pPr marL="180975" marR="0" indent="-180975" algn="just" rtl="0" eaLnBrk="1" hangingPunct="1">
                        <a:lnSpc>
                          <a:spcPct val="100000"/>
                        </a:lnSpc>
                        <a:spcBef>
                          <a:spcPts val="0"/>
                        </a:spcBef>
                        <a:spcAft>
                          <a:spcPts val="200"/>
                        </a:spcAft>
                        <a:buFont typeface="Arial" panose="020B0604020202020204" pitchFamily="34" charset="0"/>
                        <a:buChar char="•"/>
                      </a:pP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The </a:t>
                      </a:r>
                      <a:r>
                        <a:rPr lang="en-US" sz="14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capture of tick-box responses is much faster than manual </a:t>
                      </a: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entry;</a:t>
                      </a:r>
                    </a:p>
                    <a:p>
                      <a:pPr marL="180975" marR="0" indent="-180975" algn="just" rtl="0" eaLnBrk="1" hangingPunct="1">
                        <a:lnSpc>
                          <a:spcPct val="100000"/>
                        </a:lnSpc>
                        <a:spcBef>
                          <a:spcPts val="0"/>
                        </a:spcBef>
                        <a:spcAft>
                          <a:spcPts val="200"/>
                        </a:spcAft>
                        <a:buFont typeface="Arial" panose="020B0604020202020204" pitchFamily="34" charset="0"/>
                        <a:buChar char="•"/>
                      </a:pP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Equipment </a:t>
                      </a:r>
                      <a:r>
                        <a:rPr lang="en-US" sz="14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is reasonably inexpensive; </a:t>
                      </a:r>
                      <a:endPar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180975" marR="0" indent="-180975" algn="just" rtl="0" eaLnBrk="1" hangingPunct="1">
                        <a:lnSpc>
                          <a:spcPct val="100000"/>
                        </a:lnSpc>
                        <a:spcBef>
                          <a:spcPts val="0"/>
                        </a:spcBef>
                        <a:spcAft>
                          <a:spcPts val="200"/>
                        </a:spcAft>
                        <a:buFont typeface="Arial" panose="020B0604020202020204" pitchFamily="34" charset="0"/>
                        <a:buChar char="•"/>
                      </a:pP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It </a:t>
                      </a:r>
                      <a:r>
                        <a:rPr lang="en-US" sz="14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is relatively simple to install and </a:t>
                      </a: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run;</a:t>
                      </a:r>
                    </a:p>
                    <a:p>
                      <a:pPr marL="180975" marR="0" indent="-180975" algn="just" rtl="0" eaLnBrk="1" hangingPunct="1">
                        <a:lnSpc>
                          <a:spcPct val="100000"/>
                        </a:lnSpc>
                        <a:spcBef>
                          <a:spcPts val="0"/>
                        </a:spcBef>
                        <a:spcAft>
                          <a:spcPts val="200"/>
                        </a:spcAft>
                        <a:buFont typeface="Arial" panose="020B0604020202020204" pitchFamily="34" charset="0"/>
                        <a:buChar char="•"/>
                      </a:pP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It </a:t>
                      </a:r>
                      <a:r>
                        <a:rPr lang="en-US" sz="14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is a well-established technology that has been used for a number of years in many countries.</a:t>
                      </a:r>
                    </a:p>
                    <a:p>
                      <a:pPr marL="0" marR="0">
                        <a:lnSpc>
                          <a:spcPct val="100000"/>
                        </a:lnSpc>
                        <a:spcBef>
                          <a:spcPts val="0"/>
                        </a:spcBef>
                        <a:spcAft>
                          <a:spcPts val="200"/>
                        </a:spcAft>
                      </a:pPr>
                      <a:r>
                        <a:rPr lang="en-GB" sz="1400" dirty="0">
                          <a:effectLst/>
                          <a:latin typeface="Calibri" panose="020F0502020204030204" pitchFamily="34" charset="0"/>
                          <a:ea typeface="SimSun" panose="02010600030101010101" pitchFamily="2" charset="-122"/>
                          <a:cs typeface="Times New Roman" panose="02020603050405020304" pitchFamily="18" charset="0"/>
                        </a:rPr>
                        <a:t> </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53183" marR="531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6771">
                <a:tc>
                  <a:txBody>
                    <a:bodyPr/>
                    <a:lstStyle/>
                    <a:p>
                      <a:pPr marL="0" marR="0">
                        <a:lnSpc>
                          <a:spcPct val="100000"/>
                        </a:lnSpc>
                        <a:spcBef>
                          <a:spcPts val="0"/>
                        </a:spcBef>
                        <a:spcAft>
                          <a:spcPts val="200"/>
                        </a:spcAft>
                      </a:pPr>
                      <a:r>
                        <a:rPr lang="en-GB" sz="1400" b="1" u="sng" dirty="0">
                          <a:effectLst/>
                          <a:latin typeface="Calibri" panose="020F0502020204030204" pitchFamily="34" charset="0"/>
                          <a:ea typeface="SimSun" panose="02010600030101010101" pitchFamily="2" charset="-122"/>
                          <a:cs typeface="Times New Roman" panose="02020603050405020304" pitchFamily="18" charset="0"/>
                        </a:rPr>
                        <a:t>Disadvantages: </a:t>
                      </a:r>
                      <a:endParaRPr lang="en-US" sz="1400" b="1" u="sng" dirty="0">
                        <a:effectLst/>
                        <a:latin typeface="Calibri" panose="020F0502020204030204" pitchFamily="34" charset="0"/>
                        <a:ea typeface="SimSun" panose="02010600030101010101" pitchFamily="2" charset="-122"/>
                        <a:cs typeface="Times New Roman" panose="02020603050405020304" pitchFamily="18" charset="0"/>
                      </a:endParaRPr>
                    </a:p>
                    <a:p>
                      <a:pPr marL="180975" marR="0" indent="-180975" algn="just" rtl="0" eaLnBrk="1" hangingPunct="1">
                        <a:lnSpc>
                          <a:spcPct val="100000"/>
                        </a:lnSpc>
                        <a:spcBef>
                          <a:spcPts val="0"/>
                        </a:spcBef>
                        <a:spcAft>
                          <a:spcPts val="200"/>
                        </a:spcAft>
                        <a:buFont typeface="Arial" panose="020B0604020202020204" pitchFamily="34" charset="0"/>
                        <a:buChar char="•"/>
                      </a:pP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Higher </a:t>
                      </a:r>
                      <a:r>
                        <a:rPr lang="en-US" sz="14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costs of equipment (sophisticated hardware and software required);</a:t>
                      </a:r>
                    </a:p>
                    <a:p>
                      <a:pPr marL="180975" marR="0" indent="-180975" algn="just" rtl="0" eaLnBrk="1" hangingPunct="1">
                        <a:lnSpc>
                          <a:spcPct val="100000"/>
                        </a:lnSpc>
                        <a:spcBef>
                          <a:spcPts val="0"/>
                        </a:spcBef>
                        <a:spcAft>
                          <a:spcPts val="200"/>
                        </a:spcAft>
                        <a:buFont typeface="Arial" panose="020B0604020202020204" pitchFamily="34" charset="0"/>
                        <a:buChar char="•"/>
                      </a:pP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Character </a:t>
                      </a:r>
                      <a:r>
                        <a:rPr lang="en-US" sz="14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substitution, which </a:t>
                      </a: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affect </a:t>
                      </a:r>
                      <a:r>
                        <a:rPr lang="en-US" sz="14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data quality; </a:t>
                      </a:r>
                    </a:p>
                    <a:p>
                      <a:pPr marL="180975" marR="0" indent="-180975" algn="just" rtl="0" eaLnBrk="1" hangingPunct="1">
                        <a:lnSpc>
                          <a:spcPct val="100000"/>
                        </a:lnSpc>
                        <a:spcBef>
                          <a:spcPts val="0"/>
                        </a:spcBef>
                        <a:spcAft>
                          <a:spcPts val="200"/>
                        </a:spcAft>
                        <a:buFont typeface="Arial" panose="020B0604020202020204" pitchFamily="34" charset="0"/>
                        <a:buChar char="•"/>
                      </a:pP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Tuning </a:t>
                      </a:r>
                      <a:r>
                        <a:rPr lang="en-US" sz="14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of recognition engine and process to accurately recognize characters is critical with trade-offs between quality and cost. </a:t>
                      </a:r>
                    </a:p>
                    <a:p>
                      <a:pPr marL="180975" marR="0" indent="-180975" algn="just" rtl="0" eaLnBrk="1" hangingPunct="1">
                        <a:lnSpc>
                          <a:spcPct val="100000"/>
                        </a:lnSpc>
                        <a:spcBef>
                          <a:spcPts val="0"/>
                        </a:spcBef>
                        <a:spcAft>
                          <a:spcPts val="200"/>
                        </a:spcAft>
                        <a:buFont typeface="Arial" panose="020B0604020202020204" pitchFamily="34" charset="0"/>
                        <a:buChar char="•"/>
                      </a:pP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Handwritten </a:t>
                      </a:r>
                      <a:r>
                        <a:rPr lang="en-US" sz="14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responses must be written in a constrained response area.</a:t>
                      </a:r>
                    </a:p>
                  </a:txBody>
                  <a:tcPr marL="53183" marR="531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200"/>
                        </a:spcAft>
                      </a:pPr>
                      <a:r>
                        <a:rPr lang="en-GB" sz="1400" b="1" u="sng" dirty="0">
                          <a:effectLst/>
                          <a:latin typeface="Calibri" panose="020F0502020204030204" pitchFamily="34" charset="0"/>
                          <a:ea typeface="SimSun" panose="02010600030101010101" pitchFamily="2" charset="-122"/>
                          <a:cs typeface="Times New Roman" panose="02020603050405020304" pitchFamily="18" charset="0"/>
                        </a:rPr>
                        <a:t>Disadvantages</a:t>
                      </a:r>
                      <a:r>
                        <a:rPr lang="en-GB" sz="1400" u="sng" dirty="0">
                          <a:effectLst/>
                          <a:latin typeface="Calibri" panose="020F0502020204030204" pitchFamily="34" charset="0"/>
                          <a:ea typeface="SimSun" panose="02010600030101010101" pitchFamily="2" charset="-122"/>
                          <a:cs typeface="Times New Roman" panose="02020603050405020304" pitchFamily="18" charset="0"/>
                        </a:rPr>
                        <a:t>: </a:t>
                      </a:r>
                      <a:endParaRPr lang="en-US" sz="1400" u="sng" dirty="0">
                        <a:effectLst/>
                        <a:latin typeface="Calibri" panose="020F0502020204030204" pitchFamily="34" charset="0"/>
                        <a:ea typeface="SimSun" panose="02010600030101010101" pitchFamily="2" charset="-122"/>
                        <a:cs typeface="Times New Roman" panose="02020603050405020304" pitchFamily="18" charset="0"/>
                      </a:endParaRPr>
                    </a:p>
                    <a:p>
                      <a:pPr marL="180975" marR="0" indent="-180975" algn="just" rtl="0" eaLnBrk="1" hangingPunct="1">
                        <a:lnSpc>
                          <a:spcPct val="100000"/>
                        </a:lnSpc>
                        <a:spcBef>
                          <a:spcPts val="0"/>
                        </a:spcBef>
                        <a:spcAft>
                          <a:spcPts val="200"/>
                        </a:spcAft>
                        <a:buFont typeface="Arial" panose="020B0604020202020204" pitchFamily="34" charset="0"/>
                        <a:buChar char="•"/>
                      </a:pP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Can </a:t>
                      </a:r>
                      <a:r>
                        <a:rPr lang="en-US" sz="14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recognize marks made </a:t>
                      </a: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only by </a:t>
                      </a:r>
                      <a:r>
                        <a:rPr lang="en-US" sz="14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a special pencil on numbers or letters pre-printed on special </a:t>
                      </a: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questionnaires.</a:t>
                      </a:r>
                    </a:p>
                    <a:p>
                      <a:pPr marL="180975" marR="0" indent="-180975" algn="just" rtl="0" eaLnBrk="1" hangingPunct="1">
                        <a:lnSpc>
                          <a:spcPct val="100000"/>
                        </a:lnSpc>
                        <a:spcBef>
                          <a:spcPts val="0"/>
                        </a:spcBef>
                        <a:spcAft>
                          <a:spcPts val="200"/>
                        </a:spcAft>
                        <a:buFont typeface="Arial" panose="020B0604020202020204" pitchFamily="34" charset="0"/>
                        <a:buChar char="•"/>
                      </a:pP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Precision </a:t>
                      </a:r>
                      <a:r>
                        <a:rPr lang="en-US" sz="14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required in </a:t>
                      </a: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the printing </a:t>
                      </a:r>
                      <a:r>
                        <a:rPr lang="en-US" sz="14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process of </a:t>
                      </a: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questionnaires</a:t>
                      </a:r>
                    </a:p>
                    <a:p>
                      <a:pPr marL="180975" marR="0" indent="-180975" algn="just" rtl="0" eaLnBrk="1" hangingPunct="1">
                        <a:lnSpc>
                          <a:spcPct val="100000"/>
                        </a:lnSpc>
                        <a:spcBef>
                          <a:spcPts val="0"/>
                        </a:spcBef>
                        <a:spcAft>
                          <a:spcPts val="200"/>
                        </a:spcAft>
                        <a:buFont typeface="Arial" panose="020B0604020202020204" pitchFamily="34" charset="0"/>
                        <a:buChar char="•"/>
                      </a:pP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Restrictions </a:t>
                      </a:r>
                      <a:r>
                        <a:rPr lang="en-US" sz="14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on the type of </a:t>
                      </a: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paper/ink used;</a:t>
                      </a:r>
                    </a:p>
                    <a:p>
                      <a:pPr marL="180975" marR="0" indent="-180975" algn="just" rtl="0" eaLnBrk="1" hangingPunct="1">
                        <a:lnSpc>
                          <a:spcPct val="100000"/>
                        </a:lnSpc>
                        <a:spcBef>
                          <a:spcPts val="0"/>
                        </a:spcBef>
                        <a:spcAft>
                          <a:spcPts val="200"/>
                        </a:spcAft>
                        <a:buFont typeface="Arial" panose="020B0604020202020204" pitchFamily="34" charset="0"/>
                        <a:buChar char="•"/>
                      </a:pP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Precision </a:t>
                      </a:r>
                      <a:r>
                        <a:rPr lang="en-US" sz="14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required in cutting of </a:t>
                      </a: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sheets;</a:t>
                      </a:r>
                    </a:p>
                    <a:p>
                      <a:pPr marL="180975" marR="0" indent="-180975" algn="just" rtl="0" eaLnBrk="1" hangingPunct="1">
                        <a:lnSpc>
                          <a:spcPct val="100000"/>
                        </a:lnSpc>
                        <a:spcBef>
                          <a:spcPts val="0"/>
                        </a:spcBef>
                        <a:spcAft>
                          <a:spcPts val="200"/>
                        </a:spcAft>
                        <a:buFont typeface="Arial" panose="020B0604020202020204" pitchFamily="34" charset="0"/>
                        <a:buChar char="•"/>
                      </a:pPr>
                      <a:r>
                        <a:rPr lang="en-US" sz="1400" kern="120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Restrictions </a:t>
                      </a:r>
                      <a:r>
                        <a:rPr lang="en-US" sz="1400" kern="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as to form design;</a:t>
                      </a:r>
                    </a:p>
                  </a:txBody>
                  <a:tcPr marL="53183" marR="531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7215243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980728"/>
            <a:ext cx="8115470" cy="576064"/>
          </a:xfrm>
        </p:spPr>
        <p:txBody>
          <a:bodyPr>
            <a:noAutofit/>
          </a:bodyPr>
          <a:lstStyle/>
          <a:p>
            <a:pPr marL="596646" indent="-514350"/>
            <a:r>
              <a:rPr lang="en-US" sz="4000" b="1" dirty="0">
                <a:latin typeface="Calibri" pitchFamily="34" charset="0"/>
              </a:rPr>
              <a:t>Data processing </a:t>
            </a:r>
            <a:r>
              <a:rPr lang="en-US" sz="4000" b="1" dirty="0" smtClean="0">
                <a:latin typeface="Calibri" pitchFamily="34" charset="0"/>
              </a:rPr>
              <a:t>activities – </a:t>
            </a:r>
            <a:r>
              <a:rPr lang="en-US" sz="4000" dirty="0" smtClean="0">
                <a:latin typeface="Calibri" pitchFamily="34" charset="0"/>
              </a:rPr>
              <a:t>cont’d</a:t>
            </a:r>
          </a:p>
        </p:txBody>
      </p:sp>
      <p:sp>
        <p:nvSpPr>
          <p:cNvPr id="3" name="Content Placeholder 2"/>
          <p:cNvSpPr>
            <a:spLocks noGrp="1"/>
          </p:cNvSpPr>
          <p:nvPr>
            <p:ph idx="1"/>
          </p:nvPr>
        </p:nvSpPr>
        <p:spPr>
          <a:xfrm>
            <a:off x="1043608" y="1588368"/>
            <a:ext cx="7704856" cy="5008984"/>
          </a:xfrm>
        </p:spPr>
        <p:txBody>
          <a:bodyPr>
            <a:noAutofit/>
          </a:bodyPr>
          <a:lstStyle/>
          <a:p>
            <a:pPr marL="0">
              <a:lnSpc>
                <a:spcPct val="100000"/>
              </a:lnSpc>
            </a:pPr>
            <a:r>
              <a:rPr lang="en-GB" sz="1600" b="1" i="1" dirty="0" smtClean="0"/>
              <a:t>Handheld </a:t>
            </a:r>
            <a:r>
              <a:rPr lang="en-GB" sz="1600" b="1" i="1" dirty="0"/>
              <a:t>device </a:t>
            </a:r>
            <a:endParaRPr lang="en-US" sz="1600" b="1" dirty="0"/>
          </a:p>
          <a:p>
            <a:pPr marL="360000" indent="-360000">
              <a:lnSpc>
                <a:spcPct val="100000"/>
              </a:lnSpc>
              <a:buFont typeface="Arial" pitchFamily="34" charset="0"/>
              <a:buChar char="•"/>
            </a:pPr>
            <a:r>
              <a:rPr lang="en-GB" sz="1800" dirty="0" smtClean="0"/>
              <a:t>Use of CAPI with electronic questionnaire, </a:t>
            </a:r>
            <a:r>
              <a:rPr lang="en-US" sz="1800" dirty="0"/>
              <a:t>data entry completed directly by the enumerators </a:t>
            </a:r>
            <a:endParaRPr lang="en-GB" sz="1800" dirty="0" smtClean="0"/>
          </a:p>
          <a:p>
            <a:pPr marL="917784" lvl="1" indent="-360000">
              <a:lnSpc>
                <a:spcPct val="100000"/>
              </a:lnSpc>
              <a:buFont typeface="Wingdings" pitchFamily="2" charset="2"/>
              <a:buChar char="§"/>
            </a:pPr>
            <a:r>
              <a:rPr lang="en-GB" sz="1600" dirty="0" smtClean="0"/>
              <a:t>Cost-effective</a:t>
            </a:r>
          </a:p>
          <a:p>
            <a:pPr marL="917784" lvl="1" indent="-360000">
              <a:lnSpc>
                <a:spcPct val="100000"/>
              </a:lnSpc>
              <a:buFont typeface="Wingdings" pitchFamily="2" charset="2"/>
              <a:buChar char="§"/>
            </a:pPr>
            <a:r>
              <a:rPr lang="en-GB" sz="1600" dirty="0" smtClean="0"/>
              <a:t>Allows for automatic coding and editing</a:t>
            </a:r>
          </a:p>
          <a:p>
            <a:pPr marL="917784" lvl="1" indent="-360000">
              <a:lnSpc>
                <a:spcPct val="100000"/>
              </a:lnSpc>
              <a:buFont typeface="Wingdings" pitchFamily="2" charset="2"/>
              <a:buChar char="§"/>
            </a:pPr>
            <a:r>
              <a:rPr lang="en-GB" sz="1600" dirty="0" smtClean="0"/>
              <a:t>Allows for skip patterns</a:t>
            </a:r>
          </a:p>
          <a:p>
            <a:pPr marL="917784" lvl="1" indent="-360000">
              <a:lnSpc>
                <a:spcPct val="100000"/>
              </a:lnSpc>
              <a:buFont typeface="Wingdings" pitchFamily="2" charset="2"/>
              <a:buChar char="§"/>
            </a:pPr>
            <a:r>
              <a:rPr lang="en-GB" sz="1600" dirty="0" smtClean="0"/>
              <a:t>Thorough testing of the data-entry application required</a:t>
            </a:r>
          </a:p>
          <a:p>
            <a:pPr marL="1164672" lvl="2" indent="-360000">
              <a:lnSpc>
                <a:spcPct val="100000"/>
              </a:lnSpc>
              <a:buFont typeface="Arial" pitchFamily="34" charset="0"/>
              <a:buChar char="•"/>
            </a:pPr>
            <a:r>
              <a:rPr lang="en-GB" sz="1600" dirty="0" smtClean="0"/>
              <a:t>Functional testing</a:t>
            </a:r>
          </a:p>
          <a:p>
            <a:pPr marL="1164672" lvl="2" indent="-360000">
              <a:lnSpc>
                <a:spcPct val="100000"/>
              </a:lnSpc>
              <a:buFont typeface="Arial" pitchFamily="34" charset="0"/>
              <a:buChar char="•"/>
            </a:pPr>
            <a:r>
              <a:rPr lang="en-GB" sz="1600" dirty="0" smtClean="0"/>
              <a:t>Usability testing</a:t>
            </a:r>
          </a:p>
          <a:p>
            <a:pPr marL="1164672" lvl="2" indent="-360000">
              <a:lnSpc>
                <a:spcPct val="100000"/>
              </a:lnSpc>
              <a:buFont typeface="Arial" pitchFamily="34" charset="0"/>
              <a:buChar char="•"/>
            </a:pPr>
            <a:r>
              <a:rPr lang="en-GB" sz="1600" dirty="0" smtClean="0"/>
              <a:t>Data transfer testing</a:t>
            </a:r>
          </a:p>
          <a:p>
            <a:pPr marL="0">
              <a:lnSpc>
                <a:spcPct val="100000"/>
              </a:lnSpc>
            </a:pPr>
            <a:r>
              <a:rPr lang="en-GB" sz="1600" b="1" i="1" dirty="0" smtClean="0"/>
              <a:t>CASI and CATI data entry</a:t>
            </a:r>
          </a:p>
          <a:p>
            <a:pPr marL="917784" lvl="1" indent="-360000">
              <a:lnSpc>
                <a:spcPct val="100000"/>
              </a:lnSpc>
              <a:buFont typeface="Arial" pitchFamily="34" charset="0"/>
              <a:buChar char="•"/>
            </a:pPr>
            <a:r>
              <a:rPr lang="en-US" sz="1600" dirty="0" smtClean="0"/>
              <a:t>Usually </a:t>
            </a:r>
            <a:r>
              <a:rPr lang="en-US" sz="1600" dirty="0"/>
              <a:t>administered in conjunction with other methods</a:t>
            </a:r>
            <a:r>
              <a:rPr lang="en-GB" sz="1600" dirty="0"/>
              <a:t> </a:t>
            </a:r>
            <a:endParaRPr lang="en-GB" sz="1600" dirty="0" smtClean="0"/>
          </a:p>
          <a:p>
            <a:pPr marL="917784" lvl="1" indent="-360000">
              <a:lnSpc>
                <a:spcPct val="100000"/>
              </a:lnSpc>
              <a:buFont typeface="Arial" pitchFamily="34" charset="0"/>
              <a:buChar char="•"/>
            </a:pPr>
            <a:r>
              <a:rPr lang="en-US" sz="1600" dirty="0" smtClean="0"/>
              <a:t>Similar </a:t>
            </a:r>
            <a:r>
              <a:rPr lang="en-US" sz="1600" dirty="0"/>
              <a:t>to handheld data </a:t>
            </a:r>
            <a:r>
              <a:rPr lang="en-US" sz="1600" dirty="0" smtClean="0"/>
              <a:t>collection - online form are used; </a:t>
            </a:r>
            <a:r>
              <a:rPr lang="en-US" sz="1600" dirty="0"/>
              <a:t>an application </a:t>
            </a:r>
            <a:r>
              <a:rPr lang="en-US" sz="1600" dirty="0" smtClean="0"/>
              <a:t>guides </a:t>
            </a:r>
            <a:r>
              <a:rPr lang="en-US" sz="1600" dirty="0"/>
              <a:t>the respondent through the </a:t>
            </a:r>
            <a:r>
              <a:rPr lang="en-US" sz="1600" dirty="0" smtClean="0"/>
              <a:t>questionnaire</a:t>
            </a:r>
          </a:p>
          <a:p>
            <a:pPr marL="917784" lvl="1" indent="-360000">
              <a:lnSpc>
                <a:spcPct val="100000"/>
              </a:lnSpc>
              <a:buFont typeface="Arial" pitchFamily="34" charset="0"/>
              <a:buChar char="•"/>
            </a:pPr>
            <a:r>
              <a:rPr lang="en-US" sz="1600" dirty="0"/>
              <a:t>Testing the flow and skip patterns of the online form is essential </a:t>
            </a:r>
          </a:p>
          <a:p>
            <a:pPr marL="360000" lvl="0" indent="-360000">
              <a:lnSpc>
                <a:spcPct val="100000"/>
              </a:lnSpc>
              <a:buFont typeface="Arial" pitchFamily="34" charset="0"/>
              <a:buChar char="•"/>
            </a:pPr>
            <a:endParaRPr lang="en-GB" sz="1600" dirty="0"/>
          </a:p>
          <a:p>
            <a:pPr marL="360000" lvl="0" indent="-360000">
              <a:lnSpc>
                <a:spcPct val="100000"/>
              </a:lnSpc>
              <a:buFont typeface="Arial" pitchFamily="34" charset="0"/>
              <a:buChar char="•"/>
            </a:pPr>
            <a:endParaRPr lang="en-GB" sz="1600" dirty="0" smtClean="0"/>
          </a:p>
          <a:p>
            <a:pPr marL="360000" lvl="0" indent="-360000">
              <a:lnSpc>
                <a:spcPct val="100000"/>
              </a:lnSpc>
              <a:buFont typeface="Arial" pitchFamily="34" charset="0"/>
              <a:buChar char="•"/>
            </a:pPr>
            <a:endParaRPr lang="en-GB" sz="1600" dirty="0"/>
          </a:p>
          <a:p>
            <a:pPr marL="0" lvl="0">
              <a:lnSpc>
                <a:spcPct val="150000"/>
              </a:lnSpc>
              <a:spcBef>
                <a:spcPts val="0"/>
              </a:spcBef>
            </a:pPr>
            <a:endParaRPr lang="fr-FR" sz="1400" dirty="0" smtClean="0"/>
          </a:p>
          <a:p>
            <a:pPr marL="360000" lvl="0" indent="-360000">
              <a:spcBef>
                <a:spcPts val="0"/>
              </a:spcBef>
              <a:buFont typeface="Arial" pitchFamily="34" charset="0"/>
              <a:buChar char="•"/>
            </a:pPr>
            <a:endParaRPr lang="en-US" sz="1400" dirty="0" smtClean="0"/>
          </a:p>
          <a:p>
            <a:pPr lvl="0"/>
            <a:endParaRPr lang="en-US" sz="1400"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8</a:t>
            </a:fld>
            <a:endParaRPr lang="es-ES"/>
          </a:p>
        </p:txBody>
      </p:sp>
    </p:spTree>
    <p:extLst>
      <p:ext uri="{BB962C8B-B14F-4D97-AF65-F5344CB8AC3E}">
        <p14:creationId xmlns:p14="http://schemas.microsoft.com/office/powerpoint/2010/main" xmlns="" val="2154960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908720"/>
            <a:ext cx="7992888" cy="792088"/>
          </a:xfrm>
        </p:spPr>
        <p:txBody>
          <a:bodyPr>
            <a:noAutofit/>
          </a:bodyPr>
          <a:lstStyle/>
          <a:p>
            <a:pPr indent="-514350"/>
            <a:r>
              <a:rPr lang="en-US" sz="2400" b="1" dirty="0" smtClean="0"/>
              <a:t>Examples </a:t>
            </a:r>
            <a:r>
              <a:rPr lang="en-US" sz="2400" b="1" dirty="0"/>
              <a:t>of Data scanning and computer assisted systems use for 2010 round of agricultural censuses</a:t>
            </a:r>
            <a:r>
              <a:rPr lang="en-US" sz="2400" dirty="0" smtClean="0"/>
              <a:t> </a:t>
            </a:r>
            <a:endParaRPr lang="en-US" sz="2400" i="1" dirty="0" smtClean="0"/>
          </a:p>
        </p:txBody>
      </p:sp>
      <p:graphicFrame>
        <p:nvGraphicFramePr>
          <p:cNvPr id="7" name="Content Placeholder 6"/>
          <p:cNvGraphicFramePr>
            <a:graphicFrameLocks noGrp="1"/>
          </p:cNvGraphicFramePr>
          <p:nvPr>
            <p:ph idx="1"/>
            <p:extLst>
              <p:ext uri="{D42A27DB-BD31-4B8C-83A1-F6EECF244321}">
                <p14:modId xmlns:p14="http://schemas.microsoft.com/office/powerpoint/2010/main" xmlns="" val="1116621848"/>
              </p:ext>
            </p:extLst>
          </p:nvPr>
        </p:nvGraphicFramePr>
        <p:xfrm>
          <a:off x="1187624" y="1844824"/>
          <a:ext cx="7704856" cy="4175120"/>
        </p:xfrm>
        <a:graphic>
          <a:graphicData uri="http://schemas.openxmlformats.org/drawingml/2006/table">
            <a:tbl>
              <a:tblPr firstRow="1" firstCol="1" bandRow="1"/>
              <a:tblGrid>
                <a:gridCol w="2987685"/>
                <a:gridCol w="4717171"/>
              </a:tblGrid>
              <a:tr h="387306">
                <a:tc>
                  <a:txBody>
                    <a:bodyPr/>
                    <a:lstStyle/>
                    <a:p>
                      <a:pPr marL="0" marR="0" algn="just">
                        <a:lnSpc>
                          <a:spcPct val="115000"/>
                        </a:lnSpc>
                        <a:spcBef>
                          <a:spcPts val="0"/>
                        </a:spcBef>
                        <a:spcAft>
                          <a:spcPts val="0"/>
                        </a:spcAft>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TECHNOLOGY</a:t>
                      </a:r>
                      <a:endParaRPr lang="en-US" sz="1800" b="1" dirty="0">
                        <a:effectLst/>
                        <a:latin typeface="Calibri" panose="020F0502020204030204" pitchFamily="34" charset="0"/>
                        <a:ea typeface="SimSun" panose="02010600030101010101" pitchFamily="2" charset="-122"/>
                        <a:cs typeface="Times New Roman" panose="02020603050405020304" pitchFamily="18" charset="0"/>
                      </a:endParaRPr>
                    </a:p>
                  </a:txBody>
                  <a:tcPr marL="18148" marR="181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lgn="just">
                        <a:lnSpc>
                          <a:spcPct val="115000"/>
                        </a:lnSpc>
                        <a:spcBef>
                          <a:spcPts val="0"/>
                        </a:spcBef>
                        <a:spcAft>
                          <a:spcPts val="0"/>
                        </a:spcAft>
                      </a:pPr>
                      <a:r>
                        <a:rPr lang="en-US" sz="1800" b="1"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COUNTRY</a:t>
                      </a:r>
                      <a:endParaRPr lang="en-US" sz="1800" b="1" dirty="0">
                        <a:effectLst/>
                        <a:latin typeface="Calibri" panose="020F0502020204030204" pitchFamily="34" charset="0"/>
                        <a:ea typeface="SimSun" panose="02010600030101010101" pitchFamily="2" charset="-122"/>
                        <a:cs typeface="Times New Roman" panose="02020603050405020304" pitchFamily="18" charset="0"/>
                      </a:endParaRPr>
                    </a:p>
                  </a:txBody>
                  <a:tcPr marL="18148" marR="181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774614">
                <a:tc>
                  <a:txBody>
                    <a:bodyPr/>
                    <a:lstStyle/>
                    <a:p>
                      <a:pPr marL="0" marR="0" algn="just">
                        <a:lnSpc>
                          <a:spcPct val="115000"/>
                        </a:lnSpc>
                        <a:spcBef>
                          <a:spcPts val="0"/>
                        </a:spcBef>
                        <a:spcAft>
                          <a:spcPts val="0"/>
                        </a:spcAft>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Optical character recognition (OCR)</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18148" marR="181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lang="en-US" sz="18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Albania</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Czech Republic, Greece, Ireland</a:t>
                      </a:r>
                      <a:r>
                        <a:rPr lang="en-US" sz="18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Malawi,  </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Norway, </a:t>
                      </a:r>
                      <a:r>
                        <a:rPr lang="en-US" sz="18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Philippines, Sweden </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18148" marR="181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4614">
                <a:tc>
                  <a:txBody>
                    <a:bodyPr/>
                    <a:lstStyle/>
                    <a:p>
                      <a:pPr marL="0" marR="0" algn="l">
                        <a:lnSpc>
                          <a:spcPct val="115000"/>
                        </a:lnSpc>
                        <a:spcBef>
                          <a:spcPts val="0"/>
                        </a:spcBef>
                        <a:spcAft>
                          <a:spcPts val="0"/>
                        </a:spcAft>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Intelligent character recognition (ICR)</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18148" marR="181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Tanzania,  Canada, Cook Island</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18148" marR="181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5834">
                <a:tc>
                  <a:txBody>
                    <a:bodyPr/>
                    <a:lstStyle/>
                    <a:p>
                      <a:pPr marL="0" marR="0" algn="just">
                        <a:lnSpc>
                          <a:spcPct val="115000"/>
                        </a:lnSpc>
                        <a:spcBef>
                          <a:spcPts val="0"/>
                        </a:spcBef>
                        <a:spcAft>
                          <a:spcPts val="0"/>
                        </a:spcAft>
                      </a:pPr>
                      <a:r>
                        <a:rPr lang="en-US" sz="1800" b="1"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CAPI/PDA</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18148" marR="181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lang="en-US" sz="18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Argentina,</a:t>
                      </a:r>
                      <a:r>
                        <a:rPr lang="en-US" sz="1800" baseline="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Brazil, Colombia, France, French </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Guyana, </a:t>
                      </a:r>
                      <a:r>
                        <a:rPr lang="en-US" sz="18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Iran, Jordan, Lithuania, Martinique</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Mexico, Mozambique, Slovenia, Thailand, Venezuela</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18148" marR="181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2752">
                <a:tc>
                  <a:txBody>
                    <a:bodyPr/>
                    <a:lstStyle/>
                    <a:p>
                      <a:pPr marL="0" marR="0" algn="just">
                        <a:lnSpc>
                          <a:spcPct val="115000"/>
                        </a:lnSpc>
                        <a:spcBef>
                          <a:spcPts val="0"/>
                        </a:spcBef>
                        <a:spcAft>
                          <a:spcPts val="0"/>
                        </a:spcAft>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CAWI, CATI, CAPI combined</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18148" marR="181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8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Estonia, Finland</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Iceland, </a:t>
                      </a:r>
                      <a:r>
                        <a:rPr lang="en-US" sz="18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Italy</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Latvia, Poland</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Sweden, Spain</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18148" marR="1814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412FF748-1325-48DC-AE50-E54CCC902008}" type="slidenum">
              <a:rPr lang="es-ES" smtClean="0"/>
              <a:pPr/>
              <a:t>9</a:t>
            </a:fld>
            <a:endParaRPr lang="es-ES"/>
          </a:p>
        </p:txBody>
      </p:sp>
      <p:sp>
        <p:nvSpPr>
          <p:cNvPr id="6" name="Title 1"/>
          <p:cNvSpPr txBox="1">
            <a:spLocks/>
          </p:cNvSpPr>
          <p:nvPr/>
        </p:nvSpPr>
        <p:spPr>
          <a:xfrm>
            <a:off x="1691680" y="6014392"/>
            <a:ext cx="6626500" cy="576064"/>
          </a:xfrm>
          <a:prstGeom prst="rect">
            <a:avLst/>
          </a:prstGeom>
        </p:spPr>
        <p:txBody>
          <a:bodyPr vert="horz" lIns="91440" tIns="45720" rIns="91440" bIns="45720" rtlCol="0" anchor="ctr">
            <a:normAutofit/>
          </a:bodyPr>
          <a:lstStyle>
            <a:lvl1pPr algn="l" rtl="0" eaLnBrk="1" latinLnBrk="0" hangingPunct="1">
              <a:spcBef>
                <a:spcPct val="0"/>
              </a:spcBef>
              <a:buNone/>
              <a:defRPr sz="4400" kern="1200">
                <a:solidFill>
                  <a:srgbClr val="0070C0"/>
                </a:solidFill>
                <a:effectLst/>
                <a:latin typeface="Times New Roman" panose="02020603050405020304" pitchFamily="18" charset="0"/>
                <a:ea typeface="+mj-ea"/>
                <a:cs typeface="Times New Roman" panose="02020603050405020304" pitchFamily="18" charset="0"/>
              </a:defRPr>
            </a:lvl1pPr>
            <a:extLst/>
          </a:lstStyle>
          <a:p>
            <a:pPr marL="596646" indent="-514350"/>
            <a:r>
              <a:rPr lang="en-US" sz="1400" dirty="0">
                <a:solidFill>
                  <a:schemeClr val="tx1"/>
                </a:solidFill>
              </a:rPr>
              <a:t>Source: </a:t>
            </a:r>
            <a:r>
              <a:rPr lang="en-US" sz="1400" dirty="0" smtClean="0"/>
              <a:t>FAO</a:t>
            </a:r>
            <a:r>
              <a:rPr lang="en-US" sz="1400" dirty="0"/>
              <a:t>, Metadata reports; </a:t>
            </a:r>
            <a:r>
              <a:rPr lang="en-US" sz="1400" u="sng" dirty="0">
                <a:hlinkClick r:id="rId2"/>
              </a:rPr>
              <a:t>http://www.fao.org/economic/ess/ess-wca/en/</a:t>
            </a:r>
            <a:endParaRPr lang="en-US" sz="1400" i="1" dirty="0" smtClean="0">
              <a:solidFill>
                <a:schemeClr val="tx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100000" t="100000" r="100000" b="10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100000" t="100000" r="100000" b="10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51000" t="-20000" r="2000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17339</TotalTime>
  <Words>1611</Words>
  <Application>Microsoft Office PowerPoint</Application>
  <PresentationFormat>On-screen Show (4:3)</PresentationFormat>
  <Paragraphs>223</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Solstice</vt:lpstr>
      <vt:lpstr>Slide 1</vt:lpstr>
      <vt:lpstr>CONTENT</vt:lpstr>
      <vt:lpstr>Hardware and Software</vt:lpstr>
      <vt:lpstr>Hardware and Software– cont’d</vt:lpstr>
      <vt:lpstr>Testing computer programmes</vt:lpstr>
      <vt:lpstr>Data processing activities</vt:lpstr>
      <vt:lpstr>Data processing activities – cont’d</vt:lpstr>
      <vt:lpstr>Data processing activities – cont’d</vt:lpstr>
      <vt:lpstr>Examples of Data scanning and computer assisted systems use for 2010 round of agricultural censuses </vt:lpstr>
      <vt:lpstr>Data editing</vt:lpstr>
      <vt:lpstr>Data editing – cont’d</vt:lpstr>
      <vt:lpstr>Data editing – cont’d</vt:lpstr>
      <vt:lpstr>Imputation</vt:lpstr>
      <vt:lpstr>Data validation and tabulation</vt:lpstr>
      <vt:lpstr>FEEDBACK EXPECTED</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PROGRAMME OF THE CENSUS OF AGRICULTURE (WCA) 2020</dc:title>
  <dc:creator>Miguel</dc:creator>
  <cp:lastModifiedBy>Adriana Neciu (ESS)</cp:lastModifiedBy>
  <cp:revision>341</cp:revision>
  <dcterms:created xsi:type="dcterms:W3CDTF">2016-04-09T12:24:55Z</dcterms:created>
  <dcterms:modified xsi:type="dcterms:W3CDTF">2017-01-27T08:29:46Z</dcterms:modified>
</cp:coreProperties>
</file>