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rawings/drawing3.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60" r:id="rId2"/>
    <p:sldId id="261" r:id="rId3"/>
    <p:sldId id="262" r:id="rId4"/>
    <p:sldId id="263" r:id="rId5"/>
    <p:sldId id="264" r:id="rId6"/>
    <p:sldId id="265" r:id="rId7"/>
    <p:sldId id="257" r:id="rId8"/>
    <p:sldId id="258" r:id="rId9"/>
    <p:sldId id="256" r:id="rId10"/>
    <p:sldId id="259" r:id="rId11"/>
    <p:sldId id="266" r:id="rId12"/>
    <p:sldId id="267" r:id="rId13"/>
    <p:sldId id="271" r:id="rId14"/>
    <p:sldId id="268" r:id="rId15"/>
    <p:sldId id="269" r:id="rId16"/>
    <p:sldId id="270" r:id="rId17"/>
  </p:sldIdLst>
  <p:sldSz cx="9144000" cy="6858000" type="screen4x3"/>
  <p:notesSz cx="6858000" cy="9144000"/>
  <p:custShowLst>
    <p:custShow name="Custom Show 1" id="0">
      <p:sldLst>
        <p:sld r:id="rId8"/>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2919F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66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Oct%202011\HardFibres2011\Tables%20and%20Charts%20for%20JHD%20paper%202011-F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Oct%202011\HardFibres2011\Tables%20and%20Charts%20for%20JHD%20paper%202011-FN.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KOROMA\Desktop\jhtaresal.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KOROMA\Desktop\jhtaresal.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KOROMA\Desktop\jhtaresa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KOROMA\Desktop\jhtares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sz="1000" baseline="0" dirty="0" smtClean="0">
                <a:latin typeface="Frutiger-light"/>
              </a:rPr>
              <a:t>Trend </a:t>
            </a:r>
            <a:r>
              <a:rPr lang="en-US" sz="1000" baseline="0" dirty="0">
                <a:latin typeface="Frutiger-light"/>
              </a:rPr>
              <a:t>in Jute </a:t>
            </a:r>
            <a:r>
              <a:rPr lang="en-US" sz="1000" baseline="0" dirty="0" smtClean="0">
                <a:latin typeface="Frutiger-light"/>
              </a:rPr>
              <a:t>Fibre </a:t>
            </a:r>
            <a:r>
              <a:rPr lang="en-US" sz="1000" baseline="0" dirty="0">
                <a:latin typeface="Frutiger-light"/>
              </a:rPr>
              <a:t>&amp; Products Exports, 1996-2010</a:t>
            </a:r>
          </a:p>
        </c:rich>
      </c:tx>
      <c:layout/>
    </c:title>
    <c:plotArea>
      <c:layout/>
      <c:lineChart>
        <c:grouping val="standard"/>
        <c:ser>
          <c:idx val="1"/>
          <c:order val="0"/>
          <c:tx>
            <c:strRef>
              <c:f>'E:\Oct 2011\HardFibres2011\[jhfexpvalhs96.xlsx]Sheet1'!$L$35</c:f>
              <c:strCache>
                <c:ptCount val="1"/>
                <c:pt idx="0">
                  <c:v>Jute</c:v>
                </c:pt>
              </c:strCache>
            </c:strRef>
          </c:tx>
          <c:spPr>
            <a:ln>
              <a:prstDash val="sysDash"/>
            </a:ln>
          </c:spPr>
          <c:marker>
            <c:symbol val="none"/>
          </c:marker>
          <c:cat>
            <c:numRef>
              <c:f>'E:\Oct 2011\HardFibres2011\[jhfexpvalhs96.xlsx]Sheet1'!$M$33:$AA$33</c:f>
              <c:numCache>
                <c:formatCode>General</c:formatCode>
                <c:ptCount val="15"/>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numCache>
            </c:numRef>
          </c:cat>
          <c:val>
            <c:numRef>
              <c:f>'E:\Oct 2011\HardFibres2011\[jhfexpvalhs96.xlsx]Sheet1'!$M$35:$AA$35</c:f>
              <c:numCache>
                <c:formatCode>General</c:formatCode>
                <c:ptCount val="15"/>
                <c:pt idx="0">
                  <c:v>1225.4164250000001</c:v>
                </c:pt>
                <c:pt idx="1">
                  <c:v>1528.0685600000006</c:v>
                </c:pt>
                <c:pt idx="2">
                  <c:v>1219.85805</c:v>
                </c:pt>
                <c:pt idx="3">
                  <c:v>1171.4558000000004</c:v>
                </c:pt>
                <c:pt idx="4">
                  <c:v>1253.665356</c:v>
                </c:pt>
                <c:pt idx="5">
                  <c:v>1254.0933579999999</c:v>
                </c:pt>
                <c:pt idx="6">
                  <c:v>1935.0956289999999</c:v>
                </c:pt>
                <c:pt idx="7">
                  <c:v>2273.9059810000003</c:v>
                </c:pt>
                <c:pt idx="8">
                  <c:v>2598.7661809999991</c:v>
                </c:pt>
                <c:pt idx="9">
                  <c:v>3035.0102350000002</c:v>
                </c:pt>
                <c:pt idx="10">
                  <c:v>3505.5229319999999</c:v>
                </c:pt>
                <c:pt idx="11">
                  <c:v>4171.5457340000003</c:v>
                </c:pt>
                <c:pt idx="12">
                  <c:v>5412.1163070000002</c:v>
                </c:pt>
                <c:pt idx="13">
                  <c:v>4406.5709949999991</c:v>
                </c:pt>
                <c:pt idx="14">
                  <c:v>3931.9598040000001</c:v>
                </c:pt>
              </c:numCache>
            </c:numRef>
          </c:val>
        </c:ser>
        <c:marker val="1"/>
        <c:axId val="47236608"/>
        <c:axId val="47238144"/>
      </c:lineChart>
      <c:catAx>
        <c:axId val="47236608"/>
        <c:scaling>
          <c:orientation val="minMax"/>
        </c:scaling>
        <c:axPos val="b"/>
        <c:numFmt formatCode="General" sourceLinked="1"/>
        <c:tickLblPos val="nextTo"/>
        <c:txPr>
          <a:bodyPr/>
          <a:lstStyle/>
          <a:p>
            <a:pPr>
              <a:defRPr lang="en-US" sz="800" baseline="0">
                <a:latin typeface="Frutiger-light"/>
              </a:defRPr>
            </a:pPr>
            <a:endParaRPr lang="en-US"/>
          </a:p>
        </c:txPr>
        <c:crossAx val="47238144"/>
        <c:crosses val="autoZero"/>
        <c:auto val="1"/>
        <c:lblAlgn val="ctr"/>
        <c:lblOffset val="100"/>
        <c:tickLblSkip val="2"/>
      </c:catAx>
      <c:valAx>
        <c:axId val="47238144"/>
        <c:scaling>
          <c:orientation val="minMax"/>
        </c:scaling>
        <c:axPos val="l"/>
        <c:majorGridlines/>
        <c:title>
          <c:tx>
            <c:rich>
              <a:bodyPr rot="-5400000" vert="horz"/>
              <a:lstStyle/>
              <a:p>
                <a:pPr>
                  <a:defRPr lang="en-US" sz="700" b="0" i="0" baseline="0">
                    <a:latin typeface="Frutiger-light"/>
                  </a:defRPr>
                </a:pPr>
                <a:r>
                  <a:rPr lang="en-US" sz="700" b="0" i="0" baseline="0">
                    <a:latin typeface="Frutiger-light"/>
                  </a:rPr>
                  <a:t>Millions of US$</a:t>
                </a:r>
              </a:p>
            </c:rich>
          </c:tx>
          <c:layout/>
        </c:title>
        <c:numFmt formatCode="General" sourceLinked="1"/>
        <c:tickLblPos val="nextTo"/>
        <c:txPr>
          <a:bodyPr/>
          <a:lstStyle/>
          <a:p>
            <a:pPr>
              <a:defRPr lang="en-US" sz="800" baseline="0">
                <a:latin typeface="Frutiger-light"/>
              </a:defRPr>
            </a:pPr>
            <a:endParaRPr lang="en-US"/>
          </a:p>
        </c:txPr>
        <c:crossAx val="4723660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sz="1000" baseline="0" dirty="0">
                <a:latin typeface="FrUTIGER-LIGHT"/>
              </a:rPr>
              <a:t>Trends in Exports of Abaca, Coir &amp; Sisal Fibres &amp; Products, 1996-2010</a:t>
            </a:r>
          </a:p>
        </c:rich>
      </c:tx>
      <c:layout/>
    </c:title>
    <c:plotArea>
      <c:layout/>
      <c:lineChart>
        <c:grouping val="standard"/>
        <c:ser>
          <c:idx val="0"/>
          <c:order val="0"/>
          <c:tx>
            <c:strRef>
              <c:f>'E:\Oct 2011\HardFibres2011\[jhfexpvalhs96.xlsx]Sheet1'!$M$51</c:f>
              <c:strCache>
                <c:ptCount val="1"/>
                <c:pt idx="0">
                  <c:v>Hard Fibres</c:v>
                </c:pt>
              </c:strCache>
            </c:strRef>
          </c:tx>
          <c:marker>
            <c:symbol val="none"/>
          </c:marker>
          <c:cat>
            <c:numRef>
              <c:f>'E:\Oct 2011\HardFibres2011\[jhfexpvalhs96.xlsx]Sheet1'!$N$50:$AB$50</c:f>
              <c:numCache>
                <c:formatCode>General</c:formatCode>
                <c:ptCount val="15"/>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numCache>
            </c:numRef>
          </c:cat>
          <c:val>
            <c:numRef>
              <c:f>'E:\Oct 2011\HardFibres2011\[jhfexpvalhs96.xlsx]Sheet1'!$N$51:$AB$51</c:f>
              <c:numCache>
                <c:formatCode>General</c:formatCode>
                <c:ptCount val="15"/>
                <c:pt idx="0">
                  <c:v>930.05510199999947</c:v>
                </c:pt>
                <c:pt idx="1">
                  <c:v>1071.2183379999997</c:v>
                </c:pt>
                <c:pt idx="2">
                  <c:v>1001.6499080000001</c:v>
                </c:pt>
                <c:pt idx="3">
                  <c:v>992.53554000000008</c:v>
                </c:pt>
                <c:pt idx="4">
                  <c:v>907.93893299999991</c:v>
                </c:pt>
                <c:pt idx="5">
                  <c:v>904.41142799999966</c:v>
                </c:pt>
                <c:pt idx="6">
                  <c:v>907.0356220000001</c:v>
                </c:pt>
                <c:pt idx="7">
                  <c:v>1030.5169080000001</c:v>
                </c:pt>
                <c:pt idx="8">
                  <c:v>1202.8265940000001</c:v>
                </c:pt>
                <c:pt idx="9">
                  <c:v>1320.825577000001</c:v>
                </c:pt>
                <c:pt idx="10">
                  <c:v>1486.716167000001</c:v>
                </c:pt>
                <c:pt idx="11">
                  <c:v>1578.1505749999997</c:v>
                </c:pt>
                <c:pt idx="12">
                  <c:v>1714.7820469999992</c:v>
                </c:pt>
                <c:pt idx="13">
                  <c:v>1501.7002469999998</c:v>
                </c:pt>
                <c:pt idx="14">
                  <c:v>1268.848652000001</c:v>
                </c:pt>
              </c:numCache>
            </c:numRef>
          </c:val>
        </c:ser>
        <c:marker val="1"/>
        <c:axId val="47754240"/>
        <c:axId val="47756032"/>
      </c:lineChart>
      <c:catAx>
        <c:axId val="47754240"/>
        <c:scaling>
          <c:orientation val="minMax"/>
        </c:scaling>
        <c:axPos val="b"/>
        <c:numFmt formatCode="General" sourceLinked="1"/>
        <c:tickLblPos val="nextTo"/>
        <c:txPr>
          <a:bodyPr/>
          <a:lstStyle/>
          <a:p>
            <a:pPr>
              <a:defRPr lang="en-US" sz="800" baseline="0">
                <a:latin typeface="Frutiger-light"/>
              </a:defRPr>
            </a:pPr>
            <a:endParaRPr lang="en-US"/>
          </a:p>
        </c:txPr>
        <c:crossAx val="47756032"/>
        <c:crosses val="autoZero"/>
        <c:auto val="1"/>
        <c:lblAlgn val="ctr"/>
        <c:lblOffset val="100"/>
        <c:tickLblSkip val="2"/>
      </c:catAx>
      <c:valAx>
        <c:axId val="47756032"/>
        <c:scaling>
          <c:orientation val="minMax"/>
        </c:scaling>
        <c:axPos val="l"/>
        <c:majorGridlines/>
        <c:title>
          <c:tx>
            <c:rich>
              <a:bodyPr rot="-5400000" vert="horz"/>
              <a:lstStyle/>
              <a:p>
                <a:pPr>
                  <a:defRPr lang="en-US" sz="800" b="0">
                    <a:latin typeface="Frutiger-light"/>
                  </a:defRPr>
                </a:pPr>
                <a:r>
                  <a:rPr lang="en-US" sz="800" b="0">
                    <a:latin typeface="Frutiger-light"/>
                  </a:rPr>
                  <a:t>Millions of US$</a:t>
                </a:r>
              </a:p>
            </c:rich>
          </c:tx>
          <c:layout/>
        </c:title>
        <c:numFmt formatCode="General" sourceLinked="1"/>
        <c:tickLblPos val="nextTo"/>
        <c:txPr>
          <a:bodyPr/>
          <a:lstStyle/>
          <a:p>
            <a:pPr>
              <a:defRPr lang="en-US" sz="800" baseline="0">
                <a:latin typeface="Frutiger-light"/>
              </a:defRPr>
            </a:pPr>
            <a:endParaRPr lang="en-US"/>
          </a:p>
        </c:txPr>
        <c:crossAx val="47754240"/>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dirty="0"/>
              <a:t>Tariff</a:t>
            </a:r>
            <a:r>
              <a:rPr lang="en-US" baseline="0" dirty="0"/>
              <a:t> Escalation in </a:t>
            </a:r>
            <a:r>
              <a:rPr lang="en-US" baseline="0" dirty="0" smtClean="0"/>
              <a:t>Jute Trade</a:t>
            </a:r>
            <a:endParaRPr lang="en-US" dirty="0"/>
          </a:p>
        </c:rich>
      </c:tx>
      <c:layout/>
    </c:title>
    <c:view3D>
      <c:rAngAx val="1"/>
    </c:view3D>
    <c:plotArea>
      <c:layout/>
      <c:bar3DChart>
        <c:barDir val="col"/>
        <c:grouping val="clustered"/>
        <c:ser>
          <c:idx val="0"/>
          <c:order val="0"/>
          <c:tx>
            <c:strRef>
              <c:f>jute2!$K$14:$K$15</c:f>
              <c:strCache>
                <c:ptCount val="1"/>
                <c:pt idx="0">
                  <c:v>1998 Raw</c:v>
                </c:pt>
              </c:strCache>
            </c:strRef>
          </c:tx>
          <c:cat>
            <c:strRef>
              <c:f>jute2!$J$16:$J$20</c:f>
              <c:strCache>
                <c:ptCount val="5"/>
                <c:pt idx="0">
                  <c:v>Africa</c:v>
                </c:pt>
                <c:pt idx="1">
                  <c:v>Asia</c:v>
                </c:pt>
                <c:pt idx="2">
                  <c:v>Latin Amer</c:v>
                </c:pt>
                <c:pt idx="3">
                  <c:v>BRIC</c:v>
                </c:pt>
                <c:pt idx="4">
                  <c:v>QUAD</c:v>
                </c:pt>
              </c:strCache>
            </c:strRef>
          </c:cat>
          <c:val>
            <c:numRef>
              <c:f>jute2!$K$16:$K$20</c:f>
              <c:numCache>
                <c:formatCode>General</c:formatCode>
                <c:ptCount val="5"/>
                <c:pt idx="0">
                  <c:v>11.25</c:v>
                </c:pt>
                <c:pt idx="1">
                  <c:v>6.33</c:v>
                </c:pt>
                <c:pt idx="2">
                  <c:v>7.39</c:v>
                </c:pt>
                <c:pt idx="3">
                  <c:v>11</c:v>
                </c:pt>
                <c:pt idx="4">
                  <c:v>0</c:v>
                </c:pt>
              </c:numCache>
            </c:numRef>
          </c:val>
        </c:ser>
        <c:ser>
          <c:idx val="1"/>
          <c:order val="1"/>
          <c:tx>
            <c:strRef>
              <c:f>jute2!$L$14:$L$15</c:f>
              <c:strCache>
                <c:ptCount val="1"/>
                <c:pt idx="0">
                  <c:v>1998 Semi</c:v>
                </c:pt>
              </c:strCache>
            </c:strRef>
          </c:tx>
          <c:cat>
            <c:strRef>
              <c:f>jute2!$J$16:$J$20</c:f>
              <c:strCache>
                <c:ptCount val="5"/>
                <c:pt idx="0">
                  <c:v>Africa</c:v>
                </c:pt>
                <c:pt idx="1">
                  <c:v>Asia</c:v>
                </c:pt>
                <c:pt idx="2">
                  <c:v>Latin Amer</c:v>
                </c:pt>
                <c:pt idx="3">
                  <c:v>BRIC</c:v>
                </c:pt>
                <c:pt idx="4">
                  <c:v>QUAD</c:v>
                </c:pt>
              </c:strCache>
            </c:strRef>
          </c:cat>
          <c:val>
            <c:numRef>
              <c:f>jute2!$L$16:$L$20</c:f>
              <c:numCache>
                <c:formatCode>General</c:formatCode>
                <c:ptCount val="5"/>
                <c:pt idx="0">
                  <c:v>17.779999999999994</c:v>
                </c:pt>
                <c:pt idx="1">
                  <c:v>12.64</c:v>
                </c:pt>
                <c:pt idx="2">
                  <c:v>15.08</c:v>
                </c:pt>
                <c:pt idx="3">
                  <c:v>18.829999999999991</c:v>
                </c:pt>
                <c:pt idx="4">
                  <c:v>5.56</c:v>
                </c:pt>
              </c:numCache>
            </c:numRef>
          </c:val>
        </c:ser>
        <c:ser>
          <c:idx val="2"/>
          <c:order val="2"/>
          <c:tx>
            <c:strRef>
              <c:f>jute2!$M$14:$M$15</c:f>
              <c:strCache>
                <c:ptCount val="1"/>
                <c:pt idx="0">
                  <c:v>1998 Final</c:v>
                </c:pt>
              </c:strCache>
            </c:strRef>
          </c:tx>
          <c:cat>
            <c:strRef>
              <c:f>jute2!$J$16:$J$20</c:f>
              <c:strCache>
                <c:ptCount val="5"/>
                <c:pt idx="0">
                  <c:v>Africa</c:v>
                </c:pt>
                <c:pt idx="1">
                  <c:v>Asia</c:v>
                </c:pt>
                <c:pt idx="2">
                  <c:v>Latin Amer</c:v>
                </c:pt>
                <c:pt idx="3">
                  <c:v>BRIC</c:v>
                </c:pt>
                <c:pt idx="4">
                  <c:v>QUAD</c:v>
                </c:pt>
              </c:strCache>
            </c:strRef>
          </c:cat>
          <c:val>
            <c:numRef>
              <c:f>jute2!$M$16:$M$20</c:f>
              <c:numCache>
                <c:formatCode>General</c:formatCode>
                <c:ptCount val="5"/>
                <c:pt idx="0">
                  <c:v>31.979999999999993</c:v>
                </c:pt>
                <c:pt idx="1">
                  <c:v>20.07</c:v>
                </c:pt>
                <c:pt idx="2">
                  <c:v>19.439999999999994</c:v>
                </c:pt>
                <c:pt idx="3">
                  <c:v>24.2</c:v>
                </c:pt>
                <c:pt idx="4">
                  <c:v>8.17</c:v>
                </c:pt>
              </c:numCache>
            </c:numRef>
          </c:val>
        </c:ser>
        <c:ser>
          <c:idx val="3"/>
          <c:order val="3"/>
          <c:tx>
            <c:strRef>
              <c:f>jute2!$N$14:$N$15</c:f>
              <c:strCache>
                <c:ptCount val="1"/>
                <c:pt idx="0">
                  <c:v>1998 Final</c:v>
                </c:pt>
              </c:strCache>
            </c:strRef>
          </c:tx>
          <c:cat>
            <c:strRef>
              <c:f>jute2!$J$16:$J$20</c:f>
              <c:strCache>
                <c:ptCount val="5"/>
                <c:pt idx="0">
                  <c:v>Africa</c:v>
                </c:pt>
                <c:pt idx="1">
                  <c:v>Asia</c:v>
                </c:pt>
                <c:pt idx="2">
                  <c:v>Latin Amer</c:v>
                </c:pt>
                <c:pt idx="3">
                  <c:v>BRIC</c:v>
                </c:pt>
                <c:pt idx="4">
                  <c:v>QUAD</c:v>
                </c:pt>
              </c:strCache>
            </c:strRef>
          </c:cat>
          <c:val>
            <c:numRef>
              <c:f>jute2!$N$16:$N$20</c:f>
              <c:numCache>
                <c:formatCode>General</c:formatCode>
                <c:ptCount val="5"/>
              </c:numCache>
            </c:numRef>
          </c:val>
        </c:ser>
        <c:ser>
          <c:idx val="4"/>
          <c:order val="4"/>
          <c:tx>
            <c:strRef>
              <c:f>jute2!$O$14:$O$15</c:f>
              <c:strCache>
                <c:ptCount val="1"/>
                <c:pt idx="0">
                  <c:v>2009 Raw</c:v>
                </c:pt>
              </c:strCache>
            </c:strRef>
          </c:tx>
          <c:cat>
            <c:strRef>
              <c:f>jute2!$J$16:$J$20</c:f>
              <c:strCache>
                <c:ptCount val="5"/>
                <c:pt idx="0">
                  <c:v>Africa</c:v>
                </c:pt>
                <c:pt idx="1">
                  <c:v>Asia</c:v>
                </c:pt>
                <c:pt idx="2">
                  <c:v>Latin Amer</c:v>
                </c:pt>
                <c:pt idx="3">
                  <c:v>BRIC</c:v>
                </c:pt>
                <c:pt idx="4">
                  <c:v>QUAD</c:v>
                </c:pt>
              </c:strCache>
            </c:strRef>
          </c:cat>
          <c:val>
            <c:numRef>
              <c:f>jute2!$O$16:$O$20</c:f>
              <c:numCache>
                <c:formatCode>General</c:formatCode>
                <c:ptCount val="5"/>
                <c:pt idx="0">
                  <c:v>4.91</c:v>
                </c:pt>
                <c:pt idx="1">
                  <c:v>2.19</c:v>
                </c:pt>
                <c:pt idx="2">
                  <c:v>5.75</c:v>
                </c:pt>
                <c:pt idx="3">
                  <c:v>8</c:v>
                </c:pt>
                <c:pt idx="4">
                  <c:v>0</c:v>
                </c:pt>
              </c:numCache>
            </c:numRef>
          </c:val>
        </c:ser>
        <c:ser>
          <c:idx val="5"/>
          <c:order val="5"/>
          <c:tx>
            <c:strRef>
              <c:f>jute2!$P$14:$P$15</c:f>
              <c:strCache>
                <c:ptCount val="1"/>
                <c:pt idx="0">
                  <c:v>2009 Semi</c:v>
                </c:pt>
              </c:strCache>
            </c:strRef>
          </c:tx>
          <c:cat>
            <c:strRef>
              <c:f>jute2!$J$16:$J$20</c:f>
              <c:strCache>
                <c:ptCount val="5"/>
                <c:pt idx="0">
                  <c:v>Africa</c:v>
                </c:pt>
                <c:pt idx="1">
                  <c:v>Asia</c:v>
                </c:pt>
                <c:pt idx="2">
                  <c:v>Latin Amer</c:v>
                </c:pt>
                <c:pt idx="3">
                  <c:v>BRIC</c:v>
                </c:pt>
                <c:pt idx="4">
                  <c:v>QUAD</c:v>
                </c:pt>
              </c:strCache>
            </c:strRef>
          </c:cat>
          <c:val>
            <c:numRef>
              <c:f>jute2!$P$16:$P$20</c:f>
              <c:numCache>
                <c:formatCode>General</c:formatCode>
                <c:ptCount val="5"/>
                <c:pt idx="0">
                  <c:v>9.44</c:v>
                </c:pt>
                <c:pt idx="1">
                  <c:v>8.120000000000001</c:v>
                </c:pt>
                <c:pt idx="2">
                  <c:v>11.77</c:v>
                </c:pt>
                <c:pt idx="3">
                  <c:v>22</c:v>
                </c:pt>
                <c:pt idx="4">
                  <c:v>3.53</c:v>
                </c:pt>
              </c:numCache>
            </c:numRef>
          </c:val>
        </c:ser>
        <c:ser>
          <c:idx val="6"/>
          <c:order val="6"/>
          <c:tx>
            <c:strRef>
              <c:f>jute2!$Q$14:$Q$15</c:f>
              <c:strCache>
                <c:ptCount val="1"/>
                <c:pt idx="0">
                  <c:v>2009 Final</c:v>
                </c:pt>
              </c:strCache>
            </c:strRef>
          </c:tx>
          <c:cat>
            <c:strRef>
              <c:f>jute2!$J$16:$J$20</c:f>
              <c:strCache>
                <c:ptCount val="5"/>
                <c:pt idx="0">
                  <c:v>Africa</c:v>
                </c:pt>
                <c:pt idx="1">
                  <c:v>Asia</c:v>
                </c:pt>
                <c:pt idx="2">
                  <c:v>Latin Amer</c:v>
                </c:pt>
                <c:pt idx="3">
                  <c:v>BRIC</c:v>
                </c:pt>
                <c:pt idx="4">
                  <c:v>QUAD</c:v>
                </c:pt>
              </c:strCache>
            </c:strRef>
          </c:cat>
          <c:val>
            <c:numRef>
              <c:f>jute2!$Q$16:$Q$20</c:f>
              <c:numCache>
                <c:formatCode>General</c:formatCode>
                <c:ptCount val="5"/>
                <c:pt idx="0">
                  <c:v>21.14</c:v>
                </c:pt>
                <c:pt idx="1">
                  <c:v>15.97</c:v>
                </c:pt>
                <c:pt idx="2">
                  <c:v>17.579999999999991</c:v>
                </c:pt>
                <c:pt idx="3">
                  <c:v>35</c:v>
                </c:pt>
                <c:pt idx="4">
                  <c:v>7.79</c:v>
                </c:pt>
              </c:numCache>
            </c:numRef>
          </c:val>
        </c:ser>
        <c:shape val="cylinder"/>
        <c:axId val="52733824"/>
        <c:axId val="52735360"/>
        <c:axId val="0"/>
      </c:bar3DChart>
      <c:catAx>
        <c:axId val="52733824"/>
        <c:scaling>
          <c:orientation val="minMax"/>
        </c:scaling>
        <c:axPos val="b"/>
        <c:majorGridlines/>
        <c:tickLblPos val="nextTo"/>
        <c:txPr>
          <a:bodyPr/>
          <a:lstStyle/>
          <a:p>
            <a:pPr>
              <a:defRPr lang="en-US" b="1"/>
            </a:pPr>
            <a:endParaRPr lang="en-US"/>
          </a:p>
        </c:txPr>
        <c:crossAx val="52735360"/>
        <c:crosses val="autoZero"/>
        <c:auto val="1"/>
        <c:lblAlgn val="ctr"/>
        <c:lblOffset val="100"/>
      </c:catAx>
      <c:valAx>
        <c:axId val="52735360"/>
        <c:scaling>
          <c:orientation val="minMax"/>
        </c:scaling>
        <c:axPos val="l"/>
        <c:majorGridlines/>
        <c:title>
          <c:tx>
            <c:rich>
              <a:bodyPr rot="-5400000" vert="horz"/>
              <a:lstStyle/>
              <a:p>
                <a:pPr>
                  <a:defRPr lang="en-US"/>
                </a:pPr>
                <a:r>
                  <a:rPr lang="en-US"/>
                  <a:t>advalorem (%)</a:t>
                </a:r>
              </a:p>
            </c:rich>
          </c:tx>
          <c:layout/>
        </c:title>
        <c:numFmt formatCode="General" sourceLinked="1"/>
        <c:tickLblPos val="nextTo"/>
        <c:txPr>
          <a:bodyPr/>
          <a:lstStyle/>
          <a:p>
            <a:pPr>
              <a:defRPr lang="en-US"/>
            </a:pPr>
            <a:endParaRPr lang="en-US"/>
          </a:p>
        </c:txPr>
        <c:crossAx val="52733824"/>
        <c:crosses val="autoZero"/>
        <c:crossBetween val="between"/>
      </c:valAx>
    </c:plotArea>
    <c:plotVisOnly val="1"/>
  </c:chart>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dirty="0"/>
              <a:t>Tariff Escalation in </a:t>
            </a:r>
            <a:r>
              <a:rPr lang="en-US" dirty="0" smtClean="0"/>
              <a:t>Sisal Trade</a:t>
            </a:r>
            <a:endParaRPr lang="en-US" dirty="0"/>
          </a:p>
        </c:rich>
      </c:tx>
      <c:layout/>
    </c:title>
    <c:view3D>
      <c:rAngAx val="1"/>
    </c:view3D>
    <c:plotArea>
      <c:layout/>
      <c:bar3DChart>
        <c:barDir val="col"/>
        <c:grouping val="clustered"/>
        <c:ser>
          <c:idx val="0"/>
          <c:order val="0"/>
          <c:tx>
            <c:strRef>
              <c:f>Sheet2!$E$8:$E$9</c:f>
              <c:strCache>
                <c:ptCount val="1"/>
                <c:pt idx="0">
                  <c:v>1998 Raw</c:v>
                </c:pt>
              </c:strCache>
            </c:strRef>
          </c:tx>
          <c:cat>
            <c:strRef>
              <c:f>Sheet2!$D$10:$D$14</c:f>
              <c:strCache>
                <c:ptCount val="5"/>
                <c:pt idx="0">
                  <c:v>Africa</c:v>
                </c:pt>
                <c:pt idx="1">
                  <c:v>Asia</c:v>
                </c:pt>
                <c:pt idx="2">
                  <c:v>Latin Amer</c:v>
                </c:pt>
                <c:pt idx="3">
                  <c:v>BRIC</c:v>
                </c:pt>
                <c:pt idx="4">
                  <c:v>Quad</c:v>
                </c:pt>
              </c:strCache>
            </c:strRef>
          </c:cat>
          <c:val>
            <c:numRef>
              <c:f>Sheet2!$E$10:$E$14</c:f>
              <c:numCache>
                <c:formatCode>General</c:formatCode>
                <c:ptCount val="5"/>
                <c:pt idx="0">
                  <c:v>12.5</c:v>
                </c:pt>
                <c:pt idx="1">
                  <c:v>6.75</c:v>
                </c:pt>
                <c:pt idx="2">
                  <c:v>6.89</c:v>
                </c:pt>
                <c:pt idx="3">
                  <c:v>9</c:v>
                </c:pt>
                <c:pt idx="4">
                  <c:v>0</c:v>
                </c:pt>
              </c:numCache>
            </c:numRef>
          </c:val>
        </c:ser>
        <c:ser>
          <c:idx val="1"/>
          <c:order val="1"/>
          <c:tx>
            <c:strRef>
              <c:f>Sheet2!$F$8:$F$9</c:f>
              <c:strCache>
                <c:ptCount val="1"/>
                <c:pt idx="0">
                  <c:v>1998 Final</c:v>
                </c:pt>
              </c:strCache>
            </c:strRef>
          </c:tx>
          <c:cat>
            <c:strRef>
              <c:f>Sheet2!$D$10:$D$14</c:f>
              <c:strCache>
                <c:ptCount val="5"/>
                <c:pt idx="0">
                  <c:v>Africa</c:v>
                </c:pt>
                <c:pt idx="1">
                  <c:v>Asia</c:v>
                </c:pt>
                <c:pt idx="2">
                  <c:v>Latin Amer</c:v>
                </c:pt>
                <c:pt idx="3">
                  <c:v>BRIC</c:v>
                </c:pt>
                <c:pt idx="4">
                  <c:v>Quad</c:v>
                </c:pt>
              </c:strCache>
            </c:strRef>
          </c:cat>
          <c:val>
            <c:numRef>
              <c:f>Sheet2!$F$10:$F$14</c:f>
              <c:numCache>
                <c:formatCode>General</c:formatCode>
                <c:ptCount val="5"/>
                <c:pt idx="0">
                  <c:v>26.67</c:v>
                </c:pt>
                <c:pt idx="1">
                  <c:v>15.53</c:v>
                </c:pt>
                <c:pt idx="2">
                  <c:v>17.079999999999991</c:v>
                </c:pt>
                <c:pt idx="3">
                  <c:v>21</c:v>
                </c:pt>
                <c:pt idx="4">
                  <c:v>6.14</c:v>
                </c:pt>
              </c:numCache>
            </c:numRef>
          </c:val>
        </c:ser>
        <c:ser>
          <c:idx val="2"/>
          <c:order val="2"/>
          <c:tx>
            <c:strRef>
              <c:f>Sheet2!$G$8:$G$9</c:f>
              <c:strCache>
                <c:ptCount val="1"/>
                <c:pt idx="0">
                  <c:v>1998 Final</c:v>
                </c:pt>
              </c:strCache>
            </c:strRef>
          </c:tx>
          <c:cat>
            <c:strRef>
              <c:f>Sheet2!$D$10:$D$14</c:f>
              <c:strCache>
                <c:ptCount val="5"/>
                <c:pt idx="0">
                  <c:v>Africa</c:v>
                </c:pt>
                <c:pt idx="1">
                  <c:v>Asia</c:v>
                </c:pt>
                <c:pt idx="2">
                  <c:v>Latin Amer</c:v>
                </c:pt>
                <c:pt idx="3">
                  <c:v>BRIC</c:v>
                </c:pt>
                <c:pt idx="4">
                  <c:v>Quad</c:v>
                </c:pt>
              </c:strCache>
            </c:strRef>
          </c:cat>
          <c:val>
            <c:numRef>
              <c:f>Sheet2!$G$10:$G$14</c:f>
              <c:numCache>
                <c:formatCode>General</c:formatCode>
                <c:ptCount val="5"/>
              </c:numCache>
            </c:numRef>
          </c:val>
        </c:ser>
        <c:ser>
          <c:idx val="3"/>
          <c:order val="3"/>
          <c:tx>
            <c:strRef>
              <c:f>Sheet2!$H$8:$H$9</c:f>
              <c:strCache>
                <c:ptCount val="1"/>
                <c:pt idx="0">
                  <c:v>2009 Raw</c:v>
                </c:pt>
              </c:strCache>
            </c:strRef>
          </c:tx>
          <c:cat>
            <c:strRef>
              <c:f>Sheet2!$D$10:$D$14</c:f>
              <c:strCache>
                <c:ptCount val="5"/>
                <c:pt idx="0">
                  <c:v>Africa</c:v>
                </c:pt>
                <c:pt idx="1">
                  <c:v>Asia</c:v>
                </c:pt>
                <c:pt idx="2">
                  <c:v>Latin Amer</c:v>
                </c:pt>
                <c:pt idx="3">
                  <c:v>BRIC</c:v>
                </c:pt>
                <c:pt idx="4">
                  <c:v>Quad</c:v>
                </c:pt>
              </c:strCache>
            </c:strRef>
          </c:cat>
          <c:val>
            <c:numRef>
              <c:f>Sheet2!$H$10:$H$14</c:f>
              <c:numCache>
                <c:formatCode>General</c:formatCode>
                <c:ptCount val="5"/>
                <c:pt idx="0">
                  <c:v>11</c:v>
                </c:pt>
                <c:pt idx="1">
                  <c:v>0</c:v>
                </c:pt>
                <c:pt idx="2">
                  <c:v>9.5</c:v>
                </c:pt>
                <c:pt idx="3">
                  <c:v>0</c:v>
                </c:pt>
                <c:pt idx="4">
                  <c:v>0</c:v>
                </c:pt>
              </c:numCache>
            </c:numRef>
          </c:val>
        </c:ser>
        <c:ser>
          <c:idx val="4"/>
          <c:order val="4"/>
          <c:tx>
            <c:strRef>
              <c:f>Sheet2!$I$8:$I$9</c:f>
              <c:strCache>
                <c:ptCount val="1"/>
                <c:pt idx="0">
                  <c:v>2009 Final</c:v>
                </c:pt>
              </c:strCache>
            </c:strRef>
          </c:tx>
          <c:cat>
            <c:strRef>
              <c:f>Sheet2!$D$10:$D$14</c:f>
              <c:strCache>
                <c:ptCount val="5"/>
                <c:pt idx="0">
                  <c:v>Africa</c:v>
                </c:pt>
                <c:pt idx="1">
                  <c:v>Asia</c:v>
                </c:pt>
                <c:pt idx="2">
                  <c:v>Latin Amer</c:v>
                </c:pt>
                <c:pt idx="3">
                  <c:v>BRIC</c:v>
                </c:pt>
                <c:pt idx="4">
                  <c:v>Quad</c:v>
                </c:pt>
              </c:strCache>
            </c:strRef>
          </c:cat>
          <c:val>
            <c:numRef>
              <c:f>Sheet2!$I$10:$I$14</c:f>
              <c:numCache>
                <c:formatCode>General</c:formatCode>
                <c:ptCount val="5"/>
                <c:pt idx="0">
                  <c:v>10.65</c:v>
                </c:pt>
                <c:pt idx="1">
                  <c:v>11.05</c:v>
                </c:pt>
                <c:pt idx="2">
                  <c:v>14.24</c:v>
                </c:pt>
                <c:pt idx="3">
                  <c:v>16.22</c:v>
                </c:pt>
                <c:pt idx="4">
                  <c:v>4.6399999999999997</c:v>
                </c:pt>
              </c:numCache>
            </c:numRef>
          </c:val>
        </c:ser>
        <c:shape val="cylinder"/>
        <c:axId val="59862016"/>
        <c:axId val="59884288"/>
        <c:axId val="0"/>
      </c:bar3DChart>
      <c:catAx>
        <c:axId val="59862016"/>
        <c:scaling>
          <c:orientation val="minMax"/>
        </c:scaling>
        <c:axPos val="b"/>
        <c:majorGridlines/>
        <c:tickLblPos val="nextTo"/>
        <c:txPr>
          <a:bodyPr/>
          <a:lstStyle/>
          <a:p>
            <a:pPr>
              <a:defRPr lang="en-US"/>
            </a:pPr>
            <a:endParaRPr lang="en-US"/>
          </a:p>
        </c:txPr>
        <c:crossAx val="59884288"/>
        <c:crosses val="autoZero"/>
        <c:auto val="1"/>
        <c:lblAlgn val="ctr"/>
        <c:lblOffset val="100"/>
      </c:catAx>
      <c:valAx>
        <c:axId val="59884288"/>
        <c:scaling>
          <c:orientation val="minMax"/>
        </c:scaling>
        <c:axPos val="l"/>
        <c:majorGridlines/>
        <c:title>
          <c:tx>
            <c:rich>
              <a:bodyPr rot="-5400000" vert="horz"/>
              <a:lstStyle/>
              <a:p>
                <a:pPr>
                  <a:defRPr lang="en-US"/>
                </a:pPr>
                <a:r>
                  <a:rPr lang="en-US" dirty="0" err="1" smtClean="0"/>
                  <a:t>advalorem</a:t>
                </a:r>
                <a:r>
                  <a:rPr lang="en-US" dirty="0" smtClean="0"/>
                  <a:t> </a:t>
                </a:r>
                <a:r>
                  <a:rPr lang="en-US" dirty="0"/>
                  <a:t>(%)</a:t>
                </a:r>
              </a:p>
            </c:rich>
          </c:tx>
          <c:layout/>
        </c:title>
        <c:numFmt formatCode="General" sourceLinked="1"/>
        <c:tickLblPos val="nextTo"/>
        <c:txPr>
          <a:bodyPr/>
          <a:lstStyle/>
          <a:p>
            <a:pPr>
              <a:defRPr lang="en-US"/>
            </a:pPr>
            <a:endParaRPr lang="en-US"/>
          </a:p>
        </c:txPr>
        <c:crossAx val="59862016"/>
        <c:crosses val="autoZero"/>
        <c:crossBetween val="between"/>
      </c:valAx>
    </c:plotArea>
    <c:plotVisOnly val="1"/>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a:t>Tariff Escalation in</a:t>
            </a:r>
            <a:r>
              <a:rPr lang="en-US" baseline="0"/>
              <a:t> PPe Trade</a:t>
            </a:r>
            <a:endParaRPr lang="en-US"/>
          </a:p>
        </c:rich>
      </c:tx>
      <c:layout/>
    </c:title>
    <c:view3D>
      <c:rAngAx val="1"/>
    </c:view3D>
    <c:plotArea>
      <c:layout/>
      <c:bar3DChart>
        <c:barDir val="col"/>
        <c:grouping val="clustered"/>
        <c:ser>
          <c:idx val="0"/>
          <c:order val="0"/>
          <c:tx>
            <c:strRef>
              <c:f>Sheet1!$G$7:$G$8</c:f>
              <c:strCache>
                <c:ptCount val="1"/>
                <c:pt idx="0">
                  <c:v>1998 Raw</c:v>
                </c:pt>
              </c:strCache>
            </c:strRef>
          </c:tx>
          <c:cat>
            <c:strRef>
              <c:f>Sheet1!$F$9:$F$13</c:f>
              <c:strCache>
                <c:ptCount val="5"/>
                <c:pt idx="0">
                  <c:v>Africa</c:v>
                </c:pt>
                <c:pt idx="1">
                  <c:v>Asia</c:v>
                </c:pt>
                <c:pt idx="2">
                  <c:v>Latin Amer</c:v>
                </c:pt>
                <c:pt idx="3">
                  <c:v>BRIC</c:v>
                </c:pt>
                <c:pt idx="4">
                  <c:v>QUAD</c:v>
                </c:pt>
              </c:strCache>
            </c:strRef>
          </c:cat>
          <c:val>
            <c:numRef>
              <c:f>Sheet1!$G$9:$G$13</c:f>
              <c:numCache>
                <c:formatCode>General</c:formatCode>
                <c:ptCount val="5"/>
                <c:pt idx="0">
                  <c:v>9.11</c:v>
                </c:pt>
                <c:pt idx="1">
                  <c:v>10.25</c:v>
                </c:pt>
                <c:pt idx="2">
                  <c:v>7.44</c:v>
                </c:pt>
                <c:pt idx="3">
                  <c:v>11.2</c:v>
                </c:pt>
                <c:pt idx="4">
                  <c:v>3.7600000000000002</c:v>
                </c:pt>
              </c:numCache>
            </c:numRef>
          </c:val>
        </c:ser>
        <c:ser>
          <c:idx val="1"/>
          <c:order val="1"/>
          <c:tx>
            <c:strRef>
              <c:f>Sheet1!$H$7:$H$8</c:f>
              <c:strCache>
                <c:ptCount val="1"/>
                <c:pt idx="0">
                  <c:v>1998 Semi</c:v>
                </c:pt>
              </c:strCache>
            </c:strRef>
          </c:tx>
          <c:cat>
            <c:strRef>
              <c:f>Sheet1!$F$9:$F$13</c:f>
              <c:strCache>
                <c:ptCount val="5"/>
                <c:pt idx="0">
                  <c:v>Africa</c:v>
                </c:pt>
                <c:pt idx="1">
                  <c:v>Asia</c:v>
                </c:pt>
                <c:pt idx="2">
                  <c:v>Latin Amer</c:v>
                </c:pt>
                <c:pt idx="3">
                  <c:v>BRIC</c:v>
                </c:pt>
                <c:pt idx="4">
                  <c:v>QUAD</c:v>
                </c:pt>
              </c:strCache>
            </c:strRef>
          </c:cat>
          <c:val>
            <c:numRef>
              <c:f>Sheet1!$H$9:$H$13</c:f>
              <c:numCache>
                <c:formatCode>General</c:formatCode>
                <c:ptCount val="5"/>
                <c:pt idx="0">
                  <c:v>10</c:v>
                </c:pt>
                <c:pt idx="1">
                  <c:v>2.9699999999999998</c:v>
                </c:pt>
                <c:pt idx="2">
                  <c:v>9.94</c:v>
                </c:pt>
                <c:pt idx="3">
                  <c:v>19</c:v>
                </c:pt>
                <c:pt idx="4">
                  <c:v>4.92</c:v>
                </c:pt>
              </c:numCache>
            </c:numRef>
          </c:val>
        </c:ser>
        <c:ser>
          <c:idx val="2"/>
          <c:order val="2"/>
          <c:tx>
            <c:strRef>
              <c:f>Sheet1!$I$7:$I$8</c:f>
              <c:strCache>
                <c:ptCount val="1"/>
                <c:pt idx="0">
                  <c:v>1998 Final</c:v>
                </c:pt>
              </c:strCache>
            </c:strRef>
          </c:tx>
          <c:cat>
            <c:strRef>
              <c:f>Sheet1!$F$9:$F$13</c:f>
              <c:strCache>
                <c:ptCount val="5"/>
                <c:pt idx="0">
                  <c:v>Africa</c:v>
                </c:pt>
                <c:pt idx="1">
                  <c:v>Asia</c:v>
                </c:pt>
                <c:pt idx="2">
                  <c:v>Latin Amer</c:v>
                </c:pt>
                <c:pt idx="3">
                  <c:v>BRIC</c:v>
                </c:pt>
                <c:pt idx="4">
                  <c:v>QUAD</c:v>
                </c:pt>
              </c:strCache>
            </c:strRef>
          </c:cat>
          <c:val>
            <c:numRef>
              <c:f>Sheet1!$I$9:$I$13</c:f>
              <c:numCache>
                <c:formatCode>General</c:formatCode>
                <c:ptCount val="5"/>
                <c:pt idx="0">
                  <c:v>26.25</c:v>
                </c:pt>
                <c:pt idx="1">
                  <c:v>16.95</c:v>
                </c:pt>
                <c:pt idx="2">
                  <c:v>17.34</c:v>
                </c:pt>
                <c:pt idx="3">
                  <c:v>20.2</c:v>
                </c:pt>
                <c:pt idx="4">
                  <c:v>9.0400000000000009</c:v>
                </c:pt>
              </c:numCache>
            </c:numRef>
          </c:val>
        </c:ser>
        <c:ser>
          <c:idx val="3"/>
          <c:order val="3"/>
          <c:tx>
            <c:strRef>
              <c:f>Sheet1!$J$7:$J$8</c:f>
              <c:strCache>
                <c:ptCount val="1"/>
                <c:pt idx="0">
                  <c:v>1998 Final</c:v>
                </c:pt>
              </c:strCache>
            </c:strRef>
          </c:tx>
          <c:cat>
            <c:strRef>
              <c:f>Sheet1!$F$9:$F$13</c:f>
              <c:strCache>
                <c:ptCount val="5"/>
                <c:pt idx="0">
                  <c:v>Africa</c:v>
                </c:pt>
                <c:pt idx="1">
                  <c:v>Asia</c:v>
                </c:pt>
                <c:pt idx="2">
                  <c:v>Latin Amer</c:v>
                </c:pt>
                <c:pt idx="3">
                  <c:v>BRIC</c:v>
                </c:pt>
                <c:pt idx="4">
                  <c:v>QUAD</c:v>
                </c:pt>
              </c:strCache>
            </c:strRef>
          </c:cat>
          <c:val>
            <c:numRef>
              <c:f>Sheet1!$J$9:$J$13</c:f>
              <c:numCache>
                <c:formatCode>General</c:formatCode>
                <c:ptCount val="5"/>
              </c:numCache>
            </c:numRef>
          </c:val>
        </c:ser>
        <c:ser>
          <c:idx val="4"/>
          <c:order val="4"/>
          <c:tx>
            <c:strRef>
              <c:f>Sheet1!$K$7:$K$8</c:f>
              <c:strCache>
                <c:ptCount val="1"/>
                <c:pt idx="0">
                  <c:v>2009 Raw</c:v>
                </c:pt>
              </c:strCache>
            </c:strRef>
          </c:tx>
          <c:cat>
            <c:strRef>
              <c:f>Sheet1!$F$9:$F$13</c:f>
              <c:strCache>
                <c:ptCount val="5"/>
                <c:pt idx="0">
                  <c:v>Africa</c:v>
                </c:pt>
                <c:pt idx="1">
                  <c:v>Asia</c:v>
                </c:pt>
                <c:pt idx="2">
                  <c:v>Latin Amer</c:v>
                </c:pt>
                <c:pt idx="3">
                  <c:v>BRIC</c:v>
                </c:pt>
                <c:pt idx="4">
                  <c:v>QUAD</c:v>
                </c:pt>
              </c:strCache>
            </c:strRef>
          </c:cat>
          <c:val>
            <c:numRef>
              <c:f>Sheet1!$K$9:$K$13</c:f>
              <c:numCache>
                <c:formatCode>General</c:formatCode>
                <c:ptCount val="5"/>
                <c:pt idx="0">
                  <c:v>5.48</c:v>
                </c:pt>
                <c:pt idx="1">
                  <c:v>5.3199999999999985</c:v>
                </c:pt>
                <c:pt idx="2">
                  <c:v>4.3899999999999997</c:v>
                </c:pt>
                <c:pt idx="3">
                  <c:v>8.8000000000000007</c:v>
                </c:pt>
                <c:pt idx="4">
                  <c:v>2.77</c:v>
                </c:pt>
              </c:numCache>
            </c:numRef>
          </c:val>
        </c:ser>
        <c:ser>
          <c:idx val="5"/>
          <c:order val="5"/>
          <c:tx>
            <c:strRef>
              <c:f>Sheet1!$L$7:$L$8</c:f>
              <c:strCache>
                <c:ptCount val="1"/>
                <c:pt idx="0">
                  <c:v>2009 Semi</c:v>
                </c:pt>
              </c:strCache>
            </c:strRef>
          </c:tx>
          <c:cat>
            <c:strRef>
              <c:f>Sheet1!$F$9:$F$13</c:f>
              <c:strCache>
                <c:ptCount val="5"/>
                <c:pt idx="0">
                  <c:v>Africa</c:v>
                </c:pt>
                <c:pt idx="1">
                  <c:v>Asia</c:v>
                </c:pt>
                <c:pt idx="2">
                  <c:v>Latin Amer</c:v>
                </c:pt>
                <c:pt idx="3">
                  <c:v>BRIC</c:v>
                </c:pt>
                <c:pt idx="4">
                  <c:v>QUAD</c:v>
                </c:pt>
              </c:strCache>
            </c:strRef>
          </c:cat>
          <c:val>
            <c:numRef>
              <c:f>Sheet1!$L$9:$L$13</c:f>
              <c:numCache>
                <c:formatCode>General</c:formatCode>
                <c:ptCount val="5"/>
                <c:pt idx="0">
                  <c:v>6.08</c:v>
                </c:pt>
                <c:pt idx="1">
                  <c:v>4.1899999999999995</c:v>
                </c:pt>
                <c:pt idx="2">
                  <c:v>7.51</c:v>
                </c:pt>
                <c:pt idx="3">
                  <c:v>16</c:v>
                </c:pt>
                <c:pt idx="4">
                  <c:v>3.44</c:v>
                </c:pt>
              </c:numCache>
            </c:numRef>
          </c:val>
        </c:ser>
        <c:ser>
          <c:idx val="6"/>
          <c:order val="6"/>
          <c:tx>
            <c:strRef>
              <c:f>Sheet1!$M$7:$M$8</c:f>
              <c:strCache>
                <c:ptCount val="1"/>
                <c:pt idx="0">
                  <c:v>2009 Final</c:v>
                </c:pt>
              </c:strCache>
            </c:strRef>
          </c:tx>
          <c:cat>
            <c:strRef>
              <c:f>Sheet1!$F$9:$F$13</c:f>
              <c:strCache>
                <c:ptCount val="5"/>
                <c:pt idx="0">
                  <c:v>Africa</c:v>
                </c:pt>
                <c:pt idx="1">
                  <c:v>Asia</c:v>
                </c:pt>
                <c:pt idx="2">
                  <c:v>Latin Amer</c:v>
                </c:pt>
                <c:pt idx="3">
                  <c:v>BRIC</c:v>
                </c:pt>
                <c:pt idx="4">
                  <c:v>QUAD</c:v>
                </c:pt>
              </c:strCache>
            </c:strRef>
          </c:cat>
          <c:val>
            <c:numRef>
              <c:f>Sheet1!$M$9:$M$13</c:f>
              <c:numCache>
                <c:formatCode>General</c:formatCode>
                <c:ptCount val="5"/>
                <c:pt idx="0">
                  <c:v>15.94</c:v>
                </c:pt>
                <c:pt idx="1">
                  <c:v>13.49</c:v>
                </c:pt>
                <c:pt idx="2">
                  <c:v>16.059999999999999</c:v>
                </c:pt>
                <c:pt idx="3">
                  <c:v>26.5</c:v>
                </c:pt>
                <c:pt idx="4">
                  <c:v>7.46</c:v>
                </c:pt>
              </c:numCache>
            </c:numRef>
          </c:val>
        </c:ser>
        <c:shape val="cylinder"/>
        <c:axId val="60242176"/>
        <c:axId val="60284928"/>
        <c:axId val="0"/>
      </c:bar3DChart>
      <c:catAx>
        <c:axId val="60242176"/>
        <c:scaling>
          <c:orientation val="minMax"/>
        </c:scaling>
        <c:axPos val="b"/>
        <c:majorGridlines/>
        <c:minorGridlines/>
        <c:majorTickMark val="in"/>
        <c:tickLblPos val="nextTo"/>
        <c:txPr>
          <a:bodyPr/>
          <a:lstStyle/>
          <a:p>
            <a:pPr>
              <a:defRPr lang="en-US" b="1"/>
            </a:pPr>
            <a:endParaRPr lang="en-US"/>
          </a:p>
        </c:txPr>
        <c:crossAx val="60284928"/>
        <c:crosses val="autoZero"/>
        <c:auto val="1"/>
        <c:lblAlgn val="ctr"/>
        <c:lblOffset val="100"/>
      </c:catAx>
      <c:valAx>
        <c:axId val="60284928"/>
        <c:scaling>
          <c:orientation val="minMax"/>
        </c:scaling>
        <c:axPos val="l"/>
        <c:majorGridlines/>
        <c:title>
          <c:tx>
            <c:rich>
              <a:bodyPr rot="-5400000" vert="horz"/>
              <a:lstStyle/>
              <a:p>
                <a:pPr>
                  <a:defRPr lang="en-US" baseline="0"/>
                </a:pPr>
                <a:r>
                  <a:rPr lang="en-US" baseline="0" dirty="0" err="1"/>
                  <a:t>advalorem</a:t>
                </a:r>
                <a:r>
                  <a:rPr lang="en-US" baseline="0" dirty="0"/>
                  <a:t> (%)</a:t>
                </a:r>
              </a:p>
            </c:rich>
          </c:tx>
          <c:layout/>
        </c:title>
        <c:numFmt formatCode="General" sourceLinked="1"/>
        <c:tickLblPos val="nextTo"/>
        <c:txPr>
          <a:bodyPr/>
          <a:lstStyle/>
          <a:p>
            <a:pPr>
              <a:defRPr lang="en-US"/>
            </a:pPr>
            <a:endParaRPr lang="en-US"/>
          </a:p>
        </c:txPr>
        <c:crossAx val="60242176"/>
        <c:crosses val="autoZero"/>
        <c:crossBetween val="between"/>
      </c:valAx>
    </c:plotArea>
    <c:plotVisOnly val="1"/>
  </c:chart>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US"/>
            </a:pPr>
            <a:r>
              <a:rPr lang="en-US"/>
              <a:t>Tariff Escalation in Coir Trade</a:t>
            </a:r>
          </a:p>
        </c:rich>
      </c:tx>
      <c:layout/>
    </c:title>
    <c:view3D>
      <c:rAngAx val="1"/>
    </c:view3D>
    <c:plotArea>
      <c:layout/>
      <c:bar3DChart>
        <c:barDir val="col"/>
        <c:grouping val="clustered"/>
        <c:ser>
          <c:idx val="0"/>
          <c:order val="0"/>
          <c:tx>
            <c:strRef>
              <c:f>coir2!$M$18:$M$19</c:f>
              <c:strCache>
                <c:ptCount val="1"/>
                <c:pt idx="0">
                  <c:v>1998 Raw</c:v>
                </c:pt>
              </c:strCache>
            </c:strRef>
          </c:tx>
          <c:cat>
            <c:strRef>
              <c:f>coir2!$L$20:$L$24</c:f>
              <c:strCache>
                <c:ptCount val="5"/>
                <c:pt idx="0">
                  <c:v>Africa</c:v>
                </c:pt>
                <c:pt idx="1">
                  <c:v>Asia</c:v>
                </c:pt>
                <c:pt idx="2">
                  <c:v>Latin Amer</c:v>
                </c:pt>
                <c:pt idx="3">
                  <c:v>BRIC</c:v>
                </c:pt>
                <c:pt idx="4">
                  <c:v>QUAD</c:v>
                </c:pt>
              </c:strCache>
            </c:strRef>
          </c:cat>
          <c:val>
            <c:numRef>
              <c:f>coir2!$M$20:$M$24</c:f>
              <c:numCache>
                <c:formatCode>General</c:formatCode>
                <c:ptCount val="5"/>
                <c:pt idx="0">
                  <c:v>12.5</c:v>
                </c:pt>
                <c:pt idx="1">
                  <c:v>12.08</c:v>
                </c:pt>
                <c:pt idx="2">
                  <c:v>6.81</c:v>
                </c:pt>
                <c:pt idx="3">
                  <c:v>9</c:v>
                </c:pt>
                <c:pt idx="4">
                  <c:v>0</c:v>
                </c:pt>
              </c:numCache>
            </c:numRef>
          </c:val>
        </c:ser>
        <c:ser>
          <c:idx val="1"/>
          <c:order val="1"/>
          <c:tx>
            <c:strRef>
              <c:f>coir2!$N$18:$N$19</c:f>
              <c:strCache>
                <c:ptCount val="1"/>
                <c:pt idx="0">
                  <c:v>1998 Semi</c:v>
                </c:pt>
              </c:strCache>
            </c:strRef>
          </c:tx>
          <c:cat>
            <c:strRef>
              <c:f>coir2!$L$20:$L$24</c:f>
              <c:strCache>
                <c:ptCount val="5"/>
                <c:pt idx="0">
                  <c:v>Africa</c:v>
                </c:pt>
                <c:pt idx="1">
                  <c:v>Asia</c:v>
                </c:pt>
                <c:pt idx="2">
                  <c:v>Latin Amer</c:v>
                </c:pt>
                <c:pt idx="3">
                  <c:v>BRIC</c:v>
                </c:pt>
                <c:pt idx="4">
                  <c:v>QUAD</c:v>
                </c:pt>
              </c:strCache>
            </c:strRef>
          </c:cat>
          <c:val>
            <c:numRef>
              <c:f>coir2!$N$20:$N$24</c:f>
              <c:numCache>
                <c:formatCode>General</c:formatCode>
                <c:ptCount val="5"/>
                <c:pt idx="0">
                  <c:v>13.33</c:v>
                </c:pt>
                <c:pt idx="1">
                  <c:v>10.79</c:v>
                </c:pt>
                <c:pt idx="2">
                  <c:v>10.220000000000001</c:v>
                </c:pt>
                <c:pt idx="3">
                  <c:v>13</c:v>
                </c:pt>
                <c:pt idx="4">
                  <c:v>0</c:v>
                </c:pt>
              </c:numCache>
            </c:numRef>
          </c:val>
        </c:ser>
        <c:ser>
          <c:idx val="2"/>
          <c:order val="2"/>
          <c:tx>
            <c:strRef>
              <c:f>coir2!$O$18:$O$19</c:f>
              <c:strCache>
                <c:ptCount val="1"/>
                <c:pt idx="0">
                  <c:v>1998 Final</c:v>
                </c:pt>
              </c:strCache>
            </c:strRef>
          </c:tx>
          <c:cat>
            <c:strRef>
              <c:f>coir2!$L$20:$L$24</c:f>
              <c:strCache>
                <c:ptCount val="5"/>
                <c:pt idx="0">
                  <c:v>Africa</c:v>
                </c:pt>
                <c:pt idx="1">
                  <c:v>Asia</c:v>
                </c:pt>
                <c:pt idx="2">
                  <c:v>Latin Amer</c:v>
                </c:pt>
                <c:pt idx="3">
                  <c:v>BRIC</c:v>
                </c:pt>
                <c:pt idx="4">
                  <c:v>QUAD</c:v>
                </c:pt>
              </c:strCache>
            </c:strRef>
          </c:cat>
          <c:val>
            <c:numRef>
              <c:f>coir2!$O$20:$O$24</c:f>
              <c:numCache>
                <c:formatCode>General</c:formatCode>
                <c:ptCount val="5"/>
                <c:pt idx="0">
                  <c:v>32.190000000000012</c:v>
                </c:pt>
                <c:pt idx="1">
                  <c:v>20.149999999999999</c:v>
                </c:pt>
                <c:pt idx="2">
                  <c:v>18.07</c:v>
                </c:pt>
                <c:pt idx="3">
                  <c:v>22</c:v>
                </c:pt>
                <c:pt idx="4">
                  <c:v>6.8599999999999985</c:v>
                </c:pt>
              </c:numCache>
            </c:numRef>
          </c:val>
        </c:ser>
        <c:ser>
          <c:idx val="3"/>
          <c:order val="3"/>
          <c:tx>
            <c:strRef>
              <c:f>coir2!$P$18:$P$19</c:f>
              <c:strCache>
                <c:ptCount val="1"/>
                <c:pt idx="0">
                  <c:v>1998 Final</c:v>
                </c:pt>
              </c:strCache>
            </c:strRef>
          </c:tx>
          <c:cat>
            <c:strRef>
              <c:f>coir2!$L$20:$L$24</c:f>
              <c:strCache>
                <c:ptCount val="5"/>
                <c:pt idx="0">
                  <c:v>Africa</c:v>
                </c:pt>
                <c:pt idx="1">
                  <c:v>Asia</c:v>
                </c:pt>
                <c:pt idx="2">
                  <c:v>Latin Amer</c:v>
                </c:pt>
                <c:pt idx="3">
                  <c:v>BRIC</c:v>
                </c:pt>
                <c:pt idx="4">
                  <c:v>QUAD</c:v>
                </c:pt>
              </c:strCache>
            </c:strRef>
          </c:cat>
          <c:val>
            <c:numRef>
              <c:f>coir2!$P$20:$P$24</c:f>
              <c:numCache>
                <c:formatCode>General</c:formatCode>
                <c:ptCount val="5"/>
              </c:numCache>
            </c:numRef>
          </c:val>
        </c:ser>
        <c:ser>
          <c:idx val="4"/>
          <c:order val="4"/>
          <c:tx>
            <c:strRef>
              <c:f>coir2!$Q$18:$Q$19</c:f>
              <c:strCache>
                <c:ptCount val="1"/>
                <c:pt idx="0">
                  <c:v>2009 Raw</c:v>
                </c:pt>
              </c:strCache>
            </c:strRef>
          </c:tx>
          <c:cat>
            <c:strRef>
              <c:f>coir2!$L$20:$L$24</c:f>
              <c:strCache>
                <c:ptCount val="5"/>
                <c:pt idx="0">
                  <c:v>Africa</c:v>
                </c:pt>
                <c:pt idx="1">
                  <c:v>Asia</c:v>
                </c:pt>
                <c:pt idx="2">
                  <c:v>Latin Amer</c:v>
                </c:pt>
                <c:pt idx="3">
                  <c:v>BRIC</c:v>
                </c:pt>
                <c:pt idx="4">
                  <c:v>QUAD</c:v>
                </c:pt>
              </c:strCache>
            </c:strRef>
          </c:cat>
          <c:val>
            <c:numRef>
              <c:f>coir2!$Q$20:$Q$24</c:f>
              <c:numCache>
                <c:formatCode>General</c:formatCode>
                <c:ptCount val="5"/>
                <c:pt idx="0">
                  <c:v>11</c:v>
                </c:pt>
                <c:pt idx="1">
                  <c:v>4.67</c:v>
                </c:pt>
                <c:pt idx="2">
                  <c:v>9.5</c:v>
                </c:pt>
                <c:pt idx="3">
                  <c:v>3.67</c:v>
                </c:pt>
                <c:pt idx="4">
                  <c:v>0</c:v>
                </c:pt>
              </c:numCache>
            </c:numRef>
          </c:val>
        </c:ser>
        <c:ser>
          <c:idx val="5"/>
          <c:order val="5"/>
          <c:tx>
            <c:strRef>
              <c:f>coir2!$R$18:$R$19</c:f>
              <c:strCache>
                <c:ptCount val="1"/>
                <c:pt idx="0">
                  <c:v>2009 Semi</c:v>
                </c:pt>
              </c:strCache>
            </c:strRef>
          </c:tx>
          <c:cat>
            <c:strRef>
              <c:f>coir2!$L$20:$L$24</c:f>
              <c:strCache>
                <c:ptCount val="5"/>
                <c:pt idx="0">
                  <c:v>Africa</c:v>
                </c:pt>
                <c:pt idx="1">
                  <c:v>Asia</c:v>
                </c:pt>
                <c:pt idx="2">
                  <c:v>Latin Amer</c:v>
                </c:pt>
                <c:pt idx="3">
                  <c:v>BRIC</c:v>
                </c:pt>
                <c:pt idx="4">
                  <c:v>QUAD</c:v>
                </c:pt>
              </c:strCache>
            </c:strRef>
          </c:cat>
          <c:val>
            <c:numRef>
              <c:f>coir2!$R$20:$R$24</c:f>
              <c:numCache>
                <c:formatCode>General</c:formatCode>
                <c:ptCount val="5"/>
                <c:pt idx="0">
                  <c:v>7.64</c:v>
                </c:pt>
                <c:pt idx="1">
                  <c:v>5.63</c:v>
                </c:pt>
                <c:pt idx="2">
                  <c:v>9.7200000000000024</c:v>
                </c:pt>
                <c:pt idx="3">
                  <c:v>14</c:v>
                </c:pt>
                <c:pt idx="4">
                  <c:v>0</c:v>
                </c:pt>
              </c:numCache>
            </c:numRef>
          </c:val>
        </c:ser>
        <c:ser>
          <c:idx val="6"/>
          <c:order val="6"/>
          <c:tx>
            <c:strRef>
              <c:f>coir2!$S$18:$S$19</c:f>
              <c:strCache>
                <c:ptCount val="1"/>
                <c:pt idx="0">
                  <c:v>2009 Final</c:v>
                </c:pt>
              </c:strCache>
            </c:strRef>
          </c:tx>
          <c:cat>
            <c:strRef>
              <c:f>coir2!$L$20:$L$24</c:f>
              <c:strCache>
                <c:ptCount val="5"/>
                <c:pt idx="0">
                  <c:v>Africa</c:v>
                </c:pt>
                <c:pt idx="1">
                  <c:v>Asia</c:v>
                </c:pt>
                <c:pt idx="2">
                  <c:v>Latin Amer</c:v>
                </c:pt>
                <c:pt idx="3">
                  <c:v>BRIC</c:v>
                </c:pt>
                <c:pt idx="4">
                  <c:v>QUAD</c:v>
                </c:pt>
              </c:strCache>
            </c:strRef>
          </c:cat>
          <c:val>
            <c:numRef>
              <c:f>coir2!$S$20:$S$24</c:f>
              <c:numCache>
                <c:formatCode>General</c:formatCode>
                <c:ptCount val="5"/>
                <c:pt idx="0">
                  <c:v>19.59</c:v>
                </c:pt>
                <c:pt idx="1">
                  <c:v>13.4</c:v>
                </c:pt>
                <c:pt idx="2">
                  <c:v>15.64</c:v>
                </c:pt>
                <c:pt idx="3">
                  <c:v>25.17</c:v>
                </c:pt>
                <c:pt idx="4">
                  <c:v>4.88</c:v>
                </c:pt>
              </c:numCache>
            </c:numRef>
          </c:val>
        </c:ser>
        <c:shape val="cylinder"/>
        <c:axId val="47854720"/>
        <c:axId val="47856256"/>
        <c:axId val="0"/>
      </c:bar3DChart>
      <c:catAx>
        <c:axId val="47854720"/>
        <c:scaling>
          <c:orientation val="minMax"/>
        </c:scaling>
        <c:axPos val="b"/>
        <c:tickLblPos val="nextTo"/>
        <c:txPr>
          <a:bodyPr/>
          <a:lstStyle/>
          <a:p>
            <a:pPr>
              <a:defRPr lang="en-US"/>
            </a:pPr>
            <a:endParaRPr lang="en-US"/>
          </a:p>
        </c:txPr>
        <c:crossAx val="47856256"/>
        <c:crosses val="autoZero"/>
        <c:auto val="1"/>
        <c:lblAlgn val="ctr"/>
        <c:lblOffset val="100"/>
      </c:catAx>
      <c:valAx>
        <c:axId val="47856256"/>
        <c:scaling>
          <c:orientation val="minMax"/>
        </c:scaling>
        <c:axPos val="l"/>
        <c:majorGridlines/>
        <c:numFmt formatCode="General" sourceLinked="1"/>
        <c:tickLblPos val="nextTo"/>
        <c:txPr>
          <a:bodyPr/>
          <a:lstStyle/>
          <a:p>
            <a:pPr>
              <a:defRPr lang="en-US"/>
            </a:pPr>
            <a:endParaRPr lang="en-US"/>
          </a:p>
        </c:txPr>
        <c:crossAx val="47854720"/>
        <c:crosses val="autoZero"/>
        <c:crossBetween val="between"/>
      </c:valAx>
    </c:plotArea>
    <c:plotVisOnly val="1"/>
  </c:chart>
  <c:externalData r:id="rId1"/>
</c:chartSpace>
</file>

<file path=ppt/drawings/drawing1.xml><?xml version="1.0" encoding="utf-8"?>
<c:userShapes xmlns:c="http://schemas.openxmlformats.org/drawingml/2006/chart">
  <cdr:relSizeAnchor xmlns:cdr="http://schemas.openxmlformats.org/drawingml/2006/chartDrawing">
    <cdr:from>
      <cdr:x>0.11143</cdr:x>
      <cdr:y>0.80867</cdr:y>
    </cdr:from>
    <cdr:to>
      <cdr:x>0.19103</cdr:x>
      <cdr:y>0.8648</cdr:y>
    </cdr:to>
    <cdr:sp macro="" textlink="">
      <cdr:nvSpPr>
        <cdr:cNvPr id="2" name="TextBox 1"/>
        <cdr:cNvSpPr txBox="1"/>
      </cdr:nvSpPr>
      <cdr:spPr>
        <a:xfrm xmlns:a="http://schemas.openxmlformats.org/drawingml/2006/main">
          <a:off x="733424" y="3019425"/>
          <a:ext cx="523875" cy="2095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b="1" dirty="0"/>
            <a:t>1998</a:t>
          </a:r>
        </a:p>
      </cdr:txBody>
    </cdr:sp>
  </cdr:relSizeAnchor>
  <cdr:relSizeAnchor xmlns:cdr="http://schemas.openxmlformats.org/drawingml/2006/chartDrawing">
    <cdr:from>
      <cdr:x>0.28509</cdr:x>
      <cdr:y>0.81633</cdr:y>
    </cdr:from>
    <cdr:to>
      <cdr:x>0.36469</cdr:x>
      <cdr:y>0.87245</cdr:y>
    </cdr:to>
    <cdr:sp macro="" textlink="">
      <cdr:nvSpPr>
        <cdr:cNvPr id="3" name="TextBox 1"/>
        <cdr:cNvSpPr txBox="1"/>
      </cdr:nvSpPr>
      <cdr:spPr>
        <a:xfrm xmlns:a="http://schemas.openxmlformats.org/drawingml/2006/main">
          <a:off x="1876425" y="3048000"/>
          <a:ext cx="523875" cy="209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t>1998</a:t>
          </a:r>
        </a:p>
      </cdr:txBody>
    </cdr:sp>
  </cdr:relSizeAnchor>
  <cdr:relSizeAnchor xmlns:cdr="http://schemas.openxmlformats.org/drawingml/2006/chartDrawing">
    <cdr:from>
      <cdr:x>0.4486</cdr:x>
      <cdr:y>0.82857</cdr:y>
    </cdr:from>
    <cdr:to>
      <cdr:x>0.5282</cdr:x>
      <cdr:y>0.88469</cdr:y>
    </cdr:to>
    <cdr:sp macro="" textlink="">
      <cdr:nvSpPr>
        <cdr:cNvPr id="4" name="TextBox 1"/>
        <cdr:cNvSpPr txBox="1"/>
      </cdr:nvSpPr>
      <cdr:spPr>
        <a:xfrm xmlns:a="http://schemas.openxmlformats.org/drawingml/2006/main">
          <a:off x="3657600" y="4419600"/>
          <a:ext cx="649011" cy="2993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b="1" dirty="0"/>
            <a:t>1998</a:t>
          </a:r>
        </a:p>
      </cdr:txBody>
    </cdr:sp>
  </cdr:relSizeAnchor>
  <cdr:relSizeAnchor xmlns:cdr="http://schemas.openxmlformats.org/drawingml/2006/chartDrawing">
    <cdr:from>
      <cdr:x>0.62229</cdr:x>
      <cdr:y>0.82398</cdr:y>
    </cdr:from>
    <cdr:to>
      <cdr:x>0.70188</cdr:x>
      <cdr:y>0.8801</cdr:y>
    </cdr:to>
    <cdr:sp macro="" textlink="">
      <cdr:nvSpPr>
        <cdr:cNvPr id="5" name="TextBox 1"/>
        <cdr:cNvSpPr txBox="1"/>
      </cdr:nvSpPr>
      <cdr:spPr>
        <a:xfrm xmlns:a="http://schemas.openxmlformats.org/drawingml/2006/main">
          <a:off x="4095750" y="3076575"/>
          <a:ext cx="523875" cy="209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t>1998</a:t>
          </a:r>
        </a:p>
      </cdr:txBody>
    </cdr:sp>
  </cdr:relSizeAnchor>
  <cdr:relSizeAnchor xmlns:cdr="http://schemas.openxmlformats.org/drawingml/2006/chartDrawing">
    <cdr:from>
      <cdr:x>0.82243</cdr:x>
      <cdr:y>0.82857</cdr:y>
    </cdr:from>
    <cdr:to>
      <cdr:x>0.90203</cdr:x>
      <cdr:y>0.88469</cdr:y>
    </cdr:to>
    <cdr:sp macro="" textlink="">
      <cdr:nvSpPr>
        <cdr:cNvPr id="6" name="TextBox 1"/>
        <cdr:cNvSpPr txBox="1"/>
      </cdr:nvSpPr>
      <cdr:spPr>
        <a:xfrm xmlns:a="http://schemas.openxmlformats.org/drawingml/2006/main">
          <a:off x="6705600" y="4419600"/>
          <a:ext cx="649011" cy="2993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t>1998</a:t>
          </a:r>
        </a:p>
      </cdr:txBody>
    </cdr:sp>
  </cdr:relSizeAnchor>
  <cdr:relSizeAnchor xmlns:cdr="http://schemas.openxmlformats.org/drawingml/2006/chartDrawing">
    <cdr:from>
      <cdr:x>0.53401</cdr:x>
      <cdr:y>0.82398</cdr:y>
    </cdr:from>
    <cdr:to>
      <cdr:x>0.6136</cdr:x>
      <cdr:y>0.8801</cdr:y>
    </cdr:to>
    <cdr:sp macro="" textlink="">
      <cdr:nvSpPr>
        <cdr:cNvPr id="7" name="TextBox 1"/>
        <cdr:cNvSpPr txBox="1"/>
      </cdr:nvSpPr>
      <cdr:spPr>
        <a:xfrm xmlns:a="http://schemas.openxmlformats.org/drawingml/2006/main">
          <a:off x="3514725" y="3076575"/>
          <a:ext cx="523875" cy="209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t>2009</a:t>
          </a:r>
        </a:p>
      </cdr:txBody>
    </cdr:sp>
  </cdr:relSizeAnchor>
  <cdr:relSizeAnchor xmlns:cdr="http://schemas.openxmlformats.org/drawingml/2006/chartDrawing">
    <cdr:from>
      <cdr:x>0.35514</cdr:x>
      <cdr:y>0.85714</cdr:y>
    </cdr:from>
    <cdr:to>
      <cdr:x>0.43473</cdr:x>
      <cdr:y>0.91326</cdr:y>
    </cdr:to>
    <cdr:sp macro="" textlink="">
      <cdr:nvSpPr>
        <cdr:cNvPr id="14" name="TextBox 1"/>
        <cdr:cNvSpPr txBox="1"/>
      </cdr:nvSpPr>
      <cdr:spPr>
        <a:xfrm xmlns:a="http://schemas.openxmlformats.org/drawingml/2006/main">
          <a:off x="2895600" y="4572000"/>
          <a:ext cx="648929" cy="2993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t>2009</a:t>
          </a:r>
        </a:p>
      </cdr:txBody>
    </cdr:sp>
  </cdr:relSizeAnchor>
</c:userShapes>
</file>

<file path=ppt/drawings/drawing2.xml><?xml version="1.0" encoding="utf-8"?>
<c:userShapes xmlns:c="http://schemas.openxmlformats.org/drawingml/2006/chart">
  <cdr:relSizeAnchor xmlns:cdr="http://schemas.openxmlformats.org/drawingml/2006/chartDrawing">
    <cdr:from>
      <cdr:x>0.18868</cdr:x>
      <cdr:y>0.77778</cdr:y>
    </cdr:from>
    <cdr:to>
      <cdr:x>0.21698</cdr:x>
      <cdr:y>0.92063</cdr:y>
    </cdr:to>
    <cdr:sp macro="" textlink="">
      <cdr:nvSpPr>
        <cdr:cNvPr id="2" name="TextBox 1"/>
        <cdr:cNvSpPr txBox="1"/>
      </cdr:nvSpPr>
      <cdr:spPr>
        <a:xfrm xmlns:a="http://schemas.openxmlformats.org/drawingml/2006/main" rot="16200000">
          <a:off x="1295400" y="3962400"/>
          <a:ext cx="6858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smtClean="0">
              <a:effectLst>
                <a:outerShdw blurRad="38100" dist="38100" dir="2700000" algn="tl">
                  <a:srgbClr val="000000">
                    <a:alpha val="43137"/>
                  </a:srgbClr>
                </a:outerShdw>
              </a:effectLst>
            </a:rPr>
            <a:t>Raw</a:t>
          </a:r>
          <a:endParaRPr lang="en-US" sz="1100" b="1" dirty="0">
            <a:effectLst>
              <a:outerShdw blurRad="38100" dist="38100" dir="2700000" algn="tl">
                <a:srgbClr val="000000">
                  <a:alpha val="43137"/>
                </a:srgbClr>
              </a:outerShdw>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0.27059</cdr:x>
      <cdr:y>0.33435</cdr:y>
    </cdr:from>
    <cdr:to>
      <cdr:x>0.33613</cdr:x>
      <cdr:y>0.37994</cdr:y>
    </cdr:to>
    <cdr:sp macro="" textlink="">
      <cdr:nvSpPr>
        <cdr:cNvPr id="2" name="TextBox 1"/>
        <cdr:cNvSpPr txBox="1"/>
      </cdr:nvSpPr>
      <cdr:spPr>
        <a:xfrm xmlns:a="http://schemas.openxmlformats.org/drawingml/2006/main">
          <a:off x="1533524" y="1047751"/>
          <a:ext cx="371475" cy="1428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0.10577</cdr:x>
      <cdr:y>0.87143</cdr:y>
    </cdr:from>
    <cdr:to>
      <cdr:x>0.18069</cdr:x>
      <cdr:y>0.92918</cdr:y>
    </cdr:to>
    <cdr:sp macro="" textlink="">
      <cdr:nvSpPr>
        <cdr:cNvPr id="3" name="TextBox 2"/>
        <cdr:cNvSpPr txBox="1"/>
      </cdr:nvSpPr>
      <cdr:spPr>
        <a:xfrm xmlns:a="http://schemas.openxmlformats.org/drawingml/2006/main">
          <a:off x="838199" y="4648200"/>
          <a:ext cx="593726" cy="3080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b="1" dirty="0"/>
            <a:t>1998</a:t>
          </a:r>
        </a:p>
      </cdr:txBody>
    </cdr:sp>
  </cdr:relSizeAnchor>
  <cdr:relSizeAnchor xmlns:cdr="http://schemas.openxmlformats.org/drawingml/2006/chartDrawing">
    <cdr:from>
      <cdr:x>0.18269</cdr:x>
      <cdr:y>0.87143</cdr:y>
    </cdr:from>
    <cdr:to>
      <cdr:x>0.25761</cdr:x>
      <cdr:y>0.92918</cdr:y>
    </cdr:to>
    <cdr:sp macro="" textlink="">
      <cdr:nvSpPr>
        <cdr:cNvPr id="4" name="TextBox 1"/>
        <cdr:cNvSpPr txBox="1"/>
      </cdr:nvSpPr>
      <cdr:spPr>
        <a:xfrm xmlns:a="http://schemas.openxmlformats.org/drawingml/2006/main">
          <a:off x="1447799" y="4648200"/>
          <a:ext cx="593726" cy="3080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000" b="1" dirty="0"/>
            <a:t>2009</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9BFACB-FC82-4A07-A1E0-FA80029FD684}" type="datetimeFigureOut">
              <a:rPr lang="en-US" smtClean="0"/>
              <a:pPr/>
              <a:t>11/16/2011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A1594A-4E38-453B-915B-4ACA0420CD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A1594A-4E38-453B-915B-4ACA0420CDF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107C4F-5807-47EE-A9B2-B143219B362C}" type="datetime1">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75DA28-9491-42B7-ADED-89ECFBA50F40}" type="datetime1">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1CEB90-69C9-4B1C-84AB-9A7D320FE2F0}" type="datetime1">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FCBFD8-8244-4AEF-8B6F-0E70E6898F13}" type="datetime1">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CDC317-0E54-4604-8124-8EF371275DC3}" type="datetime1">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A1645B-01BF-4B8E-BC12-C9147546BAA1}" type="datetime1">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3B03AF-4590-4D17-9AE0-2FDD9D5B4128}" type="datetime1">
              <a:rPr lang="en-US" smtClean="0"/>
              <a:pPr/>
              <a:t>11/16/2011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3D0AAF-5349-425E-BF4A-AA40D3D07388}" type="datetime1">
              <a:rPr lang="en-US" smtClean="0"/>
              <a:pPr/>
              <a:t>11/16/2011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0B2A1-C7FD-4905-BB37-16F7636752D9}" type="datetime1">
              <a:rPr lang="en-US" smtClean="0"/>
              <a:pPr/>
              <a:t>11/16/2011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435F6B-0BD3-46A3-B09A-72BBA2487E01}" type="datetime1">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1538B-CFE9-4C05-9A8E-4994B92628ED}" type="datetime1">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D0BF-78FC-4F32-93E2-6E2205ED0A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F36A0F-2C99-4C02-9354-024A64BA179E}" type="datetime1">
              <a:rPr lang="en-US" smtClean="0"/>
              <a:pPr/>
              <a:t>11/16/2011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9D0BF-78FC-4F32-93E2-6E2205ED0A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uffyan.koroma@fao.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33400"/>
            <a:ext cx="7772400" cy="1470025"/>
          </a:xfrm>
        </p:spPr>
        <p:txBody>
          <a:bodyPr>
            <a:normAutofit/>
          </a:bodyPr>
          <a:lstStyle/>
          <a:p>
            <a:r>
              <a:rPr lang="en-US" sz="2000" b="1" dirty="0" smtClean="0">
                <a:solidFill>
                  <a:srgbClr val="FF0000"/>
                </a:solidFill>
                <a:effectLst>
                  <a:outerShdw blurRad="38100" dist="38100" dir="2700000" algn="tl">
                    <a:srgbClr val="000000">
                      <a:alpha val="43137"/>
                    </a:srgbClr>
                  </a:outerShdw>
                </a:effectLst>
              </a:rPr>
              <a:t>Joint Meeting of the 36</a:t>
            </a:r>
            <a:r>
              <a:rPr lang="en-US" sz="2000" b="1" baseline="30000" dirty="0" smtClean="0">
                <a:solidFill>
                  <a:srgbClr val="FF0000"/>
                </a:solidFill>
                <a:effectLst>
                  <a:outerShdw blurRad="38100" dist="38100" dir="2700000" algn="tl">
                    <a:srgbClr val="000000">
                      <a:alpha val="43137"/>
                    </a:srgbClr>
                  </a:outerShdw>
                </a:effectLst>
              </a:rPr>
              <a:t>th</a:t>
            </a:r>
            <a:r>
              <a:rPr lang="en-US" sz="2000" b="1" dirty="0" smtClean="0">
                <a:solidFill>
                  <a:srgbClr val="FF0000"/>
                </a:solidFill>
                <a:effectLst>
                  <a:outerShdw blurRad="38100" dist="38100" dir="2700000" algn="tl">
                    <a:srgbClr val="000000">
                      <a:alpha val="43137"/>
                    </a:srgbClr>
                  </a:outerShdw>
                </a:effectLst>
              </a:rPr>
              <a:t> Session of the IGG on Hard Fibres and the 38</a:t>
            </a:r>
            <a:r>
              <a:rPr lang="en-US" sz="2000" b="1" baseline="30000" dirty="0" smtClean="0">
                <a:solidFill>
                  <a:srgbClr val="FF0000"/>
                </a:solidFill>
                <a:effectLst>
                  <a:outerShdw blurRad="38100" dist="38100" dir="2700000" algn="tl">
                    <a:srgbClr val="000000">
                      <a:alpha val="43137"/>
                    </a:srgbClr>
                  </a:outerShdw>
                </a:effectLst>
              </a:rPr>
              <a:t>th</a:t>
            </a:r>
            <a:r>
              <a:rPr lang="en-US" sz="2000" b="1" dirty="0" smtClean="0">
                <a:solidFill>
                  <a:srgbClr val="FF0000"/>
                </a:solidFill>
                <a:effectLst>
                  <a:outerShdw blurRad="38100" dist="38100" dir="2700000" algn="tl">
                    <a:srgbClr val="000000">
                      <a:alpha val="43137"/>
                    </a:srgbClr>
                  </a:outerShdw>
                </a:effectLst>
              </a:rPr>
              <a:t> Session of the IGG on Jute, </a:t>
            </a:r>
            <a:r>
              <a:rPr lang="en-US" sz="2000" b="1" dirty="0" err="1" smtClean="0">
                <a:solidFill>
                  <a:srgbClr val="FF0000"/>
                </a:solidFill>
                <a:effectLst>
                  <a:outerShdw blurRad="38100" dist="38100" dir="2700000" algn="tl">
                    <a:srgbClr val="000000">
                      <a:alpha val="43137"/>
                    </a:srgbClr>
                  </a:outerShdw>
                </a:effectLst>
              </a:rPr>
              <a:t>Kenaf</a:t>
            </a:r>
            <a:r>
              <a:rPr lang="en-US" sz="2000" b="1" dirty="0" smtClean="0">
                <a:solidFill>
                  <a:srgbClr val="FF0000"/>
                </a:solidFill>
                <a:effectLst>
                  <a:outerShdw blurRad="38100" dist="38100" dir="2700000" algn="tl">
                    <a:srgbClr val="000000">
                      <a:alpha val="43137"/>
                    </a:srgbClr>
                  </a:outerShdw>
                </a:effectLst>
              </a:rPr>
              <a:t> and Allied Fibres</a:t>
            </a:r>
            <a:r>
              <a:rPr lang="en-US" sz="2000" b="1" dirty="0" smtClean="0">
                <a:effectLst>
                  <a:outerShdw blurRad="38100" dist="38100" dir="2700000" algn="tl">
                    <a:srgbClr val="000000">
                      <a:alpha val="43137"/>
                    </a:srgbClr>
                  </a:outerShdw>
                </a:effectLst>
              </a:rPr>
              <a:t/>
            </a:r>
            <a:br>
              <a:rPr lang="en-US" sz="2000" b="1" dirty="0" smtClean="0">
                <a:effectLst>
                  <a:outerShdw blurRad="38100" dist="38100" dir="2700000" algn="tl">
                    <a:srgbClr val="000000">
                      <a:alpha val="43137"/>
                    </a:srgbClr>
                  </a:outerShdw>
                </a:effectLst>
              </a:rPr>
            </a:br>
            <a:r>
              <a:rPr lang="en-US" sz="1600" dirty="0" smtClean="0">
                <a:effectLst>
                  <a:outerShdw blurRad="38100" dist="38100" dir="2700000" algn="tl">
                    <a:srgbClr val="000000">
                      <a:alpha val="43137"/>
                    </a:srgbClr>
                  </a:outerShdw>
                </a:effectLst>
              </a:rPr>
              <a:t>Salvador City, Bahia, Brazil, 16-18 November 2011</a:t>
            </a:r>
            <a:endParaRPr lang="en-US" sz="2000"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381000" y="2819400"/>
            <a:ext cx="7620000" cy="2133600"/>
          </a:xfrm>
        </p:spPr>
        <p:txBody>
          <a:bodyPr>
            <a:normAutofit/>
          </a:bodyPr>
          <a:lstStyle/>
          <a:p>
            <a:r>
              <a:rPr lang="en-US" sz="2400" b="1" dirty="0" smtClean="0">
                <a:solidFill>
                  <a:srgbClr val="2919F9"/>
                </a:solidFill>
                <a:effectLst>
                  <a:outerShdw blurRad="38100" dist="38100" dir="2700000" algn="tl">
                    <a:srgbClr val="000000">
                      <a:alpha val="43137"/>
                    </a:srgbClr>
                  </a:outerShdw>
                </a:effectLst>
              </a:rPr>
              <a:t>Policies  issues affecting trade in fibre and products</a:t>
            </a:r>
          </a:p>
          <a:p>
            <a:endParaRPr lang="en-US" sz="2000" dirty="0" smtClean="0">
              <a:solidFill>
                <a:srgbClr val="2919F9"/>
              </a:solidFill>
              <a:effectLst>
                <a:outerShdw blurRad="38100" dist="38100" dir="2700000" algn="tl">
                  <a:srgbClr val="000000">
                    <a:alpha val="43137"/>
                  </a:srgbClr>
                </a:outerShdw>
              </a:effectLst>
            </a:endParaRPr>
          </a:p>
          <a:p>
            <a:r>
              <a:rPr lang="en-US" sz="2000" b="1" i="1" dirty="0" smtClean="0">
                <a:solidFill>
                  <a:srgbClr val="2919F9"/>
                </a:solidFill>
                <a:effectLst>
                  <a:outerShdw blurRad="38100" dist="38100" dir="2700000" algn="tl">
                    <a:srgbClr val="000000">
                      <a:alpha val="43137"/>
                    </a:srgbClr>
                  </a:outerShdw>
                </a:effectLst>
              </a:rPr>
              <a:t>Suffyan Koroma</a:t>
            </a:r>
            <a:r>
              <a:rPr lang="en-US" sz="2000" dirty="0" smtClean="0">
                <a:solidFill>
                  <a:srgbClr val="2919F9"/>
                </a:solidFill>
                <a:effectLst>
                  <a:outerShdw blurRad="38100" dist="38100" dir="2700000" algn="tl">
                    <a:srgbClr val="000000">
                      <a:alpha val="43137"/>
                    </a:srgbClr>
                  </a:outerShdw>
                </a:effectLst>
              </a:rPr>
              <a:t/>
            </a:r>
            <a:br>
              <a:rPr lang="en-US" sz="2000" dirty="0" smtClean="0">
                <a:solidFill>
                  <a:srgbClr val="2919F9"/>
                </a:solidFill>
                <a:effectLst>
                  <a:outerShdw blurRad="38100" dist="38100" dir="2700000" algn="tl">
                    <a:srgbClr val="000000">
                      <a:alpha val="43137"/>
                    </a:srgbClr>
                  </a:outerShdw>
                </a:effectLst>
              </a:rPr>
            </a:br>
            <a:r>
              <a:rPr lang="en-US" sz="2000" dirty="0" smtClean="0">
                <a:solidFill>
                  <a:srgbClr val="2919F9"/>
                </a:solidFill>
                <a:effectLst>
                  <a:outerShdw blurRad="38100" dist="38100" dir="2700000" algn="tl">
                    <a:srgbClr val="000000">
                      <a:alpha val="43137"/>
                    </a:srgbClr>
                  </a:outerShdw>
                </a:effectLst>
              </a:rPr>
              <a:t>Trade and Markets Division</a:t>
            </a:r>
            <a:br>
              <a:rPr lang="en-US" sz="2000" dirty="0" smtClean="0">
                <a:solidFill>
                  <a:srgbClr val="2919F9"/>
                </a:solidFill>
                <a:effectLst>
                  <a:outerShdw blurRad="38100" dist="38100" dir="2700000" algn="tl">
                    <a:srgbClr val="000000">
                      <a:alpha val="43137"/>
                    </a:srgbClr>
                  </a:outerShdw>
                </a:effectLst>
              </a:rPr>
            </a:br>
            <a:r>
              <a:rPr lang="en-US" sz="2000" dirty="0" smtClean="0">
                <a:solidFill>
                  <a:srgbClr val="2919F9"/>
                </a:solidFill>
                <a:effectLst>
                  <a:outerShdw blurRad="38100" dist="38100" dir="2700000" algn="tl">
                    <a:srgbClr val="000000">
                      <a:alpha val="43137"/>
                    </a:srgbClr>
                  </a:outerShdw>
                </a:effectLst>
              </a:rPr>
              <a:t>FAO, Rome, Italy</a:t>
            </a:r>
            <a:br>
              <a:rPr lang="en-US" sz="2000" dirty="0" smtClean="0">
                <a:solidFill>
                  <a:srgbClr val="2919F9"/>
                </a:solidFill>
                <a:effectLst>
                  <a:outerShdw blurRad="38100" dist="38100" dir="2700000" algn="tl">
                    <a:srgbClr val="000000">
                      <a:alpha val="43137"/>
                    </a:srgbClr>
                  </a:outerShdw>
                </a:effectLst>
              </a:rPr>
            </a:br>
            <a:r>
              <a:rPr lang="en-US" sz="2000" dirty="0" smtClean="0">
                <a:solidFill>
                  <a:srgbClr val="2919F9"/>
                </a:solidFill>
                <a:effectLst>
                  <a:outerShdw blurRad="38100" dist="38100" dir="2700000" algn="tl">
                    <a:srgbClr val="000000">
                      <a:alpha val="43137"/>
                    </a:srgbClr>
                  </a:outerShdw>
                </a:effectLst>
                <a:hlinkClick r:id="rId2"/>
              </a:rPr>
              <a:t> suffyan.koroma@fao.org</a:t>
            </a:r>
            <a:endParaRPr lang="en-US" sz="2000" dirty="0" smtClean="0">
              <a:solidFill>
                <a:srgbClr val="2919F9"/>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914400" y="990600"/>
          <a:ext cx="73152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929D0BF-78FC-4F32-93E2-6E2205ED0A0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effectLst>
                  <a:outerShdw blurRad="38100" dist="38100" dir="2700000" algn="tl">
                    <a:srgbClr val="000000">
                      <a:alpha val="43137"/>
                    </a:srgbClr>
                  </a:outerShdw>
                </a:effectLst>
              </a:rPr>
              <a:t>Non-Tariff Barriers</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buNone/>
            </a:pPr>
            <a:r>
              <a:rPr lang="en-US" dirty="0" smtClean="0"/>
              <a:t>	</a:t>
            </a:r>
            <a:r>
              <a:rPr lang="en-US" sz="3600" b="1" dirty="0" smtClean="0">
                <a:effectLst>
                  <a:outerShdw blurRad="38100" dist="38100" dir="2700000" algn="tl">
                    <a:srgbClr val="000000">
                      <a:alpha val="43137"/>
                    </a:srgbClr>
                  </a:outerShdw>
                </a:effectLst>
              </a:rPr>
              <a:t>In general</a:t>
            </a:r>
            <a:r>
              <a:rPr lang="en-US" sz="3600" b="1" dirty="0">
                <a:effectLst>
                  <a:outerShdw blurRad="38100" dist="38100" dir="2700000" algn="tl">
                    <a:srgbClr val="000000">
                      <a:alpha val="43137"/>
                    </a:srgbClr>
                  </a:outerShdw>
                </a:effectLst>
              </a:rPr>
              <a:t>, NTBs refer to all non-tariff restrictions on trade in goods, services and investment. These include border measures (customs procedures, etc.) as well as behind-the-border measures flowing from domestic laws, regulations and practices.</a:t>
            </a:r>
            <a:endParaRPr lang="en-US" b="1" dirty="0">
              <a:effectLst>
                <a:outerShdw blurRad="38100" dist="38100" dir="2700000" algn="tl">
                  <a:srgbClr val="000000">
                    <a:alpha val="43137"/>
                  </a:srgbClr>
                </a:outerShdw>
              </a:effectLst>
            </a:endParaRPr>
          </a:p>
          <a:p>
            <a:pPr>
              <a:buNone/>
            </a:pPr>
            <a:endParaRPr lang="en-US"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solidFill>
                  <a:srgbClr val="FF0000"/>
                </a:solidFill>
                <a:effectLst>
                  <a:outerShdw blurRad="38100" dist="38100" dir="2700000" algn="tl">
                    <a:srgbClr val="000000">
                      <a:alpha val="43137"/>
                    </a:srgbClr>
                  </a:outerShdw>
                </a:effectLst>
              </a:rPr>
              <a:t>NTBs – some reported!!!</a:t>
            </a:r>
            <a:endParaRPr lang="en-US" sz="3600"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400" dirty="0" smtClean="0"/>
              <a:t>Stringent requirements that increase cost of trade</a:t>
            </a:r>
          </a:p>
          <a:p>
            <a:pPr lvl="1"/>
            <a:r>
              <a:rPr lang="en-US" sz="2000" dirty="0" smtClean="0"/>
              <a:t>Packaging and labeling  (e.g. </a:t>
            </a:r>
            <a:r>
              <a:rPr lang="en-US" sz="2000" smtClean="0"/>
              <a:t>can’t </a:t>
            </a:r>
            <a:r>
              <a:rPr lang="en-US" sz="2000" dirty="0" smtClean="0"/>
              <a:t>use methyl bromide as it is banned and suitable alternative(s) costly)</a:t>
            </a:r>
          </a:p>
          <a:p>
            <a:pPr lvl="1"/>
            <a:r>
              <a:rPr lang="en-US" sz="2000" dirty="0" smtClean="0"/>
              <a:t>SPS</a:t>
            </a:r>
          </a:p>
          <a:p>
            <a:pPr lvl="1"/>
            <a:r>
              <a:rPr lang="en-US" sz="2000" dirty="0" smtClean="0"/>
              <a:t>Special certificate of origin and addition documentation at port of entry</a:t>
            </a:r>
          </a:p>
          <a:p>
            <a:pPr lvl="1"/>
            <a:r>
              <a:rPr lang="en-US" sz="2000" dirty="0" smtClean="0"/>
              <a:t>Testing of products during exporting process</a:t>
            </a:r>
          </a:p>
          <a:p>
            <a:pPr lvl="1"/>
            <a:r>
              <a:rPr lang="en-US" sz="2000" dirty="0" smtClean="0"/>
              <a:t>Blended products are required to indicate % of certain fibres</a:t>
            </a:r>
          </a:p>
          <a:p>
            <a:pPr lvl="1"/>
            <a:r>
              <a:rPr lang="en-US" sz="2000" dirty="0" smtClean="0"/>
              <a:t>Classification of products can be </a:t>
            </a:r>
            <a:r>
              <a:rPr lang="en-US" sz="2000" i="1" dirty="0" smtClean="0"/>
              <a:t>ad hoc </a:t>
            </a:r>
            <a:r>
              <a:rPr lang="en-US" sz="2000" dirty="0" smtClean="0"/>
              <a:t>leading to higher  duties</a:t>
            </a:r>
          </a:p>
          <a:p>
            <a:pPr lvl="1"/>
            <a:r>
              <a:rPr lang="en-US" sz="2000" dirty="0" smtClean="0">
                <a:solidFill>
                  <a:srgbClr val="C00000"/>
                </a:solidFill>
                <a:effectLst>
                  <a:outerShdw blurRad="38100" dist="38100" dir="2700000" algn="tl">
                    <a:srgbClr val="000000">
                      <a:alpha val="43137"/>
                    </a:srgbClr>
                  </a:outerShdw>
                </a:effectLst>
              </a:rPr>
              <a:t>Private standards </a:t>
            </a:r>
            <a:r>
              <a:rPr lang="en-US" sz="2000" dirty="0" smtClean="0"/>
              <a:t>such as health, safety, use of child labor, working hours, wages and benefits, freedom of association, environmental compliance, etc.</a:t>
            </a:r>
            <a:endParaRPr lang="en-US" sz="2000"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effectLst>
                  <a:outerShdw blurRad="38100" dist="38100" dir="2700000" algn="tl">
                    <a:srgbClr val="000000">
                      <a:alpha val="43137"/>
                    </a:srgbClr>
                  </a:outerShdw>
                </a:effectLst>
              </a:rPr>
              <a:t>Other Trade-related policies</a:t>
            </a:r>
            <a:endParaRPr lang="en-US" sz="32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Export subsidies and domestic support</a:t>
            </a:r>
          </a:p>
          <a:p>
            <a:pPr>
              <a:buNone/>
            </a:pPr>
            <a:endParaRPr lang="en-US" dirty="0" smtClean="0"/>
          </a:p>
          <a:p>
            <a:pPr lvl="1"/>
            <a:r>
              <a:rPr lang="en-US" dirty="0" smtClean="0"/>
              <a:t>JHFs not subject to reduction commitments under WTO</a:t>
            </a:r>
          </a:p>
          <a:p>
            <a:pPr lvl="1"/>
            <a:r>
              <a:rPr lang="en-US" dirty="0" smtClean="0"/>
              <a:t>Relevant for some competing crops/products but need to do further research as issues are not clear and related information is difficult to obtain</a:t>
            </a:r>
          </a:p>
          <a:p>
            <a:pPr lvl="1"/>
            <a:r>
              <a:rPr lang="en-US" dirty="0" smtClean="0"/>
              <a:t>Product specific policies needs to be reported by Members</a:t>
            </a:r>
            <a:endParaRPr lang="en-US"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sz="3600" b="1" i="1" dirty="0" smtClean="0">
                <a:solidFill>
                  <a:srgbClr val="FF0000"/>
                </a:solidFill>
                <a:effectLst>
                  <a:outerShdw blurRad="38100" dist="38100" dir="2700000" algn="tl">
                    <a:srgbClr val="000000">
                      <a:alpha val="43137"/>
                    </a:srgbClr>
                  </a:outerShdw>
                </a:effectLst>
              </a:rPr>
              <a:t>The way forward</a:t>
            </a:r>
            <a:endParaRPr lang="en-US" sz="3600"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55000" lnSpcReduction="20000"/>
          </a:bodyPr>
          <a:lstStyle/>
          <a:p>
            <a:r>
              <a:rPr lang="en-US" dirty="0">
                <a:effectLst>
                  <a:outerShdw blurRad="38100" dist="38100" dir="2700000" algn="tl">
                    <a:srgbClr val="000000">
                      <a:alpha val="43137"/>
                    </a:srgbClr>
                  </a:outerShdw>
                </a:effectLst>
              </a:rPr>
              <a:t>Efforts should be made to engage with trade partners in bilateral, regional and multilateral negotiations to dismantle the remaining tariffs, especially tariff escalation. </a:t>
            </a:r>
          </a:p>
          <a:p>
            <a:r>
              <a:rPr lang="en-US" dirty="0">
                <a:effectLst>
                  <a:outerShdw blurRad="38100" dist="38100" dir="2700000" algn="tl">
                    <a:srgbClr val="000000">
                      <a:alpha val="43137"/>
                    </a:srgbClr>
                  </a:outerShdw>
                </a:effectLst>
              </a:rPr>
              <a:t>In the case of NTBs, although minor progress has been made on some fronts – in terms of reporting and monitoring, no concrete actions or road map to their phasing out have been agreed at the multilateral level. For those on SPS grounds which are sometimes justifiably imposed, concerned exporters should seek support in enhancing their capacities to meet those standards.</a:t>
            </a:r>
          </a:p>
          <a:p>
            <a:r>
              <a:rPr lang="en-US" dirty="0">
                <a:effectLst>
                  <a:outerShdw blurRad="38100" dist="38100" dir="2700000" algn="tl">
                    <a:srgbClr val="000000">
                      <a:alpha val="43137"/>
                    </a:srgbClr>
                  </a:outerShdw>
                </a:effectLst>
              </a:rPr>
              <a:t>JHFs producers would need to ensure that existing supply-side and marketing constraints should be overcome. These should be addressed on several fronts: </a:t>
            </a:r>
            <a:endParaRPr lang="en-US" dirty="0" smtClean="0">
              <a:effectLst>
                <a:outerShdw blurRad="38100" dist="38100" dir="2700000" algn="tl">
                  <a:srgbClr val="000000">
                    <a:alpha val="43137"/>
                  </a:srgbClr>
                </a:outerShdw>
              </a:effectLst>
            </a:endParaRPr>
          </a:p>
          <a:p>
            <a:pPr>
              <a:buNone/>
            </a:pPr>
            <a:endParaRPr lang="en-US" dirty="0">
              <a:effectLst>
                <a:outerShdw blurRad="38100" dist="38100" dir="2700000" algn="tl">
                  <a:srgbClr val="000000">
                    <a:alpha val="43137"/>
                  </a:srgbClr>
                </a:outerShdw>
              </a:effectLst>
            </a:endParaRPr>
          </a:p>
          <a:p>
            <a:pPr lvl="1" algn="just"/>
            <a:r>
              <a:rPr lang="en-US" dirty="0">
                <a:effectLst>
                  <a:outerShdw blurRad="38100" dist="38100" dir="2700000" algn="tl">
                    <a:srgbClr val="000000">
                      <a:alpha val="43137"/>
                    </a:srgbClr>
                  </a:outerShdw>
                </a:effectLst>
              </a:rPr>
              <a:t>Through operationally effective policy, capacity and institutional building, investment in research and development along the JHFs value-chain and on market enhancing infrastructure </a:t>
            </a:r>
            <a:endParaRPr lang="en-US" dirty="0" smtClean="0">
              <a:effectLst>
                <a:outerShdw blurRad="38100" dist="38100" dir="2700000" algn="tl">
                  <a:srgbClr val="000000">
                    <a:alpha val="43137"/>
                  </a:srgbClr>
                </a:outerShdw>
              </a:effectLst>
            </a:endParaRPr>
          </a:p>
          <a:p>
            <a:pPr lvl="1" algn="just">
              <a:buNone/>
            </a:pPr>
            <a:endParaRPr lang="en-US" dirty="0">
              <a:effectLst>
                <a:outerShdw blurRad="38100" dist="38100" dir="2700000" algn="tl">
                  <a:srgbClr val="000000">
                    <a:alpha val="43137"/>
                  </a:srgbClr>
                </a:outerShdw>
              </a:effectLst>
            </a:endParaRPr>
          </a:p>
          <a:p>
            <a:pPr lvl="1" algn="just"/>
            <a:r>
              <a:rPr lang="en-US" dirty="0">
                <a:effectLst>
                  <a:outerShdw blurRad="38100" dist="38100" dir="2700000" algn="tl">
                    <a:srgbClr val="000000">
                      <a:alpha val="43137"/>
                    </a:srgbClr>
                  </a:outerShdw>
                </a:effectLst>
              </a:rPr>
              <a:t>The focus should not only be limited to improving the agronomic conditions for JHFs but should include research and development on new and prospective end-uses, building on the current heightened environmental concerns over the use of synthetic substitutes.</a:t>
            </a:r>
          </a:p>
          <a:p>
            <a:endParaRPr lang="en-US"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3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3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US" b="1" i="1" dirty="0" smtClean="0">
                <a:solidFill>
                  <a:srgbClr val="FF0000"/>
                </a:solidFill>
                <a:effectLst>
                  <a:outerShdw blurRad="38100" dist="38100" dir="2700000" algn="tl">
                    <a:srgbClr val="000000">
                      <a:alpha val="43137"/>
                    </a:srgbClr>
                  </a:outerShdw>
                </a:effectLst>
              </a:rPr>
              <a:t>and Finally.…</a:t>
            </a:r>
            <a:endParaRPr lang="en-US" b="1"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pPr lvl="0"/>
            <a:r>
              <a:rPr lang="en-US" dirty="0"/>
              <a:t>Addressing the recommendations of the Consultation in the area of trade and trade related measures;</a:t>
            </a:r>
          </a:p>
          <a:p>
            <a:pPr lvl="0"/>
            <a:r>
              <a:rPr lang="en-US" dirty="0"/>
              <a:t>Re-design of the current questionnaire used to collect data to include policy related information/measures affecting trade and market development;</a:t>
            </a:r>
          </a:p>
          <a:p>
            <a:pPr lvl="0"/>
            <a:r>
              <a:rPr lang="en-US" dirty="0"/>
              <a:t>Structure of the website for the scope of the information related to trade; tariffs, NTBs, etc;</a:t>
            </a:r>
          </a:p>
          <a:p>
            <a:pPr lvl="0"/>
            <a:r>
              <a:rPr lang="en-US" dirty="0"/>
              <a:t>Conduct comprehensive studies to update information on trade and market dynamic for the JHFs sector including market prospects and opportunities in the fibre composite market for the fibre products covered by the joint group.</a:t>
            </a:r>
          </a:p>
          <a:p>
            <a:endParaRPr lang="en-US"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Autofit/>
          </a:bodyPr>
          <a:lstStyle/>
          <a:p>
            <a:r>
              <a:rPr lang="en-US" sz="9600" b="1" dirty="0" smtClean="0">
                <a:solidFill>
                  <a:srgbClr val="FF0000"/>
                </a:solidFill>
                <a:effectLst>
                  <a:outerShdw blurRad="38100" dist="38100" dir="2700000" algn="tl">
                    <a:srgbClr val="000000">
                      <a:alpha val="43137"/>
                    </a:srgbClr>
                  </a:outerShdw>
                </a:effectLst>
              </a:rPr>
              <a:t>Thank you</a:t>
            </a:r>
            <a:endParaRPr lang="en-US" sz="9600" b="1" dirty="0">
              <a:solidFill>
                <a:srgbClr val="FF00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E929D0BF-78FC-4F32-93E2-6E2205ED0A09}"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FF0000"/>
                </a:solidFill>
                <a:effectLst>
                  <a:outerShdw blurRad="38100" dist="38100" dir="2700000" algn="tl">
                    <a:srgbClr val="000000">
                      <a:alpha val="43137"/>
                    </a:srgbClr>
                  </a:outerShdw>
                </a:effectLst>
              </a:rPr>
              <a:t>Outline of presentation</a:t>
            </a:r>
          </a:p>
        </p:txBody>
      </p:sp>
      <p:sp>
        <p:nvSpPr>
          <p:cNvPr id="3" name="Content Placeholder 2"/>
          <p:cNvSpPr>
            <a:spLocks noGrp="1"/>
          </p:cNvSpPr>
          <p:nvPr>
            <p:ph idx="1"/>
          </p:nvPr>
        </p:nvSpPr>
        <p:spPr/>
        <p:txBody>
          <a:bodyPr>
            <a:normAutofit lnSpcReduction="10000"/>
          </a:bodyPr>
          <a:lstStyle/>
          <a:p>
            <a:r>
              <a:rPr lang="en-US" dirty="0" smtClean="0"/>
              <a:t>Introduction – </a:t>
            </a:r>
            <a:r>
              <a:rPr lang="en-US" i="1" dirty="0" smtClean="0">
                <a:solidFill>
                  <a:srgbClr val="FF0000"/>
                </a:solidFill>
                <a:effectLst>
                  <a:outerShdw blurRad="38100" dist="38100" dir="2700000" algn="tl">
                    <a:srgbClr val="000000">
                      <a:alpha val="43137"/>
                    </a:srgbClr>
                  </a:outerShdw>
                </a:effectLst>
              </a:rPr>
              <a:t>Jute+, Abaca, Coir &amp; Sisal (JHFs)</a:t>
            </a:r>
          </a:p>
          <a:p>
            <a:r>
              <a:rPr lang="en-US" dirty="0" smtClean="0"/>
              <a:t>Competitiveness related issues</a:t>
            </a:r>
          </a:p>
          <a:p>
            <a:r>
              <a:rPr lang="en-US" dirty="0" smtClean="0"/>
              <a:t>Trade related policies</a:t>
            </a:r>
          </a:p>
          <a:p>
            <a:pPr lvl="1"/>
            <a:r>
              <a:rPr lang="en-US" dirty="0" smtClean="0"/>
              <a:t>Tariffs structure</a:t>
            </a:r>
          </a:p>
          <a:p>
            <a:pPr lvl="1"/>
            <a:r>
              <a:rPr lang="en-US" dirty="0" smtClean="0"/>
              <a:t>Non-tariff measures affecting trade</a:t>
            </a:r>
          </a:p>
          <a:p>
            <a:pPr lvl="1"/>
            <a:r>
              <a:rPr lang="en-US" dirty="0" smtClean="0"/>
              <a:t>Other (export competition and domestic support)</a:t>
            </a:r>
          </a:p>
          <a:p>
            <a:r>
              <a:rPr lang="en-US" dirty="0" smtClean="0"/>
              <a:t>Data and information needs to monitor trade policy and market development including conducting regular market projections</a:t>
            </a:r>
          </a:p>
          <a:p>
            <a:endParaRPr lang="en-US"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838200" y="914400"/>
          <a:ext cx="7162800"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929D0BF-78FC-4F32-93E2-6E2205ED0A09}"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85800" y="990600"/>
          <a:ext cx="75438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E929D0BF-78FC-4F32-93E2-6E2205ED0A09}"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effectLst>
                  <a:outerShdw blurRad="38100" dist="38100" dir="2700000" algn="tl">
                    <a:srgbClr val="000000">
                      <a:alpha val="43137"/>
                    </a:srgbClr>
                  </a:outerShdw>
                </a:effectLst>
              </a:rPr>
              <a:t>Competitiveness</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r>
              <a:rPr lang="en-US" sz="2400" dirty="0" smtClean="0"/>
              <a:t>Rising demand – </a:t>
            </a:r>
          </a:p>
          <a:p>
            <a:pPr lvl="1"/>
            <a:r>
              <a:rPr lang="en-US" sz="2000" dirty="0" smtClean="0"/>
              <a:t>Tight supplies and </a:t>
            </a:r>
            <a:r>
              <a:rPr lang="en-US" sz="2000" smtClean="0"/>
              <a:t>rising prices</a:t>
            </a:r>
            <a:endParaRPr lang="en-US" sz="2000" dirty="0" smtClean="0"/>
          </a:p>
          <a:p>
            <a:pPr lvl="1"/>
            <a:r>
              <a:rPr lang="en-US" sz="2000" dirty="0" smtClean="0"/>
              <a:t>composite fibre market  (environmental friendliness and regulation, rising prices of petrol ….but trade regime is likely to be complex!!)</a:t>
            </a:r>
          </a:p>
          <a:p>
            <a:pPr lvl="1"/>
            <a:r>
              <a:rPr lang="en-US" sz="2000" dirty="0"/>
              <a:t>e</a:t>
            </a:r>
            <a:r>
              <a:rPr lang="en-US" sz="2000" dirty="0" smtClean="0"/>
              <a:t>ase in information flow and technology transfer</a:t>
            </a:r>
          </a:p>
          <a:p>
            <a:pPr lvl="1"/>
            <a:r>
              <a:rPr lang="en-US" sz="2000" dirty="0" smtClean="0"/>
              <a:t>diversified end uses and increasing potential</a:t>
            </a:r>
          </a:p>
          <a:p>
            <a:pPr lvl="1"/>
            <a:r>
              <a:rPr lang="en-US" sz="2000" dirty="0" smtClean="0"/>
              <a:t>Research and experimentation needs</a:t>
            </a:r>
          </a:p>
          <a:p>
            <a:pPr lvl="1"/>
            <a:r>
              <a:rPr lang="en-US" sz="2000" dirty="0" smtClean="0"/>
              <a:t>renewed focus on domestic and regional markets (RTAs, policy harmonization, GSPT)</a:t>
            </a:r>
          </a:p>
          <a:p>
            <a:pPr>
              <a:buNone/>
            </a:pPr>
            <a:r>
              <a:rPr lang="en-US" sz="2400" b="1" i="1" dirty="0" smtClean="0">
                <a:solidFill>
                  <a:srgbClr val="FF0000"/>
                </a:solidFill>
              </a:rPr>
              <a:t>……however, old bottlenecks are still present</a:t>
            </a:r>
          </a:p>
          <a:p>
            <a:r>
              <a:rPr lang="en-US" sz="2400" dirty="0" smtClean="0"/>
              <a:t>Price instability and reliability of supplies</a:t>
            </a:r>
          </a:p>
          <a:p>
            <a:pPr lvl="1"/>
            <a:r>
              <a:rPr lang="en-US" sz="2000" dirty="0" smtClean="0"/>
              <a:t>Climatic conditions</a:t>
            </a:r>
          </a:p>
          <a:p>
            <a:pPr lvl="1"/>
            <a:r>
              <a:rPr lang="en-US" sz="2000" dirty="0" smtClean="0"/>
              <a:t>relative prices of competing crops – especially in smallholder systems</a:t>
            </a:r>
          </a:p>
          <a:p>
            <a:r>
              <a:rPr lang="en-US" sz="2400" dirty="0" smtClean="0"/>
              <a:t>Competition from synthetics and also from other fibres in emerging composite application</a:t>
            </a:r>
          </a:p>
          <a:p>
            <a:r>
              <a:rPr lang="en-US" sz="2400" dirty="0" smtClean="0"/>
              <a:t>weak domestic policies – policies mostly favor food crops</a:t>
            </a:r>
          </a:p>
          <a:p>
            <a:endParaRPr lang="en-US" sz="2400"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slide(fromLeft)">
                                      <p:cBhvr>
                                        <p:cTn id="7" dur="10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 calcmode="lin" valueType="num">
                                      <p:cBhvr additive="base">
                                        <p:cTn id="1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 calcmode="lin" valueType="num">
                                      <p:cBhvr additive="base">
                                        <p:cTn id="1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 calcmode="lin" valueType="num">
                                      <p:cBhvr additive="base">
                                        <p:cTn id="2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 calcmode="lin" valueType="num">
                                      <p:cBhvr additive="base">
                                        <p:cTn id="30"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
                                            <p:txEl>
                                              <p:pRg st="12" end="12"/>
                                            </p:txEl>
                                          </p:spTgt>
                                        </p:tgtEl>
                                        <p:attrNameLst>
                                          <p:attrName>style.visibility</p:attrName>
                                        </p:attrNameLst>
                                      </p:cBhvr>
                                      <p:to>
                                        <p:strVal val="visible"/>
                                      </p:to>
                                    </p:set>
                                    <p:animEffect transition="in" filter="slide(fromBottom)">
                                      <p:cBhvr>
                                        <p:cTn id="36"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effectLst>
                  <a:outerShdw blurRad="38100" dist="38100" dir="2700000" algn="tl">
                    <a:srgbClr val="000000">
                      <a:alpha val="43137"/>
                    </a:srgbClr>
                  </a:outerShdw>
                </a:effectLst>
              </a:rPr>
              <a:t>Trade related polices</a:t>
            </a:r>
            <a:endParaRPr lang="en-US" sz="32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lstStyle/>
          <a:p>
            <a:pPr algn="ctr">
              <a:buNone/>
            </a:pPr>
            <a:r>
              <a:rPr lang="en-US" sz="2400" dirty="0" smtClean="0">
                <a:solidFill>
                  <a:srgbClr val="00B050"/>
                </a:solidFill>
                <a:effectLst>
                  <a:outerShdw blurRad="38100" dist="38100" dir="2700000" algn="tl">
                    <a:srgbClr val="000000">
                      <a:alpha val="43137"/>
                    </a:srgbClr>
                  </a:outerShdw>
                </a:effectLst>
              </a:rPr>
              <a:t>Key Policy issues</a:t>
            </a:r>
            <a:endParaRPr lang="en-US" sz="2400" dirty="0">
              <a:solidFill>
                <a:srgbClr val="00B050"/>
              </a:solidFill>
              <a:effectLst>
                <a:outerShdw blurRad="38100" dist="38100" dir="2700000" algn="tl">
                  <a:srgbClr val="000000">
                    <a:alpha val="43137"/>
                  </a:srgbClr>
                </a:outerShdw>
              </a:effectLst>
            </a:endParaRPr>
          </a:p>
          <a:p>
            <a:r>
              <a:rPr lang="en-US" dirty="0" smtClean="0"/>
              <a:t>The WTO Agreement (</a:t>
            </a:r>
            <a:r>
              <a:rPr lang="en-US" dirty="0" smtClean="0">
                <a:solidFill>
                  <a:srgbClr val="FF0000"/>
                </a:solidFill>
              </a:rPr>
              <a:t>tariffs, NTBs, etc….!)</a:t>
            </a:r>
          </a:p>
          <a:p>
            <a:r>
              <a:rPr lang="en-US" dirty="0" smtClean="0"/>
              <a:t>The phasing of the MFA in 2004</a:t>
            </a:r>
          </a:p>
          <a:p>
            <a:r>
              <a:rPr lang="en-US" dirty="0" smtClean="0"/>
              <a:t>GSP preferences granted by developed countries &amp; those among developing (LDCs) countries</a:t>
            </a:r>
          </a:p>
          <a:p>
            <a:r>
              <a:rPr lang="en-US" dirty="0" smtClean="0"/>
              <a:t>Regional Trade Agreements and domestic policy harmonization</a:t>
            </a:r>
            <a:endParaRPr lang="en-US" dirty="0"/>
          </a:p>
        </p:txBody>
      </p:sp>
      <p:sp>
        <p:nvSpPr>
          <p:cNvPr id="4" name="Slide Number Placeholder 3"/>
          <p:cNvSpPr>
            <a:spLocks noGrp="1"/>
          </p:cNvSpPr>
          <p:nvPr>
            <p:ph type="sldNum" sz="quarter" idx="12"/>
          </p:nvPr>
        </p:nvSpPr>
        <p:spPr/>
        <p:txBody>
          <a:bodyPr/>
          <a:lstStyle/>
          <a:p>
            <a:fld id="{E929D0BF-78FC-4F32-93E2-6E2205ED0A09}"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457200" y="914400"/>
          <a:ext cx="8153399" cy="5333999"/>
        </p:xfrm>
        <a:graphic>
          <a:graphicData uri="http://schemas.openxmlformats.org/drawingml/2006/chart">
            <c:chart xmlns:c="http://schemas.openxmlformats.org/drawingml/2006/chart" xmlns:r="http://schemas.openxmlformats.org/officeDocument/2006/relationships" r:id="rId2"/>
          </a:graphicData>
        </a:graphic>
      </p:graphicFrame>
      <p:sp>
        <p:nvSpPr>
          <p:cNvPr id="6" name="Straight Arrow Connector 5"/>
          <p:cNvSpPr/>
          <p:nvPr/>
        </p:nvSpPr>
        <p:spPr>
          <a:xfrm flipV="1">
            <a:off x="1371600" y="1981200"/>
            <a:ext cx="228600" cy="2438400"/>
          </a:xfrm>
          <a:prstGeom prst="straightConnector1">
            <a:avLst/>
          </a:prstGeom>
          <a:ln w="31750">
            <a:solidFill>
              <a:srgbClr val="FF0000">
                <a:alpha val="81000"/>
              </a:srgbClr>
            </a:solidFill>
            <a:tailEnd type="arrow"/>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7" name="Straight Arrow Connector 6"/>
          <p:cNvSpPr/>
          <p:nvPr/>
        </p:nvSpPr>
        <p:spPr>
          <a:xfrm flipV="1">
            <a:off x="4876800" y="3581400"/>
            <a:ext cx="228600" cy="1524000"/>
          </a:xfrm>
          <a:prstGeom prst="straightConnector1">
            <a:avLst/>
          </a:prstGeom>
          <a:noFill/>
          <a:ln w="31750" cap="flat" cmpd="sng" algn="ctr">
            <a:solidFill>
              <a:srgbClr val="FF0000">
                <a:alpha val="81000"/>
              </a:srgbClr>
            </a:solidFill>
            <a:prstDash val="solid"/>
            <a:tailEnd type="arrow"/>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8" name="Straight Arrow Connector 7"/>
          <p:cNvSpPr/>
          <p:nvPr/>
        </p:nvSpPr>
        <p:spPr>
          <a:xfrm flipV="1">
            <a:off x="5638800" y="2819400"/>
            <a:ext cx="304800" cy="1676400"/>
          </a:xfrm>
          <a:prstGeom prst="straightConnector1">
            <a:avLst/>
          </a:prstGeom>
          <a:noFill/>
          <a:ln w="31750" cap="flat" cmpd="sng" algn="ctr">
            <a:solidFill>
              <a:srgbClr val="FF0000">
                <a:alpha val="81000"/>
              </a:srgbClr>
            </a:solidFill>
            <a:prstDash val="solid"/>
            <a:tailEnd type="arrow"/>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9" name="Straight Arrow Connector 8"/>
          <p:cNvSpPr/>
          <p:nvPr/>
        </p:nvSpPr>
        <p:spPr>
          <a:xfrm flipV="1">
            <a:off x="6324600" y="2362200"/>
            <a:ext cx="228600" cy="2438400"/>
          </a:xfrm>
          <a:prstGeom prst="straightConnector1">
            <a:avLst/>
          </a:prstGeom>
          <a:noFill/>
          <a:ln w="31750" cap="flat" cmpd="sng" algn="ctr">
            <a:solidFill>
              <a:srgbClr val="FF0000">
                <a:alpha val="81000"/>
              </a:srgbClr>
            </a:solidFill>
            <a:prstDash val="solid"/>
            <a:tailEnd type="arrow"/>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0" name="TextBox 1"/>
          <p:cNvSpPr txBox="1"/>
          <p:nvPr/>
        </p:nvSpPr>
        <p:spPr>
          <a:xfrm>
            <a:off x="1981200" y="5410200"/>
            <a:ext cx="648929" cy="29934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2009</a:t>
            </a:r>
          </a:p>
        </p:txBody>
      </p:sp>
      <p:sp>
        <p:nvSpPr>
          <p:cNvPr id="11" name="TextBox 1"/>
          <p:cNvSpPr txBox="1"/>
          <p:nvPr/>
        </p:nvSpPr>
        <p:spPr>
          <a:xfrm>
            <a:off x="6248400" y="5334000"/>
            <a:ext cx="648929" cy="29934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2009</a:t>
            </a:r>
          </a:p>
        </p:txBody>
      </p:sp>
      <p:sp>
        <p:nvSpPr>
          <p:cNvPr id="12" name="TextBox 1"/>
          <p:cNvSpPr txBox="1"/>
          <p:nvPr/>
        </p:nvSpPr>
        <p:spPr>
          <a:xfrm>
            <a:off x="7772400" y="5486400"/>
            <a:ext cx="648929" cy="29934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2009</a:t>
            </a:r>
          </a:p>
        </p:txBody>
      </p:sp>
      <p:sp>
        <p:nvSpPr>
          <p:cNvPr id="13" name="Straight Arrow Connector 12"/>
          <p:cNvSpPr/>
          <p:nvPr/>
        </p:nvSpPr>
        <p:spPr>
          <a:xfrm flipV="1">
            <a:off x="2057400" y="3200400"/>
            <a:ext cx="228600" cy="1981200"/>
          </a:xfrm>
          <a:prstGeom prst="straightConnector1">
            <a:avLst/>
          </a:prstGeom>
          <a:ln w="31750">
            <a:solidFill>
              <a:srgbClr val="FF0000">
                <a:alpha val="81000"/>
              </a:srgbClr>
            </a:solidFill>
            <a:tailEnd type="arrow"/>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4" name="Straight Arrow Connector 13"/>
          <p:cNvSpPr/>
          <p:nvPr/>
        </p:nvSpPr>
        <p:spPr>
          <a:xfrm flipV="1">
            <a:off x="2819400" y="3429000"/>
            <a:ext cx="228600" cy="1600200"/>
          </a:xfrm>
          <a:prstGeom prst="straightConnector1">
            <a:avLst/>
          </a:prstGeom>
          <a:ln w="31750">
            <a:solidFill>
              <a:srgbClr val="FF0000">
                <a:alpha val="81000"/>
              </a:srgbClr>
            </a:solidFill>
            <a:tailEnd type="arrow"/>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5" name="Straight Arrow Connector 14"/>
          <p:cNvSpPr/>
          <p:nvPr/>
        </p:nvSpPr>
        <p:spPr>
          <a:xfrm flipV="1">
            <a:off x="3505200" y="3886200"/>
            <a:ext cx="152400" cy="1676400"/>
          </a:xfrm>
          <a:prstGeom prst="straightConnector1">
            <a:avLst/>
          </a:prstGeom>
          <a:ln w="31750">
            <a:solidFill>
              <a:srgbClr val="FF0000">
                <a:alpha val="81000"/>
              </a:srgbClr>
            </a:solidFill>
            <a:tailEnd type="arrow"/>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6" name="Straight Arrow Connector 15"/>
          <p:cNvSpPr/>
          <p:nvPr/>
        </p:nvSpPr>
        <p:spPr>
          <a:xfrm flipV="1">
            <a:off x="4191000" y="3505200"/>
            <a:ext cx="304800" cy="1371600"/>
          </a:xfrm>
          <a:prstGeom prst="straightConnector1">
            <a:avLst/>
          </a:prstGeom>
          <a:ln w="31750">
            <a:solidFill>
              <a:srgbClr val="FF0000">
                <a:alpha val="81000"/>
              </a:srgbClr>
            </a:solidFill>
            <a:tailEnd type="arrow"/>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7" name="Straight Arrow Connector 16"/>
          <p:cNvSpPr/>
          <p:nvPr/>
        </p:nvSpPr>
        <p:spPr>
          <a:xfrm flipV="1">
            <a:off x="7086600" y="4800600"/>
            <a:ext cx="304800" cy="990600"/>
          </a:xfrm>
          <a:prstGeom prst="straightConnector1">
            <a:avLst/>
          </a:prstGeom>
          <a:noFill/>
          <a:ln w="31750" cap="flat" cmpd="sng" algn="ctr">
            <a:solidFill>
              <a:srgbClr val="FF0000">
                <a:alpha val="81000"/>
              </a:srgbClr>
            </a:solidFill>
            <a:prstDash val="solid"/>
            <a:tailEnd type="arrow"/>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8" name="Straight Arrow Connector 17"/>
          <p:cNvSpPr/>
          <p:nvPr/>
        </p:nvSpPr>
        <p:spPr>
          <a:xfrm flipV="1">
            <a:off x="7772400" y="4876800"/>
            <a:ext cx="228600" cy="990600"/>
          </a:xfrm>
          <a:prstGeom prst="straightConnector1">
            <a:avLst/>
          </a:prstGeom>
          <a:noFill/>
          <a:ln w="31750" cap="flat" cmpd="sng" algn="ctr">
            <a:solidFill>
              <a:srgbClr val="FF0000">
                <a:alpha val="81000"/>
              </a:srgbClr>
            </a:solidFill>
            <a:prstDash val="solid"/>
            <a:tailEnd type="arrow"/>
          </a:ln>
          <a:effectLst/>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20" name="TextBox 19"/>
          <p:cNvSpPr txBox="1"/>
          <p:nvPr/>
        </p:nvSpPr>
        <p:spPr>
          <a:xfrm rot="16200000">
            <a:off x="1083677" y="4646711"/>
            <a:ext cx="609600" cy="307777"/>
          </a:xfrm>
          <a:prstGeom prst="rect">
            <a:avLst/>
          </a:prstGeom>
          <a:noFill/>
        </p:spPr>
        <p:txBody>
          <a:bodyPr wrap="square" rtlCol="0">
            <a:spAutoFit/>
          </a:bodyPr>
          <a:lstStyle/>
          <a:p>
            <a:r>
              <a:rPr lang="en-US" sz="1400" b="1" dirty="0" smtClean="0"/>
              <a:t>Raw</a:t>
            </a:r>
            <a:endParaRPr lang="en-US" sz="1600" b="1" dirty="0"/>
          </a:p>
        </p:txBody>
      </p:sp>
      <p:sp>
        <p:nvSpPr>
          <p:cNvPr id="21" name="TextBox 20"/>
          <p:cNvSpPr txBox="1"/>
          <p:nvPr/>
        </p:nvSpPr>
        <p:spPr>
          <a:xfrm rot="16200000">
            <a:off x="1296889" y="4037111"/>
            <a:ext cx="609600" cy="307777"/>
          </a:xfrm>
          <a:prstGeom prst="rect">
            <a:avLst/>
          </a:prstGeom>
          <a:noFill/>
        </p:spPr>
        <p:txBody>
          <a:bodyPr wrap="square" rtlCol="0">
            <a:spAutoFit/>
          </a:bodyPr>
          <a:lstStyle/>
          <a:p>
            <a:pPr algn="ctr"/>
            <a:r>
              <a:rPr lang="en-US" sz="1400" b="1" dirty="0" smtClean="0"/>
              <a:t>Semi</a:t>
            </a:r>
            <a:endParaRPr lang="en-US" sz="1600" b="1" dirty="0"/>
          </a:p>
        </p:txBody>
      </p:sp>
      <p:sp>
        <p:nvSpPr>
          <p:cNvPr id="22" name="TextBox 21"/>
          <p:cNvSpPr txBox="1"/>
          <p:nvPr/>
        </p:nvSpPr>
        <p:spPr>
          <a:xfrm rot="16200000">
            <a:off x="1411190" y="2856011"/>
            <a:ext cx="685800" cy="307777"/>
          </a:xfrm>
          <a:prstGeom prst="rect">
            <a:avLst/>
          </a:prstGeom>
          <a:noFill/>
        </p:spPr>
        <p:txBody>
          <a:bodyPr wrap="square" rtlCol="0">
            <a:spAutoFit/>
          </a:bodyPr>
          <a:lstStyle/>
          <a:p>
            <a:r>
              <a:rPr lang="en-US" sz="1400" b="1" dirty="0" smtClean="0"/>
              <a:t>Final</a:t>
            </a:r>
            <a:endParaRPr lang="en-US" sz="16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6" presetClass="emph" presetSubtype="0" fill="hold" grpId="0" nodeType="clickEffect">
                                  <p:stCondLst>
                                    <p:cond delay="0"/>
                                  </p:stCondLst>
                                  <p:childTnLst>
                                    <p:animScale>
                                      <p:cBhvr>
                                        <p:cTn id="66" dur="2000" fill="hold"/>
                                        <p:tgtEl>
                                          <p:spTgt spid="20"/>
                                        </p:tgtEl>
                                      </p:cBhvr>
                                      <p:by x="150000" y="150000"/>
                                    </p:animScale>
                                  </p:childTnLst>
                                </p:cTn>
                              </p:par>
                            </p:childTnLst>
                          </p:cTn>
                        </p:par>
                      </p:childTnLst>
                    </p:cTn>
                  </p:par>
                  <p:par>
                    <p:cTn id="67" fill="hold">
                      <p:stCondLst>
                        <p:cond delay="indefinite"/>
                      </p:stCondLst>
                      <p:childTnLst>
                        <p:par>
                          <p:cTn id="68" fill="hold">
                            <p:stCondLst>
                              <p:cond delay="0"/>
                            </p:stCondLst>
                            <p:childTnLst>
                              <p:par>
                                <p:cTn id="69" presetID="6" presetClass="emph" presetSubtype="0" fill="hold" grpId="0" nodeType="clickEffect">
                                  <p:stCondLst>
                                    <p:cond delay="0"/>
                                  </p:stCondLst>
                                  <p:childTnLst>
                                    <p:animScale>
                                      <p:cBhvr>
                                        <p:cTn id="70" dur="2000" fill="hold"/>
                                        <p:tgtEl>
                                          <p:spTgt spid="21"/>
                                        </p:tgtEl>
                                      </p:cBhvr>
                                      <p:by x="150000" y="150000"/>
                                    </p:animScale>
                                  </p:childTnLst>
                                </p:cTn>
                              </p:par>
                            </p:childTnLst>
                          </p:cTn>
                        </p:par>
                      </p:childTnLst>
                    </p:cTn>
                  </p:par>
                  <p:par>
                    <p:cTn id="71" fill="hold">
                      <p:stCondLst>
                        <p:cond delay="indefinite"/>
                      </p:stCondLst>
                      <p:childTnLst>
                        <p:par>
                          <p:cTn id="72" fill="hold">
                            <p:stCondLst>
                              <p:cond delay="0"/>
                            </p:stCondLst>
                            <p:childTnLst>
                              <p:par>
                                <p:cTn id="73" presetID="6" presetClass="emph" presetSubtype="0" fill="hold" grpId="0" nodeType="clickEffect">
                                  <p:stCondLst>
                                    <p:cond delay="0"/>
                                  </p:stCondLst>
                                  <p:childTnLst>
                                    <p:animScale>
                                      <p:cBhvr>
                                        <p:cTn id="74" dur="2000" fill="hold"/>
                                        <p:tgtEl>
                                          <p:spTgt spid="2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3" grpId="0" animBg="1"/>
      <p:bldP spid="14" grpId="0" animBg="1"/>
      <p:bldP spid="15" grpId="0" animBg="1"/>
      <p:bldP spid="16" grpId="0" animBg="1"/>
      <p:bldP spid="17" grpId="0" animBg="1"/>
      <p:bldP spid="18" grpId="0" animBg="1"/>
      <p:bldP spid="20"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304800" y="990600"/>
          <a:ext cx="8077201" cy="4800600"/>
        </p:xfrm>
        <a:graphic>
          <a:graphicData uri="http://schemas.openxmlformats.org/drawingml/2006/chart">
            <c:chart xmlns:c="http://schemas.openxmlformats.org/drawingml/2006/chart" xmlns:r="http://schemas.openxmlformats.org/officeDocument/2006/relationships" r:id="rId2"/>
          </a:graphicData>
        </a:graphic>
      </p:graphicFrame>
      <p:sp>
        <p:nvSpPr>
          <p:cNvPr id="9" name="Down Arrow 8"/>
          <p:cNvSpPr/>
          <p:nvPr/>
        </p:nvSpPr>
        <p:spPr>
          <a:xfrm>
            <a:off x="2057400" y="3276600"/>
            <a:ext cx="76200" cy="609600"/>
          </a:xfrm>
          <a:prstGeom prst="downArrow">
            <a:avLst/>
          </a:prstGeom>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E929D0BF-78FC-4F32-93E2-6E2205ED0A09}" type="slidenum">
              <a:rPr lang="en-US" smtClean="0"/>
              <a:pPr/>
              <a:t>8</a:t>
            </a:fld>
            <a:endParaRPr lang="en-US"/>
          </a:p>
        </p:txBody>
      </p:sp>
      <p:sp>
        <p:nvSpPr>
          <p:cNvPr id="11" name="TextBox 1"/>
          <p:cNvSpPr txBox="1"/>
          <p:nvPr/>
        </p:nvSpPr>
        <p:spPr>
          <a:xfrm rot="16200000">
            <a:off x="1828800" y="4419600"/>
            <a:ext cx="685800"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100" b="1" dirty="0" smtClean="0">
                <a:effectLst>
                  <a:outerShdw blurRad="38100" dist="38100" dir="2700000" algn="tl">
                    <a:srgbClr val="000000">
                      <a:alpha val="43137"/>
                    </a:srgbClr>
                  </a:outerShdw>
                </a:effectLst>
              </a:rPr>
              <a:t>Final</a:t>
            </a:r>
            <a:endParaRPr lang="en-US" sz="11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33401" y="533400"/>
          <a:ext cx="7924800" cy="548639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1"/>
          <p:cNvSpPr txBox="1"/>
          <p:nvPr/>
        </p:nvSpPr>
        <p:spPr>
          <a:xfrm>
            <a:off x="2743200" y="5257800"/>
            <a:ext cx="593726" cy="30803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1998</a:t>
            </a:r>
          </a:p>
        </p:txBody>
      </p:sp>
      <p:sp>
        <p:nvSpPr>
          <p:cNvPr id="6" name="TextBox 1"/>
          <p:cNvSpPr txBox="1"/>
          <p:nvPr/>
        </p:nvSpPr>
        <p:spPr>
          <a:xfrm>
            <a:off x="3352800" y="5257800"/>
            <a:ext cx="593726" cy="30803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2009</a:t>
            </a:r>
          </a:p>
        </p:txBody>
      </p:sp>
      <p:sp>
        <p:nvSpPr>
          <p:cNvPr id="7" name="TextBox 1"/>
          <p:cNvSpPr txBox="1"/>
          <p:nvPr/>
        </p:nvSpPr>
        <p:spPr>
          <a:xfrm>
            <a:off x="4800600" y="5257800"/>
            <a:ext cx="593726" cy="30803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2009</a:t>
            </a:r>
          </a:p>
        </p:txBody>
      </p:sp>
      <p:sp>
        <p:nvSpPr>
          <p:cNvPr id="8" name="TextBox 1"/>
          <p:cNvSpPr txBox="1"/>
          <p:nvPr/>
        </p:nvSpPr>
        <p:spPr>
          <a:xfrm>
            <a:off x="6172200" y="5257800"/>
            <a:ext cx="593726" cy="30803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2009</a:t>
            </a:r>
          </a:p>
        </p:txBody>
      </p:sp>
      <p:sp>
        <p:nvSpPr>
          <p:cNvPr id="9" name="TextBox 1"/>
          <p:cNvSpPr txBox="1"/>
          <p:nvPr/>
        </p:nvSpPr>
        <p:spPr>
          <a:xfrm>
            <a:off x="7543800" y="5257800"/>
            <a:ext cx="593726" cy="30803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2009</a:t>
            </a:r>
          </a:p>
        </p:txBody>
      </p:sp>
      <p:sp>
        <p:nvSpPr>
          <p:cNvPr id="10" name="TextBox 1"/>
          <p:cNvSpPr txBox="1"/>
          <p:nvPr/>
        </p:nvSpPr>
        <p:spPr>
          <a:xfrm>
            <a:off x="4191000" y="5181600"/>
            <a:ext cx="593726" cy="30803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1998</a:t>
            </a:r>
          </a:p>
        </p:txBody>
      </p:sp>
      <p:sp>
        <p:nvSpPr>
          <p:cNvPr id="11" name="TextBox 1"/>
          <p:cNvSpPr txBox="1"/>
          <p:nvPr/>
        </p:nvSpPr>
        <p:spPr>
          <a:xfrm>
            <a:off x="5486400" y="5257800"/>
            <a:ext cx="593726" cy="30803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1998</a:t>
            </a:r>
          </a:p>
        </p:txBody>
      </p:sp>
      <p:sp>
        <p:nvSpPr>
          <p:cNvPr id="12" name="TextBox 1"/>
          <p:cNvSpPr txBox="1"/>
          <p:nvPr/>
        </p:nvSpPr>
        <p:spPr>
          <a:xfrm>
            <a:off x="6858000" y="5257800"/>
            <a:ext cx="593726" cy="30803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t>1998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767</Words>
  <Application>Microsoft Office PowerPoint</Application>
  <PresentationFormat>On-screen Show (4:3)</PresentationFormat>
  <Paragraphs>113</Paragraphs>
  <Slides>16</Slides>
  <Notes>1</Notes>
  <HiddenSlides>0</HiddenSlides>
  <MMClips>0</MMClips>
  <ScaleCrop>false</ScaleCrop>
  <HeadingPairs>
    <vt:vector size="6" baseType="variant">
      <vt:variant>
        <vt:lpstr>Theme</vt:lpstr>
      </vt:variant>
      <vt:variant>
        <vt:i4>1</vt:i4>
      </vt:variant>
      <vt:variant>
        <vt:lpstr>Slide Titles</vt:lpstr>
      </vt:variant>
      <vt:variant>
        <vt:i4>16</vt:i4>
      </vt:variant>
      <vt:variant>
        <vt:lpstr>Custom Shows</vt:lpstr>
      </vt:variant>
      <vt:variant>
        <vt:i4>1</vt:i4>
      </vt:variant>
    </vt:vector>
  </HeadingPairs>
  <TitlesOfParts>
    <vt:vector size="18" baseType="lpstr">
      <vt:lpstr>Office Theme</vt:lpstr>
      <vt:lpstr>Joint Meeting of the 36th Session of the IGG on Hard Fibres and the 38th Session of the IGG on Jute, Kenaf and Allied Fibres Salvador City, Bahia, Brazil, 16-18 November 2011</vt:lpstr>
      <vt:lpstr>Outline of presentation</vt:lpstr>
      <vt:lpstr>Slide 3</vt:lpstr>
      <vt:lpstr>Slide 4</vt:lpstr>
      <vt:lpstr>Competitiveness</vt:lpstr>
      <vt:lpstr>Trade related polices</vt:lpstr>
      <vt:lpstr>Slide 7</vt:lpstr>
      <vt:lpstr>Slide 8</vt:lpstr>
      <vt:lpstr>Slide 9</vt:lpstr>
      <vt:lpstr>Slide 10</vt:lpstr>
      <vt:lpstr>Non-Tariff Barriers</vt:lpstr>
      <vt:lpstr>NTBs – some reported!!!</vt:lpstr>
      <vt:lpstr>Other Trade-related policies</vt:lpstr>
      <vt:lpstr>The way forward</vt:lpstr>
      <vt:lpstr>and Finally.…</vt:lpstr>
      <vt:lpstr>Thank you</vt:lpstr>
      <vt:lpstr>Custom Show 1</vt:lpstr>
    </vt:vector>
  </TitlesOfParts>
  <Company>FAO of the 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Suffyan Koroma</dc:creator>
  <cp:lastModifiedBy>Brattlof</cp:lastModifiedBy>
  <cp:revision>64</cp:revision>
  <dcterms:created xsi:type="dcterms:W3CDTF">2011-11-15T20:22:21Z</dcterms:created>
  <dcterms:modified xsi:type="dcterms:W3CDTF">2011-11-16T16:44:43Z</dcterms:modified>
</cp:coreProperties>
</file>