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handoutMasterIdLst>
    <p:handoutMasterId r:id="rId25"/>
  </p:handoutMasterIdLst>
  <p:sldIdLst>
    <p:sldId id="256" r:id="rId2"/>
    <p:sldId id="257" r:id="rId3"/>
    <p:sldId id="258" r:id="rId4"/>
    <p:sldId id="276" r:id="rId5"/>
    <p:sldId id="277" r:id="rId6"/>
    <p:sldId id="278" r:id="rId7"/>
    <p:sldId id="279" r:id="rId8"/>
    <p:sldId id="280" r:id="rId9"/>
    <p:sldId id="293" r:id="rId10"/>
    <p:sldId id="290" r:id="rId11"/>
    <p:sldId id="294" r:id="rId12"/>
    <p:sldId id="291" r:id="rId13"/>
    <p:sldId id="281" r:id="rId14"/>
    <p:sldId id="282" r:id="rId15"/>
    <p:sldId id="292" r:id="rId16"/>
    <p:sldId id="285" r:id="rId17"/>
    <p:sldId id="295" r:id="rId18"/>
    <p:sldId id="286" r:id="rId19"/>
    <p:sldId id="287" r:id="rId20"/>
    <p:sldId id="288" r:id="rId21"/>
    <p:sldId id="271" r:id="rId22"/>
    <p:sldId id="272" r:id="rId23"/>
  </p:sldIdLst>
  <p:sldSz cx="9144000" cy="6858000" type="screen4x3"/>
  <p:notesSz cx="6794500" cy="9931400"/>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66"/>
    <a:srgbClr val="BDDEFF"/>
    <a:srgbClr val="CCECFF"/>
    <a:srgbClr val="893750"/>
    <a:srgbClr val="3B8289"/>
    <a:srgbClr val="429098"/>
    <a:srgbClr val="99CCFF"/>
    <a:srgbClr val="99BBFF"/>
    <a:srgbClr val="85A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70" autoAdjust="0"/>
    <p:restoredTop sz="84792" autoAdjust="0"/>
  </p:normalViewPr>
  <p:slideViewPr>
    <p:cSldViewPr>
      <p:cViewPr varScale="1">
        <p:scale>
          <a:sx n="103" d="100"/>
          <a:sy n="103" d="100"/>
        </p:scale>
        <p:origin x="-221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5" d="100"/>
          <a:sy n="55" d="100"/>
        </p:scale>
        <p:origin x="-2610" y="-30"/>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181" cy="496232"/>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50320" y="1"/>
            <a:ext cx="2944180" cy="587687"/>
          </a:xfrm>
          <a:prstGeom prst="rect">
            <a:avLst/>
          </a:prstGeom>
        </p:spPr>
        <p:txBody>
          <a:bodyPr vert="horz" lIns="91440" tIns="45720" rIns="91440" bIns="45720" rtlCol="0"/>
          <a:lstStyle>
            <a:lvl1pPr algn="r">
              <a:defRPr sz="1200"/>
            </a:lvl1pPr>
          </a:lstStyle>
          <a:p>
            <a:pPr>
              <a:defRPr/>
            </a:pPr>
            <a:fld id="{E81CE14A-4B2F-4073-A189-BB0B9B028895}" type="datetimeFigureOut">
              <a:rPr lang="en-US"/>
              <a:pPr>
                <a:defRPr/>
              </a:pPr>
              <a:t>18-Dec-14</a:t>
            </a:fld>
            <a:endParaRPr lang="en-US"/>
          </a:p>
        </p:txBody>
      </p:sp>
      <p:sp>
        <p:nvSpPr>
          <p:cNvPr id="4" name="Footer Placeholder 3"/>
          <p:cNvSpPr>
            <a:spLocks noGrp="1"/>
          </p:cNvSpPr>
          <p:nvPr>
            <p:ph type="ftr" sz="quarter" idx="2"/>
          </p:nvPr>
        </p:nvSpPr>
        <p:spPr>
          <a:xfrm>
            <a:off x="0" y="9433475"/>
            <a:ext cx="2944181" cy="496232"/>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48783" y="9433475"/>
            <a:ext cx="2944181" cy="496232"/>
          </a:xfrm>
          <a:prstGeom prst="rect">
            <a:avLst/>
          </a:prstGeom>
        </p:spPr>
        <p:txBody>
          <a:bodyPr vert="horz" lIns="91440" tIns="45720" rIns="91440" bIns="45720" rtlCol="0" anchor="b"/>
          <a:lstStyle>
            <a:lvl1pPr algn="r">
              <a:defRPr sz="1200"/>
            </a:lvl1pPr>
          </a:lstStyle>
          <a:p>
            <a:pPr>
              <a:defRPr/>
            </a:pPr>
            <a:fld id="{CF05E608-9F24-4BFC-9353-0F5F4C16D655}" type="slidenum">
              <a:rPr lang="en-US"/>
              <a:pPr>
                <a:defRPr/>
              </a:pPr>
              <a:t>‹#›</a:t>
            </a:fld>
            <a:endParaRPr lang="en-US"/>
          </a:p>
        </p:txBody>
      </p:sp>
    </p:spTree>
    <p:extLst>
      <p:ext uri="{BB962C8B-B14F-4D97-AF65-F5344CB8AC3E}">
        <p14:creationId xmlns:p14="http://schemas.microsoft.com/office/powerpoint/2010/main" val="20570805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flipH="1">
            <a:off x="44540" y="0"/>
            <a:ext cx="147439" cy="279448"/>
          </a:xfrm>
          <a:prstGeom prst="rect">
            <a:avLst/>
          </a:prstGeom>
        </p:spPr>
        <p:txBody>
          <a:bodyPr vert="horz" lIns="93324" tIns="46662" rIns="93324" bIns="46662" rtlCol="0"/>
          <a:lstStyle>
            <a:lvl1pPr algn="l">
              <a:defRPr sz="1200"/>
            </a:lvl1pPr>
          </a:lstStyle>
          <a:p>
            <a:pPr>
              <a:defRPr/>
            </a:pPr>
            <a:endParaRPr lang="en-US"/>
          </a:p>
        </p:txBody>
      </p:sp>
      <p:sp>
        <p:nvSpPr>
          <p:cNvPr id="3" name="Date Placeholder 2"/>
          <p:cNvSpPr>
            <a:spLocks noGrp="1"/>
          </p:cNvSpPr>
          <p:nvPr>
            <p:ph type="dt" idx="1"/>
          </p:nvPr>
        </p:nvSpPr>
        <p:spPr>
          <a:xfrm>
            <a:off x="6531874" y="0"/>
            <a:ext cx="261091" cy="355661"/>
          </a:xfrm>
          <a:prstGeom prst="rect">
            <a:avLst/>
          </a:prstGeom>
        </p:spPr>
        <p:txBody>
          <a:bodyPr vert="horz" lIns="93324" tIns="46662" rIns="93324" bIns="46662" rtlCol="0"/>
          <a:lstStyle>
            <a:lvl1pPr algn="r">
              <a:defRPr sz="1200"/>
            </a:lvl1pPr>
          </a:lstStyle>
          <a:p>
            <a:pPr>
              <a:defRPr/>
            </a:pPr>
            <a:fld id="{8CA39DE7-9073-49BD-B9F2-94663A86FB69}" type="datetimeFigureOut">
              <a:rPr lang="en-US"/>
              <a:pPr>
                <a:defRPr/>
              </a:pPr>
              <a:t>18-Dec-14</a:t>
            </a:fld>
            <a:endParaRPr lang="en-US"/>
          </a:p>
        </p:txBody>
      </p:sp>
      <p:sp>
        <p:nvSpPr>
          <p:cNvPr id="4" name="Slide Image Placeholder 3"/>
          <p:cNvSpPr>
            <a:spLocks noGrp="1" noRot="1" noChangeAspect="1"/>
          </p:cNvSpPr>
          <p:nvPr>
            <p:ph type="sldImg" idx="2"/>
          </p:nvPr>
        </p:nvSpPr>
        <p:spPr>
          <a:xfrm>
            <a:off x="4495637" y="0"/>
            <a:ext cx="2298864" cy="1725340"/>
          </a:xfrm>
          <a:prstGeom prst="rect">
            <a:avLst/>
          </a:prstGeom>
          <a:noFill/>
          <a:ln w="12700">
            <a:solidFill>
              <a:prstClr val="black"/>
            </a:solidFill>
          </a:ln>
        </p:spPr>
        <p:txBody>
          <a:bodyPr vert="horz" lIns="93324" tIns="46662" rIns="93324" bIns="46662" rtlCol="0" anchor="ctr"/>
          <a:lstStyle/>
          <a:p>
            <a:pPr lvl="0"/>
            <a:endParaRPr lang="en-US" noProof="0" smtClean="0"/>
          </a:p>
        </p:txBody>
      </p:sp>
      <p:sp>
        <p:nvSpPr>
          <p:cNvPr id="5" name="Notes Placeholder 4"/>
          <p:cNvSpPr>
            <a:spLocks noGrp="1"/>
          </p:cNvSpPr>
          <p:nvPr>
            <p:ph type="body" sz="quarter" idx="3"/>
          </p:nvPr>
        </p:nvSpPr>
        <p:spPr>
          <a:xfrm>
            <a:off x="0" y="0"/>
            <a:ext cx="6794500" cy="10216580"/>
          </a:xfrm>
          <a:prstGeom prst="rect">
            <a:avLst/>
          </a:prstGeom>
        </p:spPr>
        <p:txBody>
          <a:bodyPr vert="horz" lIns="93324" tIns="46662" rIns="93324" bIns="46662" rtlCol="0">
            <a:normAutofit/>
          </a:bodyPr>
          <a:lstStyle/>
          <a:p>
            <a:pPr lvl="0"/>
            <a:endParaRPr lang="en-US" noProof="0" dirty="0" smtClean="0"/>
          </a:p>
        </p:txBody>
      </p:sp>
      <p:sp>
        <p:nvSpPr>
          <p:cNvPr id="6" name="Footer Placeholder 5"/>
          <p:cNvSpPr>
            <a:spLocks noGrp="1"/>
          </p:cNvSpPr>
          <p:nvPr>
            <p:ph type="ftr" sz="quarter" idx="4"/>
          </p:nvPr>
        </p:nvSpPr>
        <p:spPr>
          <a:xfrm>
            <a:off x="0" y="9433475"/>
            <a:ext cx="191979" cy="496232"/>
          </a:xfrm>
          <a:prstGeom prst="rect">
            <a:avLst/>
          </a:prstGeom>
        </p:spPr>
        <p:txBody>
          <a:bodyPr vert="horz" lIns="93324" tIns="46662" rIns="93324" bIns="46662"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6531874" y="9433475"/>
            <a:ext cx="261091" cy="496232"/>
          </a:xfrm>
          <a:prstGeom prst="rect">
            <a:avLst/>
          </a:prstGeom>
        </p:spPr>
        <p:txBody>
          <a:bodyPr vert="horz" lIns="93324" tIns="46662" rIns="93324" bIns="46662" rtlCol="0" anchor="b"/>
          <a:lstStyle>
            <a:lvl1pPr algn="r">
              <a:defRPr sz="1200"/>
            </a:lvl1pPr>
          </a:lstStyle>
          <a:p>
            <a:pPr>
              <a:defRPr/>
            </a:pPr>
            <a:fld id="{D560AB3A-40D8-4C70-8318-D686272C64B6}" type="slidenum">
              <a:rPr lang="en-US"/>
              <a:pPr>
                <a:defRPr/>
              </a:pPr>
              <a:t>‹#›</a:t>
            </a:fld>
            <a:endParaRPr lang="en-US"/>
          </a:p>
        </p:txBody>
      </p:sp>
    </p:spTree>
    <p:extLst>
      <p:ext uri="{BB962C8B-B14F-4D97-AF65-F5344CB8AC3E}">
        <p14:creationId xmlns:p14="http://schemas.microsoft.com/office/powerpoint/2010/main" val="4133607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D453E0B-8444-4806-AB28-40C91F6B1E02}"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4495800" y="0"/>
            <a:ext cx="2298700" cy="1725613"/>
          </a:xfrm>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a:spcAft>
                <a:spcPts val="0"/>
              </a:spcAft>
            </a:pPr>
            <a:r>
              <a:rPr lang="en-US" sz="1200" b="1" dirty="0" smtClean="0">
                <a:solidFill>
                  <a:srgbClr val="000000"/>
                </a:solidFill>
                <a:latin typeface="+mn-lt"/>
                <a:ea typeface="Calibri"/>
              </a:rPr>
              <a:t>Oilseeds trade</a:t>
            </a:r>
          </a:p>
          <a:p>
            <a:pPr>
              <a:spcAft>
                <a:spcPts val="0"/>
              </a:spcAft>
            </a:pPr>
            <a:endParaRPr lang="en-US" sz="1400" dirty="0" smtClean="0">
              <a:solidFill>
                <a:srgbClr val="000000"/>
              </a:solidFill>
              <a:latin typeface="Times New Roman"/>
              <a:ea typeface="Calibri"/>
            </a:endParaRPr>
          </a:p>
          <a:p>
            <a:pPr marL="342900" lvl="0" indent="-342900">
              <a:spcAft>
                <a:spcPts val="0"/>
              </a:spcAft>
              <a:buFont typeface="Symbol"/>
              <a:buNone/>
            </a:pPr>
            <a:r>
              <a:rPr lang="en-US" sz="1200" dirty="0" smtClean="0">
                <a:solidFill>
                  <a:srgbClr val="000000"/>
                </a:solidFill>
                <a:latin typeface="+mn-lt"/>
                <a:ea typeface="Calibri"/>
              </a:rPr>
              <a:t>global trade up 19%; but avg. annual growth rate to slow down strongly (1% vs. formerly 6%); the slowdown in part reflects slower expansion in crush in some importing countries</a:t>
            </a:r>
            <a:endParaRPr lang="en-US" sz="1400" dirty="0" smtClean="0">
              <a:solidFill>
                <a:srgbClr val="000000"/>
              </a:solidFill>
              <a:latin typeface="Times New Roman"/>
              <a:ea typeface="Calibri"/>
            </a:endParaRPr>
          </a:p>
          <a:p>
            <a:pPr marL="342900" lvl="0" indent="-342900">
              <a:spcAft>
                <a:spcPts val="0"/>
              </a:spcAft>
              <a:buClr>
                <a:srgbClr val="000000"/>
              </a:buClr>
              <a:buSzPts val="1000"/>
              <a:buFont typeface="Symbol"/>
              <a:buNone/>
            </a:pPr>
            <a:endParaRPr lang="en-US" sz="1200" u="sng" dirty="0" smtClean="0">
              <a:solidFill>
                <a:srgbClr val="000000"/>
              </a:solidFill>
              <a:latin typeface="+mn-lt"/>
              <a:ea typeface="Calibri"/>
            </a:endParaRPr>
          </a:p>
          <a:p>
            <a:pPr marL="342900" lvl="0" indent="-342900">
              <a:spcAft>
                <a:spcPts val="0"/>
              </a:spcAft>
              <a:buClr>
                <a:srgbClr val="000000"/>
              </a:buClr>
              <a:buSzPts val="1000"/>
              <a:buFont typeface="Symbol"/>
              <a:buNone/>
            </a:pPr>
            <a:r>
              <a:rPr lang="en-US" sz="1200" u="sng" dirty="0" smtClean="0">
                <a:solidFill>
                  <a:srgbClr val="000000"/>
                </a:solidFill>
                <a:latin typeface="+mn-lt"/>
                <a:ea typeface="Calibri"/>
              </a:rPr>
              <a:t>imports</a:t>
            </a:r>
            <a:r>
              <a:rPr lang="en-US" sz="1200" dirty="0" smtClean="0">
                <a:solidFill>
                  <a:srgbClr val="000000"/>
                </a:solidFill>
                <a:latin typeface="+mn-lt"/>
                <a:ea typeface="Calibri"/>
              </a:rPr>
              <a:t>:</a:t>
            </a:r>
            <a:endParaRPr lang="en-US" sz="1400" dirty="0" smtClean="0">
              <a:solidFill>
                <a:srgbClr val="000000"/>
              </a:solidFill>
              <a:latin typeface="Times New Roman"/>
              <a:ea typeface="Calibri"/>
            </a:endParaRPr>
          </a:p>
          <a:p>
            <a:pPr marL="342900" lvl="0" indent="-342900">
              <a:spcAft>
                <a:spcPts val="0"/>
              </a:spcAft>
              <a:buSzPts val="800"/>
              <a:buFont typeface="Calibri"/>
              <a:buChar char="−"/>
            </a:pPr>
            <a:r>
              <a:rPr lang="en-US" sz="1200" dirty="0" smtClean="0">
                <a:solidFill>
                  <a:srgbClr val="000000"/>
                </a:solidFill>
                <a:latin typeface="+mn-lt"/>
                <a:ea typeface="Calibri"/>
              </a:rPr>
              <a:t>slowdown stems mainly from </a:t>
            </a:r>
            <a:r>
              <a:rPr lang="en-US" sz="1200" u="sng" dirty="0" smtClean="0">
                <a:solidFill>
                  <a:srgbClr val="000000"/>
                </a:solidFill>
                <a:latin typeface="+mn-lt"/>
                <a:ea typeface="Calibri"/>
              </a:rPr>
              <a:t>China</a:t>
            </a:r>
            <a:r>
              <a:rPr lang="en-US" sz="1200" dirty="0" smtClean="0">
                <a:solidFill>
                  <a:srgbClr val="000000"/>
                </a:solidFill>
                <a:latin typeface="+mn-lt"/>
                <a:ea typeface="Calibri"/>
              </a:rPr>
              <a:t>, the world’s leading importer: annual growth expected to drop below 2%</a:t>
            </a:r>
            <a:endParaRPr lang="en-US" sz="1400" dirty="0" smtClean="0">
              <a:solidFill>
                <a:srgbClr val="000000"/>
              </a:solidFill>
              <a:latin typeface="Times New Roman"/>
              <a:ea typeface="Calibri"/>
            </a:endParaRPr>
          </a:p>
          <a:p>
            <a:pPr marL="342900" lvl="0" indent="-342900">
              <a:spcAft>
                <a:spcPts val="0"/>
              </a:spcAft>
              <a:buSzPts val="800"/>
              <a:buFont typeface="Calibri"/>
              <a:buChar char="−"/>
            </a:pPr>
            <a:r>
              <a:rPr lang="en-US" sz="1200" dirty="0" smtClean="0">
                <a:solidFill>
                  <a:srgbClr val="000000"/>
                </a:solidFill>
                <a:latin typeface="+mn-lt"/>
                <a:ea typeface="Calibri"/>
              </a:rPr>
              <a:t>imports by </a:t>
            </a:r>
            <a:r>
              <a:rPr lang="en-US" sz="1200" u="sng" dirty="0" smtClean="0">
                <a:solidFill>
                  <a:srgbClr val="000000"/>
                </a:solidFill>
                <a:latin typeface="+mn-lt"/>
                <a:ea typeface="Calibri"/>
              </a:rPr>
              <a:t>EU</a:t>
            </a:r>
            <a:r>
              <a:rPr lang="en-US" sz="1200" dirty="0" smtClean="0">
                <a:solidFill>
                  <a:srgbClr val="000000"/>
                </a:solidFill>
                <a:latin typeface="+mn-lt"/>
                <a:ea typeface="Calibri"/>
              </a:rPr>
              <a:t> (second largest buyer) projected to remain stable - as increased crush demand should be met primarily by rising domestic oilseed production</a:t>
            </a:r>
            <a:endParaRPr lang="en-US" sz="1400" dirty="0" smtClean="0">
              <a:solidFill>
                <a:srgbClr val="000000"/>
              </a:solidFill>
              <a:latin typeface="Times New Roman"/>
              <a:ea typeface="Calibri"/>
            </a:endParaRPr>
          </a:p>
          <a:p>
            <a:pPr marL="342900" lvl="0" indent="-342900">
              <a:spcAft>
                <a:spcPts val="0"/>
              </a:spcAft>
              <a:buSzPts val="800"/>
              <a:buFont typeface="Calibri"/>
              <a:buChar char="−"/>
            </a:pPr>
            <a:r>
              <a:rPr lang="en-US" sz="1200" dirty="0" smtClean="0">
                <a:solidFill>
                  <a:srgbClr val="000000"/>
                </a:solidFill>
                <a:latin typeface="+mn-lt"/>
                <a:ea typeface="Calibri"/>
              </a:rPr>
              <a:t>market shares: </a:t>
            </a:r>
            <a:r>
              <a:rPr lang="en-US" sz="1200" u="sng" dirty="0" smtClean="0">
                <a:solidFill>
                  <a:srgbClr val="000000"/>
                </a:solidFill>
                <a:latin typeface="+mn-lt"/>
                <a:ea typeface="Calibri"/>
              </a:rPr>
              <a:t>China’s</a:t>
            </a:r>
            <a:r>
              <a:rPr lang="en-US" sz="1200" dirty="0" smtClean="0">
                <a:solidFill>
                  <a:srgbClr val="000000"/>
                </a:solidFill>
                <a:latin typeface="+mn-lt"/>
                <a:ea typeface="Calibri"/>
              </a:rPr>
              <a:t> share to climb to 60% (was 55%); </a:t>
            </a:r>
            <a:r>
              <a:rPr lang="en-US" sz="1200" u="sng" dirty="0" smtClean="0">
                <a:solidFill>
                  <a:srgbClr val="000000"/>
                </a:solidFill>
                <a:latin typeface="+mn-lt"/>
                <a:ea typeface="Calibri"/>
              </a:rPr>
              <a:t>other </a:t>
            </a:r>
            <a:r>
              <a:rPr lang="en-US" sz="1200" u="sng" dirty="0" err="1" smtClean="0">
                <a:solidFill>
                  <a:srgbClr val="000000"/>
                </a:solidFill>
                <a:latin typeface="+mn-lt"/>
                <a:ea typeface="Calibri"/>
              </a:rPr>
              <a:t>dvlpg</a:t>
            </a:r>
            <a:r>
              <a:rPr lang="en-US" sz="1200" u="sng" dirty="0" smtClean="0">
                <a:solidFill>
                  <a:srgbClr val="000000"/>
                </a:solidFill>
                <a:latin typeface="+mn-lt"/>
                <a:ea typeface="Calibri"/>
              </a:rPr>
              <a:t> Asia</a:t>
            </a:r>
            <a:r>
              <a:rPr lang="en-US" sz="1200" dirty="0" smtClean="0">
                <a:solidFill>
                  <a:srgbClr val="000000"/>
                </a:solidFill>
                <a:latin typeface="+mn-lt"/>
                <a:ea typeface="Calibri"/>
              </a:rPr>
              <a:t> to remain unchanged at 14%; </a:t>
            </a:r>
            <a:r>
              <a:rPr lang="en-US" sz="1200" u="sng" dirty="0" smtClean="0">
                <a:solidFill>
                  <a:srgbClr val="000000"/>
                </a:solidFill>
                <a:latin typeface="+mn-lt"/>
                <a:ea typeface="Calibri"/>
              </a:rPr>
              <a:t>EU</a:t>
            </a:r>
            <a:r>
              <a:rPr lang="en-US" sz="1200" dirty="0" smtClean="0">
                <a:solidFill>
                  <a:srgbClr val="000000"/>
                </a:solidFill>
                <a:latin typeface="+mn-lt"/>
                <a:ea typeface="Calibri"/>
              </a:rPr>
              <a:t> share falling to 12% (was 14%)</a:t>
            </a:r>
            <a:endParaRPr lang="en-US" sz="1400" dirty="0" smtClean="0">
              <a:solidFill>
                <a:srgbClr val="000000"/>
              </a:solidFill>
              <a:latin typeface="Times New Roman"/>
              <a:ea typeface="Calibri"/>
            </a:endParaRPr>
          </a:p>
          <a:p>
            <a:endParaRPr lang="en-US" dirty="0" smtClean="0"/>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49389F-E251-4659-A8B7-71CEA953035D}"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5800" y="0"/>
            <a:ext cx="2298700" cy="1725613"/>
          </a:xfrm>
        </p:spPr>
      </p:sp>
      <p:sp>
        <p:nvSpPr>
          <p:cNvPr id="3" name="Notes Placeholder 2"/>
          <p:cNvSpPr>
            <a:spLocks noGrp="1"/>
          </p:cNvSpPr>
          <p:nvPr>
            <p:ph type="body" idx="1"/>
          </p:nvPr>
        </p:nvSpPr>
        <p:spPr/>
        <p:txBody>
          <a:bodyPr>
            <a:normAutofit/>
          </a:bodyPr>
          <a:lstStyle/>
          <a:p>
            <a:pPr marL="342900" lvl="0" indent="-342900">
              <a:spcAft>
                <a:spcPts val="0"/>
              </a:spcAft>
              <a:buClr>
                <a:srgbClr val="000000"/>
              </a:buClr>
              <a:buSzPts val="1000"/>
              <a:buFont typeface="Symbol"/>
              <a:buNone/>
            </a:pPr>
            <a:r>
              <a:rPr lang="en-US" sz="1200" u="sng" dirty="0" smtClean="0">
                <a:solidFill>
                  <a:srgbClr val="000000"/>
                </a:solidFill>
                <a:latin typeface="+mn-lt"/>
                <a:ea typeface="Calibri"/>
              </a:rPr>
              <a:t>exports</a:t>
            </a:r>
            <a:r>
              <a:rPr lang="en-US" sz="1200" dirty="0" smtClean="0">
                <a:solidFill>
                  <a:srgbClr val="000000"/>
                </a:solidFill>
                <a:latin typeface="+mn-lt"/>
                <a:ea typeface="Calibri"/>
              </a:rPr>
              <a:t>:</a:t>
            </a:r>
          </a:p>
          <a:p>
            <a:pPr marL="342900" lvl="0" indent="-342900">
              <a:spcAft>
                <a:spcPts val="0"/>
              </a:spcAft>
              <a:buClr>
                <a:srgbClr val="000000"/>
              </a:buClr>
              <a:buSzPts val="1000"/>
              <a:buFont typeface="Symbol"/>
              <a:buNone/>
            </a:pPr>
            <a:endParaRPr lang="en-US" sz="1400" dirty="0" smtClean="0">
              <a:solidFill>
                <a:srgbClr val="000000"/>
              </a:solidFill>
              <a:latin typeface="Times New Roman"/>
              <a:ea typeface="Calibri"/>
            </a:endParaRPr>
          </a:p>
          <a:p>
            <a:pPr marL="342900" lvl="0" indent="-342900">
              <a:spcAft>
                <a:spcPts val="0"/>
              </a:spcAft>
              <a:buSzPts val="800"/>
              <a:buFont typeface="Calibri"/>
              <a:buChar char="−"/>
            </a:pPr>
            <a:r>
              <a:rPr lang="en-US" sz="1200" dirty="0" smtClean="0">
                <a:solidFill>
                  <a:srgbClr val="000000"/>
                </a:solidFill>
                <a:latin typeface="+mn-lt"/>
                <a:ea typeface="Calibri"/>
              </a:rPr>
              <a:t>sales by </a:t>
            </a:r>
            <a:r>
              <a:rPr lang="en-US" sz="1200" dirty="0" err="1" smtClean="0">
                <a:solidFill>
                  <a:srgbClr val="000000"/>
                </a:solidFill>
                <a:latin typeface="+mn-lt"/>
                <a:ea typeface="Calibri"/>
              </a:rPr>
              <a:t>dvlpd</a:t>
            </a:r>
            <a:r>
              <a:rPr lang="en-US" sz="1200" dirty="0" smtClean="0">
                <a:solidFill>
                  <a:srgbClr val="000000"/>
                </a:solidFill>
                <a:latin typeface="+mn-lt"/>
                <a:ea typeface="Calibri"/>
              </a:rPr>
              <a:t> country group to grow slightly more (in abs. terms) than in </a:t>
            </a:r>
            <a:r>
              <a:rPr lang="en-US" sz="1200" dirty="0" err="1" smtClean="0">
                <a:solidFill>
                  <a:srgbClr val="000000"/>
                </a:solidFill>
                <a:latin typeface="+mn-lt"/>
                <a:ea typeface="Calibri"/>
              </a:rPr>
              <a:t>dvlpg</a:t>
            </a:r>
            <a:r>
              <a:rPr lang="en-US" sz="1200" dirty="0" smtClean="0">
                <a:solidFill>
                  <a:srgbClr val="000000"/>
                </a:solidFill>
                <a:latin typeface="+mn-lt"/>
                <a:ea typeface="Calibri"/>
              </a:rPr>
              <a:t> group</a:t>
            </a:r>
            <a:endParaRPr lang="en-US" sz="1400" dirty="0" smtClean="0">
              <a:solidFill>
                <a:srgbClr val="000000"/>
              </a:solidFill>
              <a:latin typeface="Times New Roman"/>
              <a:ea typeface="Calibri"/>
            </a:endParaRPr>
          </a:p>
          <a:p>
            <a:pPr marL="342900" lvl="0" indent="-342900">
              <a:spcAft>
                <a:spcPts val="0"/>
              </a:spcAft>
              <a:buSzPts val="800"/>
              <a:buFont typeface="Calibri"/>
              <a:buChar char="−"/>
            </a:pPr>
            <a:r>
              <a:rPr lang="en-US" sz="1200" dirty="0" smtClean="0">
                <a:solidFill>
                  <a:srgbClr val="000000"/>
                </a:solidFill>
                <a:latin typeface="+mn-lt"/>
                <a:ea typeface="Calibri"/>
              </a:rPr>
              <a:t>outlook for the four main exporters: in </a:t>
            </a:r>
            <a:r>
              <a:rPr lang="en-US" sz="1200" u="sng" dirty="0" smtClean="0">
                <a:solidFill>
                  <a:srgbClr val="000000"/>
                </a:solidFill>
                <a:latin typeface="+mn-lt"/>
                <a:ea typeface="Calibri"/>
              </a:rPr>
              <a:t>US</a:t>
            </a:r>
            <a:r>
              <a:rPr lang="en-US" sz="1200" dirty="0" smtClean="0">
                <a:solidFill>
                  <a:srgbClr val="000000"/>
                </a:solidFill>
                <a:latin typeface="+mn-lt"/>
                <a:ea typeface="Calibri"/>
              </a:rPr>
              <a:t>, </a:t>
            </a:r>
            <a:r>
              <a:rPr lang="en-US" sz="1200" u="sng" dirty="0" smtClean="0">
                <a:solidFill>
                  <a:srgbClr val="000000"/>
                </a:solidFill>
                <a:latin typeface="+mn-lt"/>
                <a:ea typeface="Calibri"/>
              </a:rPr>
              <a:t>Arg.</a:t>
            </a:r>
            <a:r>
              <a:rPr lang="en-US" sz="1200" dirty="0" smtClean="0">
                <a:solidFill>
                  <a:srgbClr val="000000"/>
                </a:solidFill>
                <a:latin typeface="+mn-lt"/>
                <a:ea typeface="Calibri"/>
              </a:rPr>
              <a:t>, </a:t>
            </a:r>
            <a:r>
              <a:rPr lang="en-US" sz="1200" u="sng" dirty="0" smtClean="0">
                <a:solidFill>
                  <a:srgbClr val="000000"/>
                </a:solidFill>
                <a:latin typeface="+mn-lt"/>
                <a:ea typeface="Calibri"/>
              </a:rPr>
              <a:t>Canada</a:t>
            </a:r>
            <a:r>
              <a:rPr lang="en-US" sz="1200" dirty="0" smtClean="0">
                <a:solidFill>
                  <a:srgbClr val="000000"/>
                </a:solidFill>
                <a:latin typeface="+mn-lt"/>
                <a:ea typeface="Calibri"/>
              </a:rPr>
              <a:t>, export volumes to grow by about 21-22% in each case; </a:t>
            </a:r>
            <a:r>
              <a:rPr lang="en-US" sz="1200" u="sng" dirty="0" smtClean="0">
                <a:solidFill>
                  <a:srgbClr val="000000"/>
                </a:solidFill>
                <a:latin typeface="+mn-lt"/>
                <a:ea typeface="Calibri"/>
              </a:rPr>
              <a:t>Brazil</a:t>
            </a:r>
            <a:r>
              <a:rPr lang="en-US" sz="1200" dirty="0" smtClean="0">
                <a:solidFill>
                  <a:srgbClr val="000000"/>
                </a:solidFill>
                <a:latin typeface="+mn-lt"/>
                <a:ea typeface="Calibri"/>
              </a:rPr>
              <a:t>, by contrast, only 8% up → due to rel. high level in the base year and to the anticipated further increase in domestic crush … i.e. preference is given to exports of </a:t>
            </a:r>
            <a:r>
              <a:rPr lang="en-US" sz="1200" u="sng" dirty="0" smtClean="0">
                <a:solidFill>
                  <a:srgbClr val="000000"/>
                </a:solidFill>
                <a:latin typeface="+mn-lt"/>
                <a:ea typeface="Calibri"/>
              </a:rPr>
              <a:t>meal</a:t>
            </a:r>
            <a:endParaRPr lang="en-US" sz="1400" u="sng" dirty="0" smtClean="0">
              <a:solidFill>
                <a:srgbClr val="000000"/>
              </a:solidFill>
              <a:latin typeface="Times New Roman"/>
              <a:ea typeface="Calibri"/>
            </a:endParaRPr>
          </a:p>
          <a:p>
            <a:pPr marL="342900" lvl="0" indent="-342900">
              <a:spcAft>
                <a:spcPts val="0"/>
              </a:spcAft>
              <a:buSzPts val="800"/>
              <a:buFont typeface="Calibri"/>
              <a:buChar char="−"/>
            </a:pPr>
            <a:r>
              <a:rPr lang="en-US" sz="1200" dirty="0" smtClean="0">
                <a:solidFill>
                  <a:srgbClr val="000000"/>
                </a:solidFill>
                <a:latin typeface="+mn-lt"/>
                <a:ea typeface="Calibri"/>
              </a:rPr>
              <a:t>rapid growth expected in Paraguay, Uruguay and Ukraine:  joint market share is seen rising to 12%</a:t>
            </a:r>
          </a:p>
          <a:p>
            <a:pPr marL="342900" lvl="0" indent="-342900">
              <a:spcAft>
                <a:spcPts val="0"/>
              </a:spcAft>
              <a:buSzPts val="800"/>
              <a:buFont typeface="Calibri"/>
              <a:buChar char="−"/>
            </a:pPr>
            <a:r>
              <a:rPr lang="en-US" sz="1200" dirty="0" smtClean="0">
                <a:solidFill>
                  <a:srgbClr val="000000"/>
                </a:solidFill>
                <a:latin typeface="+mn-lt"/>
                <a:ea typeface="Calibri"/>
              </a:rPr>
              <a:t>Overall, the global export market should remain highly concentrated:  joint share of </a:t>
            </a:r>
            <a:r>
              <a:rPr lang="en-US" sz="1200" dirty="0" err="1" smtClean="0">
                <a:solidFill>
                  <a:srgbClr val="000000"/>
                </a:solidFill>
                <a:latin typeface="+mn-lt"/>
                <a:ea typeface="Calibri"/>
              </a:rPr>
              <a:t>US+Canada+Brazil+Arg</a:t>
            </a:r>
            <a:r>
              <a:rPr lang="en-US" sz="1200" dirty="0" smtClean="0">
                <a:solidFill>
                  <a:srgbClr val="000000"/>
                </a:solidFill>
                <a:latin typeface="+mn-lt"/>
                <a:ea typeface="Calibri"/>
              </a:rPr>
              <a:t> to reach 82% in 2023</a:t>
            </a:r>
            <a:endParaRPr lang="en-US" sz="1400" dirty="0" smtClean="0">
              <a:solidFill>
                <a:srgbClr val="000000"/>
              </a:solidFill>
              <a:latin typeface="Times New Roman"/>
              <a:ea typeface="Calibri"/>
            </a:endParaRPr>
          </a:p>
          <a:p>
            <a:pPr marL="342900" lvl="0" indent="-342900">
              <a:spcAft>
                <a:spcPts val="0"/>
              </a:spcAft>
              <a:buSzPts val="800"/>
              <a:buFont typeface="Calibri"/>
              <a:buNone/>
            </a:pPr>
            <a:r>
              <a:rPr lang="en-US" sz="1200" dirty="0" smtClean="0">
                <a:solidFill>
                  <a:srgbClr val="000000"/>
                </a:solidFill>
                <a:latin typeface="+mn-lt"/>
                <a:ea typeface="Calibri"/>
              </a:rPr>
              <a:t>   </a:t>
            </a:r>
            <a:endParaRPr lang="en-US" sz="1400" dirty="0" smtClean="0">
              <a:solidFill>
                <a:srgbClr val="000000"/>
              </a:solidFill>
              <a:latin typeface="Times New Roman"/>
              <a:ea typeface="Calibri"/>
            </a:endParaRPr>
          </a:p>
          <a:p>
            <a:endParaRPr lang="en-US" dirty="0"/>
          </a:p>
        </p:txBody>
      </p:sp>
      <p:sp>
        <p:nvSpPr>
          <p:cNvPr id="4" name="Slide Number Placeholder 3"/>
          <p:cNvSpPr>
            <a:spLocks noGrp="1"/>
          </p:cNvSpPr>
          <p:nvPr>
            <p:ph type="sldNum" sz="quarter" idx="10"/>
          </p:nvPr>
        </p:nvSpPr>
        <p:spPr/>
        <p:txBody>
          <a:bodyPr/>
          <a:lstStyle/>
          <a:p>
            <a:pPr>
              <a:defRPr/>
            </a:pPr>
            <a:fld id="{D560AB3A-40D8-4C70-8318-D686272C64B6}"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4495800" y="0"/>
            <a:ext cx="2298700" cy="1725613"/>
          </a:xfrm>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marL="342900" lvl="0" indent="-342900">
              <a:spcAft>
                <a:spcPts val="0"/>
              </a:spcAft>
              <a:buFont typeface="Symbol"/>
              <a:buNone/>
            </a:pPr>
            <a:endParaRPr lang="en-US" sz="1200" b="1" dirty="0" smtClean="0">
              <a:solidFill>
                <a:srgbClr val="000000"/>
              </a:solidFill>
              <a:latin typeface="+mn-lt"/>
              <a:ea typeface="Calibri"/>
            </a:endParaRPr>
          </a:p>
          <a:p>
            <a:pPr marL="342900" lvl="0" indent="-342900">
              <a:spcAft>
                <a:spcPts val="0"/>
              </a:spcAft>
              <a:buFont typeface="Symbol"/>
              <a:buNone/>
            </a:pPr>
            <a:r>
              <a:rPr lang="en-US" sz="1200" b="1" dirty="0" smtClean="0">
                <a:solidFill>
                  <a:srgbClr val="000000"/>
                </a:solidFill>
                <a:latin typeface="+mn-lt"/>
                <a:ea typeface="Calibri"/>
              </a:rPr>
              <a:t>Oilseed crush</a:t>
            </a:r>
          </a:p>
          <a:p>
            <a:pPr marL="342900" lvl="0" indent="-342900">
              <a:spcAft>
                <a:spcPts val="0"/>
              </a:spcAft>
              <a:buFont typeface="Symbol"/>
              <a:buNone/>
            </a:pPr>
            <a:endParaRPr lang="en-US" sz="1200" b="1" dirty="0" smtClean="0">
              <a:solidFill>
                <a:srgbClr val="000000"/>
              </a:solidFill>
              <a:latin typeface="+mn-lt"/>
              <a:ea typeface="Calibri"/>
            </a:endParaRPr>
          </a:p>
          <a:p>
            <a:pPr marL="342900" lvl="0" indent="-342900">
              <a:spcAft>
                <a:spcPts val="0"/>
              </a:spcAft>
              <a:buFont typeface="Symbol"/>
              <a:buChar char=""/>
            </a:pPr>
            <a:r>
              <a:rPr lang="en-US" sz="1200" dirty="0" smtClean="0">
                <a:solidFill>
                  <a:srgbClr val="000000"/>
                </a:solidFill>
                <a:latin typeface="+mn-lt"/>
                <a:ea typeface="Calibri"/>
              </a:rPr>
              <a:t>global crush will be driven by demand for oilseed products, especially veg. oils (although it needs to be kept in mind that meal and oil are produced in fixed proportions …); veg. oil demand for both food and fuel keeps rising, based on, respectively, population/income growth and </a:t>
            </a:r>
            <a:r>
              <a:rPr lang="en-US" sz="1200" dirty="0" err="1" smtClean="0">
                <a:solidFill>
                  <a:srgbClr val="000000"/>
                </a:solidFill>
                <a:latin typeface="+mn-lt"/>
                <a:ea typeface="Calibri"/>
              </a:rPr>
              <a:t>biofuel</a:t>
            </a:r>
            <a:r>
              <a:rPr lang="en-US" sz="1200" dirty="0" smtClean="0">
                <a:solidFill>
                  <a:srgbClr val="000000"/>
                </a:solidFill>
                <a:latin typeface="+mn-lt"/>
                <a:ea typeface="Calibri"/>
              </a:rPr>
              <a:t> consumption mandates</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global crush expected to approach 450 mill t, up 27% from base; such increase translates into avg. annual growth of 2% – compared to 3.5% last decade</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global pattern and key players: </a:t>
            </a:r>
            <a:endParaRPr lang="en-US" sz="1400" dirty="0" smtClean="0">
              <a:solidFill>
                <a:srgbClr val="000000"/>
              </a:solidFill>
              <a:latin typeface="Times New Roman"/>
              <a:ea typeface="Calibri"/>
            </a:endParaRPr>
          </a:p>
          <a:p>
            <a:pPr marL="800100" lvl="1" indent="-342900">
              <a:spcAft>
                <a:spcPts val="0"/>
              </a:spcAft>
              <a:buSzPts val="800"/>
              <a:buFont typeface="Calibri"/>
              <a:buChar char="−"/>
            </a:pPr>
            <a:r>
              <a:rPr lang="en-US" sz="1200" dirty="0" smtClean="0">
                <a:solidFill>
                  <a:srgbClr val="000000"/>
                </a:solidFill>
                <a:latin typeface="+mn-lt"/>
                <a:ea typeface="Calibri"/>
              </a:rPr>
              <a:t>distribution of crush around the world continues to be determined by, inter alia: transportation costs, trade policies, GMO acceptance, processing costs, and </a:t>
            </a:r>
            <a:r>
              <a:rPr lang="en-US" sz="1200" dirty="0" err="1" smtClean="0">
                <a:solidFill>
                  <a:srgbClr val="000000"/>
                </a:solidFill>
                <a:latin typeface="+mn-lt"/>
                <a:ea typeface="Calibri"/>
              </a:rPr>
              <a:t>avaiable</a:t>
            </a:r>
            <a:r>
              <a:rPr lang="en-US" sz="1200" dirty="0" smtClean="0">
                <a:solidFill>
                  <a:srgbClr val="000000"/>
                </a:solidFill>
                <a:latin typeface="+mn-lt"/>
                <a:ea typeface="Calibri"/>
              </a:rPr>
              <a:t> infrastructure</a:t>
            </a:r>
            <a:endParaRPr lang="en-US" sz="1400" dirty="0" smtClean="0">
              <a:solidFill>
                <a:srgbClr val="000000"/>
              </a:solidFill>
              <a:latin typeface="Times New Roman"/>
              <a:ea typeface="Calibri"/>
            </a:endParaRPr>
          </a:p>
          <a:p>
            <a:pPr marL="800100" lvl="1" indent="-342900">
              <a:spcAft>
                <a:spcPts val="0"/>
              </a:spcAft>
              <a:buSzPts val="800"/>
              <a:buFont typeface="Calibri"/>
              <a:buChar char="−"/>
            </a:pPr>
            <a:r>
              <a:rPr lang="en-US" sz="1200" dirty="0" smtClean="0">
                <a:solidFill>
                  <a:srgbClr val="000000"/>
                </a:solidFill>
                <a:latin typeface="+mn-lt"/>
                <a:ea typeface="Calibri"/>
              </a:rPr>
              <a:t>China (world’s largest crusher): marked slowdown in domestic crush expansion  (from 7% to 2% per year)    </a:t>
            </a:r>
            <a:endParaRPr lang="en-US" sz="1400" dirty="0" smtClean="0">
              <a:solidFill>
                <a:srgbClr val="000000"/>
              </a:solidFill>
              <a:latin typeface="Times New Roman"/>
              <a:ea typeface="Calibri"/>
            </a:endParaRPr>
          </a:p>
          <a:p>
            <a:pPr marL="800100" lvl="1" indent="-342900">
              <a:spcAft>
                <a:spcPts val="0"/>
              </a:spcAft>
              <a:buSzPts val="800"/>
              <a:buFont typeface="Calibri"/>
              <a:buChar char="−"/>
            </a:pPr>
            <a:r>
              <a:rPr lang="en-US" sz="1200" dirty="0" smtClean="0">
                <a:solidFill>
                  <a:srgbClr val="000000"/>
                </a:solidFill>
                <a:latin typeface="+mn-lt"/>
                <a:ea typeface="Calibri"/>
              </a:rPr>
              <a:t>significant slowdown also in most other countries; except for slight acceleration in US, Argentina, India</a:t>
            </a:r>
            <a:endParaRPr lang="en-US" sz="1400" dirty="0" smtClean="0">
              <a:solidFill>
                <a:srgbClr val="000000"/>
              </a:solidFill>
              <a:latin typeface="Times New Roman"/>
              <a:ea typeface="Calibri"/>
            </a:endParaRPr>
          </a:p>
          <a:p>
            <a:pPr marL="800100" lvl="1" indent="-342900">
              <a:spcAft>
                <a:spcPts val="0"/>
              </a:spcAft>
              <a:buSzPts val="800"/>
              <a:buFont typeface="Calibri"/>
              <a:buChar char="−"/>
            </a:pPr>
            <a:r>
              <a:rPr lang="en-US" sz="1200" dirty="0" smtClean="0">
                <a:solidFill>
                  <a:srgbClr val="000000"/>
                </a:solidFill>
                <a:latin typeface="+mn-lt"/>
                <a:ea typeface="Calibri"/>
              </a:rPr>
              <a:t>country ranking (crush volume): Argentina and Brazil are set to surpass the EU;  Ukraine is expected to surpass the Russian Federation </a:t>
            </a:r>
            <a:endParaRPr lang="en-US" sz="1400" dirty="0" smtClean="0">
              <a:solidFill>
                <a:srgbClr val="000000"/>
              </a:solidFill>
              <a:latin typeface="Times New Roman"/>
              <a:ea typeface="Calibri"/>
            </a:endParaRPr>
          </a:p>
          <a:p>
            <a:endParaRPr lang="en-US" dirty="0" smtClean="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9CB744-C2B6-45B4-85B4-DC3490379772}"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4495800" y="0"/>
            <a:ext cx="2298700" cy="1725613"/>
          </a:xfrm>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a:spcAft>
                <a:spcPts val="0"/>
              </a:spcAft>
            </a:pPr>
            <a:r>
              <a:rPr lang="en-US" sz="1200" b="1" dirty="0" err="1" smtClean="0">
                <a:solidFill>
                  <a:srgbClr val="000000"/>
                </a:solidFill>
                <a:latin typeface="+mn-lt"/>
                <a:ea typeface="Calibri"/>
              </a:rPr>
              <a:t>Oilmeal</a:t>
            </a:r>
            <a:r>
              <a:rPr lang="en-US" sz="1200" b="1" dirty="0" smtClean="0">
                <a:solidFill>
                  <a:srgbClr val="000000"/>
                </a:solidFill>
                <a:latin typeface="+mn-lt"/>
                <a:ea typeface="Calibri"/>
              </a:rPr>
              <a:t> output   </a:t>
            </a:r>
            <a:r>
              <a:rPr lang="en-US" sz="1200" b="0" i="1" dirty="0" smtClean="0">
                <a:solidFill>
                  <a:srgbClr val="000000"/>
                </a:solidFill>
                <a:latin typeface="+mn-lt"/>
                <a:ea typeface="Calibri"/>
              </a:rPr>
              <a:t>(</a:t>
            </a:r>
            <a:r>
              <a:rPr lang="en-US" sz="1200" b="0" i="1" dirty="0" err="1" smtClean="0">
                <a:solidFill>
                  <a:srgbClr val="000000"/>
                </a:solidFill>
                <a:latin typeface="+mn-lt"/>
                <a:ea typeface="Calibri"/>
              </a:rPr>
              <a:t>soy+rape+sun+copra+palmkernel</a:t>
            </a:r>
            <a:r>
              <a:rPr lang="en-US" sz="1200" b="0" i="1" dirty="0" smtClean="0">
                <a:solidFill>
                  <a:srgbClr val="000000"/>
                </a:solidFill>
                <a:latin typeface="+mn-lt"/>
                <a:ea typeface="Calibri"/>
              </a:rPr>
              <a:t>) </a:t>
            </a:r>
          </a:p>
          <a:p>
            <a:pPr>
              <a:spcAft>
                <a:spcPts val="0"/>
              </a:spcAft>
            </a:pPr>
            <a:r>
              <a:rPr lang="en-US" sz="1200" dirty="0" smtClean="0">
                <a:solidFill>
                  <a:srgbClr val="000000"/>
                </a:solidFill>
                <a:latin typeface="+mn-lt"/>
                <a:ea typeface="Calibri"/>
              </a:rPr>
              <a:t> </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global output to climb to almost 351 </a:t>
            </a:r>
            <a:r>
              <a:rPr lang="en-US" sz="1200" dirty="0" err="1" smtClean="0">
                <a:solidFill>
                  <a:srgbClr val="000000"/>
                </a:solidFill>
                <a:latin typeface="+mn-lt"/>
                <a:ea typeface="Calibri"/>
              </a:rPr>
              <a:t>mmt</a:t>
            </a:r>
            <a:r>
              <a:rPr lang="en-US" sz="1200" dirty="0" smtClean="0">
                <a:solidFill>
                  <a:srgbClr val="000000"/>
                </a:solidFill>
                <a:latin typeface="+mn-lt"/>
                <a:ea typeface="Calibri"/>
              </a:rPr>
              <a:t>, a 27% rise from base</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but growth to slow down compared to previous decade:  annual avg. growth rate of 2% – compared to 3.2% last decade</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global meal </a:t>
            </a:r>
            <a:r>
              <a:rPr lang="en-US" sz="1200" dirty="0" err="1" smtClean="0">
                <a:solidFill>
                  <a:srgbClr val="000000"/>
                </a:solidFill>
                <a:latin typeface="+mn-lt"/>
                <a:ea typeface="Calibri"/>
              </a:rPr>
              <a:t>pdct</a:t>
            </a:r>
            <a:r>
              <a:rPr lang="en-US" sz="1200" dirty="0" smtClean="0">
                <a:solidFill>
                  <a:srgbClr val="000000"/>
                </a:solidFill>
                <a:latin typeface="+mn-lt"/>
                <a:ea typeface="Calibri"/>
              </a:rPr>
              <a:t> remains highly concentrated:  just six producers – China, US, </a:t>
            </a:r>
            <a:r>
              <a:rPr lang="en-US" sz="1200" dirty="0" err="1" smtClean="0">
                <a:solidFill>
                  <a:srgbClr val="000000"/>
                </a:solidFill>
                <a:latin typeface="+mn-lt"/>
                <a:ea typeface="Calibri"/>
              </a:rPr>
              <a:t>Arg</a:t>
            </a:r>
            <a:r>
              <a:rPr lang="en-US" sz="1200" dirty="0" smtClean="0">
                <a:solidFill>
                  <a:srgbClr val="000000"/>
                </a:solidFill>
                <a:latin typeface="+mn-lt"/>
                <a:ea typeface="Calibri"/>
              </a:rPr>
              <a:t>, Bra, EU, India – are expected to account for 77% of global output</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sources of growth (see</a:t>
            </a:r>
            <a:r>
              <a:rPr lang="en-US" sz="1200" baseline="0" dirty="0" smtClean="0">
                <a:solidFill>
                  <a:srgbClr val="000000"/>
                </a:solidFill>
                <a:latin typeface="+mn-lt"/>
                <a:ea typeface="Calibri"/>
              </a:rPr>
              <a:t> </a:t>
            </a:r>
            <a:r>
              <a:rPr lang="en-US" sz="1200" baseline="0" dirty="0" err="1" smtClean="0">
                <a:solidFill>
                  <a:srgbClr val="000000"/>
                </a:solidFill>
                <a:latin typeface="+mn-lt"/>
                <a:ea typeface="Calibri"/>
              </a:rPr>
              <a:t>diagramme</a:t>
            </a:r>
            <a:r>
              <a:rPr lang="en-US" sz="1200" baseline="0" dirty="0" smtClean="0">
                <a:solidFill>
                  <a:srgbClr val="000000"/>
                </a:solidFill>
                <a:latin typeface="+mn-lt"/>
                <a:ea typeface="Calibri"/>
              </a:rPr>
              <a:t>)</a:t>
            </a:r>
            <a:r>
              <a:rPr lang="en-US" sz="1200" dirty="0" smtClean="0">
                <a:solidFill>
                  <a:srgbClr val="000000"/>
                </a:solidFill>
                <a:latin typeface="+mn-lt"/>
                <a:ea typeface="Calibri"/>
              </a:rPr>
              <a:t>:</a:t>
            </a:r>
            <a:endParaRPr lang="en-US" sz="1400" dirty="0" smtClean="0">
              <a:solidFill>
                <a:srgbClr val="000000"/>
              </a:solidFill>
              <a:latin typeface="Times New Roman"/>
              <a:ea typeface="Calibri"/>
            </a:endParaRPr>
          </a:p>
          <a:p>
            <a:pPr marL="742950" lvl="1" indent="-285750">
              <a:spcAft>
                <a:spcPts val="0"/>
              </a:spcAft>
              <a:buClr>
                <a:srgbClr val="000000"/>
              </a:buClr>
              <a:buSzPts val="800"/>
              <a:buFont typeface="Calibri"/>
              <a:buChar char="−"/>
            </a:pPr>
            <a:r>
              <a:rPr lang="en-US" sz="1200" dirty="0" smtClean="0">
                <a:solidFill>
                  <a:srgbClr val="000000"/>
                </a:solidFill>
                <a:latin typeface="+mn-lt"/>
                <a:ea typeface="Calibri"/>
              </a:rPr>
              <a:t>growth largely driven by </a:t>
            </a:r>
            <a:r>
              <a:rPr lang="en-US" sz="1200" dirty="0" err="1" smtClean="0">
                <a:solidFill>
                  <a:srgbClr val="000000"/>
                </a:solidFill>
                <a:latin typeface="+mn-lt"/>
                <a:ea typeface="Calibri"/>
              </a:rPr>
              <a:t>dvlpg</a:t>
            </a:r>
            <a:r>
              <a:rPr lang="en-US" sz="1200" dirty="0" smtClean="0">
                <a:solidFill>
                  <a:srgbClr val="000000"/>
                </a:solidFill>
                <a:latin typeface="+mn-lt"/>
                <a:ea typeface="Calibri"/>
              </a:rPr>
              <a:t> countries and concentrated in only 4 nations: China, Argentina, Brazil, India – which, together, should account for two thirds of additional global output</a:t>
            </a:r>
            <a:endParaRPr lang="en-US" sz="1400" dirty="0" smtClean="0">
              <a:solidFill>
                <a:srgbClr val="000000"/>
              </a:solidFill>
              <a:latin typeface="Times New Roman"/>
              <a:ea typeface="Calibri"/>
            </a:endParaRPr>
          </a:p>
          <a:p>
            <a:pPr marL="742950" lvl="1" indent="-285750">
              <a:spcAft>
                <a:spcPts val="0"/>
              </a:spcAft>
              <a:buClr>
                <a:srgbClr val="000000"/>
              </a:buClr>
              <a:buSzPts val="800"/>
              <a:buFont typeface="Calibri"/>
              <a:buChar char="−"/>
            </a:pPr>
            <a:r>
              <a:rPr lang="en-US" sz="1200" dirty="0" err="1" smtClean="0">
                <a:solidFill>
                  <a:srgbClr val="000000"/>
                </a:solidFill>
                <a:latin typeface="+mn-lt"/>
                <a:ea typeface="Calibri"/>
              </a:rPr>
              <a:t>dvlpd</a:t>
            </a:r>
            <a:r>
              <a:rPr lang="en-US" sz="1200" dirty="0" smtClean="0">
                <a:solidFill>
                  <a:srgbClr val="000000"/>
                </a:solidFill>
                <a:latin typeface="+mn-lt"/>
                <a:ea typeface="Calibri"/>
              </a:rPr>
              <a:t> world – which includes some large producers – only accounts for 15% of global expansion   </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individual producers:</a:t>
            </a:r>
            <a:endParaRPr lang="en-US" sz="1400" dirty="0" smtClean="0">
              <a:solidFill>
                <a:srgbClr val="000000"/>
              </a:solidFill>
              <a:latin typeface="Times New Roman"/>
              <a:ea typeface="Calibri"/>
            </a:endParaRPr>
          </a:p>
          <a:p>
            <a:pPr marL="800100" lvl="1" indent="-342900">
              <a:spcAft>
                <a:spcPts val="0"/>
              </a:spcAft>
              <a:buClr>
                <a:srgbClr val="C00000"/>
              </a:buClr>
              <a:buSzPts val="1000"/>
              <a:buFont typeface="Calibri" pitchFamily="34" charset="0"/>
              <a:buChar char="−"/>
            </a:pPr>
            <a:r>
              <a:rPr lang="en-US" sz="1200" u="sng" dirty="0" smtClean="0">
                <a:solidFill>
                  <a:srgbClr val="000000"/>
                </a:solidFill>
                <a:latin typeface="+mn-lt"/>
                <a:ea typeface="Calibri"/>
              </a:rPr>
              <a:t>China</a:t>
            </a:r>
            <a:r>
              <a:rPr lang="en-US" sz="1200" dirty="0" smtClean="0">
                <a:solidFill>
                  <a:srgbClr val="000000"/>
                </a:solidFill>
                <a:latin typeface="+mn-lt"/>
                <a:ea typeface="Calibri"/>
              </a:rPr>
              <a:t> (top producer):  output to expand 22% – considerably less than during last decade; China share in global output should stabilize around 25%</a:t>
            </a:r>
            <a:endParaRPr lang="en-US" sz="1400" dirty="0" smtClean="0">
              <a:solidFill>
                <a:srgbClr val="000000"/>
              </a:solidFill>
              <a:latin typeface="Times New Roman"/>
              <a:ea typeface="Calibri"/>
            </a:endParaRPr>
          </a:p>
          <a:p>
            <a:pPr marL="800100" lvl="1" indent="-342900">
              <a:spcAft>
                <a:spcPts val="0"/>
              </a:spcAft>
              <a:buClr>
                <a:srgbClr val="C00000"/>
              </a:buClr>
              <a:buSzPts val="1000"/>
              <a:buFont typeface="Calibri" pitchFamily="34" charset="0"/>
              <a:buChar char="−"/>
            </a:pPr>
            <a:r>
              <a:rPr lang="en-US" sz="1200" dirty="0" smtClean="0">
                <a:solidFill>
                  <a:srgbClr val="000000"/>
                </a:solidFill>
                <a:latin typeface="+mn-lt"/>
                <a:ea typeface="Calibri"/>
              </a:rPr>
              <a:t>in the rest of Asia, sizeable expansion appears likely also in </a:t>
            </a:r>
            <a:r>
              <a:rPr lang="en-US" sz="1200" u="sng" dirty="0" smtClean="0">
                <a:solidFill>
                  <a:srgbClr val="000000"/>
                </a:solidFill>
                <a:latin typeface="+mn-lt"/>
                <a:ea typeface="Calibri"/>
              </a:rPr>
              <a:t>India</a:t>
            </a:r>
            <a:r>
              <a:rPr lang="en-US" sz="1200" dirty="0" smtClean="0">
                <a:solidFill>
                  <a:srgbClr val="000000"/>
                </a:solidFill>
                <a:latin typeface="+mn-lt"/>
                <a:ea typeface="Calibri"/>
              </a:rPr>
              <a:t>, </a:t>
            </a:r>
            <a:r>
              <a:rPr lang="en-US" sz="1200" u="sng" dirty="0" smtClean="0">
                <a:solidFill>
                  <a:srgbClr val="000000"/>
                </a:solidFill>
                <a:latin typeface="+mn-lt"/>
                <a:ea typeface="Calibri"/>
              </a:rPr>
              <a:t>Indonesia</a:t>
            </a:r>
            <a:r>
              <a:rPr lang="en-US" sz="1200" dirty="0" smtClean="0">
                <a:solidFill>
                  <a:srgbClr val="000000"/>
                </a:solidFill>
                <a:latin typeface="+mn-lt"/>
                <a:ea typeface="Calibri"/>
              </a:rPr>
              <a:t>, </a:t>
            </a:r>
            <a:r>
              <a:rPr lang="en-US" sz="1200" u="sng" dirty="0" smtClean="0">
                <a:solidFill>
                  <a:srgbClr val="000000"/>
                </a:solidFill>
                <a:latin typeface="+mn-lt"/>
                <a:ea typeface="Calibri"/>
              </a:rPr>
              <a:t>Pakistan</a:t>
            </a:r>
            <a:endParaRPr lang="en-US" sz="1400" dirty="0" smtClean="0">
              <a:solidFill>
                <a:srgbClr val="000000"/>
              </a:solidFill>
              <a:latin typeface="Times New Roman"/>
              <a:ea typeface="Calibri"/>
            </a:endParaRPr>
          </a:p>
          <a:p>
            <a:pPr marL="800100" lvl="1" indent="-342900">
              <a:spcAft>
                <a:spcPts val="0"/>
              </a:spcAft>
              <a:buClr>
                <a:srgbClr val="C00000"/>
              </a:buClr>
              <a:buSzPts val="1000"/>
              <a:buFont typeface="Calibri" pitchFamily="34" charset="0"/>
              <a:buChar char="−"/>
            </a:pPr>
            <a:r>
              <a:rPr lang="en-US" sz="1200" u="sng" dirty="0" smtClean="0">
                <a:solidFill>
                  <a:srgbClr val="000000"/>
                </a:solidFill>
                <a:latin typeface="+mn-lt"/>
                <a:ea typeface="Calibri"/>
              </a:rPr>
              <a:t>US</a:t>
            </a:r>
            <a:r>
              <a:rPr lang="en-US" sz="1200" dirty="0" smtClean="0">
                <a:solidFill>
                  <a:srgbClr val="000000"/>
                </a:solidFill>
                <a:latin typeface="+mn-lt"/>
                <a:ea typeface="Calibri"/>
              </a:rPr>
              <a:t> and </a:t>
            </a:r>
            <a:r>
              <a:rPr lang="en-US" sz="1200" u="sng" dirty="0" smtClean="0">
                <a:solidFill>
                  <a:srgbClr val="000000"/>
                </a:solidFill>
                <a:latin typeface="+mn-lt"/>
                <a:ea typeface="Calibri"/>
              </a:rPr>
              <a:t>EU</a:t>
            </a:r>
            <a:r>
              <a:rPr lang="en-US" sz="1200" dirty="0" smtClean="0">
                <a:solidFill>
                  <a:srgbClr val="000000"/>
                </a:solidFill>
                <a:latin typeface="+mn-lt"/>
                <a:ea typeface="Calibri"/>
              </a:rPr>
              <a:t> will contribute only modestly to global production growth; but they will retain their position in the overall ranking of producers – as no. 2 and no. 5 </a:t>
            </a:r>
            <a:endParaRPr lang="en-US" sz="1400" dirty="0" smtClean="0">
              <a:solidFill>
                <a:srgbClr val="000000"/>
              </a:solidFill>
              <a:latin typeface="Times New Roman"/>
              <a:ea typeface="Calibri"/>
            </a:endParaRPr>
          </a:p>
          <a:p>
            <a:pPr marL="800100" lvl="1" indent="-342900">
              <a:spcAft>
                <a:spcPts val="0"/>
              </a:spcAft>
              <a:buClr>
                <a:srgbClr val="C00000"/>
              </a:buClr>
              <a:buSzPts val="1000"/>
              <a:buFont typeface="Calibri" pitchFamily="34" charset="0"/>
              <a:buChar char="−"/>
            </a:pPr>
            <a:r>
              <a:rPr lang="en-US" sz="1200" dirty="0" smtClean="0">
                <a:solidFill>
                  <a:srgbClr val="000000"/>
                </a:solidFill>
                <a:latin typeface="+mn-lt"/>
                <a:ea typeface="Calibri"/>
              </a:rPr>
              <a:t>in </a:t>
            </a:r>
            <a:r>
              <a:rPr lang="en-US" sz="1200" u="sng" dirty="0" smtClean="0">
                <a:solidFill>
                  <a:srgbClr val="000000"/>
                </a:solidFill>
                <a:latin typeface="+mn-lt"/>
                <a:ea typeface="Calibri"/>
              </a:rPr>
              <a:t>China</a:t>
            </a:r>
            <a:r>
              <a:rPr lang="en-US" sz="1200" dirty="0" smtClean="0">
                <a:solidFill>
                  <a:srgbClr val="000000"/>
                </a:solidFill>
                <a:latin typeface="+mn-lt"/>
                <a:ea typeface="Calibri"/>
              </a:rPr>
              <a:t> and </a:t>
            </a:r>
            <a:r>
              <a:rPr lang="en-US" sz="1200" u="sng" dirty="0" smtClean="0">
                <a:solidFill>
                  <a:srgbClr val="000000"/>
                </a:solidFill>
                <a:latin typeface="+mn-lt"/>
                <a:ea typeface="Calibri"/>
              </a:rPr>
              <a:t>EU</a:t>
            </a:r>
            <a:r>
              <a:rPr lang="en-US" sz="1200" dirty="0" smtClean="0">
                <a:solidFill>
                  <a:srgbClr val="000000"/>
                </a:solidFill>
                <a:latin typeface="+mn-lt"/>
                <a:ea typeface="Calibri"/>
              </a:rPr>
              <a:t>, oilmeal production will continue to rely on both domestically grown and imported oilseeds (in China 72% of </a:t>
            </a:r>
            <a:r>
              <a:rPr lang="en-US" sz="1200" dirty="0" err="1" smtClean="0">
                <a:solidFill>
                  <a:srgbClr val="000000"/>
                </a:solidFill>
                <a:latin typeface="+mn-lt"/>
                <a:ea typeface="Calibri"/>
              </a:rPr>
              <a:t>pdct</a:t>
            </a:r>
            <a:r>
              <a:rPr lang="en-US" sz="1200" dirty="0" smtClean="0">
                <a:solidFill>
                  <a:srgbClr val="000000"/>
                </a:solidFill>
                <a:latin typeface="+mn-lt"/>
                <a:ea typeface="Calibri"/>
              </a:rPr>
              <a:t> is expected to originate</a:t>
            </a:r>
            <a:r>
              <a:rPr lang="en-US" sz="1200" baseline="0" dirty="0" smtClean="0">
                <a:solidFill>
                  <a:srgbClr val="000000"/>
                </a:solidFill>
                <a:latin typeface="+mn-lt"/>
                <a:ea typeface="Calibri"/>
              </a:rPr>
              <a:t> from imported material);</a:t>
            </a:r>
            <a:r>
              <a:rPr lang="en-US" sz="1200" dirty="0" smtClean="0">
                <a:solidFill>
                  <a:srgbClr val="000000"/>
                </a:solidFill>
                <a:latin typeface="+mn-lt"/>
                <a:ea typeface="Calibri"/>
              </a:rPr>
              <a:t> other main producers rely almost entirely on domestically grown oilseeds</a:t>
            </a:r>
            <a:endParaRPr lang="en-US" sz="1400" dirty="0" smtClean="0">
              <a:solidFill>
                <a:srgbClr val="000000"/>
              </a:solidFill>
              <a:latin typeface="Times New Roman"/>
              <a:ea typeface="Calibri"/>
            </a:endParaRPr>
          </a:p>
          <a:p>
            <a:endParaRPr lang="en-US" dirty="0" smtClean="0"/>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BC6625-F190-42F5-8FEF-EF9E24E3F05A}"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4495800" y="0"/>
            <a:ext cx="2298700" cy="1725613"/>
          </a:xfrm>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a:spcAft>
                <a:spcPts val="0"/>
              </a:spcAft>
            </a:pPr>
            <a:endParaRPr lang="en-US" sz="1200" b="1" dirty="0" smtClean="0">
              <a:solidFill>
                <a:srgbClr val="000000"/>
              </a:solidFill>
              <a:latin typeface="+mn-lt"/>
              <a:ea typeface="Calibri"/>
            </a:endParaRPr>
          </a:p>
          <a:p>
            <a:pPr>
              <a:spcAft>
                <a:spcPts val="0"/>
              </a:spcAft>
            </a:pPr>
            <a:r>
              <a:rPr lang="en-US" sz="1200" b="1" dirty="0" err="1" smtClean="0">
                <a:solidFill>
                  <a:srgbClr val="000000"/>
                </a:solidFill>
                <a:latin typeface="+mn-lt"/>
                <a:ea typeface="Calibri"/>
              </a:rPr>
              <a:t>Oilmeal</a:t>
            </a:r>
            <a:r>
              <a:rPr lang="en-US" sz="1200" b="1" dirty="0" smtClean="0">
                <a:solidFill>
                  <a:srgbClr val="000000"/>
                </a:solidFill>
                <a:latin typeface="+mn-lt"/>
                <a:ea typeface="Calibri"/>
              </a:rPr>
              <a:t> consumption</a:t>
            </a:r>
          </a:p>
          <a:p>
            <a:pPr>
              <a:spcAft>
                <a:spcPts val="0"/>
              </a:spcAft>
            </a:pPr>
            <a:endParaRPr lang="en-US" sz="1400" dirty="0" smtClean="0">
              <a:solidFill>
                <a:srgbClr val="000000"/>
              </a:solidFill>
              <a:latin typeface="Times New Roman"/>
              <a:ea typeface="Calibri"/>
            </a:endParaRPr>
          </a:p>
          <a:p>
            <a:pPr marL="342900" lvl="0" indent="-342900">
              <a:spcAft>
                <a:spcPts val="0"/>
              </a:spcAft>
              <a:buClr>
                <a:srgbClr val="000000"/>
              </a:buClr>
              <a:buSzPts val="1000"/>
              <a:buFont typeface="Symbol"/>
              <a:buChar char=""/>
            </a:pPr>
            <a:r>
              <a:rPr lang="en-US" sz="1200" dirty="0" smtClean="0">
                <a:solidFill>
                  <a:srgbClr val="000000"/>
                </a:solidFill>
                <a:latin typeface="+mn-lt"/>
                <a:ea typeface="Calibri"/>
              </a:rPr>
              <a:t>right hand</a:t>
            </a:r>
            <a:r>
              <a:rPr lang="en-US" sz="1200" baseline="0" dirty="0" smtClean="0">
                <a:solidFill>
                  <a:srgbClr val="000000"/>
                </a:solidFill>
                <a:latin typeface="+mn-lt"/>
                <a:ea typeface="Calibri"/>
              </a:rPr>
              <a:t> </a:t>
            </a:r>
            <a:r>
              <a:rPr lang="en-US" sz="1200" baseline="0" dirty="0" err="1" smtClean="0">
                <a:solidFill>
                  <a:srgbClr val="000000"/>
                </a:solidFill>
                <a:latin typeface="+mn-lt"/>
                <a:ea typeface="Calibri"/>
              </a:rPr>
              <a:t>diagramme</a:t>
            </a:r>
            <a:r>
              <a:rPr lang="en-US" sz="1200" baseline="0" dirty="0" smtClean="0">
                <a:solidFill>
                  <a:srgbClr val="000000"/>
                </a:solidFill>
                <a:latin typeface="+mn-lt"/>
                <a:ea typeface="Calibri"/>
              </a:rPr>
              <a:t>: global </a:t>
            </a:r>
            <a:r>
              <a:rPr lang="en-US" sz="1200" baseline="0" dirty="0" err="1" smtClean="0">
                <a:solidFill>
                  <a:srgbClr val="000000"/>
                </a:solidFill>
                <a:latin typeface="+mn-lt"/>
                <a:ea typeface="Calibri"/>
              </a:rPr>
              <a:t>cspt</a:t>
            </a:r>
            <a:r>
              <a:rPr lang="en-US" sz="1200" baseline="0" dirty="0" smtClean="0">
                <a:solidFill>
                  <a:srgbClr val="000000"/>
                </a:solidFill>
                <a:latin typeface="+mn-lt"/>
                <a:ea typeface="Calibri"/>
              </a:rPr>
              <a:t> </a:t>
            </a:r>
            <a:r>
              <a:rPr lang="en-US" sz="1200" dirty="0" smtClean="0">
                <a:solidFill>
                  <a:srgbClr val="000000"/>
                </a:solidFill>
                <a:latin typeface="+mn-lt"/>
                <a:ea typeface="Calibri"/>
              </a:rPr>
              <a:t>up by 27% over the outlook period</a:t>
            </a:r>
            <a:endParaRPr lang="en-US" sz="1400" dirty="0" smtClean="0">
              <a:solidFill>
                <a:srgbClr val="000000"/>
              </a:solidFill>
              <a:latin typeface="Times New Roman"/>
              <a:ea typeface="Calibri"/>
            </a:endParaRPr>
          </a:p>
          <a:p>
            <a:pPr marL="342900" lvl="0" indent="-342900">
              <a:spcAft>
                <a:spcPts val="0"/>
              </a:spcAft>
              <a:buClr>
                <a:srgbClr val="000000"/>
              </a:buClr>
              <a:buSzPts val="1000"/>
              <a:buFont typeface="Symbol"/>
              <a:buChar char=""/>
            </a:pPr>
            <a:r>
              <a:rPr lang="en-US" sz="1200" u="sng" dirty="0" smtClean="0">
                <a:solidFill>
                  <a:srgbClr val="000000"/>
                </a:solidFill>
                <a:latin typeface="+mn-lt"/>
                <a:ea typeface="Calibri"/>
              </a:rPr>
              <a:t>centers of growth</a:t>
            </a:r>
            <a:r>
              <a:rPr lang="en-US" sz="1200" dirty="0" smtClean="0">
                <a:solidFill>
                  <a:srgbClr val="000000"/>
                </a:solidFill>
                <a:latin typeface="+mn-lt"/>
                <a:ea typeface="Calibri"/>
              </a:rPr>
              <a:t>:</a:t>
            </a:r>
            <a:endParaRPr lang="en-US" sz="1400" dirty="0" smtClean="0">
              <a:solidFill>
                <a:srgbClr val="000000"/>
              </a:solidFill>
              <a:latin typeface="Times New Roman"/>
              <a:ea typeface="Calibri"/>
            </a:endParaRPr>
          </a:p>
          <a:p>
            <a:pPr marL="742950" lvl="1" indent="-285750">
              <a:spcAft>
                <a:spcPts val="0"/>
              </a:spcAft>
              <a:buSzPts val="800"/>
              <a:buFont typeface="Calibri"/>
              <a:buChar char="−"/>
            </a:pPr>
            <a:r>
              <a:rPr lang="en-US" sz="1200" dirty="0" err="1" smtClean="0">
                <a:solidFill>
                  <a:srgbClr val="000000"/>
                </a:solidFill>
                <a:latin typeface="+mn-lt"/>
                <a:ea typeface="Calibri"/>
              </a:rPr>
              <a:t>dvplg</a:t>
            </a:r>
            <a:r>
              <a:rPr lang="en-US" sz="1200" dirty="0" smtClean="0">
                <a:solidFill>
                  <a:srgbClr val="000000"/>
                </a:solidFill>
                <a:latin typeface="+mn-lt"/>
                <a:ea typeface="Calibri"/>
              </a:rPr>
              <a:t>. world – lead by China and other </a:t>
            </a:r>
            <a:r>
              <a:rPr lang="en-US" sz="1200" dirty="0" err="1" smtClean="0">
                <a:solidFill>
                  <a:srgbClr val="000000"/>
                </a:solidFill>
                <a:latin typeface="+mn-lt"/>
                <a:ea typeface="Calibri"/>
              </a:rPr>
              <a:t>dvlpg</a:t>
            </a:r>
            <a:r>
              <a:rPr lang="en-US" sz="1200" dirty="0" smtClean="0">
                <a:solidFill>
                  <a:srgbClr val="000000"/>
                </a:solidFill>
                <a:latin typeface="+mn-lt"/>
                <a:ea typeface="Calibri"/>
              </a:rPr>
              <a:t> countries in Asia – account for much of the increase in total use (84%)  ← this is because, as shown before, in most </a:t>
            </a:r>
            <a:r>
              <a:rPr lang="en-US" sz="1200" dirty="0" err="1" smtClean="0">
                <a:solidFill>
                  <a:srgbClr val="000000"/>
                </a:solidFill>
                <a:latin typeface="+mn-lt"/>
                <a:ea typeface="Calibri"/>
              </a:rPr>
              <a:t>dvlpg</a:t>
            </a:r>
            <a:r>
              <a:rPr lang="en-US" sz="1200" dirty="0" smtClean="0">
                <a:solidFill>
                  <a:srgbClr val="000000"/>
                </a:solidFill>
                <a:latin typeface="+mn-lt"/>
                <a:ea typeface="Calibri"/>
              </a:rPr>
              <a:t> countries, meat consumption keeps expanding</a:t>
            </a:r>
            <a:endParaRPr lang="en-US" sz="1400" dirty="0" smtClean="0">
              <a:solidFill>
                <a:srgbClr val="000000"/>
              </a:solidFill>
              <a:latin typeface="Times New Roman"/>
              <a:ea typeface="Calibri"/>
            </a:endParaRPr>
          </a:p>
          <a:p>
            <a:pPr marL="742950" lvl="1" indent="-285750">
              <a:spcAft>
                <a:spcPts val="0"/>
              </a:spcAft>
              <a:buSzPts val="800"/>
              <a:buFont typeface="Calibri"/>
              <a:buChar char="−"/>
            </a:pPr>
            <a:r>
              <a:rPr lang="en-US" sz="1200" dirty="0" err="1" smtClean="0">
                <a:solidFill>
                  <a:srgbClr val="000000"/>
                </a:solidFill>
                <a:latin typeface="+mn-lt"/>
                <a:ea typeface="Calibri"/>
              </a:rPr>
              <a:t>dvlpd</a:t>
            </a:r>
            <a:r>
              <a:rPr lang="en-US" sz="1200" dirty="0" smtClean="0">
                <a:solidFill>
                  <a:srgbClr val="000000"/>
                </a:solidFill>
                <a:latin typeface="+mn-lt"/>
                <a:ea typeface="Calibri"/>
              </a:rPr>
              <a:t> world only accounts for 15% of global consumption increase </a:t>
            </a:r>
            <a:endParaRPr lang="en-US" sz="1400" dirty="0" smtClean="0">
              <a:solidFill>
                <a:srgbClr val="000000"/>
              </a:solidFill>
              <a:latin typeface="Times New Roman"/>
              <a:ea typeface="Calibri"/>
            </a:endParaRPr>
          </a:p>
          <a:p>
            <a:pPr marL="342900" lvl="0" indent="-342900">
              <a:spcAft>
                <a:spcPts val="0"/>
              </a:spcAft>
              <a:buClr>
                <a:srgbClr val="000000"/>
              </a:buClr>
              <a:buSzPts val="1000"/>
              <a:buFont typeface="Symbol"/>
              <a:buChar char=""/>
            </a:pPr>
            <a:r>
              <a:rPr lang="en-US" sz="1200" u="none" dirty="0" smtClean="0">
                <a:solidFill>
                  <a:srgbClr val="000000"/>
                </a:solidFill>
                <a:latin typeface="+mn-lt"/>
                <a:ea typeface="Calibri"/>
              </a:rPr>
              <a:t>in general, </a:t>
            </a:r>
            <a:r>
              <a:rPr lang="en-US" sz="1200" u="none" dirty="0" err="1" smtClean="0">
                <a:solidFill>
                  <a:srgbClr val="000000"/>
                </a:solidFill>
                <a:latin typeface="+mn-lt"/>
                <a:ea typeface="Calibri"/>
              </a:rPr>
              <a:t>cspt</a:t>
            </a:r>
            <a:r>
              <a:rPr lang="en-US" sz="1200" u="none" dirty="0" smtClean="0">
                <a:solidFill>
                  <a:srgbClr val="000000"/>
                </a:solidFill>
                <a:latin typeface="+mn-lt"/>
                <a:ea typeface="Calibri"/>
              </a:rPr>
              <a:t> growth is driven by further expansion in </a:t>
            </a:r>
            <a:r>
              <a:rPr lang="en-US" sz="1200" dirty="0" smtClean="0">
                <a:solidFill>
                  <a:srgbClr val="000000"/>
                </a:solidFill>
                <a:latin typeface="+mn-lt"/>
                <a:ea typeface="Calibri"/>
              </a:rPr>
              <a:t>demand for non-ruminant meat and milk; in these sectors: greater incorporation rate of </a:t>
            </a:r>
            <a:r>
              <a:rPr lang="en-US" sz="1200" dirty="0" err="1" smtClean="0">
                <a:solidFill>
                  <a:srgbClr val="000000"/>
                </a:solidFill>
                <a:latin typeface="+mn-lt"/>
                <a:ea typeface="Calibri"/>
              </a:rPr>
              <a:t>oilmeals</a:t>
            </a:r>
            <a:r>
              <a:rPr lang="en-US" sz="1200" dirty="0" smtClean="0">
                <a:solidFill>
                  <a:srgbClr val="000000"/>
                </a:solidFill>
                <a:latin typeface="+mn-lt"/>
                <a:ea typeface="Calibri"/>
              </a:rPr>
              <a:t> in feed rations [i.e. more feed per animal – </a:t>
            </a:r>
            <a:r>
              <a:rPr lang="en-US" sz="1200" b="1" i="1" dirty="0" smtClean="0">
                <a:solidFill>
                  <a:srgbClr val="000000"/>
                </a:solidFill>
                <a:latin typeface="+mn-lt"/>
                <a:ea typeface="Calibri"/>
              </a:rPr>
              <a:t>structural change</a:t>
            </a:r>
            <a:r>
              <a:rPr lang="en-US" sz="1200" dirty="0" smtClean="0">
                <a:solidFill>
                  <a:srgbClr val="000000"/>
                </a:solidFill>
                <a:latin typeface="+mn-lt"/>
                <a:ea typeface="Calibri"/>
              </a:rPr>
              <a:t>]; this situation applies to most developing countries </a:t>
            </a:r>
            <a:endParaRPr lang="en-US" sz="1400" dirty="0" smtClean="0">
              <a:solidFill>
                <a:srgbClr val="000000"/>
              </a:solidFill>
              <a:latin typeface="Times New Roman"/>
              <a:ea typeface="Calibri"/>
            </a:endParaRPr>
          </a:p>
          <a:p>
            <a:pPr marL="342900" lvl="0" indent="-342900">
              <a:spcAft>
                <a:spcPts val="0"/>
              </a:spcAft>
              <a:buClr>
                <a:srgbClr val="000000"/>
              </a:buClr>
              <a:buSzPts val="1000"/>
              <a:buFont typeface="Symbol"/>
              <a:buChar char=""/>
            </a:pPr>
            <a:r>
              <a:rPr lang="en-US" sz="1200" u="sng" dirty="0" smtClean="0">
                <a:solidFill>
                  <a:srgbClr val="000000"/>
                </a:solidFill>
                <a:latin typeface="+mn-lt"/>
                <a:ea typeface="Calibri"/>
              </a:rPr>
              <a:t>however</a:t>
            </a:r>
            <a:r>
              <a:rPr lang="en-US" sz="1200" dirty="0" smtClean="0">
                <a:solidFill>
                  <a:srgbClr val="000000"/>
                </a:solidFill>
                <a:latin typeface="+mn-lt"/>
                <a:ea typeface="Calibri"/>
              </a:rPr>
              <a:t>, global </a:t>
            </a:r>
            <a:r>
              <a:rPr lang="en-US" sz="1200" dirty="0" err="1" smtClean="0">
                <a:solidFill>
                  <a:srgbClr val="000000"/>
                </a:solidFill>
                <a:latin typeface="+mn-lt"/>
                <a:ea typeface="Calibri"/>
              </a:rPr>
              <a:t>cspt</a:t>
            </a:r>
            <a:r>
              <a:rPr lang="en-US" sz="1200" dirty="0" smtClean="0">
                <a:solidFill>
                  <a:srgbClr val="000000"/>
                </a:solidFill>
                <a:latin typeface="+mn-lt"/>
                <a:ea typeface="Calibri"/>
              </a:rPr>
              <a:t> growth should slow down compared to previous decade; explanations:</a:t>
            </a:r>
            <a:endParaRPr lang="en-US" sz="1400" dirty="0" smtClean="0">
              <a:solidFill>
                <a:srgbClr val="000000"/>
              </a:solidFill>
              <a:latin typeface="Times New Roman"/>
              <a:ea typeface="Calibri"/>
            </a:endParaRPr>
          </a:p>
          <a:p>
            <a:pPr marL="800100" lvl="1" indent="-342900">
              <a:spcAft>
                <a:spcPts val="0"/>
              </a:spcAft>
              <a:buSzPts val="800"/>
              <a:buFont typeface="Calibri"/>
              <a:buChar char="−"/>
            </a:pPr>
            <a:r>
              <a:rPr lang="en-US" sz="1200" dirty="0" smtClean="0">
                <a:solidFill>
                  <a:srgbClr val="000000"/>
                </a:solidFill>
                <a:latin typeface="+mn-lt"/>
                <a:ea typeface="Calibri"/>
              </a:rPr>
              <a:t>slower growth in global livestock production (incl. in the non-ruminant sector)</a:t>
            </a:r>
            <a:endParaRPr lang="en-US" sz="1400" dirty="0" smtClean="0">
              <a:solidFill>
                <a:srgbClr val="000000"/>
              </a:solidFill>
              <a:latin typeface="Times New Roman"/>
              <a:ea typeface="Calibri"/>
            </a:endParaRPr>
          </a:p>
          <a:p>
            <a:pPr marL="800100" lvl="1" indent="-342900">
              <a:spcAft>
                <a:spcPts val="0"/>
              </a:spcAft>
              <a:buSzPts val="800"/>
              <a:buFont typeface="Calibri"/>
              <a:buChar char="−"/>
            </a:pPr>
            <a:r>
              <a:rPr lang="en-US" sz="1200" dirty="0" smtClean="0">
                <a:solidFill>
                  <a:srgbClr val="000000"/>
                </a:solidFill>
                <a:latin typeface="+mn-lt"/>
                <a:ea typeface="Calibri"/>
              </a:rPr>
              <a:t>slowdown in the inclusion of </a:t>
            </a:r>
            <a:r>
              <a:rPr lang="en-US" sz="1200" dirty="0" err="1" smtClean="0">
                <a:solidFill>
                  <a:srgbClr val="000000"/>
                </a:solidFill>
                <a:latin typeface="+mn-lt"/>
                <a:ea typeface="Calibri"/>
              </a:rPr>
              <a:t>oilmeals</a:t>
            </a:r>
            <a:r>
              <a:rPr lang="en-US" sz="1200" dirty="0" smtClean="0">
                <a:solidFill>
                  <a:srgbClr val="000000"/>
                </a:solidFill>
                <a:latin typeface="+mn-lt"/>
                <a:ea typeface="Calibri"/>
              </a:rPr>
              <a:t> in feed rations - as optimum oilmeal incorporation levels will be approached in commercial farms [i.e. more meat per feed – </a:t>
            </a:r>
            <a:r>
              <a:rPr lang="en-US" sz="1200" b="1" i="1" dirty="0" smtClean="0">
                <a:solidFill>
                  <a:srgbClr val="000000"/>
                </a:solidFill>
                <a:latin typeface="+mn-lt"/>
                <a:ea typeface="Calibri"/>
              </a:rPr>
              <a:t>efficiency gains</a:t>
            </a:r>
            <a:r>
              <a:rPr lang="en-US" sz="1200" dirty="0" smtClean="0">
                <a:solidFill>
                  <a:srgbClr val="000000"/>
                </a:solidFill>
                <a:latin typeface="+mn-lt"/>
                <a:ea typeface="Calibri"/>
              </a:rPr>
              <a:t>]; this situation applies to many </a:t>
            </a:r>
            <a:r>
              <a:rPr lang="en-US" sz="1200" dirty="0" err="1" smtClean="0">
                <a:solidFill>
                  <a:srgbClr val="000000"/>
                </a:solidFill>
                <a:latin typeface="+mn-lt"/>
                <a:ea typeface="Calibri"/>
              </a:rPr>
              <a:t>dvlpd</a:t>
            </a:r>
            <a:r>
              <a:rPr lang="en-US" sz="1200" dirty="0" smtClean="0">
                <a:solidFill>
                  <a:srgbClr val="000000"/>
                </a:solidFill>
                <a:latin typeface="+mn-lt"/>
                <a:ea typeface="Calibri"/>
              </a:rPr>
              <a:t> countries, but possibly also to some </a:t>
            </a:r>
            <a:r>
              <a:rPr lang="en-US" sz="1200" dirty="0" err="1" smtClean="0">
                <a:solidFill>
                  <a:srgbClr val="000000"/>
                </a:solidFill>
                <a:latin typeface="+mn-lt"/>
                <a:ea typeface="Calibri"/>
              </a:rPr>
              <a:t>dvlpg</a:t>
            </a:r>
            <a:r>
              <a:rPr lang="en-US" sz="1200" dirty="0" smtClean="0">
                <a:solidFill>
                  <a:srgbClr val="000000"/>
                </a:solidFill>
                <a:latin typeface="+mn-lt"/>
                <a:ea typeface="Calibri"/>
              </a:rPr>
              <a:t> nations, e.g. Brazil, Mexico and some others</a:t>
            </a:r>
            <a:endParaRPr lang="en-US" sz="1400" dirty="0" smtClean="0">
              <a:solidFill>
                <a:srgbClr val="000000"/>
              </a:solidFill>
              <a:latin typeface="Times New Roman"/>
              <a:ea typeface="Calibri"/>
            </a:endParaRPr>
          </a:p>
          <a:p>
            <a:endParaRPr lang="en-US" dirty="0" smtClean="0"/>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2C8BF1B-6CE2-4613-B5EE-33697A60CD3B}"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4495800" y="0"/>
            <a:ext cx="2298700" cy="1725613"/>
          </a:xfrm>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marL="342900" lvl="0" indent="-342900">
              <a:spcAft>
                <a:spcPts val="0"/>
              </a:spcAft>
              <a:buClr>
                <a:srgbClr val="000000"/>
              </a:buClr>
              <a:buSzPts val="1000"/>
              <a:buFont typeface="Symbol"/>
              <a:buNone/>
            </a:pPr>
            <a:r>
              <a:rPr lang="en-US" sz="1200" u="sng" dirty="0" smtClean="0">
                <a:solidFill>
                  <a:srgbClr val="000000"/>
                </a:solidFill>
                <a:latin typeface="+mn-lt"/>
                <a:ea typeface="Calibri"/>
              </a:rPr>
              <a:t>global </a:t>
            </a:r>
            <a:r>
              <a:rPr lang="en-US" sz="1200" u="sng" dirty="0" err="1" smtClean="0">
                <a:solidFill>
                  <a:srgbClr val="000000"/>
                </a:solidFill>
                <a:latin typeface="+mn-lt"/>
                <a:ea typeface="Calibri"/>
              </a:rPr>
              <a:t>cspt</a:t>
            </a:r>
            <a:r>
              <a:rPr lang="en-US" sz="1200" u="sng" dirty="0" smtClean="0">
                <a:solidFill>
                  <a:srgbClr val="000000"/>
                </a:solidFill>
                <a:latin typeface="+mn-lt"/>
                <a:ea typeface="Calibri"/>
              </a:rPr>
              <a:t>. pattern and individual countries</a:t>
            </a:r>
            <a:r>
              <a:rPr lang="en-US" sz="1200" u="none" dirty="0" smtClean="0">
                <a:solidFill>
                  <a:srgbClr val="000000"/>
                </a:solidFill>
                <a:latin typeface="+mn-lt"/>
                <a:ea typeface="Calibri"/>
              </a:rPr>
              <a:t>:</a:t>
            </a:r>
          </a:p>
          <a:p>
            <a:pPr marL="342900" lvl="0" indent="-342900">
              <a:spcAft>
                <a:spcPts val="0"/>
              </a:spcAft>
              <a:buClr>
                <a:srgbClr val="000000"/>
              </a:buClr>
              <a:buSzPts val="1000"/>
              <a:buFont typeface="Symbol"/>
              <a:buNone/>
            </a:pPr>
            <a:endParaRPr lang="en-US" sz="1400" u="none" dirty="0" smtClean="0">
              <a:solidFill>
                <a:srgbClr val="000000"/>
              </a:solidFill>
              <a:latin typeface="Times New Roman"/>
              <a:ea typeface="Calibri"/>
            </a:endParaRPr>
          </a:p>
          <a:p>
            <a:pPr marL="342900" lvl="0" indent="-342900">
              <a:spcAft>
                <a:spcPts val="0"/>
              </a:spcAft>
              <a:buClr>
                <a:srgbClr val="000000"/>
              </a:buClr>
              <a:buSzPts val="1000"/>
              <a:buFont typeface="Symbol"/>
              <a:buChar char=""/>
            </a:pPr>
            <a:r>
              <a:rPr lang="en-US" sz="1200" dirty="0" smtClean="0">
                <a:solidFill>
                  <a:srgbClr val="000000"/>
                </a:solidFill>
                <a:latin typeface="+mn-lt"/>
                <a:ea typeface="Calibri"/>
              </a:rPr>
              <a:t>no major changes in overall pattern:  China and EU remain the leading oilmeal consumers, followed by US, Brazil and India; meanwhile, China, other countries in Asia and Brazil are expected to gain weight, while the EU and the US should lose some weight</a:t>
            </a:r>
            <a:endParaRPr lang="en-US" sz="1400" dirty="0" smtClean="0">
              <a:solidFill>
                <a:srgbClr val="000000"/>
              </a:solidFill>
              <a:latin typeface="Times New Roman"/>
              <a:ea typeface="Calibri"/>
            </a:endParaRPr>
          </a:p>
          <a:p>
            <a:pPr marL="342900" lvl="0" indent="-342900">
              <a:spcAft>
                <a:spcPts val="0"/>
              </a:spcAft>
              <a:buClr>
                <a:srgbClr val="000000"/>
              </a:buClr>
              <a:buSzPts val="1000"/>
              <a:buFont typeface="Symbol"/>
              <a:buChar char=""/>
            </a:pPr>
            <a:r>
              <a:rPr lang="en-US" sz="1200" dirty="0" smtClean="0">
                <a:solidFill>
                  <a:srgbClr val="000000"/>
                </a:solidFill>
                <a:latin typeface="+mn-lt"/>
                <a:ea typeface="Calibri"/>
              </a:rPr>
              <a:t>key </a:t>
            </a:r>
            <a:r>
              <a:rPr lang="en-US" sz="1200" dirty="0" err="1" smtClean="0">
                <a:solidFill>
                  <a:srgbClr val="000000"/>
                </a:solidFill>
                <a:latin typeface="+mn-lt"/>
                <a:ea typeface="Calibri"/>
              </a:rPr>
              <a:t>dvlpg</a:t>
            </a:r>
            <a:r>
              <a:rPr lang="en-US" sz="1200" dirty="0" smtClean="0">
                <a:solidFill>
                  <a:srgbClr val="000000"/>
                </a:solidFill>
                <a:latin typeface="+mn-lt"/>
                <a:ea typeface="Calibri"/>
              </a:rPr>
              <a:t> countries (see table, central column): significant expansion – in volume terms – likely in several important consumers: China, Brazil, India, Indonesia;  fast growth also in a number of </a:t>
            </a:r>
            <a:r>
              <a:rPr lang="en-US" sz="1200" u="sng" dirty="0" smtClean="0">
                <a:solidFill>
                  <a:srgbClr val="000000"/>
                </a:solidFill>
                <a:latin typeface="+mn-lt"/>
                <a:ea typeface="Calibri"/>
              </a:rPr>
              <a:t>LDC</a:t>
            </a:r>
            <a:r>
              <a:rPr lang="en-US" sz="1200" dirty="0" smtClean="0">
                <a:solidFill>
                  <a:srgbClr val="000000"/>
                </a:solidFill>
                <a:latin typeface="+mn-lt"/>
                <a:ea typeface="Calibri"/>
              </a:rPr>
              <a:t> countries (though rel. small in abs. terms);  however, in all cases, slowdowns compared to past decade</a:t>
            </a:r>
          </a:p>
          <a:p>
            <a:pPr marL="342900" lvl="0" indent="-342900">
              <a:spcAft>
                <a:spcPts val="0"/>
              </a:spcAft>
              <a:buClr>
                <a:srgbClr val="000000"/>
              </a:buClr>
              <a:buSzPts val="1000"/>
              <a:buFont typeface="Symbol"/>
              <a:buChar char=""/>
            </a:pPr>
            <a:r>
              <a:rPr lang="en-US" sz="1200" dirty="0" smtClean="0">
                <a:solidFill>
                  <a:srgbClr val="000000"/>
                </a:solidFill>
                <a:latin typeface="+mn-lt"/>
                <a:ea typeface="Calibri"/>
              </a:rPr>
              <a:t>among </a:t>
            </a:r>
            <a:r>
              <a:rPr lang="en-US" sz="1200" dirty="0" err="1" smtClean="0">
                <a:solidFill>
                  <a:srgbClr val="000000"/>
                </a:solidFill>
                <a:latin typeface="+mn-lt"/>
                <a:ea typeface="Calibri"/>
              </a:rPr>
              <a:t>dvlpd</a:t>
            </a:r>
            <a:r>
              <a:rPr lang="en-US" sz="1200" dirty="0" smtClean="0">
                <a:solidFill>
                  <a:srgbClr val="000000"/>
                </a:solidFill>
                <a:latin typeface="+mn-lt"/>
                <a:ea typeface="Calibri"/>
              </a:rPr>
              <a:t> countries (see table, columns on the right):  slow growth of the past to continue – as the penetration rate of </a:t>
            </a:r>
            <a:r>
              <a:rPr lang="en-US" sz="1200" dirty="0" err="1" smtClean="0">
                <a:solidFill>
                  <a:srgbClr val="000000"/>
                </a:solidFill>
                <a:latin typeface="+mn-lt"/>
                <a:ea typeface="Calibri"/>
              </a:rPr>
              <a:t>oilmeals</a:t>
            </a:r>
            <a:r>
              <a:rPr lang="en-US" sz="1200" dirty="0" smtClean="0">
                <a:solidFill>
                  <a:srgbClr val="000000"/>
                </a:solidFill>
                <a:latin typeface="+mn-lt"/>
                <a:ea typeface="Calibri"/>
              </a:rPr>
              <a:t> in feed rations remains stable due to mature livestock industries</a:t>
            </a:r>
            <a:endParaRPr lang="en-US" sz="1400" dirty="0" smtClean="0">
              <a:solidFill>
                <a:srgbClr val="000000"/>
              </a:solidFill>
              <a:latin typeface="Times New Roman"/>
              <a:ea typeface="Calibri"/>
            </a:endParaRPr>
          </a:p>
          <a:p>
            <a:pPr marL="685800" lvl="1" indent="-228600">
              <a:spcAft>
                <a:spcPts val="0"/>
              </a:spcAft>
              <a:buClr>
                <a:srgbClr val="00B0F0"/>
              </a:buClr>
              <a:buSzPts val="900"/>
              <a:buFont typeface="Wingdings"/>
              <a:buChar char=""/>
            </a:pPr>
            <a:r>
              <a:rPr lang="en-US" sz="1200" u="sng" dirty="0" smtClean="0">
                <a:solidFill>
                  <a:srgbClr val="000000"/>
                </a:solidFill>
                <a:latin typeface="+mn-lt"/>
                <a:ea typeface="Calibri"/>
              </a:rPr>
              <a:t>EU</a:t>
            </a:r>
            <a:r>
              <a:rPr lang="en-US" sz="1200" dirty="0" smtClean="0">
                <a:solidFill>
                  <a:srgbClr val="000000"/>
                </a:solidFill>
                <a:latin typeface="+mn-lt"/>
                <a:ea typeface="Calibri"/>
              </a:rPr>
              <a:t>:  only minimal growth in domestic consumption</a:t>
            </a:r>
            <a:endParaRPr lang="en-US" sz="1400" dirty="0" smtClean="0">
              <a:solidFill>
                <a:srgbClr val="000000"/>
              </a:solidFill>
              <a:latin typeface="Times New Roman"/>
              <a:ea typeface="Calibri"/>
            </a:endParaRPr>
          </a:p>
          <a:p>
            <a:pPr marL="685800" lvl="1" indent="-228600">
              <a:spcAft>
                <a:spcPts val="0"/>
              </a:spcAft>
              <a:buClr>
                <a:srgbClr val="00B0F0"/>
              </a:buClr>
              <a:buSzPts val="900"/>
              <a:buFont typeface="Wingdings"/>
              <a:buChar char=""/>
            </a:pPr>
            <a:r>
              <a:rPr lang="en-US" sz="1200" u="sng" dirty="0" smtClean="0">
                <a:solidFill>
                  <a:srgbClr val="000000"/>
                </a:solidFill>
                <a:latin typeface="+mn-lt"/>
                <a:ea typeface="Calibri"/>
              </a:rPr>
              <a:t>US</a:t>
            </a:r>
            <a:r>
              <a:rPr lang="en-US" sz="1200" dirty="0" smtClean="0">
                <a:solidFill>
                  <a:srgbClr val="000000"/>
                </a:solidFill>
                <a:latin typeface="+mn-lt"/>
                <a:ea typeface="Calibri"/>
              </a:rPr>
              <a:t>:  oilmeal </a:t>
            </a:r>
            <a:r>
              <a:rPr lang="en-US" sz="1200" dirty="0" err="1" smtClean="0">
                <a:solidFill>
                  <a:srgbClr val="000000"/>
                </a:solidFill>
                <a:latin typeface="+mn-lt"/>
                <a:ea typeface="Calibri"/>
              </a:rPr>
              <a:t>cspt</a:t>
            </a:r>
            <a:r>
              <a:rPr lang="en-US" sz="1200" dirty="0" smtClean="0">
                <a:solidFill>
                  <a:srgbClr val="000000"/>
                </a:solidFill>
                <a:latin typeface="+mn-lt"/>
                <a:ea typeface="Calibri"/>
              </a:rPr>
              <a:t> to resume growing after last decade’s contraction (caused by rising availability of DDGs, a by-product of ethanol </a:t>
            </a:r>
            <a:r>
              <a:rPr lang="en-US" sz="1200" dirty="0" err="1" smtClean="0">
                <a:solidFill>
                  <a:srgbClr val="000000"/>
                </a:solidFill>
                <a:latin typeface="+mn-lt"/>
                <a:ea typeface="Calibri"/>
              </a:rPr>
              <a:t>pdct</a:t>
            </a:r>
            <a:r>
              <a:rPr lang="en-US" sz="1200" dirty="0" smtClean="0">
                <a:solidFill>
                  <a:srgbClr val="000000"/>
                </a:solidFill>
                <a:latin typeface="+mn-lt"/>
                <a:ea typeface="Calibri"/>
              </a:rPr>
              <a:t>); as the </a:t>
            </a:r>
            <a:r>
              <a:rPr lang="en-US" sz="1200" dirty="0" err="1" smtClean="0">
                <a:solidFill>
                  <a:srgbClr val="000000"/>
                </a:solidFill>
                <a:latin typeface="+mn-lt"/>
                <a:ea typeface="Calibri"/>
              </a:rPr>
              <a:t>ccountry</a:t>
            </a:r>
            <a:r>
              <a:rPr lang="en-US" sz="1200" baseline="0" dirty="0" smtClean="0">
                <a:solidFill>
                  <a:srgbClr val="000000"/>
                </a:solidFill>
                <a:latin typeface="+mn-lt"/>
                <a:ea typeface="Calibri"/>
              </a:rPr>
              <a:t> i</a:t>
            </a:r>
            <a:r>
              <a:rPr lang="en-US" sz="1200" dirty="0" smtClean="0">
                <a:solidFill>
                  <a:srgbClr val="000000"/>
                </a:solidFill>
                <a:latin typeface="+mn-lt"/>
                <a:ea typeface="Calibri"/>
              </a:rPr>
              <a:t>s approaching the ethanol ‘blend wall’, domestic availability of DDG should eventually stabilize … thus allowing oilmeal demand to grow again</a:t>
            </a:r>
            <a:endParaRPr lang="en-US" sz="1400" dirty="0" smtClean="0">
              <a:solidFill>
                <a:srgbClr val="000000"/>
              </a:solidFill>
              <a:latin typeface="Times New Roman"/>
              <a:ea typeface="Calibri"/>
            </a:endParaRPr>
          </a:p>
          <a:p>
            <a:pPr marL="685800" lvl="1" indent="-228600">
              <a:spcAft>
                <a:spcPts val="0"/>
              </a:spcAft>
              <a:buClr>
                <a:srgbClr val="00B0F0"/>
              </a:buClr>
              <a:buSzPts val="900"/>
              <a:buFont typeface="Wingdings"/>
              <a:buChar char=""/>
            </a:pPr>
            <a:r>
              <a:rPr lang="en-US" sz="1200" u="sng" dirty="0" smtClean="0">
                <a:solidFill>
                  <a:srgbClr val="000000"/>
                </a:solidFill>
                <a:latin typeface="+mn-lt"/>
                <a:ea typeface="Calibri"/>
              </a:rPr>
              <a:t>Russian Federation</a:t>
            </a:r>
            <a:r>
              <a:rPr lang="en-US" sz="1200" dirty="0" smtClean="0">
                <a:solidFill>
                  <a:srgbClr val="000000"/>
                </a:solidFill>
                <a:latin typeface="+mn-lt"/>
                <a:ea typeface="Calibri"/>
              </a:rPr>
              <a:t> and </a:t>
            </a:r>
            <a:r>
              <a:rPr lang="en-US" sz="1200" u="sng" dirty="0" smtClean="0">
                <a:solidFill>
                  <a:srgbClr val="000000"/>
                </a:solidFill>
                <a:latin typeface="+mn-lt"/>
                <a:ea typeface="Calibri"/>
              </a:rPr>
              <a:t>Ukraine</a:t>
            </a:r>
            <a:r>
              <a:rPr lang="en-US" sz="1200" dirty="0" smtClean="0">
                <a:solidFill>
                  <a:srgbClr val="000000"/>
                </a:solidFill>
                <a:latin typeface="+mn-lt"/>
                <a:ea typeface="Calibri"/>
              </a:rPr>
              <a:t>:  further expansion in domestic consumption, though at considerably lower rates than last decade; in the region, the amount of </a:t>
            </a:r>
            <a:r>
              <a:rPr lang="en-US" sz="1200" dirty="0" err="1" smtClean="0">
                <a:solidFill>
                  <a:srgbClr val="000000"/>
                </a:solidFill>
                <a:latin typeface="+mn-lt"/>
                <a:ea typeface="Calibri"/>
              </a:rPr>
              <a:t>oilmeals</a:t>
            </a:r>
            <a:r>
              <a:rPr lang="en-US" sz="1200" dirty="0" smtClean="0">
                <a:solidFill>
                  <a:srgbClr val="000000"/>
                </a:solidFill>
                <a:latin typeface="+mn-lt"/>
                <a:ea typeface="Calibri"/>
              </a:rPr>
              <a:t> incorporated in feed rations remains well below that of other developed countries</a:t>
            </a:r>
            <a:endParaRPr lang="en-US" sz="1400" dirty="0" smtClean="0">
              <a:solidFill>
                <a:srgbClr val="000000"/>
              </a:solidFill>
              <a:latin typeface="Times New Roman"/>
              <a:ea typeface="Calibri"/>
            </a:endParaRPr>
          </a:p>
          <a:p>
            <a:pPr marL="685800" lvl="1" indent="-228600">
              <a:spcAft>
                <a:spcPts val="0"/>
              </a:spcAft>
              <a:buClr>
                <a:srgbClr val="00B0F0"/>
              </a:buClr>
              <a:buSzPts val="900"/>
              <a:buFont typeface="Wingdings"/>
              <a:buChar char=""/>
            </a:pPr>
            <a:r>
              <a:rPr lang="en-US" sz="1200" u="sng" dirty="0" smtClean="0">
                <a:solidFill>
                  <a:srgbClr val="000000"/>
                </a:solidFill>
                <a:latin typeface="+mn-lt"/>
                <a:ea typeface="Calibri"/>
              </a:rPr>
              <a:t>Japan</a:t>
            </a:r>
            <a:r>
              <a:rPr lang="en-US" sz="1200" dirty="0" smtClean="0">
                <a:solidFill>
                  <a:srgbClr val="000000"/>
                </a:solidFill>
                <a:latin typeface="+mn-lt"/>
                <a:ea typeface="Calibri"/>
              </a:rPr>
              <a:t>:  negative growth, i.e. domestic consumption could fall in absolute terms</a:t>
            </a:r>
            <a:endParaRPr lang="en-US" sz="1400" dirty="0" smtClean="0">
              <a:solidFill>
                <a:srgbClr val="000000"/>
              </a:solidFill>
              <a:latin typeface="Times New Roman"/>
              <a:ea typeface="Calibri"/>
            </a:endParaRPr>
          </a:p>
          <a:p>
            <a:endParaRPr lang="en-US" dirty="0" smtClean="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5C253A-9642-48F0-9DAD-D47044DCE655}"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marL="342900" lvl="0" indent="-342900">
              <a:spcAft>
                <a:spcPts val="0"/>
              </a:spcAft>
              <a:buFont typeface="Symbol"/>
              <a:buNone/>
            </a:pPr>
            <a:r>
              <a:rPr lang="en-US" sz="1400" dirty="0" smtClean="0">
                <a:solidFill>
                  <a:srgbClr val="000000"/>
                </a:solidFill>
                <a:latin typeface="+mn-lt"/>
                <a:ea typeface="Calibri"/>
              </a:rPr>
              <a:t>global trade up by 22 mill t, or 28%;  annual growth somewhat lower than last decade: 2% vs. 3%</a:t>
            </a:r>
            <a:endParaRPr lang="en-US" sz="1400" dirty="0" smtClean="0">
              <a:solidFill>
                <a:srgbClr val="000000"/>
              </a:solidFill>
              <a:latin typeface="Times New Roman"/>
              <a:ea typeface="Calibri"/>
            </a:endParaRPr>
          </a:p>
          <a:p>
            <a:pPr marL="342900" lvl="0" indent="-342900">
              <a:spcAft>
                <a:spcPts val="0"/>
              </a:spcAft>
              <a:buClr>
                <a:srgbClr val="000000"/>
              </a:buClr>
              <a:buSzPts val="1000"/>
              <a:buFont typeface="Symbol"/>
              <a:buNone/>
            </a:pPr>
            <a:endParaRPr lang="en-US" sz="1400" u="sng" dirty="0" smtClean="0">
              <a:solidFill>
                <a:srgbClr val="000000"/>
              </a:solidFill>
              <a:latin typeface="+mn-lt"/>
              <a:ea typeface="Calibri"/>
            </a:endParaRPr>
          </a:p>
          <a:p>
            <a:pPr marL="342900" lvl="0" indent="-342900">
              <a:spcAft>
                <a:spcPts val="0"/>
              </a:spcAft>
              <a:buClr>
                <a:srgbClr val="000000"/>
              </a:buClr>
              <a:buSzPts val="1000"/>
              <a:buFont typeface="Symbol"/>
              <a:buNone/>
            </a:pPr>
            <a:r>
              <a:rPr lang="en-US" sz="1400" b="1" u="none" dirty="0" smtClean="0">
                <a:solidFill>
                  <a:srgbClr val="000000"/>
                </a:solidFill>
                <a:latin typeface="+mn-lt"/>
                <a:ea typeface="Calibri"/>
              </a:rPr>
              <a:t>Imports</a:t>
            </a:r>
            <a:r>
              <a:rPr lang="en-US" sz="1400" dirty="0" smtClean="0">
                <a:solidFill>
                  <a:srgbClr val="000000"/>
                </a:solidFill>
                <a:latin typeface="+mn-lt"/>
                <a:ea typeface="Calibri"/>
              </a:rPr>
              <a:t>:</a:t>
            </a:r>
            <a:endParaRPr lang="en-US" sz="1400" dirty="0" smtClean="0">
              <a:solidFill>
                <a:srgbClr val="000000"/>
              </a:solidFill>
              <a:latin typeface="Times New Roman"/>
              <a:ea typeface="Calibri"/>
            </a:endParaRPr>
          </a:p>
          <a:p>
            <a:pPr marL="342900" lvl="0" indent="-342900">
              <a:spcAft>
                <a:spcPts val="0"/>
              </a:spcAft>
              <a:buClr>
                <a:srgbClr val="000000"/>
              </a:buClr>
              <a:buSzPts val="800"/>
              <a:buFont typeface="Calibri"/>
              <a:buChar char="−"/>
            </a:pPr>
            <a:r>
              <a:rPr lang="en-US" sz="1400" dirty="0" smtClean="0">
                <a:solidFill>
                  <a:srgbClr val="000000"/>
                </a:solidFill>
                <a:latin typeface="+mn-lt"/>
                <a:ea typeface="Calibri"/>
              </a:rPr>
              <a:t>Asia and the EU set to remain the main importing regions </a:t>
            </a:r>
            <a:endParaRPr lang="en-US" sz="1400" dirty="0" smtClean="0">
              <a:solidFill>
                <a:srgbClr val="000000"/>
              </a:solidFill>
              <a:latin typeface="Times New Roman"/>
              <a:ea typeface="Calibri"/>
            </a:endParaRPr>
          </a:p>
          <a:p>
            <a:pPr marL="342900" lvl="0" indent="-342900">
              <a:spcAft>
                <a:spcPts val="0"/>
              </a:spcAft>
              <a:buClr>
                <a:srgbClr val="000000"/>
              </a:buClr>
              <a:buSzPts val="800"/>
              <a:buFont typeface="Calibri"/>
              <a:buChar char="−"/>
            </a:pPr>
            <a:r>
              <a:rPr lang="en-US" sz="1400" dirty="0" smtClean="0">
                <a:solidFill>
                  <a:srgbClr val="000000"/>
                </a:solidFill>
                <a:latin typeface="+mn-lt"/>
                <a:ea typeface="Calibri"/>
              </a:rPr>
              <a:t>90% of global import growth to occur in </a:t>
            </a:r>
            <a:r>
              <a:rPr lang="en-US" sz="1400" dirty="0" err="1" smtClean="0">
                <a:solidFill>
                  <a:srgbClr val="000000"/>
                </a:solidFill>
                <a:latin typeface="+mn-lt"/>
                <a:ea typeface="Calibri"/>
              </a:rPr>
              <a:t>dvlpg</a:t>
            </a:r>
            <a:r>
              <a:rPr lang="en-US" sz="1400" dirty="0" smtClean="0">
                <a:solidFill>
                  <a:srgbClr val="000000"/>
                </a:solidFill>
                <a:latin typeface="+mn-lt"/>
                <a:ea typeface="Calibri"/>
              </a:rPr>
              <a:t> countries; </a:t>
            </a:r>
            <a:r>
              <a:rPr lang="en-US" sz="1400" dirty="0" err="1" smtClean="0">
                <a:solidFill>
                  <a:srgbClr val="000000"/>
                </a:solidFill>
                <a:latin typeface="+mn-lt"/>
                <a:ea typeface="Calibri"/>
              </a:rPr>
              <a:t>dvlpd</a:t>
            </a:r>
            <a:r>
              <a:rPr lang="en-US" sz="1400" dirty="0" smtClean="0">
                <a:solidFill>
                  <a:srgbClr val="000000"/>
                </a:solidFill>
                <a:latin typeface="+mn-lt"/>
                <a:ea typeface="Calibri"/>
              </a:rPr>
              <a:t> world only minimal import growth  expected</a:t>
            </a:r>
            <a:endParaRPr lang="en-US" sz="1400" dirty="0" smtClean="0">
              <a:solidFill>
                <a:srgbClr val="000000"/>
              </a:solidFill>
              <a:latin typeface="Times New Roman"/>
              <a:ea typeface="Calibri"/>
            </a:endParaRPr>
          </a:p>
          <a:p>
            <a:pPr marL="342900" lvl="0" indent="-342900">
              <a:spcAft>
                <a:spcPts val="0"/>
              </a:spcAft>
              <a:buClr>
                <a:srgbClr val="000000"/>
              </a:buClr>
              <a:buSzPts val="800"/>
              <a:buFont typeface="Calibri"/>
              <a:buChar char="−"/>
            </a:pPr>
            <a:r>
              <a:rPr lang="en-US" sz="1400" u="sng" dirty="0" smtClean="0">
                <a:solidFill>
                  <a:srgbClr val="000000"/>
                </a:solidFill>
                <a:latin typeface="+mn-lt"/>
                <a:ea typeface="Calibri"/>
              </a:rPr>
              <a:t>China</a:t>
            </a:r>
            <a:r>
              <a:rPr lang="en-US" sz="1400" dirty="0" smtClean="0">
                <a:solidFill>
                  <a:srgbClr val="000000"/>
                </a:solidFill>
                <a:latin typeface="+mn-lt"/>
                <a:ea typeface="Calibri"/>
              </a:rPr>
              <a:t>:  domestically produced </a:t>
            </a:r>
            <a:r>
              <a:rPr lang="en-US" sz="1400" dirty="0" err="1" smtClean="0">
                <a:solidFill>
                  <a:srgbClr val="000000"/>
                </a:solidFill>
                <a:latin typeface="+mn-lt"/>
                <a:ea typeface="Calibri"/>
              </a:rPr>
              <a:t>oilmeal</a:t>
            </a:r>
            <a:r>
              <a:rPr lang="en-US" sz="1400" dirty="0" smtClean="0">
                <a:solidFill>
                  <a:srgbClr val="000000"/>
                </a:solidFill>
                <a:latin typeface="+mn-lt"/>
                <a:ea typeface="Calibri"/>
              </a:rPr>
              <a:t> could be increasingly insufficient to meet demand; annual import requirement could swell to as much as 9.3 </a:t>
            </a:r>
            <a:r>
              <a:rPr lang="en-US" sz="1400" dirty="0" err="1" smtClean="0">
                <a:solidFill>
                  <a:srgbClr val="000000"/>
                </a:solidFill>
                <a:latin typeface="+mn-lt"/>
                <a:ea typeface="Calibri"/>
              </a:rPr>
              <a:t>mmt</a:t>
            </a:r>
            <a:r>
              <a:rPr lang="en-US" sz="1400" dirty="0" smtClean="0">
                <a:solidFill>
                  <a:srgbClr val="000000"/>
                </a:solidFill>
                <a:latin typeface="+mn-lt"/>
                <a:ea typeface="Calibri"/>
              </a:rPr>
              <a:t> (from 1.1 </a:t>
            </a:r>
            <a:r>
              <a:rPr lang="en-US" sz="1400" dirty="0" err="1" smtClean="0">
                <a:solidFill>
                  <a:srgbClr val="000000"/>
                </a:solidFill>
                <a:latin typeface="+mn-lt"/>
                <a:ea typeface="Calibri"/>
              </a:rPr>
              <a:t>mmt</a:t>
            </a:r>
            <a:r>
              <a:rPr lang="en-US" sz="1400" dirty="0" smtClean="0">
                <a:solidFill>
                  <a:srgbClr val="000000"/>
                </a:solidFill>
                <a:latin typeface="+mn-lt"/>
                <a:ea typeface="Calibri"/>
              </a:rPr>
              <a:t> in base); this, if confirmed, would push up China’s market share from currently 1% to 9% </a:t>
            </a:r>
            <a:endParaRPr lang="en-US" sz="1400" dirty="0" smtClean="0">
              <a:solidFill>
                <a:srgbClr val="000000"/>
              </a:solidFill>
              <a:latin typeface="Times New Roman"/>
              <a:ea typeface="Calibri"/>
            </a:endParaRPr>
          </a:p>
          <a:p>
            <a:pPr marL="342900" lvl="0" indent="-342900">
              <a:spcAft>
                <a:spcPts val="0"/>
              </a:spcAft>
              <a:buClr>
                <a:srgbClr val="000000"/>
              </a:buClr>
              <a:buSzPts val="800"/>
              <a:buFont typeface="Calibri"/>
              <a:buChar char="−"/>
            </a:pPr>
            <a:r>
              <a:rPr lang="en-US" sz="1400" u="sng" dirty="0" smtClean="0">
                <a:solidFill>
                  <a:srgbClr val="000000"/>
                </a:solidFill>
                <a:latin typeface="+mn-lt"/>
                <a:ea typeface="Calibri"/>
              </a:rPr>
              <a:t>other importers in Asia</a:t>
            </a:r>
            <a:r>
              <a:rPr lang="en-US" sz="1400" dirty="0" smtClean="0">
                <a:solidFill>
                  <a:srgbClr val="000000"/>
                </a:solidFill>
                <a:latin typeface="+mn-lt"/>
                <a:ea typeface="Calibri"/>
              </a:rPr>
              <a:t>:  aggregate purchases up by 7.5 </a:t>
            </a:r>
            <a:r>
              <a:rPr lang="en-US" sz="1400" dirty="0" err="1" smtClean="0">
                <a:solidFill>
                  <a:srgbClr val="000000"/>
                </a:solidFill>
                <a:latin typeface="+mn-lt"/>
                <a:ea typeface="Calibri"/>
              </a:rPr>
              <a:t>mmt</a:t>
            </a:r>
            <a:r>
              <a:rPr lang="en-US" sz="1400" dirty="0" smtClean="0">
                <a:solidFill>
                  <a:srgbClr val="000000"/>
                </a:solidFill>
                <a:latin typeface="+mn-lt"/>
                <a:ea typeface="Calibri"/>
              </a:rPr>
              <a:t> or approx. 3% per year;  also in  </a:t>
            </a:r>
            <a:r>
              <a:rPr lang="en-US" sz="1400" u="sng" dirty="0" smtClean="0">
                <a:solidFill>
                  <a:srgbClr val="000000"/>
                </a:solidFill>
                <a:latin typeface="+mn-lt"/>
                <a:ea typeface="Calibri"/>
              </a:rPr>
              <a:t>North Africa</a:t>
            </a:r>
            <a:r>
              <a:rPr lang="en-US" sz="1400" dirty="0" smtClean="0">
                <a:solidFill>
                  <a:srgbClr val="000000"/>
                </a:solidFill>
                <a:latin typeface="+mn-lt"/>
                <a:ea typeface="Calibri"/>
              </a:rPr>
              <a:t> and </a:t>
            </a:r>
            <a:r>
              <a:rPr lang="en-US" sz="1400" u="sng" dirty="0" err="1" smtClean="0">
                <a:solidFill>
                  <a:srgbClr val="000000"/>
                </a:solidFill>
                <a:latin typeface="+mn-lt"/>
                <a:ea typeface="Calibri"/>
              </a:rPr>
              <a:t>LatAm</a:t>
            </a:r>
            <a:r>
              <a:rPr lang="en-US" sz="1400" dirty="0" smtClean="0">
                <a:solidFill>
                  <a:srgbClr val="000000"/>
                </a:solidFill>
                <a:latin typeface="+mn-lt"/>
                <a:ea typeface="Calibri"/>
              </a:rPr>
              <a:t> countries, annual growth rates around 3%    </a:t>
            </a:r>
            <a:endParaRPr lang="en-US" sz="1400" dirty="0" smtClean="0">
              <a:solidFill>
                <a:srgbClr val="000000"/>
              </a:solidFill>
              <a:latin typeface="Times New Roman"/>
              <a:ea typeface="Calibri"/>
            </a:endParaRPr>
          </a:p>
          <a:p>
            <a:pPr marL="342900" lvl="0" indent="-342900">
              <a:spcAft>
                <a:spcPts val="0"/>
              </a:spcAft>
              <a:buClr>
                <a:srgbClr val="000000"/>
              </a:buClr>
              <a:buSzPts val="800"/>
              <a:buFont typeface="Calibri"/>
              <a:buChar char="−"/>
            </a:pPr>
            <a:r>
              <a:rPr lang="en-US" sz="1400" u="sng" dirty="0" smtClean="0">
                <a:solidFill>
                  <a:srgbClr val="000000"/>
                </a:solidFill>
                <a:latin typeface="+mn-lt"/>
                <a:ea typeface="Calibri"/>
              </a:rPr>
              <a:t>EU</a:t>
            </a:r>
            <a:r>
              <a:rPr lang="en-US" sz="1400" dirty="0" smtClean="0">
                <a:solidFill>
                  <a:srgbClr val="000000"/>
                </a:solidFill>
                <a:latin typeface="+mn-lt"/>
                <a:ea typeface="Calibri"/>
              </a:rPr>
              <a:t>:  trade deficit should remain about the same as in base; this is because growing domestic oilseed production [ … to produce the oil that is required for mandatory biodiesel production!] would also increase the domestic supply of </a:t>
            </a:r>
            <a:r>
              <a:rPr lang="en-US" sz="1400" dirty="0" err="1" smtClean="0">
                <a:solidFill>
                  <a:srgbClr val="000000"/>
                </a:solidFill>
                <a:latin typeface="+mn-lt"/>
                <a:ea typeface="Calibri"/>
              </a:rPr>
              <a:t>oilmeals</a:t>
            </a:r>
            <a:r>
              <a:rPr lang="en-US" sz="1400" dirty="0" smtClean="0">
                <a:solidFill>
                  <a:srgbClr val="000000"/>
                </a:solidFill>
                <a:latin typeface="+mn-lt"/>
                <a:ea typeface="Calibri"/>
              </a:rPr>
              <a:t>;  the EU’s market share will fall to 28% (was 31%) </a:t>
            </a:r>
            <a:endParaRPr lang="en-US" sz="1400" dirty="0" smtClean="0">
              <a:solidFill>
                <a:srgbClr val="000000"/>
              </a:solidFill>
              <a:latin typeface="Times New Roman"/>
              <a:ea typeface="Calibri"/>
            </a:endParaRPr>
          </a:p>
          <a:p>
            <a:pPr marL="342900" lvl="0" indent="-342900">
              <a:spcAft>
                <a:spcPts val="0"/>
              </a:spcAft>
              <a:buClr>
                <a:srgbClr val="000000"/>
              </a:buClr>
              <a:buSzPts val="800"/>
              <a:buFont typeface="Calibri"/>
              <a:buChar char="−"/>
            </a:pPr>
            <a:r>
              <a:rPr lang="en-US" sz="1400" u="sng" dirty="0" smtClean="0">
                <a:solidFill>
                  <a:srgbClr val="000000"/>
                </a:solidFill>
                <a:latin typeface="+mn-lt"/>
                <a:ea typeface="Calibri"/>
              </a:rPr>
              <a:t>Japan</a:t>
            </a:r>
            <a:r>
              <a:rPr lang="en-US" sz="1400" dirty="0" smtClean="0">
                <a:solidFill>
                  <a:srgbClr val="000000"/>
                </a:solidFill>
                <a:latin typeface="+mn-lt"/>
                <a:ea typeface="Calibri"/>
              </a:rPr>
              <a:t>:  import requirement should not change significantly</a:t>
            </a:r>
            <a:endParaRPr lang="en-US" sz="1400" dirty="0" smtClean="0">
              <a:solidFill>
                <a:srgbClr val="000000"/>
              </a:solidFill>
              <a:latin typeface="Times New Roman"/>
              <a:ea typeface="Calibri"/>
            </a:endParaRPr>
          </a:p>
          <a:p>
            <a:pPr marL="342900" lvl="0" indent="-342900">
              <a:spcAft>
                <a:spcPts val="0"/>
              </a:spcAft>
              <a:buClr>
                <a:srgbClr val="000000"/>
              </a:buClr>
              <a:buSzPts val="1000"/>
              <a:buFont typeface="Symbol"/>
              <a:buNone/>
            </a:pPr>
            <a:endParaRPr lang="en-US" sz="1400" dirty="0">
              <a:solidFill>
                <a:srgbClr val="000000"/>
              </a:solidFill>
              <a:latin typeface="Times New Roman"/>
              <a:ea typeface="Calibri"/>
            </a:endParaRPr>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E879C6-76FD-435F-B964-FCB204A8C59C}"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5800" y="0"/>
            <a:ext cx="2298700" cy="1725613"/>
          </a:xfrm>
        </p:spPr>
      </p:sp>
      <p:sp>
        <p:nvSpPr>
          <p:cNvPr id="3" name="Notes Placeholder 2"/>
          <p:cNvSpPr>
            <a:spLocks noGrp="1"/>
          </p:cNvSpPr>
          <p:nvPr>
            <p:ph type="body" idx="1"/>
          </p:nvPr>
        </p:nvSpPr>
        <p:spPr/>
        <p:txBody>
          <a:bodyPr>
            <a:normAutofit/>
          </a:bodyPr>
          <a:lstStyle/>
          <a:p>
            <a:pPr marL="342900" lvl="0" indent="-342900">
              <a:spcAft>
                <a:spcPts val="0"/>
              </a:spcAft>
              <a:buClr>
                <a:srgbClr val="000000"/>
              </a:buClr>
              <a:buSzPts val="1000"/>
              <a:buFont typeface="Symbol"/>
              <a:buNone/>
            </a:pPr>
            <a:endParaRPr lang="en-US" sz="1200" b="1" u="none" dirty="0" smtClean="0">
              <a:solidFill>
                <a:srgbClr val="000000"/>
              </a:solidFill>
              <a:latin typeface="+mn-lt"/>
              <a:ea typeface="Calibri"/>
            </a:endParaRPr>
          </a:p>
          <a:p>
            <a:pPr marL="342900" lvl="0" indent="-342900">
              <a:spcAft>
                <a:spcPts val="0"/>
              </a:spcAft>
              <a:buClr>
                <a:srgbClr val="000000"/>
              </a:buClr>
              <a:buSzPts val="1000"/>
              <a:buFont typeface="Symbol"/>
              <a:buNone/>
            </a:pPr>
            <a:r>
              <a:rPr lang="en-US" sz="1200" b="1" u="none" dirty="0" smtClean="0">
                <a:solidFill>
                  <a:srgbClr val="000000"/>
                </a:solidFill>
                <a:latin typeface="+mn-lt"/>
                <a:ea typeface="Calibri"/>
              </a:rPr>
              <a:t>Exports:</a:t>
            </a:r>
          </a:p>
          <a:p>
            <a:pPr marL="342900" lvl="0" indent="-342900">
              <a:spcAft>
                <a:spcPts val="0"/>
              </a:spcAft>
              <a:buClr>
                <a:srgbClr val="000000"/>
              </a:buClr>
              <a:buSzPts val="1000"/>
              <a:buFont typeface="Symbol"/>
              <a:buNone/>
            </a:pPr>
            <a:endParaRPr lang="en-US" sz="1400" dirty="0" smtClean="0">
              <a:solidFill>
                <a:srgbClr val="000000"/>
              </a:solidFill>
              <a:latin typeface="Times New Roman"/>
              <a:ea typeface="Calibri"/>
            </a:endParaRPr>
          </a:p>
          <a:p>
            <a:pPr marL="342900" lvl="0" indent="-342900">
              <a:spcAft>
                <a:spcPts val="0"/>
              </a:spcAft>
              <a:buClr>
                <a:srgbClr val="000000"/>
              </a:buClr>
              <a:buSzPts val="800"/>
              <a:buFont typeface="Calibri"/>
              <a:buChar char="−"/>
            </a:pPr>
            <a:r>
              <a:rPr lang="en-US" sz="1200" u="sng" dirty="0" smtClean="0">
                <a:solidFill>
                  <a:srgbClr val="000000"/>
                </a:solidFill>
                <a:latin typeface="+mn-lt"/>
                <a:ea typeface="Calibri"/>
              </a:rPr>
              <a:t>Argentina</a:t>
            </a:r>
            <a:r>
              <a:rPr lang="en-US" sz="1200" dirty="0" smtClean="0">
                <a:solidFill>
                  <a:srgbClr val="000000"/>
                </a:solidFill>
                <a:latin typeface="+mn-lt"/>
                <a:ea typeface="Calibri"/>
              </a:rPr>
              <a:t> to remain by far the largest </a:t>
            </a:r>
            <a:r>
              <a:rPr lang="en-US" sz="1200" dirty="0" err="1" smtClean="0">
                <a:solidFill>
                  <a:srgbClr val="000000"/>
                </a:solidFill>
                <a:latin typeface="+mn-lt"/>
                <a:ea typeface="Calibri"/>
              </a:rPr>
              <a:t>oilmeal</a:t>
            </a:r>
            <a:r>
              <a:rPr lang="en-US" sz="1200" dirty="0" smtClean="0">
                <a:solidFill>
                  <a:srgbClr val="000000"/>
                </a:solidFill>
                <a:latin typeface="+mn-lt"/>
                <a:ea typeface="Calibri"/>
              </a:rPr>
              <a:t> exporter; market share should rise from 34% to 38%; (it is the only country among the large </a:t>
            </a:r>
            <a:r>
              <a:rPr lang="en-US" sz="1200" dirty="0" err="1" smtClean="0">
                <a:solidFill>
                  <a:srgbClr val="000000"/>
                </a:solidFill>
                <a:latin typeface="+mn-lt"/>
                <a:ea typeface="Calibri"/>
              </a:rPr>
              <a:t>oilmeal</a:t>
            </a:r>
            <a:r>
              <a:rPr lang="en-US" sz="1200" dirty="0" smtClean="0">
                <a:solidFill>
                  <a:srgbClr val="000000"/>
                </a:solidFill>
                <a:latin typeface="+mn-lt"/>
                <a:ea typeface="Calibri"/>
              </a:rPr>
              <a:t> producers with a very small domestic consumption base)</a:t>
            </a:r>
            <a:endParaRPr lang="en-US" sz="1400" dirty="0" smtClean="0">
              <a:solidFill>
                <a:srgbClr val="000000"/>
              </a:solidFill>
              <a:latin typeface="Times New Roman"/>
              <a:ea typeface="Calibri"/>
            </a:endParaRPr>
          </a:p>
          <a:p>
            <a:pPr marL="342900" lvl="0" indent="-342900">
              <a:spcAft>
                <a:spcPts val="0"/>
              </a:spcAft>
              <a:buClr>
                <a:srgbClr val="000000"/>
              </a:buClr>
              <a:buSzPts val="800"/>
              <a:buFont typeface="Calibri"/>
              <a:buChar char="−"/>
            </a:pPr>
            <a:r>
              <a:rPr lang="en-US" sz="1200" u="sng" dirty="0" smtClean="0">
                <a:solidFill>
                  <a:srgbClr val="000000"/>
                </a:solidFill>
                <a:latin typeface="+mn-lt"/>
                <a:ea typeface="Calibri"/>
              </a:rPr>
              <a:t>Brazil</a:t>
            </a:r>
            <a:r>
              <a:rPr lang="en-US" sz="1200" dirty="0" smtClean="0">
                <a:solidFill>
                  <a:srgbClr val="000000"/>
                </a:solidFill>
                <a:latin typeface="+mn-lt"/>
                <a:ea typeface="Calibri"/>
              </a:rPr>
              <a:t>: could achieve a marked rise in annual exports - up 38%  ← steady expansion in domestic crushing will generate a greater surplus of </a:t>
            </a:r>
            <a:r>
              <a:rPr lang="en-US" sz="1200" dirty="0" err="1" smtClean="0">
                <a:solidFill>
                  <a:srgbClr val="000000"/>
                </a:solidFill>
                <a:latin typeface="+mn-lt"/>
                <a:ea typeface="Calibri"/>
              </a:rPr>
              <a:t>oilmeals</a:t>
            </a:r>
            <a:r>
              <a:rPr lang="en-US" sz="1200" dirty="0" smtClean="0">
                <a:solidFill>
                  <a:srgbClr val="000000"/>
                </a:solidFill>
                <a:latin typeface="+mn-lt"/>
                <a:ea typeface="Calibri"/>
              </a:rPr>
              <a:t>; the country’s market share should rise accordingly </a:t>
            </a:r>
            <a:endParaRPr lang="en-US" sz="1400" dirty="0" smtClean="0">
              <a:solidFill>
                <a:srgbClr val="000000"/>
              </a:solidFill>
              <a:latin typeface="Times New Roman"/>
              <a:ea typeface="Calibri"/>
            </a:endParaRPr>
          </a:p>
          <a:p>
            <a:pPr marL="342900" lvl="0" indent="-342900">
              <a:spcAft>
                <a:spcPts val="0"/>
              </a:spcAft>
              <a:buClr>
                <a:srgbClr val="000000"/>
              </a:buClr>
              <a:buSzPts val="800"/>
              <a:buFont typeface="Calibri"/>
              <a:buChar char="−"/>
            </a:pPr>
            <a:r>
              <a:rPr lang="en-US" sz="1200" u="sng" dirty="0" smtClean="0">
                <a:solidFill>
                  <a:srgbClr val="000000"/>
                </a:solidFill>
                <a:latin typeface="+mn-lt"/>
                <a:ea typeface="Calibri"/>
              </a:rPr>
              <a:t>US</a:t>
            </a:r>
            <a:r>
              <a:rPr lang="en-US" sz="1200" dirty="0" smtClean="0">
                <a:solidFill>
                  <a:srgbClr val="000000"/>
                </a:solidFill>
                <a:latin typeface="+mn-lt"/>
                <a:ea typeface="Calibri"/>
              </a:rPr>
              <a:t> &amp; </a:t>
            </a:r>
            <a:r>
              <a:rPr lang="en-US" sz="1200" u="sng" dirty="0" smtClean="0">
                <a:solidFill>
                  <a:srgbClr val="000000"/>
                </a:solidFill>
                <a:latin typeface="+mn-lt"/>
                <a:ea typeface="Calibri"/>
              </a:rPr>
              <a:t>Canada</a:t>
            </a:r>
            <a:r>
              <a:rPr lang="en-US" sz="1200" dirty="0" smtClean="0">
                <a:solidFill>
                  <a:srgbClr val="000000"/>
                </a:solidFill>
                <a:latin typeface="+mn-lt"/>
                <a:ea typeface="Calibri"/>
              </a:rPr>
              <a:t>: only modest expansion in shipments; and falling market shares</a:t>
            </a:r>
            <a:endParaRPr lang="en-US" sz="1400" dirty="0" smtClean="0">
              <a:solidFill>
                <a:srgbClr val="000000"/>
              </a:solidFill>
              <a:latin typeface="Times New Roman"/>
              <a:ea typeface="Calibri"/>
            </a:endParaRPr>
          </a:p>
          <a:p>
            <a:pPr marL="342900" lvl="0" indent="-342900">
              <a:spcAft>
                <a:spcPts val="0"/>
              </a:spcAft>
              <a:buClr>
                <a:srgbClr val="000000"/>
              </a:buClr>
              <a:buSzPts val="800"/>
              <a:buFont typeface="Calibri"/>
              <a:buChar char="−"/>
            </a:pPr>
            <a:r>
              <a:rPr lang="en-US" sz="1200" dirty="0" smtClean="0">
                <a:solidFill>
                  <a:srgbClr val="000000"/>
                </a:solidFill>
                <a:latin typeface="+mn-lt"/>
                <a:ea typeface="Calibri"/>
              </a:rPr>
              <a:t>together, producers in </a:t>
            </a:r>
            <a:r>
              <a:rPr lang="en-US" sz="1200" dirty="0" err="1" smtClean="0">
                <a:solidFill>
                  <a:srgbClr val="000000"/>
                </a:solidFill>
                <a:latin typeface="+mn-lt"/>
                <a:ea typeface="Calibri"/>
              </a:rPr>
              <a:t>LatAm</a:t>
            </a:r>
            <a:r>
              <a:rPr lang="en-US" sz="1200" dirty="0" smtClean="0">
                <a:solidFill>
                  <a:srgbClr val="000000"/>
                </a:solidFill>
                <a:latin typeface="+mn-lt"/>
                <a:ea typeface="Calibri"/>
              </a:rPr>
              <a:t> and North America will account for 74% of global </a:t>
            </a:r>
            <a:r>
              <a:rPr lang="en-US" sz="1200" dirty="0" err="1" smtClean="0">
                <a:solidFill>
                  <a:srgbClr val="000000"/>
                </a:solidFill>
                <a:latin typeface="+mn-lt"/>
                <a:ea typeface="Calibri"/>
              </a:rPr>
              <a:t>oilmeal</a:t>
            </a:r>
            <a:r>
              <a:rPr lang="en-US" sz="1200" dirty="0" smtClean="0">
                <a:solidFill>
                  <a:srgbClr val="000000"/>
                </a:solidFill>
                <a:latin typeface="+mn-lt"/>
                <a:ea typeface="Calibri"/>
              </a:rPr>
              <a:t> exports</a:t>
            </a:r>
            <a:endParaRPr lang="en-US" sz="1400" dirty="0" smtClean="0">
              <a:solidFill>
                <a:srgbClr val="000000"/>
              </a:solidFill>
              <a:latin typeface="Times New Roman"/>
              <a:ea typeface="Calibri"/>
            </a:endParaRPr>
          </a:p>
          <a:p>
            <a:pPr marL="342900" lvl="0" indent="-342900">
              <a:spcAft>
                <a:spcPts val="0"/>
              </a:spcAft>
              <a:buClr>
                <a:srgbClr val="000000"/>
              </a:buClr>
              <a:buSzPts val="800"/>
              <a:buFont typeface="Calibri"/>
              <a:buChar char="−"/>
            </a:pPr>
            <a:r>
              <a:rPr lang="en-US" sz="1200" dirty="0" smtClean="0">
                <a:solidFill>
                  <a:srgbClr val="000000"/>
                </a:solidFill>
                <a:latin typeface="+mn-lt"/>
                <a:ea typeface="Calibri"/>
              </a:rPr>
              <a:t>in Asia:  </a:t>
            </a:r>
            <a:r>
              <a:rPr lang="en-US" sz="1200" u="sng" dirty="0" smtClean="0">
                <a:solidFill>
                  <a:srgbClr val="000000"/>
                </a:solidFill>
                <a:latin typeface="+mn-lt"/>
                <a:ea typeface="Calibri"/>
              </a:rPr>
              <a:t>India</a:t>
            </a:r>
            <a:r>
              <a:rPr lang="en-US" sz="1200" dirty="0" smtClean="0">
                <a:solidFill>
                  <a:srgbClr val="000000"/>
                </a:solidFill>
                <a:latin typeface="+mn-lt"/>
                <a:ea typeface="Calibri"/>
              </a:rPr>
              <a:t> is likely to expand its sales further (close to 7.5 </a:t>
            </a:r>
            <a:r>
              <a:rPr lang="en-US" sz="1200" dirty="0" err="1" smtClean="0">
                <a:solidFill>
                  <a:srgbClr val="000000"/>
                </a:solidFill>
                <a:latin typeface="+mn-lt"/>
                <a:ea typeface="Calibri"/>
              </a:rPr>
              <a:t>mmt</a:t>
            </a:r>
            <a:r>
              <a:rPr lang="en-US" sz="1200" dirty="0" smtClean="0">
                <a:solidFill>
                  <a:srgbClr val="000000"/>
                </a:solidFill>
                <a:latin typeface="+mn-lt"/>
                <a:ea typeface="Calibri"/>
              </a:rPr>
              <a:t> per year), whereas, in </a:t>
            </a:r>
            <a:r>
              <a:rPr lang="en-US" sz="1200" u="sng" dirty="0" smtClean="0">
                <a:solidFill>
                  <a:srgbClr val="000000"/>
                </a:solidFill>
                <a:latin typeface="+mn-lt"/>
                <a:ea typeface="Calibri"/>
              </a:rPr>
              <a:t>Indonesia</a:t>
            </a:r>
            <a:r>
              <a:rPr lang="en-US" sz="1200" dirty="0" smtClean="0">
                <a:solidFill>
                  <a:srgbClr val="000000"/>
                </a:solidFill>
                <a:latin typeface="+mn-lt"/>
                <a:ea typeface="Calibri"/>
              </a:rPr>
              <a:t> and </a:t>
            </a:r>
            <a:r>
              <a:rPr lang="en-US" sz="1200" u="sng" dirty="0" smtClean="0">
                <a:solidFill>
                  <a:srgbClr val="000000"/>
                </a:solidFill>
                <a:latin typeface="+mn-lt"/>
                <a:ea typeface="Calibri"/>
              </a:rPr>
              <a:t>Malaysia</a:t>
            </a:r>
            <a:r>
              <a:rPr lang="en-US" sz="1200" dirty="0" smtClean="0">
                <a:solidFill>
                  <a:srgbClr val="000000"/>
                </a:solidFill>
                <a:latin typeface="+mn-lt"/>
                <a:ea typeface="Calibri"/>
              </a:rPr>
              <a:t>, sales should remain virtually unchanged  </a:t>
            </a:r>
            <a:endParaRPr lang="en-US" sz="1400" dirty="0" smtClean="0">
              <a:solidFill>
                <a:srgbClr val="000000"/>
              </a:solidFill>
              <a:latin typeface="Times New Roman"/>
              <a:ea typeface="Calibri"/>
            </a:endParaRPr>
          </a:p>
          <a:p>
            <a:pPr>
              <a:spcAft>
                <a:spcPts val="0"/>
              </a:spcAft>
            </a:pPr>
            <a:r>
              <a:rPr lang="en-US" sz="1200" dirty="0" smtClean="0">
                <a:solidFill>
                  <a:srgbClr val="000000"/>
                </a:solidFill>
                <a:latin typeface="+mn-lt"/>
                <a:ea typeface="Calibri"/>
              </a:rPr>
              <a:t> </a:t>
            </a:r>
            <a:endParaRPr lang="en-US" sz="1400" dirty="0" smtClean="0">
              <a:solidFill>
                <a:srgbClr val="000000"/>
              </a:solidFill>
              <a:latin typeface="Times New Roman"/>
              <a:ea typeface="Calibri"/>
            </a:endParaRPr>
          </a:p>
          <a:p>
            <a:endParaRPr lang="en-US" dirty="0"/>
          </a:p>
        </p:txBody>
      </p:sp>
      <p:sp>
        <p:nvSpPr>
          <p:cNvPr id="4" name="Slide Number Placeholder 3"/>
          <p:cNvSpPr>
            <a:spLocks noGrp="1"/>
          </p:cNvSpPr>
          <p:nvPr>
            <p:ph type="sldNum" sz="quarter" idx="10"/>
          </p:nvPr>
        </p:nvSpPr>
        <p:spPr/>
        <p:txBody>
          <a:bodyPr/>
          <a:lstStyle/>
          <a:p>
            <a:pPr>
              <a:defRPr/>
            </a:pPr>
            <a:fld id="{D560AB3A-40D8-4C70-8318-D686272C64B6}"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4495800" y="0"/>
            <a:ext cx="2298700" cy="1725613"/>
          </a:xfrm>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a:spcAft>
                <a:spcPts val="0"/>
              </a:spcAft>
            </a:pPr>
            <a:r>
              <a:rPr lang="en-US" sz="1200" u="sng" dirty="0" smtClean="0">
                <a:solidFill>
                  <a:srgbClr val="000000"/>
                </a:solidFill>
                <a:latin typeface="+mn-lt"/>
                <a:ea typeface="Calibri"/>
              </a:rPr>
              <a:t>Fishmeal production</a:t>
            </a:r>
            <a:r>
              <a:rPr lang="en-US" sz="1200" dirty="0" smtClean="0">
                <a:solidFill>
                  <a:srgbClr val="000000"/>
                </a:solidFill>
                <a:latin typeface="+mn-lt"/>
                <a:ea typeface="Calibri"/>
              </a:rPr>
              <a:t>:</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global </a:t>
            </a:r>
            <a:r>
              <a:rPr lang="en-US" sz="1200" dirty="0" err="1" smtClean="0">
                <a:solidFill>
                  <a:srgbClr val="000000"/>
                </a:solidFill>
                <a:latin typeface="+mn-lt"/>
                <a:ea typeface="Calibri"/>
              </a:rPr>
              <a:t>pdct</a:t>
            </a:r>
            <a:r>
              <a:rPr lang="en-US" sz="1200" dirty="0" smtClean="0">
                <a:solidFill>
                  <a:srgbClr val="000000"/>
                </a:solidFill>
                <a:latin typeface="+mn-lt"/>
                <a:ea typeface="Calibri"/>
              </a:rPr>
              <a:t> to increase modestly: up about 6% from base</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err="1" smtClean="0">
                <a:solidFill>
                  <a:srgbClr val="000000"/>
                </a:solidFill>
                <a:latin typeface="+mn-lt"/>
                <a:ea typeface="Calibri"/>
              </a:rPr>
              <a:t>dvlpg</a:t>
            </a:r>
            <a:r>
              <a:rPr lang="en-US" sz="1200" dirty="0" smtClean="0">
                <a:solidFill>
                  <a:srgbClr val="000000"/>
                </a:solidFill>
                <a:latin typeface="+mn-lt"/>
                <a:ea typeface="Calibri"/>
              </a:rPr>
              <a:t> countries drive </a:t>
            </a:r>
            <a:r>
              <a:rPr lang="en-US" sz="1200" dirty="0" err="1" smtClean="0">
                <a:solidFill>
                  <a:srgbClr val="000000"/>
                </a:solidFill>
                <a:latin typeface="+mn-lt"/>
                <a:ea typeface="Calibri"/>
              </a:rPr>
              <a:t>pdct</a:t>
            </a:r>
            <a:r>
              <a:rPr lang="en-US" sz="1200" dirty="0" smtClean="0">
                <a:solidFill>
                  <a:srgbClr val="000000"/>
                </a:solidFill>
                <a:latin typeface="+mn-lt"/>
                <a:ea typeface="Calibri"/>
              </a:rPr>
              <a:t> growth (up 7-8%); </a:t>
            </a:r>
            <a:r>
              <a:rPr lang="en-US" sz="1200" dirty="0" err="1" smtClean="0">
                <a:solidFill>
                  <a:srgbClr val="000000"/>
                </a:solidFill>
                <a:latin typeface="+mn-lt"/>
                <a:ea typeface="Calibri"/>
              </a:rPr>
              <a:t>pdct</a:t>
            </a:r>
            <a:r>
              <a:rPr lang="en-US" sz="1200" dirty="0" smtClean="0">
                <a:solidFill>
                  <a:srgbClr val="000000"/>
                </a:solidFill>
                <a:latin typeface="+mn-lt"/>
                <a:ea typeface="Calibri"/>
              </a:rPr>
              <a:t> in </a:t>
            </a:r>
            <a:r>
              <a:rPr lang="en-US" sz="1200" dirty="0" err="1" smtClean="0">
                <a:solidFill>
                  <a:srgbClr val="000000"/>
                </a:solidFill>
                <a:latin typeface="+mn-lt"/>
                <a:ea typeface="Calibri"/>
              </a:rPr>
              <a:t>dvlpd</a:t>
            </a:r>
            <a:r>
              <a:rPr lang="en-US" sz="1200" dirty="0" smtClean="0">
                <a:solidFill>
                  <a:srgbClr val="000000"/>
                </a:solidFill>
                <a:latin typeface="+mn-lt"/>
                <a:ea typeface="Calibri"/>
              </a:rPr>
              <a:t> group increases by less than 2%  </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on-going structural changes in production might affect the use of fishmeal:  fishmeal is produced from whole fish caught in the wild or fish cut-offs and other fish by-products; now, as the importance of whole fish is expected to weaken while that of fish cut-offs will increase, the composition and quality of the resulting fishmeal is likely to be affected (… less protein, more ash/minerals, increased levels of small amino-acids), which could affect the use of fishmeal in fish/livestock farming    </a:t>
            </a:r>
            <a:endParaRPr lang="en-US" sz="1400" dirty="0" smtClean="0">
              <a:solidFill>
                <a:srgbClr val="000000"/>
              </a:solidFill>
              <a:latin typeface="Times New Roman"/>
              <a:ea typeface="Calibri"/>
            </a:endParaRPr>
          </a:p>
          <a:p>
            <a:pPr>
              <a:spcAft>
                <a:spcPts val="0"/>
              </a:spcAft>
            </a:pPr>
            <a:r>
              <a:rPr lang="en-US" sz="1200" dirty="0" smtClean="0">
                <a:solidFill>
                  <a:srgbClr val="000000"/>
                </a:solidFill>
                <a:latin typeface="+mn-lt"/>
                <a:ea typeface="Calibri"/>
              </a:rPr>
              <a:t> </a:t>
            </a:r>
            <a:endParaRPr lang="en-US" sz="1400" dirty="0" smtClean="0">
              <a:solidFill>
                <a:srgbClr val="000000"/>
              </a:solidFill>
              <a:latin typeface="Times New Roman"/>
              <a:ea typeface="Calibri"/>
            </a:endParaRPr>
          </a:p>
          <a:p>
            <a:pPr>
              <a:spcAft>
                <a:spcPts val="0"/>
              </a:spcAft>
            </a:pPr>
            <a:r>
              <a:rPr lang="en-US" sz="1200" u="sng" dirty="0" smtClean="0">
                <a:solidFill>
                  <a:srgbClr val="000000"/>
                </a:solidFill>
                <a:latin typeface="+mn-lt"/>
                <a:ea typeface="Calibri"/>
              </a:rPr>
              <a:t>Fishmeal utilization</a:t>
            </a:r>
            <a:r>
              <a:rPr lang="en-US" sz="1200" dirty="0" smtClean="0">
                <a:solidFill>
                  <a:srgbClr val="000000"/>
                </a:solidFill>
                <a:latin typeface="+mn-lt"/>
                <a:ea typeface="Calibri"/>
              </a:rPr>
              <a:t>:  </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generally, demand tends to outpace supply;  global utilization is projected to rise by 7%</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err="1" smtClean="0">
                <a:solidFill>
                  <a:srgbClr val="000000"/>
                </a:solidFill>
                <a:latin typeface="+mn-lt"/>
                <a:ea typeface="Calibri"/>
              </a:rPr>
              <a:t>dvlpd</a:t>
            </a:r>
            <a:r>
              <a:rPr lang="en-US" sz="1200" dirty="0" smtClean="0">
                <a:solidFill>
                  <a:srgbClr val="000000"/>
                </a:solidFill>
                <a:latin typeface="+mn-lt"/>
                <a:ea typeface="Calibri"/>
              </a:rPr>
              <a:t> countries:  consumption to drop by 22%, whereas </a:t>
            </a:r>
            <a:r>
              <a:rPr lang="en-US" sz="1200" dirty="0" err="1" smtClean="0">
                <a:solidFill>
                  <a:srgbClr val="000000"/>
                </a:solidFill>
                <a:latin typeface="+mn-lt"/>
                <a:ea typeface="Calibri"/>
              </a:rPr>
              <a:t>dvlpg</a:t>
            </a:r>
            <a:r>
              <a:rPr lang="en-US" sz="1200" dirty="0" smtClean="0">
                <a:solidFill>
                  <a:srgbClr val="000000"/>
                </a:solidFill>
                <a:latin typeface="+mn-lt"/>
                <a:ea typeface="Calibri"/>
              </a:rPr>
              <a:t> country </a:t>
            </a:r>
            <a:r>
              <a:rPr lang="en-US" sz="1200" dirty="0" err="1" smtClean="0">
                <a:solidFill>
                  <a:srgbClr val="000000"/>
                </a:solidFill>
                <a:latin typeface="+mn-lt"/>
                <a:ea typeface="Calibri"/>
              </a:rPr>
              <a:t>cspt</a:t>
            </a:r>
            <a:r>
              <a:rPr lang="en-US" sz="1200" dirty="0" smtClean="0">
                <a:solidFill>
                  <a:srgbClr val="000000"/>
                </a:solidFill>
                <a:latin typeface="+mn-lt"/>
                <a:ea typeface="Calibri"/>
              </a:rPr>
              <a:t> is set to increase by 23%</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as a result, share of </a:t>
            </a:r>
            <a:r>
              <a:rPr lang="en-US" sz="1200" dirty="0" err="1" smtClean="0">
                <a:solidFill>
                  <a:srgbClr val="000000"/>
                </a:solidFill>
                <a:latin typeface="+mn-lt"/>
                <a:ea typeface="Calibri"/>
              </a:rPr>
              <a:t>dvlpg</a:t>
            </a:r>
            <a:r>
              <a:rPr lang="en-US" sz="1200" dirty="0" smtClean="0">
                <a:solidFill>
                  <a:srgbClr val="000000"/>
                </a:solidFill>
                <a:latin typeface="+mn-lt"/>
                <a:ea typeface="Calibri"/>
              </a:rPr>
              <a:t> countries in global use climbing to 75%   </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inclusion rate of fishmeal in compound feed could fall further in both aquaculture and in the livestock industry ← due to (</a:t>
            </a:r>
            <a:r>
              <a:rPr lang="en-US" sz="1200" dirty="0" err="1" smtClean="0">
                <a:solidFill>
                  <a:srgbClr val="000000"/>
                </a:solidFill>
                <a:latin typeface="+mn-lt"/>
                <a:ea typeface="Calibri"/>
              </a:rPr>
              <a:t>i</a:t>
            </a:r>
            <a:r>
              <a:rPr lang="en-US" sz="1200" dirty="0" smtClean="0">
                <a:solidFill>
                  <a:srgbClr val="000000"/>
                </a:solidFill>
                <a:latin typeface="+mn-lt"/>
                <a:ea typeface="Calibri"/>
              </a:rPr>
              <a:t>) high prices, and (ii) innovation efforts (especially in aquaculture) to replace fishmeal with more affordable, equally balanced non-fish ingredients </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however,  fishmeal remains preferred feed in farming of certain fish species as well as in specific stages of piglet production   </a:t>
            </a:r>
            <a:endParaRPr lang="en-US" sz="1400" dirty="0" smtClean="0">
              <a:solidFill>
                <a:srgbClr val="000000"/>
              </a:solidFill>
              <a:latin typeface="Times New Roman"/>
              <a:ea typeface="Calibri"/>
            </a:endParaRPr>
          </a:p>
          <a:p>
            <a:pPr>
              <a:spcAft>
                <a:spcPts val="0"/>
              </a:spcAft>
            </a:pPr>
            <a:r>
              <a:rPr lang="en-US" sz="1200" dirty="0" smtClean="0">
                <a:solidFill>
                  <a:srgbClr val="000000"/>
                </a:solidFill>
                <a:latin typeface="+mn-lt"/>
                <a:ea typeface="Calibri"/>
              </a:rPr>
              <a:t> </a:t>
            </a:r>
            <a:endParaRPr lang="en-US" sz="1400" dirty="0" smtClean="0">
              <a:solidFill>
                <a:srgbClr val="000000"/>
              </a:solidFill>
              <a:latin typeface="Times New Roman"/>
              <a:ea typeface="Calibri"/>
            </a:endParaRPr>
          </a:p>
          <a:p>
            <a:pPr>
              <a:spcAft>
                <a:spcPts val="0"/>
              </a:spcAft>
            </a:pPr>
            <a:r>
              <a:rPr lang="en-US" sz="1200" u="sng" dirty="0" smtClean="0">
                <a:solidFill>
                  <a:srgbClr val="000000"/>
                </a:solidFill>
                <a:latin typeface="+mn-lt"/>
                <a:ea typeface="Calibri"/>
              </a:rPr>
              <a:t>Fishmeal trade</a:t>
            </a:r>
            <a:r>
              <a:rPr lang="en-US" sz="1200" dirty="0" smtClean="0">
                <a:solidFill>
                  <a:srgbClr val="000000"/>
                </a:solidFill>
                <a:latin typeface="+mn-lt"/>
                <a:ea typeface="Calibri"/>
              </a:rPr>
              <a:t>:</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fishmeal trade projected to remain about unchanged; only 2% up by 2023</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err="1" smtClean="0">
                <a:solidFill>
                  <a:srgbClr val="000000"/>
                </a:solidFill>
                <a:latin typeface="+mn-lt"/>
                <a:ea typeface="Calibri"/>
              </a:rPr>
              <a:t>dvlpg</a:t>
            </a:r>
            <a:r>
              <a:rPr lang="en-US" sz="1200" dirty="0" smtClean="0">
                <a:solidFill>
                  <a:srgbClr val="000000"/>
                </a:solidFill>
                <a:latin typeface="+mn-lt"/>
                <a:ea typeface="Calibri"/>
              </a:rPr>
              <a:t> countries – led by Asia – remain both the main exporters and importers of fishmeal</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importers:  </a:t>
            </a:r>
            <a:r>
              <a:rPr lang="en-US" sz="1200" u="sng" dirty="0" smtClean="0">
                <a:solidFill>
                  <a:srgbClr val="000000"/>
                </a:solidFill>
                <a:latin typeface="+mn-lt"/>
                <a:ea typeface="Calibri"/>
              </a:rPr>
              <a:t>China’s</a:t>
            </a:r>
            <a:r>
              <a:rPr lang="en-US" sz="1200" u="none" dirty="0" smtClean="0">
                <a:solidFill>
                  <a:srgbClr val="000000"/>
                </a:solidFill>
                <a:latin typeface="+mn-lt"/>
                <a:ea typeface="Calibri"/>
              </a:rPr>
              <a:t> </a:t>
            </a:r>
            <a:r>
              <a:rPr lang="en-US" sz="1200" dirty="0" smtClean="0">
                <a:solidFill>
                  <a:srgbClr val="000000"/>
                </a:solidFill>
                <a:latin typeface="+mn-lt"/>
                <a:ea typeface="Calibri"/>
              </a:rPr>
              <a:t>share in global fishmeal imports could fall somewhat (35% vs. 38%) as high international prices are expected to stimulate local fishmeal </a:t>
            </a:r>
            <a:r>
              <a:rPr lang="en-US" sz="1200" dirty="0" err="1" smtClean="0">
                <a:solidFill>
                  <a:srgbClr val="000000"/>
                </a:solidFill>
                <a:latin typeface="+mn-lt"/>
                <a:ea typeface="Calibri"/>
              </a:rPr>
              <a:t>pdct</a:t>
            </a:r>
            <a:r>
              <a:rPr lang="en-US" sz="1200" dirty="0" smtClean="0">
                <a:solidFill>
                  <a:srgbClr val="000000"/>
                </a:solidFill>
                <a:latin typeface="+mn-lt"/>
                <a:ea typeface="Calibri"/>
              </a:rPr>
              <a:t> to satisfy needs of China’s aquaculture/livestock industry </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exporters:  </a:t>
            </a:r>
            <a:r>
              <a:rPr lang="en-US" sz="1200" u="sng" dirty="0" smtClean="0">
                <a:solidFill>
                  <a:srgbClr val="000000"/>
                </a:solidFill>
                <a:latin typeface="+mn-lt"/>
                <a:ea typeface="Calibri"/>
              </a:rPr>
              <a:t>Peru</a:t>
            </a:r>
            <a:r>
              <a:rPr lang="en-US" sz="1200" dirty="0" smtClean="0">
                <a:solidFill>
                  <a:srgbClr val="000000"/>
                </a:solidFill>
                <a:latin typeface="+mn-lt"/>
                <a:ea typeface="Calibri"/>
              </a:rPr>
              <a:t> and </a:t>
            </a:r>
            <a:r>
              <a:rPr lang="en-US" sz="1200" u="sng" dirty="0" smtClean="0">
                <a:solidFill>
                  <a:srgbClr val="000000"/>
                </a:solidFill>
                <a:latin typeface="+mn-lt"/>
                <a:ea typeface="Calibri"/>
              </a:rPr>
              <a:t>Chile</a:t>
            </a:r>
            <a:r>
              <a:rPr lang="en-US" sz="1200" dirty="0" smtClean="0">
                <a:solidFill>
                  <a:srgbClr val="000000"/>
                </a:solidFill>
                <a:latin typeface="+mn-lt"/>
                <a:ea typeface="Calibri"/>
              </a:rPr>
              <a:t> to remain the world’s leading suppliers of fishmeal; however, their combined share in total </a:t>
            </a:r>
            <a:r>
              <a:rPr lang="en-US" sz="1200" smtClean="0">
                <a:solidFill>
                  <a:srgbClr val="000000"/>
                </a:solidFill>
                <a:latin typeface="+mn-lt"/>
                <a:ea typeface="Calibri"/>
              </a:rPr>
              <a:t>exports might decrease </a:t>
            </a:r>
            <a:r>
              <a:rPr lang="en-US" sz="1200" dirty="0" smtClean="0">
                <a:solidFill>
                  <a:srgbClr val="000000"/>
                </a:solidFill>
                <a:latin typeface="+mn-lt"/>
                <a:ea typeface="Calibri"/>
              </a:rPr>
              <a:t>from 52% to 46%   </a:t>
            </a:r>
            <a:endParaRPr lang="en-US" sz="1400" dirty="0" smtClean="0">
              <a:solidFill>
                <a:srgbClr val="000000"/>
              </a:solidFill>
              <a:latin typeface="Times New Roman"/>
              <a:ea typeface="Calibri"/>
            </a:endParaRPr>
          </a:p>
          <a:p>
            <a:endParaRPr lang="en-US" dirty="0" smtClean="0"/>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71F1BB-CDFC-4D9C-9EAD-C73203EC61FF}"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4495800" y="0"/>
            <a:ext cx="2298700" cy="1725613"/>
          </a:xfrm>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Aft>
                <a:spcPts val="0"/>
              </a:spcAft>
            </a:pPr>
            <a:endParaRPr lang="en-US" sz="1200" b="1" dirty="0" smtClean="0">
              <a:solidFill>
                <a:srgbClr val="000000"/>
              </a:solidFill>
              <a:latin typeface="+mn-lt"/>
              <a:ea typeface="Calibri"/>
            </a:endParaRPr>
          </a:p>
          <a:p>
            <a:pPr>
              <a:spcAft>
                <a:spcPts val="0"/>
              </a:spcAft>
            </a:pPr>
            <a:r>
              <a:rPr lang="en-US" sz="1200" b="1" dirty="0" smtClean="0">
                <a:solidFill>
                  <a:srgbClr val="000000"/>
                </a:solidFill>
                <a:latin typeface="+mn-lt"/>
                <a:ea typeface="Calibri"/>
              </a:rPr>
              <a:t>Oilseed complex</a:t>
            </a:r>
            <a:r>
              <a:rPr lang="en-US" sz="1200" dirty="0" smtClean="0">
                <a:solidFill>
                  <a:srgbClr val="000000"/>
                </a:solidFill>
                <a:latin typeface="+mn-lt"/>
                <a:ea typeface="Calibri"/>
              </a:rPr>
              <a:t>:</a:t>
            </a:r>
          </a:p>
          <a:p>
            <a:pPr>
              <a:spcAft>
                <a:spcPts val="0"/>
              </a:spcAft>
            </a:pPr>
            <a:r>
              <a:rPr lang="en-US" sz="1200" dirty="0" smtClean="0">
                <a:solidFill>
                  <a:srgbClr val="000000"/>
                </a:solidFill>
                <a:latin typeface="+mn-lt"/>
                <a:ea typeface="Calibri"/>
              </a:rPr>
              <a:t> </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recent development (2013):  price relaxation in both oilseeds &amp; products (as well as coarse grains) due to surplus market conditions</a:t>
            </a:r>
          </a:p>
          <a:p>
            <a:pPr marL="342900" lvl="0" indent="-342900">
              <a:spcAft>
                <a:spcPts val="0"/>
              </a:spcAft>
              <a:buFont typeface="Symbol"/>
              <a:buNone/>
            </a:pPr>
            <a:r>
              <a:rPr lang="en-US" sz="1200" dirty="0" smtClean="0">
                <a:solidFill>
                  <a:srgbClr val="000000"/>
                </a:solidFill>
                <a:latin typeface="+mn-lt"/>
                <a:ea typeface="Calibri"/>
              </a:rPr>
              <a:t>	in 2013  (← production soared to record levels in response to preceding price peaks; absence of climate incidents)</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outlook period:</a:t>
            </a:r>
            <a:endParaRPr lang="en-US" sz="1400" dirty="0" smtClean="0">
              <a:solidFill>
                <a:srgbClr val="000000"/>
              </a:solidFill>
              <a:latin typeface="Times New Roman"/>
              <a:ea typeface="Calibri"/>
            </a:endParaRPr>
          </a:p>
          <a:p>
            <a:pPr marL="800100" lvl="1" indent="-342900">
              <a:spcAft>
                <a:spcPts val="0"/>
              </a:spcAft>
              <a:buSzPts val="800"/>
              <a:buFont typeface="Calibri"/>
              <a:buChar char="−"/>
            </a:pPr>
            <a:r>
              <a:rPr lang="en-US" sz="1200" dirty="0" smtClean="0">
                <a:solidFill>
                  <a:srgbClr val="000000"/>
                </a:solidFill>
                <a:latin typeface="+mn-lt"/>
                <a:ea typeface="Calibri"/>
              </a:rPr>
              <a:t>2014-2016: further downward corrections in nominal prices</a:t>
            </a:r>
            <a:endParaRPr lang="en-US" sz="1400" dirty="0" smtClean="0">
              <a:solidFill>
                <a:srgbClr val="000000"/>
              </a:solidFill>
              <a:latin typeface="Times New Roman"/>
              <a:ea typeface="Calibri"/>
            </a:endParaRPr>
          </a:p>
          <a:p>
            <a:pPr marL="800100" lvl="1" indent="-342900">
              <a:spcAft>
                <a:spcPts val="0"/>
              </a:spcAft>
              <a:buSzPts val="800"/>
              <a:buFont typeface="Calibri"/>
              <a:buChar char="−"/>
            </a:pPr>
            <a:r>
              <a:rPr lang="en-US" sz="1200" dirty="0" smtClean="0">
                <a:solidFill>
                  <a:srgbClr val="000000"/>
                </a:solidFill>
                <a:latin typeface="+mn-lt"/>
                <a:ea typeface="Calibri"/>
              </a:rPr>
              <a:t>2017-2023:</a:t>
            </a:r>
            <a:endParaRPr lang="en-US" sz="1400" dirty="0" smtClean="0">
              <a:solidFill>
                <a:srgbClr val="000000"/>
              </a:solidFill>
              <a:latin typeface="Times New Roman"/>
              <a:ea typeface="Calibri"/>
            </a:endParaRPr>
          </a:p>
          <a:p>
            <a:pPr marL="1200150" lvl="2" indent="-285750">
              <a:spcAft>
                <a:spcPts val="0"/>
              </a:spcAft>
              <a:buClr>
                <a:srgbClr val="C00000"/>
              </a:buClr>
              <a:buSzPct val="25000"/>
              <a:buFont typeface="Courier New" pitchFamily="49" charset="0"/>
              <a:buChar char="o"/>
            </a:pPr>
            <a:r>
              <a:rPr lang="en-US" sz="1200" dirty="0" smtClean="0">
                <a:solidFill>
                  <a:srgbClr val="000000"/>
                </a:solidFill>
                <a:latin typeface="+mn-lt"/>
                <a:ea typeface="Calibri"/>
              </a:rPr>
              <a:t>slow recovery in </a:t>
            </a:r>
            <a:r>
              <a:rPr lang="en-US" sz="1200" u="sng" dirty="0" smtClean="0">
                <a:solidFill>
                  <a:srgbClr val="000000"/>
                </a:solidFill>
                <a:latin typeface="+mn-lt"/>
                <a:ea typeface="Calibri"/>
              </a:rPr>
              <a:t>oilseed prices </a:t>
            </a:r>
            <a:r>
              <a:rPr lang="en-US" sz="1200" dirty="0" smtClean="0">
                <a:solidFill>
                  <a:srgbClr val="000000"/>
                </a:solidFill>
                <a:latin typeface="+mn-lt"/>
                <a:ea typeface="Calibri"/>
              </a:rPr>
              <a:t>  ← supported by rising demand for veg. oils for both food and fuel</a:t>
            </a:r>
            <a:endParaRPr lang="en-US" sz="1400" dirty="0" smtClean="0">
              <a:solidFill>
                <a:srgbClr val="000000"/>
              </a:solidFill>
              <a:latin typeface="Times New Roman"/>
              <a:ea typeface="Calibri"/>
            </a:endParaRPr>
          </a:p>
          <a:p>
            <a:pPr marL="1200150" lvl="2" indent="-285750">
              <a:spcAft>
                <a:spcPts val="0"/>
              </a:spcAft>
              <a:buClr>
                <a:srgbClr val="C00000"/>
              </a:buClr>
              <a:buSzPct val="25000"/>
              <a:buFont typeface="Courier New" pitchFamily="49" charset="0"/>
              <a:buChar char="o"/>
            </a:pPr>
            <a:r>
              <a:rPr lang="en-US" sz="1200" dirty="0" smtClean="0">
                <a:solidFill>
                  <a:srgbClr val="000000"/>
                </a:solidFill>
                <a:latin typeface="+mn-lt"/>
                <a:ea typeface="Calibri"/>
              </a:rPr>
              <a:t>stabilization in </a:t>
            </a:r>
            <a:r>
              <a:rPr lang="en-US" sz="1200" u="sng" dirty="0" smtClean="0">
                <a:solidFill>
                  <a:srgbClr val="000000"/>
                </a:solidFill>
                <a:latin typeface="+mn-lt"/>
                <a:ea typeface="Calibri"/>
              </a:rPr>
              <a:t>oilmeal prices:</a:t>
            </a:r>
            <a:r>
              <a:rPr lang="en-US" sz="1200" dirty="0" smtClean="0">
                <a:solidFill>
                  <a:srgbClr val="000000"/>
                </a:solidFill>
                <a:latin typeface="+mn-lt"/>
                <a:ea typeface="Calibri"/>
              </a:rPr>
              <a:t>  meal prices to remain flat as supplies will likely be ample relative to demand  ← meal supplies are poised to follow the expansion in global veg.oil production, given the joint product nature</a:t>
            </a:r>
            <a:endParaRPr lang="en-US" sz="1400" dirty="0" smtClean="0">
              <a:solidFill>
                <a:srgbClr val="000000"/>
              </a:solidFill>
              <a:latin typeface="Times New Roman"/>
              <a:ea typeface="Calibri"/>
            </a:endParaRPr>
          </a:p>
          <a:p>
            <a:pPr marL="1200150" lvl="2" indent="-285750">
              <a:spcAft>
                <a:spcPts val="0"/>
              </a:spcAft>
              <a:buClr>
                <a:srgbClr val="C00000"/>
              </a:buClr>
              <a:buSzPct val="25000"/>
              <a:buFont typeface="Courier New" pitchFamily="49" charset="0"/>
              <a:buChar char="o"/>
            </a:pPr>
            <a:r>
              <a:rPr lang="en-US" sz="1200" dirty="0" smtClean="0">
                <a:solidFill>
                  <a:srgbClr val="000000"/>
                </a:solidFill>
                <a:latin typeface="+mn-lt"/>
                <a:ea typeface="Calibri"/>
              </a:rPr>
              <a:t>meal prices to stabilize at historically high level:  new price plateau would be some 50% above the level of 10 years ago  ← (</a:t>
            </a:r>
            <a:r>
              <a:rPr lang="en-US" sz="1200" dirty="0" err="1" smtClean="0">
                <a:solidFill>
                  <a:srgbClr val="000000"/>
                </a:solidFill>
                <a:latin typeface="+mn-lt"/>
                <a:ea typeface="Calibri"/>
              </a:rPr>
              <a:t>i</a:t>
            </a:r>
            <a:r>
              <a:rPr lang="en-US" sz="1200" dirty="0" smtClean="0">
                <a:solidFill>
                  <a:srgbClr val="000000"/>
                </a:solidFill>
                <a:latin typeface="+mn-lt"/>
                <a:ea typeface="Calibri"/>
              </a:rPr>
              <a:t>) solid demand for protein meals as meat production keeps rising;  (ii) support in part by firm fishmeal prices; and (iii)</a:t>
            </a:r>
            <a:r>
              <a:rPr lang="en-US" sz="1200" dirty="0" smtClean="0">
                <a:solidFill>
                  <a:srgbClr val="808080"/>
                </a:solidFill>
                <a:latin typeface="+mn-lt"/>
                <a:ea typeface="Calibri"/>
              </a:rPr>
              <a:t> </a:t>
            </a:r>
            <a:r>
              <a:rPr lang="en-US" sz="1200" dirty="0" smtClean="0">
                <a:solidFill>
                  <a:srgbClr val="000000"/>
                </a:solidFill>
                <a:latin typeface="+mn-lt"/>
                <a:ea typeface="Calibri"/>
              </a:rPr>
              <a:t>continued restrictions on the use of animal-derived meals (MBMs) in several countries </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in </a:t>
            </a:r>
            <a:r>
              <a:rPr lang="en-US" sz="1200" u="sng" dirty="0" smtClean="0">
                <a:solidFill>
                  <a:srgbClr val="000000"/>
                </a:solidFill>
                <a:latin typeface="+mn-lt"/>
                <a:ea typeface="Calibri"/>
              </a:rPr>
              <a:t>real</a:t>
            </a:r>
            <a:r>
              <a:rPr lang="en-US" sz="1200" dirty="0" smtClean="0">
                <a:solidFill>
                  <a:srgbClr val="000000"/>
                </a:solidFill>
                <a:latin typeface="+mn-lt"/>
                <a:ea typeface="Calibri"/>
              </a:rPr>
              <a:t> terms, prices for all products (seed, oil, meal) are expected to weaken – compared to the recent historical records</a:t>
            </a:r>
            <a:endParaRPr lang="en-US" sz="1400" dirty="0" smtClean="0">
              <a:solidFill>
                <a:srgbClr val="000000"/>
              </a:solidFill>
              <a:latin typeface="Times New Roman"/>
              <a:ea typeface="Calibri"/>
            </a:endParaRPr>
          </a:p>
          <a:p>
            <a:pPr>
              <a:spcAft>
                <a:spcPts val="0"/>
              </a:spcAft>
            </a:pPr>
            <a:r>
              <a:rPr lang="en-US" sz="1200" dirty="0" smtClean="0">
                <a:solidFill>
                  <a:srgbClr val="000000"/>
                </a:solidFill>
                <a:latin typeface="+mn-lt"/>
                <a:ea typeface="Calibri"/>
              </a:rPr>
              <a:t>  </a:t>
            </a:r>
            <a:endParaRPr lang="en-US" sz="1400" dirty="0" smtClean="0">
              <a:solidFill>
                <a:srgbClr val="000000"/>
              </a:solidFill>
              <a:latin typeface="Times New Roman"/>
              <a:ea typeface="Calibri"/>
            </a:endParaRPr>
          </a:p>
          <a:p>
            <a:pPr>
              <a:spcAft>
                <a:spcPts val="0"/>
              </a:spcAft>
            </a:pPr>
            <a:endParaRPr lang="en-US" sz="1200" b="1" dirty="0" smtClean="0">
              <a:solidFill>
                <a:srgbClr val="000000"/>
              </a:solidFill>
              <a:latin typeface="+mn-lt"/>
              <a:ea typeface="Calibri"/>
            </a:endParaRPr>
          </a:p>
          <a:p>
            <a:pPr>
              <a:spcAft>
                <a:spcPts val="0"/>
              </a:spcAft>
            </a:pPr>
            <a:r>
              <a:rPr lang="en-US" sz="1200" b="1" dirty="0" smtClean="0">
                <a:solidFill>
                  <a:srgbClr val="000000"/>
                </a:solidFill>
                <a:latin typeface="+mn-lt"/>
                <a:ea typeface="Calibri"/>
              </a:rPr>
              <a:t>Fishmeal</a:t>
            </a:r>
            <a:r>
              <a:rPr lang="en-US" sz="1200" dirty="0" smtClean="0">
                <a:solidFill>
                  <a:srgbClr val="000000"/>
                </a:solidFill>
                <a:latin typeface="+mn-lt"/>
                <a:ea typeface="Calibri"/>
              </a:rPr>
              <a:t>: </a:t>
            </a:r>
          </a:p>
          <a:p>
            <a:pPr>
              <a:spcAft>
                <a:spcPts val="0"/>
              </a:spcAft>
            </a:pP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after initial downward corrections, nominal prices should appreciate again  ← (</a:t>
            </a:r>
            <a:r>
              <a:rPr lang="en-US" sz="1200" dirty="0" err="1" smtClean="0">
                <a:solidFill>
                  <a:srgbClr val="000000"/>
                </a:solidFill>
                <a:latin typeface="+mn-lt"/>
                <a:ea typeface="Calibri"/>
              </a:rPr>
              <a:t>i</a:t>
            </a:r>
            <a:r>
              <a:rPr lang="en-US" sz="1200" dirty="0" smtClean="0">
                <a:solidFill>
                  <a:srgbClr val="000000"/>
                </a:solidFill>
                <a:latin typeface="+mn-lt"/>
                <a:ea typeface="Calibri"/>
              </a:rPr>
              <a:t>) rising production costs; (ii) strong demand, especially for aquaculture products; (iii) limited production growth in capture fisheries due to fishing quotas</a:t>
            </a:r>
          </a:p>
          <a:p>
            <a:pPr marL="342900" marR="0" lvl="0" indent="-342900" algn="l" defTabSz="914400" rtl="0" eaLnBrk="0" fontAlgn="base" latinLnBrk="0" hangingPunct="0">
              <a:lnSpc>
                <a:spcPct val="100000"/>
              </a:lnSpc>
              <a:spcBef>
                <a:spcPct val="30000"/>
              </a:spcBef>
              <a:spcAft>
                <a:spcPts val="0"/>
              </a:spcAft>
              <a:buClrTx/>
              <a:buSzTx/>
              <a:buFont typeface="Symbol"/>
              <a:buChar char=""/>
              <a:tabLst/>
              <a:defRPr/>
            </a:pPr>
            <a:r>
              <a:rPr lang="en-US" sz="1200" dirty="0" smtClean="0">
                <a:latin typeface="+mn-lt"/>
                <a:ea typeface="Calibri"/>
                <a:cs typeface="Times New Roman"/>
              </a:rPr>
              <a:t>prices to ease in </a:t>
            </a:r>
            <a:r>
              <a:rPr lang="en-US" sz="1200" u="sng" dirty="0" smtClean="0">
                <a:latin typeface="+mn-lt"/>
                <a:ea typeface="Calibri"/>
                <a:cs typeface="Times New Roman"/>
              </a:rPr>
              <a:t>real</a:t>
            </a:r>
            <a:r>
              <a:rPr lang="en-US" sz="1200" dirty="0" smtClean="0">
                <a:latin typeface="+mn-lt"/>
                <a:ea typeface="Calibri"/>
                <a:cs typeface="Times New Roman"/>
              </a:rPr>
              <a:t> terms, but still ranging at a very high level compared to the mid 2000s </a:t>
            </a:r>
            <a:endParaRPr lang="en-US" dirty="0" smtClean="0"/>
          </a:p>
          <a:p>
            <a:pPr marL="342900" lvl="0" indent="-342900">
              <a:spcAft>
                <a:spcPts val="0"/>
              </a:spcAft>
              <a:buFont typeface="Symbol"/>
              <a:buNone/>
            </a:pPr>
            <a:endParaRPr lang="en-US" sz="1200" dirty="0" smtClean="0">
              <a:solidFill>
                <a:srgbClr val="000000"/>
              </a:solidFill>
              <a:latin typeface="+mn-lt"/>
              <a:ea typeface="Calibri"/>
            </a:endParaRPr>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C5EF25-48DD-4EC2-A1C9-A86C25145FE6}"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C75FDE-DF32-41C2-B417-8C6EE3827B23}"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4495800" y="0"/>
            <a:ext cx="2298700" cy="1725613"/>
          </a:xfrm>
          <a:noFill/>
          <a:ln>
            <a:solidFill>
              <a:srgbClr val="000000"/>
            </a:solidFill>
            <a:miter lim="800000"/>
            <a:headEnd/>
            <a:tailEnd/>
          </a:ln>
        </p:spPr>
      </p:sp>
      <p:sp>
        <p:nvSpPr>
          <p:cNvPr id="62467" name="Notes Placeholder 2"/>
          <p:cNvSpPr>
            <a:spLocks noGrp="1"/>
          </p:cNvSpPr>
          <p:nvPr>
            <p:ph type="body" idx="1"/>
          </p:nvPr>
        </p:nvSpPr>
        <p:spPr bwMode="auto"/>
        <p:txBody>
          <a:bodyPr wrap="square" numCol="1" anchor="t" anchorCtr="0" compatLnSpc="1">
            <a:prstTxWarp prst="textNoShape">
              <a:avLst/>
            </a:prstTxWarp>
            <a:normAutofit lnSpcReduction="10000"/>
          </a:bodyPr>
          <a:lstStyle/>
          <a:p>
            <a:endParaRPr lang="en-US" sz="1200" b="1" u="sng" kern="1200" dirty="0" smtClean="0">
              <a:solidFill>
                <a:schemeClr val="tx1"/>
              </a:solidFill>
              <a:latin typeface="+mn-lt"/>
              <a:ea typeface="+mn-ea"/>
              <a:cs typeface="+mn-cs"/>
            </a:endParaRPr>
          </a:p>
          <a:p>
            <a:r>
              <a:rPr lang="en-US" sz="1200" b="1" u="sng" kern="1200" dirty="0" smtClean="0">
                <a:solidFill>
                  <a:schemeClr val="tx1"/>
                </a:solidFill>
                <a:latin typeface="+mn-lt"/>
                <a:ea typeface="+mn-ea"/>
                <a:cs typeface="+mn-cs"/>
              </a:rPr>
              <a:t>General limitations</a:t>
            </a:r>
            <a:r>
              <a:rPr lang="en-US" sz="1200" kern="1200" dirty="0" smtClean="0">
                <a:solidFill>
                  <a:schemeClr val="tx1"/>
                </a:solidFill>
                <a:latin typeface="+mn-lt"/>
                <a:ea typeface="+mn-ea"/>
                <a:cs typeface="+mn-cs"/>
              </a:rPr>
              <a:t>:  commodity coverage is not complete: projections refer to broad commodity aggregates; the model contains important simplifications and we face numerous constraints in disaggregating our results; there is only so much the projections can explain; where results are not convincing we can only: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increase the detail and accuracy of the underlying equations; (ii) carry out sensitivity or stochastic analyses; or (iii) modify the assumptions and run alternative scenarios and simulations</a:t>
            </a:r>
          </a:p>
          <a:p>
            <a:r>
              <a:rPr lang="en-US" sz="1200" kern="1200" dirty="0" smtClean="0">
                <a:solidFill>
                  <a:schemeClr val="tx1"/>
                </a:solidFill>
                <a:latin typeface="+mn-lt"/>
                <a:ea typeface="+mn-ea"/>
                <a:cs typeface="+mn-cs"/>
              </a:rPr>
              <a:t> </a:t>
            </a:r>
          </a:p>
          <a:p>
            <a:r>
              <a:rPr lang="en-US" sz="1200" b="1" u="sng" kern="1200" dirty="0" smtClean="0">
                <a:solidFill>
                  <a:schemeClr val="tx1"/>
                </a:solidFill>
                <a:latin typeface="+mn-lt"/>
                <a:ea typeface="+mn-ea"/>
                <a:cs typeface="+mn-cs"/>
              </a:rPr>
              <a:t>Land projections</a:t>
            </a:r>
            <a:r>
              <a:rPr lang="en-US" sz="1200" kern="1200" dirty="0" smtClean="0">
                <a:solidFill>
                  <a:schemeClr val="tx1"/>
                </a:solidFill>
                <a:latin typeface="+mn-lt"/>
                <a:ea typeface="+mn-ea"/>
                <a:cs typeface="+mn-cs"/>
              </a:rPr>
              <a:t>:  multiple economic and agronomic factors are at play, and price relationship between competing commodities influence land allocation; furthermore, increasing marginal costs of converting pasture and forest land in to arable land influence the overall available land base; these</a:t>
            </a:r>
            <a:r>
              <a:rPr lang="en-US" sz="1200" kern="1200" baseline="0" dirty="0" smtClean="0">
                <a:solidFill>
                  <a:schemeClr val="tx1"/>
                </a:solidFill>
                <a:latin typeface="+mn-lt"/>
                <a:ea typeface="+mn-ea"/>
                <a:cs typeface="+mn-cs"/>
              </a:rPr>
              <a:t> c</a:t>
            </a:r>
            <a:r>
              <a:rPr lang="en-US" sz="1200" kern="1200" dirty="0" smtClean="0">
                <a:solidFill>
                  <a:schemeClr val="tx1"/>
                </a:solidFill>
                <a:latin typeface="+mn-lt"/>
                <a:ea typeface="+mn-ea"/>
                <a:cs typeface="+mn-cs"/>
              </a:rPr>
              <a:t>omplex processes are very difficult to capture in a model</a:t>
            </a:r>
          </a:p>
          <a:p>
            <a:r>
              <a:rPr lang="en-US" sz="1200" kern="1200" dirty="0" smtClean="0">
                <a:solidFill>
                  <a:schemeClr val="tx1"/>
                </a:solidFill>
                <a:latin typeface="+mn-lt"/>
                <a:ea typeface="+mn-ea"/>
                <a:cs typeface="+mn-cs"/>
              </a:rPr>
              <a:t> </a:t>
            </a:r>
          </a:p>
          <a:p>
            <a:r>
              <a:rPr lang="en-US" sz="1200" b="1" u="sng" kern="1200" dirty="0" smtClean="0">
                <a:solidFill>
                  <a:schemeClr val="tx1"/>
                </a:solidFill>
                <a:latin typeface="+mn-lt"/>
                <a:ea typeface="+mn-ea"/>
                <a:cs typeface="+mn-cs"/>
              </a:rPr>
              <a:t>Yield projections</a:t>
            </a:r>
            <a:r>
              <a:rPr lang="en-US" sz="1200" kern="1200" dirty="0" smtClean="0">
                <a:solidFill>
                  <a:schemeClr val="tx1"/>
                </a:solidFill>
                <a:latin typeface="+mn-lt"/>
                <a:ea typeface="+mn-ea"/>
                <a:cs typeface="+mn-cs"/>
              </a:rPr>
              <a:t>:  the slowdown in yield growth rates is expected to continue in the majority of large producing countries and for several key crops; however, interpreting aggregate figures and averages remains problematic as land expansion to more marginal land and production shifts to areas of lower yields are not shown separately</a:t>
            </a:r>
          </a:p>
          <a:p>
            <a:r>
              <a:rPr lang="en-US" sz="1200" kern="1200" dirty="0" smtClean="0">
                <a:solidFill>
                  <a:schemeClr val="tx1"/>
                </a:solidFill>
                <a:latin typeface="+mn-lt"/>
                <a:ea typeface="+mn-ea"/>
                <a:cs typeface="+mn-cs"/>
              </a:rPr>
              <a:t> </a:t>
            </a:r>
          </a:p>
          <a:p>
            <a:r>
              <a:rPr lang="en-US" sz="1200" b="1" u="sng" kern="1200" dirty="0" err="1" smtClean="0">
                <a:solidFill>
                  <a:schemeClr val="tx1"/>
                </a:solidFill>
                <a:latin typeface="+mn-lt"/>
                <a:ea typeface="+mn-ea"/>
                <a:cs typeface="+mn-cs"/>
              </a:rPr>
              <a:t>Oilmeal</a:t>
            </a:r>
            <a:r>
              <a:rPr lang="en-US" sz="1200" b="1" u="sng" kern="1200" dirty="0" smtClean="0">
                <a:solidFill>
                  <a:schemeClr val="tx1"/>
                </a:solidFill>
                <a:latin typeface="+mn-lt"/>
                <a:ea typeface="+mn-ea"/>
                <a:cs typeface="+mn-cs"/>
              </a:rPr>
              <a:t> use in feed rations</a:t>
            </a:r>
            <a:r>
              <a:rPr lang="en-US" sz="1200" kern="1200" dirty="0" smtClean="0">
                <a:solidFill>
                  <a:schemeClr val="tx1"/>
                </a:solidFill>
                <a:latin typeface="+mn-lt"/>
                <a:ea typeface="+mn-ea"/>
                <a:cs typeface="+mn-cs"/>
              </a:rPr>
              <a:t>:  it remains difficult to adequately capture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the growth in compound feed use in </a:t>
            </a:r>
            <a:r>
              <a:rPr lang="en-US" sz="1200" kern="1200" dirty="0" err="1" smtClean="0">
                <a:solidFill>
                  <a:schemeClr val="tx1"/>
                </a:solidFill>
                <a:latin typeface="+mn-lt"/>
                <a:ea typeface="+mn-ea"/>
                <a:cs typeface="+mn-cs"/>
              </a:rPr>
              <a:t>dvlpg</a:t>
            </a:r>
            <a:r>
              <a:rPr lang="en-US" sz="1200" kern="1200" dirty="0" smtClean="0">
                <a:solidFill>
                  <a:schemeClr val="tx1"/>
                </a:solidFill>
                <a:latin typeface="+mn-lt"/>
                <a:ea typeface="+mn-ea"/>
                <a:cs typeface="+mn-cs"/>
              </a:rPr>
              <a:t> countries [i.e. structural change], and (ii) the optimization of feed rations in </a:t>
            </a:r>
            <a:r>
              <a:rPr lang="en-US" sz="1200" kern="1200" dirty="0" err="1" smtClean="0">
                <a:solidFill>
                  <a:schemeClr val="tx1"/>
                </a:solidFill>
                <a:latin typeface="+mn-lt"/>
                <a:ea typeface="+mn-ea"/>
                <a:cs typeface="+mn-cs"/>
              </a:rPr>
              <a:t>dvlpd</a:t>
            </a:r>
            <a:r>
              <a:rPr lang="en-US" sz="1200" kern="1200" dirty="0" smtClean="0">
                <a:solidFill>
                  <a:schemeClr val="tx1"/>
                </a:solidFill>
                <a:latin typeface="+mn-lt"/>
                <a:ea typeface="+mn-ea"/>
                <a:cs typeface="+mn-cs"/>
              </a:rPr>
              <a:t> countries [i.e. efficiency gains]; here constant adaptation of model specifications and diligent market monitoring are required</a:t>
            </a:r>
          </a:p>
          <a:p>
            <a:r>
              <a:rPr lang="en-US" sz="1200" kern="1200" dirty="0" smtClean="0">
                <a:solidFill>
                  <a:schemeClr val="tx1"/>
                </a:solidFill>
                <a:latin typeface="+mn-lt"/>
                <a:ea typeface="+mn-ea"/>
                <a:cs typeface="+mn-cs"/>
              </a:rPr>
              <a:t> </a:t>
            </a:r>
          </a:p>
          <a:p>
            <a:r>
              <a:rPr lang="en-US" sz="1200" b="1" u="sng" kern="1200" dirty="0" smtClean="0">
                <a:solidFill>
                  <a:schemeClr val="tx1"/>
                </a:solidFill>
                <a:latin typeface="+mn-lt"/>
                <a:ea typeface="+mn-ea"/>
                <a:cs typeface="+mn-cs"/>
              </a:rPr>
              <a:t>General unknowns</a:t>
            </a:r>
            <a:r>
              <a:rPr lang="en-US" sz="1200" kern="1200" dirty="0" smtClean="0">
                <a:solidFill>
                  <a:schemeClr val="tx1"/>
                </a:solidFill>
                <a:latin typeface="+mn-lt"/>
                <a:ea typeface="+mn-ea"/>
                <a:cs typeface="+mn-cs"/>
              </a:rPr>
              <a:t>:  typical unknowns, common to most commodity sectors, include: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extreme weather events, and (ii) changes in the macro-economic environment … esp. crude oil prices are a good case in point  (… see the recent, steep decline in crude oil quotations)</a:t>
            </a:r>
          </a:p>
          <a:p>
            <a:r>
              <a:rPr lang="en-US" sz="1200" kern="1200" dirty="0" smtClean="0">
                <a:solidFill>
                  <a:schemeClr val="tx1"/>
                </a:solidFill>
                <a:latin typeface="+mn-lt"/>
                <a:ea typeface="+mn-ea"/>
                <a:cs typeface="+mn-cs"/>
              </a:rPr>
              <a:t>  </a:t>
            </a:r>
          </a:p>
          <a:p>
            <a:r>
              <a:rPr lang="en-US" sz="1200" b="1" u="sng" kern="1200" dirty="0" smtClean="0">
                <a:solidFill>
                  <a:schemeClr val="tx1"/>
                </a:solidFill>
                <a:latin typeface="+mn-lt"/>
                <a:ea typeface="+mn-ea"/>
                <a:cs typeface="+mn-cs"/>
              </a:rPr>
              <a:t>Logistical challenges</a:t>
            </a:r>
            <a:r>
              <a:rPr lang="en-US" sz="1200" kern="1200" dirty="0" smtClean="0">
                <a:solidFill>
                  <a:schemeClr val="tx1"/>
                </a:solidFill>
                <a:latin typeface="+mn-lt"/>
                <a:ea typeface="+mn-ea"/>
                <a:cs typeface="+mn-cs"/>
              </a:rPr>
              <a:t>:  strong production and export growth in selected countries can lead to problems with infrastructure  – see recent transportation bottlenecks in Brazil, Canada and US; such events can affect trade and can lead to shifts in comparative advantages</a:t>
            </a:r>
          </a:p>
          <a:p>
            <a:r>
              <a:rPr lang="en-US" sz="1200" kern="1200" dirty="0" smtClean="0">
                <a:solidFill>
                  <a:schemeClr val="tx1"/>
                </a:solidFill>
                <a:latin typeface="+mn-lt"/>
                <a:ea typeface="+mn-ea"/>
                <a:cs typeface="+mn-cs"/>
              </a:rPr>
              <a:t> </a:t>
            </a:r>
          </a:p>
          <a:p>
            <a:r>
              <a:rPr lang="en-US" sz="1200" b="1" u="sng" kern="1200" dirty="0" smtClean="0">
                <a:solidFill>
                  <a:schemeClr val="tx1"/>
                </a:solidFill>
                <a:latin typeface="+mn-lt"/>
                <a:ea typeface="+mn-ea"/>
                <a:cs typeface="+mn-cs"/>
              </a:rPr>
              <a:t>Market concentration</a:t>
            </a:r>
            <a:r>
              <a:rPr lang="en-US" sz="1200" kern="1200" dirty="0" smtClean="0">
                <a:solidFill>
                  <a:schemeClr val="tx1"/>
                </a:solidFill>
                <a:latin typeface="+mn-lt"/>
                <a:ea typeface="+mn-ea"/>
                <a:cs typeface="+mn-cs"/>
              </a:rPr>
              <a:t>:  high levels of concentration in production and exports – like in the oilseed complex – raise the risk of market failures in case of external shocks (weather/disease problems, economic shocks)</a:t>
            </a:r>
          </a:p>
          <a:p>
            <a:r>
              <a:rPr lang="en-US" sz="1200" kern="1200" dirty="0" smtClean="0">
                <a:solidFill>
                  <a:schemeClr val="tx1"/>
                </a:solidFill>
                <a:latin typeface="+mn-lt"/>
                <a:ea typeface="+mn-ea"/>
                <a:cs typeface="+mn-cs"/>
              </a:rPr>
              <a:t> </a:t>
            </a:r>
          </a:p>
          <a:p>
            <a:r>
              <a:rPr lang="en-US" sz="1200" b="1" u="sng" kern="1200" dirty="0" smtClean="0">
                <a:solidFill>
                  <a:schemeClr val="tx1"/>
                </a:solidFill>
                <a:latin typeface="+mn-lt"/>
                <a:ea typeface="+mn-ea"/>
                <a:cs typeface="+mn-cs"/>
              </a:rPr>
              <a:t>Supply response of emerging players</a:t>
            </a:r>
            <a:r>
              <a:rPr lang="en-US" sz="1200" kern="1200" dirty="0" smtClean="0">
                <a:solidFill>
                  <a:schemeClr val="tx1"/>
                </a:solidFill>
                <a:latin typeface="+mn-lt"/>
                <a:ea typeface="+mn-ea"/>
                <a:cs typeface="+mn-cs"/>
              </a:rPr>
              <a:t>:  the production and export potential of small, emerging players – e.g. in Eastern Europe, Central Asia, </a:t>
            </a:r>
            <a:r>
              <a:rPr lang="en-US" sz="1200" kern="1200" dirty="0" err="1" smtClean="0">
                <a:solidFill>
                  <a:schemeClr val="tx1"/>
                </a:solidFill>
                <a:latin typeface="+mn-lt"/>
                <a:ea typeface="+mn-ea"/>
                <a:cs typeface="+mn-cs"/>
              </a:rPr>
              <a:t>LatAm</a:t>
            </a:r>
            <a:r>
              <a:rPr lang="en-US" sz="1200" kern="1200" dirty="0" smtClean="0">
                <a:solidFill>
                  <a:schemeClr val="tx1"/>
                </a:solidFill>
                <a:latin typeface="+mn-lt"/>
                <a:ea typeface="+mn-ea"/>
                <a:cs typeface="+mn-cs"/>
              </a:rPr>
              <a:t> – is often difficult to assess with accuracy  ← lack of reliable info on productivity levels, infrastructural constraints, national policy priorities    </a:t>
            </a:r>
          </a:p>
          <a:p>
            <a:endParaRPr lang="en-US" sz="1200" b="1" u="sng" kern="1200" dirty="0" smtClean="0">
              <a:solidFill>
                <a:schemeClr val="tx1"/>
              </a:solidFill>
              <a:latin typeface="+mn-lt"/>
              <a:ea typeface="+mn-ea"/>
              <a:cs typeface="+mn-cs"/>
            </a:endParaRPr>
          </a:p>
          <a:p>
            <a:r>
              <a:rPr lang="en-US" sz="1200" b="1" u="sng" kern="1200" dirty="0" smtClean="0">
                <a:solidFill>
                  <a:schemeClr val="tx1"/>
                </a:solidFill>
                <a:latin typeface="+mn-lt"/>
                <a:ea typeface="+mn-ea"/>
                <a:cs typeface="+mn-cs"/>
              </a:rPr>
              <a:t>Policy measures</a:t>
            </a:r>
            <a:r>
              <a:rPr lang="en-US" sz="1200" b="0" kern="1200" dirty="0" smtClean="0">
                <a:solidFill>
                  <a:schemeClr val="tx1"/>
                </a:solidFill>
                <a:latin typeface="+mn-lt"/>
                <a:ea typeface="+mn-ea"/>
                <a:cs typeface="+mn-cs"/>
              </a:rPr>
              <a:t>: </a:t>
            </a:r>
          </a:p>
          <a:p>
            <a:pPr marL="228600" lvl="0" indent="-228600">
              <a:buFont typeface="+mj-lt"/>
              <a:buAutoNum type="alphaLcPeriod"/>
            </a:pPr>
            <a:r>
              <a:rPr lang="en-US" sz="1200" u="sng" kern="1200" dirty="0" err="1" smtClean="0">
                <a:solidFill>
                  <a:schemeClr val="tx1"/>
                </a:solidFill>
                <a:latin typeface="+mn-lt"/>
                <a:ea typeface="+mn-ea"/>
                <a:cs typeface="+mn-cs"/>
              </a:rPr>
              <a:t>biofuel</a:t>
            </a:r>
            <a:r>
              <a:rPr lang="en-US" sz="1200" kern="1200" dirty="0" smtClean="0">
                <a:solidFill>
                  <a:schemeClr val="tx1"/>
                </a:solidFill>
                <a:latin typeface="+mn-lt"/>
                <a:ea typeface="+mn-ea"/>
                <a:cs typeface="+mn-cs"/>
              </a:rPr>
              <a:t>:  considerable uncertainty surrounds </a:t>
            </a:r>
            <a:r>
              <a:rPr lang="en-US" sz="1200" kern="1200" dirty="0" err="1" smtClean="0">
                <a:solidFill>
                  <a:schemeClr val="tx1"/>
                </a:solidFill>
                <a:latin typeface="+mn-lt"/>
                <a:ea typeface="+mn-ea"/>
                <a:cs typeface="+mn-cs"/>
              </a:rPr>
              <a:t>biofuel</a:t>
            </a:r>
            <a:r>
              <a:rPr lang="en-US" sz="1200" kern="1200" dirty="0" smtClean="0">
                <a:solidFill>
                  <a:schemeClr val="tx1"/>
                </a:solidFill>
                <a:latin typeface="+mn-lt"/>
                <a:ea typeface="+mn-ea"/>
                <a:cs typeface="+mn-cs"/>
              </a:rPr>
              <a:t> policies – esp. in the US, EU, but also in Indonesia, Malaysia, Brazil, Argentina (where BD sector accounts for a significant share of demand); mandatory blending could be reduced or limited (EU, US) or increased (Indonesia, Malaysia, Brazil, Argentina); uncertain future of BD tax credit in US </a:t>
            </a:r>
          </a:p>
          <a:p>
            <a:pPr marL="228600" lvl="0" indent="-228600">
              <a:buFont typeface="+mj-lt"/>
              <a:buAutoNum type="alphaLcPeriod"/>
            </a:pPr>
            <a:r>
              <a:rPr lang="en-US" sz="1200" u="sng" kern="1200" dirty="0" smtClean="0">
                <a:solidFill>
                  <a:schemeClr val="tx1"/>
                </a:solidFill>
                <a:latin typeface="+mn-lt"/>
                <a:ea typeface="+mn-ea"/>
                <a:cs typeface="+mn-cs"/>
              </a:rPr>
              <a:t>animal-based meals</a:t>
            </a:r>
            <a:r>
              <a:rPr lang="en-US" sz="1200" kern="1200" dirty="0" smtClean="0">
                <a:solidFill>
                  <a:schemeClr val="tx1"/>
                </a:solidFill>
                <a:latin typeface="+mn-lt"/>
                <a:ea typeface="+mn-ea"/>
                <a:cs typeface="+mn-cs"/>
              </a:rPr>
              <a:t>:  future policies on use of processed animal-based protein feedstuffs (such as meat and bone meal) remain uncertain; bans on certain uses have been lifted in EU </a:t>
            </a:r>
          </a:p>
          <a:p>
            <a:pPr marL="228600" lvl="0" indent="-228600">
              <a:buFont typeface="+mj-lt"/>
              <a:buAutoNum type="alphaLcPeriod"/>
            </a:pPr>
            <a:r>
              <a:rPr lang="en-US" sz="1200" u="sng" kern="1200" dirty="0" smtClean="0">
                <a:solidFill>
                  <a:schemeClr val="tx1"/>
                </a:solidFill>
                <a:latin typeface="+mn-lt"/>
                <a:ea typeface="+mn-ea"/>
                <a:cs typeface="+mn-cs"/>
              </a:rPr>
              <a:t>environment regulations</a:t>
            </a:r>
            <a:r>
              <a:rPr lang="en-US" sz="1200" kern="1200" dirty="0" smtClean="0">
                <a:solidFill>
                  <a:schemeClr val="tx1"/>
                </a:solidFill>
                <a:latin typeface="+mn-lt"/>
                <a:ea typeface="+mn-ea"/>
                <a:cs typeface="+mn-cs"/>
              </a:rPr>
              <a:t>:  introduction of increasingly stringent requirements can strongly affect land use, land allocation, production and trade (e.g. in the palm oil and soybean sector);  effects along the commodity chain are complex and difficult to capture in a model  </a:t>
            </a:r>
          </a:p>
          <a:p>
            <a:pPr marL="228600" lvl="0" indent="-228600">
              <a:buFont typeface="+mj-lt"/>
              <a:buAutoNum type="alphaLcPeriod"/>
            </a:pPr>
            <a:r>
              <a:rPr lang="en-US" sz="1200" u="sng" kern="1200" dirty="0" smtClean="0">
                <a:solidFill>
                  <a:schemeClr val="tx1"/>
                </a:solidFill>
                <a:latin typeface="+mn-lt"/>
                <a:ea typeface="+mn-ea"/>
                <a:cs typeface="+mn-cs"/>
              </a:rPr>
              <a:t>ad-hoc/temporary policy interventions</a:t>
            </a:r>
            <a:r>
              <a:rPr lang="en-US" sz="1200" kern="1200" dirty="0" smtClean="0">
                <a:solidFill>
                  <a:schemeClr val="tx1"/>
                </a:solidFill>
                <a:latin typeface="+mn-lt"/>
                <a:ea typeface="+mn-ea"/>
                <a:cs typeface="+mn-cs"/>
              </a:rPr>
              <a:t>:  price volatility can be expected to remain high  (with world prices projected to range above historic levels, falling stock-to-use ratios, and continued high levels of concentration in production and trade) and, as a result, ad-hoc/temporary policy interventions cannot be excluded (… notably measures to facilitate imports, creation of state reserves, </a:t>
            </a:r>
            <a:r>
              <a:rPr lang="en-US" sz="1200" kern="1200" dirty="0" err="1" smtClean="0">
                <a:solidFill>
                  <a:schemeClr val="tx1"/>
                </a:solidFill>
                <a:latin typeface="+mn-lt"/>
                <a:ea typeface="+mn-ea"/>
                <a:cs typeface="+mn-cs"/>
              </a:rPr>
              <a:t>pdct</a:t>
            </a:r>
            <a:r>
              <a:rPr lang="en-US" sz="1200" kern="1200" dirty="0" smtClean="0">
                <a:solidFill>
                  <a:schemeClr val="tx1"/>
                </a:solidFill>
                <a:latin typeface="+mn-lt"/>
                <a:ea typeface="+mn-ea"/>
                <a:cs typeface="+mn-cs"/>
              </a:rPr>
              <a:t> incentives, domestic marketing restrictions, control of export flows) </a:t>
            </a:r>
          </a:p>
          <a:p>
            <a:endParaRPr lang="en-US" sz="1400" dirty="0" smtClean="0">
              <a:solidFill>
                <a:srgbClr val="000000"/>
              </a:solidFill>
              <a:latin typeface="Times New Roman" pitchFamily="18" charset="0"/>
              <a:ea typeface="Calibri" pitchFamily="34" charset="0"/>
              <a:cs typeface="Calibri" pitchFamily="34" charset="0"/>
            </a:endParaRPr>
          </a:p>
          <a:p>
            <a:pPr lvl="0">
              <a:buFontTx/>
              <a:buNone/>
            </a:pPr>
            <a:endParaRPr lang="en-US" sz="1400" kern="1200" dirty="0" smtClean="0">
              <a:solidFill>
                <a:schemeClr val="tx1"/>
              </a:solidFill>
              <a:latin typeface="+mn-lt"/>
              <a:ea typeface="+mn-ea"/>
              <a:cs typeface="+mn-cs"/>
            </a:endParaRPr>
          </a:p>
          <a:p>
            <a:endParaRPr lang="en-US" sz="1400" kern="1200" dirty="0" smtClean="0">
              <a:solidFill>
                <a:schemeClr val="tx1"/>
              </a:solidFill>
              <a:latin typeface="+mn-lt"/>
              <a:ea typeface="+mn-ea"/>
              <a:cs typeface="+mn-cs"/>
            </a:endParaRPr>
          </a:p>
          <a:p>
            <a:endParaRPr lang="en-US" dirty="0" smtClean="0"/>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534BF0-6053-414C-A7C0-CFE1F41AE1E6}"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AF6201-DB3F-4B7B-ACA7-8D8A55CDCD49}"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627A37-91A6-490E-A479-5530C737FEF3}" type="slidenum">
              <a:rPr lang="en-US" smtClean="0"/>
              <a:pPr/>
              <a:t>22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p:txBody>
          <a:bodyPr wrap="square" numCol="1" anchor="t" anchorCtr="0" compatLnSpc="1">
            <a:prstTxWarp prst="textNoShape">
              <a:avLst/>
            </a:prstTxWarp>
            <a:normAutofit lnSpcReduction="10000"/>
          </a:bodyPr>
          <a:lstStyle/>
          <a:p>
            <a:pPr>
              <a:spcAft>
                <a:spcPts val="0"/>
              </a:spcAft>
              <a:defRPr/>
            </a:pPr>
            <a:r>
              <a:rPr lang="en-US" b="1" dirty="0" smtClean="0">
                <a:solidFill>
                  <a:srgbClr val="000000"/>
                </a:solidFill>
                <a:latin typeface="Times New Roman"/>
                <a:ea typeface="Calibri"/>
              </a:rPr>
              <a:t>main features:</a:t>
            </a:r>
            <a:endParaRPr lang="en-US" dirty="0" smtClean="0">
              <a:solidFill>
                <a:srgbClr val="000000"/>
              </a:solidFill>
              <a:latin typeface="Times New Roman"/>
              <a:ea typeface="Calibri"/>
            </a:endParaRPr>
          </a:p>
          <a:p>
            <a:pPr marL="342900" indent="-342900">
              <a:spcAft>
                <a:spcPts val="0"/>
              </a:spcAft>
              <a:buFont typeface="Symbol"/>
              <a:buChar char=""/>
              <a:defRPr/>
            </a:pPr>
            <a:r>
              <a:rPr lang="en-US" dirty="0" smtClean="0">
                <a:solidFill>
                  <a:srgbClr val="000000"/>
                </a:solidFill>
                <a:latin typeface="Times New Roman"/>
                <a:ea typeface="Calibri"/>
              </a:rPr>
              <a:t>Prepared on</a:t>
            </a:r>
            <a:r>
              <a:rPr lang="en-US" baseline="0" dirty="0" smtClean="0">
                <a:solidFill>
                  <a:srgbClr val="000000"/>
                </a:solidFill>
                <a:latin typeface="Times New Roman"/>
                <a:ea typeface="Calibri"/>
              </a:rPr>
              <a:t> an annual basis, </a:t>
            </a:r>
            <a:r>
              <a:rPr lang="en-US" dirty="0" smtClean="0">
                <a:solidFill>
                  <a:srgbClr val="000000"/>
                </a:solidFill>
                <a:latin typeface="Times New Roman"/>
                <a:ea typeface="Calibri"/>
              </a:rPr>
              <a:t>jointly by OECD and FAO </a:t>
            </a:r>
          </a:p>
          <a:p>
            <a:pPr marL="342900" indent="-342900">
              <a:spcAft>
                <a:spcPts val="0"/>
              </a:spcAft>
              <a:buFont typeface="Symbol"/>
              <a:buChar char=""/>
              <a:defRPr/>
            </a:pPr>
            <a:r>
              <a:rPr lang="en-US" dirty="0" smtClean="0">
                <a:solidFill>
                  <a:srgbClr val="000000"/>
                </a:solidFill>
                <a:latin typeface="Times New Roman"/>
                <a:ea typeface="Calibri"/>
              </a:rPr>
              <a:t>horizon : 10 years to 2023</a:t>
            </a:r>
          </a:p>
          <a:p>
            <a:pPr marL="342900" indent="-342900">
              <a:spcAft>
                <a:spcPts val="0"/>
              </a:spcAft>
              <a:buFont typeface="Symbol"/>
              <a:buChar char=""/>
              <a:defRPr/>
            </a:pPr>
            <a:r>
              <a:rPr lang="en-US" dirty="0" smtClean="0">
                <a:solidFill>
                  <a:srgbClr val="000000"/>
                </a:solidFill>
                <a:latin typeface="Times New Roman"/>
                <a:ea typeface="Calibri"/>
              </a:rPr>
              <a:t>based on a comprehensive dynamic GE model, country input and expert judgment</a:t>
            </a:r>
          </a:p>
          <a:p>
            <a:pPr marL="342900" indent="-342900">
              <a:spcAft>
                <a:spcPts val="0"/>
              </a:spcAft>
              <a:buFont typeface="Symbol"/>
              <a:buChar char=""/>
              <a:defRPr/>
            </a:pPr>
            <a:r>
              <a:rPr lang="en-US" dirty="0" smtClean="0">
                <a:solidFill>
                  <a:srgbClr val="000000"/>
                </a:solidFill>
                <a:latin typeface="Times New Roman"/>
                <a:ea typeface="Calibri"/>
              </a:rPr>
              <a:t>global coverage &amp; consistent scenario for entire agricultural sector </a:t>
            </a:r>
          </a:p>
          <a:p>
            <a:pPr marL="342900" indent="-342900">
              <a:spcAft>
                <a:spcPts val="0"/>
              </a:spcAft>
              <a:buFont typeface="Symbol"/>
              <a:buChar char=""/>
              <a:defRPr/>
            </a:pPr>
            <a:r>
              <a:rPr lang="en-US" u="sng" dirty="0" smtClean="0">
                <a:solidFill>
                  <a:srgbClr val="000000"/>
                </a:solidFill>
                <a:latin typeface="Times New Roman"/>
                <a:ea typeface="Calibri"/>
              </a:rPr>
              <a:t>endogenous variables</a:t>
            </a:r>
            <a:r>
              <a:rPr lang="en-US" dirty="0" smtClean="0">
                <a:solidFill>
                  <a:srgbClr val="000000"/>
                </a:solidFill>
                <a:latin typeface="Times New Roman"/>
                <a:ea typeface="Calibri"/>
              </a:rPr>
              <a:t>:  production, consumption, trade, prices (domestic and international prices are determined simultaneously - as a reflection of expected market fundamentals)</a:t>
            </a:r>
          </a:p>
          <a:p>
            <a:pPr marL="342900" indent="-342900">
              <a:spcAft>
                <a:spcPts val="0"/>
              </a:spcAft>
              <a:buFont typeface="Symbol"/>
              <a:buChar char=""/>
              <a:defRPr/>
            </a:pPr>
            <a:r>
              <a:rPr lang="en-GB" u="sng" dirty="0" smtClean="0">
                <a:solidFill>
                  <a:srgbClr val="000000"/>
                </a:solidFill>
                <a:latin typeface="Times New Roman"/>
                <a:ea typeface="Calibri"/>
              </a:rPr>
              <a:t>exogenous variables</a:t>
            </a:r>
            <a:r>
              <a:rPr lang="en-GB" dirty="0" smtClean="0">
                <a:solidFill>
                  <a:srgbClr val="000000"/>
                </a:solidFill>
                <a:latin typeface="Times New Roman"/>
                <a:ea typeface="Calibri"/>
              </a:rPr>
              <a:t>:  </a:t>
            </a:r>
            <a:r>
              <a:rPr lang="en-US" dirty="0" smtClean="0">
                <a:solidFill>
                  <a:srgbClr val="000000"/>
                </a:solidFill>
                <a:latin typeface="Times New Roman"/>
                <a:ea typeface="Calibri"/>
              </a:rPr>
              <a:t>macroeconomic conditions (demographic projections; GDP, CPI, GDP deflators, exchange rates of national currencies vs. USD, crude oil price); product/country-specific crop yield levels</a:t>
            </a:r>
          </a:p>
          <a:p>
            <a:pPr marL="342900" indent="-342900">
              <a:spcAft>
                <a:spcPts val="0"/>
              </a:spcAft>
              <a:buFont typeface="Symbol"/>
              <a:buChar char=""/>
              <a:defRPr/>
            </a:pPr>
            <a:r>
              <a:rPr lang="en-GB" b="1" i="1" dirty="0" smtClean="0">
                <a:solidFill>
                  <a:srgbClr val="000000"/>
                </a:solidFill>
                <a:latin typeface="Times New Roman"/>
                <a:ea typeface="Calibri"/>
              </a:rPr>
              <a:t>projections  – not forecasts:</a:t>
            </a:r>
            <a:endParaRPr lang="en-US" dirty="0" smtClean="0">
              <a:solidFill>
                <a:srgbClr val="000000"/>
              </a:solidFill>
              <a:latin typeface="Times New Roman"/>
              <a:ea typeface="Calibri"/>
            </a:endParaRPr>
          </a:p>
          <a:p>
            <a:pPr marL="800100" lvl="1" indent="-342900">
              <a:spcAft>
                <a:spcPts val="0"/>
              </a:spcAft>
              <a:buSzPts val="800"/>
              <a:buFont typeface="Calibri"/>
              <a:buChar char="−"/>
              <a:tabLst>
                <a:tab pos="270510" algn="l"/>
              </a:tabLst>
              <a:defRPr/>
            </a:pPr>
            <a:r>
              <a:rPr lang="en-GB" dirty="0" smtClean="0">
                <a:solidFill>
                  <a:srgbClr val="000000"/>
                </a:solidFill>
                <a:latin typeface="Times New Roman"/>
                <a:ea typeface="Calibri"/>
              </a:rPr>
              <a:t>forecast:</a:t>
            </a:r>
            <a:r>
              <a:rPr lang="en-GB" dirty="0" smtClean="0">
                <a:solidFill>
                  <a:srgbClr val="000000"/>
                </a:solidFill>
              </a:rPr>
              <a:t>  </a:t>
            </a:r>
            <a:r>
              <a:rPr lang="en-US" dirty="0" smtClean="0">
                <a:solidFill>
                  <a:srgbClr val="000000"/>
                </a:solidFill>
                <a:latin typeface="Times New Roman"/>
                <a:ea typeface="Calibri"/>
              </a:rPr>
              <a:t>best-guess estimates of a situation in the near future, taking into account latest changes</a:t>
            </a:r>
          </a:p>
          <a:p>
            <a:pPr marL="800100" lvl="1" indent="-342900">
              <a:spcAft>
                <a:spcPts val="0"/>
              </a:spcAft>
              <a:buSzPts val="800"/>
              <a:buFont typeface="Calibri"/>
              <a:buChar char="−"/>
              <a:defRPr/>
            </a:pPr>
            <a:r>
              <a:rPr lang="en-US" dirty="0" smtClean="0">
                <a:solidFill>
                  <a:srgbClr val="000000"/>
                </a:solidFill>
                <a:latin typeface="Times New Roman"/>
                <a:ea typeface="Calibri"/>
              </a:rPr>
              <a:t>projection:  conditional long-run scenario about what would be expected to happen under a specific set of assumptions about (</a:t>
            </a:r>
            <a:r>
              <a:rPr lang="en-US" dirty="0" err="1" smtClean="0">
                <a:solidFill>
                  <a:srgbClr val="000000"/>
                </a:solidFill>
                <a:latin typeface="Times New Roman"/>
                <a:ea typeface="Calibri"/>
              </a:rPr>
              <a:t>i</a:t>
            </a:r>
            <a:r>
              <a:rPr lang="en-US" dirty="0" smtClean="0">
                <a:solidFill>
                  <a:srgbClr val="000000"/>
                </a:solidFill>
                <a:latin typeface="Times New Roman"/>
                <a:ea typeface="Calibri"/>
              </a:rPr>
              <a:t>) the policies in place, (ii) the responsiveness of market participants, (iii) the future values of exogenous market drivers</a:t>
            </a:r>
            <a:r>
              <a:rPr lang="en-US" b="1" i="1" dirty="0" smtClean="0">
                <a:solidFill>
                  <a:srgbClr val="000000"/>
                </a:solidFill>
                <a:latin typeface="Times New Roman"/>
                <a:ea typeface="Calibri"/>
              </a:rPr>
              <a:t>   </a:t>
            </a:r>
            <a:r>
              <a:rPr lang="en-GB" dirty="0" smtClean="0">
                <a:solidFill>
                  <a:srgbClr val="000000"/>
                </a:solidFill>
                <a:latin typeface="Times New Roman"/>
                <a:ea typeface="Calibri"/>
              </a:rPr>
              <a:t/>
            </a:r>
            <a:br>
              <a:rPr lang="en-GB" dirty="0" smtClean="0">
                <a:solidFill>
                  <a:srgbClr val="000000"/>
                </a:solidFill>
                <a:latin typeface="Times New Roman"/>
                <a:ea typeface="Calibri"/>
              </a:rPr>
            </a:br>
            <a:r>
              <a:rPr lang="en-GB" dirty="0" smtClean="0">
                <a:solidFill>
                  <a:srgbClr val="000000"/>
                </a:solidFill>
                <a:latin typeface="Times New Roman"/>
                <a:ea typeface="Calibri"/>
              </a:rPr>
              <a:t> </a:t>
            </a:r>
            <a:endParaRPr lang="en-US" dirty="0" smtClean="0">
              <a:solidFill>
                <a:srgbClr val="000000"/>
              </a:solidFill>
              <a:latin typeface="Times New Roman"/>
              <a:ea typeface="Calibri"/>
            </a:endParaRPr>
          </a:p>
          <a:p>
            <a:pPr marL="41910">
              <a:spcAft>
                <a:spcPts val="0"/>
              </a:spcAft>
              <a:defRPr/>
            </a:pPr>
            <a:r>
              <a:rPr lang="en-US" b="1" dirty="0" smtClean="0">
                <a:solidFill>
                  <a:srgbClr val="000000"/>
                </a:solidFill>
                <a:latin typeface="Times New Roman"/>
                <a:ea typeface="Calibri"/>
              </a:rPr>
              <a:t>general conventions:</a:t>
            </a:r>
            <a:endParaRPr lang="en-US" dirty="0" smtClean="0">
              <a:solidFill>
                <a:srgbClr val="000000"/>
              </a:solidFill>
              <a:latin typeface="Times New Roman"/>
              <a:ea typeface="Calibri"/>
            </a:endParaRPr>
          </a:p>
          <a:p>
            <a:pPr marL="342900" indent="-342900">
              <a:spcAft>
                <a:spcPts val="0"/>
              </a:spcAft>
              <a:buFont typeface="Symbol"/>
              <a:buChar char=""/>
              <a:defRPr/>
            </a:pPr>
            <a:r>
              <a:rPr lang="en-US" dirty="0" smtClean="0">
                <a:solidFill>
                  <a:srgbClr val="000000"/>
                </a:solidFill>
                <a:latin typeface="Times New Roman"/>
                <a:ea typeface="Calibri"/>
              </a:rPr>
              <a:t>normal production conditions:  no unforeseen market shocks coming from extreme weather events, animal disease outbreaks, etc. </a:t>
            </a:r>
          </a:p>
          <a:p>
            <a:pPr marL="342900" indent="-342900">
              <a:spcAft>
                <a:spcPts val="0"/>
              </a:spcAft>
              <a:buFont typeface="Symbol"/>
              <a:buChar char=""/>
              <a:defRPr/>
            </a:pPr>
            <a:r>
              <a:rPr lang="en-US" dirty="0" smtClean="0">
                <a:solidFill>
                  <a:srgbClr val="000000"/>
                </a:solidFill>
                <a:latin typeface="Times New Roman"/>
                <a:ea typeface="Calibri"/>
              </a:rPr>
              <a:t>national policies/laws in place in 2013 to remain in effect: (</a:t>
            </a:r>
            <a:r>
              <a:rPr lang="en-US" dirty="0" err="1" smtClean="0">
                <a:solidFill>
                  <a:srgbClr val="000000"/>
                </a:solidFill>
                <a:latin typeface="Times New Roman"/>
                <a:ea typeface="Calibri"/>
              </a:rPr>
              <a:t>i</a:t>
            </a:r>
            <a:r>
              <a:rPr lang="en-US" dirty="0" smtClean="0">
                <a:solidFill>
                  <a:srgbClr val="000000"/>
                </a:solidFill>
                <a:latin typeface="Times New Roman"/>
                <a:ea typeface="Calibri"/>
              </a:rPr>
              <a:t>) continued progress towards the elimination of direct national price supports; (ii) continuation of import protection measures, domestic support and price intervention policies; (iii) </a:t>
            </a:r>
            <a:r>
              <a:rPr lang="en-US" u="sng" dirty="0" smtClean="0">
                <a:solidFill>
                  <a:srgbClr val="000000"/>
                </a:solidFill>
                <a:latin typeface="Times New Roman"/>
                <a:ea typeface="Calibri"/>
              </a:rPr>
              <a:t>US</a:t>
            </a:r>
            <a:r>
              <a:rPr lang="en-US" dirty="0" smtClean="0">
                <a:solidFill>
                  <a:srgbClr val="000000"/>
                </a:solidFill>
                <a:latin typeface="Times New Roman"/>
                <a:ea typeface="Calibri"/>
              </a:rPr>
              <a:t>: 2014 Farm bill not included; EPA 2014 proposals to reduce </a:t>
            </a:r>
            <a:r>
              <a:rPr lang="en-US" dirty="0" err="1" smtClean="0">
                <a:solidFill>
                  <a:srgbClr val="000000"/>
                </a:solidFill>
                <a:latin typeface="Times New Roman"/>
                <a:ea typeface="Calibri"/>
              </a:rPr>
              <a:t>biofuel</a:t>
            </a:r>
            <a:r>
              <a:rPr lang="en-US" dirty="0" smtClean="0">
                <a:solidFill>
                  <a:srgbClr val="000000"/>
                </a:solidFill>
                <a:latin typeface="Times New Roman"/>
                <a:ea typeface="Calibri"/>
              </a:rPr>
              <a:t> mandates not included.      </a:t>
            </a:r>
          </a:p>
          <a:p>
            <a:pPr marL="41910">
              <a:spcAft>
                <a:spcPts val="0"/>
              </a:spcAft>
              <a:defRPr/>
            </a:pPr>
            <a:r>
              <a:rPr lang="en-US" dirty="0" smtClean="0">
                <a:solidFill>
                  <a:srgbClr val="000000"/>
                </a:solidFill>
                <a:latin typeface="Times New Roman"/>
                <a:ea typeface="Calibri"/>
              </a:rPr>
              <a:t>	</a:t>
            </a:r>
          </a:p>
          <a:p>
            <a:pPr marL="41910">
              <a:spcAft>
                <a:spcPts val="0"/>
              </a:spcAft>
              <a:defRPr/>
            </a:pPr>
            <a:r>
              <a:rPr lang="en-US" b="1" dirty="0" smtClean="0">
                <a:solidFill>
                  <a:srgbClr val="000000"/>
                </a:solidFill>
                <a:latin typeface="Times New Roman"/>
                <a:ea typeface="Calibri"/>
              </a:rPr>
              <a:t>specific assumptions:</a:t>
            </a:r>
            <a:endParaRPr lang="en-US" dirty="0" smtClean="0">
              <a:solidFill>
                <a:srgbClr val="000000"/>
              </a:solidFill>
              <a:latin typeface="Times New Roman"/>
              <a:ea typeface="Calibri"/>
            </a:endParaRPr>
          </a:p>
          <a:p>
            <a:pPr marL="342900" indent="-342900">
              <a:spcAft>
                <a:spcPts val="0"/>
              </a:spcAft>
              <a:buFont typeface="Symbol"/>
              <a:buChar char=""/>
              <a:defRPr/>
            </a:pPr>
            <a:r>
              <a:rPr lang="en-US" dirty="0" smtClean="0">
                <a:solidFill>
                  <a:srgbClr val="000000"/>
                </a:solidFill>
                <a:latin typeface="Times New Roman"/>
                <a:ea typeface="Calibri"/>
              </a:rPr>
              <a:t>technology parameters, e.g. yield:  trended yield development by country/crop</a:t>
            </a:r>
          </a:p>
          <a:p>
            <a:pPr marL="342900" indent="-342900">
              <a:spcAft>
                <a:spcPts val="0"/>
              </a:spcAft>
              <a:buFont typeface="Symbol"/>
              <a:buChar char=""/>
              <a:defRPr/>
            </a:pPr>
            <a:r>
              <a:rPr lang="en-US" dirty="0" err="1" smtClean="0">
                <a:solidFill>
                  <a:srgbClr val="000000"/>
                </a:solidFill>
                <a:latin typeface="Times New Roman"/>
                <a:ea typeface="Calibri"/>
              </a:rPr>
              <a:t>elasticities</a:t>
            </a:r>
            <a:r>
              <a:rPr lang="en-US" dirty="0" smtClean="0">
                <a:solidFill>
                  <a:srgbClr val="000000"/>
                </a:solidFill>
                <a:latin typeface="Times New Roman"/>
                <a:ea typeface="Calibri"/>
              </a:rPr>
              <a:t>:  define the responsiveness of market participants by sector/country</a:t>
            </a:r>
          </a:p>
          <a:p>
            <a:pPr marL="342900" indent="-342900">
              <a:spcAft>
                <a:spcPts val="0"/>
              </a:spcAft>
              <a:buFont typeface="Symbol"/>
              <a:buChar char=""/>
              <a:defRPr/>
            </a:pPr>
            <a:r>
              <a:rPr lang="en-US" dirty="0" smtClean="0">
                <a:solidFill>
                  <a:srgbClr val="000000"/>
                </a:solidFill>
                <a:latin typeface="Times New Roman"/>
                <a:ea typeface="Calibri"/>
              </a:rPr>
              <a:t>population:  slowdown in population growth (UN projections)</a:t>
            </a:r>
          </a:p>
          <a:p>
            <a:pPr marL="342900" indent="-342900">
              <a:spcAft>
                <a:spcPts val="0"/>
              </a:spcAft>
              <a:buFont typeface="Symbol"/>
              <a:buChar char=""/>
              <a:defRPr/>
            </a:pPr>
            <a:r>
              <a:rPr lang="en-US" dirty="0" smtClean="0">
                <a:solidFill>
                  <a:srgbClr val="000000"/>
                </a:solidFill>
                <a:latin typeface="Times New Roman"/>
                <a:ea typeface="Calibri"/>
              </a:rPr>
              <a:t>macroeconomic environment</a:t>
            </a:r>
          </a:p>
          <a:p>
            <a:pPr marL="800100" lvl="1" indent="-342900">
              <a:spcAft>
                <a:spcPts val="0"/>
              </a:spcAft>
              <a:buSzPts val="800"/>
              <a:buFont typeface="Calibri"/>
              <a:buChar char="−"/>
              <a:defRPr/>
            </a:pPr>
            <a:r>
              <a:rPr lang="en-US" dirty="0" smtClean="0">
                <a:solidFill>
                  <a:srgbClr val="000000"/>
                </a:solidFill>
                <a:latin typeface="Times New Roman"/>
                <a:ea typeface="Calibri"/>
              </a:rPr>
              <a:t>global economic recovery to remain modest and uneven:  weak recovery in </a:t>
            </a:r>
            <a:r>
              <a:rPr lang="en-US" dirty="0" err="1" smtClean="0">
                <a:solidFill>
                  <a:srgbClr val="000000"/>
                </a:solidFill>
                <a:latin typeface="Times New Roman"/>
                <a:ea typeface="Calibri"/>
              </a:rPr>
              <a:t>dvlpd</a:t>
            </a:r>
            <a:r>
              <a:rPr lang="en-US" dirty="0" smtClean="0">
                <a:solidFill>
                  <a:srgbClr val="000000"/>
                </a:solidFill>
                <a:latin typeface="Times New Roman"/>
                <a:ea typeface="Calibri"/>
              </a:rPr>
              <a:t> countries (US 2.4% p.a., Canada 2.3%, Japan 1,1%), vibrant growth in many </a:t>
            </a:r>
            <a:r>
              <a:rPr lang="en-US" dirty="0" err="1" smtClean="0">
                <a:solidFill>
                  <a:srgbClr val="000000"/>
                </a:solidFill>
                <a:latin typeface="Times New Roman"/>
                <a:ea typeface="Calibri"/>
              </a:rPr>
              <a:t>dvlpg</a:t>
            </a:r>
            <a:r>
              <a:rPr lang="en-US" dirty="0" smtClean="0">
                <a:solidFill>
                  <a:srgbClr val="000000"/>
                </a:solidFill>
                <a:latin typeface="Times New Roman"/>
                <a:ea typeface="Calibri"/>
              </a:rPr>
              <a:t> countries (though slowing down in China, India); source: OECD/IMF</a:t>
            </a:r>
          </a:p>
          <a:p>
            <a:pPr marL="800100" lvl="1" indent="-342900">
              <a:spcAft>
                <a:spcPts val="0"/>
              </a:spcAft>
              <a:buSzPts val="800"/>
              <a:buFont typeface="Calibri"/>
              <a:buChar char="−"/>
              <a:defRPr/>
            </a:pPr>
            <a:r>
              <a:rPr lang="en-US" dirty="0" smtClean="0">
                <a:solidFill>
                  <a:srgbClr val="000000"/>
                </a:solidFill>
                <a:latin typeface="Times New Roman"/>
                <a:ea typeface="Calibri"/>
              </a:rPr>
              <a:t>inflation to remain moderate; consumer food price inflation to slow across the world</a:t>
            </a:r>
          </a:p>
          <a:p>
            <a:pPr marL="800100" lvl="1" indent="-342900">
              <a:spcAft>
                <a:spcPts val="0"/>
              </a:spcAft>
              <a:buSzPts val="800"/>
              <a:buFont typeface="Calibri"/>
              <a:buChar char="−"/>
              <a:defRPr/>
            </a:pPr>
            <a:r>
              <a:rPr lang="en-US" dirty="0" smtClean="0">
                <a:solidFill>
                  <a:srgbClr val="000000"/>
                </a:solidFill>
                <a:latin typeface="Times New Roman"/>
                <a:ea typeface="Calibri"/>
              </a:rPr>
              <a:t>exchange rates characterized by a stronger USD compared to other currencies (in line with recovery of US economy); NB: Real exch. Rate differ from nominal rates due to inflation differentials vis-à-vis the US. Real rates to depreciate in Australia, Brazil, Japan, EU, India, China, Indonesia - possibly stimulating export growth in some countries; but appreciating in Argentina, Russian Fed., Egypt - possibly hampering exportation </a:t>
            </a:r>
          </a:p>
          <a:p>
            <a:pPr marL="342900" indent="-342900">
              <a:spcAft>
                <a:spcPts val="0"/>
              </a:spcAft>
              <a:buFont typeface="Symbol"/>
              <a:buChar char=""/>
              <a:defRPr/>
            </a:pPr>
            <a:r>
              <a:rPr lang="en-US" dirty="0" smtClean="0">
                <a:solidFill>
                  <a:srgbClr val="000000"/>
                </a:solidFill>
                <a:latin typeface="Times New Roman"/>
                <a:ea typeface="Calibri"/>
              </a:rPr>
              <a:t>crude oil price:  rising energy prices (based on OECD/IEA projections): annual average growth rate 2.8% (crude oil price to climb from USD 109 per barrel in 2013 to 147 USD in 2023) … one of the most important and uncertain assumptions underlying the agric. price projections. </a:t>
            </a:r>
          </a:p>
          <a:p>
            <a:pPr eaLnBrk="1" hangingPunct="1">
              <a:defRPr/>
            </a:pPr>
            <a:endParaRPr lang="en-US" dirty="0" smtClean="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8B7B0F-C25C-42A6-A446-6BC824671098}" type="slidenum">
              <a:rPr lang="en-US" smtClean="0"/>
              <a:pPr/>
              <a:t>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Overview:  significant further expansion in </a:t>
            </a:r>
            <a:r>
              <a:rPr lang="en-US" sz="1200" u="sng" kern="1200" dirty="0" smtClean="0">
                <a:solidFill>
                  <a:schemeClr val="tx1"/>
                </a:solidFill>
                <a:latin typeface="+mn-lt"/>
                <a:ea typeface="+mn-ea"/>
                <a:cs typeface="+mn-cs"/>
              </a:rPr>
              <a:t>non-ruminant sector</a:t>
            </a:r>
            <a:r>
              <a:rPr lang="en-US" sz="1200" kern="1200" dirty="0" smtClean="0">
                <a:solidFill>
                  <a:schemeClr val="tx1"/>
                </a:solidFill>
                <a:latin typeface="+mn-lt"/>
                <a:ea typeface="+mn-ea"/>
                <a:cs typeface="+mn-cs"/>
              </a:rPr>
              <a:t> and in </a:t>
            </a:r>
            <a:r>
              <a:rPr lang="en-US" sz="1200" u="sng" kern="1200" dirty="0" smtClean="0">
                <a:solidFill>
                  <a:schemeClr val="tx1"/>
                </a:solidFill>
                <a:latin typeface="+mn-lt"/>
                <a:ea typeface="+mn-ea"/>
                <a:cs typeface="+mn-cs"/>
              </a:rPr>
              <a:t>aquaculture</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Meat  sector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pPr marL="342900" lvl="0" indent="-342900">
              <a:spcAft>
                <a:spcPts val="0"/>
              </a:spcAft>
              <a:buFont typeface="Symbol"/>
              <a:buChar char=""/>
            </a:pPr>
            <a:r>
              <a:rPr lang="en-US" sz="1200" u="sng" dirty="0" smtClean="0">
                <a:solidFill>
                  <a:srgbClr val="000000"/>
                </a:solidFill>
                <a:latin typeface="+mn-lt"/>
                <a:ea typeface="Calibri"/>
              </a:rPr>
              <a:t>Global production growth</a:t>
            </a:r>
            <a:r>
              <a:rPr lang="en-US" sz="1200" dirty="0" smtClean="0">
                <a:solidFill>
                  <a:srgbClr val="000000"/>
                </a:solidFill>
                <a:latin typeface="+mn-lt"/>
                <a:ea typeface="Calibri"/>
              </a:rPr>
              <a:t> up by 58 </a:t>
            </a:r>
            <a:r>
              <a:rPr lang="en-US" sz="1200" dirty="0" err="1" smtClean="0">
                <a:solidFill>
                  <a:srgbClr val="000000"/>
                </a:solidFill>
                <a:latin typeface="+mn-lt"/>
                <a:ea typeface="Calibri"/>
              </a:rPr>
              <a:t>mmt</a:t>
            </a:r>
            <a:r>
              <a:rPr lang="en-US" sz="1200" dirty="0" smtClean="0">
                <a:solidFill>
                  <a:srgbClr val="000000"/>
                </a:solidFill>
                <a:latin typeface="+mn-lt"/>
                <a:ea typeface="Calibri"/>
              </a:rPr>
              <a:t> or 19% (2023 over 2011/13 avg.), although growth will be restrained compared to past decade:   </a:t>
            </a:r>
            <a:endParaRPr lang="en-US" sz="1400" dirty="0" smtClean="0">
              <a:solidFill>
                <a:srgbClr val="000000"/>
              </a:solidFill>
              <a:latin typeface="Times New Roman"/>
              <a:ea typeface="Calibri"/>
            </a:endParaRPr>
          </a:p>
          <a:p>
            <a:pPr marL="800100" lvl="1" indent="-342900">
              <a:spcAft>
                <a:spcPts val="0"/>
              </a:spcAft>
              <a:buFont typeface="Wingdings" pitchFamily="2" charset="2"/>
              <a:buChar char="Ø"/>
            </a:pPr>
            <a:r>
              <a:rPr lang="en-US" sz="1200" dirty="0" smtClean="0">
                <a:solidFill>
                  <a:srgbClr val="000000"/>
                </a:solidFill>
                <a:latin typeface="+mn-lt"/>
                <a:ea typeface="Calibri"/>
              </a:rPr>
              <a:t>feed costs projected to remain relatively high</a:t>
            </a:r>
            <a:endParaRPr lang="en-US" sz="1400" dirty="0" smtClean="0">
              <a:solidFill>
                <a:srgbClr val="000000"/>
              </a:solidFill>
              <a:latin typeface="Times New Roman"/>
              <a:ea typeface="Calibri"/>
            </a:endParaRPr>
          </a:p>
          <a:p>
            <a:pPr marL="800100" lvl="1" indent="-342900">
              <a:spcAft>
                <a:spcPts val="0"/>
              </a:spcAft>
              <a:buFont typeface="Wingdings" pitchFamily="2" charset="2"/>
              <a:buChar char="Ø"/>
            </a:pPr>
            <a:r>
              <a:rPr lang="en-US" sz="1200" dirty="0" smtClean="0">
                <a:solidFill>
                  <a:srgbClr val="000000"/>
                </a:solidFill>
                <a:latin typeface="+mn-lt"/>
                <a:ea typeface="Calibri"/>
              </a:rPr>
              <a:t>other input costs expected to rise (incl. costs associated with meeting more stringent regulations and requirements for environment/animal welfare and health/water/</a:t>
            </a:r>
            <a:r>
              <a:rPr lang="en-US" sz="1200" dirty="0" err="1" smtClean="0">
                <a:solidFill>
                  <a:srgbClr val="000000"/>
                </a:solidFill>
                <a:latin typeface="+mn-lt"/>
                <a:ea typeface="Calibri"/>
              </a:rPr>
              <a:t>labour</a:t>
            </a:r>
            <a:r>
              <a:rPr lang="en-US" sz="1200" dirty="0" smtClean="0">
                <a:solidFill>
                  <a:srgbClr val="000000"/>
                </a:solidFill>
                <a:latin typeface="+mn-lt"/>
                <a:ea typeface="Calibri"/>
              </a:rPr>
              <a:t>)    </a:t>
            </a:r>
            <a:endParaRPr lang="en-US" sz="1400" dirty="0" smtClean="0">
              <a:solidFill>
                <a:srgbClr val="000000"/>
              </a:solidFill>
              <a:latin typeface="Times New Roman"/>
              <a:ea typeface="Calibri"/>
            </a:endParaRPr>
          </a:p>
          <a:p>
            <a:pPr>
              <a:spcAft>
                <a:spcPts val="0"/>
              </a:spcAft>
            </a:pPr>
            <a:r>
              <a:rPr lang="en-US" sz="1200" dirty="0" smtClean="0">
                <a:solidFill>
                  <a:srgbClr val="000000"/>
                </a:solidFill>
                <a:latin typeface="+mn-lt"/>
                <a:ea typeface="Calibri"/>
              </a:rPr>
              <a:t> </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u="sng" dirty="0" smtClean="0">
                <a:solidFill>
                  <a:srgbClr val="000000"/>
                </a:solidFill>
                <a:latin typeface="+mn-lt"/>
                <a:ea typeface="Calibri"/>
              </a:rPr>
              <a:t>Share of individual meat types</a:t>
            </a:r>
            <a:r>
              <a:rPr lang="en-US" sz="1200" dirty="0" smtClean="0">
                <a:solidFill>
                  <a:srgbClr val="000000"/>
                </a:solidFill>
                <a:latin typeface="+mn-lt"/>
                <a:ea typeface="Calibri"/>
              </a:rPr>
              <a:t> in total </a:t>
            </a:r>
            <a:r>
              <a:rPr lang="en-US" sz="1200" dirty="0" err="1" smtClean="0">
                <a:solidFill>
                  <a:srgbClr val="000000"/>
                </a:solidFill>
                <a:latin typeface="+mn-lt"/>
                <a:ea typeface="Calibri"/>
              </a:rPr>
              <a:t>pdct</a:t>
            </a:r>
            <a:r>
              <a:rPr lang="en-US" sz="1200" dirty="0" smtClean="0">
                <a:solidFill>
                  <a:srgbClr val="000000"/>
                </a:solidFill>
                <a:latin typeface="+mn-lt"/>
                <a:ea typeface="Calibri"/>
              </a:rPr>
              <a:t> growth:</a:t>
            </a:r>
            <a:endParaRPr lang="en-US" sz="1400" dirty="0" smtClean="0">
              <a:solidFill>
                <a:srgbClr val="000000"/>
              </a:solidFill>
              <a:latin typeface="Times New Roman"/>
              <a:ea typeface="Calibri"/>
            </a:endParaRPr>
          </a:p>
          <a:p>
            <a:pPr marL="800100" lvl="1" indent="-342900">
              <a:spcAft>
                <a:spcPts val="0"/>
              </a:spcAft>
              <a:buSzPts val="800"/>
              <a:buFont typeface="Calibri"/>
              <a:buChar char="−"/>
            </a:pPr>
            <a:r>
              <a:rPr lang="en-US" sz="1200" dirty="0" smtClean="0">
                <a:solidFill>
                  <a:srgbClr val="000000"/>
                </a:solidFill>
                <a:latin typeface="+mn-lt"/>
                <a:ea typeface="Calibri"/>
              </a:rPr>
              <a:t>growth led by poultry, followed by pork – two sectors where compound feed (and hence protein meal) play an important role</a:t>
            </a:r>
            <a:endParaRPr lang="en-US" sz="1400" dirty="0" smtClean="0">
              <a:solidFill>
                <a:srgbClr val="000000"/>
              </a:solidFill>
              <a:latin typeface="Times New Roman"/>
              <a:ea typeface="Calibri"/>
            </a:endParaRPr>
          </a:p>
          <a:p>
            <a:pPr marL="800100" lvl="1" indent="-342900">
              <a:spcAft>
                <a:spcPts val="0"/>
              </a:spcAft>
              <a:buSzPts val="800"/>
              <a:buFont typeface="Calibri"/>
              <a:buChar char="−"/>
            </a:pPr>
            <a:r>
              <a:rPr lang="en-US" sz="1200" dirty="0" smtClean="0">
                <a:solidFill>
                  <a:srgbClr val="000000"/>
                </a:solidFill>
                <a:latin typeface="+mn-lt"/>
                <a:ea typeface="Calibri"/>
              </a:rPr>
              <a:t>in absolute terms, global poultry </a:t>
            </a:r>
            <a:r>
              <a:rPr lang="en-US" sz="1200" dirty="0" err="1" smtClean="0">
                <a:solidFill>
                  <a:srgbClr val="000000"/>
                </a:solidFill>
                <a:latin typeface="+mn-lt"/>
                <a:ea typeface="Calibri"/>
              </a:rPr>
              <a:t>pdct</a:t>
            </a:r>
            <a:r>
              <a:rPr lang="en-US" sz="1200" dirty="0" smtClean="0">
                <a:solidFill>
                  <a:srgbClr val="000000"/>
                </a:solidFill>
                <a:latin typeface="+mn-lt"/>
                <a:ea typeface="Calibri"/>
              </a:rPr>
              <a:t> to overtake world </a:t>
            </a:r>
            <a:r>
              <a:rPr lang="en-US" sz="1200" dirty="0" err="1" smtClean="0">
                <a:solidFill>
                  <a:srgbClr val="000000"/>
                </a:solidFill>
                <a:latin typeface="+mn-lt"/>
                <a:ea typeface="Calibri"/>
              </a:rPr>
              <a:t>pigmeat</a:t>
            </a:r>
            <a:r>
              <a:rPr lang="en-US" sz="1200" dirty="0" smtClean="0">
                <a:solidFill>
                  <a:srgbClr val="000000"/>
                </a:solidFill>
                <a:latin typeface="+mn-lt"/>
                <a:ea typeface="Calibri"/>
              </a:rPr>
              <a:t> </a:t>
            </a:r>
            <a:r>
              <a:rPr lang="en-US" sz="1200" dirty="0" err="1" smtClean="0">
                <a:solidFill>
                  <a:srgbClr val="000000"/>
                </a:solidFill>
                <a:latin typeface="+mn-lt"/>
                <a:ea typeface="Calibri"/>
              </a:rPr>
              <a:t>pdct</a:t>
            </a:r>
            <a:r>
              <a:rPr lang="en-US" sz="1200" dirty="0" smtClean="0">
                <a:solidFill>
                  <a:srgbClr val="000000"/>
                </a:solidFill>
                <a:latin typeface="+mn-lt"/>
                <a:ea typeface="Calibri"/>
              </a:rPr>
              <a:t>   </a:t>
            </a:r>
            <a:endParaRPr lang="en-US" sz="1400" dirty="0" smtClean="0">
              <a:solidFill>
                <a:srgbClr val="000000"/>
              </a:solidFill>
              <a:latin typeface="Times New Roman"/>
              <a:ea typeface="Calibri"/>
            </a:endParaRPr>
          </a:p>
          <a:p>
            <a:pPr marL="800100" lvl="1" indent="-342900">
              <a:spcAft>
                <a:spcPts val="0"/>
              </a:spcAft>
              <a:buSzPts val="800"/>
              <a:buFont typeface="Calibri"/>
              <a:buChar char="−"/>
            </a:pPr>
            <a:r>
              <a:rPr lang="en-US" sz="1200" dirty="0" smtClean="0">
                <a:solidFill>
                  <a:srgbClr val="000000"/>
                </a:solidFill>
                <a:latin typeface="+mn-lt"/>
                <a:ea typeface="Calibri"/>
              </a:rPr>
              <a:t>poultry:  cheapest and most accessible source of meat for lower income consumers + viewed as healthy due to its low content of saturated fat + low cultural barriers related to </a:t>
            </a:r>
            <a:r>
              <a:rPr lang="en-US" sz="1200" dirty="0" err="1" smtClean="0">
                <a:solidFill>
                  <a:srgbClr val="000000"/>
                </a:solidFill>
                <a:latin typeface="+mn-lt"/>
                <a:ea typeface="Calibri"/>
              </a:rPr>
              <a:t>cspt</a:t>
            </a:r>
            <a:endParaRPr lang="en-US" sz="1400" dirty="0" smtClean="0">
              <a:solidFill>
                <a:srgbClr val="000000"/>
              </a:solidFill>
              <a:latin typeface="Times New Roman"/>
              <a:ea typeface="Calibri"/>
            </a:endParaRPr>
          </a:p>
          <a:p>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A93C7C6-B740-407A-8AA8-716A15D94E7A}" type="slidenum">
              <a:rPr lang="en-US" smtClean="0"/>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marL="342900" lvl="0" indent="-342900">
              <a:spcAft>
                <a:spcPts val="0"/>
              </a:spcAft>
              <a:buFont typeface="Symbol"/>
              <a:buNone/>
            </a:pPr>
            <a:r>
              <a:rPr lang="en-US" sz="1200" u="sng" dirty="0" smtClean="0">
                <a:solidFill>
                  <a:srgbClr val="000000"/>
                </a:solidFill>
                <a:latin typeface="+mn-lt"/>
                <a:ea typeface="Calibri"/>
              </a:rPr>
              <a:t>Geographical distribution of growth</a:t>
            </a:r>
            <a:r>
              <a:rPr lang="en-US" sz="1200" u="none" dirty="0" smtClean="0">
                <a:solidFill>
                  <a:srgbClr val="000000"/>
                </a:solidFill>
                <a:latin typeface="+mn-lt"/>
                <a:ea typeface="Calibri"/>
              </a:rPr>
              <a:t>:</a:t>
            </a:r>
          </a:p>
          <a:p>
            <a:pPr marL="342900" lvl="0" indent="-342900">
              <a:spcAft>
                <a:spcPts val="0"/>
              </a:spcAft>
              <a:buFont typeface="Symbol"/>
              <a:buNone/>
            </a:pPr>
            <a:endParaRPr lang="en-US" sz="1400" u="none" dirty="0" smtClean="0">
              <a:solidFill>
                <a:srgbClr val="000000"/>
              </a:solidFill>
              <a:latin typeface="Times New Roman"/>
              <a:ea typeface="Calibri"/>
            </a:endParaRPr>
          </a:p>
          <a:p>
            <a:pPr marL="342900" lvl="0" indent="-342900">
              <a:spcAft>
                <a:spcPts val="0"/>
              </a:spcAft>
              <a:buSzPts val="800"/>
              <a:buFont typeface="Calibri"/>
              <a:buChar char="−"/>
            </a:pPr>
            <a:r>
              <a:rPr lang="en-US" sz="1200" dirty="0" smtClean="0">
                <a:solidFill>
                  <a:srgbClr val="000000"/>
                </a:solidFill>
                <a:latin typeface="+mn-lt"/>
                <a:ea typeface="Calibri"/>
              </a:rPr>
              <a:t>share of </a:t>
            </a:r>
            <a:r>
              <a:rPr lang="en-US" sz="1200" dirty="0" err="1" smtClean="0">
                <a:solidFill>
                  <a:srgbClr val="000000"/>
                </a:solidFill>
                <a:latin typeface="+mn-lt"/>
                <a:ea typeface="Calibri"/>
              </a:rPr>
              <a:t>dvlpd</a:t>
            </a:r>
            <a:r>
              <a:rPr lang="en-US" sz="1200" dirty="0" smtClean="0">
                <a:solidFill>
                  <a:srgbClr val="000000"/>
                </a:solidFill>
                <a:latin typeface="+mn-lt"/>
                <a:ea typeface="Calibri"/>
              </a:rPr>
              <a:t> and </a:t>
            </a:r>
            <a:r>
              <a:rPr lang="en-US" sz="1200" dirty="0" err="1" smtClean="0">
                <a:solidFill>
                  <a:srgbClr val="000000"/>
                </a:solidFill>
                <a:latin typeface="+mn-lt"/>
                <a:ea typeface="Calibri"/>
              </a:rPr>
              <a:t>dvlpg</a:t>
            </a:r>
            <a:r>
              <a:rPr lang="en-US" sz="1200" dirty="0" smtClean="0">
                <a:solidFill>
                  <a:srgbClr val="000000"/>
                </a:solidFill>
                <a:latin typeface="+mn-lt"/>
                <a:ea typeface="Calibri"/>
              </a:rPr>
              <a:t> group in total </a:t>
            </a:r>
            <a:r>
              <a:rPr lang="en-US" sz="1200" dirty="0" err="1" smtClean="0">
                <a:solidFill>
                  <a:srgbClr val="000000"/>
                </a:solidFill>
                <a:latin typeface="+mn-lt"/>
                <a:ea typeface="Calibri"/>
              </a:rPr>
              <a:t>pdct</a:t>
            </a:r>
            <a:r>
              <a:rPr lang="en-US" sz="1200" dirty="0" smtClean="0">
                <a:solidFill>
                  <a:srgbClr val="000000"/>
                </a:solidFill>
                <a:latin typeface="+mn-lt"/>
                <a:ea typeface="Calibri"/>
              </a:rPr>
              <a:t> increase: 16% and 84% respectively</a:t>
            </a:r>
          </a:p>
          <a:p>
            <a:pPr marL="342900" lvl="0" indent="-342900">
              <a:spcAft>
                <a:spcPts val="0"/>
              </a:spcAft>
              <a:buSzPts val="800"/>
              <a:buFont typeface="Calibri"/>
              <a:buChar char="−"/>
            </a:pPr>
            <a:r>
              <a:rPr lang="en-US" sz="1200" dirty="0" smtClean="0">
                <a:solidFill>
                  <a:srgbClr val="000000"/>
                </a:solidFill>
                <a:latin typeface="+mn-lt"/>
                <a:ea typeface="Calibri"/>
              </a:rPr>
              <a:t>in </a:t>
            </a:r>
            <a:r>
              <a:rPr lang="en-US" sz="1200" dirty="0" err="1" smtClean="0">
                <a:solidFill>
                  <a:srgbClr val="000000"/>
                </a:solidFill>
                <a:latin typeface="+mn-lt"/>
                <a:ea typeface="Calibri"/>
              </a:rPr>
              <a:t>dvlpg</a:t>
            </a:r>
            <a:r>
              <a:rPr lang="en-US" sz="1200" dirty="0" smtClean="0">
                <a:solidFill>
                  <a:srgbClr val="000000"/>
                </a:solidFill>
                <a:latin typeface="+mn-lt"/>
                <a:ea typeface="Calibri"/>
              </a:rPr>
              <a:t> countries meat</a:t>
            </a:r>
            <a:r>
              <a:rPr lang="en-US" sz="1200" baseline="0" dirty="0" smtClean="0">
                <a:solidFill>
                  <a:srgbClr val="000000"/>
                </a:solidFill>
                <a:latin typeface="+mn-lt"/>
                <a:ea typeface="Calibri"/>
              </a:rPr>
              <a:t> </a:t>
            </a:r>
            <a:r>
              <a:rPr lang="en-US" sz="1200" baseline="0" dirty="0" err="1" smtClean="0">
                <a:solidFill>
                  <a:srgbClr val="000000"/>
                </a:solidFill>
                <a:latin typeface="+mn-lt"/>
                <a:ea typeface="Calibri"/>
              </a:rPr>
              <a:t>cspt</a:t>
            </a:r>
            <a:r>
              <a:rPr lang="en-US" sz="1200" baseline="0" dirty="0" smtClean="0">
                <a:solidFill>
                  <a:srgbClr val="000000"/>
                </a:solidFill>
                <a:latin typeface="+mn-lt"/>
                <a:ea typeface="Calibri"/>
              </a:rPr>
              <a:t> keeps expanding due to pop./income growth , urbanization, and changing dietary habits </a:t>
            </a:r>
            <a:endParaRPr lang="en-US" sz="1400" dirty="0" smtClean="0">
              <a:solidFill>
                <a:srgbClr val="000000"/>
              </a:solidFill>
              <a:latin typeface="Times New Roman"/>
              <a:ea typeface="Calibri"/>
            </a:endParaRPr>
          </a:p>
          <a:p>
            <a:pPr marL="342900" lvl="0" indent="-342900">
              <a:spcAft>
                <a:spcPts val="0"/>
              </a:spcAft>
              <a:buSzPts val="800"/>
              <a:buFont typeface="Calibri"/>
              <a:buChar char="−"/>
            </a:pPr>
            <a:r>
              <a:rPr lang="en-US" sz="1200" dirty="0" smtClean="0">
                <a:solidFill>
                  <a:srgbClr val="000000"/>
                </a:solidFill>
                <a:latin typeface="+mn-lt"/>
                <a:ea typeface="Calibri"/>
              </a:rPr>
              <a:t>growth leaders (in absolute terms):  </a:t>
            </a:r>
            <a:r>
              <a:rPr lang="en-US" sz="1200" u="sng" dirty="0" smtClean="0">
                <a:solidFill>
                  <a:srgbClr val="000000"/>
                </a:solidFill>
                <a:latin typeface="+mn-lt"/>
                <a:ea typeface="Calibri"/>
              </a:rPr>
              <a:t>regions</a:t>
            </a:r>
            <a:r>
              <a:rPr lang="en-US" sz="1200" dirty="0" smtClean="0">
                <a:solidFill>
                  <a:srgbClr val="000000"/>
                </a:solidFill>
                <a:latin typeface="+mn-lt"/>
                <a:ea typeface="Calibri"/>
              </a:rPr>
              <a:t> in order of importance: Asia (led by China), </a:t>
            </a:r>
            <a:r>
              <a:rPr lang="en-US" sz="1200" dirty="0" err="1" smtClean="0">
                <a:solidFill>
                  <a:srgbClr val="000000"/>
                </a:solidFill>
                <a:latin typeface="+mn-lt"/>
                <a:ea typeface="Calibri"/>
              </a:rPr>
              <a:t>LatAm</a:t>
            </a:r>
            <a:r>
              <a:rPr lang="en-US" sz="1200" dirty="0" smtClean="0">
                <a:solidFill>
                  <a:srgbClr val="000000"/>
                </a:solidFill>
                <a:latin typeface="+mn-lt"/>
                <a:ea typeface="Calibri"/>
              </a:rPr>
              <a:t>, Africa, North America; individual </a:t>
            </a:r>
            <a:r>
              <a:rPr lang="en-US" sz="1200" u="sng" dirty="0" smtClean="0">
                <a:solidFill>
                  <a:srgbClr val="000000"/>
                </a:solidFill>
                <a:latin typeface="+mn-lt"/>
                <a:ea typeface="Calibri"/>
              </a:rPr>
              <a:t>countries</a:t>
            </a:r>
            <a:r>
              <a:rPr lang="en-US" sz="1200" dirty="0" smtClean="0">
                <a:solidFill>
                  <a:srgbClr val="000000"/>
                </a:solidFill>
                <a:latin typeface="+mn-lt"/>
                <a:ea typeface="Calibri"/>
              </a:rPr>
              <a:t>: China, US, Brazil, Russian Federation</a:t>
            </a:r>
            <a:endParaRPr lang="en-US" sz="1400" dirty="0" smtClean="0">
              <a:solidFill>
                <a:srgbClr val="000000"/>
              </a:solidFill>
              <a:latin typeface="Times New Roman"/>
              <a:ea typeface="Calibri"/>
            </a:endParaRPr>
          </a:p>
          <a:p>
            <a:pPr marL="342900" lvl="0" indent="-342900">
              <a:spcAft>
                <a:spcPts val="0"/>
              </a:spcAft>
              <a:buSzPts val="800"/>
              <a:buFont typeface="Calibri"/>
              <a:buChar char="−"/>
            </a:pPr>
            <a:r>
              <a:rPr lang="en-US" sz="1200" dirty="0" smtClean="0">
                <a:solidFill>
                  <a:srgbClr val="000000"/>
                </a:solidFill>
                <a:latin typeface="+mn-lt"/>
                <a:ea typeface="Calibri"/>
              </a:rPr>
              <a:t>high expansion rates also in Argentina, Russian Federation, Indonesia, Vietnam</a:t>
            </a:r>
            <a:endParaRPr lang="en-US" sz="1400" dirty="0" smtClean="0">
              <a:solidFill>
                <a:srgbClr val="000000"/>
              </a:solidFill>
              <a:latin typeface="Times New Roman"/>
              <a:ea typeface="Calibri"/>
            </a:endParaRPr>
          </a:p>
          <a:p>
            <a:pPr marL="342900" lvl="0" indent="-342900">
              <a:spcAft>
                <a:spcPts val="0"/>
              </a:spcAft>
              <a:buSzPts val="800"/>
              <a:buFont typeface="Calibri"/>
              <a:buChar char="−"/>
            </a:pPr>
            <a:r>
              <a:rPr lang="en-US" sz="1200" dirty="0" smtClean="0">
                <a:solidFill>
                  <a:srgbClr val="000000"/>
                </a:solidFill>
                <a:latin typeface="+mn-lt"/>
                <a:ea typeface="Calibri"/>
              </a:rPr>
              <a:t>OECD group:  generally weak growth  ← stagnating domestic demand and escalating costs related to preservation of the environment</a:t>
            </a:r>
            <a:endParaRPr lang="en-US" sz="1400" dirty="0" smtClean="0">
              <a:solidFill>
                <a:srgbClr val="000000"/>
              </a:solidFill>
              <a:latin typeface="Times New Roman"/>
              <a:ea typeface="Calibri"/>
            </a:endParaRPr>
          </a:p>
          <a:p>
            <a:endParaRPr lang="en-US" dirty="0"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88119A-D4A5-481D-9BCC-6952E16A9FF2}"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a:spcAft>
                <a:spcPts val="0"/>
              </a:spcAft>
            </a:pPr>
            <a:r>
              <a:rPr lang="en-US" sz="1200" b="1" dirty="0" smtClean="0">
                <a:solidFill>
                  <a:srgbClr val="000000"/>
                </a:solidFill>
                <a:latin typeface="+mn-lt"/>
                <a:ea typeface="Calibri"/>
              </a:rPr>
              <a:t>Dairy  sector</a:t>
            </a:r>
            <a:endParaRPr lang="en-US" sz="1400" dirty="0" smtClean="0">
              <a:solidFill>
                <a:srgbClr val="000000"/>
              </a:solidFill>
              <a:latin typeface="Times New Roman"/>
              <a:ea typeface="Calibri"/>
            </a:endParaRPr>
          </a:p>
          <a:p>
            <a:pPr>
              <a:spcAft>
                <a:spcPts val="0"/>
              </a:spcAft>
            </a:pPr>
            <a:r>
              <a:rPr lang="en-US" sz="1200" b="1" dirty="0" smtClean="0">
                <a:solidFill>
                  <a:srgbClr val="000000"/>
                </a:solidFill>
                <a:latin typeface="+mn-lt"/>
                <a:ea typeface="Calibri"/>
              </a:rPr>
              <a:t> </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global </a:t>
            </a:r>
            <a:r>
              <a:rPr lang="en-US" sz="1200" dirty="0" err="1" smtClean="0">
                <a:solidFill>
                  <a:srgbClr val="000000"/>
                </a:solidFill>
                <a:latin typeface="+mn-lt"/>
                <a:ea typeface="Calibri"/>
              </a:rPr>
              <a:t>pdct</a:t>
            </a:r>
            <a:r>
              <a:rPr lang="en-US" sz="1200" dirty="0" smtClean="0">
                <a:solidFill>
                  <a:srgbClr val="000000"/>
                </a:solidFill>
                <a:latin typeface="+mn-lt"/>
                <a:ea typeface="Calibri"/>
              </a:rPr>
              <a:t> of milk and dairy products will continue to expand at a strong rate</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annual expansion in total </a:t>
            </a:r>
            <a:r>
              <a:rPr lang="en-US" sz="1200" dirty="0" err="1" smtClean="0">
                <a:solidFill>
                  <a:srgbClr val="000000"/>
                </a:solidFill>
                <a:latin typeface="+mn-lt"/>
                <a:ea typeface="Calibri"/>
              </a:rPr>
              <a:t>pdct</a:t>
            </a:r>
            <a:r>
              <a:rPr lang="en-US" sz="1200" dirty="0" smtClean="0">
                <a:solidFill>
                  <a:srgbClr val="000000"/>
                </a:solidFill>
                <a:latin typeface="+mn-lt"/>
                <a:ea typeface="Calibri"/>
              </a:rPr>
              <a:t> to slow down from slightly</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err="1" smtClean="0">
                <a:solidFill>
                  <a:srgbClr val="000000"/>
                </a:solidFill>
                <a:latin typeface="+mn-lt"/>
                <a:ea typeface="Calibri"/>
              </a:rPr>
              <a:t>pdct</a:t>
            </a:r>
            <a:r>
              <a:rPr lang="en-US" sz="1200" dirty="0" smtClean="0">
                <a:solidFill>
                  <a:srgbClr val="000000"/>
                </a:solidFill>
                <a:latin typeface="+mn-lt"/>
                <a:ea typeface="Calibri"/>
              </a:rPr>
              <a:t> growth to originate mostly from </a:t>
            </a:r>
            <a:r>
              <a:rPr lang="en-US" sz="1200" dirty="0" err="1" smtClean="0">
                <a:solidFill>
                  <a:srgbClr val="000000"/>
                </a:solidFill>
                <a:latin typeface="+mn-lt"/>
                <a:ea typeface="Calibri"/>
              </a:rPr>
              <a:t>dvlpg</a:t>
            </a:r>
            <a:r>
              <a:rPr lang="en-US" sz="1200" dirty="0" smtClean="0">
                <a:solidFill>
                  <a:srgbClr val="000000"/>
                </a:solidFill>
                <a:latin typeface="+mn-lt"/>
                <a:ea typeface="Calibri"/>
              </a:rPr>
              <a:t> countries (78%), thanks to both </a:t>
            </a:r>
            <a:r>
              <a:rPr lang="en-US" sz="1200" u="sng" dirty="0" smtClean="0">
                <a:solidFill>
                  <a:srgbClr val="000000"/>
                </a:solidFill>
                <a:latin typeface="+mn-lt"/>
                <a:ea typeface="Calibri"/>
              </a:rPr>
              <a:t>herd increases</a:t>
            </a:r>
            <a:r>
              <a:rPr lang="en-US" sz="1200" dirty="0" smtClean="0">
                <a:solidFill>
                  <a:srgbClr val="000000"/>
                </a:solidFill>
                <a:latin typeface="+mn-lt"/>
                <a:ea typeface="Calibri"/>
              </a:rPr>
              <a:t> and </a:t>
            </a:r>
            <a:r>
              <a:rPr lang="en-US" sz="1200" u="sng" dirty="0" smtClean="0">
                <a:solidFill>
                  <a:srgbClr val="000000"/>
                </a:solidFill>
                <a:latin typeface="+mn-lt"/>
                <a:ea typeface="Calibri"/>
              </a:rPr>
              <a:t>yield improvements</a:t>
            </a:r>
            <a:r>
              <a:rPr lang="en-US" sz="1200" dirty="0" smtClean="0">
                <a:solidFill>
                  <a:srgbClr val="000000"/>
                </a:solidFill>
                <a:latin typeface="+mn-lt"/>
                <a:ea typeface="Calibri"/>
              </a:rPr>
              <a:t>; however, herd growth is limited by constraints in water and land availability;  meanwhile, yield growth is picking up as modern dairy production systems spread    </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u="sng" dirty="0" smtClean="0">
                <a:solidFill>
                  <a:srgbClr val="000000"/>
                </a:solidFill>
                <a:latin typeface="+mn-lt"/>
                <a:ea typeface="Calibri"/>
              </a:rPr>
              <a:t>India</a:t>
            </a:r>
            <a:r>
              <a:rPr lang="en-US" sz="1200" dirty="0" smtClean="0">
                <a:solidFill>
                  <a:srgbClr val="000000"/>
                </a:solidFill>
                <a:latin typeface="+mn-lt"/>
                <a:ea typeface="Calibri"/>
              </a:rPr>
              <a:t> to become world’s largest milk producer, outpacing the </a:t>
            </a:r>
            <a:r>
              <a:rPr lang="en-US" sz="1200" u="sng" dirty="0" smtClean="0">
                <a:solidFill>
                  <a:srgbClr val="000000"/>
                </a:solidFill>
                <a:latin typeface="+mn-lt"/>
                <a:ea typeface="Calibri"/>
              </a:rPr>
              <a:t>EU</a:t>
            </a:r>
            <a:r>
              <a:rPr lang="en-US" sz="1200" dirty="0" smtClean="0">
                <a:solidFill>
                  <a:srgbClr val="000000"/>
                </a:solidFill>
                <a:latin typeface="+mn-lt"/>
                <a:ea typeface="Calibri"/>
              </a:rPr>
              <a:t>; sluggish EU growth due to weak growth in domestic demand and relatively high </a:t>
            </a:r>
            <a:r>
              <a:rPr lang="en-US" sz="1200" dirty="0" err="1" smtClean="0">
                <a:solidFill>
                  <a:srgbClr val="000000"/>
                </a:solidFill>
                <a:latin typeface="+mn-lt"/>
                <a:ea typeface="Calibri"/>
              </a:rPr>
              <a:t>pdct</a:t>
            </a:r>
            <a:r>
              <a:rPr lang="en-US" sz="1200" dirty="0" smtClean="0">
                <a:solidFill>
                  <a:srgbClr val="000000"/>
                </a:solidFill>
                <a:latin typeface="+mn-lt"/>
                <a:ea typeface="Calibri"/>
              </a:rPr>
              <a:t> costs.     </a:t>
            </a:r>
            <a:endParaRPr lang="en-US" sz="1400" dirty="0" smtClean="0">
              <a:solidFill>
                <a:srgbClr val="000000"/>
              </a:solidFill>
              <a:latin typeface="Times New Roman"/>
              <a:ea typeface="Calibri"/>
            </a:endParaRPr>
          </a:p>
          <a:p>
            <a:pPr>
              <a:spcAft>
                <a:spcPts val="0"/>
              </a:spcAft>
            </a:pPr>
            <a:r>
              <a:rPr lang="en-US" sz="1200" dirty="0" smtClean="0">
                <a:solidFill>
                  <a:srgbClr val="000000"/>
                </a:solidFill>
                <a:latin typeface="+mn-lt"/>
                <a:ea typeface="Calibri"/>
              </a:rPr>
              <a:t> </a:t>
            </a:r>
            <a:endParaRPr lang="en-US" sz="1400" dirty="0" smtClean="0">
              <a:solidFill>
                <a:srgbClr val="000000"/>
              </a:solidFill>
              <a:latin typeface="Times New Roman"/>
              <a:ea typeface="Calibri"/>
            </a:endParaRPr>
          </a:p>
          <a:p>
            <a:pPr>
              <a:spcAft>
                <a:spcPts val="0"/>
              </a:spcAft>
            </a:pPr>
            <a:r>
              <a:rPr lang="en-US" sz="1200" b="1" dirty="0" smtClean="0">
                <a:solidFill>
                  <a:srgbClr val="000000"/>
                </a:solidFill>
                <a:latin typeface="+mn-lt"/>
                <a:ea typeface="Calibri"/>
              </a:rPr>
              <a:t> </a:t>
            </a:r>
            <a:endParaRPr lang="en-US" sz="1400" dirty="0" smtClean="0">
              <a:solidFill>
                <a:srgbClr val="000000"/>
              </a:solidFill>
              <a:latin typeface="Times New Roman"/>
              <a:ea typeface="Calibri"/>
            </a:endParaRPr>
          </a:p>
          <a:p>
            <a:pPr>
              <a:spcAft>
                <a:spcPts val="0"/>
              </a:spcAft>
            </a:pPr>
            <a:r>
              <a:rPr lang="en-US" sz="1200" b="1" dirty="0" smtClean="0">
                <a:solidFill>
                  <a:srgbClr val="000000"/>
                </a:solidFill>
                <a:latin typeface="+mn-lt"/>
                <a:ea typeface="Calibri"/>
              </a:rPr>
              <a:t>Aquaculture</a:t>
            </a:r>
            <a:endParaRPr lang="en-US" sz="1400" dirty="0" smtClean="0">
              <a:solidFill>
                <a:srgbClr val="000000"/>
              </a:solidFill>
              <a:latin typeface="Times New Roman"/>
              <a:ea typeface="Calibri"/>
            </a:endParaRPr>
          </a:p>
          <a:p>
            <a:pPr>
              <a:spcAft>
                <a:spcPts val="0"/>
              </a:spcAft>
            </a:pPr>
            <a:r>
              <a:rPr lang="en-US" sz="1200" i="1" dirty="0" smtClean="0">
                <a:solidFill>
                  <a:srgbClr val="000000"/>
                </a:solidFill>
                <a:latin typeface="+mn-lt"/>
                <a:ea typeface="Calibri"/>
              </a:rPr>
              <a:t> </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expansion in global aquaculture </a:t>
            </a:r>
            <a:r>
              <a:rPr lang="en-US" sz="1200" dirty="0" err="1" smtClean="0">
                <a:solidFill>
                  <a:srgbClr val="000000"/>
                </a:solidFill>
                <a:latin typeface="+mn-lt"/>
                <a:ea typeface="Calibri"/>
              </a:rPr>
              <a:t>pdct</a:t>
            </a:r>
            <a:r>
              <a:rPr lang="en-US" sz="1200" dirty="0" smtClean="0">
                <a:solidFill>
                  <a:srgbClr val="000000"/>
                </a:solidFill>
                <a:latin typeface="+mn-lt"/>
                <a:ea typeface="Calibri"/>
              </a:rPr>
              <a:t> to continue:  36% increase over the outlook period</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but slowdown compared to past decade (annual growth down to 2.5%, from 5.6% ; slowdown attributed to:</a:t>
            </a:r>
          </a:p>
          <a:p>
            <a:pPr marL="800100" lvl="1" indent="-342900">
              <a:spcAft>
                <a:spcPts val="0"/>
              </a:spcAft>
              <a:buFont typeface="Wingdings" pitchFamily="2" charset="2"/>
              <a:buChar char="Ø"/>
            </a:pPr>
            <a:r>
              <a:rPr lang="en-US" sz="1200" dirty="0" smtClean="0">
                <a:solidFill>
                  <a:srgbClr val="000000"/>
                </a:solidFill>
                <a:latin typeface="+mn-lt"/>
                <a:ea typeface="Calibri"/>
              </a:rPr>
              <a:t>increasingly stringent environmental regulations</a:t>
            </a:r>
            <a:endParaRPr lang="en-US" sz="1400" dirty="0" smtClean="0">
              <a:solidFill>
                <a:srgbClr val="000000"/>
              </a:solidFill>
              <a:latin typeface="Times New Roman"/>
              <a:ea typeface="Calibri"/>
            </a:endParaRPr>
          </a:p>
          <a:p>
            <a:pPr marL="800100" lvl="1" indent="-342900">
              <a:spcAft>
                <a:spcPts val="0"/>
              </a:spcAft>
              <a:buFont typeface="Wingdings" pitchFamily="2" charset="2"/>
              <a:buChar char="Ø"/>
            </a:pPr>
            <a:r>
              <a:rPr lang="en-US" sz="1200" dirty="0" smtClean="0">
                <a:solidFill>
                  <a:srgbClr val="000000"/>
                </a:solidFill>
                <a:latin typeface="+mn-lt"/>
                <a:ea typeface="Calibri"/>
              </a:rPr>
              <a:t>disease problems (related to high density issues)</a:t>
            </a:r>
            <a:endParaRPr lang="en-US" sz="1400" dirty="0" smtClean="0">
              <a:solidFill>
                <a:srgbClr val="000000"/>
              </a:solidFill>
              <a:latin typeface="Times New Roman"/>
              <a:ea typeface="Calibri"/>
            </a:endParaRPr>
          </a:p>
          <a:p>
            <a:pPr marL="800100" lvl="1" indent="-342900">
              <a:spcAft>
                <a:spcPts val="0"/>
              </a:spcAft>
              <a:buFont typeface="Wingdings" pitchFamily="2" charset="2"/>
              <a:buChar char="Ø"/>
            </a:pPr>
            <a:r>
              <a:rPr lang="en-US" sz="1200" dirty="0" smtClean="0">
                <a:solidFill>
                  <a:srgbClr val="000000"/>
                </a:solidFill>
                <a:latin typeface="+mn-lt"/>
                <a:ea typeface="Calibri"/>
              </a:rPr>
              <a:t>competition from other users of water and coastal spaces</a:t>
            </a:r>
            <a:endParaRPr lang="en-US" sz="1400" dirty="0" smtClean="0">
              <a:solidFill>
                <a:srgbClr val="000000"/>
              </a:solidFill>
              <a:latin typeface="Times New Roman"/>
              <a:ea typeface="Calibri"/>
            </a:endParaRPr>
          </a:p>
          <a:p>
            <a:pPr marL="800100" lvl="1" indent="-342900">
              <a:spcAft>
                <a:spcPts val="0"/>
              </a:spcAft>
              <a:buFont typeface="Wingdings" pitchFamily="2" charset="2"/>
              <a:buChar char="Ø"/>
            </a:pPr>
            <a:r>
              <a:rPr lang="en-US" sz="1200" dirty="0" smtClean="0">
                <a:solidFill>
                  <a:srgbClr val="000000"/>
                </a:solidFill>
                <a:latin typeface="+mn-lt"/>
                <a:ea typeface="Calibri"/>
              </a:rPr>
              <a:t>high costs of fishmeal, </a:t>
            </a:r>
            <a:r>
              <a:rPr lang="en-US" sz="1200" dirty="0" err="1" smtClean="0">
                <a:solidFill>
                  <a:srgbClr val="000000"/>
                </a:solidFill>
                <a:latin typeface="+mn-lt"/>
                <a:ea typeface="Calibri"/>
              </a:rPr>
              <a:t>fishoil</a:t>
            </a:r>
            <a:r>
              <a:rPr lang="en-US" sz="1200" dirty="0" smtClean="0">
                <a:solidFill>
                  <a:srgbClr val="000000"/>
                </a:solidFill>
                <a:latin typeface="+mn-lt"/>
                <a:ea typeface="Calibri"/>
              </a:rPr>
              <a:t> and other related feeds </a:t>
            </a: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dirty="0" smtClean="0">
                <a:solidFill>
                  <a:srgbClr val="000000"/>
                </a:solidFill>
                <a:latin typeface="+mn-lt"/>
                <a:ea typeface="Calibri"/>
              </a:rPr>
              <a:t>but remember: aquaculture remains one of the fastest growing sectors when compared to other food-producing systems</a:t>
            </a:r>
            <a:endParaRPr lang="en-US" sz="1400" dirty="0" smtClean="0">
              <a:solidFill>
                <a:srgbClr val="000000"/>
              </a:solidFill>
              <a:latin typeface="Times New Roman"/>
              <a:ea typeface="Calibri"/>
            </a:endParaRPr>
          </a:p>
          <a:p>
            <a:endParaRPr lang="en-US" dirty="0" smtClean="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B9741DE-D3CC-47A0-B0B9-AFBC2DEA9BD4}"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Aft>
                <a:spcPts val="0"/>
              </a:spcAft>
            </a:pPr>
            <a:r>
              <a:rPr lang="en-US" sz="1200" dirty="0" smtClean="0">
                <a:solidFill>
                  <a:srgbClr val="000000"/>
                </a:solidFill>
                <a:latin typeface="+mn-lt"/>
                <a:ea typeface="Calibri"/>
              </a:rPr>
              <a:t>Oilseed industry remains a fast-rising sector – outpacing all other sectors in relative terms! </a:t>
            </a:r>
            <a:r>
              <a:rPr lang="en-US" sz="1200" i="1" dirty="0" smtClean="0">
                <a:solidFill>
                  <a:srgbClr val="000000"/>
                </a:solidFill>
                <a:latin typeface="+mn-lt"/>
                <a:ea typeface="Calibri"/>
              </a:rPr>
              <a:t>(see percentage figures in red print) </a:t>
            </a:r>
            <a:endParaRPr lang="en-US" sz="1400" dirty="0" smtClean="0">
              <a:solidFill>
                <a:srgbClr val="000000"/>
              </a:solidFill>
              <a:latin typeface="Times New Roman"/>
              <a:ea typeface="Calibri"/>
            </a:endParaRPr>
          </a:p>
          <a:p>
            <a:pPr>
              <a:spcAft>
                <a:spcPts val="0"/>
              </a:spcAft>
            </a:pPr>
            <a:r>
              <a:rPr lang="en-US" sz="1200" dirty="0" smtClean="0">
                <a:solidFill>
                  <a:srgbClr val="000000"/>
                </a:solidFill>
                <a:latin typeface="+mn-lt"/>
                <a:ea typeface="Calibri"/>
              </a:rPr>
              <a:t> </a:t>
            </a:r>
            <a:endParaRPr lang="en-US" sz="1400" dirty="0" smtClean="0">
              <a:solidFill>
                <a:srgbClr val="000000"/>
              </a:solidFill>
              <a:latin typeface="Times New Roman"/>
              <a:ea typeface="Calibri"/>
            </a:endParaRPr>
          </a:p>
          <a:p>
            <a:pPr>
              <a:spcAft>
                <a:spcPts val="0"/>
              </a:spcAft>
            </a:pPr>
            <a:r>
              <a:rPr lang="en-US" sz="1200" dirty="0" smtClean="0">
                <a:solidFill>
                  <a:srgbClr val="000000"/>
                </a:solidFill>
                <a:latin typeface="+mn-lt"/>
                <a:ea typeface="Calibri"/>
              </a:rPr>
              <a:t> </a:t>
            </a:r>
            <a:endParaRPr lang="en-US" sz="1400" dirty="0" smtClean="0">
              <a:solidFill>
                <a:srgbClr val="000000"/>
              </a:solidFill>
              <a:latin typeface="Times New Roman"/>
              <a:ea typeface="Calibri"/>
            </a:endParaRPr>
          </a:p>
          <a:p>
            <a:pPr>
              <a:spcAft>
                <a:spcPts val="0"/>
              </a:spcAft>
            </a:pPr>
            <a:r>
              <a:rPr lang="en-US" sz="1200" b="1" dirty="0" smtClean="0">
                <a:solidFill>
                  <a:srgbClr val="000000"/>
                </a:solidFill>
                <a:latin typeface="+mn-lt"/>
                <a:ea typeface="Calibri"/>
              </a:rPr>
              <a:t>Oilseeds production  </a:t>
            </a:r>
            <a:r>
              <a:rPr lang="en-US" sz="1400" i="1" dirty="0" smtClean="0">
                <a:solidFill>
                  <a:srgbClr val="000000"/>
                </a:solidFill>
                <a:latin typeface="+mn-lt"/>
                <a:ea typeface="Calibri"/>
              </a:rPr>
              <a:t>(</a:t>
            </a:r>
            <a:r>
              <a:rPr lang="en-US" sz="1400" i="1" dirty="0" err="1" smtClean="0">
                <a:solidFill>
                  <a:srgbClr val="000000"/>
                </a:solidFill>
                <a:latin typeface="+mn-lt"/>
                <a:ea typeface="Calibri"/>
              </a:rPr>
              <a:t>soya+rape+sun+groundnut+cottonseed</a:t>
            </a:r>
            <a:r>
              <a:rPr lang="en-US" sz="1400" i="1" dirty="0" smtClean="0">
                <a:solidFill>
                  <a:srgbClr val="000000"/>
                </a:solidFill>
                <a:latin typeface="+mn-lt"/>
                <a:ea typeface="Calibri"/>
              </a:rPr>
              <a:t>)</a:t>
            </a:r>
          </a:p>
          <a:p>
            <a:pPr>
              <a:spcAft>
                <a:spcPts val="0"/>
              </a:spcAft>
            </a:pPr>
            <a:endParaRPr lang="en-US" sz="1400" dirty="0" smtClean="0">
              <a:solidFill>
                <a:srgbClr val="000000"/>
              </a:solidFill>
              <a:latin typeface="Times New Roman"/>
              <a:ea typeface="Calibri"/>
            </a:endParaRPr>
          </a:p>
          <a:p>
            <a:pPr marL="342900" lvl="0" indent="-342900">
              <a:spcAft>
                <a:spcPts val="0"/>
              </a:spcAft>
              <a:buFont typeface="Symbol"/>
              <a:buChar char=""/>
            </a:pPr>
            <a:r>
              <a:rPr lang="en-US" sz="1200" u="sng" dirty="0" smtClean="0">
                <a:solidFill>
                  <a:srgbClr val="000000"/>
                </a:solidFill>
                <a:latin typeface="+mn-lt"/>
                <a:ea typeface="Calibri"/>
              </a:rPr>
              <a:t>total production</a:t>
            </a:r>
            <a:r>
              <a:rPr lang="en-US" sz="1200" dirty="0" smtClean="0">
                <a:solidFill>
                  <a:srgbClr val="000000"/>
                </a:solidFill>
                <a:latin typeface="+mn-lt"/>
                <a:ea typeface="Calibri"/>
              </a:rPr>
              <a:t>:  up 26% (2023 over 2011-13) – on sustained demand for oilseed products</a:t>
            </a:r>
            <a:endParaRPr lang="en-US" sz="1400" dirty="0" smtClean="0">
              <a:solidFill>
                <a:srgbClr val="000000"/>
              </a:solidFill>
              <a:latin typeface="Times New Roman"/>
              <a:ea typeface="Calibri"/>
            </a:endParaRPr>
          </a:p>
          <a:p>
            <a:pPr marL="342900" lvl="0" indent="-342900">
              <a:spcAft>
                <a:spcPts val="0"/>
              </a:spcAft>
              <a:buFont typeface="Symbol"/>
              <a:buChar char=""/>
            </a:pPr>
            <a:endParaRPr lang="en-US" sz="1200" dirty="0" smtClean="0">
              <a:solidFill>
                <a:srgbClr val="000000"/>
              </a:solidFill>
              <a:latin typeface="+mn-lt"/>
              <a:ea typeface="Calibri"/>
            </a:endParaRPr>
          </a:p>
          <a:p>
            <a:pPr marL="342900" lvl="0" indent="-342900">
              <a:spcAft>
                <a:spcPts val="0"/>
              </a:spcAft>
              <a:buFont typeface="Symbol"/>
              <a:buChar char=""/>
            </a:pPr>
            <a:r>
              <a:rPr lang="en-US" sz="1200" dirty="0" err="1" smtClean="0">
                <a:solidFill>
                  <a:srgbClr val="000000"/>
                </a:solidFill>
                <a:latin typeface="+mn-lt"/>
                <a:ea typeface="Calibri"/>
              </a:rPr>
              <a:t>pdct</a:t>
            </a:r>
            <a:r>
              <a:rPr lang="en-US" sz="1200" dirty="0" smtClean="0">
                <a:solidFill>
                  <a:srgbClr val="000000"/>
                </a:solidFill>
                <a:latin typeface="+mn-lt"/>
                <a:ea typeface="Calibri"/>
              </a:rPr>
              <a:t> expansion comes from a </a:t>
            </a:r>
            <a:r>
              <a:rPr lang="en-US" sz="1200" u="sng" dirty="0" smtClean="0">
                <a:solidFill>
                  <a:srgbClr val="000000"/>
                </a:solidFill>
                <a:latin typeface="+mn-lt"/>
                <a:ea typeface="Calibri"/>
              </a:rPr>
              <a:t>combination</a:t>
            </a:r>
            <a:r>
              <a:rPr lang="en-US" sz="1200" dirty="0" smtClean="0">
                <a:solidFill>
                  <a:srgbClr val="000000"/>
                </a:solidFill>
                <a:latin typeface="+mn-lt"/>
                <a:ea typeface="Calibri"/>
              </a:rPr>
              <a:t> of higher area (11%) and improved yields (14%) (NB: for cereals – wheat, coarse grains, rice – </a:t>
            </a:r>
            <a:r>
              <a:rPr lang="en-US" sz="1200" dirty="0" err="1" smtClean="0">
                <a:solidFill>
                  <a:srgbClr val="000000"/>
                </a:solidFill>
                <a:latin typeface="+mn-lt"/>
                <a:ea typeface="Calibri"/>
              </a:rPr>
              <a:t>pdct</a:t>
            </a:r>
            <a:r>
              <a:rPr lang="en-US" sz="1200" dirty="0" smtClean="0">
                <a:solidFill>
                  <a:srgbClr val="000000"/>
                </a:solidFill>
                <a:latin typeface="+mn-lt"/>
                <a:ea typeface="Calibri"/>
              </a:rPr>
              <a:t> growth will be mostly yield-based)</a:t>
            </a:r>
          </a:p>
          <a:p>
            <a:pPr marL="342900" lvl="0" indent="-342900">
              <a:spcAft>
                <a:spcPts val="0"/>
              </a:spcAft>
              <a:buFont typeface="Symbol"/>
              <a:buChar char=""/>
            </a:pPr>
            <a:endParaRPr lang="en-US" sz="1200" u="sng" dirty="0" smtClean="0">
              <a:solidFill>
                <a:srgbClr val="000000"/>
              </a:solidFill>
              <a:latin typeface="+mn-lt"/>
              <a:ea typeface="Calibri"/>
            </a:endParaRPr>
          </a:p>
          <a:p>
            <a:pPr marL="342900" lvl="0" indent="-342900">
              <a:spcAft>
                <a:spcPts val="0"/>
              </a:spcAft>
              <a:buFont typeface="Symbol"/>
              <a:buChar char=""/>
            </a:pPr>
            <a:r>
              <a:rPr lang="en-US" sz="1200" u="sng" dirty="0" smtClean="0">
                <a:solidFill>
                  <a:srgbClr val="000000"/>
                </a:solidFill>
                <a:latin typeface="+mn-lt"/>
                <a:ea typeface="Calibri"/>
              </a:rPr>
              <a:t>area </a:t>
            </a:r>
            <a:r>
              <a:rPr lang="en-US" sz="1200" u="sng" dirty="0" err="1" smtClean="0">
                <a:solidFill>
                  <a:srgbClr val="000000"/>
                </a:solidFill>
                <a:latin typeface="+mn-lt"/>
                <a:ea typeface="Calibri"/>
              </a:rPr>
              <a:t>cutlivated</a:t>
            </a:r>
            <a:r>
              <a:rPr lang="en-US" sz="1200" dirty="0" smtClean="0">
                <a:solidFill>
                  <a:srgbClr val="000000"/>
                </a:solidFill>
                <a:latin typeface="+mn-lt"/>
                <a:ea typeface="Calibri"/>
              </a:rPr>
              <a:t>:</a:t>
            </a:r>
            <a:endParaRPr lang="en-US" sz="1400" dirty="0" smtClean="0">
              <a:solidFill>
                <a:srgbClr val="000000"/>
              </a:solidFill>
              <a:latin typeface="Times New Roman"/>
              <a:ea typeface="Calibri"/>
            </a:endParaRPr>
          </a:p>
          <a:p>
            <a:pPr marL="800100" lvl="1" indent="-342900">
              <a:spcAft>
                <a:spcPts val="0"/>
              </a:spcAft>
              <a:buSzPts val="800"/>
              <a:buFont typeface="Calibri"/>
              <a:buChar char="−"/>
            </a:pPr>
            <a:r>
              <a:rPr lang="en-US" sz="1200" dirty="0" smtClean="0">
                <a:solidFill>
                  <a:srgbClr val="000000"/>
                </a:solidFill>
                <a:latin typeface="+mn-lt"/>
                <a:ea typeface="Calibri"/>
              </a:rPr>
              <a:t>global oilseed area up in part because in some oilseed-growing regions additional land is still available:  see Latin America, Eastern Europe; in the  remaining regions, allocation of limited land among different crops is driven by market conditions and the relative profitability of crops</a:t>
            </a:r>
            <a:endParaRPr lang="en-US" sz="1400" dirty="0" smtClean="0">
              <a:solidFill>
                <a:srgbClr val="000000"/>
              </a:solidFill>
              <a:latin typeface="Times New Roman"/>
              <a:ea typeface="Calibri"/>
            </a:endParaRPr>
          </a:p>
          <a:p>
            <a:pPr marL="800100" lvl="1" indent="-342900">
              <a:spcAft>
                <a:spcPts val="0"/>
              </a:spcAft>
              <a:buSzPts val="800"/>
              <a:buFont typeface="Calibri"/>
              <a:buChar char="−"/>
            </a:pPr>
            <a:r>
              <a:rPr lang="en-US" sz="1200" dirty="0" smtClean="0">
                <a:solidFill>
                  <a:srgbClr val="000000"/>
                </a:solidFill>
                <a:latin typeface="+mn-lt"/>
                <a:ea typeface="Calibri"/>
              </a:rPr>
              <a:t>model does not reveal how displacement of other crops and land conversion contribute to the overall increase in plantings    </a:t>
            </a:r>
            <a:endParaRPr lang="en-US" sz="1400" dirty="0" smtClean="0">
              <a:solidFill>
                <a:srgbClr val="000000"/>
              </a:solidFill>
              <a:latin typeface="Times New Roman"/>
              <a:ea typeface="Calibri"/>
            </a:endParaRPr>
          </a:p>
          <a:p>
            <a:pPr marL="800100" lvl="1" indent="-342900">
              <a:spcAft>
                <a:spcPts val="0"/>
              </a:spcAft>
              <a:buSzPts val="800"/>
              <a:buFont typeface="Calibri"/>
              <a:buChar char="−"/>
            </a:pPr>
            <a:r>
              <a:rPr lang="en-US" sz="1200" dirty="0" smtClean="0">
                <a:solidFill>
                  <a:srgbClr val="000000"/>
                </a:solidFill>
                <a:latin typeface="+mn-lt"/>
                <a:ea typeface="Calibri"/>
              </a:rPr>
              <a:t>share of oilseeds in total area sown with main commodities expected to increase by 1 percent (from 19.6% to 20.6%) – marking a slowdown compared to last decade </a:t>
            </a:r>
            <a:endParaRPr lang="en-US" sz="1400" dirty="0" smtClean="0">
              <a:solidFill>
                <a:srgbClr val="000000"/>
              </a:solidFill>
              <a:latin typeface="Times New Roman"/>
              <a:ea typeface="Calibri"/>
            </a:endParaRPr>
          </a:p>
          <a:p>
            <a:pPr marL="800100" marR="0" lvl="1" indent="-342900" algn="l" defTabSz="914400" rtl="0" eaLnBrk="0" fontAlgn="base" latinLnBrk="0" hangingPunct="0">
              <a:lnSpc>
                <a:spcPct val="100000"/>
              </a:lnSpc>
              <a:spcBef>
                <a:spcPct val="30000"/>
              </a:spcBef>
              <a:spcAft>
                <a:spcPts val="0"/>
              </a:spcAft>
              <a:buClrTx/>
              <a:buSzPts val="800"/>
              <a:buFont typeface="Calibri"/>
              <a:buChar char="−"/>
              <a:tabLst/>
              <a:defRPr/>
            </a:pPr>
            <a:r>
              <a:rPr lang="en-US" sz="1200" dirty="0" smtClean="0">
                <a:solidFill>
                  <a:srgbClr val="000000"/>
                </a:solidFill>
                <a:latin typeface="+mn-lt"/>
                <a:ea typeface="Calibri"/>
              </a:rPr>
              <a:t>especially in the past two seasons, oilseeds took away land from maize → maize requires larger amounts of increasingly costly fertilizer and energy than oilseeds, which has led to cost advantages for soybeans</a:t>
            </a:r>
            <a:endParaRPr lang="en-US" sz="1400" dirty="0" smtClean="0">
              <a:solidFill>
                <a:srgbClr val="000000"/>
              </a:solidFill>
              <a:latin typeface="Times New Roman"/>
              <a:ea typeface="Calibri"/>
            </a:endParaRPr>
          </a:p>
          <a:p>
            <a:pPr marL="800100" lvl="1" indent="-342900">
              <a:spcAft>
                <a:spcPts val="0"/>
              </a:spcAft>
              <a:buSzPts val="800"/>
              <a:buFont typeface="Calibri"/>
              <a:buChar char="−"/>
            </a:pPr>
            <a:r>
              <a:rPr lang="en-US" sz="1200" dirty="0" smtClean="0">
                <a:solidFill>
                  <a:srgbClr val="000000"/>
                </a:solidFill>
                <a:latin typeface="+mn-lt"/>
                <a:ea typeface="Calibri"/>
              </a:rPr>
              <a:t>the ease of substitution of land between maize and soybeans concerns in particular the US, but also Brazil and South America</a:t>
            </a:r>
            <a:endParaRPr lang="en-US" sz="1400" dirty="0" smtClean="0">
              <a:solidFill>
                <a:srgbClr val="000000"/>
              </a:solidFill>
              <a:latin typeface="Times New Roman"/>
              <a:ea typeface="Calibri"/>
            </a:endParaRPr>
          </a:p>
          <a:p>
            <a:pPr marL="800100" lvl="1" indent="-342900">
              <a:spcAft>
                <a:spcPts val="0"/>
              </a:spcAft>
              <a:buSzPts val="800"/>
              <a:buFont typeface="Calibri"/>
              <a:buChar char="−"/>
            </a:pPr>
            <a:r>
              <a:rPr lang="en-US" sz="1200" dirty="0" smtClean="0">
                <a:solidFill>
                  <a:srgbClr val="000000"/>
                </a:solidFill>
                <a:latin typeface="+mn-lt"/>
                <a:ea typeface="Calibri"/>
              </a:rPr>
              <a:t>additional land shifts in </a:t>
            </a:r>
            <a:r>
              <a:rPr lang="en-US" sz="1200" dirty="0" err="1" smtClean="0">
                <a:solidFill>
                  <a:srgbClr val="000000"/>
                </a:solidFill>
                <a:latin typeface="+mn-lt"/>
                <a:ea typeface="Calibri"/>
              </a:rPr>
              <a:t>favour</a:t>
            </a:r>
            <a:r>
              <a:rPr lang="en-US" sz="1200" dirty="0" smtClean="0">
                <a:solidFill>
                  <a:srgbClr val="000000"/>
                </a:solidFill>
                <a:latin typeface="+mn-lt"/>
                <a:ea typeface="Calibri"/>
              </a:rPr>
              <a:t> of soybeans are confirmed for the current season (2014/15) → as prices for maize have dropped relatively more than those for soybeans</a:t>
            </a:r>
            <a:endParaRPr lang="en-US" sz="1400" dirty="0" smtClean="0">
              <a:solidFill>
                <a:srgbClr val="000000"/>
              </a:solidFill>
              <a:latin typeface="Times New Roman"/>
              <a:ea typeface="Calibri"/>
            </a:endParaRPr>
          </a:p>
          <a:p>
            <a:pPr marL="342900" lvl="0" indent="-342900">
              <a:spcAft>
                <a:spcPts val="0"/>
              </a:spcAft>
              <a:buFont typeface="Symbol"/>
              <a:buNone/>
            </a:pPr>
            <a:r>
              <a:rPr lang="en-US" sz="1200" dirty="0" smtClean="0">
                <a:solidFill>
                  <a:srgbClr val="000000"/>
                </a:solidFill>
                <a:latin typeface="+mn-lt"/>
                <a:ea typeface="Calibri"/>
              </a:rPr>
              <a:t> </a:t>
            </a:r>
            <a:endParaRPr lang="en-US" sz="1400" dirty="0" smtClean="0">
              <a:solidFill>
                <a:srgbClr val="000000"/>
              </a:solidFill>
              <a:latin typeface="Times New Roman"/>
              <a:ea typeface="Calibri"/>
            </a:endParaRPr>
          </a:p>
          <a:p>
            <a:endParaRPr lang="en-US" dirty="0" smtClean="0"/>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FFF9A1-CBD2-44EF-9922-071B3874BB16}"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495800" y="0"/>
            <a:ext cx="2298700" cy="1725613"/>
          </a:xfrm>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marL="342900" lvl="0" indent="-342900">
              <a:spcAft>
                <a:spcPts val="0"/>
              </a:spcAft>
              <a:buFont typeface="Symbol"/>
              <a:buNone/>
            </a:pPr>
            <a:r>
              <a:rPr lang="en-US" sz="1200" u="sng" dirty="0" smtClean="0">
                <a:solidFill>
                  <a:srgbClr val="000000"/>
                </a:solidFill>
                <a:latin typeface="+mn-lt"/>
                <a:ea typeface="Calibri"/>
              </a:rPr>
              <a:t>yield levels</a:t>
            </a:r>
            <a:r>
              <a:rPr lang="en-US" sz="1200" dirty="0" smtClean="0">
                <a:solidFill>
                  <a:srgbClr val="000000"/>
                </a:solidFill>
                <a:latin typeface="+mn-lt"/>
                <a:ea typeface="Calibri"/>
              </a:rPr>
              <a:t>:</a:t>
            </a:r>
          </a:p>
          <a:p>
            <a:pPr marL="342900" lvl="0" indent="-342900">
              <a:spcAft>
                <a:spcPts val="0"/>
              </a:spcAft>
              <a:buFont typeface="Symbol"/>
              <a:buNone/>
            </a:pPr>
            <a:r>
              <a:rPr lang="en-US" sz="1200" dirty="0" smtClean="0">
                <a:solidFill>
                  <a:srgbClr val="000000"/>
                </a:solidFill>
                <a:latin typeface="+mn-lt"/>
                <a:ea typeface="Calibri"/>
              </a:rPr>
              <a:t> </a:t>
            </a:r>
            <a:endParaRPr lang="en-US" sz="1400" dirty="0" smtClean="0">
              <a:solidFill>
                <a:srgbClr val="000000"/>
              </a:solidFill>
              <a:latin typeface="Times New Roman"/>
              <a:ea typeface="Calibri"/>
            </a:endParaRPr>
          </a:p>
          <a:p>
            <a:pPr marL="342900" lvl="0" indent="-342900">
              <a:spcAft>
                <a:spcPts val="0"/>
              </a:spcAft>
              <a:buSzPts val="800"/>
              <a:buFont typeface="Calibri"/>
              <a:buChar char="−"/>
            </a:pPr>
            <a:r>
              <a:rPr lang="en-US" sz="1200" dirty="0" smtClean="0">
                <a:solidFill>
                  <a:srgbClr val="000000"/>
                </a:solidFill>
                <a:latin typeface="+mn-lt"/>
                <a:ea typeface="Calibri"/>
              </a:rPr>
              <a:t>in general, there has been a distinct slowdown (flattening) in yield growth rates in recent decades – in both developed and developing countries</a:t>
            </a:r>
            <a:endParaRPr lang="en-US" sz="1400" dirty="0" smtClean="0">
              <a:solidFill>
                <a:srgbClr val="000000"/>
              </a:solidFill>
              <a:latin typeface="Times New Roman"/>
              <a:ea typeface="Calibri"/>
            </a:endParaRPr>
          </a:p>
          <a:p>
            <a:pPr marL="342900" lvl="0" indent="-342900">
              <a:spcAft>
                <a:spcPts val="0"/>
              </a:spcAft>
              <a:buSzPts val="800"/>
              <a:buFont typeface="Calibri"/>
              <a:buChar char="−"/>
            </a:pPr>
            <a:r>
              <a:rPr lang="en-US" sz="1200" dirty="0" smtClean="0">
                <a:solidFill>
                  <a:srgbClr val="000000"/>
                </a:solidFill>
                <a:latin typeface="+mn-lt"/>
                <a:ea typeface="Calibri"/>
              </a:rPr>
              <a:t>projection results suggest that the decrease in yield growth will continue in the coming decade, most noticeably for oilseeds and wheat</a:t>
            </a:r>
            <a:endParaRPr lang="en-US" sz="1400" dirty="0" smtClean="0">
              <a:solidFill>
                <a:srgbClr val="000000"/>
              </a:solidFill>
              <a:latin typeface="Times New Roman"/>
              <a:ea typeface="Calibri"/>
            </a:endParaRPr>
          </a:p>
          <a:p>
            <a:pPr marL="342900" lvl="0" indent="-342900">
              <a:spcAft>
                <a:spcPts val="0"/>
              </a:spcAft>
              <a:buSzPts val="800"/>
              <a:buFont typeface="Calibri"/>
              <a:buChar char="−"/>
            </a:pPr>
            <a:r>
              <a:rPr lang="en-US" sz="1200" dirty="0" smtClean="0">
                <a:solidFill>
                  <a:srgbClr val="000000"/>
                </a:solidFill>
                <a:latin typeface="+mn-lt"/>
                <a:ea typeface="Calibri"/>
              </a:rPr>
              <a:t>drivers behind the deceleration: (</a:t>
            </a:r>
            <a:r>
              <a:rPr lang="en-US" sz="1200" dirty="0" err="1" smtClean="0">
                <a:solidFill>
                  <a:srgbClr val="000000"/>
                </a:solidFill>
                <a:latin typeface="+mn-lt"/>
                <a:ea typeface="Calibri"/>
              </a:rPr>
              <a:t>i</a:t>
            </a:r>
            <a:r>
              <a:rPr lang="en-US" sz="1200" dirty="0" smtClean="0">
                <a:solidFill>
                  <a:srgbClr val="000000"/>
                </a:solidFill>
                <a:latin typeface="+mn-lt"/>
                <a:ea typeface="Calibri"/>
              </a:rPr>
              <a:t>) rising costs of </a:t>
            </a:r>
            <a:r>
              <a:rPr lang="en-US" sz="1200" dirty="0" err="1" smtClean="0">
                <a:solidFill>
                  <a:srgbClr val="000000"/>
                </a:solidFill>
                <a:latin typeface="+mn-lt"/>
                <a:ea typeface="Calibri"/>
              </a:rPr>
              <a:t>pdct</a:t>
            </a:r>
            <a:r>
              <a:rPr lang="en-US" sz="1200" dirty="0" smtClean="0">
                <a:solidFill>
                  <a:srgbClr val="000000"/>
                </a:solidFill>
                <a:latin typeface="+mn-lt"/>
                <a:ea typeface="Calibri"/>
              </a:rPr>
              <a:t> (esp. higher prices for energy inputs, </a:t>
            </a:r>
            <a:r>
              <a:rPr lang="en-US" sz="1200" dirty="0" err="1" smtClean="0">
                <a:solidFill>
                  <a:srgbClr val="000000"/>
                </a:solidFill>
                <a:latin typeface="+mn-lt"/>
                <a:ea typeface="Calibri"/>
              </a:rPr>
              <a:t>labour</a:t>
            </a:r>
            <a:r>
              <a:rPr lang="en-US" sz="1200" dirty="0" smtClean="0">
                <a:solidFill>
                  <a:srgbClr val="000000"/>
                </a:solidFill>
                <a:latin typeface="+mn-lt"/>
                <a:ea typeface="Calibri"/>
              </a:rPr>
              <a:t>); and (ii) resource constraints (land degradation, water scarcity, increasing environmental pressure) </a:t>
            </a:r>
          </a:p>
          <a:p>
            <a:pPr marL="342900" lvl="0" indent="-342900">
              <a:spcAft>
                <a:spcPts val="0"/>
              </a:spcAft>
              <a:buSzPts val="800"/>
              <a:buFont typeface="Calibri"/>
              <a:buChar char="−"/>
            </a:pPr>
            <a:endParaRPr lang="en-US" sz="1200" dirty="0" smtClean="0">
              <a:solidFill>
                <a:srgbClr val="000000"/>
              </a:solidFill>
              <a:latin typeface="+mn-lt"/>
              <a:ea typeface="Calibri"/>
            </a:endParaRPr>
          </a:p>
          <a:p>
            <a:pPr marL="342900" lvl="0" indent="-342900">
              <a:spcAft>
                <a:spcPts val="0"/>
              </a:spcAft>
              <a:buSzPts val="800"/>
              <a:buFont typeface="Calibri"/>
              <a:buNone/>
            </a:pPr>
            <a:r>
              <a:rPr lang="en-US" sz="1200" u="sng" dirty="0" smtClean="0">
                <a:solidFill>
                  <a:srgbClr val="000000"/>
                </a:solidFill>
                <a:latin typeface="+mn-lt"/>
                <a:ea typeface="Calibri"/>
              </a:rPr>
              <a:t>production</a:t>
            </a:r>
            <a:r>
              <a:rPr lang="en-US" sz="1200" dirty="0" smtClean="0">
                <a:solidFill>
                  <a:srgbClr val="000000"/>
                </a:solidFill>
                <a:latin typeface="+mn-lt"/>
                <a:ea typeface="Calibri"/>
              </a:rPr>
              <a:t>:</a:t>
            </a:r>
          </a:p>
          <a:p>
            <a:pPr marL="342900" lvl="0" indent="-342900">
              <a:spcAft>
                <a:spcPts val="0"/>
              </a:spcAft>
              <a:buSzPts val="800"/>
              <a:buFont typeface="Arial" pitchFamily="34" charset="0"/>
              <a:buChar char="•"/>
            </a:pPr>
            <a:r>
              <a:rPr lang="en-US" sz="1200" dirty="0" smtClean="0">
                <a:solidFill>
                  <a:srgbClr val="000000"/>
                </a:solidFill>
                <a:latin typeface="+mn-lt"/>
                <a:ea typeface="Calibri"/>
              </a:rPr>
              <a:t>centers of expansion: Argentina, Brazil and</a:t>
            </a:r>
            <a:r>
              <a:rPr lang="en-US" sz="1200" baseline="0" dirty="0" smtClean="0">
                <a:solidFill>
                  <a:srgbClr val="000000"/>
                </a:solidFill>
                <a:latin typeface="+mn-lt"/>
                <a:ea typeface="Calibri"/>
              </a:rPr>
              <a:t> US</a:t>
            </a:r>
          </a:p>
          <a:p>
            <a:pPr marL="342900" lvl="0" indent="-342900">
              <a:spcAft>
                <a:spcPts val="0"/>
              </a:spcAft>
              <a:buSzPts val="800"/>
              <a:buFont typeface="Arial" pitchFamily="34" charset="0"/>
              <a:buChar char="•"/>
            </a:pPr>
            <a:r>
              <a:rPr lang="en-US" sz="1200" baseline="0" dirty="0" smtClean="0">
                <a:solidFill>
                  <a:srgbClr val="000000"/>
                </a:solidFill>
                <a:latin typeface="+mn-lt"/>
                <a:ea typeface="Calibri"/>
              </a:rPr>
              <a:t>main crop concerned: soybeans</a:t>
            </a:r>
            <a:r>
              <a:rPr lang="en-US" sz="1200" dirty="0" smtClean="0">
                <a:solidFill>
                  <a:srgbClr val="000000"/>
                </a:solidFill>
                <a:latin typeface="+mn-lt"/>
                <a:ea typeface="Calibri"/>
              </a:rPr>
              <a:t> </a:t>
            </a:r>
            <a:endParaRPr lang="en-US" sz="1400" dirty="0" smtClean="0">
              <a:solidFill>
                <a:srgbClr val="000000"/>
              </a:solidFill>
              <a:latin typeface="Times New Roman"/>
              <a:ea typeface="Calibri"/>
            </a:endParaRPr>
          </a:p>
          <a:p>
            <a:endParaRPr lang="en-US" dirty="0" smtClean="0"/>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8ACF59-004C-4DCE-9F75-60D065819D62}"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0" indent="-342900">
              <a:spcAft>
                <a:spcPts val="0"/>
              </a:spcAft>
              <a:buFont typeface="Symbol"/>
              <a:buNone/>
            </a:pPr>
            <a:r>
              <a:rPr lang="en-US" sz="1200" u="sng" dirty="0" smtClean="0">
                <a:solidFill>
                  <a:srgbClr val="000000"/>
                </a:solidFill>
                <a:latin typeface="+mn-lt"/>
                <a:ea typeface="Calibri"/>
              </a:rPr>
              <a:t>global production pattern</a:t>
            </a:r>
            <a:r>
              <a:rPr lang="en-US" sz="1200" dirty="0" smtClean="0">
                <a:solidFill>
                  <a:srgbClr val="000000"/>
                </a:solidFill>
                <a:latin typeface="+mn-lt"/>
                <a:ea typeface="Calibri"/>
              </a:rPr>
              <a:t> </a:t>
            </a:r>
          </a:p>
          <a:p>
            <a:pPr marL="342900" lvl="0" indent="-342900">
              <a:spcAft>
                <a:spcPts val="0"/>
              </a:spcAft>
              <a:buFont typeface="Symbol"/>
              <a:buNone/>
            </a:pPr>
            <a:endParaRPr lang="en-US" sz="1400" dirty="0" smtClean="0">
              <a:solidFill>
                <a:srgbClr val="000000"/>
              </a:solidFill>
              <a:latin typeface="Times New Roman"/>
              <a:ea typeface="Calibri"/>
            </a:endParaRPr>
          </a:p>
          <a:p>
            <a:pPr marL="342900" lvl="0" indent="-342900">
              <a:spcAft>
                <a:spcPts val="0"/>
              </a:spcAft>
              <a:buClr>
                <a:srgbClr val="000000"/>
              </a:buClr>
              <a:buSzPts val="800"/>
              <a:buFont typeface="Calibri"/>
              <a:buChar char="−"/>
            </a:pPr>
            <a:r>
              <a:rPr lang="en-US" sz="1200" dirty="0" smtClean="0">
                <a:solidFill>
                  <a:srgbClr val="000000"/>
                </a:solidFill>
                <a:latin typeface="+mn-lt"/>
                <a:ea typeface="Calibri"/>
              </a:rPr>
              <a:t>no major changes compared to base period </a:t>
            </a:r>
            <a:endParaRPr lang="en-US" sz="1400" dirty="0" smtClean="0">
              <a:solidFill>
                <a:srgbClr val="000000"/>
              </a:solidFill>
              <a:latin typeface="Times New Roman"/>
              <a:ea typeface="Calibri"/>
            </a:endParaRPr>
          </a:p>
          <a:p>
            <a:pPr marL="342900" lvl="0" indent="-342900">
              <a:spcAft>
                <a:spcPts val="0"/>
              </a:spcAft>
              <a:buClr>
                <a:srgbClr val="000000"/>
              </a:buClr>
              <a:buSzPts val="800"/>
              <a:buFont typeface="Calibri"/>
              <a:buChar char="−"/>
            </a:pPr>
            <a:r>
              <a:rPr lang="en-US" sz="1200" dirty="0" smtClean="0">
                <a:solidFill>
                  <a:srgbClr val="000000"/>
                </a:solidFill>
                <a:latin typeface="+mn-lt"/>
                <a:ea typeface="Calibri"/>
              </a:rPr>
              <a:t>US, Brazil, Arg. and China will continue to dominate global production; together they will account for almost 2/3 of global output   </a:t>
            </a:r>
            <a:endParaRPr lang="en-US" sz="1400" dirty="0" smtClean="0">
              <a:solidFill>
                <a:srgbClr val="000000"/>
              </a:solidFill>
              <a:latin typeface="Times New Roman"/>
              <a:ea typeface="Calibri"/>
            </a:endParaRPr>
          </a:p>
          <a:p>
            <a:pPr marL="342900" lvl="0" indent="-342900">
              <a:spcAft>
                <a:spcPts val="0"/>
              </a:spcAft>
              <a:buClr>
                <a:srgbClr val="000000"/>
              </a:buClr>
              <a:buSzPts val="800"/>
              <a:buFont typeface="Calibri"/>
              <a:buChar char="−"/>
            </a:pPr>
            <a:r>
              <a:rPr lang="en-US" sz="1200" dirty="0" smtClean="0">
                <a:solidFill>
                  <a:srgbClr val="000000"/>
                </a:solidFill>
                <a:latin typeface="+mn-lt"/>
                <a:ea typeface="Calibri"/>
              </a:rPr>
              <a:t>the share of </a:t>
            </a:r>
            <a:r>
              <a:rPr lang="en-US" sz="1200" dirty="0" err="1" smtClean="0">
                <a:solidFill>
                  <a:srgbClr val="000000"/>
                </a:solidFill>
                <a:latin typeface="+mn-lt"/>
                <a:ea typeface="Calibri"/>
              </a:rPr>
              <a:t>LatAm</a:t>
            </a:r>
            <a:r>
              <a:rPr lang="en-US" sz="1200" dirty="0" smtClean="0">
                <a:solidFill>
                  <a:srgbClr val="000000"/>
                </a:solidFill>
                <a:latin typeface="+mn-lt"/>
                <a:ea typeface="Calibri"/>
              </a:rPr>
              <a:t> (</a:t>
            </a:r>
            <a:r>
              <a:rPr lang="en-US" sz="1200" dirty="0" err="1" smtClean="0">
                <a:solidFill>
                  <a:srgbClr val="000000"/>
                </a:solidFill>
                <a:latin typeface="+mn-lt"/>
                <a:ea typeface="Calibri"/>
              </a:rPr>
              <a:t>Arg+Bra+Par+Uru</a:t>
            </a:r>
            <a:r>
              <a:rPr lang="en-US" sz="1200" dirty="0" smtClean="0">
                <a:solidFill>
                  <a:srgbClr val="000000"/>
                </a:solidFill>
                <a:latin typeface="+mn-lt"/>
                <a:ea typeface="Calibri"/>
              </a:rPr>
              <a:t>) will increase further:  from 34% to 36% … whereas the US-share could fall slightly to 21%, though</a:t>
            </a:r>
            <a:r>
              <a:rPr lang="en-US" sz="1200" baseline="0" dirty="0" smtClean="0">
                <a:solidFill>
                  <a:srgbClr val="000000"/>
                </a:solidFill>
                <a:latin typeface="+mn-lt"/>
                <a:ea typeface="Calibri"/>
              </a:rPr>
              <a:t> </a:t>
            </a:r>
            <a:r>
              <a:rPr lang="en-US" sz="1200" dirty="0" smtClean="0">
                <a:solidFill>
                  <a:srgbClr val="000000"/>
                </a:solidFill>
                <a:latin typeface="+mn-lt"/>
                <a:ea typeface="Calibri"/>
              </a:rPr>
              <a:t>the country is set to remain the world’s single largest producer</a:t>
            </a:r>
            <a:endParaRPr lang="en-US" sz="1400" dirty="0" smtClean="0">
              <a:solidFill>
                <a:srgbClr val="000000"/>
              </a:solidFill>
              <a:latin typeface="Times New Roman"/>
              <a:ea typeface="Calibri"/>
            </a:endParaRPr>
          </a:p>
          <a:p>
            <a:pPr marL="342900" lvl="0" indent="-342900">
              <a:spcAft>
                <a:spcPts val="0"/>
              </a:spcAft>
              <a:buClr>
                <a:srgbClr val="000000"/>
              </a:buClr>
              <a:buSzPts val="800"/>
              <a:buFont typeface="Calibri"/>
              <a:buChar char="−"/>
            </a:pPr>
            <a:r>
              <a:rPr lang="en-US" sz="1200" dirty="0" err="1" smtClean="0">
                <a:solidFill>
                  <a:srgbClr val="000000"/>
                </a:solidFill>
                <a:latin typeface="+mn-lt"/>
                <a:ea typeface="Calibri"/>
              </a:rPr>
              <a:t>Ukr</a:t>
            </a:r>
            <a:r>
              <a:rPr lang="en-US" sz="1200" dirty="0" smtClean="0">
                <a:solidFill>
                  <a:srgbClr val="000000"/>
                </a:solidFill>
                <a:latin typeface="+mn-lt"/>
                <a:ea typeface="Calibri"/>
              </a:rPr>
              <a:t> share set to rise (from 3% to 4%)</a:t>
            </a:r>
            <a:endParaRPr lang="en-US" sz="1400" dirty="0" smtClean="0">
              <a:solidFill>
                <a:srgbClr val="000000"/>
              </a:solidFill>
              <a:latin typeface="Times New Roman"/>
              <a:ea typeface="Calibri"/>
            </a:endParaRPr>
          </a:p>
          <a:p>
            <a:endParaRPr lang="en-US" dirty="0"/>
          </a:p>
        </p:txBody>
      </p:sp>
      <p:sp>
        <p:nvSpPr>
          <p:cNvPr id="4" name="Slide Number Placeholder 3"/>
          <p:cNvSpPr>
            <a:spLocks noGrp="1"/>
          </p:cNvSpPr>
          <p:nvPr>
            <p:ph type="sldNum" sz="quarter" idx="10"/>
          </p:nvPr>
        </p:nvSpPr>
        <p:spPr/>
        <p:txBody>
          <a:bodyPr/>
          <a:lstStyle/>
          <a:p>
            <a:pPr>
              <a:defRPr/>
            </a:pPr>
            <a:fld id="{D560AB3A-40D8-4C70-8318-D686272C64B6}"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
            <a:ext cx="8352928" cy="116631"/>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611560" y="116632"/>
            <a:ext cx="8352928" cy="6624736"/>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Slide Number Placeholder 5"/>
          <p:cNvSpPr>
            <a:spLocks noGrp="1"/>
          </p:cNvSpPr>
          <p:nvPr>
            <p:ph type="sldNum" sz="quarter" idx="10"/>
          </p:nvPr>
        </p:nvSpPr>
        <p:spPr>
          <a:xfrm>
            <a:off x="8604250" y="6237288"/>
            <a:ext cx="333375" cy="476250"/>
          </a:xfrm>
        </p:spPr>
        <p:txBody>
          <a:bodyPr/>
          <a:lstStyle>
            <a:lvl1pPr>
              <a:defRPr/>
            </a:lvl1pPr>
          </a:lstStyle>
          <a:p>
            <a:pPr>
              <a:defRPr/>
            </a:pPr>
            <a:fld id="{D39294D6-74DD-48F6-B8E5-4AB74388B54B}" type="slidenum">
              <a:rPr lang="en-GB"/>
              <a:pPr>
                <a:defRPr/>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GB"/>
          </a:p>
        </p:txBody>
      </p:sp>
      <p:sp>
        <p:nvSpPr>
          <p:cNvPr id="7" name="Slide Number Placeholder 6"/>
          <p:cNvSpPr>
            <a:spLocks noGrp="1"/>
          </p:cNvSpPr>
          <p:nvPr>
            <p:ph type="sldNum" sz="quarter" idx="12"/>
          </p:nvPr>
        </p:nvSpPr>
        <p:spPr/>
        <p:txBody>
          <a:bodyPr/>
          <a:lstStyle>
            <a:lvl1pPr>
              <a:defRPr/>
            </a:lvl1pPr>
          </a:lstStyle>
          <a:p>
            <a:pPr>
              <a:defRPr/>
            </a:pPr>
            <a:fld id="{5EBC0B4E-2B37-4B0C-AF47-3DE50415ACA9}"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24B8525-FDF4-48AD-B5D6-BCD6FEAF6B82}"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C4900EE-C4F6-4FB1-9DE0-77CA82533044}"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D99927F-6B6B-479E-B8DC-AB81B10354B1}"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75CC004-0AD0-4287-A6CB-5BC36C41C8AF}"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GB"/>
          </a:p>
        </p:txBody>
      </p:sp>
      <p:sp>
        <p:nvSpPr>
          <p:cNvPr id="7" name="Slide Number Placeholder 6"/>
          <p:cNvSpPr>
            <a:spLocks noGrp="1"/>
          </p:cNvSpPr>
          <p:nvPr>
            <p:ph type="sldNum" sz="quarter" idx="12"/>
          </p:nvPr>
        </p:nvSpPr>
        <p:spPr/>
        <p:txBody>
          <a:bodyPr/>
          <a:lstStyle>
            <a:lvl1pPr>
              <a:defRPr/>
            </a:lvl1pPr>
          </a:lstStyle>
          <a:p>
            <a:pPr>
              <a:defRPr/>
            </a:pPr>
            <a:fld id="{A58244D7-7E12-430E-8AB8-0E495CCAA60E}"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GB"/>
          </a:p>
        </p:txBody>
      </p:sp>
      <p:sp>
        <p:nvSpPr>
          <p:cNvPr id="9" name="Slide Number Placeholder 8"/>
          <p:cNvSpPr>
            <a:spLocks noGrp="1"/>
          </p:cNvSpPr>
          <p:nvPr>
            <p:ph type="sldNum" sz="quarter" idx="12"/>
          </p:nvPr>
        </p:nvSpPr>
        <p:spPr/>
        <p:txBody>
          <a:bodyPr/>
          <a:lstStyle>
            <a:lvl1pPr>
              <a:defRPr/>
            </a:lvl1pPr>
          </a:lstStyle>
          <a:p>
            <a:pPr>
              <a:defRPr/>
            </a:pPr>
            <a:fld id="{BE8635DD-D325-4E97-B8A7-79D32202390C}"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GB"/>
          </a:p>
        </p:txBody>
      </p:sp>
      <p:sp>
        <p:nvSpPr>
          <p:cNvPr id="5" name="Slide Number Placeholder 4"/>
          <p:cNvSpPr>
            <a:spLocks noGrp="1"/>
          </p:cNvSpPr>
          <p:nvPr>
            <p:ph type="sldNum" sz="quarter" idx="12"/>
          </p:nvPr>
        </p:nvSpPr>
        <p:spPr/>
        <p:txBody>
          <a:bodyPr/>
          <a:lstStyle>
            <a:lvl1pPr>
              <a:defRPr/>
            </a:lvl1pPr>
          </a:lstStyle>
          <a:p>
            <a:pPr>
              <a:defRPr/>
            </a:pPr>
            <a:fld id="{A990A73B-4EEF-4E7C-AFA0-19D71A21414B}"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GB"/>
          </a:p>
        </p:txBody>
      </p:sp>
      <p:sp>
        <p:nvSpPr>
          <p:cNvPr id="4" name="Slide Number Placeholder 3"/>
          <p:cNvSpPr>
            <a:spLocks noGrp="1"/>
          </p:cNvSpPr>
          <p:nvPr>
            <p:ph type="sldNum" sz="quarter" idx="12"/>
          </p:nvPr>
        </p:nvSpPr>
        <p:spPr/>
        <p:txBody>
          <a:bodyPr/>
          <a:lstStyle>
            <a:lvl1pPr>
              <a:defRPr/>
            </a:lvl1pPr>
          </a:lstStyle>
          <a:p>
            <a:pPr>
              <a:defRPr/>
            </a:pPr>
            <a:fld id="{FED2AFCB-CD0A-49AC-AA68-5D82BCB905CC}"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8"/>
          <p:cNvSpPr>
            <a:spLocks noGrp="1" noChangeArrowheads="1"/>
          </p:cNvSpPr>
          <p:nvPr>
            <p:ph type="sldNum" sz="quarter" idx="10"/>
          </p:nvPr>
        </p:nvSpPr>
        <p:spPr>
          <a:ln/>
        </p:spPr>
        <p:txBody>
          <a:bodyPr/>
          <a:lstStyle>
            <a:lvl1pPr>
              <a:defRPr/>
            </a:lvl1pPr>
          </a:lstStyle>
          <a:p>
            <a:pPr>
              <a:defRPr/>
            </a:pPr>
            <a:fld id="{ADFFF6F5-051A-408D-936D-542FF4732066}"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GB"/>
          </a:p>
        </p:txBody>
      </p:sp>
      <p:sp>
        <p:nvSpPr>
          <p:cNvPr id="7" name="Slide Number Placeholder 6"/>
          <p:cNvSpPr>
            <a:spLocks noGrp="1"/>
          </p:cNvSpPr>
          <p:nvPr>
            <p:ph type="sldNum" sz="quarter" idx="12"/>
          </p:nvPr>
        </p:nvSpPr>
        <p:spPr/>
        <p:txBody>
          <a:bodyPr/>
          <a:lstStyle>
            <a:lvl1pPr>
              <a:defRPr/>
            </a:lvl1pPr>
          </a:lstStyle>
          <a:p>
            <a:pPr>
              <a:defRPr/>
            </a:pPr>
            <a:fld id="{45CA0782-D114-41A9-90DA-5D98DCFABF32}"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BDDE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460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15"/>
          <p:cNvSpPr>
            <a:spLocks noGrp="1" noChangeArrowheads="1"/>
          </p:cNvSpPr>
          <p:nvPr>
            <p:ph type="body" idx="1"/>
          </p:nvPr>
        </p:nvSpPr>
        <p:spPr bwMode="auto">
          <a:xfrm>
            <a:off x="457200" y="115888"/>
            <a:ext cx="8578850" cy="6626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en-US" dirty="0" smtClean="0"/>
          </a:p>
        </p:txBody>
      </p:sp>
      <p:sp>
        <p:nvSpPr>
          <p:cNvPr id="1042" name="Rectangle 18"/>
          <p:cNvSpPr>
            <a:spLocks noGrp="1" noChangeArrowheads="1"/>
          </p:cNvSpPr>
          <p:nvPr>
            <p:ph type="sldNum" sz="quarter" idx="4"/>
          </p:nvPr>
        </p:nvSpPr>
        <p:spPr bwMode="auto">
          <a:xfrm>
            <a:off x="8532813" y="6245225"/>
            <a:ext cx="50323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2A899AF-BF3B-4CA7-82BF-3F75A4D6E02D}" type="slidenum">
              <a:rPr lang="en-GB"/>
              <a:pPr>
                <a:defRPr/>
              </a:pPr>
              <a:t>‹#›</a:t>
            </a:fld>
            <a:endParaRPr lang="en-GB"/>
          </a:p>
        </p:txBody>
      </p:sp>
      <p:sp>
        <p:nvSpPr>
          <p:cNvPr id="13" name="Text Box 2"/>
          <p:cNvSpPr txBox="1">
            <a:spLocks noChangeAspect="1" noChangeArrowheads="1"/>
          </p:cNvSpPr>
          <p:nvPr userDrawn="1"/>
        </p:nvSpPr>
        <p:spPr bwMode="auto">
          <a:xfrm rot="10800000">
            <a:off x="-1131" y="0"/>
            <a:ext cx="430887" cy="6858000"/>
          </a:xfrm>
          <a:prstGeom prst="rect">
            <a:avLst/>
          </a:prstGeom>
          <a:solidFill>
            <a:schemeClr val="bg1"/>
          </a:solidFill>
          <a:ln w="9525">
            <a:noFill/>
            <a:miter lim="800000"/>
            <a:headEnd/>
            <a:tailEnd/>
          </a:ln>
        </p:spPr>
        <p:txBody>
          <a:bodyPr vert="eaVert" anchor="ctr">
            <a:spAutoFit/>
          </a:bodyPr>
          <a:lstStyle/>
          <a:p>
            <a:pPr algn="ctr" eaLnBrk="0" hangingPunct="0">
              <a:spcBef>
                <a:spcPct val="10000"/>
              </a:spcBef>
              <a:defRPr/>
            </a:pPr>
            <a:r>
              <a:rPr lang="en-US" sz="1600" b="1" dirty="0" smtClean="0">
                <a:solidFill>
                  <a:srgbClr val="E7D7C3"/>
                </a:solidFill>
              </a:rPr>
              <a:t> </a:t>
            </a:r>
            <a:r>
              <a:rPr lang="en-US" sz="1600" b="1" i="1" dirty="0" smtClean="0">
                <a:solidFill>
                  <a:srgbClr val="99CCFF"/>
                </a:solidFill>
                <a:latin typeface="Calibri" pitchFamily="34" charset="0"/>
              </a:rPr>
              <a:t>Medium-term  prospects in the global oilmeal market</a:t>
            </a:r>
            <a:endParaRPr lang="en-US" sz="1600" b="1" dirty="0">
              <a:solidFill>
                <a:srgbClr val="99CCFF"/>
              </a:solidFill>
            </a:endParaRPr>
          </a:p>
        </p:txBody>
      </p:sp>
      <p:grpSp>
        <p:nvGrpSpPr>
          <p:cNvPr id="1030" name="Group 5"/>
          <p:cNvGrpSpPr>
            <a:grpSpLocks/>
          </p:cNvGrpSpPr>
          <p:nvPr userDrawn="1"/>
        </p:nvGrpSpPr>
        <p:grpSpPr bwMode="auto">
          <a:xfrm>
            <a:off x="15875" y="6381750"/>
            <a:ext cx="395288" cy="404813"/>
            <a:chOff x="0" y="0"/>
            <a:chExt cx="20000" cy="20000"/>
          </a:xfrm>
        </p:grpSpPr>
        <p:sp>
          <p:nvSpPr>
            <p:cNvPr id="15" name="Oval 6"/>
            <p:cNvSpPr>
              <a:spLocks noChangeArrowheads="1"/>
            </p:cNvSpPr>
            <p:nvPr/>
          </p:nvSpPr>
          <p:spPr bwMode="auto">
            <a:xfrm>
              <a:off x="0" y="0"/>
              <a:ext cx="20000" cy="20000"/>
            </a:xfrm>
            <a:prstGeom prst="ellipse">
              <a:avLst/>
            </a:prstGeom>
            <a:solidFill>
              <a:srgbClr val="99CCFF"/>
            </a:solidFill>
            <a:ln w="1905">
              <a:solidFill>
                <a:srgbClr val="99CCFF"/>
              </a:solidFill>
              <a:round/>
              <a:headEnd/>
              <a:tailEnd/>
            </a:ln>
          </p:spPr>
          <p:txBody>
            <a:bodyPr/>
            <a:lstStyle/>
            <a:p>
              <a:pPr>
                <a:defRPr/>
              </a:pPr>
              <a:endParaRPr lang="en-US"/>
            </a:p>
          </p:txBody>
        </p:sp>
        <p:sp>
          <p:nvSpPr>
            <p:cNvPr id="16" name="Oval 7"/>
            <p:cNvSpPr>
              <a:spLocks noChangeArrowheads="1"/>
            </p:cNvSpPr>
            <p:nvPr/>
          </p:nvSpPr>
          <p:spPr bwMode="auto">
            <a:xfrm>
              <a:off x="643" y="706"/>
              <a:ext cx="18715" cy="18667"/>
            </a:xfrm>
            <a:prstGeom prst="ellipse">
              <a:avLst/>
            </a:prstGeom>
            <a:solidFill>
              <a:srgbClr val="FFFFFF"/>
            </a:solidFill>
            <a:ln w="1905">
              <a:solidFill>
                <a:srgbClr val="99CCFF"/>
              </a:solidFill>
              <a:round/>
              <a:headEnd/>
              <a:tailEnd/>
            </a:ln>
          </p:spPr>
          <p:txBody>
            <a:bodyPr/>
            <a:lstStyle/>
            <a:p>
              <a:pPr>
                <a:defRPr/>
              </a:pPr>
              <a:endParaRPr lang="en-US"/>
            </a:p>
          </p:txBody>
        </p:sp>
        <p:sp>
          <p:nvSpPr>
            <p:cNvPr id="17" name="Freeform 8"/>
            <p:cNvSpPr>
              <a:spLocks/>
            </p:cNvSpPr>
            <p:nvPr/>
          </p:nvSpPr>
          <p:spPr bwMode="auto">
            <a:xfrm>
              <a:off x="9157" y="5333"/>
              <a:ext cx="1526" cy="3451"/>
            </a:xfrm>
            <a:custGeom>
              <a:avLst/>
              <a:gdLst>
                <a:gd name="T0" fmla="*/ 833 w 20000"/>
                <a:gd name="T1" fmla="*/ 0 h 20000"/>
                <a:gd name="T2" fmla="*/ 694 w 20000"/>
                <a:gd name="T3" fmla="*/ 889 h 20000"/>
                <a:gd name="T4" fmla="*/ 555 w 20000"/>
                <a:gd name="T5" fmla="*/ 1278 h 20000"/>
                <a:gd name="T6" fmla="*/ 250 w 20000"/>
                <a:gd name="T7" fmla="*/ 1639 h 20000"/>
                <a:gd name="T8" fmla="*/ 139 w 20000"/>
                <a:gd name="T9" fmla="*/ 1861 h 20000"/>
                <a:gd name="T10" fmla="*/ 28 w 20000"/>
                <a:gd name="T11" fmla="*/ 2278 h 20000"/>
                <a:gd name="T12" fmla="*/ 0 w 20000"/>
                <a:gd name="T13" fmla="*/ 2667 h 20000"/>
                <a:gd name="T14" fmla="*/ 56 w 20000"/>
                <a:gd name="T15" fmla="*/ 3055 h 20000"/>
                <a:gd name="T16" fmla="*/ 361 w 20000"/>
                <a:gd name="T17" fmla="*/ 3361 h 20000"/>
                <a:gd name="T18" fmla="*/ 722 w 20000"/>
                <a:gd name="T19" fmla="*/ 3389 h 20000"/>
                <a:gd name="T20" fmla="*/ 972 w 20000"/>
                <a:gd name="T21" fmla="*/ 3389 h 20000"/>
                <a:gd name="T22" fmla="*/ 1324 w 20000"/>
                <a:gd name="T23" fmla="*/ 3278 h 20000"/>
                <a:gd name="T24" fmla="*/ 1518 w 20000"/>
                <a:gd name="T25" fmla="*/ 3083 h 20000"/>
                <a:gd name="T26" fmla="*/ 1546 w 20000"/>
                <a:gd name="T27" fmla="*/ 2694 h 20000"/>
                <a:gd name="T28" fmla="*/ 1546 w 20000"/>
                <a:gd name="T29" fmla="*/ 2278 h 20000"/>
                <a:gd name="T30" fmla="*/ 1435 w 20000"/>
                <a:gd name="T31" fmla="*/ 1833 h 20000"/>
                <a:gd name="T32" fmla="*/ 1222 w 20000"/>
                <a:gd name="T33" fmla="*/ 1583 h 20000"/>
                <a:gd name="T34" fmla="*/ 1018 w 20000"/>
                <a:gd name="T35" fmla="*/ 1250 h 20000"/>
                <a:gd name="T36" fmla="*/ 907 w 20000"/>
                <a:gd name="T37" fmla="*/ 833 h 20000"/>
                <a:gd name="T38" fmla="*/ 833 w 20000"/>
                <a:gd name="T39" fmla="*/ 0 h 2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000"/>
                <a:gd name="T61" fmla="*/ 0 h 20000"/>
                <a:gd name="T62" fmla="*/ 20000 w 20000"/>
                <a:gd name="T63" fmla="*/ 20000 h 200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000" h="20000">
                  <a:moveTo>
                    <a:pt x="10714" y="0"/>
                  </a:moveTo>
                  <a:lnTo>
                    <a:pt x="8929" y="5232"/>
                  </a:lnTo>
                  <a:lnTo>
                    <a:pt x="7143" y="7520"/>
                  </a:lnTo>
                  <a:lnTo>
                    <a:pt x="3214" y="9646"/>
                  </a:lnTo>
                  <a:lnTo>
                    <a:pt x="1786" y="10954"/>
                  </a:lnTo>
                  <a:lnTo>
                    <a:pt x="357" y="13406"/>
                  </a:lnTo>
                  <a:lnTo>
                    <a:pt x="0" y="15695"/>
                  </a:lnTo>
                  <a:lnTo>
                    <a:pt x="714" y="17984"/>
                  </a:lnTo>
                  <a:lnTo>
                    <a:pt x="4643" y="19782"/>
                  </a:lnTo>
                  <a:lnTo>
                    <a:pt x="9286" y="19946"/>
                  </a:lnTo>
                  <a:lnTo>
                    <a:pt x="12500" y="19946"/>
                  </a:lnTo>
                  <a:lnTo>
                    <a:pt x="17024" y="19292"/>
                  </a:lnTo>
                  <a:lnTo>
                    <a:pt x="19524" y="18147"/>
                  </a:lnTo>
                  <a:lnTo>
                    <a:pt x="19881" y="15858"/>
                  </a:lnTo>
                  <a:lnTo>
                    <a:pt x="19881" y="13406"/>
                  </a:lnTo>
                  <a:lnTo>
                    <a:pt x="18452" y="10790"/>
                  </a:lnTo>
                  <a:lnTo>
                    <a:pt x="15714" y="9319"/>
                  </a:lnTo>
                  <a:lnTo>
                    <a:pt x="13095" y="7357"/>
                  </a:lnTo>
                  <a:lnTo>
                    <a:pt x="11667" y="4905"/>
                  </a:lnTo>
                  <a:lnTo>
                    <a:pt x="10714" y="0"/>
                  </a:lnTo>
                  <a:close/>
                </a:path>
              </a:pathLst>
            </a:custGeom>
            <a:solidFill>
              <a:srgbClr val="99CCFF"/>
            </a:solidFill>
            <a:ln w="1905" cap="flat">
              <a:solidFill>
                <a:srgbClr val="99CCFF"/>
              </a:solidFill>
              <a:prstDash val="solid"/>
              <a:round/>
              <a:headEnd type="none" w="med" len="med"/>
              <a:tailEnd type="none" w="med" len="med"/>
            </a:ln>
          </p:spPr>
          <p:txBody>
            <a:bodyPr/>
            <a:lstStyle/>
            <a:p>
              <a:pPr>
                <a:defRPr/>
              </a:pPr>
              <a:endParaRPr lang="en-US"/>
            </a:p>
          </p:txBody>
        </p:sp>
        <p:grpSp>
          <p:nvGrpSpPr>
            <p:cNvPr id="1034" name="Group 9"/>
            <p:cNvGrpSpPr>
              <a:grpSpLocks/>
            </p:cNvGrpSpPr>
            <p:nvPr/>
          </p:nvGrpSpPr>
          <p:grpSpPr bwMode="auto">
            <a:xfrm>
              <a:off x="9958" y="1444"/>
              <a:ext cx="6413" cy="17900"/>
              <a:chOff x="6404" y="8076"/>
              <a:chExt cx="693" cy="1933"/>
            </a:xfrm>
          </p:grpSpPr>
          <p:sp>
            <p:nvSpPr>
              <p:cNvPr id="39" name="Freeform 10"/>
              <p:cNvSpPr>
                <a:spLocks/>
              </p:cNvSpPr>
              <p:nvPr/>
            </p:nvSpPr>
            <p:spPr bwMode="auto">
              <a:xfrm>
                <a:off x="6404" y="8073"/>
                <a:ext cx="486" cy="991"/>
              </a:xfrm>
              <a:custGeom>
                <a:avLst/>
                <a:gdLst>
                  <a:gd name="T0" fmla="*/ 482 w 20000"/>
                  <a:gd name="T1" fmla="*/ 18 h 20000"/>
                  <a:gd name="T2" fmla="*/ 165 w 20000"/>
                  <a:gd name="T3" fmla="*/ 752 h 20000"/>
                  <a:gd name="T4" fmla="*/ 153 w 20000"/>
                  <a:gd name="T5" fmla="*/ 812 h 20000"/>
                  <a:gd name="T6" fmla="*/ 147 w 20000"/>
                  <a:gd name="T7" fmla="*/ 866 h 20000"/>
                  <a:gd name="T8" fmla="*/ 140 w 20000"/>
                  <a:gd name="T9" fmla="*/ 893 h 20000"/>
                  <a:gd name="T10" fmla="*/ 123 w 20000"/>
                  <a:gd name="T11" fmla="*/ 926 h 20000"/>
                  <a:gd name="T12" fmla="*/ 93 w 20000"/>
                  <a:gd name="T13" fmla="*/ 965 h 20000"/>
                  <a:gd name="T14" fmla="*/ 57 w 20000"/>
                  <a:gd name="T15" fmla="*/ 983 h 20000"/>
                  <a:gd name="T16" fmla="*/ 18 w 20000"/>
                  <a:gd name="T17" fmla="*/ 983 h 20000"/>
                  <a:gd name="T18" fmla="*/ 0 w 20000"/>
                  <a:gd name="T19" fmla="*/ 968 h 20000"/>
                  <a:gd name="T20" fmla="*/ 0 w 20000"/>
                  <a:gd name="T21" fmla="*/ 869 h 20000"/>
                  <a:gd name="T22" fmla="*/ 24 w 20000"/>
                  <a:gd name="T23" fmla="*/ 836 h 20000"/>
                  <a:gd name="T24" fmla="*/ 51 w 20000"/>
                  <a:gd name="T25" fmla="*/ 800 h 20000"/>
                  <a:gd name="T26" fmla="*/ 78 w 20000"/>
                  <a:gd name="T27" fmla="*/ 785 h 20000"/>
                  <a:gd name="T28" fmla="*/ 105 w 20000"/>
                  <a:gd name="T29" fmla="*/ 773 h 20000"/>
                  <a:gd name="T30" fmla="*/ 123 w 20000"/>
                  <a:gd name="T31" fmla="*/ 740 h 20000"/>
                  <a:gd name="T32" fmla="*/ 437 w 20000"/>
                  <a:gd name="T33" fmla="*/ 0 h 20000"/>
                  <a:gd name="T34" fmla="*/ 482 w 20000"/>
                  <a:gd name="T35" fmla="*/ 18 h 20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000"/>
                  <a:gd name="T55" fmla="*/ 0 h 20000"/>
                  <a:gd name="T56" fmla="*/ 20000 w 20000"/>
                  <a:gd name="T57" fmla="*/ 20000 h 200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000" h="20000">
                    <a:moveTo>
                      <a:pt x="19959" y="366"/>
                    </a:moveTo>
                    <a:lnTo>
                      <a:pt x="6832" y="15285"/>
                    </a:lnTo>
                    <a:lnTo>
                      <a:pt x="6335" y="16504"/>
                    </a:lnTo>
                    <a:lnTo>
                      <a:pt x="6087" y="17602"/>
                    </a:lnTo>
                    <a:lnTo>
                      <a:pt x="5797" y="18150"/>
                    </a:lnTo>
                    <a:lnTo>
                      <a:pt x="5093" y="18821"/>
                    </a:lnTo>
                    <a:lnTo>
                      <a:pt x="3851" y="19614"/>
                    </a:lnTo>
                    <a:lnTo>
                      <a:pt x="2360" y="19980"/>
                    </a:lnTo>
                    <a:lnTo>
                      <a:pt x="745" y="19980"/>
                    </a:lnTo>
                    <a:lnTo>
                      <a:pt x="0" y="19675"/>
                    </a:lnTo>
                    <a:lnTo>
                      <a:pt x="0" y="17663"/>
                    </a:lnTo>
                    <a:lnTo>
                      <a:pt x="994" y="16992"/>
                    </a:lnTo>
                    <a:lnTo>
                      <a:pt x="2112" y="16260"/>
                    </a:lnTo>
                    <a:lnTo>
                      <a:pt x="3230" y="15955"/>
                    </a:lnTo>
                    <a:lnTo>
                      <a:pt x="4348" y="15711"/>
                    </a:lnTo>
                    <a:lnTo>
                      <a:pt x="5093" y="15041"/>
                    </a:lnTo>
                    <a:lnTo>
                      <a:pt x="18095" y="0"/>
                    </a:lnTo>
                    <a:lnTo>
                      <a:pt x="19959" y="366"/>
                    </a:lnTo>
                    <a:close/>
                  </a:path>
                </a:pathLst>
              </a:custGeom>
              <a:solidFill>
                <a:srgbClr val="99CCFF"/>
              </a:solidFill>
              <a:ln w="1905" cap="flat">
                <a:solidFill>
                  <a:srgbClr val="99CCFF"/>
                </a:solidFill>
                <a:prstDash val="solid"/>
                <a:round/>
                <a:headEnd type="none" w="med" len="med"/>
                <a:tailEnd type="none" w="med" len="med"/>
              </a:ln>
            </p:spPr>
            <p:txBody>
              <a:bodyPr/>
              <a:lstStyle/>
              <a:p>
                <a:pPr>
                  <a:defRPr/>
                </a:pPr>
                <a:endParaRPr lang="en-US"/>
              </a:p>
            </p:txBody>
          </p:sp>
          <p:sp>
            <p:nvSpPr>
              <p:cNvPr id="40" name="Freeform 11"/>
              <p:cNvSpPr>
                <a:spLocks/>
              </p:cNvSpPr>
              <p:nvPr/>
            </p:nvSpPr>
            <p:spPr bwMode="auto">
              <a:xfrm>
                <a:off x="6404" y="8132"/>
                <a:ext cx="599" cy="1160"/>
              </a:xfrm>
              <a:custGeom>
                <a:avLst/>
                <a:gdLst>
                  <a:gd name="T0" fmla="*/ 597 w 20000"/>
                  <a:gd name="T1" fmla="*/ 21 h 20000"/>
                  <a:gd name="T2" fmla="*/ 234 w 20000"/>
                  <a:gd name="T3" fmla="*/ 815 h 20000"/>
                  <a:gd name="T4" fmla="*/ 210 w 20000"/>
                  <a:gd name="T5" fmla="*/ 881 h 20000"/>
                  <a:gd name="T6" fmla="*/ 174 w 20000"/>
                  <a:gd name="T7" fmla="*/ 959 h 20000"/>
                  <a:gd name="T8" fmla="*/ 168 w 20000"/>
                  <a:gd name="T9" fmla="*/ 1019 h 20000"/>
                  <a:gd name="T10" fmla="*/ 168 w 20000"/>
                  <a:gd name="T11" fmla="*/ 1046 h 20000"/>
                  <a:gd name="T12" fmla="*/ 138 w 20000"/>
                  <a:gd name="T13" fmla="*/ 1088 h 20000"/>
                  <a:gd name="T14" fmla="*/ 108 w 20000"/>
                  <a:gd name="T15" fmla="*/ 1133 h 20000"/>
                  <a:gd name="T16" fmla="*/ 69 w 20000"/>
                  <a:gd name="T17" fmla="*/ 1154 h 20000"/>
                  <a:gd name="T18" fmla="*/ 24 w 20000"/>
                  <a:gd name="T19" fmla="*/ 1154 h 20000"/>
                  <a:gd name="T20" fmla="*/ 0 w 20000"/>
                  <a:gd name="T21" fmla="*/ 1136 h 20000"/>
                  <a:gd name="T22" fmla="*/ 0 w 20000"/>
                  <a:gd name="T23" fmla="*/ 1025 h 20000"/>
                  <a:gd name="T24" fmla="*/ 27 w 20000"/>
                  <a:gd name="T25" fmla="*/ 980 h 20000"/>
                  <a:gd name="T26" fmla="*/ 63 w 20000"/>
                  <a:gd name="T27" fmla="*/ 953 h 20000"/>
                  <a:gd name="T28" fmla="*/ 93 w 20000"/>
                  <a:gd name="T29" fmla="*/ 926 h 20000"/>
                  <a:gd name="T30" fmla="*/ 126 w 20000"/>
                  <a:gd name="T31" fmla="*/ 908 h 20000"/>
                  <a:gd name="T32" fmla="*/ 168 w 20000"/>
                  <a:gd name="T33" fmla="*/ 848 h 20000"/>
                  <a:gd name="T34" fmla="*/ 198 w 20000"/>
                  <a:gd name="T35" fmla="*/ 788 h 20000"/>
                  <a:gd name="T36" fmla="*/ 555 w 20000"/>
                  <a:gd name="T37" fmla="*/ 0 h 20000"/>
                  <a:gd name="T38" fmla="*/ 597 w 20000"/>
                  <a:gd name="T39" fmla="*/ 21 h 2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000"/>
                  <a:gd name="T61" fmla="*/ 0 h 20000"/>
                  <a:gd name="T62" fmla="*/ 20000 w 20000"/>
                  <a:gd name="T63" fmla="*/ 20000 h 200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000" h="20000">
                    <a:moveTo>
                      <a:pt x="19967" y="364"/>
                    </a:moveTo>
                    <a:lnTo>
                      <a:pt x="7826" y="14113"/>
                    </a:lnTo>
                    <a:lnTo>
                      <a:pt x="7023" y="15255"/>
                    </a:lnTo>
                    <a:lnTo>
                      <a:pt x="5819" y="16606"/>
                    </a:lnTo>
                    <a:lnTo>
                      <a:pt x="5619" y="17645"/>
                    </a:lnTo>
                    <a:lnTo>
                      <a:pt x="5619" y="18113"/>
                    </a:lnTo>
                    <a:lnTo>
                      <a:pt x="4615" y="18840"/>
                    </a:lnTo>
                    <a:lnTo>
                      <a:pt x="3612" y="19619"/>
                    </a:lnTo>
                    <a:lnTo>
                      <a:pt x="2308" y="19983"/>
                    </a:lnTo>
                    <a:lnTo>
                      <a:pt x="803" y="19983"/>
                    </a:lnTo>
                    <a:lnTo>
                      <a:pt x="0" y="19671"/>
                    </a:lnTo>
                    <a:lnTo>
                      <a:pt x="0" y="17749"/>
                    </a:lnTo>
                    <a:lnTo>
                      <a:pt x="903" y="16970"/>
                    </a:lnTo>
                    <a:lnTo>
                      <a:pt x="2107" y="16502"/>
                    </a:lnTo>
                    <a:lnTo>
                      <a:pt x="3110" y="16035"/>
                    </a:lnTo>
                    <a:lnTo>
                      <a:pt x="4214" y="15723"/>
                    </a:lnTo>
                    <a:lnTo>
                      <a:pt x="5619" y="14684"/>
                    </a:lnTo>
                    <a:lnTo>
                      <a:pt x="6622" y="13645"/>
                    </a:lnTo>
                    <a:lnTo>
                      <a:pt x="18562" y="0"/>
                    </a:lnTo>
                    <a:lnTo>
                      <a:pt x="19967" y="364"/>
                    </a:lnTo>
                    <a:close/>
                  </a:path>
                </a:pathLst>
              </a:custGeom>
              <a:solidFill>
                <a:srgbClr val="99CCFF"/>
              </a:solidFill>
              <a:ln w="1905" cap="flat">
                <a:solidFill>
                  <a:srgbClr val="99CCFF"/>
                </a:solidFill>
                <a:prstDash val="solid"/>
                <a:round/>
                <a:headEnd type="none" w="med" len="med"/>
                <a:tailEnd type="none" w="med" len="med"/>
              </a:ln>
            </p:spPr>
            <p:txBody>
              <a:bodyPr/>
              <a:lstStyle/>
              <a:p>
                <a:pPr>
                  <a:defRPr/>
                </a:pPr>
                <a:endParaRPr lang="en-US"/>
              </a:p>
            </p:txBody>
          </p:sp>
          <p:sp>
            <p:nvSpPr>
              <p:cNvPr id="41" name="Freeform 12"/>
              <p:cNvSpPr>
                <a:spLocks/>
              </p:cNvSpPr>
              <p:nvPr/>
            </p:nvSpPr>
            <p:spPr bwMode="auto">
              <a:xfrm>
                <a:off x="6404" y="8217"/>
                <a:ext cx="694" cy="1796"/>
              </a:xfrm>
              <a:custGeom>
                <a:avLst/>
                <a:gdLst>
                  <a:gd name="T0" fmla="*/ 51 w 20000"/>
                  <a:gd name="T1" fmla="*/ 1788 h 20000"/>
                  <a:gd name="T2" fmla="*/ 51 w 20000"/>
                  <a:gd name="T3" fmla="*/ 1363 h 20000"/>
                  <a:gd name="T4" fmla="*/ 66 w 20000"/>
                  <a:gd name="T5" fmla="*/ 1330 h 20000"/>
                  <a:gd name="T6" fmla="*/ 87 w 20000"/>
                  <a:gd name="T7" fmla="*/ 1312 h 20000"/>
                  <a:gd name="T8" fmla="*/ 123 w 20000"/>
                  <a:gd name="T9" fmla="*/ 1288 h 20000"/>
                  <a:gd name="T10" fmla="*/ 168 w 20000"/>
                  <a:gd name="T11" fmla="*/ 1259 h 20000"/>
                  <a:gd name="T12" fmla="*/ 198 w 20000"/>
                  <a:gd name="T13" fmla="*/ 1228 h 20000"/>
                  <a:gd name="T14" fmla="*/ 222 w 20000"/>
                  <a:gd name="T15" fmla="*/ 1178 h 20000"/>
                  <a:gd name="T16" fmla="*/ 237 w 20000"/>
                  <a:gd name="T17" fmla="*/ 1117 h 20000"/>
                  <a:gd name="T18" fmla="*/ 240 w 20000"/>
                  <a:gd name="T19" fmla="*/ 1070 h 20000"/>
                  <a:gd name="T20" fmla="*/ 243 w 20000"/>
                  <a:gd name="T21" fmla="*/ 1006 h 20000"/>
                  <a:gd name="T22" fmla="*/ 273 w 20000"/>
                  <a:gd name="T23" fmla="*/ 922 h 20000"/>
                  <a:gd name="T24" fmla="*/ 692 w 20000"/>
                  <a:gd name="T25" fmla="*/ 39 h 20000"/>
                  <a:gd name="T26" fmla="*/ 653 w 20000"/>
                  <a:gd name="T27" fmla="*/ 0 h 20000"/>
                  <a:gd name="T28" fmla="*/ 215 w 20000"/>
                  <a:gd name="T29" fmla="*/ 922 h 20000"/>
                  <a:gd name="T30" fmla="*/ 195 w 20000"/>
                  <a:gd name="T31" fmla="*/ 986 h 20000"/>
                  <a:gd name="T32" fmla="*/ 174 w 20000"/>
                  <a:gd name="T33" fmla="*/ 1036 h 20000"/>
                  <a:gd name="T34" fmla="*/ 144 w 20000"/>
                  <a:gd name="T35" fmla="*/ 1070 h 20000"/>
                  <a:gd name="T36" fmla="*/ 102 w 20000"/>
                  <a:gd name="T37" fmla="*/ 1099 h 20000"/>
                  <a:gd name="T38" fmla="*/ 66 w 20000"/>
                  <a:gd name="T39" fmla="*/ 1117 h 20000"/>
                  <a:gd name="T40" fmla="*/ 30 w 20000"/>
                  <a:gd name="T41" fmla="*/ 1144 h 20000"/>
                  <a:gd name="T42" fmla="*/ 6 w 20000"/>
                  <a:gd name="T43" fmla="*/ 1166 h 20000"/>
                  <a:gd name="T44" fmla="*/ 0 w 20000"/>
                  <a:gd name="T45" fmla="*/ 1210 h 20000"/>
                  <a:gd name="T46" fmla="*/ 0 w 20000"/>
                  <a:gd name="T47" fmla="*/ 1791 h 20000"/>
                  <a:gd name="T48" fmla="*/ 51 w 20000"/>
                  <a:gd name="T49" fmla="*/ 1788 h 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000"/>
                  <a:gd name="T76" fmla="*/ 0 h 20000"/>
                  <a:gd name="T77" fmla="*/ 20000 w 20000"/>
                  <a:gd name="T78" fmla="*/ 20000 h 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000" h="20000">
                    <a:moveTo>
                      <a:pt x="1472" y="19955"/>
                    </a:moveTo>
                    <a:lnTo>
                      <a:pt x="1472" y="15212"/>
                    </a:lnTo>
                    <a:lnTo>
                      <a:pt x="1905" y="14844"/>
                    </a:lnTo>
                    <a:lnTo>
                      <a:pt x="2511" y="14643"/>
                    </a:lnTo>
                    <a:lnTo>
                      <a:pt x="3550" y="14375"/>
                    </a:lnTo>
                    <a:lnTo>
                      <a:pt x="4848" y="14051"/>
                    </a:lnTo>
                    <a:lnTo>
                      <a:pt x="5714" y="13705"/>
                    </a:lnTo>
                    <a:lnTo>
                      <a:pt x="6407" y="13147"/>
                    </a:lnTo>
                    <a:lnTo>
                      <a:pt x="6840" y="12467"/>
                    </a:lnTo>
                    <a:lnTo>
                      <a:pt x="6926" y="11942"/>
                    </a:lnTo>
                    <a:lnTo>
                      <a:pt x="7013" y="11228"/>
                    </a:lnTo>
                    <a:lnTo>
                      <a:pt x="7879" y="10290"/>
                    </a:lnTo>
                    <a:lnTo>
                      <a:pt x="19971" y="435"/>
                    </a:lnTo>
                    <a:lnTo>
                      <a:pt x="18846" y="0"/>
                    </a:lnTo>
                    <a:lnTo>
                      <a:pt x="6205" y="10290"/>
                    </a:lnTo>
                    <a:lnTo>
                      <a:pt x="5628" y="11004"/>
                    </a:lnTo>
                    <a:lnTo>
                      <a:pt x="5022" y="11563"/>
                    </a:lnTo>
                    <a:lnTo>
                      <a:pt x="4156" y="11942"/>
                    </a:lnTo>
                    <a:lnTo>
                      <a:pt x="2944" y="12266"/>
                    </a:lnTo>
                    <a:lnTo>
                      <a:pt x="1905" y="12467"/>
                    </a:lnTo>
                    <a:lnTo>
                      <a:pt x="866" y="12768"/>
                    </a:lnTo>
                    <a:lnTo>
                      <a:pt x="173" y="13013"/>
                    </a:lnTo>
                    <a:lnTo>
                      <a:pt x="0" y="13504"/>
                    </a:lnTo>
                    <a:lnTo>
                      <a:pt x="0" y="19989"/>
                    </a:lnTo>
                    <a:lnTo>
                      <a:pt x="1472" y="19955"/>
                    </a:lnTo>
                    <a:close/>
                  </a:path>
                </a:pathLst>
              </a:custGeom>
              <a:solidFill>
                <a:srgbClr val="99CCFF"/>
              </a:solidFill>
              <a:ln w="1905" cap="flat">
                <a:solidFill>
                  <a:srgbClr val="99CCFF"/>
                </a:solidFill>
                <a:prstDash val="solid"/>
                <a:round/>
                <a:headEnd type="none" w="med" len="med"/>
                <a:tailEnd type="none" w="med" len="med"/>
              </a:ln>
            </p:spPr>
            <p:txBody>
              <a:bodyPr/>
              <a:lstStyle/>
              <a:p>
                <a:pPr>
                  <a:defRPr/>
                </a:pPr>
                <a:endParaRPr lang="en-US"/>
              </a:p>
            </p:txBody>
          </p:sp>
        </p:grpSp>
        <p:grpSp>
          <p:nvGrpSpPr>
            <p:cNvPr id="1035" name="Group 13"/>
            <p:cNvGrpSpPr>
              <a:grpSpLocks/>
            </p:cNvGrpSpPr>
            <p:nvPr/>
          </p:nvGrpSpPr>
          <p:grpSpPr bwMode="auto">
            <a:xfrm>
              <a:off x="3517" y="1444"/>
              <a:ext cx="6451" cy="17900"/>
              <a:chOff x="5708" y="8076"/>
              <a:chExt cx="697" cy="1933"/>
            </a:xfrm>
          </p:grpSpPr>
          <p:sp>
            <p:nvSpPr>
              <p:cNvPr id="36" name="Freeform 14"/>
              <p:cNvSpPr>
                <a:spLocks/>
              </p:cNvSpPr>
              <p:nvPr/>
            </p:nvSpPr>
            <p:spPr bwMode="auto">
              <a:xfrm>
                <a:off x="5927" y="8073"/>
                <a:ext cx="477" cy="991"/>
              </a:xfrm>
              <a:custGeom>
                <a:avLst/>
                <a:gdLst>
                  <a:gd name="T0" fmla="*/ 0 w 20000"/>
                  <a:gd name="T1" fmla="*/ 18 h 20000"/>
                  <a:gd name="T2" fmla="*/ 320 w 20000"/>
                  <a:gd name="T3" fmla="*/ 752 h 20000"/>
                  <a:gd name="T4" fmla="*/ 332 w 20000"/>
                  <a:gd name="T5" fmla="*/ 812 h 20000"/>
                  <a:gd name="T6" fmla="*/ 338 w 20000"/>
                  <a:gd name="T7" fmla="*/ 866 h 20000"/>
                  <a:gd name="T8" fmla="*/ 345 w 20000"/>
                  <a:gd name="T9" fmla="*/ 893 h 20000"/>
                  <a:gd name="T10" fmla="*/ 362 w 20000"/>
                  <a:gd name="T11" fmla="*/ 926 h 20000"/>
                  <a:gd name="T12" fmla="*/ 392 w 20000"/>
                  <a:gd name="T13" fmla="*/ 965 h 20000"/>
                  <a:gd name="T14" fmla="*/ 428 w 20000"/>
                  <a:gd name="T15" fmla="*/ 983 h 20000"/>
                  <a:gd name="T16" fmla="*/ 462 w 20000"/>
                  <a:gd name="T17" fmla="*/ 983 h 20000"/>
                  <a:gd name="T18" fmla="*/ 482 w 20000"/>
                  <a:gd name="T19" fmla="*/ 968 h 20000"/>
                  <a:gd name="T20" fmla="*/ 482 w 20000"/>
                  <a:gd name="T21" fmla="*/ 869 h 20000"/>
                  <a:gd name="T22" fmla="*/ 462 w 20000"/>
                  <a:gd name="T23" fmla="*/ 836 h 20000"/>
                  <a:gd name="T24" fmla="*/ 434 w 20000"/>
                  <a:gd name="T25" fmla="*/ 800 h 20000"/>
                  <a:gd name="T26" fmla="*/ 407 w 20000"/>
                  <a:gd name="T27" fmla="*/ 785 h 20000"/>
                  <a:gd name="T28" fmla="*/ 383 w 20000"/>
                  <a:gd name="T29" fmla="*/ 773 h 20000"/>
                  <a:gd name="T30" fmla="*/ 362 w 20000"/>
                  <a:gd name="T31" fmla="*/ 740 h 20000"/>
                  <a:gd name="T32" fmla="*/ 42 w 20000"/>
                  <a:gd name="T33" fmla="*/ 0 h 20000"/>
                  <a:gd name="T34" fmla="*/ 0 w 20000"/>
                  <a:gd name="T35" fmla="*/ 18 h 20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000"/>
                  <a:gd name="T55" fmla="*/ 0 h 20000"/>
                  <a:gd name="T56" fmla="*/ 20000 w 20000"/>
                  <a:gd name="T57" fmla="*/ 20000 h 200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000" h="20000">
                    <a:moveTo>
                      <a:pt x="0" y="366"/>
                    </a:moveTo>
                    <a:lnTo>
                      <a:pt x="13251" y="15285"/>
                    </a:lnTo>
                    <a:lnTo>
                      <a:pt x="13747" y="16504"/>
                    </a:lnTo>
                    <a:lnTo>
                      <a:pt x="13996" y="17602"/>
                    </a:lnTo>
                    <a:lnTo>
                      <a:pt x="14286" y="18150"/>
                    </a:lnTo>
                    <a:lnTo>
                      <a:pt x="14990" y="18821"/>
                    </a:lnTo>
                    <a:lnTo>
                      <a:pt x="16232" y="19614"/>
                    </a:lnTo>
                    <a:lnTo>
                      <a:pt x="17723" y="19980"/>
                    </a:lnTo>
                    <a:lnTo>
                      <a:pt x="19130" y="19980"/>
                    </a:lnTo>
                    <a:lnTo>
                      <a:pt x="19959" y="19675"/>
                    </a:lnTo>
                    <a:lnTo>
                      <a:pt x="19959" y="17663"/>
                    </a:lnTo>
                    <a:lnTo>
                      <a:pt x="19130" y="16992"/>
                    </a:lnTo>
                    <a:lnTo>
                      <a:pt x="17971" y="16260"/>
                    </a:lnTo>
                    <a:lnTo>
                      <a:pt x="16853" y="15955"/>
                    </a:lnTo>
                    <a:lnTo>
                      <a:pt x="15859" y="15711"/>
                    </a:lnTo>
                    <a:lnTo>
                      <a:pt x="14990" y="15041"/>
                    </a:lnTo>
                    <a:lnTo>
                      <a:pt x="1739" y="0"/>
                    </a:lnTo>
                    <a:lnTo>
                      <a:pt x="0" y="366"/>
                    </a:lnTo>
                    <a:close/>
                  </a:path>
                </a:pathLst>
              </a:custGeom>
              <a:solidFill>
                <a:srgbClr val="99CCFF"/>
              </a:solidFill>
              <a:ln w="1905" cap="flat">
                <a:solidFill>
                  <a:srgbClr val="99CCFF"/>
                </a:solidFill>
                <a:prstDash val="solid"/>
                <a:round/>
                <a:headEnd type="none" w="med" len="med"/>
                <a:tailEnd type="none" w="med" len="med"/>
              </a:ln>
            </p:spPr>
            <p:txBody>
              <a:bodyPr/>
              <a:lstStyle/>
              <a:p>
                <a:pPr>
                  <a:defRPr/>
                </a:pPr>
                <a:endParaRPr lang="en-US"/>
              </a:p>
            </p:txBody>
          </p:sp>
          <p:sp>
            <p:nvSpPr>
              <p:cNvPr id="37" name="Freeform 15"/>
              <p:cNvSpPr>
                <a:spLocks/>
              </p:cNvSpPr>
              <p:nvPr/>
            </p:nvSpPr>
            <p:spPr bwMode="auto">
              <a:xfrm>
                <a:off x="5805" y="8132"/>
                <a:ext cx="599" cy="1160"/>
              </a:xfrm>
              <a:custGeom>
                <a:avLst/>
                <a:gdLst>
                  <a:gd name="T0" fmla="*/ 0 w 20000"/>
                  <a:gd name="T1" fmla="*/ 21 h 20000"/>
                  <a:gd name="T2" fmla="*/ 367 w 20000"/>
                  <a:gd name="T3" fmla="*/ 815 h 20000"/>
                  <a:gd name="T4" fmla="*/ 390 w 20000"/>
                  <a:gd name="T5" fmla="*/ 881 h 20000"/>
                  <a:gd name="T6" fmla="*/ 423 w 20000"/>
                  <a:gd name="T7" fmla="*/ 959 h 20000"/>
                  <a:gd name="T8" fmla="*/ 432 w 20000"/>
                  <a:gd name="T9" fmla="*/ 1019 h 20000"/>
                  <a:gd name="T10" fmla="*/ 432 w 20000"/>
                  <a:gd name="T11" fmla="*/ 1046 h 20000"/>
                  <a:gd name="T12" fmla="*/ 457 w 20000"/>
                  <a:gd name="T13" fmla="*/ 1088 h 20000"/>
                  <a:gd name="T14" fmla="*/ 492 w 20000"/>
                  <a:gd name="T15" fmla="*/ 1133 h 20000"/>
                  <a:gd name="T16" fmla="*/ 532 w 20000"/>
                  <a:gd name="T17" fmla="*/ 1154 h 20000"/>
                  <a:gd name="T18" fmla="*/ 577 w 20000"/>
                  <a:gd name="T19" fmla="*/ 1154 h 20000"/>
                  <a:gd name="T20" fmla="*/ 597 w 20000"/>
                  <a:gd name="T21" fmla="*/ 1136 h 20000"/>
                  <a:gd name="T22" fmla="*/ 597 w 20000"/>
                  <a:gd name="T23" fmla="*/ 1025 h 20000"/>
                  <a:gd name="T24" fmla="*/ 573 w 20000"/>
                  <a:gd name="T25" fmla="*/ 980 h 20000"/>
                  <a:gd name="T26" fmla="*/ 543 w 20000"/>
                  <a:gd name="T27" fmla="*/ 953 h 20000"/>
                  <a:gd name="T28" fmla="*/ 507 w 20000"/>
                  <a:gd name="T29" fmla="*/ 926 h 20000"/>
                  <a:gd name="T30" fmla="*/ 474 w 20000"/>
                  <a:gd name="T31" fmla="*/ 908 h 20000"/>
                  <a:gd name="T32" fmla="*/ 432 w 20000"/>
                  <a:gd name="T33" fmla="*/ 848 h 20000"/>
                  <a:gd name="T34" fmla="*/ 402 w 20000"/>
                  <a:gd name="T35" fmla="*/ 788 h 20000"/>
                  <a:gd name="T36" fmla="*/ 42 w 20000"/>
                  <a:gd name="T37" fmla="*/ 0 h 20000"/>
                  <a:gd name="T38" fmla="*/ 0 w 20000"/>
                  <a:gd name="T39" fmla="*/ 21 h 2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000"/>
                  <a:gd name="T61" fmla="*/ 0 h 20000"/>
                  <a:gd name="T62" fmla="*/ 20000 w 20000"/>
                  <a:gd name="T63" fmla="*/ 20000 h 200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000" h="20000">
                    <a:moveTo>
                      <a:pt x="0" y="364"/>
                    </a:moveTo>
                    <a:lnTo>
                      <a:pt x="12274" y="14113"/>
                    </a:lnTo>
                    <a:lnTo>
                      <a:pt x="13043" y="15255"/>
                    </a:lnTo>
                    <a:lnTo>
                      <a:pt x="14147" y="16606"/>
                    </a:lnTo>
                    <a:lnTo>
                      <a:pt x="14448" y="17645"/>
                    </a:lnTo>
                    <a:lnTo>
                      <a:pt x="14448" y="18113"/>
                    </a:lnTo>
                    <a:lnTo>
                      <a:pt x="15284" y="18840"/>
                    </a:lnTo>
                    <a:lnTo>
                      <a:pt x="16455" y="19619"/>
                    </a:lnTo>
                    <a:lnTo>
                      <a:pt x="17793" y="19983"/>
                    </a:lnTo>
                    <a:lnTo>
                      <a:pt x="19298" y="19983"/>
                    </a:lnTo>
                    <a:lnTo>
                      <a:pt x="19967" y="19671"/>
                    </a:lnTo>
                    <a:lnTo>
                      <a:pt x="19967" y="17749"/>
                    </a:lnTo>
                    <a:lnTo>
                      <a:pt x="19164" y="16970"/>
                    </a:lnTo>
                    <a:lnTo>
                      <a:pt x="18161" y="16502"/>
                    </a:lnTo>
                    <a:lnTo>
                      <a:pt x="16957" y="16035"/>
                    </a:lnTo>
                    <a:lnTo>
                      <a:pt x="15853" y="15723"/>
                    </a:lnTo>
                    <a:lnTo>
                      <a:pt x="14448" y="14684"/>
                    </a:lnTo>
                    <a:lnTo>
                      <a:pt x="13445" y="13645"/>
                    </a:lnTo>
                    <a:lnTo>
                      <a:pt x="1405" y="0"/>
                    </a:lnTo>
                    <a:lnTo>
                      <a:pt x="0" y="364"/>
                    </a:lnTo>
                    <a:close/>
                  </a:path>
                </a:pathLst>
              </a:custGeom>
              <a:solidFill>
                <a:srgbClr val="99CCFF"/>
              </a:solidFill>
              <a:ln w="1905" cap="flat">
                <a:solidFill>
                  <a:srgbClr val="99CCFF"/>
                </a:solidFill>
                <a:prstDash val="solid"/>
                <a:round/>
                <a:headEnd type="none" w="med" len="med"/>
                <a:tailEnd type="none" w="med" len="med"/>
              </a:ln>
            </p:spPr>
            <p:txBody>
              <a:bodyPr/>
              <a:lstStyle/>
              <a:p>
                <a:pPr>
                  <a:defRPr/>
                </a:pPr>
                <a:endParaRPr lang="en-US"/>
              </a:p>
            </p:txBody>
          </p:sp>
          <p:sp>
            <p:nvSpPr>
              <p:cNvPr id="38" name="Freeform 16"/>
              <p:cNvSpPr>
                <a:spLocks/>
              </p:cNvSpPr>
              <p:nvPr/>
            </p:nvSpPr>
            <p:spPr bwMode="auto">
              <a:xfrm>
                <a:off x="5710" y="8217"/>
                <a:ext cx="694" cy="1796"/>
              </a:xfrm>
              <a:custGeom>
                <a:avLst/>
                <a:gdLst>
                  <a:gd name="T0" fmla="*/ 638 w 20000"/>
                  <a:gd name="T1" fmla="*/ 1788 h 20000"/>
                  <a:gd name="T2" fmla="*/ 644 w 20000"/>
                  <a:gd name="T3" fmla="*/ 1363 h 20000"/>
                  <a:gd name="T4" fmla="*/ 629 w 20000"/>
                  <a:gd name="T5" fmla="*/ 1330 h 20000"/>
                  <a:gd name="T6" fmla="*/ 605 w 20000"/>
                  <a:gd name="T7" fmla="*/ 1312 h 20000"/>
                  <a:gd name="T8" fmla="*/ 570 w 20000"/>
                  <a:gd name="T9" fmla="*/ 1288 h 20000"/>
                  <a:gd name="T10" fmla="*/ 525 w 20000"/>
                  <a:gd name="T11" fmla="*/ 1259 h 20000"/>
                  <a:gd name="T12" fmla="*/ 495 w 20000"/>
                  <a:gd name="T13" fmla="*/ 1228 h 20000"/>
                  <a:gd name="T14" fmla="*/ 470 w 20000"/>
                  <a:gd name="T15" fmla="*/ 1178 h 20000"/>
                  <a:gd name="T16" fmla="*/ 455 w 20000"/>
                  <a:gd name="T17" fmla="*/ 1117 h 20000"/>
                  <a:gd name="T18" fmla="*/ 452 w 20000"/>
                  <a:gd name="T19" fmla="*/ 1070 h 20000"/>
                  <a:gd name="T20" fmla="*/ 452 w 20000"/>
                  <a:gd name="T21" fmla="*/ 1006 h 20000"/>
                  <a:gd name="T22" fmla="*/ 422 w 20000"/>
                  <a:gd name="T23" fmla="*/ 922 h 20000"/>
                  <a:gd name="T24" fmla="*/ 0 w 20000"/>
                  <a:gd name="T25" fmla="*/ 39 h 20000"/>
                  <a:gd name="T26" fmla="*/ 42 w 20000"/>
                  <a:gd name="T27" fmla="*/ 0 h 20000"/>
                  <a:gd name="T28" fmla="*/ 473 w 20000"/>
                  <a:gd name="T29" fmla="*/ 922 h 20000"/>
                  <a:gd name="T30" fmla="*/ 500 w 20000"/>
                  <a:gd name="T31" fmla="*/ 986 h 20000"/>
                  <a:gd name="T32" fmla="*/ 525 w 20000"/>
                  <a:gd name="T33" fmla="*/ 1036 h 20000"/>
                  <a:gd name="T34" fmla="*/ 552 w 20000"/>
                  <a:gd name="T35" fmla="*/ 1070 h 20000"/>
                  <a:gd name="T36" fmla="*/ 587 w 20000"/>
                  <a:gd name="T37" fmla="*/ 1099 h 20000"/>
                  <a:gd name="T38" fmla="*/ 629 w 20000"/>
                  <a:gd name="T39" fmla="*/ 1117 h 20000"/>
                  <a:gd name="T40" fmla="*/ 665 w 20000"/>
                  <a:gd name="T41" fmla="*/ 1144 h 20000"/>
                  <a:gd name="T42" fmla="*/ 689 w 20000"/>
                  <a:gd name="T43" fmla="*/ 1166 h 20000"/>
                  <a:gd name="T44" fmla="*/ 692 w 20000"/>
                  <a:gd name="T45" fmla="*/ 1210 h 20000"/>
                  <a:gd name="T46" fmla="*/ 692 w 20000"/>
                  <a:gd name="T47" fmla="*/ 1791 h 20000"/>
                  <a:gd name="T48" fmla="*/ 638 w 20000"/>
                  <a:gd name="T49" fmla="*/ 1788 h 20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000"/>
                  <a:gd name="T76" fmla="*/ 0 h 20000"/>
                  <a:gd name="T77" fmla="*/ 20000 w 20000"/>
                  <a:gd name="T78" fmla="*/ 20000 h 20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000" h="20000">
                    <a:moveTo>
                      <a:pt x="18413" y="19955"/>
                    </a:moveTo>
                    <a:lnTo>
                      <a:pt x="18586" y="15212"/>
                    </a:lnTo>
                    <a:lnTo>
                      <a:pt x="18153" y="14844"/>
                    </a:lnTo>
                    <a:lnTo>
                      <a:pt x="17460" y="14643"/>
                    </a:lnTo>
                    <a:lnTo>
                      <a:pt x="16450" y="14375"/>
                    </a:lnTo>
                    <a:lnTo>
                      <a:pt x="15152" y="14051"/>
                    </a:lnTo>
                    <a:lnTo>
                      <a:pt x="14286" y="13705"/>
                    </a:lnTo>
                    <a:lnTo>
                      <a:pt x="13564" y="13147"/>
                    </a:lnTo>
                    <a:lnTo>
                      <a:pt x="13131" y="12467"/>
                    </a:lnTo>
                    <a:lnTo>
                      <a:pt x="13045" y="11942"/>
                    </a:lnTo>
                    <a:lnTo>
                      <a:pt x="13045" y="11228"/>
                    </a:lnTo>
                    <a:lnTo>
                      <a:pt x="12179" y="10290"/>
                    </a:lnTo>
                    <a:lnTo>
                      <a:pt x="0" y="435"/>
                    </a:lnTo>
                    <a:lnTo>
                      <a:pt x="1212" y="0"/>
                    </a:lnTo>
                    <a:lnTo>
                      <a:pt x="13651" y="10290"/>
                    </a:lnTo>
                    <a:lnTo>
                      <a:pt x="14430" y="11004"/>
                    </a:lnTo>
                    <a:lnTo>
                      <a:pt x="15152" y="11563"/>
                    </a:lnTo>
                    <a:lnTo>
                      <a:pt x="15931" y="11942"/>
                    </a:lnTo>
                    <a:lnTo>
                      <a:pt x="16941" y="12266"/>
                    </a:lnTo>
                    <a:lnTo>
                      <a:pt x="18153" y="12467"/>
                    </a:lnTo>
                    <a:lnTo>
                      <a:pt x="19192" y="12768"/>
                    </a:lnTo>
                    <a:lnTo>
                      <a:pt x="19885" y="13013"/>
                    </a:lnTo>
                    <a:lnTo>
                      <a:pt x="19971" y="13504"/>
                    </a:lnTo>
                    <a:lnTo>
                      <a:pt x="19971" y="19989"/>
                    </a:lnTo>
                    <a:lnTo>
                      <a:pt x="18413" y="19955"/>
                    </a:lnTo>
                    <a:close/>
                  </a:path>
                </a:pathLst>
              </a:custGeom>
              <a:solidFill>
                <a:srgbClr val="99CCFF"/>
              </a:solidFill>
              <a:ln w="1905" cap="flat">
                <a:solidFill>
                  <a:srgbClr val="99CCFF"/>
                </a:solidFill>
                <a:prstDash val="solid"/>
                <a:round/>
                <a:headEnd type="none" w="med" len="med"/>
                <a:tailEnd type="none" w="med" len="med"/>
              </a:ln>
            </p:spPr>
            <p:txBody>
              <a:bodyPr/>
              <a:lstStyle/>
              <a:p>
                <a:pPr>
                  <a:defRPr/>
                </a:pPr>
                <a:endParaRPr lang="en-US"/>
              </a:p>
            </p:txBody>
          </p:sp>
        </p:grpSp>
        <p:sp>
          <p:nvSpPr>
            <p:cNvPr id="20" name="Freeform 17"/>
            <p:cNvSpPr>
              <a:spLocks/>
            </p:cNvSpPr>
            <p:nvPr/>
          </p:nvSpPr>
          <p:spPr bwMode="auto">
            <a:xfrm>
              <a:off x="1928" y="6824"/>
              <a:ext cx="3052" cy="4392"/>
            </a:xfrm>
            <a:custGeom>
              <a:avLst/>
              <a:gdLst>
                <a:gd name="T0" fmla="*/ 860 w 20000"/>
                <a:gd name="T1" fmla="*/ 4361 h 20000"/>
                <a:gd name="T2" fmla="*/ 860 w 20000"/>
                <a:gd name="T3" fmla="*/ 2528 h 20000"/>
                <a:gd name="T4" fmla="*/ 2813 w 20000"/>
                <a:gd name="T5" fmla="*/ 2528 h 20000"/>
                <a:gd name="T6" fmla="*/ 2813 w 20000"/>
                <a:gd name="T7" fmla="*/ 1778 h 20000"/>
                <a:gd name="T8" fmla="*/ 860 w 20000"/>
                <a:gd name="T9" fmla="*/ 1778 h 20000"/>
                <a:gd name="T10" fmla="*/ 860 w 20000"/>
                <a:gd name="T11" fmla="*/ 805 h 20000"/>
                <a:gd name="T12" fmla="*/ 2998 w 20000"/>
                <a:gd name="T13" fmla="*/ 805 h 20000"/>
                <a:gd name="T14" fmla="*/ 2998 w 20000"/>
                <a:gd name="T15" fmla="*/ 0 h 20000"/>
                <a:gd name="T16" fmla="*/ 0 w 20000"/>
                <a:gd name="T17" fmla="*/ 0 h 20000"/>
                <a:gd name="T18" fmla="*/ 0 w 20000"/>
                <a:gd name="T19" fmla="*/ 4361 h 20000"/>
                <a:gd name="T20" fmla="*/ 860 w 20000"/>
                <a:gd name="T21" fmla="*/ 4361 h 2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00"/>
                <a:gd name="T34" fmla="*/ 0 h 20000"/>
                <a:gd name="T35" fmla="*/ 20000 w 20000"/>
                <a:gd name="T36" fmla="*/ 20000 h 2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00" h="20000">
                  <a:moveTo>
                    <a:pt x="5723" y="19958"/>
                  </a:moveTo>
                  <a:lnTo>
                    <a:pt x="5723" y="11568"/>
                  </a:lnTo>
                  <a:lnTo>
                    <a:pt x="18708" y="11568"/>
                  </a:lnTo>
                  <a:lnTo>
                    <a:pt x="18708" y="8136"/>
                  </a:lnTo>
                  <a:lnTo>
                    <a:pt x="5723" y="8136"/>
                  </a:lnTo>
                  <a:lnTo>
                    <a:pt x="5723" y="3686"/>
                  </a:lnTo>
                  <a:lnTo>
                    <a:pt x="19938" y="3686"/>
                  </a:lnTo>
                  <a:lnTo>
                    <a:pt x="19938" y="0"/>
                  </a:lnTo>
                  <a:lnTo>
                    <a:pt x="0" y="0"/>
                  </a:lnTo>
                  <a:lnTo>
                    <a:pt x="0" y="19958"/>
                  </a:lnTo>
                  <a:lnTo>
                    <a:pt x="5723" y="19958"/>
                  </a:lnTo>
                  <a:close/>
                </a:path>
              </a:pathLst>
            </a:custGeom>
            <a:solidFill>
              <a:srgbClr val="99CCFF"/>
            </a:solidFill>
            <a:ln w="1905" cap="flat">
              <a:solidFill>
                <a:srgbClr val="99CCFF"/>
              </a:solidFill>
              <a:prstDash val="solid"/>
              <a:round/>
              <a:headEnd type="none" w="med" len="med"/>
              <a:tailEnd type="none" w="med" len="med"/>
            </a:ln>
          </p:spPr>
          <p:txBody>
            <a:bodyPr/>
            <a:lstStyle/>
            <a:p>
              <a:pPr>
                <a:defRPr/>
              </a:pPr>
              <a:endParaRPr lang="en-US"/>
            </a:p>
          </p:txBody>
        </p:sp>
        <p:sp>
          <p:nvSpPr>
            <p:cNvPr id="21" name="Freeform 18"/>
            <p:cNvSpPr>
              <a:spLocks/>
            </p:cNvSpPr>
            <p:nvPr/>
          </p:nvSpPr>
          <p:spPr bwMode="auto">
            <a:xfrm>
              <a:off x="8032" y="1333"/>
              <a:ext cx="4016" cy="4392"/>
            </a:xfrm>
            <a:custGeom>
              <a:avLst/>
              <a:gdLst>
                <a:gd name="T0" fmla="*/ 1527 w 20000"/>
                <a:gd name="T1" fmla="*/ 0 h 20000"/>
                <a:gd name="T2" fmla="*/ 2545 w 20000"/>
                <a:gd name="T3" fmla="*/ 0 h 20000"/>
                <a:gd name="T4" fmla="*/ 4044 w 20000"/>
                <a:gd name="T5" fmla="*/ 4361 h 20000"/>
                <a:gd name="T6" fmla="*/ 3100 w 20000"/>
                <a:gd name="T7" fmla="*/ 4361 h 20000"/>
                <a:gd name="T8" fmla="*/ 2887 w 20000"/>
                <a:gd name="T9" fmla="*/ 3527 h 20000"/>
                <a:gd name="T10" fmla="*/ 1194 w 20000"/>
                <a:gd name="T11" fmla="*/ 3527 h 20000"/>
                <a:gd name="T12" fmla="*/ 972 w 20000"/>
                <a:gd name="T13" fmla="*/ 4361 h 20000"/>
                <a:gd name="T14" fmla="*/ 0 w 20000"/>
                <a:gd name="T15" fmla="*/ 4361 h 20000"/>
                <a:gd name="T16" fmla="*/ 1527 w 20000"/>
                <a:gd name="T17" fmla="*/ 0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7534" y="0"/>
                  </a:moveTo>
                  <a:lnTo>
                    <a:pt x="12557" y="0"/>
                  </a:lnTo>
                  <a:lnTo>
                    <a:pt x="19954" y="19958"/>
                  </a:lnTo>
                  <a:lnTo>
                    <a:pt x="15297" y="19958"/>
                  </a:lnTo>
                  <a:lnTo>
                    <a:pt x="14247" y="16144"/>
                  </a:lnTo>
                  <a:lnTo>
                    <a:pt x="5890" y="16144"/>
                  </a:lnTo>
                  <a:lnTo>
                    <a:pt x="4795" y="19958"/>
                  </a:lnTo>
                  <a:lnTo>
                    <a:pt x="0" y="19958"/>
                  </a:lnTo>
                  <a:lnTo>
                    <a:pt x="7534" y="0"/>
                  </a:lnTo>
                  <a:close/>
                </a:path>
              </a:pathLst>
            </a:custGeom>
            <a:solidFill>
              <a:srgbClr val="99CCFF"/>
            </a:solidFill>
            <a:ln w="1905" cap="flat">
              <a:solidFill>
                <a:srgbClr val="99CCFF"/>
              </a:solidFill>
              <a:prstDash val="solid"/>
              <a:round/>
              <a:headEnd type="none" w="med" len="med"/>
              <a:tailEnd type="none" w="med" len="med"/>
            </a:ln>
          </p:spPr>
          <p:txBody>
            <a:bodyPr/>
            <a:lstStyle/>
            <a:p>
              <a:pPr>
                <a:defRPr/>
              </a:pPr>
              <a:endParaRPr lang="en-US"/>
            </a:p>
          </p:txBody>
        </p:sp>
        <p:sp>
          <p:nvSpPr>
            <p:cNvPr id="22" name="Freeform 19"/>
            <p:cNvSpPr>
              <a:spLocks/>
            </p:cNvSpPr>
            <p:nvPr/>
          </p:nvSpPr>
          <p:spPr bwMode="auto">
            <a:xfrm>
              <a:off x="9398" y="2196"/>
              <a:ext cx="1285" cy="1882"/>
            </a:xfrm>
            <a:custGeom>
              <a:avLst/>
              <a:gdLst>
                <a:gd name="T0" fmla="*/ 0 w 20000"/>
                <a:gd name="T1" fmla="*/ 1889 h 20000"/>
                <a:gd name="T2" fmla="*/ 1268 w 20000"/>
                <a:gd name="T3" fmla="*/ 1889 h 20000"/>
                <a:gd name="T4" fmla="*/ 666 w 20000"/>
                <a:gd name="T5" fmla="*/ 0 h 20000"/>
                <a:gd name="T6" fmla="*/ 0 w 20000"/>
                <a:gd name="T7" fmla="*/ 1889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0" y="19902"/>
                  </a:moveTo>
                  <a:lnTo>
                    <a:pt x="19855" y="19902"/>
                  </a:lnTo>
                  <a:lnTo>
                    <a:pt x="10435" y="0"/>
                  </a:lnTo>
                  <a:lnTo>
                    <a:pt x="0" y="19902"/>
                  </a:lnTo>
                  <a:close/>
                </a:path>
              </a:pathLst>
            </a:custGeom>
            <a:solidFill>
              <a:srgbClr val="FFFFFF"/>
            </a:solidFill>
            <a:ln w="1905" cap="flat">
              <a:solidFill>
                <a:srgbClr val="99CCFF"/>
              </a:solidFill>
              <a:prstDash val="solid"/>
              <a:round/>
              <a:headEnd type="none" w="med" len="med"/>
              <a:tailEnd type="none" w="med" len="med"/>
            </a:ln>
          </p:spPr>
          <p:txBody>
            <a:bodyPr/>
            <a:lstStyle/>
            <a:p>
              <a:pPr>
                <a:defRPr/>
              </a:pPr>
              <a:endParaRPr lang="en-US"/>
            </a:p>
          </p:txBody>
        </p:sp>
        <p:sp>
          <p:nvSpPr>
            <p:cNvPr id="23" name="Oval 20"/>
            <p:cNvSpPr>
              <a:spLocks noChangeArrowheads="1"/>
            </p:cNvSpPr>
            <p:nvPr/>
          </p:nvSpPr>
          <p:spPr bwMode="auto">
            <a:xfrm>
              <a:off x="14458" y="6824"/>
              <a:ext cx="4177" cy="4627"/>
            </a:xfrm>
            <a:prstGeom prst="ellipse">
              <a:avLst/>
            </a:prstGeom>
            <a:solidFill>
              <a:srgbClr val="99CCFF"/>
            </a:solidFill>
            <a:ln w="1905">
              <a:solidFill>
                <a:srgbClr val="99CCFF"/>
              </a:solidFill>
              <a:round/>
              <a:headEnd/>
              <a:tailEnd/>
            </a:ln>
          </p:spPr>
          <p:txBody>
            <a:bodyPr/>
            <a:lstStyle/>
            <a:p>
              <a:pPr>
                <a:defRPr/>
              </a:pPr>
              <a:endParaRPr lang="en-US"/>
            </a:p>
          </p:txBody>
        </p:sp>
        <p:sp>
          <p:nvSpPr>
            <p:cNvPr id="24" name="Oval 21"/>
            <p:cNvSpPr>
              <a:spLocks noChangeArrowheads="1"/>
            </p:cNvSpPr>
            <p:nvPr/>
          </p:nvSpPr>
          <p:spPr bwMode="auto">
            <a:xfrm>
              <a:off x="15261" y="7686"/>
              <a:ext cx="2490" cy="2980"/>
            </a:xfrm>
            <a:prstGeom prst="ellipse">
              <a:avLst/>
            </a:prstGeom>
            <a:solidFill>
              <a:srgbClr val="FFFFFF"/>
            </a:solidFill>
            <a:ln w="1905">
              <a:solidFill>
                <a:srgbClr val="99CCFF"/>
              </a:solidFill>
              <a:round/>
              <a:headEnd/>
              <a:tailEnd/>
            </a:ln>
          </p:spPr>
          <p:txBody>
            <a:bodyPr/>
            <a:lstStyle/>
            <a:p>
              <a:pPr>
                <a:defRPr/>
              </a:pPr>
              <a:endParaRPr lang="en-US"/>
            </a:p>
          </p:txBody>
        </p:sp>
        <p:sp>
          <p:nvSpPr>
            <p:cNvPr id="25" name="Freeform 22"/>
            <p:cNvSpPr>
              <a:spLocks/>
            </p:cNvSpPr>
            <p:nvPr/>
          </p:nvSpPr>
          <p:spPr bwMode="auto">
            <a:xfrm>
              <a:off x="1526" y="12078"/>
              <a:ext cx="1526" cy="1255"/>
            </a:xfrm>
            <a:custGeom>
              <a:avLst/>
              <a:gdLst>
                <a:gd name="T0" fmla="*/ 83 w 20000"/>
                <a:gd name="T1" fmla="*/ 583 h 20000"/>
                <a:gd name="T2" fmla="*/ 556 w 20000"/>
                <a:gd name="T3" fmla="*/ 472 h 20000"/>
                <a:gd name="T4" fmla="*/ 667 w 20000"/>
                <a:gd name="T5" fmla="*/ 750 h 20000"/>
                <a:gd name="T6" fmla="*/ 806 w 20000"/>
                <a:gd name="T7" fmla="*/ 1083 h 20000"/>
                <a:gd name="T8" fmla="*/ 926 w 20000"/>
                <a:gd name="T9" fmla="*/ 1027 h 20000"/>
                <a:gd name="T10" fmla="*/ 833 w 20000"/>
                <a:gd name="T11" fmla="*/ 722 h 20000"/>
                <a:gd name="T12" fmla="*/ 722 w 20000"/>
                <a:gd name="T13" fmla="*/ 389 h 20000"/>
                <a:gd name="T14" fmla="*/ 926 w 20000"/>
                <a:gd name="T15" fmla="*/ 305 h 20000"/>
                <a:gd name="T16" fmla="*/ 1028 w 20000"/>
                <a:gd name="T17" fmla="*/ 639 h 20000"/>
                <a:gd name="T18" fmla="*/ 1278 w 20000"/>
                <a:gd name="T19" fmla="*/ 889 h 20000"/>
                <a:gd name="T20" fmla="*/ 1389 w 20000"/>
                <a:gd name="T21" fmla="*/ 1222 h 20000"/>
                <a:gd name="T22" fmla="*/ 1528 w 20000"/>
                <a:gd name="T23" fmla="*/ 1194 h 20000"/>
                <a:gd name="T24" fmla="*/ 1417 w 20000"/>
                <a:gd name="T25" fmla="*/ 889 h 20000"/>
                <a:gd name="T26" fmla="*/ 1306 w 20000"/>
                <a:gd name="T27" fmla="*/ 583 h 20000"/>
                <a:gd name="T28" fmla="*/ 1204 w 20000"/>
                <a:gd name="T29" fmla="*/ 305 h 20000"/>
                <a:gd name="T30" fmla="*/ 1028 w 20000"/>
                <a:gd name="T31" fmla="*/ 0 h 20000"/>
                <a:gd name="T32" fmla="*/ 0 w 20000"/>
                <a:gd name="T33" fmla="*/ 361 h 20000"/>
                <a:gd name="T34" fmla="*/ 83 w 20000"/>
                <a:gd name="T35" fmla="*/ 583 h 20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000"/>
                <a:gd name="T55" fmla="*/ 0 h 20000"/>
                <a:gd name="T56" fmla="*/ 20000 w 20000"/>
                <a:gd name="T57" fmla="*/ 20000 h 200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000" h="20000">
                  <a:moveTo>
                    <a:pt x="1084" y="9474"/>
                  </a:moveTo>
                  <a:lnTo>
                    <a:pt x="7229" y="7669"/>
                  </a:lnTo>
                  <a:lnTo>
                    <a:pt x="8675" y="12180"/>
                  </a:lnTo>
                  <a:lnTo>
                    <a:pt x="10482" y="17594"/>
                  </a:lnTo>
                  <a:lnTo>
                    <a:pt x="12048" y="16692"/>
                  </a:lnTo>
                  <a:lnTo>
                    <a:pt x="10843" y="11729"/>
                  </a:lnTo>
                  <a:lnTo>
                    <a:pt x="9398" y="6316"/>
                  </a:lnTo>
                  <a:lnTo>
                    <a:pt x="12048" y="4962"/>
                  </a:lnTo>
                  <a:lnTo>
                    <a:pt x="13373" y="10376"/>
                  </a:lnTo>
                  <a:lnTo>
                    <a:pt x="16627" y="14436"/>
                  </a:lnTo>
                  <a:lnTo>
                    <a:pt x="18072" y="19850"/>
                  </a:lnTo>
                  <a:lnTo>
                    <a:pt x="19880" y="19398"/>
                  </a:lnTo>
                  <a:lnTo>
                    <a:pt x="18434" y="14436"/>
                  </a:lnTo>
                  <a:lnTo>
                    <a:pt x="16988" y="9474"/>
                  </a:lnTo>
                  <a:lnTo>
                    <a:pt x="15663" y="4962"/>
                  </a:lnTo>
                  <a:lnTo>
                    <a:pt x="13373" y="0"/>
                  </a:lnTo>
                  <a:lnTo>
                    <a:pt x="0" y="5865"/>
                  </a:lnTo>
                  <a:lnTo>
                    <a:pt x="1084" y="9474"/>
                  </a:lnTo>
                  <a:close/>
                </a:path>
              </a:pathLst>
            </a:custGeom>
            <a:solidFill>
              <a:srgbClr val="99CCFF"/>
            </a:solidFill>
            <a:ln w="0" cap="flat">
              <a:solidFill>
                <a:srgbClr val="99CCFF"/>
              </a:solidFill>
              <a:prstDash val="solid"/>
              <a:round/>
              <a:headEnd type="none" w="med" len="med"/>
              <a:tailEnd type="none" w="med" len="med"/>
            </a:ln>
          </p:spPr>
          <p:txBody>
            <a:bodyPr/>
            <a:lstStyle/>
            <a:p>
              <a:pPr>
                <a:defRPr/>
              </a:pPr>
              <a:endParaRPr lang="en-US"/>
            </a:p>
          </p:txBody>
        </p:sp>
        <p:sp>
          <p:nvSpPr>
            <p:cNvPr id="26" name="Freeform 23"/>
            <p:cNvSpPr>
              <a:spLocks/>
            </p:cNvSpPr>
            <p:nvPr/>
          </p:nvSpPr>
          <p:spPr bwMode="auto">
            <a:xfrm>
              <a:off x="2972" y="14353"/>
              <a:ext cx="1044" cy="863"/>
            </a:xfrm>
            <a:custGeom>
              <a:avLst/>
              <a:gdLst>
                <a:gd name="T0" fmla="*/ 139 w 20000"/>
                <a:gd name="T1" fmla="*/ 833 h 20000"/>
                <a:gd name="T2" fmla="*/ 1055 w 20000"/>
                <a:gd name="T3" fmla="*/ 167 h 20000"/>
                <a:gd name="T4" fmla="*/ 916 w 20000"/>
                <a:gd name="T5" fmla="*/ 0 h 20000"/>
                <a:gd name="T6" fmla="*/ 0 w 20000"/>
                <a:gd name="T7" fmla="*/ 666 h 20000"/>
                <a:gd name="T8" fmla="*/ 139 w 20000"/>
                <a:gd name="T9" fmla="*/ 833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2609" y="19780"/>
                  </a:moveTo>
                  <a:lnTo>
                    <a:pt x="19826" y="3956"/>
                  </a:lnTo>
                  <a:lnTo>
                    <a:pt x="17217" y="0"/>
                  </a:lnTo>
                  <a:lnTo>
                    <a:pt x="0" y="15824"/>
                  </a:lnTo>
                  <a:lnTo>
                    <a:pt x="2609" y="19780"/>
                  </a:lnTo>
                  <a:close/>
                </a:path>
              </a:pathLst>
            </a:custGeom>
            <a:solidFill>
              <a:srgbClr val="99CCFF"/>
            </a:solidFill>
            <a:ln w="0" cap="flat">
              <a:solidFill>
                <a:srgbClr val="99CCFF"/>
              </a:solidFill>
              <a:prstDash val="solid"/>
              <a:round/>
              <a:headEnd type="none" w="med" len="med"/>
              <a:tailEnd type="none" w="med" len="med"/>
            </a:ln>
          </p:spPr>
          <p:txBody>
            <a:bodyPr/>
            <a:lstStyle/>
            <a:p>
              <a:pPr>
                <a:defRPr/>
              </a:pPr>
              <a:endParaRPr lang="en-US"/>
            </a:p>
          </p:txBody>
        </p:sp>
        <p:grpSp>
          <p:nvGrpSpPr>
            <p:cNvPr id="1043" name="Group 24"/>
            <p:cNvGrpSpPr>
              <a:grpSpLocks/>
            </p:cNvGrpSpPr>
            <p:nvPr/>
          </p:nvGrpSpPr>
          <p:grpSpPr bwMode="auto">
            <a:xfrm>
              <a:off x="4072" y="15889"/>
              <a:ext cx="1370" cy="1370"/>
              <a:chOff x="5768" y="9636"/>
              <a:chExt cx="148" cy="148"/>
            </a:xfrm>
          </p:grpSpPr>
          <p:sp>
            <p:nvSpPr>
              <p:cNvPr id="34" name="Freeform 25"/>
              <p:cNvSpPr>
                <a:spLocks/>
              </p:cNvSpPr>
              <p:nvPr/>
            </p:nvSpPr>
            <p:spPr bwMode="auto">
              <a:xfrm>
                <a:off x="5771" y="9640"/>
                <a:ext cx="148" cy="144"/>
              </a:xfrm>
              <a:custGeom>
                <a:avLst/>
                <a:gdLst>
                  <a:gd name="T0" fmla="*/ 127 w 20000"/>
                  <a:gd name="T1" fmla="*/ 0 h 20000"/>
                  <a:gd name="T2" fmla="*/ 66 w 20000"/>
                  <a:gd name="T3" fmla="*/ 33 h 20000"/>
                  <a:gd name="T4" fmla="*/ 0 w 20000"/>
                  <a:gd name="T5" fmla="*/ 54 h 20000"/>
                  <a:gd name="T6" fmla="*/ 24 w 20000"/>
                  <a:gd name="T7" fmla="*/ 72 h 20000"/>
                  <a:gd name="T8" fmla="*/ 57 w 20000"/>
                  <a:gd name="T9" fmla="*/ 60 h 20000"/>
                  <a:gd name="T10" fmla="*/ 84 w 20000"/>
                  <a:gd name="T11" fmla="*/ 78 h 20000"/>
                  <a:gd name="T12" fmla="*/ 120 w 20000"/>
                  <a:gd name="T13" fmla="*/ 96 h 20000"/>
                  <a:gd name="T14" fmla="*/ 120 w 20000"/>
                  <a:gd name="T15" fmla="*/ 132 h 20000"/>
                  <a:gd name="T16" fmla="*/ 144 w 20000"/>
                  <a:gd name="T17" fmla="*/ 147 h 20000"/>
                  <a:gd name="T18" fmla="*/ 144 w 20000"/>
                  <a:gd name="T19" fmla="*/ 81 h 20000"/>
                  <a:gd name="T20" fmla="*/ 147 w 20000"/>
                  <a:gd name="T21" fmla="*/ 15 h 20000"/>
                  <a:gd name="T22" fmla="*/ 127 w 20000"/>
                  <a:gd name="T23" fmla="*/ 0 h 2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00"/>
                  <a:gd name="T37" fmla="*/ 0 h 20000"/>
                  <a:gd name="T38" fmla="*/ 20000 w 20000"/>
                  <a:gd name="T39" fmla="*/ 20000 h 2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00" h="20000">
                    <a:moveTo>
                      <a:pt x="17162" y="0"/>
                    </a:moveTo>
                    <a:lnTo>
                      <a:pt x="8919" y="4459"/>
                    </a:lnTo>
                    <a:lnTo>
                      <a:pt x="0" y="7297"/>
                    </a:lnTo>
                    <a:lnTo>
                      <a:pt x="3243" y="9730"/>
                    </a:lnTo>
                    <a:lnTo>
                      <a:pt x="7703" y="8108"/>
                    </a:lnTo>
                    <a:lnTo>
                      <a:pt x="11351" y="10541"/>
                    </a:lnTo>
                    <a:lnTo>
                      <a:pt x="16216" y="12973"/>
                    </a:lnTo>
                    <a:lnTo>
                      <a:pt x="16216" y="17838"/>
                    </a:lnTo>
                    <a:lnTo>
                      <a:pt x="19459" y="19865"/>
                    </a:lnTo>
                    <a:lnTo>
                      <a:pt x="19459" y="10946"/>
                    </a:lnTo>
                    <a:lnTo>
                      <a:pt x="19865" y="2027"/>
                    </a:lnTo>
                    <a:lnTo>
                      <a:pt x="17162" y="0"/>
                    </a:lnTo>
                    <a:close/>
                  </a:path>
                </a:pathLst>
              </a:custGeom>
              <a:solidFill>
                <a:srgbClr val="99CCFF"/>
              </a:solidFill>
              <a:ln w="0" cap="flat">
                <a:solidFill>
                  <a:srgbClr val="99CCFF"/>
                </a:solidFill>
                <a:prstDash val="solid"/>
                <a:round/>
                <a:headEnd type="none" w="med" len="med"/>
                <a:tailEnd type="none" w="med" len="med"/>
              </a:ln>
            </p:spPr>
            <p:txBody>
              <a:bodyPr/>
              <a:lstStyle/>
              <a:p>
                <a:pPr>
                  <a:defRPr/>
                </a:pPr>
                <a:endParaRPr lang="en-US"/>
              </a:p>
            </p:txBody>
          </p:sp>
          <p:sp>
            <p:nvSpPr>
              <p:cNvPr id="35" name="Freeform 26"/>
              <p:cNvSpPr>
                <a:spLocks/>
              </p:cNvSpPr>
              <p:nvPr/>
            </p:nvSpPr>
            <p:spPr bwMode="auto">
              <a:xfrm>
                <a:off x="5857" y="9665"/>
                <a:ext cx="43" cy="51"/>
              </a:xfrm>
              <a:custGeom>
                <a:avLst/>
                <a:gdLst>
                  <a:gd name="T0" fmla="*/ 42 w 20000"/>
                  <a:gd name="T1" fmla="*/ 47 h 20000"/>
                  <a:gd name="T2" fmla="*/ 21 w 20000"/>
                  <a:gd name="T3" fmla="*/ 38 h 20000"/>
                  <a:gd name="T4" fmla="*/ 0 w 20000"/>
                  <a:gd name="T5" fmla="*/ 26 h 20000"/>
                  <a:gd name="T6" fmla="*/ 45 w 20000"/>
                  <a:gd name="T7" fmla="*/ 0 h 20000"/>
                  <a:gd name="T8" fmla="*/ 42 w 20000"/>
                  <a:gd name="T9" fmla="*/ 47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8261" y="19583"/>
                    </a:moveTo>
                    <a:lnTo>
                      <a:pt x="9130" y="15833"/>
                    </a:lnTo>
                    <a:lnTo>
                      <a:pt x="0" y="10833"/>
                    </a:lnTo>
                    <a:lnTo>
                      <a:pt x="19565" y="0"/>
                    </a:lnTo>
                    <a:lnTo>
                      <a:pt x="18261" y="19583"/>
                    </a:lnTo>
                    <a:close/>
                  </a:path>
                </a:pathLst>
              </a:custGeom>
              <a:solidFill>
                <a:srgbClr val="99CCFF"/>
              </a:solidFill>
              <a:ln w="0" cap="flat">
                <a:solidFill>
                  <a:srgbClr val="99CCFF"/>
                </a:solidFill>
                <a:prstDash val="solid"/>
                <a:round/>
                <a:headEnd type="none" w="med" len="med"/>
                <a:tailEnd type="none" w="med" len="med"/>
              </a:ln>
            </p:spPr>
            <p:txBody>
              <a:bodyPr/>
              <a:lstStyle/>
              <a:p>
                <a:pPr>
                  <a:defRPr/>
                </a:pPr>
                <a:endParaRPr lang="en-US"/>
              </a:p>
            </p:txBody>
          </p:sp>
        </p:grpSp>
        <p:sp>
          <p:nvSpPr>
            <p:cNvPr id="28" name="Freeform 27"/>
            <p:cNvSpPr>
              <a:spLocks/>
            </p:cNvSpPr>
            <p:nvPr/>
          </p:nvSpPr>
          <p:spPr bwMode="auto">
            <a:xfrm>
              <a:off x="7068" y="17020"/>
              <a:ext cx="1285" cy="1255"/>
            </a:xfrm>
            <a:custGeom>
              <a:avLst/>
              <a:gdLst>
                <a:gd name="T0" fmla="*/ 250 w 20000"/>
                <a:gd name="T1" fmla="*/ 222 h 20000"/>
                <a:gd name="T2" fmla="*/ 490 w 20000"/>
                <a:gd name="T3" fmla="*/ 361 h 20000"/>
                <a:gd name="T4" fmla="*/ 250 w 20000"/>
                <a:gd name="T5" fmla="*/ 1222 h 20000"/>
                <a:gd name="T6" fmla="*/ 490 w 20000"/>
                <a:gd name="T7" fmla="*/ 1250 h 20000"/>
                <a:gd name="T8" fmla="*/ 768 w 20000"/>
                <a:gd name="T9" fmla="*/ 389 h 20000"/>
                <a:gd name="T10" fmla="*/ 1046 w 20000"/>
                <a:gd name="T11" fmla="*/ 472 h 20000"/>
                <a:gd name="T12" fmla="*/ 1240 w 20000"/>
                <a:gd name="T13" fmla="*/ 528 h 20000"/>
                <a:gd name="T14" fmla="*/ 1268 w 20000"/>
                <a:gd name="T15" fmla="*/ 361 h 20000"/>
                <a:gd name="T16" fmla="*/ 1018 w 20000"/>
                <a:gd name="T17" fmla="*/ 222 h 20000"/>
                <a:gd name="T18" fmla="*/ 666 w 20000"/>
                <a:gd name="T19" fmla="*/ 167 h 20000"/>
                <a:gd name="T20" fmla="*/ 361 w 20000"/>
                <a:gd name="T21" fmla="*/ 111 h 20000"/>
                <a:gd name="T22" fmla="*/ 56 w 20000"/>
                <a:gd name="T23" fmla="*/ 0 h 20000"/>
                <a:gd name="T24" fmla="*/ 0 w 20000"/>
                <a:gd name="T25" fmla="*/ 167 h 20000"/>
                <a:gd name="T26" fmla="*/ 250 w 20000"/>
                <a:gd name="T27" fmla="*/ 222 h 20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000"/>
                <a:gd name="T43" fmla="*/ 0 h 20000"/>
                <a:gd name="T44" fmla="*/ 20000 w 20000"/>
                <a:gd name="T45" fmla="*/ 20000 h 200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000" h="20000">
                  <a:moveTo>
                    <a:pt x="3913" y="3529"/>
                  </a:moveTo>
                  <a:lnTo>
                    <a:pt x="7681" y="5735"/>
                  </a:lnTo>
                  <a:lnTo>
                    <a:pt x="3913" y="19412"/>
                  </a:lnTo>
                  <a:lnTo>
                    <a:pt x="7681" y="19853"/>
                  </a:lnTo>
                  <a:lnTo>
                    <a:pt x="12029" y="6176"/>
                  </a:lnTo>
                  <a:lnTo>
                    <a:pt x="16377" y="7500"/>
                  </a:lnTo>
                  <a:lnTo>
                    <a:pt x="19420" y="8382"/>
                  </a:lnTo>
                  <a:lnTo>
                    <a:pt x="19855" y="5735"/>
                  </a:lnTo>
                  <a:lnTo>
                    <a:pt x="15942" y="3529"/>
                  </a:lnTo>
                  <a:lnTo>
                    <a:pt x="10435" y="2647"/>
                  </a:lnTo>
                  <a:lnTo>
                    <a:pt x="5652" y="1765"/>
                  </a:lnTo>
                  <a:lnTo>
                    <a:pt x="870" y="0"/>
                  </a:lnTo>
                  <a:lnTo>
                    <a:pt x="0" y="2647"/>
                  </a:lnTo>
                  <a:lnTo>
                    <a:pt x="3913" y="3529"/>
                  </a:lnTo>
                  <a:close/>
                </a:path>
              </a:pathLst>
            </a:custGeom>
            <a:solidFill>
              <a:srgbClr val="99CCFF"/>
            </a:solidFill>
            <a:ln w="0" cap="flat">
              <a:solidFill>
                <a:srgbClr val="99CCFF"/>
              </a:solidFill>
              <a:prstDash val="solid"/>
              <a:round/>
              <a:headEnd type="none" w="med" len="med"/>
              <a:tailEnd type="none" w="med" len="med"/>
            </a:ln>
          </p:spPr>
          <p:txBody>
            <a:bodyPr/>
            <a:lstStyle/>
            <a:p>
              <a:pPr>
                <a:defRPr/>
              </a:pPr>
              <a:endParaRPr lang="en-US"/>
            </a:p>
          </p:txBody>
        </p:sp>
        <p:sp>
          <p:nvSpPr>
            <p:cNvPr id="29" name="Freeform 28"/>
            <p:cNvSpPr>
              <a:spLocks/>
            </p:cNvSpPr>
            <p:nvPr/>
          </p:nvSpPr>
          <p:spPr bwMode="auto">
            <a:xfrm>
              <a:off x="11647" y="17098"/>
              <a:ext cx="1365" cy="1412"/>
            </a:xfrm>
            <a:custGeom>
              <a:avLst/>
              <a:gdLst>
                <a:gd name="T0" fmla="*/ 472 w 20000"/>
                <a:gd name="T1" fmla="*/ 889 h 20000"/>
                <a:gd name="T2" fmla="*/ 1139 w 20000"/>
                <a:gd name="T3" fmla="*/ 639 h 20000"/>
                <a:gd name="T4" fmla="*/ 1314 w 20000"/>
                <a:gd name="T5" fmla="*/ 500 h 20000"/>
                <a:gd name="T6" fmla="*/ 1361 w 20000"/>
                <a:gd name="T7" fmla="*/ 389 h 20000"/>
                <a:gd name="T8" fmla="*/ 1361 w 20000"/>
                <a:gd name="T9" fmla="*/ 250 h 20000"/>
                <a:gd name="T10" fmla="*/ 1361 w 20000"/>
                <a:gd name="T11" fmla="*/ 167 h 20000"/>
                <a:gd name="T12" fmla="*/ 1314 w 20000"/>
                <a:gd name="T13" fmla="*/ 56 h 20000"/>
                <a:gd name="T14" fmla="*/ 1139 w 20000"/>
                <a:gd name="T15" fmla="*/ 0 h 20000"/>
                <a:gd name="T16" fmla="*/ 1083 w 20000"/>
                <a:gd name="T17" fmla="*/ 0 h 20000"/>
                <a:gd name="T18" fmla="*/ 861 w 20000"/>
                <a:gd name="T19" fmla="*/ 28 h 20000"/>
                <a:gd name="T20" fmla="*/ 0 w 20000"/>
                <a:gd name="T21" fmla="*/ 361 h 20000"/>
                <a:gd name="T22" fmla="*/ 389 w 20000"/>
                <a:gd name="T23" fmla="*/ 1389 h 20000"/>
                <a:gd name="T24" fmla="*/ 639 w 20000"/>
                <a:gd name="T25" fmla="*/ 1361 h 20000"/>
                <a:gd name="T26" fmla="*/ 389 w 20000"/>
                <a:gd name="T27" fmla="*/ 500 h 20000"/>
                <a:gd name="T28" fmla="*/ 861 w 20000"/>
                <a:gd name="T29" fmla="*/ 222 h 20000"/>
                <a:gd name="T30" fmla="*/ 944 w 20000"/>
                <a:gd name="T31" fmla="*/ 194 h 20000"/>
                <a:gd name="T32" fmla="*/ 1083 w 20000"/>
                <a:gd name="T33" fmla="*/ 222 h 20000"/>
                <a:gd name="T34" fmla="*/ 1111 w 20000"/>
                <a:gd name="T35" fmla="*/ 389 h 20000"/>
                <a:gd name="T36" fmla="*/ 1083 w 20000"/>
                <a:gd name="T37" fmla="*/ 472 h 20000"/>
                <a:gd name="T38" fmla="*/ 944 w 20000"/>
                <a:gd name="T39" fmla="*/ 500 h 20000"/>
                <a:gd name="T40" fmla="*/ 444 w 20000"/>
                <a:gd name="T41" fmla="*/ 694 h 20000"/>
                <a:gd name="T42" fmla="*/ 472 w 20000"/>
                <a:gd name="T43" fmla="*/ 889 h 200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000"/>
                <a:gd name="T67" fmla="*/ 0 h 20000"/>
                <a:gd name="T68" fmla="*/ 20000 w 20000"/>
                <a:gd name="T69" fmla="*/ 20000 h 200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000" h="20000">
                  <a:moveTo>
                    <a:pt x="6892" y="12715"/>
                  </a:moveTo>
                  <a:lnTo>
                    <a:pt x="16622" y="9139"/>
                  </a:lnTo>
                  <a:lnTo>
                    <a:pt x="19189" y="7152"/>
                  </a:lnTo>
                  <a:lnTo>
                    <a:pt x="19865" y="5563"/>
                  </a:lnTo>
                  <a:lnTo>
                    <a:pt x="19865" y="3576"/>
                  </a:lnTo>
                  <a:lnTo>
                    <a:pt x="19865" y="2384"/>
                  </a:lnTo>
                  <a:lnTo>
                    <a:pt x="19189" y="795"/>
                  </a:lnTo>
                  <a:lnTo>
                    <a:pt x="16622" y="0"/>
                  </a:lnTo>
                  <a:lnTo>
                    <a:pt x="15811" y="0"/>
                  </a:lnTo>
                  <a:lnTo>
                    <a:pt x="12568" y="397"/>
                  </a:lnTo>
                  <a:lnTo>
                    <a:pt x="0" y="5166"/>
                  </a:lnTo>
                  <a:lnTo>
                    <a:pt x="5676" y="19868"/>
                  </a:lnTo>
                  <a:lnTo>
                    <a:pt x="9324" y="19470"/>
                  </a:lnTo>
                  <a:lnTo>
                    <a:pt x="5676" y="7152"/>
                  </a:lnTo>
                  <a:lnTo>
                    <a:pt x="12568" y="3179"/>
                  </a:lnTo>
                  <a:lnTo>
                    <a:pt x="13784" y="2781"/>
                  </a:lnTo>
                  <a:lnTo>
                    <a:pt x="15811" y="3179"/>
                  </a:lnTo>
                  <a:lnTo>
                    <a:pt x="16216" y="5563"/>
                  </a:lnTo>
                  <a:lnTo>
                    <a:pt x="15811" y="6755"/>
                  </a:lnTo>
                  <a:lnTo>
                    <a:pt x="13784" y="7152"/>
                  </a:lnTo>
                  <a:lnTo>
                    <a:pt x="6486" y="9934"/>
                  </a:lnTo>
                  <a:lnTo>
                    <a:pt x="6892" y="12715"/>
                  </a:lnTo>
                  <a:close/>
                </a:path>
              </a:pathLst>
            </a:custGeom>
            <a:solidFill>
              <a:srgbClr val="99CCFF"/>
            </a:solidFill>
            <a:ln w="0" cap="flat">
              <a:solidFill>
                <a:srgbClr val="99CCFF"/>
              </a:solidFill>
              <a:prstDash val="solid"/>
              <a:round/>
              <a:headEnd type="none" w="med" len="med"/>
              <a:tailEnd type="none" w="med" len="med"/>
            </a:ln>
          </p:spPr>
          <p:txBody>
            <a:bodyPr/>
            <a:lstStyle/>
            <a:p>
              <a:pPr>
                <a:defRPr/>
              </a:pPr>
              <a:endParaRPr lang="en-US"/>
            </a:p>
          </p:txBody>
        </p:sp>
        <p:sp>
          <p:nvSpPr>
            <p:cNvPr id="30" name="Freeform 29"/>
            <p:cNvSpPr>
              <a:spLocks/>
            </p:cNvSpPr>
            <p:nvPr/>
          </p:nvSpPr>
          <p:spPr bwMode="auto">
            <a:xfrm>
              <a:off x="13815" y="16314"/>
              <a:ext cx="1446" cy="1333"/>
            </a:xfrm>
            <a:custGeom>
              <a:avLst/>
              <a:gdLst>
                <a:gd name="T0" fmla="*/ 0 w 20000"/>
                <a:gd name="T1" fmla="*/ 139 h 20000"/>
                <a:gd name="T2" fmla="*/ 56 w 20000"/>
                <a:gd name="T3" fmla="*/ 805 h 20000"/>
                <a:gd name="T4" fmla="*/ 139 w 20000"/>
                <a:gd name="T5" fmla="*/ 1361 h 20000"/>
                <a:gd name="T6" fmla="*/ 417 w 20000"/>
                <a:gd name="T7" fmla="*/ 1222 h 20000"/>
                <a:gd name="T8" fmla="*/ 389 w 20000"/>
                <a:gd name="T9" fmla="*/ 889 h 20000"/>
                <a:gd name="T10" fmla="*/ 629 w 20000"/>
                <a:gd name="T11" fmla="*/ 694 h 20000"/>
                <a:gd name="T12" fmla="*/ 907 w 20000"/>
                <a:gd name="T13" fmla="*/ 500 h 20000"/>
                <a:gd name="T14" fmla="*/ 1250 w 20000"/>
                <a:gd name="T15" fmla="*/ 639 h 20000"/>
                <a:gd name="T16" fmla="*/ 1435 w 20000"/>
                <a:gd name="T17" fmla="*/ 472 h 20000"/>
                <a:gd name="T18" fmla="*/ 805 w 20000"/>
                <a:gd name="T19" fmla="*/ 194 h 20000"/>
                <a:gd name="T20" fmla="*/ 222 w 20000"/>
                <a:gd name="T21" fmla="*/ 0 h 20000"/>
                <a:gd name="T22" fmla="*/ 0 w 20000"/>
                <a:gd name="T23" fmla="*/ 139 h 20000"/>
                <a:gd name="T24" fmla="*/ 694 w 20000"/>
                <a:gd name="T25" fmla="*/ 472 h 20000"/>
                <a:gd name="T26" fmla="*/ 528 w 20000"/>
                <a:gd name="T27" fmla="*/ 583 h 20000"/>
                <a:gd name="T28" fmla="*/ 389 w 20000"/>
                <a:gd name="T29" fmla="*/ 694 h 20000"/>
                <a:gd name="T30" fmla="*/ 222 w 20000"/>
                <a:gd name="T31" fmla="*/ 222 h 20000"/>
                <a:gd name="T32" fmla="*/ 694 w 20000"/>
                <a:gd name="T33" fmla="*/ 472 h 20000"/>
                <a:gd name="T34" fmla="*/ 0 w 20000"/>
                <a:gd name="T35" fmla="*/ 139 h 20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000"/>
                <a:gd name="T55" fmla="*/ 0 h 20000"/>
                <a:gd name="T56" fmla="*/ 20000 w 20000"/>
                <a:gd name="T57" fmla="*/ 20000 h 200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000" h="20000">
                  <a:moveTo>
                    <a:pt x="0" y="2027"/>
                  </a:moveTo>
                  <a:lnTo>
                    <a:pt x="769" y="11757"/>
                  </a:lnTo>
                  <a:lnTo>
                    <a:pt x="1923" y="19865"/>
                  </a:lnTo>
                  <a:lnTo>
                    <a:pt x="5769" y="17838"/>
                  </a:lnTo>
                  <a:lnTo>
                    <a:pt x="5385" y="12973"/>
                  </a:lnTo>
                  <a:lnTo>
                    <a:pt x="8718" y="10135"/>
                  </a:lnTo>
                  <a:lnTo>
                    <a:pt x="12564" y="7297"/>
                  </a:lnTo>
                  <a:lnTo>
                    <a:pt x="17308" y="9324"/>
                  </a:lnTo>
                  <a:lnTo>
                    <a:pt x="19872" y="6892"/>
                  </a:lnTo>
                  <a:lnTo>
                    <a:pt x="11154" y="2838"/>
                  </a:lnTo>
                  <a:lnTo>
                    <a:pt x="3077" y="0"/>
                  </a:lnTo>
                  <a:lnTo>
                    <a:pt x="0" y="2027"/>
                  </a:lnTo>
                  <a:lnTo>
                    <a:pt x="9615" y="6892"/>
                  </a:lnTo>
                  <a:lnTo>
                    <a:pt x="7308" y="8514"/>
                  </a:lnTo>
                  <a:lnTo>
                    <a:pt x="5385" y="10135"/>
                  </a:lnTo>
                  <a:lnTo>
                    <a:pt x="3077" y="3243"/>
                  </a:lnTo>
                  <a:lnTo>
                    <a:pt x="9615" y="6892"/>
                  </a:lnTo>
                  <a:lnTo>
                    <a:pt x="0" y="2027"/>
                  </a:lnTo>
                  <a:close/>
                </a:path>
              </a:pathLst>
            </a:custGeom>
            <a:solidFill>
              <a:srgbClr val="99CCFF"/>
            </a:solidFill>
            <a:ln w="0" cap="flat">
              <a:solidFill>
                <a:srgbClr val="99CCFF"/>
              </a:solidFill>
              <a:prstDash val="solid"/>
              <a:round/>
              <a:headEnd type="none" w="med" len="med"/>
              <a:tailEnd type="none" w="med" len="med"/>
            </a:ln>
          </p:spPr>
          <p:txBody>
            <a:bodyPr/>
            <a:lstStyle/>
            <a:p>
              <a:pPr>
                <a:defRPr/>
              </a:pPr>
              <a:endParaRPr lang="en-US"/>
            </a:p>
          </p:txBody>
        </p:sp>
        <p:sp>
          <p:nvSpPr>
            <p:cNvPr id="31" name="Freeform 30"/>
            <p:cNvSpPr>
              <a:spLocks/>
            </p:cNvSpPr>
            <p:nvPr/>
          </p:nvSpPr>
          <p:spPr bwMode="auto">
            <a:xfrm>
              <a:off x="15020" y="14588"/>
              <a:ext cx="1687" cy="1725"/>
            </a:xfrm>
            <a:custGeom>
              <a:avLst/>
              <a:gdLst>
                <a:gd name="T0" fmla="*/ 805 w 20000"/>
                <a:gd name="T1" fmla="*/ 1723 h 20000"/>
                <a:gd name="T2" fmla="*/ 1055 w 20000"/>
                <a:gd name="T3" fmla="*/ 1556 h 20000"/>
                <a:gd name="T4" fmla="*/ 305 w 20000"/>
                <a:gd name="T5" fmla="*/ 945 h 20000"/>
                <a:gd name="T6" fmla="*/ 1499 w 20000"/>
                <a:gd name="T7" fmla="*/ 1000 h 20000"/>
                <a:gd name="T8" fmla="*/ 1749 w 20000"/>
                <a:gd name="T9" fmla="*/ 639 h 20000"/>
                <a:gd name="T10" fmla="*/ 860 w 20000"/>
                <a:gd name="T11" fmla="*/ 0 h 20000"/>
                <a:gd name="T12" fmla="*/ 666 w 20000"/>
                <a:gd name="T13" fmla="*/ 195 h 20000"/>
                <a:gd name="T14" fmla="*/ 1388 w 20000"/>
                <a:gd name="T15" fmla="*/ 750 h 20000"/>
                <a:gd name="T16" fmla="*/ 250 w 20000"/>
                <a:gd name="T17" fmla="*/ 695 h 20000"/>
                <a:gd name="T18" fmla="*/ 0 w 20000"/>
                <a:gd name="T19" fmla="*/ 1000 h 20000"/>
                <a:gd name="T20" fmla="*/ 805 w 20000"/>
                <a:gd name="T21" fmla="*/ 1723 h 2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00"/>
                <a:gd name="T34" fmla="*/ 0 h 20000"/>
                <a:gd name="T35" fmla="*/ 20000 w 20000"/>
                <a:gd name="T36" fmla="*/ 20000 h 2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00" h="20000">
                  <a:moveTo>
                    <a:pt x="9158" y="19893"/>
                  </a:moveTo>
                  <a:lnTo>
                    <a:pt x="12000" y="17968"/>
                  </a:lnTo>
                  <a:lnTo>
                    <a:pt x="3474" y="10909"/>
                  </a:lnTo>
                  <a:lnTo>
                    <a:pt x="17053" y="11551"/>
                  </a:lnTo>
                  <a:lnTo>
                    <a:pt x="19895" y="7380"/>
                  </a:lnTo>
                  <a:lnTo>
                    <a:pt x="9789" y="0"/>
                  </a:lnTo>
                  <a:lnTo>
                    <a:pt x="7579" y="2246"/>
                  </a:lnTo>
                  <a:lnTo>
                    <a:pt x="15789" y="8663"/>
                  </a:lnTo>
                  <a:lnTo>
                    <a:pt x="2842" y="8021"/>
                  </a:lnTo>
                  <a:lnTo>
                    <a:pt x="0" y="11551"/>
                  </a:lnTo>
                  <a:lnTo>
                    <a:pt x="9158" y="19893"/>
                  </a:lnTo>
                  <a:close/>
                </a:path>
              </a:pathLst>
            </a:custGeom>
            <a:solidFill>
              <a:srgbClr val="99CCFF"/>
            </a:solidFill>
            <a:ln w="0" cap="flat">
              <a:solidFill>
                <a:srgbClr val="99CCFF"/>
              </a:solidFill>
              <a:prstDash val="solid"/>
              <a:round/>
              <a:headEnd type="none" w="med" len="med"/>
              <a:tailEnd type="none" w="med" len="med"/>
            </a:ln>
          </p:spPr>
          <p:txBody>
            <a:bodyPr/>
            <a:lstStyle/>
            <a:p>
              <a:pPr>
                <a:defRPr/>
              </a:pPr>
              <a:endParaRPr lang="en-US"/>
            </a:p>
          </p:txBody>
        </p:sp>
        <p:sp>
          <p:nvSpPr>
            <p:cNvPr id="32" name="Freeform 31"/>
            <p:cNvSpPr>
              <a:spLocks/>
            </p:cNvSpPr>
            <p:nvPr/>
          </p:nvSpPr>
          <p:spPr bwMode="auto">
            <a:xfrm>
              <a:off x="16305" y="13804"/>
              <a:ext cx="1124" cy="706"/>
            </a:xfrm>
            <a:custGeom>
              <a:avLst/>
              <a:gdLst>
                <a:gd name="T0" fmla="*/ 1111 w 20000"/>
                <a:gd name="T1" fmla="*/ 555 h 20000"/>
                <a:gd name="T2" fmla="*/ 167 w 20000"/>
                <a:gd name="T3" fmla="*/ 0 h 20000"/>
                <a:gd name="T4" fmla="*/ 0 w 20000"/>
                <a:gd name="T5" fmla="*/ 194 h 20000"/>
                <a:gd name="T6" fmla="*/ 972 w 20000"/>
                <a:gd name="T7" fmla="*/ 750 h 20000"/>
                <a:gd name="T8" fmla="*/ 1111 w 20000"/>
                <a:gd name="T9" fmla="*/ 555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9835" y="14634"/>
                  </a:moveTo>
                  <a:lnTo>
                    <a:pt x="2975" y="0"/>
                  </a:lnTo>
                  <a:lnTo>
                    <a:pt x="0" y="5122"/>
                  </a:lnTo>
                  <a:lnTo>
                    <a:pt x="17355" y="19756"/>
                  </a:lnTo>
                  <a:lnTo>
                    <a:pt x="19835" y="14634"/>
                  </a:lnTo>
                  <a:close/>
                </a:path>
              </a:pathLst>
            </a:custGeom>
            <a:solidFill>
              <a:srgbClr val="99CCFF"/>
            </a:solidFill>
            <a:ln w="0" cap="flat">
              <a:solidFill>
                <a:srgbClr val="99CCFF"/>
              </a:solidFill>
              <a:prstDash val="solid"/>
              <a:round/>
              <a:headEnd type="none" w="med" len="med"/>
              <a:tailEnd type="none" w="med" len="med"/>
            </a:ln>
          </p:spPr>
          <p:txBody>
            <a:bodyPr/>
            <a:lstStyle/>
            <a:p>
              <a:pPr>
                <a:defRPr/>
              </a:pPr>
              <a:endParaRPr lang="en-US"/>
            </a:p>
          </p:txBody>
        </p:sp>
        <p:sp>
          <p:nvSpPr>
            <p:cNvPr id="33" name="Freeform 32"/>
            <p:cNvSpPr>
              <a:spLocks/>
            </p:cNvSpPr>
            <p:nvPr/>
          </p:nvSpPr>
          <p:spPr bwMode="auto">
            <a:xfrm>
              <a:off x="16948" y="12157"/>
              <a:ext cx="1365" cy="1412"/>
            </a:xfrm>
            <a:custGeom>
              <a:avLst/>
              <a:gdLst>
                <a:gd name="T0" fmla="*/ 491 w 20000"/>
                <a:gd name="T1" fmla="*/ 889 h 20000"/>
                <a:gd name="T2" fmla="*/ 416 w 20000"/>
                <a:gd name="T3" fmla="*/ 972 h 20000"/>
                <a:gd name="T4" fmla="*/ 250 w 20000"/>
                <a:gd name="T5" fmla="*/ 972 h 20000"/>
                <a:gd name="T6" fmla="*/ 222 w 20000"/>
                <a:gd name="T7" fmla="*/ 917 h 20000"/>
                <a:gd name="T8" fmla="*/ 222 w 20000"/>
                <a:gd name="T9" fmla="*/ 778 h 20000"/>
                <a:gd name="T10" fmla="*/ 222 w 20000"/>
                <a:gd name="T11" fmla="*/ 583 h 20000"/>
                <a:gd name="T12" fmla="*/ 389 w 20000"/>
                <a:gd name="T13" fmla="*/ 389 h 20000"/>
                <a:gd name="T14" fmla="*/ 444 w 20000"/>
                <a:gd name="T15" fmla="*/ 306 h 20000"/>
                <a:gd name="T16" fmla="*/ 491 w 20000"/>
                <a:gd name="T17" fmla="*/ 222 h 20000"/>
                <a:gd name="T18" fmla="*/ 491 w 20000"/>
                <a:gd name="T19" fmla="*/ 0 h 20000"/>
                <a:gd name="T20" fmla="*/ 444 w 20000"/>
                <a:gd name="T21" fmla="*/ 0 h 20000"/>
                <a:gd name="T22" fmla="*/ 278 w 20000"/>
                <a:gd name="T23" fmla="*/ 56 h 20000"/>
                <a:gd name="T24" fmla="*/ 222 w 20000"/>
                <a:gd name="T25" fmla="*/ 194 h 20000"/>
                <a:gd name="T26" fmla="*/ 83 w 20000"/>
                <a:gd name="T27" fmla="*/ 361 h 20000"/>
                <a:gd name="T28" fmla="*/ 28 w 20000"/>
                <a:gd name="T29" fmla="*/ 556 h 20000"/>
                <a:gd name="T30" fmla="*/ 0 w 20000"/>
                <a:gd name="T31" fmla="*/ 778 h 20000"/>
                <a:gd name="T32" fmla="*/ 0 w 20000"/>
                <a:gd name="T33" fmla="*/ 972 h 20000"/>
                <a:gd name="T34" fmla="*/ 56 w 20000"/>
                <a:gd name="T35" fmla="*/ 1139 h 20000"/>
                <a:gd name="T36" fmla="*/ 222 w 20000"/>
                <a:gd name="T37" fmla="*/ 1222 h 20000"/>
                <a:gd name="T38" fmla="*/ 416 w 20000"/>
                <a:gd name="T39" fmla="*/ 1250 h 20000"/>
                <a:gd name="T40" fmla="*/ 491 w 20000"/>
                <a:gd name="T41" fmla="*/ 1222 h 20000"/>
                <a:gd name="T42" fmla="*/ 666 w 20000"/>
                <a:gd name="T43" fmla="*/ 945 h 20000"/>
                <a:gd name="T44" fmla="*/ 740 w 20000"/>
                <a:gd name="T45" fmla="*/ 694 h 20000"/>
                <a:gd name="T46" fmla="*/ 833 w 20000"/>
                <a:gd name="T47" fmla="*/ 500 h 20000"/>
                <a:gd name="T48" fmla="*/ 879 w 20000"/>
                <a:gd name="T49" fmla="*/ 389 h 20000"/>
                <a:gd name="T50" fmla="*/ 907 w 20000"/>
                <a:gd name="T51" fmla="*/ 333 h 20000"/>
                <a:gd name="T52" fmla="*/ 1074 w 20000"/>
                <a:gd name="T53" fmla="*/ 361 h 20000"/>
                <a:gd name="T54" fmla="*/ 1111 w 20000"/>
                <a:gd name="T55" fmla="*/ 472 h 20000"/>
                <a:gd name="T56" fmla="*/ 1111 w 20000"/>
                <a:gd name="T57" fmla="*/ 611 h 20000"/>
                <a:gd name="T58" fmla="*/ 1074 w 20000"/>
                <a:gd name="T59" fmla="*/ 778 h 20000"/>
                <a:gd name="T60" fmla="*/ 907 w 20000"/>
                <a:gd name="T61" fmla="*/ 945 h 20000"/>
                <a:gd name="T62" fmla="*/ 879 w 20000"/>
                <a:gd name="T63" fmla="*/ 1083 h 20000"/>
                <a:gd name="T64" fmla="*/ 805 w 20000"/>
                <a:gd name="T65" fmla="*/ 1139 h 20000"/>
                <a:gd name="T66" fmla="*/ 666 w 20000"/>
                <a:gd name="T67" fmla="*/ 1389 h 20000"/>
                <a:gd name="T68" fmla="*/ 805 w 20000"/>
                <a:gd name="T69" fmla="*/ 1417 h 20000"/>
                <a:gd name="T70" fmla="*/ 907 w 20000"/>
                <a:gd name="T71" fmla="*/ 1333 h 20000"/>
                <a:gd name="T72" fmla="*/ 1111 w 20000"/>
                <a:gd name="T73" fmla="*/ 1222 h 20000"/>
                <a:gd name="T74" fmla="*/ 1157 w 20000"/>
                <a:gd name="T75" fmla="*/ 1028 h 20000"/>
                <a:gd name="T76" fmla="*/ 1268 w 20000"/>
                <a:gd name="T77" fmla="*/ 833 h 20000"/>
                <a:gd name="T78" fmla="*/ 1296 w 20000"/>
                <a:gd name="T79" fmla="*/ 556 h 20000"/>
                <a:gd name="T80" fmla="*/ 1296 w 20000"/>
                <a:gd name="T81" fmla="*/ 472 h 20000"/>
                <a:gd name="T82" fmla="*/ 1296 w 20000"/>
                <a:gd name="T83" fmla="*/ 222 h 20000"/>
                <a:gd name="T84" fmla="*/ 1249 w 20000"/>
                <a:gd name="T85" fmla="*/ 139 h 20000"/>
                <a:gd name="T86" fmla="*/ 1111 w 20000"/>
                <a:gd name="T87" fmla="*/ 56 h 20000"/>
                <a:gd name="T88" fmla="*/ 879 w 20000"/>
                <a:gd name="T89" fmla="*/ 111 h 20000"/>
                <a:gd name="T90" fmla="*/ 740 w 20000"/>
                <a:gd name="T91" fmla="*/ 194 h 20000"/>
                <a:gd name="T92" fmla="*/ 666 w 20000"/>
                <a:gd name="T93" fmla="*/ 389 h 20000"/>
                <a:gd name="T94" fmla="*/ 528 w 20000"/>
                <a:gd name="T95" fmla="*/ 667 h 20000"/>
                <a:gd name="T96" fmla="*/ 491 w 20000"/>
                <a:gd name="T97" fmla="*/ 889 h 200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000"/>
                <a:gd name="T148" fmla="*/ 0 h 20000"/>
                <a:gd name="T149" fmla="*/ 20000 w 20000"/>
                <a:gd name="T150" fmla="*/ 20000 h 200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000" h="20000">
                  <a:moveTo>
                    <a:pt x="7518" y="12468"/>
                  </a:moveTo>
                  <a:lnTo>
                    <a:pt x="6383" y="13636"/>
                  </a:lnTo>
                  <a:lnTo>
                    <a:pt x="3830" y="13636"/>
                  </a:lnTo>
                  <a:lnTo>
                    <a:pt x="3404" y="12857"/>
                  </a:lnTo>
                  <a:lnTo>
                    <a:pt x="3404" y="10909"/>
                  </a:lnTo>
                  <a:lnTo>
                    <a:pt x="3404" y="8182"/>
                  </a:lnTo>
                  <a:lnTo>
                    <a:pt x="5957" y="5455"/>
                  </a:lnTo>
                  <a:lnTo>
                    <a:pt x="6809" y="4286"/>
                  </a:lnTo>
                  <a:lnTo>
                    <a:pt x="7518" y="3117"/>
                  </a:lnTo>
                  <a:lnTo>
                    <a:pt x="7518" y="0"/>
                  </a:lnTo>
                  <a:lnTo>
                    <a:pt x="6809" y="0"/>
                  </a:lnTo>
                  <a:lnTo>
                    <a:pt x="4255" y="779"/>
                  </a:lnTo>
                  <a:lnTo>
                    <a:pt x="3404" y="2727"/>
                  </a:lnTo>
                  <a:lnTo>
                    <a:pt x="1277" y="5065"/>
                  </a:lnTo>
                  <a:lnTo>
                    <a:pt x="426" y="7792"/>
                  </a:lnTo>
                  <a:lnTo>
                    <a:pt x="0" y="10909"/>
                  </a:lnTo>
                  <a:lnTo>
                    <a:pt x="0" y="13636"/>
                  </a:lnTo>
                  <a:lnTo>
                    <a:pt x="851" y="15974"/>
                  </a:lnTo>
                  <a:lnTo>
                    <a:pt x="3404" y="17143"/>
                  </a:lnTo>
                  <a:lnTo>
                    <a:pt x="6383" y="17532"/>
                  </a:lnTo>
                  <a:lnTo>
                    <a:pt x="7518" y="17143"/>
                  </a:lnTo>
                  <a:lnTo>
                    <a:pt x="10213" y="13247"/>
                  </a:lnTo>
                  <a:lnTo>
                    <a:pt x="11348" y="9740"/>
                  </a:lnTo>
                  <a:lnTo>
                    <a:pt x="12766" y="7013"/>
                  </a:lnTo>
                  <a:lnTo>
                    <a:pt x="13475" y="5455"/>
                  </a:lnTo>
                  <a:lnTo>
                    <a:pt x="13901" y="4675"/>
                  </a:lnTo>
                  <a:lnTo>
                    <a:pt x="16454" y="5065"/>
                  </a:lnTo>
                  <a:lnTo>
                    <a:pt x="17021" y="6623"/>
                  </a:lnTo>
                  <a:lnTo>
                    <a:pt x="17021" y="8571"/>
                  </a:lnTo>
                  <a:lnTo>
                    <a:pt x="16454" y="10909"/>
                  </a:lnTo>
                  <a:lnTo>
                    <a:pt x="13901" y="13247"/>
                  </a:lnTo>
                  <a:lnTo>
                    <a:pt x="13475" y="15195"/>
                  </a:lnTo>
                  <a:lnTo>
                    <a:pt x="12340" y="15974"/>
                  </a:lnTo>
                  <a:lnTo>
                    <a:pt x="10213" y="19481"/>
                  </a:lnTo>
                  <a:lnTo>
                    <a:pt x="12340" y="19870"/>
                  </a:lnTo>
                  <a:lnTo>
                    <a:pt x="13901" y="18701"/>
                  </a:lnTo>
                  <a:lnTo>
                    <a:pt x="17021" y="17143"/>
                  </a:lnTo>
                  <a:lnTo>
                    <a:pt x="17730" y="14416"/>
                  </a:lnTo>
                  <a:lnTo>
                    <a:pt x="19433" y="11688"/>
                  </a:lnTo>
                  <a:lnTo>
                    <a:pt x="19858" y="7792"/>
                  </a:lnTo>
                  <a:lnTo>
                    <a:pt x="19858" y="6623"/>
                  </a:lnTo>
                  <a:lnTo>
                    <a:pt x="19858" y="3117"/>
                  </a:lnTo>
                  <a:lnTo>
                    <a:pt x="19149" y="1948"/>
                  </a:lnTo>
                  <a:lnTo>
                    <a:pt x="17021" y="779"/>
                  </a:lnTo>
                  <a:lnTo>
                    <a:pt x="13475" y="1558"/>
                  </a:lnTo>
                  <a:lnTo>
                    <a:pt x="11348" y="2727"/>
                  </a:lnTo>
                  <a:lnTo>
                    <a:pt x="10213" y="5455"/>
                  </a:lnTo>
                  <a:lnTo>
                    <a:pt x="8085" y="9351"/>
                  </a:lnTo>
                  <a:lnTo>
                    <a:pt x="7518" y="12468"/>
                  </a:lnTo>
                  <a:close/>
                </a:path>
              </a:pathLst>
            </a:custGeom>
            <a:solidFill>
              <a:srgbClr val="99CCFF"/>
            </a:solidFill>
            <a:ln w="0" cap="flat">
              <a:solidFill>
                <a:srgbClr val="99CCFF"/>
              </a:solidFill>
              <a:prstDash val="solid"/>
              <a:round/>
              <a:headEnd type="none" w="med" len="med"/>
              <a:tailEnd type="none" w="med" len="med"/>
            </a:ln>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02" r:id="rId8"/>
    <p:sldLayoutId id="2147484110" r:id="rId9"/>
    <p:sldLayoutId id="2147484111" r:id="rId10"/>
    <p:sldLayoutId id="2147484112" r:id="rId11"/>
    <p:sldLayoutId id="2147484113" r:id="rId12"/>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ctrTitle"/>
          </p:nvPr>
        </p:nvSpPr>
        <p:spPr>
          <a:xfrm>
            <a:off x="611188" y="0"/>
            <a:ext cx="8353425" cy="115888"/>
          </a:xfrm>
        </p:spPr>
        <p:txBody>
          <a:bodyPr/>
          <a:lstStyle/>
          <a:p>
            <a:endParaRPr lang="en-US" dirty="0" smtClean="0"/>
          </a:p>
        </p:txBody>
      </p:sp>
      <p:sp>
        <p:nvSpPr>
          <p:cNvPr id="3" name="Subtitle 2"/>
          <p:cNvSpPr>
            <a:spLocks noGrp="1"/>
          </p:cNvSpPr>
          <p:nvPr>
            <p:ph type="subTitle" idx="1"/>
          </p:nvPr>
        </p:nvSpPr>
        <p:spPr>
          <a:xfrm>
            <a:off x="611188" y="115888"/>
            <a:ext cx="8064500" cy="6626225"/>
          </a:xfrm>
        </p:spPr>
        <p:txBody>
          <a:bodyPr/>
          <a:lstStyle/>
          <a:p>
            <a:pPr>
              <a:defRPr/>
            </a:pPr>
            <a:endParaRPr lang="en-US" sz="2800" dirty="0" smtClean="0">
              <a:solidFill>
                <a:srgbClr val="862C59"/>
              </a:solidFill>
              <a:latin typeface="Calibri" pitchFamily="34" charset="0"/>
            </a:endParaRPr>
          </a:p>
          <a:p>
            <a:pPr marL="609600" indent="-609600" algn="l">
              <a:defRPr/>
            </a:pPr>
            <a:r>
              <a:rPr lang="en-US" b="1" i="1" dirty="0" smtClean="0">
                <a:solidFill>
                  <a:schemeClr val="accent1">
                    <a:lumMod val="50000"/>
                  </a:schemeClr>
                </a:solidFill>
                <a:latin typeface="Calibri" pitchFamily="34" charset="0"/>
              </a:rPr>
              <a:t>Medium-term prospects in the</a:t>
            </a:r>
          </a:p>
          <a:p>
            <a:pPr marL="609600" indent="-609600" algn="l">
              <a:defRPr/>
            </a:pPr>
            <a:r>
              <a:rPr lang="en-US" b="1" i="1" dirty="0" smtClean="0">
                <a:solidFill>
                  <a:schemeClr val="accent1">
                    <a:lumMod val="50000"/>
                  </a:schemeClr>
                </a:solidFill>
                <a:latin typeface="Calibri" pitchFamily="34" charset="0"/>
              </a:rPr>
              <a:t>global oilmeal market </a:t>
            </a:r>
            <a:r>
              <a:rPr lang="en-GB" b="1" i="1" dirty="0" smtClean="0">
                <a:solidFill>
                  <a:srgbClr val="336600"/>
                </a:solidFill>
                <a:latin typeface="Calibri" pitchFamily="34" charset="0"/>
              </a:rPr>
              <a:t/>
            </a:r>
            <a:br>
              <a:rPr lang="en-GB" b="1" i="1" dirty="0" smtClean="0">
                <a:solidFill>
                  <a:srgbClr val="336600"/>
                </a:solidFill>
                <a:latin typeface="Calibri" pitchFamily="34" charset="0"/>
              </a:rPr>
            </a:br>
            <a:r>
              <a:rPr lang="en-GB" i="1" dirty="0" smtClean="0">
                <a:latin typeface="Calibri" pitchFamily="34" charset="0"/>
              </a:rPr>
              <a:t>	    </a:t>
            </a:r>
            <a:endParaRPr lang="en-GB" sz="2400" i="1" dirty="0" smtClean="0">
              <a:solidFill>
                <a:schemeClr val="accent1">
                  <a:lumMod val="50000"/>
                </a:schemeClr>
              </a:solidFill>
              <a:latin typeface="Calibri" pitchFamily="34" charset="0"/>
            </a:endParaRPr>
          </a:p>
          <a:p>
            <a:pPr marL="609600" indent="-609600" algn="l">
              <a:defRPr/>
            </a:pPr>
            <a:r>
              <a:rPr lang="en-GB" sz="2400" i="1" dirty="0" smtClean="0">
                <a:solidFill>
                  <a:schemeClr val="accent1">
                    <a:lumMod val="50000"/>
                  </a:schemeClr>
                </a:solidFill>
                <a:latin typeface="Calibri" pitchFamily="34" charset="0"/>
              </a:rPr>
              <a:t>Peter Thoenes</a:t>
            </a:r>
          </a:p>
          <a:p>
            <a:pPr marL="609600" indent="-609600" algn="l">
              <a:defRPr/>
            </a:pPr>
            <a:r>
              <a:rPr lang="en-GB" sz="2400" b="1" i="1" dirty="0" smtClean="0">
                <a:solidFill>
                  <a:schemeClr val="accent1">
                    <a:lumMod val="50000"/>
                  </a:schemeClr>
                </a:solidFill>
                <a:latin typeface="Calibri" pitchFamily="34" charset="0"/>
              </a:rPr>
              <a:t>Trade and Markets Division -</a:t>
            </a:r>
          </a:p>
          <a:p>
            <a:pPr marL="609600" indent="-609600" algn="l">
              <a:defRPr/>
            </a:pPr>
            <a:r>
              <a:rPr lang="en-GB" sz="2400" b="1" i="1" dirty="0" smtClean="0">
                <a:solidFill>
                  <a:schemeClr val="accent1">
                    <a:lumMod val="50000"/>
                  </a:schemeClr>
                </a:solidFill>
                <a:latin typeface="Calibri" pitchFamily="34" charset="0"/>
              </a:rPr>
              <a:t>Food and Agriculture Organization of the U.N.</a:t>
            </a:r>
          </a:p>
          <a:p>
            <a:pPr marL="609600" indent="-609600" algn="l">
              <a:defRPr/>
            </a:pPr>
            <a:r>
              <a:rPr lang="en-US" sz="2400" dirty="0" smtClean="0">
                <a:solidFill>
                  <a:schemeClr val="accent1">
                    <a:lumMod val="50000"/>
                  </a:schemeClr>
                </a:solidFill>
                <a:latin typeface="Calibri" pitchFamily="34" charset="0"/>
              </a:rPr>
              <a:t>------------------------------------------------------------------------------------</a:t>
            </a:r>
            <a:endParaRPr lang="en-US" sz="2400" b="1" dirty="0" smtClean="0">
              <a:solidFill>
                <a:srgbClr val="862C59"/>
              </a:solidFill>
              <a:latin typeface="Calibri" pitchFamily="34" charset="0"/>
            </a:endParaRPr>
          </a:p>
          <a:p>
            <a:pPr algn="r">
              <a:defRPr/>
            </a:pPr>
            <a:endParaRPr lang="en-US" b="1" dirty="0" smtClean="0">
              <a:solidFill>
                <a:srgbClr val="862C59"/>
              </a:solidFill>
              <a:latin typeface="Calibri" pitchFamily="34" charset="0"/>
            </a:endParaRPr>
          </a:p>
          <a:p>
            <a:pPr algn="r">
              <a:defRPr/>
            </a:pPr>
            <a:r>
              <a:rPr lang="en-US" b="1" dirty="0" smtClean="0">
                <a:solidFill>
                  <a:srgbClr val="862C59"/>
                </a:solidFill>
                <a:latin typeface="Calibri" pitchFamily="34" charset="0"/>
              </a:rPr>
              <a:t/>
            </a:r>
            <a:br>
              <a:rPr lang="en-US" b="1" dirty="0" smtClean="0">
                <a:solidFill>
                  <a:srgbClr val="862C59"/>
                </a:solidFill>
                <a:latin typeface="Calibri" pitchFamily="34" charset="0"/>
              </a:rPr>
            </a:br>
            <a:r>
              <a:rPr lang="en-US" b="1" dirty="0" smtClean="0">
                <a:solidFill>
                  <a:srgbClr val="893750"/>
                </a:solidFill>
                <a:latin typeface="Calibri" pitchFamily="34" charset="0"/>
              </a:rPr>
              <a:t>Louis Dreyfus Commodities</a:t>
            </a:r>
          </a:p>
          <a:p>
            <a:pPr algn="r">
              <a:defRPr/>
            </a:pPr>
            <a:r>
              <a:rPr lang="en-US" sz="2400" b="1" dirty="0" smtClean="0">
                <a:solidFill>
                  <a:srgbClr val="893750"/>
                </a:solidFill>
              </a:rPr>
              <a:t>OILSEEDS MEETING</a:t>
            </a:r>
          </a:p>
          <a:p>
            <a:pPr algn="r">
              <a:defRPr/>
            </a:pPr>
            <a:r>
              <a:rPr lang="en-US" sz="2400" b="1" dirty="0" smtClean="0">
                <a:solidFill>
                  <a:srgbClr val="893750"/>
                </a:solidFill>
              </a:rPr>
              <a:t>3 - 5 December 2014,  Barcelona</a:t>
            </a:r>
          </a:p>
          <a:p>
            <a:pPr>
              <a:defRPr/>
            </a:pP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ctrTitle"/>
          </p:nvPr>
        </p:nvSpPr>
        <p:spPr>
          <a:xfrm>
            <a:off x="611188" y="0"/>
            <a:ext cx="8353425" cy="115888"/>
          </a:xfrm>
        </p:spPr>
        <p:txBody>
          <a:bodyPr/>
          <a:lstStyle/>
          <a:p>
            <a:endParaRPr lang="en-US" smtClean="0"/>
          </a:p>
        </p:txBody>
      </p:sp>
      <p:sp>
        <p:nvSpPr>
          <p:cNvPr id="3" name="Subtitle 2"/>
          <p:cNvSpPr>
            <a:spLocks noGrp="1"/>
          </p:cNvSpPr>
          <p:nvPr>
            <p:ph type="subTitle" idx="1"/>
          </p:nvPr>
        </p:nvSpPr>
        <p:spPr>
          <a:xfrm>
            <a:off x="611188" y="115888"/>
            <a:ext cx="8353425" cy="6626225"/>
          </a:xfrm>
        </p:spPr>
        <p:txBody>
          <a:bodyPr/>
          <a:lstStyle/>
          <a:p>
            <a:pPr algn="l">
              <a:defRPr/>
            </a:pPr>
            <a:endParaRPr lang="en-US" sz="2400" b="1" dirty="0" smtClean="0">
              <a:solidFill>
                <a:srgbClr val="3B8289"/>
              </a:solidFill>
              <a:latin typeface="Calibri" pitchFamily="34" charset="0"/>
            </a:endParaRPr>
          </a:p>
          <a:p>
            <a:pPr algn="l">
              <a:defRPr/>
            </a:pPr>
            <a:r>
              <a:rPr lang="en-US" sz="2400" b="1" dirty="0" smtClean="0">
                <a:solidFill>
                  <a:srgbClr val="3B8289"/>
                </a:solidFill>
                <a:latin typeface="Calibri" pitchFamily="34" charset="0"/>
              </a:rPr>
              <a:t>Trade in oilseeds</a:t>
            </a:r>
          </a:p>
          <a:p>
            <a:pPr algn="l">
              <a:defRPr/>
            </a:pPr>
            <a:endParaRPr lang="en-US" sz="2000" dirty="0" smtClean="0">
              <a:latin typeface="Calibri" pitchFamily="34" charset="0"/>
            </a:endParaRPr>
          </a:p>
          <a:p>
            <a:pPr algn="l">
              <a:spcBef>
                <a:spcPts val="0"/>
              </a:spcBef>
              <a:defRPr/>
            </a:pPr>
            <a:r>
              <a:rPr lang="en-US" sz="2000" dirty="0" smtClean="0">
                <a:solidFill>
                  <a:schemeClr val="accent5">
                    <a:lumMod val="25000"/>
                  </a:schemeClr>
                </a:solidFill>
                <a:latin typeface="Calibri" pitchFamily="34" charset="0"/>
              </a:rPr>
              <a:t> -  overall trade expansion to slow down markedly, mainly reflecting reduced</a:t>
            </a:r>
          </a:p>
          <a:p>
            <a:pPr algn="l">
              <a:spcBef>
                <a:spcPts val="0"/>
              </a:spcBef>
              <a:defRPr/>
            </a:pPr>
            <a:r>
              <a:rPr lang="en-US" sz="2000" dirty="0" smtClean="0">
                <a:solidFill>
                  <a:schemeClr val="accent5">
                    <a:lumMod val="25000"/>
                  </a:schemeClr>
                </a:solidFill>
                <a:latin typeface="Calibri" pitchFamily="34" charset="0"/>
              </a:rPr>
              <a:t>    growth in China’s imports </a:t>
            </a:r>
          </a:p>
          <a:p>
            <a:pPr algn="l">
              <a:spcBef>
                <a:spcPts val="0"/>
              </a:spcBef>
              <a:defRPr/>
            </a:pPr>
            <a:r>
              <a:rPr lang="en-US" sz="2000" dirty="0" smtClean="0">
                <a:solidFill>
                  <a:schemeClr val="accent5">
                    <a:lumMod val="25000"/>
                  </a:schemeClr>
                </a:solidFill>
                <a:latin typeface="Calibri" pitchFamily="34" charset="0"/>
              </a:rPr>
              <a:t> -  still, China’s import market share is expected to climb to 60%</a:t>
            </a:r>
          </a:p>
          <a:p>
            <a:pPr algn="l">
              <a:spcBef>
                <a:spcPts val="0"/>
              </a:spcBef>
              <a:defRPr/>
            </a:pPr>
            <a:r>
              <a:rPr lang="en-US" sz="2000" dirty="0" smtClean="0">
                <a:solidFill>
                  <a:schemeClr val="accent5">
                    <a:lumMod val="25000"/>
                  </a:schemeClr>
                </a:solidFill>
                <a:latin typeface="Calibri" pitchFamily="34" charset="0"/>
              </a:rPr>
              <a:t>-   market concentration to prevail    </a:t>
            </a:r>
          </a:p>
          <a:p>
            <a:pPr algn="l">
              <a:defRPr/>
            </a:pPr>
            <a:endParaRPr lang="en-US" sz="2400" b="1" dirty="0" smtClean="0">
              <a:solidFill>
                <a:srgbClr val="3B8289"/>
              </a:solidFill>
              <a:latin typeface="Calibri" pitchFamily="34" charset="0"/>
            </a:endParaRPr>
          </a:p>
          <a:p>
            <a:pPr algn="l">
              <a:defRPr/>
            </a:pPr>
            <a:endParaRPr lang="en-US" sz="2400" b="1" dirty="0" smtClean="0">
              <a:solidFill>
                <a:srgbClr val="3B8289"/>
              </a:solidFill>
              <a:latin typeface="Calibri" pitchFamily="34" charset="0"/>
            </a:endParaRPr>
          </a:p>
          <a:p>
            <a:pPr algn="l">
              <a:defRPr/>
            </a:pPr>
            <a:endParaRPr lang="en-US" sz="2400" b="1" dirty="0">
              <a:solidFill>
                <a:srgbClr val="3B8289"/>
              </a:solidFill>
              <a:latin typeface="Calibri" pitchFamily="34" charset="0"/>
            </a:endParaRPr>
          </a:p>
        </p:txBody>
      </p:sp>
      <p:pic>
        <p:nvPicPr>
          <p:cNvPr id="6" name="Picture 5" descr="C:\Users\milo\Desktop\NOVEMBER 14\oilseeds import patter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2852936"/>
            <a:ext cx="7110566" cy="3816424"/>
          </a:xfrm>
          <a:prstGeom prst="rect">
            <a:avLst/>
          </a:prstGeom>
          <a:noFill/>
          <a:ln>
            <a:noFill/>
          </a:ln>
        </p:spPr>
      </p:pic>
      <p:sp>
        <p:nvSpPr>
          <p:cNvPr id="8" name="TextBox 7"/>
          <p:cNvSpPr txBox="1"/>
          <p:nvPr/>
        </p:nvSpPr>
        <p:spPr>
          <a:xfrm>
            <a:off x="8676456" y="209139"/>
            <a:ext cx="467544" cy="338554"/>
          </a:xfrm>
          <a:prstGeom prst="rect">
            <a:avLst/>
          </a:prstGeom>
          <a:noFill/>
        </p:spPr>
        <p:txBody>
          <a:bodyPr wrap="square" rtlCol="0">
            <a:spAutoFit/>
          </a:bodyPr>
          <a:lstStyle/>
          <a:p>
            <a:r>
              <a:rPr lang="en-US" sz="1600" dirty="0" smtClean="0"/>
              <a:t>10</a:t>
            </a:r>
            <a:endParaRPr lang="en-US" sz="1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pPr lvl="0" algn="l">
              <a:defRPr/>
            </a:pPr>
            <a:endParaRPr lang="en-US" sz="2000" b="1" dirty="0" smtClean="0">
              <a:solidFill>
                <a:schemeClr val="accent5">
                  <a:lumMod val="25000"/>
                </a:schemeClr>
              </a:solidFill>
              <a:latin typeface="Calibri" pitchFamily="34" charset="0"/>
            </a:endParaRPr>
          </a:p>
          <a:p>
            <a:pPr lvl="0" algn="l">
              <a:defRPr/>
            </a:pPr>
            <a:r>
              <a:rPr lang="en-US" sz="2000" b="1" dirty="0" smtClean="0">
                <a:solidFill>
                  <a:schemeClr val="accent5">
                    <a:lumMod val="25000"/>
                  </a:schemeClr>
                </a:solidFill>
                <a:latin typeface="Calibri" pitchFamily="34" charset="0"/>
              </a:rPr>
              <a:t>Export market:</a:t>
            </a:r>
          </a:p>
          <a:p>
            <a:pPr lvl="0" algn="l">
              <a:defRPr/>
            </a:pPr>
            <a:r>
              <a:rPr lang="en-US" sz="2000" dirty="0" smtClean="0">
                <a:solidFill>
                  <a:schemeClr val="accent5">
                    <a:lumMod val="25000"/>
                  </a:schemeClr>
                </a:solidFill>
                <a:latin typeface="Calibri" pitchFamily="34" charset="0"/>
              </a:rPr>
              <a:t> -   export expansion driven by US, Argentina and China</a:t>
            </a:r>
          </a:p>
          <a:p>
            <a:pPr lvl="0" algn="l">
              <a:defRPr/>
            </a:pPr>
            <a:r>
              <a:rPr lang="en-US" sz="2000" dirty="0" smtClean="0">
                <a:solidFill>
                  <a:schemeClr val="accent5">
                    <a:lumMod val="25000"/>
                  </a:schemeClr>
                </a:solidFill>
                <a:latin typeface="Calibri" pitchFamily="34" charset="0"/>
              </a:rPr>
              <a:t>-    Brazil:  reduced growth as preference is given to oil</a:t>
            </a:r>
            <a:r>
              <a:rPr lang="en-US" sz="2000" u="sng" dirty="0" smtClean="0">
                <a:solidFill>
                  <a:schemeClr val="accent5">
                    <a:lumMod val="25000"/>
                  </a:schemeClr>
                </a:solidFill>
                <a:latin typeface="Calibri" pitchFamily="34" charset="0"/>
              </a:rPr>
              <a:t>meal</a:t>
            </a:r>
            <a:r>
              <a:rPr lang="en-US" sz="2000" dirty="0" smtClean="0">
                <a:solidFill>
                  <a:schemeClr val="accent5">
                    <a:lumMod val="25000"/>
                  </a:schemeClr>
                </a:solidFill>
                <a:latin typeface="Calibri" pitchFamily="34" charset="0"/>
              </a:rPr>
              <a:t> exports</a:t>
            </a:r>
          </a:p>
          <a:p>
            <a:pPr lvl="0" algn="l">
              <a:defRPr/>
            </a:pPr>
            <a:r>
              <a:rPr lang="en-US" sz="2000" dirty="0" smtClean="0">
                <a:solidFill>
                  <a:schemeClr val="accent5">
                    <a:lumMod val="25000"/>
                  </a:schemeClr>
                </a:solidFill>
                <a:latin typeface="Calibri" pitchFamily="34" charset="0"/>
              </a:rPr>
              <a:t> -   global export market remains highly concentrated  </a:t>
            </a:r>
            <a:endParaRPr lang="en-US" sz="2000" dirty="0" smtClean="0">
              <a:solidFill>
                <a:srgbClr val="000000"/>
              </a:solidFill>
              <a:latin typeface="Calibri" pitchFamily="34" charset="0"/>
            </a:endParaRPr>
          </a:p>
          <a:p>
            <a:endParaRPr lang="en-US" dirty="0"/>
          </a:p>
        </p:txBody>
      </p:sp>
      <p:pic>
        <p:nvPicPr>
          <p:cNvPr id="5" name="Picture 4" descr="C:\Users\milo\Desktop\NOVEMBER 14\oilseeds export patter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2348880"/>
            <a:ext cx="6912768" cy="4176464"/>
          </a:xfrm>
          <a:prstGeom prst="rect">
            <a:avLst/>
          </a:prstGeom>
          <a:noFill/>
          <a:ln>
            <a:noFill/>
          </a:ln>
        </p:spPr>
      </p:pic>
      <p:sp>
        <p:nvSpPr>
          <p:cNvPr id="6" name="TextBox 5"/>
          <p:cNvSpPr txBox="1"/>
          <p:nvPr/>
        </p:nvSpPr>
        <p:spPr>
          <a:xfrm>
            <a:off x="8676456" y="209139"/>
            <a:ext cx="467544" cy="338554"/>
          </a:xfrm>
          <a:prstGeom prst="rect">
            <a:avLst/>
          </a:prstGeom>
          <a:noFill/>
        </p:spPr>
        <p:txBody>
          <a:bodyPr wrap="square" rtlCol="0">
            <a:spAutoFit/>
          </a:bodyPr>
          <a:lstStyle/>
          <a:p>
            <a:r>
              <a:rPr lang="en-US" sz="1600" dirty="0" smtClean="0"/>
              <a:t>11</a:t>
            </a:r>
            <a:endParaRPr lang="en-US" sz="1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a:xfrm>
            <a:off x="611188" y="0"/>
            <a:ext cx="8353425" cy="115888"/>
          </a:xfrm>
        </p:spPr>
        <p:txBody>
          <a:bodyPr/>
          <a:lstStyle/>
          <a:p>
            <a:endParaRPr lang="en-US" smtClean="0"/>
          </a:p>
        </p:txBody>
      </p:sp>
      <p:sp>
        <p:nvSpPr>
          <p:cNvPr id="3" name="Subtitle 2"/>
          <p:cNvSpPr>
            <a:spLocks noGrp="1"/>
          </p:cNvSpPr>
          <p:nvPr>
            <p:ph type="subTitle" idx="1"/>
          </p:nvPr>
        </p:nvSpPr>
        <p:spPr>
          <a:xfrm>
            <a:off x="611188" y="115888"/>
            <a:ext cx="8353425" cy="6626225"/>
          </a:xfrm>
        </p:spPr>
        <p:txBody>
          <a:bodyPr/>
          <a:lstStyle/>
          <a:p>
            <a:pPr algn="l">
              <a:defRPr/>
            </a:pPr>
            <a:r>
              <a:rPr lang="en-US" sz="2400" b="1" dirty="0" smtClean="0">
                <a:solidFill>
                  <a:srgbClr val="3B8289"/>
                </a:solidFill>
                <a:latin typeface="Calibri" pitchFamily="34" charset="0"/>
              </a:rPr>
              <a:t>Oilseed crush</a:t>
            </a:r>
          </a:p>
          <a:p>
            <a:pPr algn="l">
              <a:defRPr/>
            </a:pPr>
            <a:r>
              <a:rPr lang="en-US" sz="2000" dirty="0" smtClean="0">
                <a:solidFill>
                  <a:schemeClr val="accent5">
                    <a:lumMod val="25000"/>
                  </a:schemeClr>
                </a:solidFill>
                <a:latin typeface="Calibri" pitchFamily="34" charset="0"/>
              </a:rPr>
              <a:t>-   expansion in global crush to slow down</a:t>
            </a:r>
          </a:p>
          <a:p>
            <a:pPr algn="l">
              <a:buFontTx/>
              <a:buChar char="-"/>
              <a:defRPr/>
            </a:pPr>
            <a:r>
              <a:rPr lang="en-US" sz="2000" dirty="0" smtClean="0">
                <a:solidFill>
                  <a:schemeClr val="accent5">
                    <a:lumMod val="25000"/>
                  </a:schemeClr>
                </a:solidFill>
                <a:latin typeface="Calibri" pitchFamily="34" charset="0"/>
              </a:rPr>
              <a:t>   China:  marked slowdown in domestic crush expansion</a:t>
            </a:r>
          </a:p>
          <a:p>
            <a:pPr algn="l">
              <a:buFontTx/>
              <a:buChar char="-"/>
              <a:defRPr/>
            </a:pPr>
            <a:r>
              <a:rPr lang="en-US" sz="2000" dirty="0" smtClean="0">
                <a:solidFill>
                  <a:schemeClr val="accent5">
                    <a:lumMod val="25000"/>
                  </a:schemeClr>
                </a:solidFill>
                <a:latin typeface="Calibri" pitchFamily="34" charset="0"/>
              </a:rPr>
              <a:t>   Argentina, Brazil and Ukraine to climb up in the ranking</a:t>
            </a:r>
          </a:p>
          <a:p>
            <a:pPr algn="l">
              <a:buFontTx/>
              <a:buChar char="-"/>
              <a:defRPr/>
            </a:pPr>
            <a:endParaRPr lang="en-US" sz="2000" dirty="0" smtClean="0">
              <a:solidFill>
                <a:schemeClr val="accent5">
                  <a:lumMod val="25000"/>
                </a:schemeClr>
              </a:solidFill>
              <a:latin typeface="Calibri" pitchFamily="34" charset="0"/>
            </a:endParaRPr>
          </a:p>
          <a:p>
            <a:pPr algn="l">
              <a:defRPr/>
            </a:pPr>
            <a:endParaRPr lang="en-US" sz="2000" dirty="0" smtClean="0">
              <a:latin typeface="Calibri" pitchFamily="34" charset="0"/>
            </a:endParaRPr>
          </a:p>
          <a:p>
            <a:pPr algn="l">
              <a:defRPr/>
            </a:pPr>
            <a:endParaRPr lang="en-US" sz="2400" dirty="0" smtClean="0">
              <a:solidFill>
                <a:srgbClr val="3B8289"/>
              </a:solidFill>
              <a:latin typeface="Calibri" pitchFamily="34" charset="0"/>
            </a:endParaRPr>
          </a:p>
          <a:p>
            <a:pPr algn="l">
              <a:defRPr/>
            </a:pPr>
            <a:endParaRPr lang="en-US" sz="2400" dirty="0">
              <a:solidFill>
                <a:srgbClr val="3B8289"/>
              </a:solidFill>
              <a:latin typeface="Calibri" pitchFamily="34" charset="0"/>
            </a:endParaRPr>
          </a:p>
        </p:txBody>
      </p:sp>
      <p:sp>
        <p:nvSpPr>
          <p:cNvPr id="7" name="TextBox 6"/>
          <p:cNvSpPr txBox="1"/>
          <p:nvPr/>
        </p:nvSpPr>
        <p:spPr>
          <a:xfrm>
            <a:off x="8676456" y="209139"/>
            <a:ext cx="467544" cy="338554"/>
          </a:xfrm>
          <a:prstGeom prst="rect">
            <a:avLst/>
          </a:prstGeom>
          <a:noFill/>
        </p:spPr>
        <p:txBody>
          <a:bodyPr wrap="square" rtlCol="0">
            <a:spAutoFit/>
          </a:bodyPr>
          <a:lstStyle/>
          <a:p>
            <a:r>
              <a:rPr lang="en-US" sz="1600" dirty="0" smtClean="0"/>
              <a:t>12</a:t>
            </a:r>
            <a:endParaRPr lang="en-US" sz="1600" dirty="0"/>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1919461"/>
            <a:ext cx="5173687" cy="4677891"/>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ctrTitle"/>
          </p:nvPr>
        </p:nvSpPr>
        <p:spPr>
          <a:xfrm>
            <a:off x="611188" y="0"/>
            <a:ext cx="8353425" cy="115888"/>
          </a:xfrm>
        </p:spPr>
        <p:txBody>
          <a:bodyPr/>
          <a:lstStyle/>
          <a:p>
            <a:endParaRPr lang="en-US" dirty="0" smtClean="0"/>
          </a:p>
        </p:txBody>
      </p:sp>
      <p:sp>
        <p:nvSpPr>
          <p:cNvPr id="3" name="Subtitle 2"/>
          <p:cNvSpPr>
            <a:spLocks noGrp="1"/>
          </p:cNvSpPr>
          <p:nvPr>
            <p:ph type="subTitle" idx="1"/>
          </p:nvPr>
        </p:nvSpPr>
        <p:spPr>
          <a:xfrm>
            <a:off x="611188" y="115888"/>
            <a:ext cx="8353425" cy="6626225"/>
          </a:xfrm>
        </p:spPr>
        <p:txBody>
          <a:bodyPr/>
          <a:lstStyle/>
          <a:p>
            <a:pPr algn="l">
              <a:defRPr/>
            </a:pPr>
            <a:endParaRPr lang="en-US" sz="2400" b="1" dirty="0" smtClean="0">
              <a:solidFill>
                <a:srgbClr val="3B8289"/>
              </a:solidFill>
              <a:latin typeface="Calibri" pitchFamily="34" charset="0"/>
            </a:endParaRPr>
          </a:p>
          <a:p>
            <a:pPr algn="l">
              <a:defRPr/>
            </a:pPr>
            <a:r>
              <a:rPr lang="en-US" sz="2400" b="1" dirty="0" err="1" smtClean="0">
                <a:solidFill>
                  <a:srgbClr val="3B8289"/>
                </a:solidFill>
                <a:latin typeface="Calibri" pitchFamily="34" charset="0"/>
              </a:rPr>
              <a:t>Oilmeal</a:t>
            </a:r>
            <a:r>
              <a:rPr lang="en-US" sz="2400" b="1" dirty="0" smtClean="0">
                <a:solidFill>
                  <a:srgbClr val="3B8289"/>
                </a:solidFill>
                <a:latin typeface="Calibri" pitchFamily="34" charset="0"/>
              </a:rPr>
              <a:t> production</a:t>
            </a:r>
          </a:p>
          <a:p>
            <a:pPr algn="l">
              <a:defRPr/>
            </a:pPr>
            <a:endParaRPr lang="en-US" sz="2400" b="1" dirty="0" smtClean="0">
              <a:solidFill>
                <a:srgbClr val="3B8289"/>
              </a:solidFill>
              <a:latin typeface="Calibri" pitchFamily="34" charset="0"/>
            </a:endParaRPr>
          </a:p>
          <a:p>
            <a:pPr marL="342900" indent="-342900" algn="l">
              <a:spcAft>
                <a:spcPts val="0"/>
              </a:spcAft>
              <a:buFont typeface="Symbol"/>
              <a:buBlip>
                <a:blip r:embed="rId3"/>
              </a:buBlip>
              <a:tabLst>
                <a:tab pos="457200" algn="l"/>
              </a:tabLst>
              <a:defRPr/>
            </a:pPr>
            <a:r>
              <a:rPr lang="en-US" sz="2000" dirty="0" smtClean="0">
                <a:solidFill>
                  <a:schemeClr val="accent5">
                    <a:lumMod val="25000"/>
                  </a:schemeClr>
                </a:solidFill>
                <a:latin typeface="Calibri" pitchFamily="34" charset="0"/>
                <a:ea typeface="Calibri"/>
              </a:rPr>
              <a:t>global oilmeal output to expand further, though at a lower pace</a:t>
            </a:r>
          </a:p>
          <a:p>
            <a:pPr marL="342900" indent="-342900" algn="l">
              <a:spcAft>
                <a:spcPts val="0"/>
              </a:spcAft>
              <a:buFont typeface="Symbol"/>
              <a:buBlip>
                <a:blip r:embed="rId3"/>
              </a:buBlip>
              <a:tabLst>
                <a:tab pos="457200" algn="l"/>
              </a:tabLst>
              <a:defRPr/>
            </a:pPr>
            <a:r>
              <a:rPr lang="en-US" sz="2000" dirty="0" smtClean="0">
                <a:solidFill>
                  <a:schemeClr val="accent5">
                    <a:lumMod val="25000"/>
                  </a:schemeClr>
                </a:solidFill>
                <a:latin typeface="Calibri" pitchFamily="34" charset="0"/>
                <a:ea typeface="Calibri"/>
              </a:rPr>
              <a:t>level of concentration remains high:  six nations account for</a:t>
            </a:r>
          </a:p>
          <a:p>
            <a:pPr marL="342900" indent="-342900" algn="l">
              <a:spcAft>
                <a:spcPts val="0"/>
              </a:spcAft>
              <a:tabLst>
                <a:tab pos="457200" algn="l"/>
              </a:tabLst>
              <a:defRPr/>
            </a:pPr>
            <a:r>
              <a:rPr lang="en-US" sz="2000" dirty="0" smtClean="0">
                <a:solidFill>
                  <a:schemeClr val="accent5">
                    <a:lumMod val="25000"/>
                  </a:schemeClr>
                </a:solidFill>
                <a:latin typeface="Calibri" pitchFamily="34" charset="0"/>
                <a:ea typeface="Calibri"/>
              </a:rPr>
              <a:t>      3/4 of total production</a:t>
            </a:r>
          </a:p>
          <a:p>
            <a:pPr marL="342900" indent="-342900" algn="l">
              <a:spcAft>
                <a:spcPts val="0"/>
              </a:spcAft>
              <a:buFont typeface="Symbol"/>
              <a:buBlip>
                <a:blip r:embed="rId3"/>
              </a:buBlip>
              <a:tabLst>
                <a:tab pos="457200" algn="l"/>
              </a:tabLst>
              <a:defRPr/>
            </a:pPr>
            <a:endParaRPr lang="en-US" sz="2000" dirty="0" smtClean="0">
              <a:solidFill>
                <a:schemeClr val="accent5">
                  <a:lumMod val="25000"/>
                </a:schemeClr>
              </a:solidFill>
              <a:latin typeface="Calibri" pitchFamily="34" charset="0"/>
              <a:ea typeface="Calibri"/>
            </a:endParaRPr>
          </a:p>
          <a:p>
            <a:pPr marL="342900" indent="-342900" algn="l">
              <a:spcAft>
                <a:spcPts val="0"/>
              </a:spcAft>
              <a:buFont typeface="Symbol"/>
              <a:buBlip>
                <a:blip r:embed="rId3"/>
              </a:buBlip>
              <a:tabLst>
                <a:tab pos="457200" algn="l"/>
              </a:tabLst>
              <a:defRPr/>
            </a:pPr>
            <a:endParaRPr lang="en-US" sz="2000" dirty="0" smtClean="0">
              <a:solidFill>
                <a:schemeClr val="accent5">
                  <a:lumMod val="25000"/>
                </a:schemeClr>
              </a:solidFill>
              <a:latin typeface="Calibri" pitchFamily="34" charset="0"/>
              <a:ea typeface="Calibri"/>
            </a:endParaRPr>
          </a:p>
          <a:p>
            <a:pPr marL="342900" indent="-342900" algn="l">
              <a:spcAft>
                <a:spcPts val="0"/>
              </a:spcAft>
              <a:buFont typeface="Symbol"/>
              <a:buBlip>
                <a:blip r:embed="rId3"/>
              </a:buBlip>
              <a:tabLst>
                <a:tab pos="457200" algn="l"/>
              </a:tabLst>
              <a:defRPr/>
            </a:pPr>
            <a:endParaRPr lang="en-US" sz="2000" dirty="0" smtClean="0">
              <a:solidFill>
                <a:schemeClr val="accent5">
                  <a:lumMod val="25000"/>
                </a:schemeClr>
              </a:solidFill>
              <a:latin typeface="Calibri" pitchFamily="34" charset="0"/>
              <a:ea typeface="Calibri"/>
            </a:endParaRPr>
          </a:p>
          <a:p>
            <a:pPr marL="342900" indent="-342900" algn="l">
              <a:spcAft>
                <a:spcPts val="0"/>
              </a:spcAft>
              <a:buFont typeface="Symbol"/>
              <a:buBlip>
                <a:blip r:embed="rId3"/>
              </a:buBlip>
              <a:tabLst>
                <a:tab pos="457200" algn="l"/>
              </a:tabLst>
              <a:defRPr/>
            </a:pPr>
            <a:endParaRPr lang="en-US" sz="2000" dirty="0" smtClean="0">
              <a:solidFill>
                <a:schemeClr val="accent5">
                  <a:lumMod val="25000"/>
                </a:schemeClr>
              </a:solidFill>
              <a:latin typeface="Calibri" pitchFamily="34" charset="0"/>
              <a:ea typeface="Calibri"/>
            </a:endParaRPr>
          </a:p>
          <a:p>
            <a:pPr marL="342900" indent="-342900" algn="l">
              <a:spcAft>
                <a:spcPts val="0"/>
              </a:spcAft>
              <a:buFont typeface="Symbol"/>
              <a:buBlip>
                <a:blip r:embed="rId3"/>
              </a:buBlip>
              <a:tabLst>
                <a:tab pos="457200" algn="l"/>
              </a:tabLst>
              <a:defRPr/>
            </a:pPr>
            <a:endParaRPr lang="en-US" sz="2000" dirty="0" smtClean="0">
              <a:solidFill>
                <a:schemeClr val="accent5">
                  <a:lumMod val="25000"/>
                </a:schemeClr>
              </a:solidFill>
              <a:latin typeface="Calibri" pitchFamily="34" charset="0"/>
              <a:ea typeface="Calibri"/>
            </a:endParaRPr>
          </a:p>
          <a:p>
            <a:pPr marL="342900" indent="-342900" algn="l">
              <a:spcAft>
                <a:spcPts val="0"/>
              </a:spcAft>
              <a:buFont typeface="Symbol"/>
              <a:buBlip>
                <a:blip r:embed="rId3"/>
              </a:buBlip>
              <a:tabLst>
                <a:tab pos="457200" algn="l"/>
              </a:tabLst>
              <a:defRPr/>
            </a:pPr>
            <a:endParaRPr lang="en-US" sz="2000" dirty="0" smtClean="0">
              <a:solidFill>
                <a:schemeClr val="accent5">
                  <a:lumMod val="25000"/>
                </a:schemeClr>
              </a:solidFill>
              <a:latin typeface="Calibri" pitchFamily="34" charset="0"/>
              <a:ea typeface="Calibri"/>
            </a:endParaRPr>
          </a:p>
          <a:p>
            <a:pPr marL="342900" indent="-342900" algn="l">
              <a:spcAft>
                <a:spcPts val="0"/>
              </a:spcAft>
              <a:buFont typeface="Symbol"/>
              <a:buBlip>
                <a:blip r:embed="rId3"/>
              </a:buBlip>
              <a:tabLst>
                <a:tab pos="457200" algn="l"/>
              </a:tabLst>
              <a:defRPr/>
            </a:pPr>
            <a:endParaRPr lang="en-US" sz="2000" dirty="0" smtClean="0">
              <a:solidFill>
                <a:schemeClr val="accent5">
                  <a:lumMod val="25000"/>
                </a:schemeClr>
              </a:solidFill>
              <a:latin typeface="Calibri" pitchFamily="34" charset="0"/>
              <a:ea typeface="Calibri"/>
            </a:endParaRPr>
          </a:p>
          <a:p>
            <a:pPr marL="342900" indent="-342900" algn="l">
              <a:spcAft>
                <a:spcPts val="0"/>
              </a:spcAft>
              <a:buFont typeface="Symbol"/>
              <a:buBlip>
                <a:blip r:embed="rId3"/>
              </a:buBlip>
              <a:tabLst>
                <a:tab pos="457200" algn="l"/>
              </a:tabLst>
              <a:defRPr/>
            </a:pPr>
            <a:endParaRPr lang="en-US" sz="2000" dirty="0" smtClean="0">
              <a:solidFill>
                <a:schemeClr val="accent5">
                  <a:lumMod val="25000"/>
                </a:schemeClr>
              </a:solidFill>
              <a:latin typeface="Calibri" pitchFamily="34" charset="0"/>
              <a:ea typeface="Calibri"/>
            </a:endParaRPr>
          </a:p>
          <a:p>
            <a:pPr marL="342900" indent="-342900" algn="l">
              <a:spcAft>
                <a:spcPts val="0"/>
              </a:spcAft>
              <a:tabLst>
                <a:tab pos="457200" algn="l"/>
              </a:tabLst>
              <a:defRPr/>
            </a:pPr>
            <a:r>
              <a:rPr lang="en-US" sz="2000" dirty="0" smtClean="0">
                <a:solidFill>
                  <a:schemeClr val="accent5">
                    <a:lumMod val="25000"/>
                  </a:schemeClr>
                </a:solidFill>
                <a:latin typeface="Calibri" pitchFamily="34" charset="0"/>
                <a:ea typeface="Calibri"/>
              </a:rPr>
              <a:t>      growth driven by </a:t>
            </a:r>
            <a:r>
              <a:rPr lang="en-US" sz="2000" dirty="0" err="1" smtClean="0">
                <a:solidFill>
                  <a:schemeClr val="accent5">
                    <a:lumMod val="25000"/>
                  </a:schemeClr>
                </a:solidFill>
                <a:latin typeface="Calibri" pitchFamily="34" charset="0"/>
                <a:ea typeface="Calibri"/>
              </a:rPr>
              <a:t>dvlpg</a:t>
            </a:r>
            <a:r>
              <a:rPr lang="en-US" sz="2000" dirty="0" smtClean="0">
                <a:solidFill>
                  <a:schemeClr val="accent5">
                    <a:lumMod val="25000"/>
                  </a:schemeClr>
                </a:solidFill>
                <a:latin typeface="Calibri" pitchFamily="34" charset="0"/>
                <a:ea typeface="Calibri"/>
              </a:rPr>
              <a:t> countries,</a:t>
            </a:r>
          </a:p>
          <a:p>
            <a:pPr marL="342900" indent="-342900" algn="l">
              <a:spcAft>
                <a:spcPts val="0"/>
              </a:spcAft>
              <a:tabLst>
                <a:tab pos="457200" algn="l"/>
              </a:tabLst>
              <a:defRPr/>
            </a:pPr>
            <a:r>
              <a:rPr lang="en-US" sz="2000" dirty="0" smtClean="0">
                <a:solidFill>
                  <a:schemeClr val="accent5">
                    <a:lumMod val="25000"/>
                  </a:schemeClr>
                </a:solidFill>
                <a:latin typeface="Calibri" pitchFamily="34" charset="0"/>
                <a:ea typeface="Calibri"/>
              </a:rPr>
              <a:t>                  notably:  </a:t>
            </a:r>
            <a:r>
              <a:rPr lang="en-US" sz="2000" u="sng" dirty="0" smtClean="0">
                <a:solidFill>
                  <a:schemeClr val="accent5">
                    <a:lumMod val="25000"/>
                  </a:schemeClr>
                </a:solidFill>
                <a:latin typeface="Calibri" pitchFamily="34" charset="0"/>
                <a:ea typeface="Calibri"/>
              </a:rPr>
              <a:t>China</a:t>
            </a:r>
            <a:r>
              <a:rPr lang="en-US" sz="2000" dirty="0" smtClean="0">
                <a:solidFill>
                  <a:schemeClr val="accent5">
                    <a:lumMod val="25000"/>
                  </a:schemeClr>
                </a:solidFill>
                <a:latin typeface="Calibri" pitchFamily="34" charset="0"/>
                <a:ea typeface="Calibri"/>
              </a:rPr>
              <a:t>, </a:t>
            </a:r>
            <a:r>
              <a:rPr lang="en-US" sz="2000" u="sng" dirty="0" smtClean="0">
                <a:solidFill>
                  <a:schemeClr val="accent5">
                    <a:lumMod val="25000"/>
                  </a:schemeClr>
                </a:solidFill>
                <a:latin typeface="Calibri" pitchFamily="34" charset="0"/>
                <a:ea typeface="Calibri"/>
              </a:rPr>
              <a:t>Argentina</a:t>
            </a:r>
            <a:r>
              <a:rPr lang="en-US" sz="2000" dirty="0" smtClean="0">
                <a:solidFill>
                  <a:schemeClr val="accent5">
                    <a:lumMod val="25000"/>
                  </a:schemeClr>
                </a:solidFill>
                <a:latin typeface="Calibri" pitchFamily="34" charset="0"/>
                <a:ea typeface="Calibri"/>
              </a:rPr>
              <a:t>,</a:t>
            </a:r>
          </a:p>
          <a:p>
            <a:pPr marL="342900" indent="-342900" algn="l">
              <a:spcAft>
                <a:spcPts val="0"/>
              </a:spcAft>
              <a:tabLst>
                <a:tab pos="457200" algn="l"/>
              </a:tabLst>
              <a:defRPr/>
            </a:pPr>
            <a:r>
              <a:rPr lang="en-US" sz="2000" dirty="0" smtClean="0">
                <a:solidFill>
                  <a:schemeClr val="accent5">
                    <a:lumMod val="25000"/>
                  </a:schemeClr>
                </a:solidFill>
                <a:latin typeface="Calibri" pitchFamily="34" charset="0"/>
                <a:ea typeface="Calibri"/>
              </a:rPr>
              <a:t>                                      </a:t>
            </a:r>
            <a:r>
              <a:rPr lang="en-US" sz="2000" u="sng" dirty="0" smtClean="0">
                <a:solidFill>
                  <a:schemeClr val="accent5">
                    <a:lumMod val="25000"/>
                  </a:schemeClr>
                </a:solidFill>
                <a:latin typeface="Calibri" pitchFamily="34" charset="0"/>
                <a:ea typeface="Calibri"/>
              </a:rPr>
              <a:t>India</a:t>
            </a:r>
            <a:r>
              <a:rPr lang="en-US" sz="2000" dirty="0" smtClean="0">
                <a:solidFill>
                  <a:schemeClr val="accent5">
                    <a:lumMod val="25000"/>
                  </a:schemeClr>
                </a:solidFill>
                <a:latin typeface="Calibri" pitchFamily="34" charset="0"/>
                <a:ea typeface="Calibri"/>
              </a:rPr>
              <a:t> and </a:t>
            </a:r>
            <a:r>
              <a:rPr lang="en-US" sz="2000" u="sng" dirty="0" smtClean="0">
                <a:solidFill>
                  <a:schemeClr val="accent5">
                    <a:lumMod val="25000"/>
                  </a:schemeClr>
                </a:solidFill>
                <a:latin typeface="Calibri" pitchFamily="34" charset="0"/>
                <a:ea typeface="Calibri"/>
              </a:rPr>
              <a:t>Brazil</a:t>
            </a:r>
          </a:p>
          <a:p>
            <a:pPr algn="l">
              <a:defRPr/>
            </a:pPr>
            <a:endParaRPr lang="en-US" sz="2000" dirty="0" smtClean="0">
              <a:solidFill>
                <a:schemeClr val="accent5">
                  <a:lumMod val="25000"/>
                </a:schemeClr>
              </a:solidFill>
              <a:latin typeface="Calibri" pitchFamily="34" charset="0"/>
            </a:endParaRPr>
          </a:p>
          <a:p>
            <a:pPr algn="l">
              <a:defRPr/>
            </a:pPr>
            <a:r>
              <a:rPr lang="en-US" sz="2000" dirty="0" smtClean="0">
                <a:solidFill>
                  <a:schemeClr val="accent5">
                    <a:lumMod val="25000"/>
                  </a:schemeClr>
                </a:solidFill>
                <a:latin typeface="Calibri" pitchFamily="34" charset="0"/>
              </a:rPr>
              <a:t>  </a:t>
            </a:r>
          </a:p>
          <a:p>
            <a:pPr algn="l">
              <a:defRPr/>
            </a:pPr>
            <a:endParaRPr lang="en-US" sz="2000" dirty="0" smtClean="0">
              <a:latin typeface="Calibri" pitchFamily="34" charset="0"/>
            </a:endParaRPr>
          </a:p>
        </p:txBody>
      </p:sp>
      <p:sp>
        <p:nvSpPr>
          <p:cNvPr id="7" name="TextBox 6"/>
          <p:cNvSpPr txBox="1"/>
          <p:nvPr/>
        </p:nvSpPr>
        <p:spPr>
          <a:xfrm>
            <a:off x="8676456" y="209139"/>
            <a:ext cx="467544" cy="338554"/>
          </a:xfrm>
          <a:prstGeom prst="rect">
            <a:avLst/>
          </a:prstGeom>
          <a:noFill/>
        </p:spPr>
        <p:txBody>
          <a:bodyPr wrap="square" rtlCol="0">
            <a:spAutoFit/>
          </a:bodyPr>
          <a:lstStyle/>
          <a:p>
            <a:r>
              <a:rPr lang="en-US" sz="1600" dirty="0" smtClean="0"/>
              <a:t>13</a:t>
            </a:r>
            <a:endParaRPr lang="en-US" sz="1600" dirty="0"/>
          </a:p>
        </p:txBody>
      </p:sp>
      <p:pic>
        <p:nvPicPr>
          <p:cNvPr id="9" name="Picture 8" descr="C:\Users\milo\Desktop\NOVEMBER 14\share oilmeal productio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2564904"/>
            <a:ext cx="3888431" cy="3924315"/>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ctrTitle"/>
          </p:nvPr>
        </p:nvSpPr>
        <p:spPr>
          <a:xfrm>
            <a:off x="611188" y="0"/>
            <a:ext cx="8353425" cy="115888"/>
          </a:xfrm>
        </p:spPr>
        <p:txBody>
          <a:bodyPr/>
          <a:lstStyle/>
          <a:p>
            <a:endParaRPr lang="en-US" smtClean="0"/>
          </a:p>
        </p:txBody>
      </p:sp>
      <p:sp>
        <p:nvSpPr>
          <p:cNvPr id="3" name="Subtitle 2"/>
          <p:cNvSpPr>
            <a:spLocks noGrp="1"/>
          </p:cNvSpPr>
          <p:nvPr>
            <p:ph type="subTitle" idx="1"/>
          </p:nvPr>
        </p:nvSpPr>
        <p:spPr>
          <a:xfrm>
            <a:off x="611188" y="115888"/>
            <a:ext cx="8353425" cy="6626225"/>
          </a:xfrm>
        </p:spPr>
        <p:txBody>
          <a:bodyPr/>
          <a:lstStyle/>
          <a:p>
            <a:pPr algn="l"/>
            <a:endParaRPr lang="en-US" sz="2400" b="1" dirty="0" smtClean="0">
              <a:solidFill>
                <a:srgbClr val="3B8289"/>
              </a:solidFill>
              <a:latin typeface="Calibri" pitchFamily="34" charset="0"/>
            </a:endParaRPr>
          </a:p>
          <a:p>
            <a:pPr algn="l"/>
            <a:r>
              <a:rPr lang="en-US" sz="2400" b="1" dirty="0" err="1" smtClean="0">
                <a:solidFill>
                  <a:srgbClr val="3B8289"/>
                </a:solidFill>
                <a:latin typeface="Calibri" pitchFamily="34" charset="0"/>
              </a:rPr>
              <a:t>Oilmeal</a:t>
            </a:r>
            <a:r>
              <a:rPr lang="en-US" sz="2400" b="1" dirty="0" smtClean="0">
                <a:solidFill>
                  <a:srgbClr val="3B8289"/>
                </a:solidFill>
                <a:latin typeface="Calibri" pitchFamily="34" charset="0"/>
              </a:rPr>
              <a:t> utilization</a:t>
            </a:r>
          </a:p>
          <a:p>
            <a:pPr algn="l"/>
            <a:endParaRPr lang="en-US" sz="2000" dirty="0" smtClean="0">
              <a:latin typeface="Calibri" pitchFamily="34" charset="0"/>
            </a:endParaRPr>
          </a:p>
          <a:p>
            <a:pPr algn="l"/>
            <a:r>
              <a:rPr lang="en-US" sz="2000" dirty="0" smtClean="0">
                <a:solidFill>
                  <a:srgbClr val="224B50"/>
                </a:solidFill>
                <a:latin typeface="Calibri" pitchFamily="34" charset="0"/>
              </a:rPr>
              <a:t>consumption growth dominated</a:t>
            </a:r>
          </a:p>
          <a:p>
            <a:pPr algn="l"/>
            <a:r>
              <a:rPr lang="en-US" sz="2000" dirty="0" smtClean="0">
                <a:solidFill>
                  <a:srgbClr val="224B50"/>
                </a:solidFill>
                <a:latin typeface="Calibri" pitchFamily="34" charset="0"/>
              </a:rPr>
              <a:t>by developing countries</a:t>
            </a:r>
          </a:p>
          <a:p>
            <a:pPr algn="l"/>
            <a:endParaRPr lang="en-US" sz="2000" dirty="0" smtClean="0">
              <a:latin typeface="Calibri" pitchFamily="34" charset="0"/>
            </a:endParaRPr>
          </a:p>
          <a:p>
            <a:pPr algn="l"/>
            <a:endParaRPr lang="en-US" sz="2000" dirty="0" smtClean="0">
              <a:latin typeface="Calibri" pitchFamily="34" charset="0"/>
            </a:endParaRPr>
          </a:p>
          <a:p>
            <a:pPr algn="l"/>
            <a:endParaRPr lang="en-US" sz="2000" dirty="0" smtClean="0">
              <a:latin typeface="Calibri" pitchFamily="34" charset="0"/>
            </a:endParaRPr>
          </a:p>
          <a:p>
            <a:pPr algn="l"/>
            <a:endParaRPr lang="en-US" sz="2000" dirty="0" smtClean="0">
              <a:latin typeface="Calibri" pitchFamily="34" charset="0"/>
            </a:endParaRPr>
          </a:p>
          <a:p>
            <a:pPr algn="l"/>
            <a:endParaRPr lang="en-US" sz="2000" dirty="0" smtClean="0">
              <a:latin typeface="Calibri" pitchFamily="34" charset="0"/>
            </a:endParaRPr>
          </a:p>
          <a:p>
            <a:pPr algn="l"/>
            <a:endParaRPr lang="en-US" sz="2000" dirty="0" smtClean="0">
              <a:latin typeface="Calibri" pitchFamily="34" charset="0"/>
            </a:endParaRPr>
          </a:p>
          <a:p>
            <a:pPr algn="l"/>
            <a:endParaRPr lang="en-US" sz="2000" dirty="0" smtClean="0">
              <a:latin typeface="Calibri" pitchFamily="34" charset="0"/>
            </a:endParaRPr>
          </a:p>
          <a:p>
            <a:pPr algn="l"/>
            <a:endParaRPr lang="en-US" sz="2000" dirty="0" smtClean="0">
              <a:latin typeface="Calibri" pitchFamily="34" charset="0"/>
            </a:endParaRPr>
          </a:p>
          <a:p>
            <a:pPr algn="l">
              <a:spcBef>
                <a:spcPts val="0"/>
              </a:spcBef>
            </a:pPr>
            <a:r>
              <a:rPr lang="en-US" sz="2000" dirty="0" smtClean="0">
                <a:solidFill>
                  <a:srgbClr val="224B50"/>
                </a:solidFill>
                <a:latin typeface="Calibri" pitchFamily="34" charset="0"/>
                <a:ea typeface="Calibri" pitchFamily="34" charset="0"/>
                <a:cs typeface="Calibri" pitchFamily="34" charset="0"/>
              </a:rPr>
              <a:t>  </a:t>
            </a:r>
            <a:r>
              <a:rPr lang="en-US" sz="2000" dirty="0" smtClean="0">
                <a:solidFill>
                  <a:srgbClr val="224B50"/>
                </a:solidFill>
                <a:latin typeface="Calibri"/>
                <a:ea typeface="Calibri" pitchFamily="34" charset="0"/>
                <a:cs typeface="Calibri" pitchFamily="34" charset="0"/>
              </a:rPr>
              <a:t>•</a:t>
            </a:r>
            <a:r>
              <a:rPr lang="en-US" sz="2000" dirty="0" smtClean="0">
                <a:solidFill>
                  <a:srgbClr val="224B50"/>
                </a:solidFill>
                <a:latin typeface="Calibri" pitchFamily="34" charset="0"/>
                <a:ea typeface="Calibri" pitchFamily="34" charset="0"/>
                <a:cs typeface="Calibri" pitchFamily="34" charset="0"/>
              </a:rPr>
              <a:t>    growth driver:  rising demand from non-ruminant and</a:t>
            </a:r>
          </a:p>
          <a:p>
            <a:pPr algn="l">
              <a:spcBef>
                <a:spcPts val="0"/>
              </a:spcBef>
            </a:pPr>
            <a:r>
              <a:rPr lang="en-US" sz="2000" dirty="0" smtClean="0">
                <a:solidFill>
                  <a:srgbClr val="224B50"/>
                </a:solidFill>
                <a:latin typeface="Calibri" pitchFamily="34" charset="0"/>
                <a:ea typeface="Calibri" pitchFamily="34" charset="0"/>
                <a:cs typeface="Calibri" pitchFamily="34" charset="0"/>
              </a:rPr>
              <a:t>        milk sectors   ←  structural change</a:t>
            </a:r>
          </a:p>
          <a:p>
            <a:pPr algn="l"/>
            <a:r>
              <a:rPr lang="en-US" sz="2000" dirty="0" smtClean="0">
                <a:solidFill>
                  <a:srgbClr val="224B50"/>
                </a:solidFill>
                <a:latin typeface="Calibri" pitchFamily="34" charset="0"/>
                <a:ea typeface="Calibri" pitchFamily="34" charset="0"/>
                <a:cs typeface="Calibri" pitchFamily="34" charset="0"/>
              </a:rPr>
              <a:t>  </a:t>
            </a:r>
            <a:r>
              <a:rPr lang="en-US" sz="2000" dirty="0" smtClean="0">
                <a:solidFill>
                  <a:srgbClr val="224B50"/>
                </a:solidFill>
                <a:latin typeface="Calibri"/>
                <a:ea typeface="Calibri" pitchFamily="34" charset="0"/>
                <a:cs typeface="Calibri" pitchFamily="34" charset="0"/>
              </a:rPr>
              <a:t>•</a:t>
            </a:r>
            <a:r>
              <a:rPr lang="en-US" sz="2000" dirty="0" smtClean="0">
                <a:solidFill>
                  <a:srgbClr val="224B50"/>
                </a:solidFill>
                <a:latin typeface="Calibri" pitchFamily="34" charset="0"/>
                <a:ea typeface="Calibri" pitchFamily="34" charset="0"/>
                <a:cs typeface="Calibri" pitchFamily="34" charset="0"/>
              </a:rPr>
              <a:t>    but annual growth in global consumption is expected to</a:t>
            </a:r>
          </a:p>
          <a:p>
            <a:pPr algn="l"/>
            <a:r>
              <a:rPr lang="en-US" sz="2000" dirty="0" smtClean="0">
                <a:solidFill>
                  <a:srgbClr val="224B50"/>
                </a:solidFill>
                <a:latin typeface="Calibri" pitchFamily="34" charset="0"/>
                <a:ea typeface="Calibri" pitchFamily="34" charset="0"/>
                <a:cs typeface="Calibri" pitchFamily="34" charset="0"/>
              </a:rPr>
              <a:t>        slow down   ← efficiency gains </a:t>
            </a:r>
          </a:p>
          <a:p>
            <a:pPr algn="l"/>
            <a:endParaRPr lang="en-US" sz="2000" dirty="0" smtClean="0">
              <a:latin typeface="Calibri" pitchFamily="34" charset="0"/>
            </a:endParaRPr>
          </a:p>
          <a:p>
            <a:pPr algn="l"/>
            <a:endParaRPr lang="en-US" sz="2000" dirty="0" smtClean="0">
              <a:latin typeface="Calibri" pitchFamily="34" charset="0"/>
            </a:endParaRPr>
          </a:p>
          <a:p>
            <a:pPr algn="l"/>
            <a:endParaRPr lang="en-US" sz="2000" dirty="0" smtClean="0">
              <a:latin typeface="Calibri" pitchFamily="34" charset="0"/>
            </a:endParaRPr>
          </a:p>
        </p:txBody>
      </p:sp>
      <p:pic>
        <p:nvPicPr>
          <p:cNvPr id="6" name="Picture 5" descr="C:\Users\milo\Desktop\NOVEMBER 14\global meal consumptio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484784"/>
            <a:ext cx="4118595" cy="3133397"/>
          </a:xfrm>
          <a:prstGeom prst="rect">
            <a:avLst/>
          </a:prstGeom>
          <a:noFill/>
          <a:ln>
            <a:noFill/>
          </a:ln>
        </p:spPr>
      </p:pic>
      <p:sp>
        <p:nvSpPr>
          <p:cNvPr id="8" name="TextBox 7"/>
          <p:cNvSpPr txBox="1"/>
          <p:nvPr/>
        </p:nvSpPr>
        <p:spPr>
          <a:xfrm>
            <a:off x="8676456" y="209139"/>
            <a:ext cx="467544" cy="338554"/>
          </a:xfrm>
          <a:prstGeom prst="rect">
            <a:avLst/>
          </a:prstGeom>
          <a:solidFill>
            <a:srgbClr val="BDDEFF"/>
          </a:solidFill>
        </p:spPr>
        <p:txBody>
          <a:bodyPr wrap="square" rtlCol="0">
            <a:spAutoFit/>
          </a:bodyPr>
          <a:lstStyle/>
          <a:p>
            <a:r>
              <a:rPr lang="en-US" sz="1600" dirty="0" smtClean="0"/>
              <a:t>14</a:t>
            </a:r>
            <a:endParaRPr lang="en-US" sz="1600" dirty="0"/>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2348880"/>
            <a:ext cx="3024336" cy="2276872"/>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ctrTitle"/>
          </p:nvPr>
        </p:nvSpPr>
        <p:spPr>
          <a:xfrm>
            <a:off x="611188" y="0"/>
            <a:ext cx="8353425" cy="115888"/>
          </a:xfrm>
        </p:spPr>
        <p:txBody>
          <a:bodyPr/>
          <a:lstStyle/>
          <a:p>
            <a:endParaRPr lang="en-US" smtClean="0"/>
          </a:p>
        </p:txBody>
      </p:sp>
      <p:sp>
        <p:nvSpPr>
          <p:cNvPr id="3" name="Subtitle 2"/>
          <p:cNvSpPr>
            <a:spLocks noGrp="1"/>
          </p:cNvSpPr>
          <p:nvPr>
            <p:ph type="subTitle" idx="1"/>
          </p:nvPr>
        </p:nvSpPr>
        <p:spPr>
          <a:xfrm>
            <a:off x="611188" y="115888"/>
            <a:ext cx="8353425" cy="6626225"/>
          </a:xfrm>
        </p:spPr>
        <p:txBody>
          <a:bodyPr/>
          <a:lstStyle/>
          <a:p>
            <a:pPr algn="l">
              <a:buFontTx/>
              <a:buBlip>
                <a:blip r:embed="rId3"/>
              </a:buBlip>
              <a:defRPr/>
            </a:pPr>
            <a:endParaRPr lang="en-US" sz="2000" dirty="0" smtClean="0">
              <a:solidFill>
                <a:schemeClr val="accent5">
                  <a:lumMod val="25000"/>
                </a:schemeClr>
              </a:solidFill>
              <a:latin typeface="Calibri" pitchFamily="34" charset="0"/>
            </a:endParaRPr>
          </a:p>
          <a:p>
            <a:pPr algn="l">
              <a:defRPr/>
            </a:pPr>
            <a:r>
              <a:rPr lang="en-US" sz="2000" dirty="0" smtClean="0">
                <a:solidFill>
                  <a:schemeClr val="accent5">
                    <a:lumMod val="25000"/>
                  </a:schemeClr>
                </a:solidFill>
                <a:latin typeface="Calibri" pitchFamily="34" charset="0"/>
              </a:rPr>
              <a:t>    </a:t>
            </a:r>
          </a:p>
          <a:p>
            <a:pPr algn="l">
              <a:defRPr/>
            </a:pPr>
            <a:r>
              <a:rPr lang="en-US" sz="2000" dirty="0" smtClean="0">
                <a:solidFill>
                  <a:schemeClr val="accent5">
                    <a:lumMod val="25000"/>
                  </a:schemeClr>
                </a:solidFill>
                <a:latin typeface="Calibri" pitchFamily="34" charset="0"/>
              </a:rPr>
              <a:t>     Global consumption pattern broadly unchanged</a:t>
            </a:r>
          </a:p>
          <a:p>
            <a:pPr algn="l">
              <a:defRPr/>
            </a:pPr>
            <a:r>
              <a:rPr lang="en-US" sz="2000" dirty="0" smtClean="0">
                <a:solidFill>
                  <a:schemeClr val="accent5">
                    <a:lumMod val="25000"/>
                  </a:schemeClr>
                </a:solidFill>
                <a:latin typeface="Calibri" pitchFamily="34" charset="0"/>
              </a:rPr>
              <a:t>  </a:t>
            </a:r>
          </a:p>
          <a:p>
            <a:pPr algn="l">
              <a:buFontTx/>
              <a:buBlip>
                <a:blip r:embed="rId3"/>
              </a:buBlip>
              <a:defRPr/>
            </a:pPr>
            <a:endParaRPr lang="en-US" sz="2000" dirty="0" smtClean="0">
              <a:solidFill>
                <a:schemeClr val="accent5">
                  <a:lumMod val="25000"/>
                </a:schemeClr>
              </a:solidFill>
              <a:latin typeface="Calibri" pitchFamily="34" charset="0"/>
            </a:endParaRPr>
          </a:p>
          <a:p>
            <a:pPr algn="l">
              <a:buFontTx/>
              <a:buBlip>
                <a:blip r:embed="rId3"/>
              </a:buBlip>
              <a:defRPr/>
            </a:pPr>
            <a:endParaRPr lang="en-US" sz="2000" dirty="0" smtClean="0">
              <a:solidFill>
                <a:schemeClr val="accent5">
                  <a:lumMod val="25000"/>
                </a:schemeClr>
              </a:solidFill>
              <a:latin typeface="Calibri" pitchFamily="34" charset="0"/>
            </a:endParaRPr>
          </a:p>
          <a:p>
            <a:pPr algn="l">
              <a:buFontTx/>
              <a:buBlip>
                <a:blip r:embed="rId3"/>
              </a:buBlip>
              <a:defRPr/>
            </a:pPr>
            <a:endParaRPr lang="en-US" sz="2000" dirty="0" smtClean="0">
              <a:solidFill>
                <a:schemeClr val="accent5">
                  <a:lumMod val="25000"/>
                </a:schemeClr>
              </a:solidFill>
              <a:latin typeface="Calibri" pitchFamily="34" charset="0"/>
            </a:endParaRPr>
          </a:p>
          <a:p>
            <a:pPr algn="l">
              <a:buFontTx/>
              <a:buBlip>
                <a:blip r:embed="rId3"/>
              </a:buBlip>
              <a:defRPr/>
            </a:pPr>
            <a:endParaRPr lang="en-US" sz="2000" dirty="0" smtClean="0">
              <a:solidFill>
                <a:schemeClr val="accent5">
                  <a:lumMod val="25000"/>
                </a:schemeClr>
              </a:solidFill>
              <a:latin typeface="Calibri" pitchFamily="34" charset="0"/>
            </a:endParaRPr>
          </a:p>
          <a:p>
            <a:pPr algn="l">
              <a:buFontTx/>
              <a:buBlip>
                <a:blip r:embed="rId3"/>
              </a:buBlip>
              <a:defRPr/>
            </a:pPr>
            <a:endParaRPr lang="en-US" sz="2000" dirty="0" smtClean="0">
              <a:solidFill>
                <a:schemeClr val="accent5">
                  <a:lumMod val="25000"/>
                </a:schemeClr>
              </a:solidFill>
              <a:latin typeface="Calibri" pitchFamily="34" charset="0"/>
            </a:endParaRPr>
          </a:p>
          <a:p>
            <a:pPr algn="l">
              <a:buFontTx/>
              <a:buBlip>
                <a:blip r:embed="rId3"/>
              </a:buBlip>
              <a:defRPr/>
            </a:pPr>
            <a:endParaRPr lang="en-US" sz="2000" dirty="0" smtClean="0">
              <a:solidFill>
                <a:schemeClr val="accent5">
                  <a:lumMod val="25000"/>
                </a:schemeClr>
              </a:solidFill>
              <a:latin typeface="Calibri" pitchFamily="34" charset="0"/>
            </a:endParaRPr>
          </a:p>
          <a:p>
            <a:pPr algn="l">
              <a:buFontTx/>
              <a:buBlip>
                <a:blip r:embed="rId3"/>
              </a:buBlip>
              <a:defRPr/>
            </a:pPr>
            <a:endParaRPr lang="en-US" sz="2000" dirty="0" smtClean="0">
              <a:solidFill>
                <a:schemeClr val="accent5">
                  <a:lumMod val="25000"/>
                </a:schemeClr>
              </a:solidFill>
              <a:latin typeface="Calibri" pitchFamily="34" charset="0"/>
            </a:endParaRPr>
          </a:p>
          <a:p>
            <a:pPr algn="l">
              <a:buBlip>
                <a:blip r:embed="rId3"/>
              </a:buBlip>
              <a:defRPr/>
            </a:pPr>
            <a:r>
              <a:rPr lang="en-US" sz="2000" dirty="0" smtClean="0">
                <a:solidFill>
                  <a:schemeClr val="accent5">
                    <a:lumMod val="25000"/>
                  </a:schemeClr>
                </a:solidFill>
                <a:latin typeface="Calibri" pitchFamily="34" charset="0"/>
              </a:rPr>
              <a:t>  </a:t>
            </a:r>
            <a:r>
              <a:rPr lang="en-US" sz="2000" dirty="0" err="1" smtClean="0">
                <a:solidFill>
                  <a:schemeClr val="accent5">
                    <a:lumMod val="25000"/>
                  </a:schemeClr>
                </a:solidFill>
                <a:latin typeface="Calibri" pitchFamily="34" charset="0"/>
              </a:rPr>
              <a:t>dvlpg</a:t>
            </a:r>
            <a:r>
              <a:rPr lang="en-US" sz="2000" dirty="0" smtClean="0">
                <a:solidFill>
                  <a:schemeClr val="accent5">
                    <a:lumMod val="25000"/>
                  </a:schemeClr>
                </a:solidFill>
                <a:latin typeface="Calibri" pitchFamily="34" charset="0"/>
              </a:rPr>
              <a:t> countries:  expansion</a:t>
            </a:r>
          </a:p>
          <a:p>
            <a:pPr algn="l">
              <a:defRPr/>
            </a:pPr>
            <a:r>
              <a:rPr lang="en-US" sz="2000" dirty="0" smtClean="0">
                <a:solidFill>
                  <a:schemeClr val="accent5">
                    <a:lumMod val="25000"/>
                  </a:schemeClr>
                </a:solidFill>
                <a:latin typeface="Calibri" pitchFamily="34" charset="0"/>
              </a:rPr>
              <a:t>     expected to slow down</a:t>
            </a:r>
          </a:p>
          <a:p>
            <a:pPr algn="l">
              <a:buFontTx/>
              <a:buBlip>
                <a:blip r:embed="rId3"/>
              </a:buBlip>
              <a:defRPr/>
            </a:pPr>
            <a:r>
              <a:rPr lang="en-US" sz="2000" dirty="0" smtClean="0">
                <a:solidFill>
                  <a:schemeClr val="accent5">
                    <a:lumMod val="25000"/>
                  </a:schemeClr>
                </a:solidFill>
                <a:latin typeface="Calibri" pitchFamily="34" charset="0"/>
              </a:rPr>
              <a:t>  </a:t>
            </a:r>
            <a:r>
              <a:rPr lang="en-US" sz="2000" dirty="0" err="1" smtClean="0">
                <a:solidFill>
                  <a:schemeClr val="accent5">
                    <a:lumMod val="25000"/>
                  </a:schemeClr>
                </a:solidFill>
                <a:latin typeface="Calibri" pitchFamily="34" charset="0"/>
              </a:rPr>
              <a:t>dvlpd</a:t>
            </a:r>
            <a:r>
              <a:rPr lang="en-US" sz="2000" dirty="0" smtClean="0">
                <a:solidFill>
                  <a:schemeClr val="accent5">
                    <a:lumMod val="25000"/>
                  </a:schemeClr>
                </a:solidFill>
                <a:latin typeface="Calibri" pitchFamily="34" charset="0"/>
              </a:rPr>
              <a:t> countries:  continued</a:t>
            </a:r>
          </a:p>
          <a:p>
            <a:pPr algn="l">
              <a:defRPr/>
            </a:pPr>
            <a:r>
              <a:rPr lang="en-US" sz="2000" dirty="0" smtClean="0">
                <a:solidFill>
                  <a:schemeClr val="accent5">
                    <a:lumMod val="25000"/>
                  </a:schemeClr>
                </a:solidFill>
                <a:latin typeface="Calibri" pitchFamily="34" charset="0"/>
              </a:rPr>
              <a:t>     weak growth</a:t>
            </a:r>
          </a:p>
          <a:p>
            <a:pPr algn="l">
              <a:buFontTx/>
              <a:buBlip>
                <a:blip r:embed="rId3"/>
              </a:buBlip>
              <a:defRPr/>
            </a:pPr>
            <a:endParaRPr lang="en-US" sz="2000" dirty="0" smtClean="0">
              <a:solidFill>
                <a:schemeClr val="accent5">
                  <a:lumMod val="25000"/>
                </a:schemeClr>
              </a:solidFill>
              <a:latin typeface="Calibri" pitchFamily="34" charset="0"/>
            </a:endParaRPr>
          </a:p>
          <a:p>
            <a:pPr algn="l">
              <a:defRPr/>
            </a:pPr>
            <a:endParaRPr lang="en-US" sz="2000" dirty="0" smtClean="0">
              <a:latin typeface="Calibri" pitchFamily="34" charset="0"/>
            </a:endParaRPr>
          </a:p>
          <a:p>
            <a:pPr>
              <a:defRPr/>
            </a:pPr>
            <a:endParaRPr lang="en-US" dirty="0"/>
          </a:p>
        </p:txBody>
      </p:sp>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8627" y="1782266"/>
            <a:ext cx="4913853" cy="4815086"/>
          </a:xfrm>
          <a:prstGeom prst="rect">
            <a:avLst/>
          </a:prstGeom>
          <a:noFill/>
          <a:ln>
            <a:noFill/>
          </a:ln>
        </p:spPr>
      </p:pic>
      <p:sp>
        <p:nvSpPr>
          <p:cNvPr id="5" name="TextBox 4"/>
          <p:cNvSpPr txBox="1"/>
          <p:nvPr/>
        </p:nvSpPr>
        <p:spPr>
          <a:xfrm>
            <a:off x="8676456" y="209139"/>
            <a:ext cx="467544" cy="338554"/>
          </a:xfrm>
          <a:prstGeom prst="rect">
            <a:avLst/>
          </a:prstGeom>
          <a:noFill/>
        </p:spPr>
        <p:txBody>
          <a:bodyPr wrap="square" rtlCol="0">
            <a:spAutoFit/>
          </a:bodyPr>
          <a:lstStyle/>
          <a:p>
            <a:r>
              <a:rPr lang="en-US" sz="1600" dirty="0" smtClean="0"/>
              <a:t>15</a:t>
            </a:r>
            <a:endParaRPr lang="en-US" sz="1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p:nvPr>
        </p:nvSpPr>
        <p:spPr>
          <a:xfrm>
            <a:off x="611188" y="0"/>
            <a:ext cx="8353425" cy="115888"/>
          </a:xfrm>
        </p:spPr>
        <p:txBody>
          <a:bodyPr/>
          <a:lstStyle/>
          <a:p>
            <a:endParaRPr lang="en-US" smtClean="0"/>
          </a:p>
        </p:txBody>
      </p:sp>
      <p:sp>
        <p:nvSpPr>
          <p:cNvPr id="3" name="Subtitle 2"/>
          <p:cNvSpPr>
            <a:spLocks noGrp="1"/>
          </p:cNvSpPr>
          <p:nvPr>
            <p:ph type="subTitle" idx="1"/>
          </p:nvPr>
        </p:nvSpPr>
        <p:spPr>
          <a:xfrm>
            <a:off x="611188" y="115888"/>
            <a:ext cx="8353425" cy="6626225"/>
          </a:xfrm>
        </p:spPr>
        <p:txBody>
          <a:bodyPr/>
          <a:lstStyle/>
          <a:p>
            <a:pPr algn="l">
              <a:defRPr/>
            </a:pPr>
            <a:r>
              <a:rPr lang="en-US" sz="2400" b="1" dirty="0" smtClean="0">
                <a:solidFill>
                  <a:srgbClr val="3B8289"/>
                </a:solidFill>
                <a:latin typeface="Calibri" pitchFamily="34" charset="0"/>
              </a:rPr>
              <a:t>Trade in </a:t>
            </a:r>
            <a:r>
              <a:rPr lang="en-US" sz="2400" b="1" dirty="0" err="1" smtClean="0">
                <a:solidFill>
                  <a:srgbClr val="3B8289"/>
                </a:solidFill>
                <a:latin typeface="Calibri" pitchFamily="34" charset="0"/>
              </a:rPr>
              <a:t>oilmeals</a:t>
            </a:r>
            <a:endParaRPr lang="en-US" sz="2400" b="1" dirty="0" smtClean="0">
              <a:solidFill>
                <a:srgbClr val="3B8289"/>
              </a:solidFill>
              <a:latin typeface="Calibri" pitchFamily="34" charset="0"/>
            </a:endParaRPr>
          </a:p>
          <a:p>
            <a:pPr algn="l">
              <a:defRPr/>
            </a:pPr>
            <a:endParaRPr lang="en-US" sz="2000" dirty="0" smtClean="0">
              <a:latin typeface="Calibri" pitchFamily="34" charset="0"/>
            </a:endParaRPr>
          </a:p>
          <a:p>
            <a:pPr algn="l">
              <a:defRPr/>
            </a:pPr>
            <a:r>
              <a:rPr lang="en-US" sz="2000" dirty="0" smtClean="0">
                <a:solidFill>
                  <a:schemeClr val="accent5">
                    <a:lumMod val="25000"/>
                  </a:schemeClr>
                </a:solidFill>
                <a:latin typeface="Calibri" pitchFamily="34" charset="0"/>
              </a:rPr>
              <a:t>Global trade expansion to slow down</a:t>
            </a:r>
          </a:p>
          <a:p>
            <a:pPr algn="l">
              <a:defRPr/>
            </a:pPr>
            <a:r>
              <a:rPr lang="en-US" sz="2000" dirty="0" smtClean="0">
                <a:solidFill>
                  <a:schemeClr val="accent5">
                    <a:lumMod val="25000"/>
                  </a:schemeClr>
                </a:solidFill>
                <a:latin typeface="Calibri" pitchFamily="34" charset="0"/>
              </a:rPr>
              <a:t>	</a:t>
            </a:r>
          </a:p>
          <a:p>
            <a:pPr algn="l">
              <a:defRPr/>
            </a:pPr>
            <a:r>
              <a:rPr lang="en-US" sz="2000" dirty="0" smtClean="0">
                <a:solidFill>
                  <a:schemeClr val="accent5">
                    <a:lumMod val="25000"/>
                  </a:schemeClr>
                </a:solidFill>
                <a:latin typeface="Calibri" pitchFamily="34" charset="0"/>
              </a:rPr>
              <a:t>	</a:t>
            </a:r>
            <a:r>
              <a:rPr lang="en-US" sz="2000" u="sng" dirty="0" smtClean="0">
                <a:solidFill>
                  <a:schemeClr val="accent5">
                    <a:lumMod val="25000"/>
                  </a:schemeClr>
                </a:solidFill>
                <a:latin typeface="Calibri" pitchFamily="34" charset="0"/>
              </a:rPr>
              <a:t>Imports</a:t>
            </a:r>
            <a:r>
              <a:rPr lang="en-US" sz="2000" dirty="0" smtClean="0">
                <a:solidFill>
                  <a:schemeClr val="accent5">
                    <a:lumMod val="25000"/>
                  </a:schemeClr>
                </a:solidFill>
                <a:latin typeface="Calibri" pitchFamily="34" charset="0"/>
              </a:rPr>
              <a:t>:   -   growth dominated by developing world </a:t>
            </a:r>
          </a:p>
          <a:p>
            <a:pPr algn="l">
              <a:defRPr/>
            </a:pPr>
            <a:r>
              <a:rPr lang="en-US" sz="2000" dirty="0" smtClean="0">
                <a:latin typeface="Calibri" pitchFamily="34" charset="0"/>
              </a:rPr>
              <a:t>                   	  </a:t>
            </a:r>
            <a:r>
              <a:rPr lang="en-US" sz="2000" dirty="0" smtClean="0">
                <a:solidFill>
                  <a:schemeClr val="accent5">
                    <a:lumMod val="25000"/>
                  </a:schemeClr>
                </a:solidFill>
                <a:latin typeface="Calibri" pitchFamily="34" charset="0"/>
              </a:rPr>
              <a:t>-   China to become a major player</a:t>
            </a:r>
          </a:p>
          <a:p>
            <a:pPr algn="l">
              <a:defRPr/>
            </a:pPr>
            <a:r>
              <a:rPr lang="en-US" sz="2000" dirty="0" smtClean="0">
                <a:solidFill>
                  <a:schemeClr val="accent5">
                    <a:lumMod val="25000"/>
                  </a:schemeClr>
                </a:solidFill>
                <a:latin typeface="Calibri" pitchFamily="34" charset="0"/>
              </a:rPr>
              <a:t>                   	   -  EU import requirements about unchanged   </a:t>
            </a:r>
          </a:p>
          <a:p>
            <a:pPr algn="l">
              <a:defRPr/>
            </a:pPr>
            <a:endParaRPr lang="en-US" sz="2000" dirty="0" smtClean="0">
              <a:latin typeface="Calibri" pitchFamily="34" charset="0"/>
            </a:endParaRPr>
          </a:p>
          <a:p>
            <a:pPr algn="l">
              <a:defRPr/>
            </a:pPr>
            <a:endParaRPr lang="en-US" sz="2000" dirty="0">
              <a:latin typeface="Calibri" pitchFamily="34" charset="0"/>
            </a:endParaRPr>
          </a:p>
        </p:txBody>
      </p:sp>
      <p:pic>
        <p:nvPicPr>
          <p:cNvPr id="5" name="Picture 4" descr="C:\Users\milo\Desktop\NOVEMBER 14\oilmeals import patter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2852936"/>
            <a:ext cx="6318478" cy="3816424"/>
          </a:xfrm>
          <a:prstGeom prst="rect">
            <a:avLst/>
          </a:prstGeom>
          <a:noFill/>
          <a:ln>
            <a:noFill/>
          </a:ln>
        </p:spPr>
      </p:pic>
      <p:sp>
        <p:nvSpPr>
          <p:cNvPr id="6" name="TextBox 5"/>
          <p:cNvSpPr txBox="1"/>
          <p:nvPr/>
        </p:nvSpPr>
        <p:spPr>
          <a:xfrm>
            <a:off x="8676456" y="209139"/>
            <a:ext cx="467544" cy="338554"/>
          </a:xfrm>
          <a:prstGeom prst="rect">
            <a:avLst/>
          </a:prstGeom>
          <a:noFill/>
        </p:spPr>
        <p:txBody>
          <a:bodyPr wrap="square" rtlCol="0">
            <a:spAutoFit/>
          </a:bodyPr>
          <a:lstStyle/>
          <a:p>
            <a:r>
              <a:rPr lang="en-US" sz="1600" dirty="0" smtClean="0"/>
              <a:t>16</a:t>
            </a:r>
            <a:endParaRPr lang="en-US"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pPr algn="l"/>
            <a:r>
              <a:rPr lang="en-US" sz="2000" dirty="0" smtClean="0">
                <a:solidFill>
                  <a:srgbClr val="DAEDEF">
                    <a:lumMod val="25000"/>
                  </a:srgbClr>
                </a:solidFill>
                <a:latin typeface="Calibri" pitchFamily="34" charset="0"/>
              </a:rPr>
              <a:t>   </a:t>
            </a:r>
          </a:p>
          <a:p>
            <a:pPr algn="l"/>
            <a:r>
              <a:rPr lang="en-US" sz="2000" dirty="0" smtClean="0">
                <a:solidFill>
                  <a:srgbClr val="DAEDEF">
                    <a:lumMod val="25000"/>
                  </a:srgbClr>
                </a:solidFill>
                <a:latin typeface="Calibri" pitchFamily="34" charset="0"/>
              </a:rPr>
              <a:t>  </a:t>
            </a:r>
            <a:r>
              <a:rPr lang="en-US" sz="2000" u="sng" dirty="0" smtClean="0">
                <a:solidFill>
                  <a:srgbClr val="DAEDEF">
                    <a:lumMod val="25000"/>
                  </a:srgbClr>
                </a:solidFill>
                <a:latin typeface="Calibri" pitchFamily="34" charset="0"/>
              </a:rPr>
              <a:t>Exports</a:t>
            </a:r>
            <a:r>
              <a:rPr lang="en-US" sz="2000" dirty="0" smtClean="0">
                <a:solidFill>
                  <a:srgbClr val="DAEDEF">
                    <a:lumMod val="25000"/>
                  </a:srgbClr>
                </a:solidFill>
                <a:latin typeface="Calibri" pitchFamily="34" charset="0"/>
              </a:rPr>
              <a:t>:</a:t>
            </a:r>
          </a:p>
          <a:p>
            <a:pPr algn="l"/>
            <a:r>
              <a:rPr lang="en-US" sz="2000" dirty="0" smtClean="0">
                <a:solidFill>
                  <a:srgbClr val="DAEDEF">
                    <a:lumMod val="25000"/>
                  </a:srgbClr>
                </a:solidFill>
                <a:latin typeface="Calibri" pitchFamily="34" charset="0"/>
              </a:rPr>
              <a:t>  -   Argentina, Brazil and India to increase their sales</a:t>
            </a:r>
          </a:p>
          <a:p>
            <a:pPr algn="l"/>
            <a:r>
              <a:rPr lang="en-US" sz="2000" dirty="0" smtClean="0">
                <a:solidFill>
                  <a:srgbClr val="DAEDEF">
                    <a:lumMod val="25000"/>
                  </a:srgbClr>
                </a:solidFill>
                <a:latin typeface="Calibri" pitchFamily="34" charset="0"/>
              </a:rPr>
              <a:t>  -   US and Canada:  only modest expansion</a:t>
            </a:r>
          </a:p>
          <a:p>
            <a:pPr algn="l"/>
            <a:r>
              <a:rPr lang="en-US" sz="2000" dirty="0" smtClean="0">
                <a:solidFill>
                  <a:srgbClr val="DAEDEF">
                    <a:lumMod val="25000"/>
                  </a:srgbClr>
                </a:solidFill>
                <a:latin typeface="Calibri" pitchFamily="34" charset="0"/>
              </a:rPr>
              <a:t>-     dominance of South + North America to continue </a:t>
            </a:r>
          </a:p>
          <a:p>
            <a:pPr algn="l"/>
            <a:endParaRPr lang="en-US" sz="2000" dirty="0" smtClean="0">
              <a:solidFill>
                <a:srgbClr val="DAEDEF">
                  <a:lumMod val="25000"/>
                </a:srgbClr>
              </a:solidFill>
              <a:latin typeface="Calibri" pitchFamily="34" charset="0"/>
            </a:endParaRPr>
          </a:p>
          <a:p>
            <a:pPr algn="l"/>
            <a:endParaRPr lang="en-US" sz="2000" dirty="0" smtClean="0">
              <a:solidFill>
                <a:srgbClr val="DAEDEF">
                  <a:lumMod val="25000"/>
                </a:srgbClr>
              </a:solidFill>
              <a:latin typeface="Calibri" pitchFamily="34" charset="0"/>
            </a:endParaRPr>
          </a:p>
          <a:p>
            <a:pPr algn="l"/>
            <a:endParaRPr lang="en-US" sz="2000" dirty="0" smtClean="0">
              <a:solidFill>
                <a:srgbClr val="DAEDEF">
                  <a:lumMod val="25000"/>
                </a:srgbClr>
              </a:solidFill>
              <a:latin typeface="Calibri" pitchFamily="34" charset="0"/>
            </a:endParaRPr>
          </a:p>
          <a:p>
            <a:pPr algn="l">
              <a:buBlip>
                <a:blip r:embed="rId3"/>
              </a:buBlip>
            </a:pPr>
            <a:endParaRPr lang="en-US" sz="2000" dirty="0" smtClean="0">
              <a:solidFill>
                <a:srgbClr val="DAEDEF">
                  <a:lumMod val="25000"/>
                </a:srgbClr>
              </a:solidFill>
              <a:latin typeface="Calibri" pitchFamily="34" charset="0"/>
            </a:endParaRPr>
          </a:p>
          <a:p>
            <a:pPr algn="l"/>
            <a:r>
              <a:rPr lang="en-US" sz="2000" dirty="0" smtClean="0">
                <a:solidFill>
                  <a:srgbClr val="DAEDEF">
                    <a:lumMod val="25000"/>
                  </a:srgbClr>
                </a:solidFill>
                <a:latin typeface="Calibri" pitchFamily="34" charset="0"/>
              </a:rPr>
              <a:t>    </a:t>
            </a:r>
            <a:endParaRPr lang="en-US" dirty="0"/>
          </a:p>
        </p:txBody>
      </p:sp>
      <p:pic>
        <p:nvPicPr>
          <p:cNvPr id="6" name="Picture 5" descr="C:\Users\milo\Desktop\NOVEMBER 14\oilmealss export patter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2852936"/>
            <a:ext cx="6696744" cy="3744416"/>
          </a:xfrm>
          <a:prstGeom prst="rect">
            <a:avLst/>
          </a:prstGeom>
          <a:noFill/>
          <a:ln>
            <a:noFill/>
          </a:ln>
        </p:spPr>
      </p:pic>
      <p:sp>
        <p:nvSpPr>
          <p:cNvPr id="7" name="TextBox 6"/>
          <p:cNvSpPr txBox="1"/>
          <p:nvPr/>
        </p:nvSpPr>
        <p:spPr>
          <a:xfrm>
            <a:off x="8676456" y="209139"/>
            <a:ext cx="467544" cy="338554"/>
          </a:xfrm>
          <a:prstGeom prst="rect">
            <a:avLst/>
          </a:prstGeom>
          <a:noFill/>
        </p:spPr>
        <p:txBody>
          <a:bodyPr wrap="square" rtlCol="0">
            <a:spAutoFit/>
          </a:bodyPr>
          <a:lstStyle/>
          <a:p>
            <a:r>
              <a:rPr lang="en-US" sz="1600" dirty="0" smtClean="0"/>
              <a:t>17</a:t>
            </a:r>
            <a:endParaRPr lang="en-US" sz="1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ctrTitle"/>
          </p:nvPr>
        </p:nvSpPr>
        <p:spPr>
          <a:xfrm>
            <a:off x="611188" y="0"/>
            <a:ext cx="8353425" cy="115888"/>
          </a:xfrm>
        </p:spPr>
        <p:txBody>
          <a:bodyPr/>
          <a:lstStyle/>
          <a:p>
            <a:endParaRPr lang="en-US" smtClean="0"/>
          </a:p>
        </p:txBody>
      </p:sp>
      <p:sp>
        <p:nvSpPr>
          <p:cNvPr id="3" name="Subtitle 2"/>
          <p:cNvSpPr>
            <a:spLocks noGrp="1"/>
          </p:cNvSpPr>
          <p:nvPr>
            <p:ph type="subTitle" idx="1"/>
          </p:nvPr>
        </p:nvSpPr>
        <p:spPr>
          <a:xfrm>
            <a:off x="611188" y="404664"/>
            <a:ext cx="8353425" cy="6337449"/>
          </a:xfrm>
        </p:spPr>
        <p:txBody>
          <a:bodyPr/>
          <a:lstStyle/>
          <a:p>
            <a:pPr>
              <a:defRPr/>
            </a:pPr>
            <a:r>
              <a:rPr lang="en-US" sz="3600" b="1" dirty="0" smtClean="0">
                <a:solidFill>
                  <a:srgbClr val="893750"/>
                </a:solidFill>
                <a:latin typeface="Calibri" pitchFamily="34" charset="0"/>
              </a:rPr>
              <a:t>Fishmeal</a:t>
            </a:r>
          </a:p>
          <a:p>
            <a:pPr algn="l">
              <a:defRPr/>
            </a:pPr>
            <a:r>
              <a:rPr lang="en-US" sz="2400" b="1" dirty="0" smtClean="0">
                <a:solidFill>
                  <a:srgbClr val="3B8289"/>
                </a:solidFill>
                <a:latin typeface="Calibri" pitchFamily="34" charset="0"/>
              </a:rPr>
              <a:t>Production</a:t>
            </a:r>
          </a:p>
          <a:p>
            <a:pPr algn="l">
              <a:defRPr/>
            </a:pPr>
            <a:r>
              <a:rPr lang="en-US" sz="2000" dirty="0" smtClean="0">
                <a:solidFill>
                  <a:schemeClr val="accent5">
                    <a:lumMod val="25000"/>
                  </a:schemeClr>
                </a:solidFill>
                <a:latin typeface="Calibri" pitchFamily="34" charset="0"/>
              </a:rPr>
              <a:t>-   global production up 6% compared to base</a:t>
            </a:r>
          </a:p>
          <a:p>
            <a:pPr algn="l">
              <a:defRPr/>
            </a:pPr>
            <a:r>
              <a:rPr lang="en-US" sz="2000" dirty="0" smtClean="0">
                <a:solidFill>
                  <a:schemeClr val="accent5">
                    <a:lumMod val="25000"/>
                  </a:schemeClr>
                </a:solidFill>
                <a:latin typeface="Calibri" pitchFamily="34" charset="0"/>
              </a:rPr>
              <a:t>-   expansion driven by developing countries </a:t>
            </a:r>
          </a:p>
          <a:p>
            <a:pPr algn="l">
              <a:defRPr/>
            </a:pPr>
            <a:r>
              <a:rPr lang="en-US" sz="2000" dirty="0" smtClean="0">
                <a:solidFill>
                  <a:schemeClr val="accent5">
                    <a:lumMod val="25000"/>
                  </a:schemeClr>
                </a:solidFill>
                <a:latin typeface="Calibri" pitchFamily="34" charset="0"/>
              </a:rPr>
              <a:t>-   meal composition and quality may change</a:t>
            </a:r>
          </a:p>
          <a:p>
            <a:pPr algn="l">
              <a:defRPr/>
            </a:pPr>
            <a:endParaRPr lang="en-US" sz="2000" dirty="0" smtClean="0">
              <a:latin typeface="Calibri" pitchFamily="34" charset="0"/>
            </a:endParaRPr>
          </a:p>
          <a:p>
            <a:pPr algn="l">
              <a:defRPr/>
            </a:pPr>
            <a:r>
              <a:rPr lang="en-US" sz="2400" b="1" smtClean="0">
                <a:solidFill>
                  <a:srgbClr val="3B8289"/>
                </a:solidFill>
                <a:latin typeface="Calibri" pitchFamily="34" charset="0"/>
              </a:rPr>
              <a:t>Utilization</a:t>
            </a:r>
            <a:endParaRPr lang="en-US" sz="2400" b="1" dirty="0" smtClean="0">
              <a:solidFill>
                <a:srgbClr val="3B8289"/>
              </a:solidFill>
              <a:latin typeface="Calibri" pitchFamily="34" charset="0"/>
            </a:endParaRPr>
          </a:p>
          <a:p>
            <a:pPr algn="l">
              <a:defRPr/>
            </a:pPr>
            <a:r>
              <a:rPr lang="en-US" sz="2000" dirty="0" smtClean="0">
                <a:solidFill>
                  <a:schemeClr val="accent5">
                    <a:lumMod val="25000"/>
                  </a:schemeClr>
                </a:solidFill>
                <a:latin typeface="Calibri" pitchFamily="34" charset="0"/>
              </a:rPr>
              <a:t>-   demand tends to outpace supply</a:t>
            </a:r>
          </a:p>
          <a:p>
            <a:pPr algn="l">
              <a:defRPr/>
            </a:pPr>
            <a:r>
              <a:rPr lang="en-US" sz="2000" dirty="0" smtClean="0">
                <a:solidFill>
                  <a:schemeClr val="accent5">
                    <a:lumMod val="25000"/>
                  </a:schemeClr>
                </a:solidFill>
                <a:latin typeface="Calibri" pitchFamily="34" charset="0"/>
              </a:rPr>
              <a:t>-   developing countries dominate consumption </a:t>
            </a:r>
          </a:p>
          <a:p>
            <a:pPr algn="l">
              <a:defRPr/>
            </a:pPr>
            <a:r>
              <a:rPr lang="en-US" sz="2000" dirty="0" smtClean="0">
                <a:solidFill>
                  <a:schemeClr val="accent5">
                    <a:lumMod val="25000"/>
                  </a:schemeClr>
                </a:solidFill>
                <a:latin typeface="Calibri" pitchFamily="34" charset="0"/>
              </a:rPr>
              <a:t>-   less fishmeal in farmed fish diets (as well as livestock feed)</a:t>
            </a:r>
          </a:p>
          <a:p>
            <a:pPr algn="l">
              <a:defRPr/>
            </a:pPr>
            <a:endParaRPr lang="en-US" sz="2000" dirty="0" smtClean="0">
              <a:latin typeface="Calibri" pitchFamily="34" charset="0"/>
            </a:endParaRPr>
          </a:p>
          <a:p>
            <a:pPr algn="l">
              <a:defRPr/>
            </a:pPr>
            <a:r>
              <a:rPr lang="en-US" sz="2400" b="1" dirty="0" smtClean="0">
                <a:solidFill>
                  <a:srgbClr val="3B8289"/>
                </a:solidFill>
                <a:latin typeface="Calibri" pitchFamily="34" charset="0"/>
              </a:rPr>
              <a:t>Trade</a:t>
            </a:r>
          </a:p>
          <a:p>
            <a:pPr algn="l">
              <a:defRPr/>
            </a:pPr>
            <a:r>
              <a:rPr lang="en-US" sz="2000" dirty="0" smtClean="0">
                <a:solidFill>
                  <a:schemeClr val="accent5">
                    <a:lumMod val="25000"/>
                  </a:schemeClr>
                </a:solidFill>
                <a:latin typeface="Calibri" pitchFamily="34" charset="0"/>
              </a:rPr>
              <a:t>-   global trade virtually unchanged </a:t>
            </a:r>
          </a:p>
          <a:p>
            <a:pPr algn="l">
              <a:defRPr/>
            </a:pPr>
            <a:r>
              <a:rPr lang="en-US" sz="2000" dirty="0" smtClean="0">
                <a:solidFill>
                  <a:schemeClr val="accent5">
                    <a:lumMod val="25000"/>
                  </a:schemeClr>
                </a:solidFill>
                <a:latin typeface="Calibri" pitchFamily="34" charset="0"/>
              </a:rPr>
              <a:t>-   developing countries dominate trade</a:t>
            </a:r>
          </a:p>
          <a:p>
            <a:pPr algn="l">
              <a:defRPr/>
            </a:pPr>
            <a:r>
              <a:rPr lang="en-US" sz="2000" dirty="0" smtClean="0">
                <a:solidFill>
                  <a:schemeClr val="accent5">
                    <a:lumMod val="25000"/>
                  </a:schemeClr>
                </a:solidFill>
                <a:latin typeface="Calibri" pitchFamily="34" charset="0"/>
              </a:rPr>
              <a:t>-   import/export patterns about unchanged</a:t>
            </a:r>
          </a:p>
          <a:p>
            <a:pPr algn="l">
              <a:defRPr/>
            </a:pPr>
            <a:r>
              <a:rPr lang="en-US" sz="2000" dirty="0" smtClean="0">
                <a:latin typeface="Calibri" pitchFamily="34" charset="0"/>
              </a:rPr>
              <a:t> </a:t>
            </a:r>
            <a:endParaRPr lang="en-US" sz="2000" dirty="0">
              <a:latin typeface="Calibri" pitchFamily="34" charset="0"/>
            </a:endParaRPr>
          </a:p>
        </p:txBody>
      </p:sp>
      <p:sp>
        <p:nvSpPr>
          <p:cNvPr id="4" name="TextBox 3"/>
          <p:cNvSpPr txBox="1"/>
          <p:nvPr/>
        </p:nvSpPr>
        <p:spPr>
          <a:xfrm>
            <a:off x="8676456" y="209139"/>
            <a:ext cx="467544" cy="338554"/>
          </a:xfrm>
          <a:prstGeom prst="rect">
            <a:avLst/>
          </a:prstGeom>
          <a:noFill/>
        </p:spPr>
        <p:txBody>
          <a:bodyPr wrap="square" rtlCol="0">
            <a:spAutoFit/>
          </a:bodyPr>
          <a:lstStyle/>
          <a:p>
            <a:r>
              <a:rPr lang="en-US" sz="1600" dirty="0" smtClean="0"/>
              <a:t>18</a:t>
            </a:r>
            <a:endParaRPr lang="en-US" sz="1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ctrTitle"/>
          </p:nvPr>
        </p:nvSpPr>
        <p:spPr>
          <a:xfrm>
            <a:off x="611188" y="0"/>
            <a:ext cx="8353425" cy="115888"/>
          </a:xfrm>
        </p:spPr>
        <p:txBody>
          <a:bodyPr/>
          <a:lstStyle/>
          <a:p>
            <a:endParaRPr lang="en-US" smtClean="0"/>
          </a:p>
        </p:txBody>
      </p:sp>
      <p:sp>
        <p:nvSpPr>
          <p:cNvPr id="3" name="Subtitle 2"/>
          <p:cNvSpPr>
            <a:spLocks noGrp="1"/>
          </p:cNvSpPr>
          <p:nvPr>
            <p:ph type="subTitle" idx="1"/>
          </p:nvPr>
        </p:nvSpPr>
        <p:spPr>
          <a:xfrm>
            <a:off x="611188" y="115888"/>
            <a:ext cx="8353425" cy="6626225"/>
          </a:xfrm>
        </p:spPr>
        <p:txBody>
          <a:bodyPr/>
          <a:lstStyle/>
          <a:p>
            <a:pPr algn="l">
              <a:defRPr/>
            </a:pPr>
            <a:r>
              <a:rPr lang="en-US" sz="2800" b="1" dirty="0" smtClean="0">
                <a:solidFill>
                  <a:srgbClr val="893750"/>
                </a:solidFill>
                <a:latin typeface="Calibri" pitchFamily="34" charset="0"/>
              </a:rPr>
              <a:t>Price outlook</a:t>
            </a:r>
          </a:p>
          <a:p>
            <a:pPr algn="l">
              <a:defRPr/>
            </a:pPr>
            <a:endParaRPr lang="en-US" sz="2000" b="1" u="sng" dirty="0" smtClean="0">
              <a:solidFill>
                <a:srgbClr val="3B8289"/>
              </a:solidFill>
              <a:latin typeface="Calibri" pitchFamily="34" charset="0"/>
            </a:endParaRPr>
          </a:p>
          <a:p>
            <a:pPr algn="l">
              <a:defRPr/>
            </a:pPr>
            <a:r>
              <a:rPr lang="en-US" sz="2200" b="1" u="sng" dirty="0" smtClean="0">
                <a:solidFill>
                  <a:srgbClr val="00B0F0"/>
                </a:solidFill>
                <a:latin typeface="Calibri" pitchFamily="34" charset="0"/>
              </a:rPr>
              <a:t>Oilseed complex</a:t>
            </a:r>
            <a:r>
              <a:rPr lang="en-US" sz="2200" b="1" dirty="0" smtClean="0">
                <a:solidFill>
                  <a:srgbClr val="00B0F0"/>
                </a:solidFill>
                <a:latin typeface="Calibri" pitchFamily="34" charset="0"/>
              </a:rPr>
              <a:t>:</a:t>
            </a:r>
          </a:p>
          <a:p>
            <a:pPr algn="l">
              <a:defRPr/>
            </a:pPr>
            <a:r>
              <a:rPr lang="en-US" sz="2000" dirty="0" smtClean="0">
                <a:solidFill>
                  <a:schemeClr val="accent5">
                    <a:lumMod val="25000"/>
                  </a:schemeClr>
                </a:solidFill>
                <a:latin typeface="Calibri" pitchFamily="34" charset="0"/>
              </a:rPr>
              <a:t>after initial price corrections …</a:t>
            </a:r>
          </a:p>
          <a:p>
            <a:pPr algn="l">
              <a:buClr>
                <a:srgbClr val="00B0F0"/>
              </a:buClr>
              <a:buFont typeface="Wingdings" pitchFamily="2" charset="2"/>
              <a:buChar char="Ø"/>
              <a:defRPr/>
            </a:pPr>
            <a:r>
              <a:rPr lang="en-US" sz="2000" dirty="0" smtClean="0">
                <a:solidFill>
                  <a:schemeClr val="accent5">
                    <a:lumMod val="25000"/>
                  </a:schemeClr>
                </a:solidFill>
                <a:latin typeface="Calibri" pitchFamily="34" charset="0"/>
              </a:rPr>
              <a:t>   slow recovery in </a:t>
            </a:r>
            <a:r>
              <a:rPr lang="en-US" sz="2000" u="sng" dirty="0" smtClean="0">
                <a:solidFill>
                  <a:schemeClr val="accent5">
                    <a:lumMod val="25000"/>
                  </a:schemeClr>
                </a:solidFill>
                <a:latin typeface="Calibri" pitchFamily="34" charset="0"/>
              </a:rPr>
              <a:t>oilseed</a:t>
            </a:r>
            <a:r>
              <a:rPr lang="en-US" sz="2000" dirty="0" smtClean="0">
                <a:solidFill>
                  <a:schemeClr val="accent5">
                    <a:lumMod val="25000"/>
                  </a:schemeClr>
                </a:solidFill>
                <a:latin typeface="Calibri" pitchFamily="34" charset="0"/>
              </a:rPr>
              <a:t> and</a:t>
            </a:r>
          </a:p>
          <a:p>
            <a:pPr algn="l">
              <a:buClr>
                <a:srgbClr val="00B0F0"/>
              </a:buClr>
              <a:defRPr/>
            </a:pPr>
            <a:r>
              <a:rPr lang="en-US" sz="2000" dirty="0" smtClean="0">
                <a:solidFill>
                  <a:schemeClr val="accent5">
                    <a:lumMod val="25000"/>
                  </a:schemeClr>
                </a:solidFill>
                <a:latin typeface="Calibri" pitchFamily="34" charset="0"/>
              </a:rPr>
              <a:t>      </a:t>
            </a:r>
            <a:r>
              <a:rPr lang="en-US" sz="2000" u="sng" dirty="0" smtClean="0">
                <a:solidFill>
                  <a:schemeClr val="accent5">
                    <a:lumMod val="25000"/>
                  </a:schemeClr>
                </a:solidFill>
                <a:latin typeface="Calibri" pitchFamily="34" charset="0"/>
              </a:rPr>
              <a:t>veg.oil</a:t>
            </a:r>
            <a:r>
              <a:rPr lang="en-US" sz="2000" dirty="0" smtClean="0">
                <a:solidFill>
                  <a:schemeClr val="accent5">
                    <a:lumMod val="25000"/>
                  </a:schemeClr>
                </a:solidFill>
                <a:latin typeface="Calibri" pitchFamily="34" charset="0"/>
              </a:rPr>
              <a:t> values </a:t>
            </a:r>
          </a:p>
          <a:p>
            <a:pPr algn="l">
              <a:buClr>
                <a:srgbClr val="00B0F0"/>
              </a:buClr>
              <a:buFont typeface="Wingdings" pitchFamily="2" charset="2"/>
              <a:buChar char="Ø"/>
              <a:defRPr/>
            </a:pPr>
            <a:r>
              <a:rPr lang="en-US" sz="2000" dirty="0" smtClean="0">
                <a:solidFill>
                  <a:schemeClr val="accent5">
                    <a:lumMod val="25000"/>
                  </a:schemeClr>
                </a:solidFill>
                <a:latin typeface="Calibri" pitchFamily="34" charset="0"/>
              </a:rPr>
              <a:t>  </a:t>
            </a:r>
            <a:r>
              <a:rPr lang="en-US" sz="2000" u="sng" dirty="0" err="1" smtClean="0">
                <a:solidFill>
                  <a:schemeClr val="accent5">
                    <a:lumMod val="25000"/>
                  </a:schemeClr>
                </a:solidFill>
                <a:latin typeface="Calibri" pitchFamily="34" charset="0"/>
              </a:rPr>
              <a:t>oilmeal</a:t>
            </a:r>
            <a:r>
              <a:rPr lang="en-US" sz="2000" dirty="0" smtClean="0">
                <a:solidFill>
                  <a:schemeClr val="accent5">
                    <a:lumMod val="25000"/>
                  </a:schemeClr>
                </a:solidFill>
                <a:latin typeface="Calibri" pitchFamily="34" charset="0"/>
              </a:rPr>
              <a:t> prices stabilizing –</a:t>
            </a:r>
          </a:p>
          <a:p>
            <a:pPr algn="l">
              <a:buClr>
                <a:srgbClr val="00B0F0"/>
              </a:buClr>
              <a:defRPr/>
            </a:pPr>
            <a:r>
              <a:rPr lang="en-US" sz="2000" dirty="0" smtClean="0">
                <a:solidFill>
                  <a:schemeClr val="accent5">
                    <a:lumMod val="25000"/>
                  </a:schemeClr>
                </a:solidFill>
                <a:latin typeface="Calibri" pitchFamily="34" charset="0"/>
              </a:rPr>
              <a:t>      on a higher plateau </a:t>
            </a:r>
          </a:p>
          <a:p>
            <a:pPr algn="l">
              <a:defRPr/>
            </a:pPr>
            <a:r>
              <a:rPr lang="en-US" sz="2200" b="1" u="sng" dirty="0" smtClean="0">
                <a:solidFill>
                  <a:srgbClr val="00B0F0"/>
                </a:solidFill>
                <a:latin typeface="Calibri" pitchFamily="34" charset="0"/>
              </a:rPr>
              <a:t>Fishmeal</a:t>
            </a:r>
            <a:r>
              <a:rPr lang="en-US" sz="2200" b="1" dirty="0" smtClean="0">
                <a:solidFill>
                  <a:srgbClr val="00B0F0"/>
                </a:solidFill>
                <a:latin typeface="Calibri" pitchFamily="34" charset="0"/>
              </a:rPr>
              <a:t>:</a:t>
            </a:r>
          </a:p>
          <a:p>
            <a:pPr algn="l">
              <a:defRPr/>
            </a:pPr>
            <a:r>
              <a:rPr lang="en-US" sz="2000" dirty="0" smtClean="0">
                <a:solidFill>
                  <a:schemeClr val="accent5">
                    <a:lumMod val="25000"/>
                  </a:schemeClr>
                </a:solidFill>
                <a:latin typeface="Calibri" pitchFamily="34" charset="0"/>
              </a:rPr>
              <a:t>following further downward</a:t>
            </a:r>
          </a:p>
          <a:p>
            <a:pPr algn="l">
              <a:defRPr/>
            </a:pPr>
            <a:r>
              <a:rPr lang="en-US" sz="2000" dirty="0" smtClean="0">
                <a:solidFill>
                  <a:schemeClr val="accent5">
                    <a:lumMod val="25000"/>
                  </a:schemeClr>
                </a:solidFill>
                <a:latin typeface="Calibri" pitchFamily="34" charset="0"/>
              </a:rPr>
              <a:t>corrections, prices expected</a:t>
            </a:r>
          </a:p>
          <a:p>
            <a:pPr algn="l">
              <a:defRPr/>
            </a:pPr>
            <a:r>
              <a:rPr lang="en-US" sz="2000" dirty="0" smtClean="0">
                <a:solidFill>
                  <a:schemeClr val="accent5">
                    <a:lumMod val="25000"/>
                  </a:schemeClr>
                </a:solidFill>
                <a:latin typeface="Calibri" pitchFamily="34" charset="0"/>
              </a:rPr>
              <a:t>to appreciate again</a:t>
            </a:r>
          </a:p>
          <a:p>
            <a:pPr algn="l">
              <a:defRPr/>
            </a:pPr>
            <a:endParaRPr lang="en-US" sz="2000" dirty="0" smtClean="0">
              <a:solidFill>
                <a:schemeClr val="accent5">
                  <a:lumMod val="25000"/>
                </a:schemeClr>
              </a:solidFill>
              <a:latin typeface="Calibri" pitchFamily="34" charset="0"/>
            </a:endParaRPr>
          </a:p>
          <a:p>
            <a:pPr algn="l">
              <a:defRPr/>
            </a:pPr>
            <a:endParaRPr lang="en-US" sz="2000" dirty="0" smtClean="0">
              <a:solidFill>
                <a:schemeClr val="accent5">
                  <a:lumMod val="25000"/>
                </a:schemeClr>
              </a:solidFill>
              <a:latin typeface="Calibri" pitchFamily="34" charset="0"/>
            </a:endParaRPr>
          </a:p>
          <a:p>
            <a:pPr algn="l">
              <a:defRPr/>
            </a:pPr>
            <a:r>
              <a:rPr lang="en-US" sz="2000" dirty="0" smtClean="0">
                <a:solidFill>
                  <a:schemeClr val="accent5">
                    <a:lumMod val="25000"/>
                  </a:schemeClr>
                </a:solidFill>
                <a:latin typeface="Calibri" pitchFamily="34" charset="0"/>
              </a:rPr>
              <a:t>	           In </a:t>
            </a:r>
            <a:r>
              <a:rPr lang="en-US" sz="2000" b="1" dirty="0" smtClean="0">
                <a:solidFill>
                  <a:schemeClr val="accent5">
                    <a:lumMod val="25000"/>
                  </a:schemeClr>
                </a:solidFill>
                <a:latin typeface="Calibri" pitchFamily="34" charset="0"/>
              </a:rPr>
              <a:t>real </a:t>
            </a:r>
            <a:r>
              <a:rPr lang="en-US" sz="2000" dirty="0" smtClean="0">
                <a:solidFill>
                  <a:schemeClr val="accent5">
                    <a:lumMod val="25000"/>
                  </a:schemeClr>
                </a:solidFill>
                <a:latin typeface="Calibri" pitchFamily="34" charset="0"/>
              </a:rPr>
              <a:t>terms, all prices should ease</a:t>
            </a:r>
          </a:p>
          <a:p>
            <a:pPr algn="l">
              <a:defRPr/>
            </a:pPr>
            <a:r>
              <a:rPr lang="en-US" sz="2000" dirty="0" smtClean="0">
                <a:solidFill>
                  <a:schemeClr val="accent5">
                    <a:lumMod val="25000"/>
                  </a:schemeClr>
                </a:solidFill>
                <a:latin typeface="Calibri" pitchFamily="34" charset="0"/>
              </a:rPr>
              <a:t>             … compared to the recent historical record  </a:t>
            </a:r>
            <a:endParaRPr lang="en-US" sz="2000" dirty="0">
              <a:solidFill>
                <a:schemeClr val="accent5">
                  <a:lumMod val="25000"/>
                </a:schemeClr>
              </a:solidFill>
              <a:latin typeface="Calibri" pitchFamily="34" charset="0"/>
            </a:endParaRPr>
          </a:p>
        </p:txBody>
      </p:sp>
      <p:pic>
        <p:nvPicPr>
          <p:cNvPr id="4" name="Picture 3" descr="C:\Users\milo\Desktop\NOVEMBER 14\nominal three commoditie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620688"/>
            <a:ext cx="4886881" cy="3960440"/>
          </a:xfrm>
          <a:prstGeom prst="rect">
            <a:avLst/>
          </a:prstGeom>
          <a:noFill/>
          <a:ln>
            <a:noFill/>
          </a:ln>
        </p:spPr>
      </p:pic>
      <p:pic>
        <p:nvPicPr>
          <p:cNvPr id="5" name="Picture 4" descr="C:\Users\milo\Desktop\NOVEMBER 14\real prices three comm.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4653136"/>
            <a:ext cx="2808312" cy="2016224"/>
          </a:xfrm>
          <a:prstGeom prst="rect">
            <a:avLst/>
          </a:prstGeom>
          <a:noFill/>
          <a:ln>
            <a:noFill/>
          </a:ln>
        </p:spPr>
      </p:pic>
      <p:sp>
        <p:nvSpPr>
          <p:cNvPr id="6" name="TextBox 5"/>
          <p:cNvSpPr txBox="1"/>
          <p:nvPr/>
        </p:nvSpPr>
        <p:spPr>
          <a:xfrm>
            <a:off x="8676456" y="209139"/>
            <a:ext cx="467544" cy="338554"/>
          </a:xfrm>
          <a:prstGeom prst="rect">
            <a:avLst/>
          </a:prstGeom>
          <a:noFill/>
        </p:spPr>
        <p:txBody>
          <a:bodyPr wrap="square" rtlCol="0">
            <a:spAutoFit/>
          </a:bodyPr>
          <a:lstStyle/>
          <a:p>
            <a:r>
              <a:rPr lang="en-US" sz="1600" dirty="0" smtClean="0"/>
              <a:t>19</a:t>
            </a:r>
            <a:endParaRPr lang="en-US" sz="1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US" dirty="0" smtClean="0"/>
          </a:p>
        </p:txBody>
      </p:sp>
      <p:sp>
        <p:nvSpPr>
          <p:cNvPr id="3" name="Content Placeholder 2"/>
          <p:cNvSpPr>
            <a:spLocks noGrp="1"/>
          </p:cNvSpPr>
          <p:nvPr>
            <p:ph idx="1"/>
          </p:nvPr>
        </p:nvSpPr>
        <p:spPr>
          <a:xfrm>
            <a:off x="565150" y="0"/>
            <a:ext cx="8578850" cy="6626225"/>
          </a:xfrm>
        </p:spPr>
        <p:txBody>
          <a:bodyPr/>
          <a:lstStyle/>
          <a:p>
            <a:pPr>
              <a:defRPr/>
            </a:pPr>
            <a:endParaRPr lang="en-US" dirty="0" smtClean="0"/>
          </a:p>
          <a:p>
            <a:pPr>
              <a:defRPr/>
            </a:pPr>
            <a:endParaRPr lang="en-US" dirty="0" smtClean="0"/>
          </a:p>
          <a:p>
            <a:pPr marL="533400" indent="-533400">
              <a:buClr>
                <a:srgbClr val="862C59"/>
              </a:buClr>
              <a:defRPr/>
            </a:pPr>
            <a:r>
              <a:rPr lang="en-US" sz="2800" b="1" kern="1200" dirty="0" smtClean="0">
                <a:solidFill>
                  <a:srgbClr val="862C59"/>
                </a:solidFill>
              </a:rPr>
              <a:t>	Outline</a:t>
            </a:r>
          </a:p>
          <a:p>
            <a:pPr marL="533400" indent="-533400">
              <a:buClr>
                <a:srgbClr val="862C59"/>
              </a:buClr>
              <a:buFont typeface="Arial" charset="0"/>
              <a:buChar char="•"/>
              <a:defRPr/>
            </a:pPr>
            <a:endParaRPr lang="en-US" sz="2400" b="1" kern="1200" dirty="0" smtClean="0">
              <a:solidFill>
                <a:srgbClr val="862C59"/>
              </a:solidFill>
            </a:endParaRPr>
          </a:p>
          <a:p>
            <a:pPr marL="952500" lvl="1" indent="-495300">
              <a:buFontTx/>
              <a:buAutoNum type="arabicPeriod"/>
              <a:defRPr/>
            </a:pPr>
            <a:r>
              <a:rPr lang="en-US" sz="2200" b="1" kern="1200" dirty="0" smtClean="0">
                <a:solidFill>
                  <a:srgbClr val="1F497D"/>
                </a:solidFill>
                <a:ea typeface="+mn-ea"/>
                <a:cs typeface="+mn-cs"/>
              </a:rPr>
              <a:t>Model features &amp; assumptions</a:t>
            </a:r>
          </a:p>
          <a:p>
            <a:pPr marL="952500" lvl="1" indent="-495300">
              <a:buFontTx/>
              <a:buAutoNum type="arabicPeriod"/>
              <a:defRPr/>
            </a:pPr>
            <a:r>
              <a:rPr lang="en-US" sz="2200" b="1" kern="1200" dirty="0" smtClean="0">
                <a:solidFill>
                  <a:srgbClr val="1F497D"/>
                </a:solidFill>
                <a:ea typeface="+mn-ea"/>
                <a:cs typeface="+mn-cs"/>
              </a:rPr>
              <a:t>Livestock and aquaculture sectors</a:t>
            </a:r>
          </a:p>
          <a:p>
            <a:pPr marL="952500" lvl="1" indent="-495300">
              <a:buFontTx/>
              <a:buAutoNum type="arabicPeriod"/>
              <a:defRPr/>
            </a:pPr>
            <a:r>
              <a:rPr lang="en-US" sz="2200" b="1" kern="1200" dirty="0" smtClean="0">
                <a:solidFill>
                  <a:srgbClr val="1F497D"/>
                </a:solidFill>
                <a:ea typeface="+mn-ea"/>
                <a:cs typeface="+mn-cs"/>
              </a:rPr>
              <a:t>Oilseed complex </a:t>
            </a:r>
          </a:p>
          <a:p>
            <a:pPr marL="1352550" lvl="2" indent="-495300">
              <a:buClr>
                <a:srgbClr val="800080"/>
              </a:buClr>
              <a:buFont typeface="Wingdings" pitchFamily="2" charset="2"/>
              <a:buChar char="v"/>
              <a:defRPr/>
            </a:pPr>
            <a:r>
              <a:rPr lang="en-US" sz="2000" b="1" kern="1200" dirty="0" smtClean="0">
                <a:solidFill>
                  <a:srgbClr val="1F497D"/>
                </a:solidFill>
                <a:ea typeface="+mn-ea"/>
                <a:cs typeface="+mn-cs"/>
              </a:rPr>
              <a:t>oilseed: production, trade, crush</a:t>
            </a:r>
          </a:p>
          <a:p>
            <a:pPr marL="1352550" lvl="2" indent="-495300">
              <a:buClr>
                <a:srgbClr val="800080"/>
              </a:buClr>
              <a:buFont typeface="Wingdings" pitchFamily="2" charset="2"/>
              <a:buChar char="v"/>
              <a:defRPr/>
            </a:pPr>
            <a:r>
              <a:rPr lang="en-US" sz="2000" b="1" kern="1200" dirty="0" err="1" smtClean="0">
                <a:solidFill>
                  <a:srgbClr val="1F497D"/>
                </a:solidFill>
                <a:ea typeface="+mn-ea"/>
                <a:cs typeface="+mn-cs"/>
              </a:rPr>
              <a:t>oilmeals</a:t>
            </a:r>
            <a:r>
              <a:rPr lang="en-US" sz="2000" b="1" kern="1200" dirty="0" smtClean="0">
                <a:solidFill>
                  <a:srgbClr val="1F497D"/>
                </a:solidFill>
                <a:ea typeface="+mn-ea"/>
                <a:cs typeface="+mn-cs"/>
              </a:rPr>
              <a:t>:  production, utilization, trade</a:t>
            </a:r>
          </a:p>
          <a:p>
            <a:pPr marL="952500" lvl="1" indent="-495300">
              <a:buFontTx/>
              <a:buAutoNum type="arabicPeriod"/>
              <a:defRPr/>
            </a:pPr>
            <a:r>
              <a:rPr lang="en-US" sz="2200" b="1" kern="1200" dirty="0" smtClean="0">
                <a:solidFill>
                  <a:srgbClr val="1F497D"/>
                </a:solidFill>
                <a:ea typeface="+mn-ea"/>
                <a:cs typeface="+mn-cs"/>
              </a:rPr>
              <a:t>Fishmeal:  production, utilization, trade</a:t>
            </a:r>
          </a:p>
          <a:p>
            <a:pPr marL="952500" lvl="1" indent="-495300">
              <a:buFontTx/>
              <a:buAutoNum type="arabicPeriod"/>
              <a:defRPr/>
            </a:pPr>
            <a:r>
              <a:rPr lang="en-US" sz="2200" b="1" kern="1200" dirty="0" smtClean="0">
                <a:solidFill>
                  <a:srgbClr val="1F497D"/>
                </a:solidFill>
                <a:ea typeface="+mn-ea"/>
                <a:cs typeface="+mn-cs"/>
              </a:rPr>
              <a:t>Price outlook</a:t>
            </a:r>
          </a:p>
          <a:p>
            <a:pPr marL="952500" lvl="1" indent="-495300">
              <a:buFontTx/>
              <a:buAutoNum type="arabicPeriod"/>
              <a:defRPr/>
            </a:pPr>
            <a:r>
              <a:rPr lang="en-US" sz="2200" b="1" kern="1200" dirty="0" smtClean="0">
                <a:solidFill>
                  <a:srgbClr val="1F497D"/>
                </a:solidFill>
                <a:ea typeface="+mn-ea"/>
                <a:cs typeface="+mn-cs"/>
              </a:rPr>
              <a:t>Model limitations &amp; uncertainties</a:t>
            </a:r>
          </a:p>
          <a:p>
            <a:pPr marL="952500" lvl="1" indent="-495300">
              <a:buFontTx/>
              <a:buNone/>
              <a:defRPr/>
            </a:pPr>
            <a:endParaRPr lang="en-US" sz="2200" b="1" kern="1200" dirty="0" smtClean="0">
              <a:solidFill>
                <a:srgbClr val="1F497D"/>
              </a:solidFill>
              <a:ea typeface="+mn-ea"/>
              <a:cs typeface="+mn-cs"/>
            </a:endParaRPr>
          </a:p>
          <a:p>
            <a:pPr marL="952500" lvl="1" indent="-495300">
              <a:buFontTx/>
              <a:buNone/>
              <a:defRPr/>
            </a:pPr>
            <a:r>
              <a:rPr lang="en-US" sz="2200" b="1" kern="1200" dirty="0" smtClean="0">
                <a:solidFill>
                  <a:srgbClr val="1F497D"/>
                </a:solidFill>
                <a:ea typeface="+mn-ea"/>
                <a:cs typeface="+mn-cs"/>
              </a:rPr>
              <a:t>					</a:t>
            </a:r>
            <a:r>
              <a:rPr lang="en-US" sz="2200" kern="1200" dirty="0" smtClean="0">
                <a:solidFill>
                  <a:srgbClr val="1F497D"/>
                </a:solidFill>
                <a:ea typeface="+mn-ea"/>
                <a:cs typeface="+mn-cs"/>
              </a:rPr>
              <a:t> </a:t>
            </a:r>
          </a:p>
          <a:p>
            <a:pPr>
              <a:defRPr/>
            </a:pPr>
            <a:endParaRPr lang="en-US" dirty="0"/>
          </a:p>
        </p:txBody>
      </p:sp>
      <p:pic>
        <p:nvPicPr>
          <p:cNvPr id="4" name="Picture 3" descr="C:\Users\milo\Desktop\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2420888"/>
            <a:ext cx="1835696" cy="2488887"/>
          </a:xfrm>
          <a:prstGeom prst="rect">
            <a:avLst/>
          </a:prstGeom>
          <a:noFill/>
          <a:ln>
            <a:noFill/>
          </a:ln>
        </p:spPr>
      </p:pic>
      <p:sp>
        <p:nvSpPr>
          <p:cNvPr id="6" name="TextBox 5"/>
          <p:cNvSpPr txBox="1"/>
          <p:nvPr/>
        </p:nvSpPr>
        <p:spPr>
          <a:xfrm>
            <a:off x="8796984" y="209139"/>
            <a:ext cx="216024" cy="338554"/>
          </a:xfrm>
          <a:prstGeom prst="rect">
            <a:avLst/>
          </a:prstGeom>
          <a:noFill/>
        </p:spPr>
        <p:txBody>
          <a:bodyPr wrap="square" rtlCol="0">
            <a:spAutoFit/>
          </a:bodyPr>
          <a:lstStyle/>
          <a:p>
            <a:r>
              <a:rPr lang="en-US" sz="1600" dirty="0"/>
              <a:t>2</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ctrTitle"/>
          </p:nvPr>
        </p:nvSpPr>
        <p:spPr>
          <a:xfrm>
            <a:off x="611188" y="0"/>
            <a:ext cx="8353425" cy="115888"/>
          </a:xfrm>
        </p:spPr>
        <p:txBody>
          <a:bodyPr/>
          <a:lstStyle/>
          <a:p>
            <a:endParaRPr lang="en-US" smtClean="0"/>
          </a:p>
        </p:txBody>
      </p:sp>
      <p:sp>
        <p:nvSpPr>
          <p:cNvPr id="3" name="Subtitle 2"/>
          <p:cNvSpPr>
            <a:spLocks noGrp="1"/>
          </p:cNvSpPr>
          <p:nvPr>
            <p:ph type="subTitle" idx="1"/>
          </p:nvPr>
        </p:nvSpPr>
        <p:spPr>
          <a:xfrm>
            <a:off x="755650" y="115888"/>
            <a:ext cx="8208963" cy="6626225"/>
          </a:xfrm>
        </p:spPr>
        <p:txBody>
          <a:bodyPr/>
          <a:lstStyle/>
          <a:p>
            <a:pPr algn="l">
              <a:defRPr/>
            </a:pPr>
            <a:r>
              <a:rPr lang="en-US" sz="2800" b="1" dirty="0" smtClean="0">
                <a:solidFill>
                  <a:srgbClr val="893750"/>
                </a:solidFill>
                <a:latin typeface="Calibri" pitchFamily="34" charset="0"/>
              </a:rPr>
              <a:t>Limitations &amp; uncertainties</a:t>
            </a:r>
          </a:p>
          <a:p>
            <a:pPr algn="l">
              <a:defRPr/>
            </a:pPr>
            <a:endParaRPr lang="en-US" sz="2000" dirty="0" smtClean="0">
              <a:latin typeface="Calibri" pitchFamily="34" charset="0"/>
            </a:endParaRPr>
          </a:p>
          <a:p>
            <a:pPr algn="l">
              <a:buBlip>
                <a:blip r:embed="rId3"/>
              </a:buBlip>
              <a:defRPr/>
            </a:pPr>
            <a:r>
              <a:rPr lang="en-US" sz="2400" dirty="0" smtClean="0">
                <a:solidFill>
                  <a:schemeClr val="accent5">
                    <a:lumMod val="25000"/>
                  </a:schemeClr>
                </a:solidFill>
                <a:latin typeface="Calibri" pitchFamily="34" charset="0"/>
              </a:rPr>
              <a:t>    general limitations</a:t>
            </a:r>
          </a:p>
          <a:p>
            <a:pPr algn="l">
              <a:buBlip>
                <a:blip r:embed="rId3"/>
              </a:buBlip>
              <a:defRPr/>
            </a:pPr>
            <a:r>
              <a:rPr lang="en-US" sz="2400" dirty="0" smtClean="0">
                <a:solidFill>
                  <a:schemeClr val="accent5">
                    <a:lumMod val="25000"/>
                  </a:schemeClr>
                </a:solidFill>
                <a:latin typeface="Calibri" pitchFamily="34" charset="0"/>
              </a:rPr>
              <a:t>    land projections</a:t>
            </a:r>
          </a:p>
          <a:p>
            <a:pPr algn="l">
              <a:buBlip>
                <a:blip r:embed="rId3"/>
              </a:buBlip>
              <a:defRPr/>
            </a:pPr>
            <a:r>
              <a:rPr lang="en-US" sz="2400" dirty="0" smtClean="0">
                <a:solidFill>
                  <a:schemeClr val="accent5">
                    <a:lumMod val="25000"/>
                  </a:schemeClr>
                </a:solidFill>
                <a:latin typeface="Calibri" pitchFamily="34" charset="0"/>
              </a:rPr>
              <a:t>    yield projections</a:t>
            </a:r>
          </a:p>
          <a:p>
            <a:pPr algn="l">
              <a:buBlip>
                <a:blip r:embed="rId3"/>
              </a:buBlip>
              <a:defRPr/>
            </a:pPr>
            <a:r>
              <a:rPr lang="en-US" sz="2400" dirty="0" smtClean="0">
                <a:solidFill>
                  <a:schemeClr val="accent5">
                    <a:lumMod val="25000"/>
                  </a:schemeClr>
                </a:solidFill>
                <a:latin typeface="Calibri" pitchFamily="34" charset="0"/>
              </a:rPr>
              <a:t>    oilmeal use in feed rations</a:t>
            </a:r>
          </a:p>
          <a:p>
            <a:pPr algn="l">
              <a:buBlip>
                <a:blip r:embed="rId3"/>
              </a:buBlip>
              <a:defRPr/>
            </a:pPr>
            <a:r>
              <a:rPr lang="en-US" sz="2400" dirty="0" smtClean="0">
                <a:solidFill>
                  <a:schemeClr val="accent5">
                    <a:lumMod val="25000"/>
                  </a:schemeClr>
                </a:solidFill>
                <a:latin typeface="Calibri" pitchFamily="34" charset="0"/>
              </a:rPr>
              <a:t>    general unknowns:  weather, macro-economy</a:t>
            </a:r>
          </a:p>
          <a:p>
            <a:pPr algn="l">
              <a:buBlip>
                <a:blip r:embed="rId3"/>
              </a:buBlip>
              <a:defRPr/>
            </a:pPr>
            <a:r>
              <a:rPr lang="en-US" sz="2400" dirty="0" smtClean="0">
                <a:solidFill>
                  <a:schemeClr val="accent5">
                    <a:lumMod val="25000"/>
                  </a:schemeClr>
                </a:solidFill>
                <a:latin typeface="Calibri" pitchFamily="34" charset="0"/>
              </a:rPr>
              <a:t>    logistic issues</a:t>
            </a:r>
          </a:p>
          <a:p>
            <a:pPr algn="l">
              <a:buBlip>
                <a:blip r:embed="rId3"/>
              </a:buBlip>
              <a:defRPr/>
            </a:pPr>
            <a:r>
              <a:rPr lang="en-US" sz="2400" dirty="0" smtClean="0">
                <a:solidFill>
                  <a:schemeClr val="accent5">
                    <a:lumMod val="25000"/>
                  </a:schemeClr>
                </a:solidFill>
                <a:latin typeface="Calibri" pitchFamily="34" charset="0"/>
              </a:rPr>
              <a:t>    market concentration</a:t>
            </a:r>
          </a:p>
          <a:p>
            <a:pPr algn="l">
              <a:buBlip>
                <a:blip r:embed="rId3"/>
              </a:buBlip>
              <a:defRPr/>
            </a:pPr>
            <a:r>
              <a:rPr lang="en-US" sz="2400" dirty="0" smtClean="0">
                <a:solidFill>
                  <a:schemeClr val="accent5">
                    <a:lumMod val="25000"/>
                  </a:schemeClr>
                </a:solidFill>
                <a:latin typeface="Calibri" pitchFamily="34" charset="0"/>
              </a:rPr>
              <a:t>    supply response of emerging players</a:t>
            </a:r>
          </a:p>
          <a:p>
            <a:pPr algn="l">
              <a:buBlip>
                <a:blip r:embed="rId3"/>
              </a:buBlip>
              <a:defRPr/>
            </a:pPr>
            <a:r>
              <a:rPr lang="en-US" sz="2400" dirty="0" smtClean="0">
                <a:solidFill>
                  <a:schemeClr val="accent5">
                    <a:lumMod val="25000"/>
                  </a:schemeClr>
                </a:solidFill>
                <a:latin typeface="Calibri" pitchFamily="34" charset="0"/>
              </a:rPr>
              <a:t>    policy interventions:</a:t>
            </a:r>
          </a:p>
          <a:p>
            <a:pPr lvl="1" algn="l">
              <a:buFontTx/>
              <a:buBlip>
                <a:blip r:embed="rId4"/>
              </a:buBlip>
              <a:defRPr/>
            </a:pPr>
            <a:r>
              <a:rPr lang="en-US" sz="2000" dirty="0" smtClean="0">
                <a:solidFill>
                  <a:schemeClr val="accent5">
                    <a:lumMod val="25000"/>
                  </a:schemeClr>
                </a:solidFill>
                <a:latin typeface="Calibri" pitchFamily="34" charset="0"/>
              </a:rPr>
              <a:t>  </a:t>
            </a:r>
            <a:r>
              <a:rPr lang="en-US" sz="2200" dirty="0" err="1" smtClean="0">
                <a:solidFill>
                  <a:schemeClr val="accent5">
                    <a:lumMod val="25000"/>
                  </a:schemeClr>
                </a:solidFill>
                <a:latin typeface="Calibri" pitchFamily="34" charset="0"/>
              </a:rPr>
              <a:t>biofuel</a:t>
            </a:r>
            <a:endParaRPr lang="en-US" sz="2200" dirty="0" smtClean="0">
              <a:solidFill>
                <a:schemeClr val="accent5">
                  <a:lumMod val="25000"/>
                </a:schemeClr>
              </a:solidFill>
              <a:latin typeface="Calibri" pitchFamily="34" charset="0"/>
            </a:endParaRPr>
          </a:p>
          <a:p>
            <a:pPr lvl="1" algn="l">
              <a:buFontTx/>
              <a:buBlip>
                <a:blip r:embed="rId4"/>
              </a:buBlip>
              <a:defRPr/>
            </a:pPr>
            <a:r>
              <a:rPr lang="en-US" sz="2200" dirty="0" smtClean="0">
                <a:solidFill>
                  <a:schemeClr val="accent5">
                    <a:lumMod val="25000"/>
                  </a:schemeClr>
                </a:solidFill>
                <a:latin typeface="Calibri" pitchFamily="34" charset="0"/>
              </a:rPr>
              <a:t>  animal-based meals</a:t>
            </a:r>
          </a:p>
          <a:p>
            <a:pPr lvl="1" algn="l">
              <a:buFontTx/>
              <a:buBlip>
                <a:blip r:embed="rId4"/>
              </a:buBlip>
              <a:defRPr/>
            </a:pPr>
            <a:r>
              <a:rPr lang="en-US" sz="2200" dirty="0" smtClean="0">
                <a:solidFill>
                  <a:schemeClr val="accent5">
                    <a:lumMod val="25000"/>
                  </a:schemeClr>
                </a:solidFill>
                <a:latin typeface="Calibri" pitchFamily="34" charset="0"/>
              </a:rPr>
              <a:t>  environmental regulations</a:t>
            </a:r>
          </a:p>
          <a:p>
            <a:pPr lvl="1" algn="l">
              <a:buFontTx/>
              <a:buBlip>
                <a:blip r:embed="rId4"/>
              </a:buBlip>
              <a:defRPr/>
            </a:pPr>
            <a:r>
              <a:rPr lang="en-US" sz="2200" dirty="0" smtClean="0">
                <a:solidFill>
                  <a:schemeClr val="accent5">
                    <a:lumMod val="25000"/>
                  </a:schemeClr>
                </a:solidFill>
                <a:latin typeface="Calibri" pitchFamily="34" charset="0"/>
              </a:rPr>
              <a:t>  ad hoc / temporary measures</a:t>
            </a:r>
          </a:p>
          <a:p>
            <a:pPr algn="l">
              <a:defRPr/>
            </a:pPr>
            <a:endParaRPr lang="en-US" sz="2000" dirty="0" smtClean="0">
              <a:latin typeface="Calibri" pitchFamily="34" charset="0"/>
            </a:endParaRPr>
          </a:p>
          <a:p>
            <a:pPr algn="l">
              <a:defRPr/>
            </a:pPr>
            <a:endParaRPr lang="en-US" sz="2000" dirty="0" smtClean="0">
              <a:latin typeface="Calibri" pitchFamily="34" charset="0"/>
            </a:endParaRPr>
          </a:p>
          <a:p>
            <a:pPr algn="l">
              <a:defRPr/>
            </a:pPr>
            <a:endParaRPr lang="en-US" sz="2000" dirty="0">
              <a:latin typeface="Calibri" pitchFamily="34" charset="0"/>
            </a:endParaRPr>
          </a:p>
        </p:txBody>
      </p:sp>
      <p:sp>
        <p:nvSpPr>
          <p:cNvPr id="4" name="TextBox 3"/>
          <p:cNvSpPr txBox="1"/>
          <p:nvPr/>
        </p:nvSpPr>
        <p:spPr>
          <a:xfrm>
            <a:off x="8676456" y="209139"/>
            <a:ext cx="467544" cy="338554"/>
          </a:xfrm>
          <a:prstGeom prst="rect">
            <a:avLst/>
          </a:prstGeom>
          <a:noFill/>
        </p:spPr>
        <p:txBody>
          <a:bodyPr wrap="square" rtlCol="0">
            <a:spAutoFit/>
          </a:bodyPr>
          <a:lstStyle/>
          <a:p>
            <a:r>
              <a:rPr lang="en-US" sz="1600" dirty="0" smtClean="0"/>
              <a:t>20</a:t>
            </a:r>
            <a:endParaRPr lang="en-US" sz="16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a:xfrm>
            <a:off x="395288" y="0"/>
            <a:ext cx="8748712" cy="6858000"/>
          </a:xfrm>
        </p:spPr>
        <p:txBody>
          <a:bodyPr/>
          <a:lstStyle/>
          <a:p>
            <a:pPr>
              <a:defRPr/>
            </a:pPr>
            <a:endParaRPr lang="en-US" b="1" dirty="0" smtClean="0">
              <a:solidFill>
                <a:srgbClr val="893750"/>
              </a:solidFill>
            </a:endParaRPr>
          </a:p>
          <a:p>
            <a:pPr>
              <a:defRPr/>
            </a:pPr>
            <a:r>
              <a:rPr lang="en-US" sz="2800" b="1" dirty="0" smtClean="0">
                <a:solidFill>
                  <a:srgbClr val="893750"/>
                </a:solidFill>
              </a:rPr>
              <a:t>FAO Trade and Markets Division: </a:t>
            </a:r>
          </a:p>
          <a:p>
            <a:pPr>
              <a:defRPr/>
            </a:pPr>
            <a:r>
              <a:rPr lang="en-US" sz="2400" b="1" i="1" dirty="0" smtClean="0">
                <a:solidFill>
                  <a:schemeClr val="accent5">
                    <a:lumMod val="25000"/>
                  </a:schemeClr>
                </a:solidFill>
              </a:rPr>
              <a:t>http://www.fao.org/economic/est/en/</a:t>
            </a:r>
          </a:p>
          <a:p>
            <a:pPr>
              <a:defRPr/>
            </a:pPr>
            <a:endParaRPr lang="en-US" sz="2800" b="1" dirty="0" smtClean="0">
              <a:solidFill>
                <a:srgbClr val="893750"/>
              </a:solidFill>
            </a:endParaRPr>
          </a:p>
          <a:p>
            <a:pPr>
              <a:defRPr/>
            </a:pPr>
            <a:r>
              <a:rPr lang="en-US" sz="2800" b="1" dirty="0" smtClean="0">
                <a:solidFill>
                  <a:srgbClr val="893750"/>
                </a:solidFill>
              </a:rPr>
              <a:t>Oilcrops desk:</a:t>
            </a:r>
          </a:p>
          <a:p>
            <a:pPr>
              <a:defRPr/>
            </a:pPr>
            <a:r>
              <a:rPr lang="en-US" sz="2400" b="1" i="1" dirty="0" smtClean="0">
                <a:solidFill>
                  <a:schemeClr val="accent5">
                    <a:lumMod val="25000"/>
                  </a:schemeClr>
                </a:solidFill>
              </a:rPr>
              <a:t>http://www.fao.org/economic/est/est-commodities/oilcrops/en/ </a:t>
            </a:r>
          </a:p>
          <a:p>
            <a:pPr marL="457200" indent="-457200">
              <a:spcBef>
                <a:spcPts val="0"/>
              </a:spcBef>
              <a:buClr>
                <a:srgbClr val="893750"/>
              </a:buClr>
              <a:buSzPct val="82000"/>
              <a:buFont typeface="Wingdings" pitchFamily="2" charset="2"/>
              <a:buChar char="v"/>
              <a:defRPr/>
            </a:pPr>
            <a:endParaRPr lang="en-US" sz="2200" i="1" dirty="0" smtClean="0">
              <a:solidFill>
                <a:schemeClr val="accent5">
                  <a:lumMod val="25000"/>
                </a:schemeClr>
              </a:solidFill>
            </a:endParaRPr>
          </a:p>
          <a:p>
            <a:pPr marL="457200" indent="-457200">
              <a:spcBef>
                <a:spcPts val="0"/>
              </a:spcBef>
              <a:buClr>
                <a:srgbClr val="893750"/>
              </a:buClr>
              <a:buSzPct val="82000"/>
              <a:buFont typeface="Wingdings" pitchFamily="2" charset="2"/>
              <a:buChar char="v"/>
              <a:defRPr/>
            </a:pPr>
            <a:r>
              <a:rPr lang="en-US" sz="2200" i="1" dirty="0" smtClean="0">
                <a:solidFill>
                  <a:srgbClr val="00B050"/>
                </a:solidFill>
              </a:rPr>
              <a:t>short-term market</a:t>
            </a:r>
          </a:p>
          <a:p>
            <a:pPr marL="457200" indent="-457200">
              <a:spcBef>
                <a:spcPts val="0"/>
              </a:spcBef>
              <a:buClr>
                <a:srgbClr val="893750"/>
              </a:buClr>
              <a:buSzPct val="82000"/>
              <a:defRPr/>
            </a:pPr>
            <a:r>
              <a:rPr lang="en-US" sz="2200" i="1" dirty="0" smtClean="0">
                <a:solidFill>
                  <a:srgbClr val="00B050"/>
                </a:solidFill>
              </a:rPr>
              <a:t>       assessments</a:t>
            </a:r>
          </a:p>
          <a:p>
            <a:pPr marL="457200" indent="-457200">
              <a:spcBef>
                <a:spcPts val="0"/>
              </a:spcBef>
              <a:buClr>
                <a:srgbClr val="893750"/>
              </a:buClr>
              <a:buSzPct val="82000"/>
              <a:buFont typeface="Wingdings" pitchFamily="2" charset="2"/>
              <a:buChar char="v"/>
              <a:defRPr/>
            </a:pPr>
            <a:r>
              <a:rPr lang="en-US" sz="2200" i="1" dirty="0" smtClean="0">
                <a:solidFill>
                  <a:srgbClr val="FF9966"/>
                </a:solidFill>
              </a:rPr>
              <a:t>monthly price and</a:t>
            </a:r>
          </a:p>
          <a:p>
            <a:pPr marL="457200" indent="-457200">
              <a:spcBef>
                <a:spcPts val="0"/>
              </a:spcBef>
              <a:buClr>
                <a:srgbClr val="893750"/>
              </a:buClr>
              <a:buSzPct val="82000"/>
              <a:defRPr/>
            </a:pPr>
            <a:r>
              <a:rPr lang="en-US" sz="2200" i="1" dirty="0" smtClean="0">
                <a:solidFill>
                  <a:srgbClr val="FF9966"/>
                </a:solidFill>
              </a:rPr>
              <a:t>       policy updates</a:t>
            </a:r>
          </a:p>
          <a:p>
            <a:pPr marL="457200" indent="-457200">
              <a:spcBef>
                <a:spcPts val="0"/>
              </a:spcBef>
              <a:buClr>
                <a:srgbClr val="893750"/>
              </a:buClr>
              <a:buSzPct val="82000"/>
              <a:buFont typeface="Wingdings" pitchFamily="2" charset="2"/>
              <a:buChar char="v"/>
              <a:defRPr/>
            </a:pPr>
            <a:r>
              <a:rPr lang="en-US" sz="2200" i="1" dirty="0" smtClean="0">
                <a:solidFill>
                  <a:srgbClr val="00B050"/>
                </a:solidFill>
              </a:rPr>
              <a:t>medium-term</a:t>
            </a:r>
          </a:p>
          <a:p>
            <a:pPr marL="457200" indent="-457200">
              <a:spcBef>
                <a:spcPts val="0"/>
              </a:spcBef>
              <a:buClr>
                <a:srgbClr val="893750"/>
              </a:buClr>
              <a:buSzPct val="82000"/>
              <a:defRPr/>
            </a:pPr>
            <a:r>
              <a:rPr lang="en-US" sz="2200" i="1" dirty="0" smtClean="0">
                <a:solidFill>
                  <a:srgbClr val="00B050"/>
                </a:solidFill>
              </a:rPr>
              <a:t>       projections   </a:t>
            </a:r>
          </a:p>
          <a:p>
            <a:pPr marL="457200" indent="-457200">
              <a:spcBef>
                <a:spcPts val="0"/>
              </a:spcBef>
              <a:buClr>
                <a:srgbClr val="893750"/>
              </a:buClr>
              <a:buSzPct val="82000"/>
              <a:buFont typeface="Wingdings" pitchFamily="2" charset="2"/>
              <a:buChar char="v"/>
              <a:defRPr/>
            </a:pPr>
            <a:r>
              <a:rPr lang="en-US" sz="2200" i="1" dirty="0" smtClean="0">
                <a:solidFill>
                  <a:srgbClr val="FF9966"/>
                </a:solidFill>
              </a:rPr>
              <a:t>price statistics</a:t>
            </a:r>
          </a:p>
          <a:p>
            <a:pPr marL="457200" indent="-457200">
              <a:spcBef>
                <a:spcPts val="0"/>
              </a:spcBef>
              <a:buClr>
                <a:srgbClr val="893750"/>
              </a:buClr>
              <a:buSzPct val="82000"/>
              <a:buFont typeface="Wingdings" pitchFamily="2" charset="2"/>
              <a:buChar char="v"/>
              <a:defRPr/>
            </a:pPr>
            <a:r>
              <a:rPr lang="en-US" sz="2200" i="1" dirty="0" smtClean="0">
                <a:solidFill>
                  <a:srgbClr val="00B050"/>
                </a:solidFill>
              </a:rPr>
              <a:t>field R&amp;D projects</a:t>
            </a:r>
          </a:p>
          <a:p>
            <a:pPr marL="457200" indent="-457200">
              <a:buClr>
                <a:srgbClr val="893750"/>
              </a:buClr>
              <a:buSzPct val="82000"/>
              <a:buFont typeface="Wingdings" pitchFamily="2" charset="2"/>
              <a:buChar char="v"/>
              <a:defRPr/>
            </a:pPr>
            <a:endParaRPr lang="en-US" sz="2400" dirty="0" smtClean="0"/>
          </a:p>
        </p:txBody>
      </p:sp>
      <p:pic>
        <p:nvPicPr>
          <p:cNvPr id="32772" name="Picture 2" descr="Picture2.jpg"/>
          <p:cNvPicPr>
            <a:picLocks noChangeAspect="1"/>
          </p:cNvPicPr>
          <p:nvPr/>
        </p:nvPicPr>
        <p:blipFill>
          <a:blip r:embed="rId3" cstate="print"/>
          <a:srcRect/>
          <a:stretch>
            <a:fillRect/>
          </a:stretch>
        </p:blipFill>
        <p:spPr bwMode="auto">
          <a:xfrm>
            <a:off x="4283968" y="3284984"/>
            <a:ext cx="3547689" cy="2664296"/>
          </a:xfrm>
          <a:prstGeom prst="rect">
            <a:avLst/>
          </a:prstGeom>
          <a:noFill/>
          <a:ln w="9525">
            <a:noFill/>
            <a:miter lim="800000"/>
            <a:headEnd/>
            <a:tailEnd/>
          </a:ln>
        </p:spPr>
      </p:pic>
      <p:sp>
        <p:nvSpPr>
          <p:cNvPr id="6" name="TextBox 5"/>
          <p:cNvSpPr txBox="1"/>
          <p:nvPr/>
        </p:nvSpPr>
        <p:spPr>
          <a:xfrm>
            <a:off x="8676456" y="209139"/>
            <a:ext cx="467544" cy="338554"/>
          </a:xfrm>
          <a:prstGeom prst="rect">
            <a:avLst/>
          </a:prstGeom>
          <a:noFill/>
        </p:spPr>
        <p:txBody>
          <a:bodyPr wrap="square" rtlCol="0">
            <a:spAutoFit/>
          </a:bodyPr>
          <a:lstStyle/>
          <a:p>
            <a:r>
              <a:rPr lang="en-US" sz="1600" dirty="0" smtClean="0"/>
              <a:t>21</a:t>
            </a:r>
            <a:endParaRPr lang="en-US" sz="16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a:xfrm>
            <a:off x="395288" y="231775"/>
            <a:ext cx="8578850" cy="6626225"/>
          </a:xfrm>
        </p:spPr>
        <p:txBody>
          <a:bodyPr/>
          <a:lstStyle/>
          <a:p>
            <a:pPr>
              <a:defRPr/>
            </a:pPr>
            <a:endParaRPr lang="en-US" dirty="0" smtClean="0"/>
          </a:p>
          <a:p>
            <a:pPr algn="ctr">
              <a:defRPr/>
            </a:pPr>
            <a:r>
              <a:rPr lang="en-US" sz="5400" i="1" dirty="0" smtClean="0">
                <a:solidFill>
                  <a:srgbClr val="893750"/>
                </a:solidFill>
              </a:rPr>
              <a:t>Thank you</a:t>
            </a:r>
          </a:p>
          <a:p>
            <a:pPr>
              <a:defRPr/>
            </a:pPr>
            <a:endParaRPr lang="en-US" sz="2800" dirty="0" smtClean="0">
              <a:solidFill>
                <a:srgbClr val="893750"/>
              </a:solidFill>
            </a:endParaRPr>
          </a:p>
          <a:p>
            <a:pPr>
              <a:defRPr/>
            </a:pPr>
            <a:r>
              <a:rPr lang="en-US" sz="2400" i="1" dirty="0" smtClean="0">
                <a:solidFill>
                  <a:srgbClr val="893750"/>
                </a:solidFill>
              </a:rPr>
              <a:t>   Acknowledgements:	  -  FAO/OECD Outlook team</a:t>
            </a:r>
          </a:p>
          <a:p>
            <a:pPr>
              <a:defRPr/>
            </a:pPr>
            <a:r>
              <a:rPr lang="en-US" sz="2400" i="1" dirty="0" smtClean="0">
                <a:solidFill>
                  <a:srgbClr val="893750"/>
                </a:solidFill>
              </a:rPr>
              <a:t>				  -  Mr. M. Milo (Research Ass.) and 				                  Ms. G. </a:t>
            </a:r>
            <a:r>
              <a:rPr lang="en-US" sz="2400" i="1" dirty="0" err="1" smtClean="0">
                <a:solidFill>
                  <a:srgbClr val="893750"/>
                </a:solidFill>
              </a:rPr>
              <a:t>Karumathy</a:t>
            </a:r>
            <a:r>
              <a:rPr lang="en-US" sz="2400" i="1" dirty="0" smtClean="0">
                <a:solidFill>
                  <a:srgbClr val="893750"/>
                </a:solidFill>
              </a:rPr>
              <a:t> (Economist)</a:t>
            </a:r>
          </a:p>
          <a:p>
            <a:pPr>
              <a:defRPr/>
            </a:pPr>
            <a:r>
              <a:rPr lang="en-US" sz="2400" dirty="0" smtClean="0">
                <a:solidFill>
                  <a:srgbClr val="893750"/>
                </a:solidFill>
              </a:rPr>
              <a:t>   </a:t>
            </a:r>
            <a:r>
              <a:rPr lang="en-US" sz="2400" i="1" dirty="0" smtClean="0">
                <a:solidFill>
                  <a:srgbClr val="893750"/>
                </a:solidFill>
              </a:rPr>
              <a:t>OECD/FAO Outlook website:   </a:t>
            </a:r>
            <a:r>
              <a:rPr lang="en-US" sz="2400" i="1" u="sng" dirty="0" smtClean="0">
                <a:solidFill>
                  <a:srgbClr val="893750"/>
                </a:solidFill>
              </a:rPr>
              <a:t>www.agri-outlook.org</a:t>
            </a:r>
          </a:p>
          <a:p>
            <a:pPr>
              <a:defRPr/>
            </a:pPr>
            <a:endParaRPr lang="en-US" sz="2400" dirty="0" smtClean="0">
              <a:solidFill>
                <a:schemeClr val="accent5">
                  <a:lumMod val="25000"/>
                </a:schemeClr>
              </a:solidFill>
              <a:sym typeface="Wingdings 2"/>
            </a:endParaRPr>
          </a:p>
          <a:p>
            <a:pPr>
              <a:defRPr/>
            </a:pPr>
            <a:endParaRPr lang="en-US" sz="2400" dirty="0" smtClean="0">
              <a:solidFill>
                <a:schemeClr val="accent5">
                  <a:lumMod val="25000"/>
                </a:schemeClr>
              </a:solidFill>
              <a:sym typeface="Wingdings 2"/>
            </a:endParaRPr>
          </a:p>
          <a:p>
            <a:pPr>
              <a:defRPr/>
            </a:pPr>
            <a:r>
              <a:rPr lang="en-US" sz="2400" dirty="0" smtClean="0">
                <a:solidFill>
                  <a:schemeClr val="accent5">
                    <a:lumMod val="25000"/>
                  </a:schemeClr>
                </a:solidFill>
                <a:sym typeface="Wingdings 2"/>
              </a:rPr>
              <a:t>   </a:t>
            </a:r>
            <a:r>
              <a:rPr lang="en-US" sz="2800" dirty="0" smtClean="0">
                <a:solidFill>
                  <a:schemeClr val="accent5">
                    <a:lumMod val="25000"/>
                  </a:schemeClr>
                </a:solidFill>
                <a:sym typeface="Wingdings 2"/>
              </a:rPr>
              <a:t>@:</a:t>
            </a:r>
            <a:r>
              <a:rPr lang="en-US" sz="2800" dirty="0" smtClean="0">
                <a:solidFill>
                  <a:srgbClr val="3B8289"/>
                </a:solidFill>
              </a:rPr>
              <a:t> </a:t>
            </a:r>
            <a:r>
              <a:rPr lang="en-US" sz="2800" i="1" dirty="0" smtClean="0">
                <a:solidFill>
                  <a:srgbClr val="3B8289"/>
                </a:solidFill>
              </a:rPr>
              <a:t>  Peter.Thoenes@fao.org</a:t>
            </a:r>
          </a:p>
          <a:p>
            <a:pPr>
              <a:defRPr/>
            </a:pPr>
            <a:r>
              <a:rPr lang="en-US" sz="2800" dirty="0" smtClean="0">
                <a:solidFill>
                  <a:schemeClr val="accent5">
                    <a:lumMod val="25000"/>
                  </a:schemeClr>
                </a:solidFill>
                <a:sym typeface="Wingdings"/>
              </a:rPr>
              <a:t>   </a:t>
            </a:r>
            <a:r>
              <a:rPr lang="en-US" sz="2800" dirty="0" smtClean="0">
                <a:solidFill>
                  <a:schemeClr val="accent5">
                    <a:lumMod val="25000"/>
                  </a:schemeClr>
                </a:solidFill>
              </a:rPr>
              <a:t>:</a:t>
            </a:r>
            <a:r>
              <a:rPr lang="en-US" sz="2800" i="1" dirty="0" smtClean="0">
                <a:solidFill>
                  <a:schemeClr val="accent5">
                    <a:lumMod val="25000"/>
                  </a:schemeClr>
                </a:solidFill>
              </a:rPr>
              <a:t>  </a:t>
            </a:r>
            <a:r>
              <a:rPr lang="en-US" sz="2800" i="1" dirty="0" smtClean="0">
                <a:solidFill>
                  <a:srgbClr val="429098"/>
                </a:solidFill>
              </a:rPr>
              <a:t>+39 06 57053498</a:t>
            </a:r>
          </a:p>
          <a:p>
            <a:pPr>
              <a:defRPr/>
            </a:pPr>
            <a:r>
              <a:rPr lang="en-US" sz="2800" dirty="0" smtClean="0">
                <a:solidFill>
                  <a:schemeClr val="accent5">
                    <a:lumMod val="25000"/>
                  </a:schemeClr>
                </a:solidFill>
                <a:sym typeface="Wingdings"/>
              </a:rPr>
              <a:t>   </a:t>
            </a:r>
            <a:r>
              <a:rPr lang="en-US" sz="2800" dirty="0" smtClean="0">
                <a:solidFill>
                  <a:schemeClr val="accent5">
                    <a:lumMod val="25000"/>
                  </a:schemeClr>
                </a:solidFill>
              </a:rPr>
              <a:t>:   </a:t>
            </a:r>
            <a:r>
              <a:rPr lang="en-US" sz="2800" i="1" dirty="0" err="1" smtClean="0">
                <a:solidFill>
                  <a:srgbClr val="3B8289"/>
                </a:solidFill>
              </a:rPr>
              <a:t>Viale</a:t>
            </a:r>
            <a:r>
              <a:rPr lang="en-US" sz="2800" i="1" dirty="0" smtClean="0">
                <a:solidFill>
                  <a:srgbClr val="3B8289"/>
                </a:solidFill>
              </a:rPr>
              <a:t> </a:t>
            </a:r>
            <a:r>
              <a:rPr lang="en-US" sz="2800" i="1" dirty="0" err="1" smtClean="0">
                <a:solidFill>
                  <a:srgbClr val="3B8289"/>
                </a:solidFill>
              </a:rPr>
              <a:t>Terme</a:t>
            </a:r>
            <a:r>
              <a:rPr lang="en-US" sz="2800" i="1" dirty="0" smtClean="0">
                <a:solidFill>
                  <a:srgbClr val="3B8289"/>
                </a:solidFill>
              </a:rPr>
              <a:t> </a:t>
            </a:r>
            <a:r>
              <a:rPr lang="en-US" sz="2800" i="1" dirty="0" err="1" smtClean="0">
                <a:solidFill>
                  <a:srgbClr val="3B8289"/>
                </a:solidFill>
              </a:rPr>
              <a:t>di</a:t>
            </a:r>
            <a:r>
              <a:rPr lang="en-US" sz="2800" i="1" dirty="0" smtClean="0">
                <a:solidFill>
                  <a:srgbClr val="3B8289"/>
                </a:solidFill>
              </a:rPr>
              <a:t> Caracalla, 00153 Roma, Italy</a:t>
            </a:r>
          </a:p>
          <a:p>
            <a:pPr>
              <a:defRPr/>
            </a:pPr>
            <a:endParaRPr lang="en-US" dirty="0" smtClean="0"/>
          </a:p>
          <a:p>
            <a:pPr>
              <a:defRPr/>
            </a:pPr>
            <a:endParaRPr lang="en-US" dirty="0"/>
          </a:p>
        </p:txBody>
      </p:sp>
      <p:sp>
        <p:nvSpPr>
          <p:cNvPr id="5" name="TextBox 4"/>
          <p:cNvSpPr txBox="1"/>
          <p:nvPr/>
        </p:nvSpPr>
        <p:spPr>
          <a:xfrm>
            <a:off x="8676456" y="209139"/>
            <a:ext cx="467544" cy="338554"/>
          </a:xfrm>
          <a:prstGeom prst="rect">
            <a:avLst/>
          </a:prstGeom>
          <a:noFill/>
        </p:spPr>
        <p:txBody>
          <a:bodyPr wrap="square" rtlCol="0">
            <a:spAutoFit/>
          </a:bodyPr>
          <a:lstStyle/>
          <a:p>
            <a:r>
              <a:rPr lang="en-US" sz="1600" dirty="0" smtClean="0"/>
              <a:t>22</a:t>
            </a:r>
            <a:endParaRPr lang="en-US" sz="1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p:txBody>
          <a:bodyPr/>
          <a:lstStyle/>
          <a:p>
            <a:pPr>
              <a:defRPr/>
            </a:pPr>
            <a:r>
              <a:rPr lang="en-GB" sz="2400" b="1" dirty="0" smtClean="0">
                <a:solidFill>
                  <a:srgbClr val="893750"/>
                </a:solidFill>
              </a:rPr>
              <a:t>	OECD-FAO projections  –  </a:t>
            </a:r>
            <a:r>
              <a:rPr lang="en-GB" sz="2400" b="1" i="1" dirty="0" smtClean="0">
                <a:solidFill>
                  <a:srgbClr val="893750"/>
                </a:solidFill>
              </a:rPr>
              <a:t>features &amp; assumptions</a:t>
            </a:r>
            <a:r>
              <a:rPr lang="en-GB" sz="2400" dirty="0" smtClean="0">
                <a:solidFill>
                  <a:srgbClr val="1F497D"/>
                </a:solidFill>
              </a:rPr>
              <a:t/>
            </a:r>
            <a:br>
              <a:rPr lang="en-GB" sz="2400" dirty="0" smtClean="0">
                <a:solidFill>
                  <a:srgbClr val="1F497D"/>
                </a:solidFill>
              </a:rPr>
            </a:br>
            <a:r>
              <a:rPr lang="en-GB" sz="2000" dirty="0" smtClean="0">
                <a:solidFill>
                  <a:srgbClr val="1F497D"/>
                </a:solidFill>
              </a:rPr>
              <a:t/>
            </a:r>
            <a:br>
              <a:rPr lang="en-GB" sz="2000" dirty="0" smtClean="0">
                <a:solidFill>
                  <a:srgbClr val="1F497D"/>
                </a:solidFill>
              </a:rPr>
            </a:br>
            <a:r>
              <a:rPr lang="en-GB" sz="2000" b="1" dirty="0" smtClean="0">
                <a:solidFill>
                  <a:schemeClr val="accent1">
                    <a:lumMod val="50000"/>
                  </a:schemeClr>
                </a:solidFill>
              </a:rPr>
              <a:t>main features:</a:t>
            </a:r>
            <a:r>
              <a:rPr lang="en-GB" sz="2000" dirty="0" smtClean="0">
                <a:solidFill>
                  <a:srgbClr val="1F497D"/>
                </a:solidFill>
              </a:rPr>
              <a:t/>
            </a:r>
            <a:br>
              <a:rPr lang="en-GB" sz="2000" dirty="0" smtClean="0">
                <a:solidFill>
                  <a:srgbClr val="1F497D"/>
                </a:solidFill>
              </a:rPr>
            </a:br>
            <a:r>
              <a:rPr lang="en-GB" sz="2000" dirty="0" smtClean="0">
                <a:solidFill>
                  <a:srgbClr val="1F497D"/>
                </a:solidFill>
              </a:rPr>
              <a:t>-   prepared jointly by OECD and FAO</a:t>
            </a:r>
            <a:br>
              <a:rPr lang="en-GB" sz="2000" dirty="0" smtClean="0">
                <a:solidFill>
                  <a:srgbClr val="1F497D"/>
                </a:solidFill>
              </a:rPr>
            </a:br>
            <a:r>
              <a:rPr lang="en-GB" sz="2000" dirty="0" smtClean="0">
                <a:solidFill>
                  <a:srgbClr val="1F497D"/>
                </a:solidFill>
              </a:rPr>
              <a:t>-   based on a comprehensive dynamic model &amp; expert judgment</a:t>
            </a:r>
            <a:br>
              <a:rPr lang="en-GB" sz="2000" dirty="0" smtClean="0">
                <a:solidFill>
                  <a:srgbClr val="1F497D"/>
                </a:solidFill>
              </a:rPr>
            </a:br>
            <a:r>
              <a:rPr lang="en-GB" sz="2000" dirty="0" smtClean="0">
                <a:solidFill>
                  <a:srgbClr val="1F497D"/>
                </a:solidFill>
              </a:rPr>
              <a:t>-   global coverage &amp; consistent scenario for entire agricultural sector </a:t>
            </a:r>
            <a:br>
              <a:rPr lang="en-GB" sz="2000" dirty="0" smtClean="0">
                <a:solidFill>
                  <a:srgbClr val="1F497D"/>
                </a:solidFill>
              </a:rPr>
            </a:br>
            <a:r>
              <a:rPr lang="en-GB" sz="2000" dirty="0" smtClean="0">
                <a:solidFill>
                  <a:srgbClr val="1F497D"/>
                </a:solidFill>
              </a:rPr>
              <a:t>-   endogenous / exogenous variables</a:t>
            </a:r>
            <a:br>
              <a:rPr lang="en-GB" sz="2000" dirty="0" smtClean="0">
                <a:solidFill>
                  <a:srgbClr val="1F497D"/>
                </a:solidFill>
              </a:rPr>
            </a:br>
            <a:r>
              <a:rPr lang="en-GB" sz="2000" dirty="0" smtClean="0">
                <a:solidFill>
                  <a:srgbClr val="1F497D"/>
                </a:solidFill>
              </a:rPr>
              <a:t>-   </a:t>
            </a:r>
            <a:r>
              <a:rPr lang="en-GB" sz="2000" b="1" i="1" dirty="0" smtClean="0">
                <a:solidFill>
                  <a:srgbClr val="1F497D"/>
                </a:solidFill>
              </a:rPr>
              <a:t>projections  – not forecasts ! </a:t>
            </a:r>
            <a:r>
              <a:rPr lang="en-GB" sz="2000" dirty="0" smtClean="0">
                <a:solidFill>
                  <a:srgbClr val="1F497D"/>
                </a:solidFill>
              </a:rPr>
              <a:t/>
            </a:r>
            <a:br>
              <a:rPr lang="en-GB" sz="2000" dirty="0" smtClean="0">
                <a:solidFill>
                  <a:srgbClr val="1F497D"/>
                </a:solidFill>
              </a:rPr>
            </a:br>
            <a:r>
              <a:rPr lang="en-GB" sz="2000" dirty="0" smtClean="0">
                <a:solidFill>
                  <a:srgbClr val="1F497D"/>
                </a:solidFill>
              </a:rPr>
              <a:t>  </a:t>
            </a:r>
          </a:p>
          <a:p>
            <a:pPr>
              <a:defRPr/>
            </a:pPr>
            <a:r>
              <a:rPr lang="en-GB" sz="2000" dirty="0" smtClean="0">
                <a:solidFill>
                  <a:srgbClr val="1F497D"/>
                </a:solidFill>
              </a:rPr>
              <a:t>  	</a:t>
            </a:r>
            <a:r>
              <a:rPr lang="en-US" sz="2000" b="1" dirty="0" smtClean="0">
                <a:solidFill>
                  <a:schemeClr val="accent1">
                    <a:lumMod val="50000"/>
                  </a:schemeClr>
                </a:solidFill>
              </a:rPr>
              <a:t>general conventions:</a:t>
            </a:r>
            <a:r>
              <a:rPr lang="en-US" sz="2000" dirty="0" smtClean="0">
                <a:solidFill>
                  <a:srgbClr val="1F497D"/>
                </a:solidFill>
              </a:rPr>
              <a:t/>
            </a:r>
            <a:br>
              <a:rPr lang="en-US" sz="2000" dirty="0" smtClean="0">
                <a:solidFill>
                  <a:srgbClr val="1F497D"/>
                </a:solidFill>
              </a:rPr>
            </a:br>
            <a:r>
              <a:rPr lang="en-US" sz="2000" dirty="0" smtClean="0">
                <a:solidFill>
                  <a:srgbClr val="1F497D"/>
                </a:solidFill>
              </a:rPr>
              <a:t>-   normal production conditions (weather, diseases)</a:t>
            </a:r>
            <a:br>
              <a:rPr lang="en-US" sz="2000" dirty="0" smtClean="0">
                <a:solidFill>
                  <a:srgbClr val="1F497D"/>
                </a:solidFill>
              </a:rPr>
            </a:br>
            <a:r>
              <a:rPr lang="en-US" sz="2000" dirty="0" smtClean="0">
                <a:solidFill>
                  <a:srgbClr val="1F497D"/>
                </a:solidFill>
              </a:rPr>
              <a:t>-   trended yield development</a:t>
            </a:r>
            <a:br>
              <a:rPr lang="en-US" sz="2000" dirty="0" smtClean="0">
                <a:solidFill>
                  <a:srgbClr val="1F497D"/>
                </a:solidFill>
              </a:rPr>
            </a:br>
            <a:r>
              <a:rPr lang="en-US" sz="2000" dirty="0" smtClean="0">
                <a:solidFill>
                  <a:srgbClr val="1F497D"/>
                </a:solidFill>
              </a:rPr>
              <a:t>-   no change in policies</a:t>
            </a:r>
            <a:r>
              <a:rPr lang="en-GB" sz="2000" dirty="0" smtClean="0">
                <a:solidFill>
                  <a:srgbClr val="1F497D"/>
                </a:solidFill>
              </a:rPr>
              <a:t/>
            </a:r>
            <a:br>
              <a:rPr lang="en-GB" sz="2000" dirty="0" smtClean="0">
                <a:solidFill>
                  <a:srgbClr val="1F497D"/>
                </a:solidFill>
              </a:rPr>
            </a:br>
            <a:endParaRPr lang="en-GB" sz="2000" dirty="0" smtClean="0">
              <a:solidFill>
                <a:srgbClr val="1F497D"/>
              </a:solidFill>
            </a:endParaRPr>
          </a:p>
          <a:p>
            <a:pPr>
              <a:defRPr/>
            </a:pPr>
            <a:r>
              <a:rPr lang="en-US" sz="2000" b="1" dirty="0" smtClean="0">
                <a:solidFill>
                  <a:schemeClr val="accent1">
                    <a:lumMod val="50000"/>
                  </a:schemeClr>
                </a:solidFill>
              </a:rPr>
              <a:t>	specific assumptions:</a:t>
            </a:r>
            <a:r>
              <a:rPr lang="en-US" sz="2000" dirty="0" smtClean="0">
                <a:solidFill>
                  <a:srgbClr val="1F497D"/>
                </a:solidFill>
              </a:rPr>
              <a:t/>
            </a:r>
            <a:br>
              <a:rPr lang="en-US" sz="2000" dirty="0" smtClean="0">
                <a:solidFill>
                  <a:srgbClr val="1F497D"/>
                </a:solidFill>
              </a:rPr>
            </a:br>
            <a:r>
              <a:rPr lang="en-US" sz="2000" dirty="0" smtClean="0">
                <a:solidFill>
                  <a:srgbClr val="1F497D"/>
                </a:solidFill>
              </a:rPr>
              <a:t>-   technology parameters and </a:t>
            </a:r>
            <a:r>
              <a:rPr lang="en-US" sz="2000" dirty="0" err="1" smtClean="0">
                <a:solidFill>
                  <a:srgbClr val="1F497D"/>
                </a:solidFill>
              </a:rPr>
              <a:t>elasticities</a:t>
            </a:r>
            <a:r>
              <a:rPr lang="en-US" sz="2000" dirty="0" smtClean="0">
                <a:solidFill>
                  <a:srgbClr val="1F497D"/>
                </a:solidFill>
              </a:rPr>
              <a:t/>
            </a:r>
            <a:br>
              <a:rPr lang="en-US" sz="2000" dirty="0" smtClean="0">
                <a:solidFill>
                  <a:srgbClr val="1F497D"/>
                </a:solidFill>
              </a:rPr>
            </a:br>
            <a:r>
              <a:rPr lang="en-US" sz="2000" dirty="0" smtClean="0">
                <a:solidFill>
                  <a:srgbClr val="1F497D"/>
                </a:solidFill>
              </a:rPr>
              <a:t>-   population  growth</a:t>
            </a:r>
            <a:br>
              <a:rPr lang="en-US" sz="2000" dirty="0" smtClean="0">
                <a:solidFill>
                  <a:srgbClr val="1F497D"/>
                </a:solidFill>
              </a:rPr>
            </a:br>
            <a:r>
              <a:rPr lang="en-US" sz="2000" dirty="0" smtClean="0">
                <a:solidFill>
                  <a:srgbClr val="1F497D"/>
                </a:solidFill>
              </a:rPr>
              <a:t>-   macroeconomic environment </a:t>
            </a:r>
            <a:br>
              <a:rPr lang="en-US" sz="2000" dirty="0" smtClean="0">
                <a:solidFill>
                  <a:srgbClr val="1F497D"/>
                </a:solidFill>
              </a:rPr>
            </a:br>
            <a:r>
              <a:rPr lang="en-US" sz="2000" dirty="0" smtClean="0">
                <a:solidFill>
                  <a:srgbClr val="1F497D"/>
                </a:solidFill>
              </a:rPr>
              <a:t>-   crude oil prices</a:t>
            </a:r>
          </a:p>
          <a:p>
            <a:pPr>
              <a:defRPr/>
            </a:pPr>
            <a:r>
              <a:rPr lang="en-US" sz="2000" dirty="0" smtClean="0">
                <a:solidFill>
                  <a:srgbClr val="1F497D"/>
                </a:solidFill>
              </a:rPr>
              <a:t>								PIC 1</a:t>
            </a:r>
          </a:p>
          <a:p>
            <a:pPr>
              <a:defRPr/>
            </a:pPr>
            <a:r>
              <a:rPr lang="en-US" sz="2000" dirty="0" smtClean="0">
                <a:solidFill>
                  <a:srgbClr val="1F497D"/>
                </a:solidFill>
              </a:rPr>
              <a:t/>
            </a:r>
            <a:br>
              <a:rPr lang="en-US" sz="2000" dirty="0" smtClean="0">
                <a:solidFill>
                  <a:srgbClr val="1F497D"/>
                </a:solidFill>
              </a:rPr>
            </a:br>
            <a:r>
              <a:rPr lang="en-US" sz="2000" dirty="0" smtClean="0">
                <a:solidFill>
                  <a:srgbClr val="1F497D"/>
                </a:solidFill>
              </a:rPr>
              <a:t/>
            </a:r>
            <a:br>
              <a:rPr lang="en-US" sz="2000" dirty="0" smtClean="0">
                <a:solidFill>
                  <a:srgbClr val="1F497D"/>
                </a:solidFill>
              </a:rPr>
            </a:br>
            <a:endParaRPr lang="en-US" sz="2000" dirty="0"/>
          </a:p>
        </p:txBody>
      </p:sp>
      <p:pic>
        <p:nvPicPr>
          <p:cNvPr id="4" name="Picture 3" descr="C:\Users\milo\Desktop\NOVEMBER 14\global oil pric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4077072"/>
            <a:ext cx="3312368" cy="2592288"/>
          </a:xfrm>
          <a:prstGeom prst="rect">
            <a:avLst/>
          </a:prstGeom>
          <a:noFill/>
          <a:ln>
            <a:noFill/>
          </a:ln>
        </p:spPr>
      </p:pic>
      <p:sp>
        <p:nvSpPr>
          <p:cNvPr id="6" name="TextBox 5"/>
          <p:cNvSpPr txBox="1"/>
          <p:nvPr/>
        </p:nvSpPr>
        <p:spPr>
          <a:xfrm>
            <a:off x="8796984" y="209139"/>
            <a:ext cx="216024" cy="338554"/>
          </a:xfrm>
          <a:prstGeom prst="rect">
            <a:avLst/>
          </a:prstGeom>
          <a:noFill/>
        </p:spPr>
        <p:txBody>
          <a:bodyPr wrap="square" rtlCol="0">
            <a:spAutoFit/>
          </a:bodyPr>
          <a:lstStyle/>
          <a:p>
            <a:r>
              <a:rPr lang="en-US" sz="1600" dirty="0"/>
              <a:t>3</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611188" y="0"/>
            <a:ext cx="8353425" cy="115888"/>
          </a:xfrm>
        </p:spPr>
        <p:txBody>
          <a:bodyPr/>
          <a:lstStyle/>
          <a:p>
            <a:endParaRPr lang="en-US" smtClean="0"/>
          </a:p>
        </p:txBody>
      </p:sp>
      <p:sp>
        <p:nvSpPr>
          <p:cNvPr id="3" name="Subtitle 2"/>
          <p:cNvSpPr>
            <a:spLocks noGrp="1"/>
          </p:cNvSpPr>
          <p:nvPr>
            <p:ph type="subTitle" idx="1"/>
          </p:nvPr>
        </p:nvSpPr>
        <p:spPr>
          <a:xfrm>
            <a:off x="611188" y="115888"/>
            <a:ext cx="8353425" cy="6626225"/>
          </a:xfrm>
        </p:spPr>
        <p:txBody>
          <a:bodyPr/>
          <a:lstStyle/>
          <a:p>
            <a:pPr algn="l">
              <a:spcAft>
                <a:spcPts val="0"/>
              </a:spcAft>
              <a:defRPr/>
            </a:pPr>
            <a:r>
              <a:rPr lang="en-US" sz="2800" b="1" dirty="0" smtClean="0">
                <a:solidFill>
                  <a:srgbClr val="893750"/>
                </a:solidFill>
                <a:latin typeface="Calibri" pitchFamily="34" charset="0"/>
                <a:ea typeface="Calibri"/>
              </a:rPr>
              <a:t>            The livestock and aquaculture sectors</a:t>
            </a:r>
          </a:p>
          <a:p>
            <a:pPr algn="l">
              <a:spcAft>
                <a:spcPts val="0"/>
              </a:spcAft>
              <a:defRPr/>
            </a:pPr>
            <a:endParaRPr lang="en-US" sz="2000" dirty="0" smtClean="0">
              <a:solidFill>
                <a:srgbClr val="000000"/>
              </a:solidFill>
              <a:latin typeface="Calibri" pitchFamily="34" charset="0"/>
              <a:ea typeface="Calibri"/>
            </a:endParaRPr>
          </a:p>
          <a:p>
            <a:pPr algn="l">
              <a:spcAft>
                <a:spcPts val="0"/>
              </a:spcAft>
              <a:defRPr/>
            </a:pPr>
            <a:r>
              <a:rPr lang="en-US" sz="2000" dirty="0" smtClean="0">
                <a:solidFill>
                  <a:srgbClr val="000000"/>
                </a:solidFill>
                <a:latin typeface="Calibri" pitchFamily="34" charset="0"/>
                <a:ea typeface="Calibri"/>
              </a:rPr>
              <a:t>   					</a:t>
            </a:r>
            <a:r>
              <a:rPr lang="en-US" sz="2000" dirty="0" smtClean="0">
                <a:solidFill>
                  <a:schemeClr val="accent5">
                    <a:lumMod val="25000"/>
                  </a:schemeClr>
                </a:solidFill>
                <a:latin typeface="Calibri" pitchFamily="34" charset="0"/>
                <a:ea typeface="Calibri"/>
              </a:rPr>
              <a:t>significant growth in non-ruminant 					sector and in aquaculture</a:t>
            </a:r>
          </a:p>
          <a:p>
            <a:pPr algn="l">
              <a:spcAft>
                <a:spcPts val="0"/>
              </a:spcAft>
              <a:defRPr/>
            </a:pPr>
            <a:endParaRPr lang="en-US" sz="2000" dirty="0" smtClean="0">
              <a:solidFill>
                <a:srgbClr val="000000"/>
              </a:solidFill>
              <a:latin typeface="Calibri" pitchFamily="34" charset="0"/>
              <a:ea typeface="Calibri"/>
            </a:endParaRPr>
          </a:p>
          <a:p>
            <a:pPr algn="l">
              <a:spcAft>
                <a:spcPts val="0"/>
              </a:spcAft>
              <a:defRPr/>
            </a:pPr>
            <a:endParaRPr lang="en-US" sz="2400" b="1" dirty="0" smtClean="0">
              <a:solidFill>
                <a:srgbClr val="3B8289"/>
              </a:solidFill>
              <a:latin typeface="Calibri" pitchFamily="34" charset="0"/>
              <a:ea typeface="Calibri"/>
            </a:endParaRPr>
          </a:p>
          <a:p>
            <a:pPr algn="l">
              <a:spcAft>
                <a:spcPts val="0"/>
              </a:spcAft>
              <a:defRPr/>
            </a:pPr>
            <a:endParaRPr lang="en-US" sz="2400" b="1" dirty="0">
              <a:solidFill>
                <a:srgbClr val="3B8289"/>
              </a:solidFill>
              <a:latin typeface="Calibri" pitchFamily="34" charset="0"/>
              <a:ea typeface="Calibri"/>
            </a:endParaRPr>
          </a:p>
          <a:p>
            <a:pPr algn="l">
              <a:spcAft>
                <a:spcPts val="0"/>
              </a:spcAft>
              <a:defRPr/>
            </a:pPr>
            <a:endParaRPr lang="en-US" sz="2400" b="1" dirty="0" smtClean="0">
              <a:solidFill>
                <a:srgbClr val="3B8289"/>
              </a:solidFill>
              <a:latin typeface="Calibri" pitchFamily="34" charset="0"/>
              <a:ea typeface="Calibri"/>
            </a:endParaRPr>
          </a:p>
          <a:p>
            <a:pPr algn="l">
              <a:spcAft>
                <a:spcPts val="0"/>
              </a:spcAft>
              <a:defRPr/>
            </a:pPr>
            <a:endParaRPr lang="en-US" sz="2400" b="1" dirty="0">
              <a:solidFill>
                <a:srgbClr val="3B8289"/>
              </a:solidFill>
              <a:latin typeface="Calibri" pitchFamily="34" charset="0"/>
              <a:ea typeface="Calibri"/>
            </a:endParaRPr>
          </a:p>
          <a:p>
            <a:pPr algn="l">
              <a:spcAft>
                <a:spcPts val="0"/>
              </a:spcAft>
              <a:defRPr/>
            </a:pPr>
            <a:r>
              <a:rPr lang="en-US" sz="2400" b="1" dirty="0" smtClean="0">
                <a:solidFill>
                  <a:srgbClr val="3B8289"/>
                </a:solidFill>
                <a:latin typeface="Calibri" pitchFamily="34" charset="0"/>
                <a:ea typeface="Calibri"/>
              </a:rPr>
              <a:t>Meat sector</a:t>
            </a:r>
          </a:p>
          <a:p>
            <a:pPr algn="l">
              <a:spcAft>
                <a:spcPts val="0"/>
              </a:spcAft>
              <a:defRPr/>
            </a:pPr>
            <a:endParaRPr lang="en-US" sz="2000" dirty="0" smtClean="0">
              <a:solidFill>
                <a:srgbClr val="000000"/>
              </a:solidFill>
              <a:latin typeface="Calibri" pitchFamily="34" charset="0"/>
              <a:ea typeface="Calibri"/>
            </a:endParaRPr>
          </a:p>
          <a:p>
            <a:pPr algn="l">
              <a:spcAft>
                <a:spcPts val="0"/>
              </a:spcAft>
              <a:defRPr/>
            </a:pPr>
            <a:r>
              <a:rPr lang="en-US" sz="2000" dirty="0" smtClean="0">
                <a:solidFill>
                  <a:schemeClr val="accent5">
                    <a:lumMod val="25000"/>
                  </a:schemeClr>
                </a:solidFill>
                <a:latin typeface="Calibri" pitchFamily="34" charset="0"/>
                <a:ea typeface="Calibri"/>
              </a:rPr>
              <a:t>  </a:t>
            </a:r>
          </a:p>
          <a:p>
            <a:pPr algn="l">
              <a:spcAft>
                <a:spcPts val="0"/>
              </a:spcAft>
              <a:defRPr/>
            </a:pPr>
            <a:endParaRPr lang="en-US" sz="2000" dirty="0" smtClean="0">
              <a:solidFill>
                <a:schemeClr val="accent5">
                  <a:lumMod val="25000"/>
                </a:schemeClr>
              </a:solidFill>
              <a:latin typeface="Calibri" pitchFamily="34" charset="0"/>
              <a:ea typeface="Calibri"/>
            </a:endParaRPr>
          </a:p>
          <a:p>
            <a:pPr algn="l">
              <a:spcAft>
                <a:spcPts val="0"/>
              </a:spcAft>
              <a:defRPr/>
            </a:pPr>
            <a:r>
              <a:rPr lang="en-US" sz="2000" b="1" dirty="0" smtClean="0">
                <a:solidFill>
                  <a:schemeClr val="accent5">
                    <a:lumMod val="25000"/>
                  </a:schemeClr>
                </a:solidFill>
                <a:latin typeface="Calibri" pitchFamily="34" charset="0"/>
                <a:ea typeface="Calibri"/>
              </a:rPr>
              <a:t>	Meat sector:</a:t>
            </a:r>
          </a:p>
          <a:p>
            <a:pPr algn="l">
              <a:spcAft>
                <a:spcPts val="0"/>
              </a:spcAft>
              <a:defRPr/>
            </a:pPr>
            <a:r>
              <a:rPr lang="en-US" sz="2000" dirty="0" smtClean="0">
                <a:solidFill>
                  <a:schemeClr val="accent5">
                    <a:lumMod val="25000"/>
                  </a:schemeClr>
                </a:solidFill>
                <a:latin typeface="Calibri" pitchFamily="34" charset="0"/>
                <a:ea typeface="Calibri"/>
              </a:rPr>
              <a:t>              -   production expansion to slow down</a:t>
            </a:r>
          </a:p>
          <a:p>
            <a:pPr algn="l">
              <a:spcAft>
                <a:spcPts val="0"/>
              </a:spcAft>
              <a:defRPr/>
            </a:pPr>
            <a:r>
              <a:rPr lang="en-US" sz="2000" dirty="0" smtClean="0">
                <a:solidFill>
                  <a:schemeClr val="accent5">
                    <a:lumMod val="25000"/>
                  </a:schemeClr>
                </a:solidFill>
                <a:latin typeface="Calibri" pitchFamily="34" charset="0"/>
                <a:ea typeface="Calibri"/>
              </a:rPr>
              <a:t>              -   growth leader: poultry</a:t>
            </a:r>
          </a:p>
          <a:p>
            <a:pPr algn="l">
              <a:spcAft>
                <a:spcPts val="0"/>
              </a:spcAft>
              <a:defRPr/>
            </a:pPr>
            <a:endParaRPr lang="en-US" sz="2000" dirty="0" smtClean="0">
              <a:solidFill>
                <a:srgbClr val="000000"/>
              </a:solidFill>
              <a:latin typeface="Calibri" pitchFamily="34" charset="0"/>
              <a:ea typeface="Calibri"/>
            </a:endParaRPr>
          </a:p>
          <a:p>
            <a:pPr algn="l">
              <a:spcAft>
                <a:spcPts val="0"/>
              </a:spcAft>
              <a:defRPr/>
            </a:pPr>
            <a:endParaRPr lang="en-US" sz="2000" dirty="0" smtClean="0">
              <a:solidFill>
                <a:srgbClr val="000000"/>
              </a:solidFill>
              <a:latin typeface="Calibri" pitchFamily="34" charset="0"/>
              <a:ea typeface="Calibri"/>
            </a:endParaRPr>
          </a:p>
          <a:p>
            <a:pPr algn="l">
              <a:spcAft>
                <a:spcPts val="0"/>
              </a:spcAft>
              <a:defRPr/>
            </a:pPr>
            <a:endParaRPr lang="en-US" sz="2000" dirty="0" smtClean="0">
              <a:solidFill>
                <a:srgbClr val="000000"/>
              </a:solidFill>
              <a:latin typeface="Calibri" pitchFamily="34" charset="0"/>
              <a:ea typeface="Calibri"/>
            </a:endParaRPr>
          </a:p>
          <a:p>
            <a:pPr algn="l">
              <a:spcAft>
                <a:spcPts val="0"/>
              </a:spcAft>
              <a:defRPr/>
            </a:pPr>
            <a:endParaRPr lang="en-US" sz="2000" dirty="0" smtClean="0">
              <a:solidFill>
                <a:srgbClr val="000000"/>
              </a:solidFill>
              <a:latin typeface="Calibri" pitchFamily="34" charset="0"/>
              <a:ea typeface="Calibri"/>
            </a:endParaRPr>
          </a:p>
          <a:p>
            <a:pPr algn="l">
              <a:spcAft>
                <a:spcPts val="0"/>
              </a:spcAft>
              <a:defRPr/>
            </a:pPr>
            <a:r>
              <a:rPr lang="en-US" sz="2000" dirty="0" smtClean="0">
                <a:solidFill>
                  <a:srgbClr val="000000"/>
                </a:solidFill>
                <a:latin typeface="Calibri" pitchFamily="34" charset="0"/>
                <a:ea typeface="Calibri"/>
              </a:rPr>
              <a:t>  </a:t>
            </a:r>
          </a:p>
          <a:p>
            <a:pPr algn="l">
              <a:spcAft>
                <a:spcPts val="0"/>
              </a:spcAft>
              <a:defRPr/>
            </a:pPr>
            <a:endParaRPr lang="en-US" dirty="0" smtClean="0">
              <a:solidFill>
                <a:srgbClr val="000000"/>
              </a:solidFill>
              <a:latin typeface="Times New Roman"/>
              <a:ea typeface="Calibri"/>
            </a:endParaRPr>
          </a:p>
          <a:p>
            <a:pPr>
              <a:spcAft>
                <a:spcPts val="0"/>
              </a:spcAft>
              <a:defRPr/>
            </a:pPr>
            <a:r>
              <a:rPr lang="en-US" dirty="0" smtClean="0">
                <a:solidFill>
                  <a:srgbClr val="000000"/>
                </a:solidFill>
                <a:latin typeface="Times New Roman"/>
                <a:ea typeface="Calibri"/>
              </a:rPr>
              <a:t> </a:t>
            </a:r>
          </a:p>
          <a:p>
            <a:pPr>
              <a:defRPr/>
            </a:pPr>
            <a:endParaRPr lang="en-US" dirty="0"/>
          </a:p>
        </p:txBody>
      </p:sp>
      <p:pic>
        <p:nvPicPr>
          <p:cNvPr id="7" name="Picture 6" descr="C:\Users\milo\Desktop\NOVEMBER 14\livestock.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980728"/>
            <a:ext cx="4392488" cy="3312368"/>
          </a:xfrm>
          <a:prstGeom prst="rect">
            <a:avLst/>
          </a:prstGeom>
          <a:noFill/>
          <a:ln>
            <a:noFill/>
          </a:ln>
        </p:spPr>
      </p:pic>
      <p:pic>
        <p:nvPicPr>
          <p:cNvPr id="8" name="Picture 7" descr="C:\Users\milo\Desktop\NOVEMBER 14\meat consumptio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3429000"/>
            <a:ext cx="2589842" cy="3144192"/>
          </a:xfrm>
          <a:prstGeom prst="rect">
            <a:avLst/>
          </a:prstGeom>
          <a:noFill/>
          <a:ln>
            <a:noFill/>
          </a:ln>
        </p:spPr>
      </p:pic>
      <p:sp>
        <p:nvSpPr>
          <p:cNvPr id="9" name="TextBox 8"/>
          <p:cNvSpPr txBox="1"/>
          <p:nvPr/>
        </p:nvSpPr>
        <p:spPr>
          <a:xfrm>
            <a:off x="8796984" y="209139"/>
            <a:ext cx="216024" cy="338554"/>
          </a:xfrm>
          <a:prstGeom prst="rect">
            <a:avLst/>
          </a:prstGeom>
          <a:noFill/>
        </p:spPr>
        <p:txBody>
          <a:bodyPr wrap="square" rtlCol="0">
            <a:spAutoFit/>
          </a:bodyPr>
          <a:lstStyle/>
          <a:p>
            <a:r>
              <a:rPr lang="en-US" sz="1600" dirty="0"/>
              <a:t>4</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611188" y="0"/>
            <a:ext cx="8353425" cy="115888"/>
          </a:xfrm>
        </p:spPr>
        <p:txBody>
          <a:bodyPr/>
          <a:lstStyle/>
          <a:p>
            <a:endParaRPr lang="en-US" smtClean="0"/>
          </a:p>
        </p:txBody>
      </p:sp>
      <p:sp>
        <p:nvSpPr>
          <p:cNvPr id="3" name="Subtitle 2"/>
          <p:cNvSpPr>
            <a:spLocks noGrp="1"/>
          </p:cNvSpPr>
          <p:nvPr>
            <p:ph type="subTitle" idx="1"/>
          </p:nvPr>
        </p:nvSpPr>
        <p:spPr>
          <a:xfrm>
            <a:off x="611188" y="115888"/>
            <a:ext cx="8353425" cy="6626225"/>
          </a:xfrm>
        </p:spPr>
        <p:txBody>
          <a:bodyPr/>
          <a:lstStyle/>
          <a:p>
            <a:pPr algn="l">
              <a:defRPr/>
            </a:pPr>
            <a:endParaRPr lang="en-US" sz="2000" dirty="0" smtClean="0">
              <a:solidFill>
                <a:schemeClr val="accent5">
                  <a:lumMod val="25000"/>
                </a:schemeClr>
              </a:solidFill>
              <a:latin typeface="Calibri" pitchFamily="34" charset="0"/>
            </a:endParaRPr>
          </a:p>
          <a:p>
            <a:pPr algn="l">
              <a:defRPr/>
            </a:pPr>
            <a:r>
              <a:rPr lang="en-US" sz="2000" dirty="0" smtClean="0">
                <a:solidFill>
                  <a:schemeClr val="accent5">
                    <a:lumMod val="25000"/>
                  </a:schemeClr>
                </a:solidFill>
                <a:latin typeface="Calibri" pitchFamily="34" charset="0"/>
              </a:rPr>
              <a:t>         meat consumption growth concentrated in </a:t>
            </a:r>
            <a:r>
              <a:rPr lang="en-US" sz="2000" dirty="0" err="1" smtClean="0">
                <a:solidFill>
                  <a:schemeClr val="accent5">
                    <a:lumMod val="25000"/>
                  </a:schemeClr>
                </a:solidFill>
                <a:latin typeface="Calibri" pitchFamily="34" charset="0"/>
              </a:rPr>
              <a:t>dvlpg</a:t>
            </a:r>
            <a:r>
              <a:rPr lang="en-US" sz="2000" dirty="0" smtClean="0">
                <a:solidFill>
                  <a:schemeClr val="accent5">
                    <a:lumMod val="25000"/>
                  </a:schemeClr>
                </a:solidFill>
                <a:latin typeface="Calibri" pitchFamily="34" charset="0"/>
              </a:rPr>
              <a:t> world</a:t>
            </a:r>
          </a:p>
          <a:p>
            <a:pPr algn="l">
              <a:buFontTx/>
              <a:buChar char="-"/>
              <a:defRPr/>
            </a:pPr>
            <a:endParaRPr lang="en-US" sz="2000" dirty="0" smtClean="0">
              <a:solidFill>
                <a:schemeClr val="accent5">
                  <a:lumMod val="25000"/>
                </a:schemeClr>
              </a:solidFill>
              <a:latin typeface="Calibri" pitchFamily="34" charset="0"/>
            </a:endParaRPr>
          </a:p>
          <a:p>
            <a:pPr algn="l">
              <a:defRPr/>
            </a:pPr>
            <a:r>
              <a:rPr lang="en-US" sz="2000" dirty="0" smtClean="0">
                <a:solidFill>
                  <a:schemeClr val="accent5">
                    <a:lumMod val="25000"/>
                  </a:schemeClr>
                </a:solidFill>
                <a:latin typeface="Calibri" pitchFamily="34" charset="0"/>
              </a:rPr>
              <a:t>-   growth leader:  Asia (notably China)  </a:t>
            </a:r>
          </a:p>
          <a:p>
            <a:pPr algn="l">
              <a:defRPr/>
            </a:pPr>
            <a:r>
              <a:rPr lang="en-US" sz="2000" dirty="0" smtClean="0">
                <a:solidFill>
                  <a:schemeClr val="accent5">
                    <a:lumMod val="25000"/>
                  </a:schemeClr>
                </a:solidFill>
                <a:latin typeface="Calibri" pitchFamily="34" charset="0"/>
              </a:rPr>
              <a:t>-   sluggish growth in OECD  countries </a:t>
            </a:r>
          </a:p>
          <a:p>
            <a:pPr algn="l">
              <a:defRPr/>
            </a:pPr>
            <a:endParaRPr lang="en-US" sz="2000" dirty="0" smtClean="0">
              <a:solidFill>
                <a:schemeClr val="accent5">
                  <a:lumMod val="25000"/>
                </a:schemeClr>
              </a:solidFill>
              <a:latin typeface="Calibri" pitchFamily="34" charset="0"/>
            </a:endParaRPr>
          </a:p>
          <a:p>
            <a:pPr algn="l">
              <a:defRPr/>
            </a:pPr>
            <a:endParaRPr lang="en-US" sz="2000" dirty="0" smtClean="0">
              <a:latin typeface="Calibri" pitchFamily="34" charset="0"/>
            </a:endParaRPr>
          </a:p>
          <a:p>
            <a:pPr algn="l">
              <a:defRPr/>
            </a:pPr>
            <a:endParaRPr lang="en-US" sz="2000" dirty="0">
              <a:latin typeface="Calibri" pitchFamily="34" charset="0"/>
            </a:endParaRPr>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620688"/>
            <a:ext cx="1635889" cy="5049244"/>
          </a:xfrm>
          <a:prstGeom prst="rect">
            <a:avLst/>
          </a:prstGeom>
          <a:noFill/>
          <a:ln w="12700">
            <a:solidFill>
              <a:schemeClr val="tx1"/>
            </a:solidFill>
          </a:ln>
        </p:spPr>
      </p:pic>
      <p:pic>
        <p:nvPicPr>
          <p:cNvPr id="1026" name="Picture 2" descr="C:\Users\milo\Desktop\NOVEMBER 14\contribution mea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2127736"/>
            <a:ext cx="4808001" cy="446614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796984" y="209139"/>
            <a:ext cx="216024" cy="338554"/>
          </a:xfrm>
          <a:prstGeom prst="rect">
            <a:avLst/>
          </a:prstGeom>
          <a:noFill/>
        </p:spPr>
        <p:txBody>
          <a:bodyPr wrap="square" rtlCol="0">
            <a:spAutoFit/>
          </a:bodyPr>
          <a:lstStyle/>
          <a:p>
            <a:r>
              <a:rPr lang="en-US" sz="1600" dirty="0" smtClean="0"/>
              <a:t>5</a:t>
            </a:r>
            <a:endParaRPr lang="en-US" sz="1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a:xfrm>
            <a:off x="611188" y="0"/>
            <a:ext cx="8353425" cy="115888"/>
          </a:xfrm>
        </p:spPr>
        <p:txBody>
          <a:bodyPr/>
          <a:lstStyle/>
          <a:p>
            <a:endParaRPr lang="en-US" smtClean="0"/>
          </a:p>
        </p:txBody>
      </p:sp>
      <p:sp>
        <p:nvSpPr>
          <p:cNvPr id="3" name="Subtitle 2"/>
          <p:cNvSpPr>
            <a:spLocks noGrp="1"/>
          </p:cNvSpPr>
          <p:nvPr>
            <p:ph type="subTitle" idx="1"/>
          </p:nvPr>
        </p:nvSpPr>
        <p:spPr>
          <a:xfrm>
            <a:off x="611188" y="115888"/>
            <a:ext cx="8353425" cy="6626225"/>
          </a:xfrm>
        </p:spPr>
        <p:txBody>
          <a:bodyPr/>
          <a:lstStyle/>
          <a:p>
            <a:pPr algn="l">
              <a:defRPr/>
            </a:pPr>
            <a:endParaRPr lang="en-US" sz="2400" b="1" dirty="0" smtClean="0">
              <a:solidFill>
                <a:srgbClr val="3B8289"/>
              </a:solidFill>
              <a:latin typeface="Calibri" pitchFamily="34" charset="0"/>
            </a:endParaRPr>
          </a:p>
          <a:p>
            <a:pPr algn="l">
              <a:defRPr/>
            </a:pPr>
            <a:r>
              <a:rPr lang="en-US" sz="2400" b="1" dirty="0" smtClean="0">
                <a:solidFill>
                  <a:srgbClr val="3B8289"/>
                </a:solidFill>
                <a:latin typeface="Calibri" pitchFamily="34" charset="0"/>
              </a:rPr>
              <a:t>Dairy sector</a:t>
            </a:r>
          </a:p>
          <a:p>
            <a:pPr algn="l">
              <a:defRPr/>
            </a:pPr>
            <a:r>
              <a:rPr lang="en-US" sz="2000" dirty="0" smtClean="0">
                <a:solidFill>
                  <a:schemeClr val="accent5">
                    <a:lumMod val="25000"/>
                  </a:schemeClr>
                </a:solidFill>
                <a:latin typeface="Calibri" pitchFamily="34" charset="0"/>
              </a:rPr>
              <a:t>-   production slowdown</a:t>
            </a:r>
          </a:p>
          <a:p>
            <a:pPr algn="l">
              <a:buFontTx/>
              <a:buChar char="-"/>
              <a:defRPr/>
            </a:pPr>
            <a:r>
              <a:rPr lang="en-US" sz="2000" dirty="0" smtClean="0">
                <a:solidFill>
                  <a:schemeClr val="accent5">
                    <a:lumMod val="25000"/>
                  </a:schemeClr>
                </a:solidFill>
                <a:latin typeface="Calibri" pitchFamily="34" charset="0"/>
              </a:rPr>
              <a:t>   growth concentrates in developing countries</a:t>
            </a:r>
          </a:p>
          <a:p>
            <a:pPr algn="l">
              <a:buFontTx/>
              <a:buChar char="-"/>
              <a:defRPr/>
            </a:pPr>
            <a:r>
              <a:rPr lang="en-US" sz="2000" dirty="0" smtClean="0">
                <a:solidFill>
                  <a:schemeClr val="accent5">
                    <a:lumMod val="25000"/>
                  </a:schemeClr>
                </a:solidFill>
                <a:latin typeface="Calibri" pitchFamily="34" charset="0"/>
              </a:rPr>
              <a:t>   India to become the world’s largest milk producer </a:t>
            </a:r>
          </a:p>
          <a:p>
            <a:pPr algn="l">
              <a:defRPr/>
            </a:pPr>
            <a:endParaRPr lang="en-US" sz="2000" dirty="0" smtClean="0">
              <a:latin typeface="Calibri" pitchFamily="34" charset="0"/>
            </a:endParaRPr>
          </a:p>
          <a:p>
            <a:pPr algn="l">
              <a:defRPr/>
            </a:pPr>
            <a:endParaRPr lang="en-US" sz="2400" b="1" dirty="0" smtClean="0">
              <a:solidFill>
                <a:srgbClr val="3B8289"/>
              </a:solidFill>
              <a:latin typeface="Calibri" pitchFamily="34" charset="0"/>
            </a:endParaRPr>
          </a:p>
          <a:p>
            <a:pPr algn="l">
              <a:defRPr/>
            </a:pPr>
            <a:r>
              <a:rPr lang="en-US" sz="2400" b="1" dirty="0" smtClean="0">
                <a:solidFill>
                  <a:srgbClr val="3B8289"/>
                </a:solidFill>
                <a:latin typeface="Calibri" pitchFamily="34" charset="0"/>
              </a:rPr>
              <a:t>Aquaculture</a:t>
            </a:r>
          </a:p>
          <a:p>
            <a:pPr algn="l">
              <a:buFontTx/>
              <a:buChar char="-"/>
              <a:defRPr/>
            </a:pPr>
            <a:r>
              <a:rPr lang="en-US" sz="2000" dirty="0" smtClean="0">
                <a:solidFill>
                  <a:schemeClr val="accent5">
                    <a:lumMod val="25000"/>
                  </a:schemeClr>
                </a:solidFill>
                <a:latin typeface="Calibri" pitchFamily="34" charset="0"/>
              </a:rPr>
              <a:t>  one of the fastest growing</a:t>
            </a:r>
          </a:p>
          <a:p>
            <a:pPr algn="l">
              <a:defRPr/>
            </a:pPr>
            <a:r>
              <a:rPr lang="en-US" sz="2000" dirty="0" smtClean="0">
                <a:solidFill>
                  <a:schemeClr val="accent5">
                    <a:lumMod val="25000"/>
                  </a:schemeClr>
                </a:solidFill>
                <a:latin typeface="Calibri" pitchFamily="34" charset="0"/>
              </a:rPr>
              <a:t>   food sectors </a:t>
            </a:r>
          </a:p>
          <a:p>
            <a:pPr algn="l">
              <a:buFontTx/>
              <a:buChar char="-"/>
              <a:defRPr/>
            </a:pPr>
            <a:r>
              <a:rPr lang="en-US" sz="2000" dirty="0" smtClean="0">
                <a:solidFill>
                  <a:schemeClr val="accent5">
                    <a:lumMod val="25000"/>
                  </a:schemeClr>
                </a:solidFill>
                <a:latin typeface="Calibri" pitchFamily="34" charset="0"/>
              </a:rPr>
              <a:t>  but deceleration compared</a:t>
            </a:r>
          </a:p>
          <a:p>
            <a:pPr algn="l">
              <a:defRPr/>
            </a:pPr>
            <a:r>
              <a:rPr lang="en-US" sz="2000" dirty="0" smtClean="0">
                <a:solidFill>
                  <a:schemeClr val="accent5">
                    <a:lumMod val="25000"/>
                  </a:schemeClr>
                </a:solidFill>
                <a:latin typeface="Calibri" pitchFamily="34" charset="0"/>
              </a:rPr>
              <a:t>   to past decade</a:t>
            </a:r>
          </a:p>
          <a:p>
            <a:pPr algn="l">
              <a:buFontTx/>
              <a:buChar char="-"/>
              <a:defRPr/>
            </a:pPr>
            <a:endParaRPr lang="en-US" sz="2000" dirty="0" smtClean="0">
              <a:solidFill>
                <a:schemeClr val="accent5">
                  <a:lumMod val="25000"/>
                </a:schemeClr>
              </a:solidFill>
              <a:latin typeface="Calibri" pitchFamily="34" charset="0"/>
            </a:endParaRPr>
          </a:p>
          <a:p>
            <a:pPr algn="l">
              <a:defRPr/>
            </a:pPr>
            <a:r>
              <a:rPr lang="en-US" sz="2000" dirty="0" smtClean="0">
                <a:solidFill>
                  <a:schemeClr val="accent5">
                    <a:lumMod val="25000"/>
                  </a:schemeClr>
                </a:solidFill>
                <a:latin typeface="Calibri" pitchFamily="34" charset="0"/>
              </a:rPr>
              <a:t>    </a:t>
            </a:r>
            <a:r>
              <a:rPr lang="en-US" sz="2000" dirty="0" smtClean="0">
                <a:latin typeface="Calibri" pitchFamily="34" charset="0"/>
              </a:rPr>
              <a:t> </a:t>
            </a:r>
          </a:p>
          <a:p>
            <a:pPr algn="l">
              <a:defRPr/>
            </a:pPr>
            <a:endParaRPr lang="en-US" sz="2000" dirty="0">
              <a:solidFill>
                <a:schemeClr val="accent5">
                  <a:lumMod val="25000"/>
                </a:schemeClr>
              </a:solidFill>
              <a:latin typeface="Calibri" pitchFamily="34" charset="0"/>
            </a:endParaRPr>
          </a:p>
        </p:txBody>
      </p:sp>
      <p:pic>
        <p:nvPicPr>
          <p:cNvPr id="5" name="Picture 4" descr="C:\Users\milo\Desktop\NOVEMBER 14\aquacultur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3068960"/>
            <a:ext cx="4805045" cy="3306445"/>
          </a:xfrm>
          <a:prstGeom prst="rect">
            <a:avLst/>
          </a:prstGeom>
          <a:noFill/>
          <a:ln>
            <a:noFill/>
          </a:ln>
        </p:spPr>
      </p:pic>
      <p:sp>
        <p:nvSpPr>
          <p:cNvPr id="6" name="TextBox 5"/>
          <p:cNvSpPr txBox="1"/>
          <p:nvPr/>
        </p:nvSpPr>
        <p:spPr>
          <a:xfrm>
            <a:off x="8796984" y="209139"/>
            <a:ext cx="216024" cy="338554"/>
          </a:xfrm>
          <a:prstGeom prst="rect">
            <a:avLst/>
          </a:prstGeom>
          <a:noFill/>
        </p:spPr>
        <p:txBody>
          <a:bodyPr wrap="square" rtlCol="0">
            <a:spAutoFit/>
          </a:bodyPr>
          <a:lstStyle/>
          <a:p>
            <a:r>
              <a:rPr lang="en-US" sz="1600" dirty="0"/>
              <a:t>6</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a:xfrm>
            <a:off x="611188" y="0"/>
            <a:ext cx="8353425" cy="115888"/>
          </a:xfrm>
        </p:spPr>
        <p:txBody>
          <a:bodyPr/>
          <a:lstStyle/>
          <a:p>
            <a:endParaRPr lang="en-US" smtClean="0"/>
          </a:p>
        </p:txBody>
      </p:sp>
      <p:sp>
        <p:nvSpPr>
          <p:cNvPr id="3" name="Subtitle 2"/>
          <p:cNvSpPr>
            <a:spLocks noGrp="1"/>
          </p:cNvSpPr>
          <p:nvPr>
            <p:ph type="subTitle" idx="1"/>
          </p:nvPr>
        </p:nvSpPr>
        <p:spPr>
          <a:xfrm>
            <a:off x="611188" y="233363"/>
            <a:ext cx="8532812" cy="6624637"/>
          </a:xfrm>
        </p:spPr>
        <p:txBody>
          <a:bodyPr/>
          <a:lstStyle/>
          <a:p>
            <a:pPr algn="l">
              <a:defRPr/>
            </a:pPr>
            <a:r>
              <a:rPr lang="en-US" sz="2800" b="1" dirty="0" smtClean="0">
                <a:solidFill>
                  <a:srgbClr val="893750"/>
                </a:solidFill>
                <a:latin typeface="Calibri" pitchFamily="34" charset="0"/>
              </a:rPr>
              <a:t>The oilseed complex</a:t>
            </a:r>
          </a:p>
          <a:p>
            <a:pPr algn="l">
              <a:defRPr/>
            </a:pPr>
            <a:endParaRPr lang="en-US" sz="2000" dirty="0" smtClean="0">
              <a:latin typeface="Calibri" pitchFamily="34" charset="0"/>
            </a:endParaRPr>
          </a:p>
          <a:p>
            <a:pPr marL="342900" indent="-342900" algn="l">
              <a:defRPr/>
            </a:pPr>
            <a:endParaRPr lang="en-US" sz="2000" dirty="0" smtClean="0">
              <a:solidFill>
                <a:schemeClr val="accent5">
                  <a:lumMod val="25000"/>
                </a:schemeClr>
              </a:solidFill>
              <a:latin typeface="Calibri" pitchFamily="34" charset="0"/>
            </a:endParaRPr>
          </a:p>
          <a:p>
            <a:pPr marL="342900" indent="-342900" algn="l">
              <a:defRPr/>
            </a:pPr>
            <a:endParaRPr lang="en-US" sz="2000" dirty="0" smtClean="0">
              <a:solidFill>
                <a:schemeClr val="accent5">
                  <a:lumMod val="25000"/>
                </a:schemeClr>
              </a:solidFill>
              <a:latin typeface="Calibri" pitchFamily="34" charset="0"/>
            </a:endParaRPr>
          </a:p>
          <a:p>
            <a:pPr marL="342900" indent="-342900" algn="l">
              <a:defRPr/>
            </a:pPr>
            <a:endParaRPr lang="en-US" sz="2000" dirty="0" smtClean="0">
              <a:solidFill>
                <a:schemeClr val="accent5">
                  <a:lumMod val="25000"/>
                </a:schemeClr>
              </a:solidFill>
              <a:latin typeface="Calibri" pitchFamily="34" charset="0"/>
            </a:endParaRPr>
          </a:p>
          <a:p>
            <a:pPr marL="342900" indent="-342900" algn="l">
              <a:defRPr/>
            </a:pPr>
            <a:r>
              <a:rPr lang="en-US" sz="2000" dirty="0" smtClean="0">
                <a:solidFill>
                  <a:schemeClr val="accent5">
                    <a:lumMod val="25000"/>
                  </a:schemeClr>
                </a:solidFill>
                <a:latin typeface="Calibri" pitchFamily="34" charset="0"/>
              </a:rPr>
              <a:t>	oilseed industry remains a </a:t>
            </a:r>
          </a:p>
          <a:p>
            <a:pPr algn="l">
              <a:defRPr/>
            </a:pPr>
            <a:r>
              <a:rPr lang="en-US" sz="2000" dirty="0" smtClean="0">
                <a:solidFill>
                  <a:schemeClr val="accent5">
                    <a:lumMod val="25000"/>
                  </a:schemeClr>
                </a:solidFill>
                <a:latin typeface="Calibri" pitchFamily="34" charset="0"/>
              </a:rPr>
              <a:t>                        fast rising sector</a:t>
            </a:r>
          </a:p>
          <a:p>
            <a:pPr algn="l">
              <a:defRPr/>
            </a:pPr>
            <a:endParaRPr lang="en-US" sz="2000" dirty="0" smtClean="0">
              <a:latin typeface="Calibri" pitchFamily="34" charset="0"/>
            </a:endParaRPr>
          </a:p>
          <a:p>
            <a:pPr algn="l">
              <a:defRPr/>
            </a:pPr>
            <a:endParaRPr lang="en-US" sz="2400" b="1" dirty="0" smtClean="0">
              <a:solidFill>
                <a:srgbClr val="3B8289"/>
              </a:solidFill>
              <a:latin typeface="Calibri" pitchFamily="34" charset="0"/>
            </a:endParaRPr>
          </a:p>
          <a:p>
            <a:pPr algn="l">
              <a:defRPr/>
            </a:pPr>
            <a:endParaRPr lang="en-US" sz="2400" b="1" dirty="0">
              <a:solidFill>
                <a:srgbClr val="3B8289"/>
              </a:solidFill>
              <a:latin typeface="Calibri" pitchFamily="34" charset="0"/>
            </a:endParaRPr>
          </a:p>
          <a:p>
            <a:pPr algn="l">
              <a:defRPr/>
            </a:pPr>
            <a:endParaRPr lang="en-US" sz="2400" b="1" dirty="0" smtClean="0">
              <a:solidFill>
                <a:srgbClr val="3B8289"/>
              </a:solidFill>
              <a:latin typeface="Calibri" pitchFamily="34" charset="0"/>
            </a:endParaRPr>
          </a:p>
          <a:p>
            <a:pPr algn="l">
              <a:defRPr/>
            </a:pPr>
            <a:r>
              <a:rPr lang="en-US" sz="2400" b="1" dirty="0">
                <a:solidFill>
                  <a:srgbClr val="3B8289"/>
                </a:solidFill>
                <a:latin typeface="Calibri" pitchFamily="34" charset="0"/>
              </a:rPr>
              <a:t>	</a:t>
            </a:r>
            <a:r>
              <a:rPr lang="en-US" sz="2400" b="1" dirty="0" smtClean="0">
                <a:solidFill>
                  <a:srgbClr val="3B8289"/>
                </a:solidFill>
                <a:latin typeface="Calibri" pitchFamily="34" charset="0"/>
              </a:rPr>
              <a:t>			         Global oilseed production: </a:t>
            </a:r>
          </a:p>
          <a:p>
            <a:pPr algn="l">
              <a:defRPr/>
            </a:pPr>
            <a:r>
              <a:rPr lang="en-US" sz="2000" dirty="0" smtClean="0">
                <a:solidFill>
                  <a:schemeClr val="accent5">
                    <a:lumMod val="25000"/>
                  </a:schemeClr>
                </a:solidFill>
                <a:latin typeface="Calibri" pitchFamily="34" charset="0"/>
              </a:rPr>
              <a:t>				               </a:t>
            </a:r>
          </a:p>
          <a:p>
            <a:pPr algn="l">
              <a:defRPr/>
            </a:pPr>
            <a:r>
              <a:rPr lang="en-US" sz="2000" dirty="0" smtClean="0">
                <a:solidFill>
                  <a:schemeClr val="accent5">
                    <a:lumMod val="25000"/>
                  </a:schemeClr>
                </a:solidFill>
                <a:latin typeface="Calibri" pitchFamily="34" charset="0"/>
              </a:rPr>
              <a:t>				           production growing as a result</a:t>
            </a:r>
          </a:p>
          <a:p>
            <a:pPr algn="l">
              <a:defRPr/>
            </a:pPr>
            <a:r>
              <a:rPr lang="en-US" sz="2000" dirty="0" smtClean="0">
                <a:solidFill>
                  <a:schemeClr val="accent5">
                    <a:lumMod val="25000"/>
                  </a:schemeClr>
                </a:solidFill>
                <a:latin typeface="Calibri" pitchFamily="34" charset="0"/>
              </a:rPr>
              <a:t>                          			           of </a:t>
            </a:r>
            <a:r>
              <a:rPr lang="en-US" sz="2000" dirty="0" smtClean="0">
                <a:solidFill>
                  <a:srgbClr val="FF0000"/>
                </a:solidFill>
                <a:latin typeface="Calibri" pitchFamily="34" charset="0"/>
              </a:rPr>
              <a:t>both</a:t>
            </a:r>
            <a:r>
              <a:rPr lang="en-US" sz="2000" dirty="0" smtClean="0">
                <a:solidFill>
                  <a:schemeClr val="accent5">
                    <a:lumMod val="25000"/>
                  </a:schemeClr>
                </a:solidFill>
                <a:latin typeface="Calibri" pitchFamily="34" charset="0"/>
              </a:rPr>
              <a:t> </a:t>
            </a:r>
            <a:r>
              <a:rPr lang="en-US" sz="2000" u="sng" dirty="0" smtClean="0">
                <a:solidFill>
                  <a:schemeClr val="accent5">
                    <a:lumMod val="25000"/>
                  </a:schemeClr>
                </a:solidFill>
                <a:latin typeface="Calibri" pitchFamily="34" charset="0"/>
              </a:rPr>
              <a:t>larger area</a:t>
            </a:r>
            <a:r>
              <a:rPr lang="en-US" sz="2000" dirty="0" smtClean="0">
                <a:solidFill>
                  <a:schemeClr val="accent5">
                    <a:lumMod val="25000"/>
                  </a:schemeClr>
                </a:solidFill>
                <a:latin typeface="Calibri" pitchFamily="34" charset="0"/>
              </a:rPr>
              <a:t> and </a:t>
            </a:r>
            <a:r>
              <a:rPr lang="en-US" sz="2000" u="sng" dirty="0" smtClean="0">
                <a:solidFill>
                  <a:schemeClr val="accent5">
                    <a:lumMod val="25000"/>
                  </a:schemeClr>
                </a:solidFill>
                <a:latin typeface="Calibri" pitchFamily="34" charset="0"/>
              </a:rPr>
              <a:t>yield</a:t>
            </a:r>
            <a:r>
              <a:rPr lang="en-US" sz="2000" dirty="0" smtClean="0">
                <a:solidFill>
                  <a:schemeClr val="accent5">
                    <a:lumMod val="25000"/>
                  </a:schemeClr>
                </a:solidFill>
                <a:latin typeface="Calibri" pitchFamily="34" charset="0"/>
              </a:rPr>
              <a:t>              		           			           </a:t>
            </a:r>
            <a:r>
              <a:rPr lang="en-US" sz="2000" u="sng" dirty="0" smtClean="0">
                <a:solidFill>
                  <a:schemeClr val="accent5">
                    <a:lumMod val="25000"/>
                  </a:schemeClr>
                </a:solidFill>
                <a:latin typeface="Calibri" pitchFamily="34" charset="0"/>
              </a:rPr>
              <a:t>improvements</a:t>
            </a:r>
          </a:p>
          <a:p>
            <a:pPr algn="l">
              <a:defRPr/>
            </a:pPr>
            <a:endParaRPr lang="en-US" sz="2000" dirty="0" smtClean="0">
              <a:latin typeface="Calibri" pitchFamily="34" charset="0"/>
            </a:endParaRPr>
          </a:p>
          <a:p>
            <a:pPr algn="l">
              <a:defRPr/>
            </a:pPr>
            <a:endParaRPr lang="en-US" sz="2000" dirty="0" smtClean="0">
              <a:latin typeface="Calibri" pitchFamily="34" charset="0"/>
            </a:endParaRPr>
          </a:p>
          <a:p>
            <a:pPr algn="l">
              <a:defRPr/>
            </a:pPr>
            <a:endParaRPr lang="en-US" sz="2000" dirty="0" smtClean="0">
              <a:latin typeface="Calibri" pitchFamily="34" charset="0"/>
            </a:endParaRPr>
          </a:p>
        </p:txBody>
      </p:sp>
      <p:pic>
        <p:nvPicPr>
          <p:cNvPr id="6" name="Picture 5" descr="C:\Users\milo\Desktop\NOVEMBER 14\crop productio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211093"/>
            <a:ext cx="4702274" cy="3289915"/>
          </a:xfrm>
          <a:prstGeom prst="rect">
            <a:avLst/>
          </a:prstGeom>
          <a:noFill/>
          <a:ln>
            <a:noFill/>
          </a:ln>
        </p:spPr>
      </p:pic>
      <p:sp>
        <p:nvSpPr>
          <p:cNvPr id="9" name="TextBox 8"/>
          <p:cNvSpPr txBox="1"/>
          <p:nvPr/>
        </p:nvSpPr>
        <p:spPr>
          <a:xfrm>
            <a:off x="8796984" y="209139"/>
            <a:ext cx="216024" cy="338554"/>
          </a:xfrm>
          <a:prstGeom prst="rect">
            <a:avLst/>
          </a:prstGeom>
          <a:solidFill>
            <a:srgbClr val="CCECFF"/>
          </a:solidFill>
        </p:spPr>
        <p:txBody>
          <a:bodyPr wrap="square" rtlCol="0">
            <a:spAutoFit/>
          </a:bodyPr>
          <a:lstStyle/>
          <a:p>
            <a:r>
              <a:rPr lang="en-US" sz="1600" dirty="0"/>
              <a:t>7</a:t>
            </a:r>
          </a:p>
        </p:txBody>
      </p:sp>
      <p:pic>
        <p:nvPicPr>
          <p:cNvPr id="7" name="Picture 6" descr="C:\Users\milo\Desktop\NOVEMBER 14\area and yield growth.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3675876"/>
            <a:ext cx="4104456" cy="3065492"/>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a:xfrm>
            <a:off x="611188" y="0"/>
            <a:ext cx="8353425" cy="115888"/>
          </a:xfrm>
        </p:spPr>
        <p:txBody>
          <a:bodyPr/>
          <a:lstStyle/>
          <a:p>
            <a:endParaRPr lang="en-US" smtClean="0"/>
          </a:p>
        </p:txBody>
      </p:sp>
      <p:sp>
        <p:nvSpPr>
          <p:cNvPr id="20483" name="Subtitle 2"/>
          <p:cNvSpPr>
            <a:spLocks noGrp="1"/>
          </p:cNvSpPr>
          <p:nvPr>
            <p:ph type="subTitle" idx="1"/>
          </p:nvPr>
        </p:nvSpPr>
        <p:spPr>
          <a:xfrm>
            <a:off x="611188" y="115888"/>
            <a:ext cx="8353425" cy="6626225"/>
          </a:xfrm>
        </p:spPr>
        <p:txBody>
          <a:bodyPr/>
          <a:lstStyle/>
          <a:p>
            <a:pPr algn="l">
              <a:defRPr/>
            </a:pPr>
            <a:endParaRPr lang="en-US" sz="2000" dirty="0" smtClean="0">
              <a:latin typeface="Calibri" pitchFamily="34" charset="0"/>
            </a:endParaRPr>
          </a:p>
          <a:p>
            <a:pPr algn="l">
              <a:defRPr/>
            </a:pPr>
            <a:r>
              <a:rPr lang="en-US" sz="2000" dirty="0" smtClean="0">
                <a:solidFill>
                  <a:schemeClr val="accent5">
                    <a:lumMod val="25000"/>
                  </a:schemeClr>
                </a:solidFill>
                <a:latin typeface="Calibri" pitchFamily="34" charset="0"/>
              </a:rPr>
              <a:t>        yield improvements are </a:t>
            </a:r>
          </a:p>
          <a:p>
            <a:pPr algn="l">
              <a:defRPr/>
            </a:pPr>
            <a:r>
              <a:rPr lang="en-US" sz="2000" dirty="0">
                <a:solidFill>
                  <a:schemeClr val="accent5">
                    <a:lumMod val="25000"/>
                  </a:schemeClr>
                </a:solidFill>
                <a:latin typeface="Calibri" pitchFamily="34" charset="0"/>
              </a:rPr>
              <a:t> </a:t>
            </a:r>
            <a:r>
              <a:rPr lang="en-US" sz="2000" dirty="0" smtClean="0">
                <a:solidFill>
                  <a:schemeClr val="accent5">
                    <a:lumMod val="25000"/>
                  </a:schemeClr>
                </a:solidFill>
                <a:latin typeface="Calibri" pitchFamily="34" charset="0"/>
              </a:rPr>
              <a:t>  	expected to flatten</a:t>
            </a:r>
          </a:p>
          <a:p>
            <a:pPr algn="l">
              <a:defRPr/>
            </a:pPr>
            <a:endParaRPr lang="en-US" sz="2000" dirty="0" smtClean="0">
              <a:latin typeface="Calibri" pitchFamily="34" charset="0"/>
            </a:endParaRPr>
          </a:p>
          <a:p>
            <a:pPr algn="l">
              <a:defRPr/>
            </a:pPr>
            <a:endParaRPr lang="en-US" sz="2000" dirty="0" smtClean="0">
              <a:latin typeface="Calibri" pitchFamily="34" charset="0"/>
            </a:endParaRPr>
          </a:p>
          <a:p>
            <a:pPr algn="l">
              <a:defRPr/>
            </a:pPr>
            <a:endParaRPr lang="en-US" sz="2000" dirty="0" smtClean="0">
              <a:latin typeface="Calibri" pitchFamily="34" charset="0"/>
            </a:endParaRPr>
          </a:p>
          <a:p>
            <a:pPr algn="l">
              <a:defRPr/>
            </a:pPr>
            <a:endParaRPr lang="en-US" sz="2000" dirty="0" smtClean="0">
              <a:latin typeface="Calibri" pitchFamily="34" charset="0"/>
            </a:endParaRPr>
          </a:p>
          <a:p>
            <a:pPr algn="l">
              <a:defRPr/>
            </a:pPr>
            <a:endParaRPr lang="en-US" sz="2000" dirty="0" smtClean="0">
              <a:latin typeface="Calibri" pitchFamily="34" charset="0"/>
            </a:endParaRPr>
          </a:p>
          <a:p>
            <a:pPr algn="l">
              <a:defRPr/>
            </a:pPr>
            <a:endParaRPr lang="en-US" sz="2000" dirty="0" smtClean="0">
              <a:latin typeface="Calibri" pitchFamily="34" charset="0"/>
            </a:endParaRPr>
          </a:p>
          <a:p>
            <a:pPr algn="l">
              <a:defRPr/>
            </a:pPr>
            <a:endParaRPr lang="en-US" sz="2000" dirty="0" smtClean="0">
              <a:latin typeface="Calibri" pitchFamily="34" charset="0"/>
            </a:endParaRPr>
          </a:p>
          <a:p>
            <a:pPr algn="l">
              <a:defRPr/>
            </a:pPr>
            <a:endParaRPr lang="en-US" sz="2000" dirty="0" smtClean="0">
              <a:latin typeface="Calibri" pitchFamily="34" charset="0"/>
            </a:endParaRPr>
          </a:p>
          <a:p>
            <a:pPr algn="l">
              <a:defRPr/>
            </a:pPr>
            <a:endParaRPr lang="en-US" sz="2000" dirty="0" smtClean="0">
              <a:latin typeface="Calibri" pitchFamily="34" charset="0"/>
            </a:endParaRPr>
          </a:p>
          <a:p>
            <a:pPr algn="l">
              <a:defRPr/>
            </a:pPr>
            <a:r>
              <a:rPr lang="en-US" sz="2000" dirty="0" smtClean="0">
                <a:solidFill>
                  <a:schemeClr val="accent5">
                    <a:lumMod val="25000"/>
                  </a:schemeClr>
                </a:solidFill>
                <a:latin typeface="Calibri" pitchFamily="34" charset="0"/>
              </a:rPr>
              <a:t>				</a:t>
            </a:r>
          </a:p>
          <a:p>
            <a:pPr algn="l">
              <a:defRPr/>
            </a:pPr>
            <a:endParaRPr lang="en-US" sz="2000" dirty="0" smtClean="0">
              <a:solidFill>
                <a:schemeClr val="accent5">
                  <a:lumMod val="25000"/>
                </a:schemeClr>
              </a:solidFill>
              <a:latin typeface="Calibri" pitchFamily="34" charset="0"/>
            </a:endParaRPr>
          </a:p>
          <a:p>
            <a:pPr algn="l">
              <a:defRPr/>
            </a:pPr>
            <a:r>
              <a:rPr lang="en-US" sz="2000" dirty="0" smtClean="0">
                <a:solidFill>
                  <a:schemeClr val="accent5">
                    <a:lumMod val="25000"/>
                  </a:schemeClr>
                </a:solidFill>
                <a:latin typeface="Calibri" pitchFamily="34" charset="0"/>
              </a:rPr>
              <a:t>				countries leading the expansion </a:t>
            </a:r>
            <a:r>
              <a:rPr lang="en-US" sz="2000" dirty="0">
                <a:solidFill>
                  <a:schemeClr val="accent5">
                    <a:lumMod val="25000"/>
                  </a:schemeClr>
                </a:solidFill>
                <a:latin typeface="Calibri" pitchFamily="34" charset="0"/>
              </a:rPr>
              <a:t>in global </a:t>
            </a:r>
            <a:endParaRPr lang="en-US" sz="2000" dirty="0" smtClean="0">
              <a:solidFill>
                <a:schemeClr val="accent5">
                  <a:lumMod val="25000"/>
                </a:schemeClr>
              </a:solidFill>
              <a:latin typeface="Calibri" pitchFamily="34" charset="0"/>
            </a:endParaRPr>
          </a:p>
          <a:p>
            <a:pPr algn="l">
              <a:defRPr/>
            </a:pPr>
            <a:r>
              <a:rPr lang="en-US" sz="2000" dirty="0">
                <a:solidFill>
                  <a:schemeClr val="accent5">
                    <a:lumMod val="25000"/>
                  </a:schemeClr>
                </a:solidFill>
                <a:latin typeface="Calibri" pitchFamily="34" charset="0"/>
              </a:rPr>
              <a:t>	</a:t>
            </a:r>
            <a:r>
              <a:rPr lang="en-US" sz="2000" dirty="0" smtClean="0">
                <a:solidFill>
                  <a:schemeClr val="accent5">
                    <a:lumMod val="25000"/>
                  </a:schemeClr>
                </a:solidFill>
                <a:latin typeface="Calibri" pitchFamily="34" charset="0"/>
              </a:rPr>
              <a:t>			production:  </a:t>
            </a:r>
            <a:r>
              <a:rPr lang="en-US" sz="2000" u="sng" dirty="0" smtClean="0">
                <a:solidFill>
                  <a:schemeClr val="accent5">
                    <a:lumMod val="25000"/>
                  </a:schemeClr>
                </a:solidFill>
                <a:latin typeface="Calibri" pitchFamily="34" charset="0"/>
              </a:rPr>
              <a:t>Argentina</a:t>
            </a:r>
            <a:r>
              <a:rPr lang="en-US" sz="2000" dirty="0" smtClean="0">
                <a:solidFill>
                  <a:schemeClr val="accent5">
                    <a:lumMod val="25000"/>
                  </a:schemeClr>
                </a:solidFill>
                <a:latin typeface="Calibri" pitchFamily="34" charset="0"/>
              </a:rPr>
              <a:t>, </a:t>
            </a:r>
            <a:r>
              <a:rPr lang="en-US" sz="2000" u="sng" dirty="0" smtClean="0">
                <a:solidFill>
                  <a:schemeClr val="accent5">
                    <a:lumMod val="25000"/>
                  </a:schemeClr>
                </a:solidFill>
                <a:latin typeface="Calibri" pitchFamily="34" charset="0"/>
              </a:rPr>
              <a:t>Brazil</a:t>
            </a:r>
            <a:r>
              <a:rPr lang="en-US" sz="2000" dirty="0" smtClean="0">
                <a:solidFill>
                  <a:schemeClr val="accent5">
                    <a:lumMod val="25000"/>
                  </a:schemeClr>
                </a:solidFill>
                <a:latin typeface="Calibri" pitchFamily="34" charset="0"/>
              </a:rPr>
              <a:t>, </a:t>
            </a:r>
            <a:r>
              <a:rPr lang="en-US" sz="2000" u="sng" dirty="0" smtClean="0">
                <a:solidFill>
                  <a:schemeClr val="accent5">
                    <a:lumMod val="25000"/>
                  </a:schemeClr>
                </a:solidFill>
                <a:latin typeface="Calibri" pitchFamily="34" charset="0"/>
              </a:rPr>
              <a:t>US</a:t>
            </a:r>
            <a:r>
              <a:rPr lang="en-US" sz="2000" dirty="0" smtClean="0">
                <a:solidFill>
                  <a:schemeClr val="accent5">
                    <a:lumMod val="25000"/>
                  </a:schemeClr>
                </a:solidFill>
                <a:latin typeface="Calibri" pitchFamily="34" charset="0"/>
              </a:rPr>
              <a:t> and</a:t>
            </a:r>
          </a:p>
          <a:p>
            <a:pPr algn="l">
              <a:defRPr/>
            </a:pPr>
            <a:r>
              <a:rPr lang="en-US" sz="2000" dirty="0" smtClean="0">
                <a:solidFill>
                  <a:schemeClr val="accent5">
                    <a:lumMod val="25000"/>
                  </a:schemeClr>
                </a:solidFill>
                <a:latin typeface="Calibri" pitchFamily="34" charset="0"/>
              </a:rPr>
              <a:t>				</a:t>
            </a:r>
            <a:r>
              <a:rPr lang="en-US" sz="2000" u="sng" dirty="0" smtClean="0">
                <a:solidFill>
                  <a:schemeClr val="accent5">
                    <a:lumMod val="25000"/>
                  </a:schemeClr>
                </a:solidFill>
                <a:latin typeface="Calibri" pitchFamily="34" charset="0"/>
              </a:rPr>
              <a:t>China</a:t>
            </a:r>
            <a:r>
              <a:rPr lang="en-US" sz="2000" dirty="0" smtClean="0">
                <a:solidFill>
                  <a:schemeClr val="accent5">
                    <a:lumMod val="25000"/>
                  </a:schemeClr>
                </a:solidFill>
                <a:latin typeface="Calibri" pitchFamily="34" charset="0"/>
              </a:rPr>
              <a:t> … concerning primarily </a:t>
            </a:r>
            <a:r>
              <a:rPr lang="en-US" sz="2000" u="sng" dirty="0" smtClean="0">
                <a:solidFill>
                  <a:schemeClr val="accent5">
                    <a:lumMod val="25000"/>
                  </a:schemeClr>
                </a:solidFill>
                <a:latin typeface="Calibri" pitchFamily="34" charset="0"/>
              </a:rPr>
              <a:t>soybeans</a:t>
            </a:r>
            <a:r>
              <a:rPr lang="en-US" sz="2000" dirty="0" smtClean="0">
                <a:solidFill>
                  <a:schemeClr val="accent5">
                    <a:lumMod val="25000"/>
                  </a:schemeClr>
                </a:solidFill>
                <a:latin typeface="Calibri" pitchFamily="34" charset="0"/>
              </a:rPr>
              <a:t> </a:t>
            </a:r>
          </a:p>
          <a:p>
            <a:pPr algn="l">
              <a:defRPr/>
            </a:pPr>
            <a:endParaRPr lang="en-US" sz="2000" dirty="0" smtClean="0">
              <a:solidFill>
                <a:schemeClr val="accent5">
                  <a:lumMod val="25000"/>
                </a:schemeClr>
              </a:solidFill>
              <a:latin typeface="Calibri" pitchFamily="34" charset="0"/>
            </a:endParaRPr>
          </a:p>
          <a:p>
            <a:pPr algn="l">
              <a:defRPr/>
            </a:pPr>
            <a:endParaRPr lang="en-US" sz="2000" dirty="0" smtClean="0">
              <a:solidFill>
                <a:schemeClr val="accent5">
                  <a:lumMod val="25000"/>
                </a:schemeClr>
              </a:solidFill>
              <a:latin typeface="Calibri" pitchFamily="34" charset="0"/>
            </a:endParaRPr>
          </a:p>
        </p:txBody>
      </p:sp>
      <p:pic>
        <p:nvPicPr>
          <p:cNvPr id="5" name="Picture 4" descr="C:\Users\milo\Desktop\NOVEMBER 14\tabl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1" y="3501008"/>
            <a:ext cx="3441085" cy="3255635"/>
          </a:xfrm>
          <a:prstGeom prst="rect">
            <a:avLst/>
          </a:prstGeom>
          <a:noFill/>
          <a:ln>
            <a:noFill/>
          </a:ln>
        </p:spPr>
      </p:pic>
      <p:pic>
        <p:nvPicPr>
          <p:cNvPr id="6" name="Picture 5" descr="C:\Users\milo\Desktop\NOVEMBER 14\yields.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208484"/>
            <a:ext cx="5048984" cy="3600400"/>
          </a:xfrm>
          <a:prstGeom prst="rect">
            <a:avLst/>
          </a:prstGeom>
          <a:noFill/>
          <a:ln>
            <a:noFill/>
          </a:ln>
        </p:spPr>
      </p:pic>
      <p:sp>
        <p:nvSpPr>
          <p:cNvPr id="7" name="TextBox 6"/>
          <p:cNvSpPr txBox="1"/>
          <p:nvPr/>
        </p:nvSpPr>
        <p:spPr>
          <a:xfrm>
            <a:off x="8796984" y="209139"/>
            <a:ext cx="216024" cy="338554"/>
          </a:xfrm>
          <a:prstGeom prst="rect">
            <a:avLst/>
          </a:prstGeom>
          <a:solidFill>
            <a:srgbClr val="BDDEFF"/>
          </a:solidFill>
        </p:spPr>
        <p:txBody>
          <a:bodyPr wrap="square" rtlCol="0">
            <a:spAutoFit/>
          </a:bodyPr>
          <a:lstStyle/>
          <a:p>
            <a:r>
              <a:rPr lang="en-US" sz="1600" dirty="0" smtClean="0"/>
              <a:t>8</a:t>
            </a:r>
            <a:endParaRPr lang="en-US" sz="1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lvl="0" indent="0">
              <a:defRPr/>
            </a:pPr>
            <a:endParaRPr lang="en-US" sz="2000" dirty="0" smtClean="0">
              <a:solidFill>
                <a:srgbClr val="000000"/>
              </a:solidFill>
            </a:endParaRPr>
          </a:p>
          <a:p>
            <a:pPr marL="0" lvl="0" indent="0">
              <a:defRPr/>
            </a:pPr>
            <a:r>
              <a:rPr lang="en-US" sz="2000" dirty="0" smtClean="0">
                <a:solidFill>
                  <a:srgbClr val="DAEDEF">
                    <a:lumMod val="25000"/>
                  </a:srgbClr>
                </a:solidFill>
              </a:rPr>
              <a:t>  -   no major changes in global pattern of production</a:t>
            </a:r>
          </a:p>
          <a:p>
            <a:pPr marL="0" lvl="0" indent="0">
              <a:defRPr/>
            </a:pPr>
            <a:r>
              <a:rPr lang="en-US" sz="2000" dirty="0" smtClean="0">
                <a:solidFill>
                  <a:srgbClr val="DAEDEF">
                    <a:lumMod val="25000"/>
                  </a:srgbClr>
                </a:solidFill>
              </a:rPr>
              <a:t>  -   dominant position of US, Brazil, Arg. And China to continue</a:t>
            </a:r>
          </a:p>
          <a:p>
            <a:pPr marL="0" lvl="0" indent="0">
              <a:defRPr/>
            </a:pPr>
            <a:r>
              <a:rPr lang="en-US" sz="2000" dirty="0" smtClean="0">
                <a:solidFill>
                  <a:srgbClr val="DAEDEF">
                    <a:lumMod val="25000"/>
                  </a:srgbClr>
                </a:solidFill>
              </a:rPr>
              <a:t>  -   share of Latin American producers to somewhat increase  </a:t>
            </a:r>
          </a:p>
          <a:p>
            <a:pPr marL="0" lvl="0" indent="0">
              <a:defRPr/>
            </a:pPr>
            <a:r>
              <a:rPr lang="en-US" sz="2000" dirty="0" smtClean="0">
                <a:solidFill>
                  <a:srgbClr val="DAEDEF">
                    <a:lumMod val="25000"/>
                  </a:srgbClr>
                </a:solidFill>
              </a:rPr>
              <a:t>  </a:t>
            </a:r>
            <a:endParaRPr lang="en-US" dirty="0"/>
          </a:p>
        </p:txBody>
      </p:sp>
      <p:pic>
        <p:nvPicPr>
          <p:cNvPr id="7" name="Picture 6" descr="C:\Users\milo\Desktop\NOVEMBER 14\global oilseed pro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1916832"/>
            <a:ext cx="6984776" cy="4608512"/>
          </a:xfrm>
          <a:prstGeom prst="rect">
            <a:avLst/>
          </a:prstGeom>
          <a:noFill/>
          <a:ln>
            <a:noFill/>
          </a:ln>
        </p:spPr>
      </p:pic>
      <p:sp>
        <p:nvSpPr>
          <p:cNvPr id="9" name="TextBox 8"/>
          <p:cNvSpPr txBox="1"/>
          <p:nvPr/>
        </p:nvSpPr>
        <p:spPr>
          <a:xfrm>
            <a:off x="8796984" y="209139"/>
            <a:ext cx="216024" cy="338554"/>
          </a:xfrm>
          <a:prstGeom prst="rect">
            <a:avLst/>
          </a:prstGeom>
          <a:noFill/>
        </p:spPr>
        <p:txBody>
          <a:bodyPr wrap="square" rtlCol="0">
            <a:spAutoFit/>
          </a:bodyPr>
          <a:lstStyle/>
          <a:p>
            <a:r>
              <a:rPr lang="en-US" sz="1600" dirty="0"/>
              <a:t>9</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ruxelles 06">
  <a:themeElements>
    <a:clrScheme name="Bruxelles 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ruxelles 0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ruxelles 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ruxelles 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ruxelles 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ruxelles 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ruxelles 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ruxelles 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ruxelles 0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ruxelles 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ruxelles 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ruxelles 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ruxelles 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ruxelles 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5057</TotalTime>
  <Words>3474</Words>
  <Application>Microsoft Office PowerPoint</Application>
  <PresentationFormat>On-screen Show (4:3)</PresentationFormat>
  <Paragraphs>543</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Bruxelles 06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FAO of the UN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Milo, Marco (ESCB)</dc:creator>
  <cp:lastModifiedBy>Marco Milo (EST)</cp:lastModifiedBy>
  <cp:revision>452</cp:revision>
  <cp:lastPrinted>2014-12-02T17:57:45Z</cp:lastPrinted>
  <dcterms:created xsi:type="dcterms:W3CDTF">2006-10-23T14:50:06Z</dcterms:created>
  <dcterms:modified xsi:type="dcterms:W3CDTF">2014-12-18T09:14:48Z</dcterms:modified>
</cp:coreProperties>
</file>