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3" r:id="rId4"/>
    <p:sldId id="313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5" r:id="rId29"/>
    <p:sldId id="310" r:id="rId30"/>
    <p:sldId id="311" r:id="rId31"/>
    <p:sldId id="312" r:id="rId32"/>
    <p:sldId id="314" r:id="rId33"/>
    <p:sldId id="271" r:id="rId34"/>
    <p:sldId id="272" r:id="rId35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  <a:srgbClr val="224B50"/>
    <a:srgbClr val="509CA6"/>
    <a:srgbClr val="50A69C"/>
    <a:srgbClr val="893750"/>
    <a:srgbClr val="429098"/>
    <a:srgbClr val="3E68B2"/>
    <a:srgbClr val="35B0C1"/>
    <a:srgbClr val="3D9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944" autoAdjust="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84" y="-10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3237" cy="550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973E54-DB1D-448B-B06F-EDC30A5EE3C5}" type="datetimeFigureOut">
              <a:rPr lang="en-US"/>
              <a:pPr>
                <a:defRPr/>
              </a:pPr>
              <a:t>21-May-14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71C073-3687-4121-B195-370007547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4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 flipH="1">
            <a:off x="46038" y="0"/>
            <a:ext cx="152400" cy="2619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751638" y="0"/>
            <a:ext cx="269875" cy="333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6E2B5DE2-12A4-4F00-8F2E-596BB2E50567}" type="datetimeFigureOut">
              <a:rPr lang="en-US"/>
              <a:pPr>
                <a:defRPr/>
              </a:pPr>
              <a:t>21-May-14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67313" y="190500"/>
            <a:ext cx="1439862" cy="107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71463" y="406400"/>
            <a:ext cx="6480175" cy="8902700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1984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751638" y="8842375"/>
            <a:ext cx="269875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15C77BFE-8DB1-429B-9C99-6150A4761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47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B0BD41-C0E0-4BFE-8654-A4E1F1CB87C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FE675-4A3E-41DC-A531-F5494483FC55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09672-211B-4EAC-9E3D-09D71D1973D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58754-FDEC-4233-B3B2-B8E4F68703E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7BFE-8DB1-429B-9C99-6150A4761A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"/>
            <a:ext cx="8352928" cy="1166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6632"/>
            <a:ext cx="8352928" cy="662473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04250" y="6237288"/>
            <a:ext cx="3333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653F8-0F8A-4529-A6BD-A557ED945F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43A2-C233-457E-A04F-4B91C09B6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AEBC-D384-4088-A9E3-19A66442B6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FC8F-C97D-46B8-9493-7382DA4A21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Calibri" pitchFamily="34" charset="0"/>
              </a:defRPr>
            </a:lvl1pPr>
            <a:lvl2pPr>
              <a:defRPr>
                <a:solidFill>
                  <a:srgbClr val="1F497D"/>
                </a:solidFill>
                <a:latin typeface="Calibri" pitchFamily="34" charset="0"/>
              </a:defRPr>
            </a:lvl2pPr>
            <a:lvl3pPr>
              <a:defRPr>
                <a:solidFill>
                  <a:srgbClr val="1F497D"/>
                </a:solidFill>
                <a:latin typeface="Calibri" pitchFamily="34" charset="0"/>
              </a:defRPr>
            </a:lvl3pPr>
            <a:lvl4pPr>
              <a:defRPr>
                <a:solidFill>
                  <a:srgbClr val="1F497D"/>
                </a:solidFill>
                <a:latin typeface="Calibri" pitchFamily="34" charset="0"/>
              </a:defRPr>
            </a:lvl4pPr>
            <a:lvl5pPr>
              <a:defRPr>
                <a:solidFill>
                  <a:srgbClr val="1F497D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F3E3-A6D8-4ADB-BFFF-4DEAC2E3D8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19F3-FE46-4F75-BDA4-F3EC88A49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01E5-9FCD-458D-AA49-F6A283315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087A-FBDF-44BD-8019-4D371B6A7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3276-EFA0-4F09-A722-A0DCA221D7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4477-0212-415C-B5B5-51DAA901A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1791-1F16-46C8-8F23-27C7A2D48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3EAD-8F09-4E26-ADDF-843EB42AD3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888"/>
            <a:ext cx="857885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245225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51A9E0-D4D7-4BD7-8311-34064B284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Text Box 2"/>
          <p:cNvSpPr txBox="1">
            <a:spLocks noChangeAspect="1" noChangeArrowheads="1"/>
          </p:cNvSpPr>
          <p:nvPr userDrawn="1"/>
        </p:nvSpPr>
        <p:spPr bwMode="auto">
          <a:xfrm rot="10800000">
            <a:off x="-1131" y="0"/>
            <a:ext cx="430887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algn="l" eaLnBrk="0" hangingPunct="0">
              <a:spcBef>
                <a:spcPct val="10000"/>
              </a:spcBef>
              <a:defRPr/>
            </a:pPr>
            <a:r>
              <a:rPr lang="en-US" sz="1600" b="1" dirty="0" smtClean="0">
                <a:solidFill>
                  <a:srgbClr val="E7D7C3"/>
                </a:solidFill>
              </a:rPr>
              <a:t>           </a:t>
            </a:r>
            <a:r>
              <a:rPr lang="en-US" sz="1600" b="1" i="1" dirty="0" err="1" smtClean="0">
                <a:solidFill>
                  <a:srgbClr val="99CCFF"/>
                </a:solidFill>
                <a:latin typeface="Calibri" pitchFamily="34" charset="0"/>
              </a:rPr>
              <a:t>Oilcrop</a:t>
            </a:r>
            <a:r>
              <a:rPr lang="en-US" sz="1600" b="1" i="1" baseline="0" dirty="0" smtClean="0">
                <a:solidFill>
                  <a:srgbClr val="99CCFF"/>
                </a:solidFill>
                <a:latin typeface="Calibri" pitchFamily="34" charset="0"/>
              </a:rPr>
              <a:t> policy developments</a:t>
            </a:r>
            <a:endParaRPr lang="en-US" sz="1600" b="1" dirty="0">
              <a:solidFill>
                <a:srgbClr val="99CCFF"/>
              </a:solidFill>
            </a:endParaRP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15875" y="6381750"/>
            <a:ext cx="395288" cy="404813"/>
            <a:chOff x="0" y="0"/>
            <a:chExt cx="20000" cy="20000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ellipse">
              <a:avLst/>
            </a:prstGeom>
            <a:solidFill>
              <a:srgbClr val="99CCFF"/>
            </a:solidFill>
            <a:ln w="190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643" y="706"/>
              <a:ext cx="18715" cy="18667"/>
            </a:xfrm>
            <a:prstGeom prst="ellipse">
              <a:avLst/>
            </a:prstGeom>
            <a:solidFill>
              <a:srgbClr val="FFFFFF"/>
            </a:solidFill>
            <a:ln w="190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9157" y="5333"/>
              <a:ext cx="1526" cy="3451"/>
            </a:xfrm>
            <a:custGeom>
              <a:avLst/>
              <a:gdLst>
                <a:gd name="T0" fmla="*/ 833 w 20000"/>
                <a:gd name="T1" fmla="*/ 0 h 20000"/>
                <a:gd name="T2" fmla="*/ 694 w 20000"/>
                <a:gd name="T3" fmla="*/ 889 h 20000"/>
                <a:gd name="T4" fmla="*/ 555 w 20000"/>
                <a:gd name="T5" fmla="*/ 1278 h 20000"/>
                <a:gd name="T6" fmla="*/ 250 w 20000"/>
                <a:gd name="T7" fmla="*/ 1639 h 20000"/>
                <a:gd name="T8" fmla="*/ 139 w 20000"/>
                <a:gd name="T9" fmla="*/ 1861 h 20000"/>
                <a:gd name="T10" fmla="*/ 28 w 20000"/>
                <a:gd name="T11" fmla="*/ 2278 h 20000"/>
                <a:gd name="T12" fmla="*/ 0 w 20000"/>
                <a:gd name="T13" fmla="*/ 2667 h 20000"/>
                <a:gd name="T14" fmla="*/ 56 w 20000"/>
                <a:gd name="T15" fmla="*/ 3055 h 20000"/>
                <a:gd name="T16" fmla="*/ 361 w 20000"/>
                <a:gd name="T17" fmla="*/ 3361 h 20000"/>
                <a:gd name="T18" fmla="*/ 722 w 20000"/>
                <a:gd name="T19" fmla="*/ 3389 h 20000"/>
                <a:gd name="T20" fmla="*/ 972 w 20000"/>
                <a:gd name="T21" fmla="*/ 3389 h 20000"/>
                <a:gd name="T22" fmla="*/ 1324 w 20000"/>
                <a:gd name="T23" fmla="*/ 3278 h 20000"/>
                <a:gd name="T24" fmla="*/ 1518 w 20000"/>
                <a:gd name="T25" fmla="*/ 3083 h 20000"/>
                <a:gd name="T26" fmla="*/ 1546 w 20000"/>
                <a:gd name="T27" fmla="*/ 2694 h 20000"/>
                <a:gd name="T28" fmla="*/ 1546 w 20000"/>
                <a:gd name="T29" fmla="*/ 2278 h 20000"/>
                <a:gd name="T30" fmla="*/ 1435 w 20000"/>
                <a:gd name="T31" fmla="*/ 1833 h 20000"/>
                <a:gd name="T32" fmla="*/ 1222 w 20000"/>
                <a:gd name="T33" fmla="*/ 1583 h 20000"/>
                <a:gd name="T34" fmla="*/ 1018 w 20000"/>
                <a:gd name="T35" fmla="*/ 1250 h 20000"/>
                <a:gd name="T36" fmla="*/ 907 w 20000"/>
                <a:gd name="T37" fmla="*/ 833 h 20000"/>
                <a:gd name="T38" fmla="*/ 833 w 20000"/>
                <a:gd name="T39" fmla="*/ 0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10714" y="0"/>
                  </a:moveTo>
                  <a:lnTo>
                    <a:pt x="8929" y="5232"/>
                  </a:lnTo>
                  <a:lnTo>
                    <a:pt x="7143" y="7520"/>
                  </a:lnTo>
                  <a:lnTo>
                    <a:pt x="3214" y="9646"/>
                  </a:lnTo>
                  <a:lnTo>
                    <a:pt x="1786" y="10954"/>
                  </a:lnTo>
                  <a:lnTo>
                    <a:pt x="357" y="13406"/>
                  </a:lnTo>
                  <a:lnTo>
                    <a:pt x="0" y="15695"/>
                  </a:lnTo>
                  <a:lnTo>
                    <a:pt x="714" y="17984"/>
                  </a:lnTo>
                  <a:lnTo>
                    <a:pt x="4643" y="19782"/>
                  </a:lnTo>
                  <a:lnTo>
                    <a:pt x="9286" y="19946"/>
                  </a:lnTo>
                  <a:lnTo>
                    <a:pt x="12500" y="19946"/>
                  </a:lnTo>
                  <a:lnTo>
                    <a:pt x="17024" y="19292"/>
                  </a:lnTo>
                  <a:lnTo>
                    <a:pt x="19524" y="18147"/>
                  </a:lnTo>
                  <a:lnTo>
                    <a:pt x="19881" y="15858"/>
                  </a:lnTo>
                  <a:lnTo>
                    <a:pt x="19881" y="13406"/>
                  </a:lnTo>
                  <a:lnTo>
                    <a:pt x="18452" y="10790"/>
                  </a:lnTo>
                  <a:lnTo>
                    <a:pt x="15714" y="9319"/>
                  </a:lnTo>
                  <a:lnTo>
                    <a:pt x="13095" y="7357"/>
                  </a:lnTo>
                  <a:lnTo>
                    <a:pt x="11667" y="4905"/>
                  </a:lnTo>
                  <a:lnTo>
                    <a:pt x="10714" y="0"/>
                  </a:lnTo>
                  <a:close/>
                </a:path>
              </a:pathLst>
            </a:custGeom>
            <a:solidFill>
              <a:srgbClr val="99CCFF"/>
            </a:solidFill>
            <a:ln w="1905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9958" y="1444"/>
              <a:ext cx="6413" cy="17900"/>
              <a:chOff x="6404" y="8076"/>
              <a:chExt cx="693" cy="1933"/>
            </a:xfrm>
          </p:grpSpPr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6404" y="8073"/>
                <a:ext cx="486" cy="991"/>
              </a:xfrm>
              <a:custGeom>
                <a:avLst/>
                <a:gdLst>
                  <a:gd name="T0" fmla="*/ 482 w 20000"/>
                  <a:gd name="T1" fmla="*/ 18 h 20000"/>
                  <a:gd name="T2" fmla="*/ 165 w 20000"/>
                  <a:gd name="T3" fmla="*/ 752 h 20000"/>
                  <a:gd name="T4" fmla="*/ 153 w 20000"/>
                  <a:gd name="T5" fmla="*/ 812 h 20000"/>
                  <a:gd name="T6" fmla="*/ 147 w 20000"/>
                  <a:gd name="T7" fmla="*/ 866 h 20000"/>
                  <a:gd name="T8" fmla="*/ 140 w 20000"/>
                  <a:gd name="T9" fmla="*/ 893 h 20000"/>
                  <a:gd name="T10" fmla="*/ 123 w 20000"/>
                  <a:gd name="T11" fmla="*/ 926 h 20000"/>
                  <a:gd name="T12" fmla="*/ 93 w 20000"/>
                  <a:gd name="T13" fmla="*/ 965 h 20000"/>
                  <a:gd name="T14" fmla="*/ 57 w 20000"/>
                  <a:gd name="T15" fmla="*/ 983 h 20000"/>
                  <a:gd name="T16" fmla="*/ 18 w 20000"/>
                  <a:gd name="T17" fmla="*/ 983 h 20000"/>
                  <a:gd name="T18" fmla="*/ 0 w 20000"/>
                  <a:gd name="T19" fmla="*/ 968 h 20000"/>
                  <a:gd name="T20" fmla="*/ 0 w 20000"/>
                  <a:gd name="T21" fmla="*/ 869 h 20000"/>
                  <a:gd name="T22" fmla="*/ 24 w 20000"/>
                  <a:gd name="T23" fmla="*/ 836 h 20000"/>
                  <a:gd name="T24" fmla="*/ 51 w 20000"/>
                  <a:gd name="T25" fmla="*/ 800 h 20000"/>
                  <a:gd name="T26" fmla="*/ 78 w 20000"/>
                  <a:gd name="T27" fmla="*/ 785 h 20000"/>
                  <a:gd name="T28" fmla="*/ 105 w 20000"/>
                  <a:gd name="T29" fmla="*/ 773 h 20000"/>
                  <a:gd name="T30" fmla="*/ 123 w 20000"/>
                  <a:gd name="T31" fmla="*/ 740 h 20000"/>
                  <a:gd name="T32" fmla="*/ 437 w 20000"/>
                  <a:gd name="T33" fmla="*/ 0 h 20000"/>
                  <a:gd name="T34" fmla="*/ 482 w 20000"/>
                  <a:gd name="T35" fmla="*/ 18 h 2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00"/>
                  <a:gd name="T55" fmla="*/ 0 h 20000"/>
                  <a:gd name="T56" fmla="*/ 20000 w 20000"/>
                  <a:gd name="T57" fmla="*/ 20000 h 2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000" h="20000">
                    <a:moveTo>
                      <a:pt x="19959" y="366"/>
                    </a:moveTo>
                    <a:lnTo>
                      <a:pt x="6832" y="15285"/>
                    </a:lnTo>
                    <a:lnTo>
                      <a:pt x="6335" y="16504"/>
                    </a:lnTo>
                    <a:lnTo>
                      <a:pt x="6087" y="17602"/>
                    </a:lnTo>
                    <a:lnTo>
                      <a:pt x="5797" y="18150"/>
                    </a:lnTo>
                    <a:lnTo>
                      <a:pt x="5093" y="18821"/>
                    </a:lnTo>
                    <a:lnTo>
                      <a:pt x="3851" y="19614"/>
                    </a:lnTo>
                    <a:lnTo>
                      <a:pt x="2360" y="19980"/>
                    </a:lnTo>
                    <a:lnTo>
                      <a:pt x="745" y="19980"/>
                    </a:lnTo>
                    <a:lnTo>
                      <a:pt x="0" y="19675"/>
                    </a:lnTo>
                    <a:lnTo>
                      <a:pt x="0" y="17663"/>
                    </a:lnTo>
                    <a:lnTo>
                      <a:pt x="994" y="16992"/>
                    </a:lnTo>
                    <a:lnTo>
                      <a:pt x="2112" y="16260"/>
                    </a:lnTo>
                    <a:lnTo>
                      <a:pt x="3230" y="15955"/>
                    </a:lnTo>
                    <a:lnTo>
                      <a:pt x="4348" y="15711"/>
                    </a:lnTo>
                    <a:lnTo>
                      <a:pt x="5093" y="15041"/>
                    </a:lnTo>
                    <a:lnTo>
                      <a:pt x="18095" y="0"/>
                    </a:lnTo>
                    <a:lnTo>
                      <a:pt x="19959" y="366"/>
                    </a:lnTo>
                    <a:close/>
                  </a:path>
                </a:pathLst>
              </a:custGeom>
              <a:solidFill>
                <a:srgbClr val="99CCFF"/>
              </a:solidFill>
              <a:ln w="1905" cap="flat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6404" y="8132"/>
                <a:ext cx="599" cy="1160"/>
              </a:xfrm>
              <a:custGeom>
                <a:avLst/>
                <a:gdLst>
                  <a:gd name="T0" fmla="*/ 597 w 20000"/>
                  <a:gd name="T1" fmla="*/ 21 h 20000"/>
                  <a:gd name="T2" fmla="*/ 234 w 20000"/>
                  <a:gd name="T3" fmla="*/ 815 h 20000"/>
                  <a:gd name="T4" fmla="*/ 210 w 20000"/>
                  <a:gd name="T5" fmla="*/ 881 h 20000"/>
                  <a:gd name="T6" fmla="*/ 174 w 20000"/>
                  <a:gd name="T7" fmla="*/ 959 h 20000"/>
                  <a:gd name="T8" fmla="*/ 168 w 20000"/>
                  <a:gd name="T9" fmla="*/ 1019 h 20000"/>
                  <a:gd name="T10" fmla="*/ 168 w 20000"/>
                  <a:gd name="T11" fmla="*/ 1046 h 20000"/>
                  <a:gd name="T12" fmla="*/ 138 w 20000"/>
                  <a:gd name="T13" fmla="*/ 1088 h 20000"/>
                  <a:gd name="T14" fmla="*/ 108 w 20000"/>
                  <a:gd name="T15" fmla="*/ 1133 h 20000"/>
                  <a:gd name="T16" fmla="*/ 69 w 20000"/>
                  <a:gd name="T17" fmla="*/ 1154 h 20000"/>
                  <a:gd name="T18" fmla="*/ 24 w 20000"/>
                  <a:gd name="T19" fmla="*/ 1154 h 20000"/>
                  <a:gd name="T20" fmla="*/ 0 w 20000"/>
                  <a:gd name="T21" fmla="*/ 1136 h 20000"/>
                  <a:gd name="T22" fmla="*/ 0 w 20000"/>
                  <a:gd name="T23" fmla="*/ 1025 h 20000"/>
                  <a:gd name="T24" fmla="*/ 27 w 20000"/>
                  <a:gd name="T25" fmla="*/ 980 h 20000"/>
                  <a:gd name="T26" fmla="*/ 63 w 20000"/>
                  <a:gd name="T27" fmla="*/ 953 h 20000"/>
                  <a:gd name="T28" fmla="*/ 93 w 20000"/>
                  <a:gd name="T29" fmla="*/ 926 h 20000"/>
                  <a:gd name="T30" fmla="*/ 126 w 20000"/>
                  <a:gd name="T31" fmla="*/ 908 h 20000"/>
                  <a:gd name="T32" fmla="*/ 168 w 20000"/>
                  <a:gd name="T33" fmla="*/ 848 h 20000"/>
                  <a:gd name="T34" fmla="*/ 198 w 20000"/>
                  <a:gd name="T35" fmla="*/ 788 h 20000"/>
                  <a:gd name="T36" fmla="*/ 555 w 20000"/>
                  <a:gd name="T37" fmla="*/ 0 h 20000"/>
                  <a:gd name="T38" fmla="*/ 597 w 20000"/>
                  <a:gd name="T39" fmla="*/ 21 h 200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00"/>
                  <a:gd name="T61" fmla="*/ 0 h 20000"/>
                  <a:gd name="T62" fmla="*/ 20000 w 20000"/>
                  <a:gd name="T63" fmla="*/ 20000 h 200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00" h="20000">
                    <a:moveTo>
                      <a:pt x="19967" y="364"/>
                    </a:moveTo>
                    <a:lnTo>
                      <a:pt x="7826" y="14113"/>
                    </a:lnTo>
                    <a:lnTo>
                      <a:pt x="7023" y="15255"/>
                    </a:lnTo>
                    <a:lnTo>
                      <a:pt x="5819" y="16606"/>
                    </a:lnTo>
                    <a:lnTo>
                      <a:pt x="5619" y="17645"/>
                    </a:lnTo>
                    <a:lnTo>
                      <a:pt x="5619" y="18113"/>
                    </a:lnTo>
                    <a:lnTo>
                      <a:pt x="4615" y="18840"/>
                    </a:lnTo>
                    <a:lnTo>
                      <a:pt x="3612" y="19619"/>
                    </a:lnTo>
                    <a:lnTo>
                      <a:pt x="2308" y="19983"/>
                    </a:lnTo>
                    <a:lnTo>
                      <a:pt x="803" y="19983"/>
                    </a:lnTo>
                    <a:lnTo>
                      <a:pt x="0" y="19671"/>
                    </a:lnTo>
                    <a:lnTo>
                      <a:pt x="0" y="17749"/>
                    </a:lnTo>
                    <a:lnTo>
                      <a:pt x="903" y="16970"/>
                    </a:lnTo>
                    <a:lnTo>
                      <a:pt x="2107" y="16502"/>
                    </a:lnTo>
                    <a:lnTo>
                      <a:pt x="3110" y="16035"/>
                    </a:lnTo>
                    <a:lnTo>
                      <a:pt x="4214" y="15723"/>
                    </a:lnTo>
                    <a:lnTo>
                      <a:pt x="5619" y="14684"/>
                    </a:lnTo>
                    <a:lnTo>
                      <a:pt x="6622" y="13645"/>
                    </a:lnTo>
                    <a:lnTo>
                      <a:pt x="18562" y="0"/>
                    </a:lnTo>
                    <a:lnTo>
                      <a:pt x="19967" y="364"/>
                    </a:lnTo>
                    <a:close/>
                  </a:path>
                </a:pathLst>
              </a:custGeom>
              <a:solidFill>
                <a:srgbClr val="99CCFF"/>
              </a:solidFill>
              <a:ln w="1905" cap="flat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6404" y="8217"/>
                <a:ext cx="694" cy="1796"/>
              </a:xfrm>
              <a:custGeom>
                <a:avLst/>
                <a:gdLst>
                  <a:gd name="T0" fmla="*/ 51 w 20000"/>
                  <a:gd name="T1" fmla="*/ 1788 h 20000"/>
                  <a:gd name="T2" fmla="*/ 51 w 20000"/>
                  <a:gd name="T3" fmla="*/ 1363 h 20000"/>
                  <a:gd name="T4" fmla="*/ 66 w 20000"/>
                  <a:gd name="T5" fmla="*/ 1330 h 20000"/>
                  <a:gd name="T6" fmla="*/ 87 w 20000"/>
                  <a:gd name="T7" fmla="*/ 1312 h 20000"/>
                  <a:gd name="T8" fmla="*/ 123 w 20000"/>
                  <a:gd name="T9" fmla="*/ 1288 h 20000"/>
                  <a:gd name="T10" fmla="*/ 168 w 20000"/>
                  <a:gd name="T11" fmla="*/ 1259 h 20000"/>
                  <a:gd name="T12" fmla="*/ 198 w 20000"/>
                  <a:gd name="T13" fmla="*/ 1228 h 20000"/>
                  <a:gd name="T14" fmla="*/ 222 w 20000"/>
                  <a:gd name="T15" fmla="*/ 1178 h 20000"/>
                  <a:gd name="T16" fmla="*/ 237 w 20000"/>
                  <a:gd name="T17" fmla="*/ 1117 h 20000"/>
                  <a:gd name="T18" fmla="*/ 240 w 20000"/>
                  <a:gd name="T19" fmla="*/ 1070 h 20000"/>
                  <a:gd name="T20" fmla="*/ 243 w 20000"/>
                  <a:gd name="T21" fmla="*/ 1006 h 20000"/>
                  <a:gd name="T22" fmla="*/ 273 w 20000"/>
                  <a:gd name="T23" fmla="*/ 922 h 20000"/>
                  <a:gd name="T24" fmla="*/ 692 w 20000"/>
                  <a:gd name="T25" fmla="*/ 39 h 20000"/>
                  <a:gd name="T26" fmla="*/ 653 w 20000"/>
                  <a:gd name="T27" fmla="*/ 0 h 20000"/>
                  <a:gd name="T28" fmla="*/ 215 w 20000"/>
                  <a:gd name="T29" fmla="*/ 922 h 20000"/>
                  <a:gd name="T30" fmla="*/ 195 w 20000"/>
                  <a:gd name="T31" fmla="*/ 986 h 20000"/>
                  <a:gd name="T32" fmla="*/ 174 w 20000"/>
                  <a:gd name="T33" fmla="*/ 1036 h 20000"/>
                  <a:gd name="T34" fmla="*/ 144 w 20000"/>
                  <a:gd name="T35" fmla="*/ 1070 h 20000"/>
                  <a:gd name="T36" fmla="*/ 102 w 20000"/>
                  <a:gd name="T37" fmla="*/ 1099 h 20000"/>
                  <a:gd name="T38" fmla="*/ 66 w 20000"/>
                  <a:gd name="T39" fmla="*/ 1117 h 20000"/>
                  <a:gd name="T40" fmla="*/ 30 w 20000"/>
                  <a:gd name="T41" fmla="*/ 1144 h 20000"/>
                  <a:gd name="T42" fmla="*/ 6 w 20000"/>
                  <a:gd name="T43" fmla="*/ 1166 h 20000"/>
                  <a:gd name="T44" fmla="*/ 0 w 20000"/>
                  <a:gd name="T45" fmla="*/ 1210 h 20000"/>
                  <a:gd name="T46" fmla="*/ 0 w 20000"/>
                  <a:gd name="T47" fmla="*/ 1791 h 20000"/>
                  <a:gd name="T48" fmla="*/ 51 w 20000"/>
                  <a:gd name="T49" fmla="*/ 1788 h 200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000"/>
                  <a:gd name="T76" fmla="*/ 0 h 20000"/>
                  <a:gd name="T77" fmla="*/ 20000 w 20000"/>
                  <a:gd name="T78" fmla="*/ 20000 h 200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000" h="20000">
                    <a:moveTo>
                      <a:pt x="1472" y="19955"/>
                    </a:moveTo>
                    <a:lnTo>
                      <a:pt x="1472" y="15212"/>
                    </a:lnTo>
                    <a:lnTo>
                      <a:pt x="1905" y="14844"/>
                    </a:lnTo>
                    <a:lnTo>
                      <a:pt x="2511" y="14643"/>
                    </a:lnTo>
                    <a:lnTo>
                      <a:pt x="3550" y="14375"/>
                    </a:lnTo>
                    <a:lnTo>
                      <a:pt x="4848" y="14051"/>
                    </a:lnTo>
                    <a:lnTo>
                      <a:pt x="5714" y="13705"/>
                    </a:lnTo>
                    <a:lnTo>
                      <a:pt x="6407" y="13147"/>
                    </a:lnTo>
                    <a:lnTo>
                      <a:pt x="6840" y="12467"/>
                    </a:lnTo>
                    <a:lnTo>
                      <a:pt x="6926" y="11942"/>
                    </a:lnTo>
                    <a:lnTo>
                      <a:pt x="7013" y="11228"/>
                    </a:lnTo>
                    <a:lnTo>
                      <a:pt x="7879" y="10290"/>
                    </a:lnTo>
                    <a:lnTo>
                      <a:pt x="19971" y="435"/>
                    </a:lnTo>
                    <a:lnTo>
                      <a:pt x="18846" y="0"/>
                    </a:lnTo>
                    <a:lnTo>
                      <a:pt x="6205" y="10290"/>
                    </a:lnTo>
                    <a:lnTo>
                      <a:pt x="5628" y="11004"/>
                    </a:lnTo>
                    <a:lnTo>
                      <a:pt x="5022" y="11563"/>
                    </a:lnTo>
                    <a:lnTo>
                      <a:pt x="4156" y="11942"/>
                    </a:lnTo>
                    <a:lnTo>
                      <a:pt x="2944" y="12266"/>
                    </a:lnTo>
                    <a:lnTo>
                      <a:pt x="1905" y="12467"/>
                    </a:lnTo>
                    <a:lnTo>
                      <a:pt x="866" y="12768"/>
                    </a:lnTo>
                    <a:lnTo>
                      <a:pt x="173" y="13013"/>
                    </a:lnTo>
                    <a:lnTo>
                      <a:pt x="0" y="13504"/>
                    </a:lnTo>
                    <a:lnTo>
                      <a:pt x="0" y="19989"/>
                    </a:lnTo>
                    <a:lnTo>
                      <a:pt x="1472" y="19955"/>
                    </a:lnTo>
                    <a:close/>
                  </a:path>
                </a:pathLst>
              </a:custGeom>
              <a:solidFill>
                <a:srgbClr val="99CCFF"/>
              </a:solidFill>
              <a:ln w="1905" cap="flat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3"/>
            <p:cNvGrpSpPr>
              <a:grpSpLocks/>
            </p:cNvGrpSpPr>
            <p:nvPr/>
          </p:nvGrpSpPr>
          <p:grpSpPr bwMode="auto">
            <a:xfrm>
              <a:off x="3517" y="1444"/>
              <a:ext cx="6451" cy="17900"/>
              <a:chOff x="5708" y="8076"/>
              <a:chExt cx="697" cy="1933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5927" y="8073"/>
                <a:ext cx="477" cy="991"/>
              </a:xfrm>
              <a:custGeom>
                <a:avLst/>
                <a:gdLst>
                  <a:gd name="T0" fmla="*/ 0 w 20000"/>
                  <a:gd name="T1" fmla="*/ 18 h 20000"/>
                  <a:gd name="T2" fmla="*/ 320 w 20000"/>
                  <a:gd name="T3" fmla="*/ 752 h 20000"/>
                  <a:gd name="T4" fmla="*/ 332 w 20000"/>
                  <a:gd name="T5" fmla="*/ 812 h 20000"/>
                  <a:gd name="T6" fmla="*/ 338 w 20000"/>
                  <a:gd name="T7" fmla="*/ 866 h 20000"/>
                  <a:gd name="T8" fmla="*/ 345 w 20000"/>
                  <a:gd name="T9" fmla="*/ 893 h 20000"/>
                  <a:gd name="T10" fmla="*/ 362 w 20000"/>
                  <a:gd name="T11" fmla="*/ 926 h 20000"/>
                  <a:gd name="T12" fmla="*/ 392 w 20000"/>
                  <a:gd name="T13" fmla="*/ 965 h 20000"/>
                  <a:gd name="T14" fmla="*/ 428 w 20000"/>
                  <a:gd name="T15" fmla="*/ 983 h 20000"/>
                  <a:gd name="T16" fmla="*/ 462 w 20000"/>
                  <a:gd name="T17" fmla="*/ 983 h 20000"/>
                  <a:gd name="T18" fmla="*/ 482 w 20000"/>
                  <a:gd name="T19" fmla="*/ 968 h 20000"/>
                  <a:gd name="T20" fmla="*/ 482 w 20000"/>
                  <a:gd name="T21" fmla="*/ 869 h 20000"/>
                  <a:gd name="T22" fmla="*/ 462 w 20000"/>
                  <a:gd name="T23" fmla="*/ 836 h 20000"/>
                  <a:gd name="T24" fmla="*/ 434 w 20000"/>
                  <a:gd name="T25" fmla="*/ 800 h 20000"/>
                  <a:gd name="T26" fmla="*/ 407 w 20000"/>
                  <a:gd name="T27" fmla="*/ 785 h 20000"/>
                  <a:gd name="T28" fmla="*/ 383 w 20000"/>
                  <a:gd name="T29" fmla="*/ 773 h 20000"/>
                  <a:gd name="T30" fmla="*/ 362 w 20000"/>
                  <a:gd name="T31" fmla="*/ 740 h 20000"/>
                  <a:gd name="T32" fmla="*/ 42 w 20000"/>
                  <a:gd name="T33" fmla="*/ 0 h 20000"/>
                  <a:gd name="T34" fmla="*/ 0 w 20000"/>
                  <a:gd name="T35" fmla="*/ 18 h 2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00"/>
                  <a:gd name="T55" fmla="*/ 0 h 20000"/>
                  <a:gd name="T56" fmla="*/ 20000 w 20000"/>
                  <a:gd name="T57" fmla="*/ 20000 h 2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000" h="20000">
                    <a:moveTo>
                      <a:pt x="0" y="366"/>
                    </a:moveTo>
                    <a:lnTo>
                      <a:pt x="13251" y="15285"/>
                    </a:lnTo>
                    <a:lnTo>
                      <a:pt x="13747" y="16504"/>
                    </a:lnTo>
                    <a:lnTo>
                      <a:pt x="13996" y="17602"/>
                    </a:lnTo>
                    <a:lnTo>
                      <a:pt x="14286" y="18150"/>
                    </a:lnTo>
                    <a:lnTo>
                      <a:pt x="14990" y="18821"/>
                    </a:lnTo>
                    <a:lnTo>
                      <a:pt x="16232" y="19614"/>
                    </a:lnTo>
                    <a:lnTo>
                      <a:pt x="17723" y="19980"/>
                    </a:lnTo>
                    <a:lnTo>
                      <a:pt x="19130" y="19980"/>
                    </a:lnTo>
                    <a:lnTo>
                      <a:pt x="19959" y="19675"/>
                    </a:lnTo>
                    <a:lnTo>
                      <a:pt x="19959" y="17663"/>
                    </a:lnTo>
                    <a:lnTo>
                      <a:pt x="19130" y="16992"/>
                    </a:lnTo>
                    <a:lnTo>
                      <a:pt x="17971" y="16260"/>
                    </a:lnTo>
                    <a:lnTo>
                      <a:pt x="16853" y="15955"/>
                    </a:lnTo>
                    <a:lnTo>
                      <a:pt x="15859" y="15711"/>
                    </a:lnTo>
                    <a:lnTo>
                      <a:pt x="14990" y="15041"/>
                    </a:lnTo>
                    <a:lnTo>
                      <a:pt x="1739" y="0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99CCFF"/>
              </a:solidFill>
              <a:ln w="1905" cap="flat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auto">
              <a:xfrm>
                <a:off x="5805" y="8132"/>
                <a:ext cx="599" cy="1160"/>
              </a:xfrm>
              <a:custGeom>
                <a:avLst/>
                <a:gdLst>
                  <a:gd name="T0" fmla="*/ 0 w 20000"/>
                  <a:gd name="T1" fmla="*/ 21 h 20000"/>
                  <a:gd name="T2" fmla="*/ 367 w 20000"/>
                  <a:gd name="T3" fmla="*/ 815 h 20000"/>
                  <a:gd name="T4" fmla="*/ 390 w 20000"/>
                  <a:gd name="T5" fmla="*/ 881 h 20000"/>
                  <a:gd name="T6" fmla="*/ 423 w 20000"/>
                  <a:gd name="T7" fmla="*/ 959 h 20000"/>
                  <a:gd name="T8" fmla="*/ 432 w 20000"/>
                  <a:gd name="T9" fmla="*/ 1019 h 20000"/>
                  <a:gd name="T10" fmla="*/ 432 w 20000"/>
                  <a:gd name="T11" fmla="*/ 1046 h 20000"/>
                  <a:gd name="T12" fmla="*/ 457 w 20000"/>
                  <a:gd name="T13" fmla="*/ 1088 h 20000"/>
                  <a:gd name="T14" fmla="*/ 492 w 20000"/>
                  <a:gd name="T15" fmla="*/ 1133 h 20000"/>
                  <a:gd name="T16" fmla="*/ 532 w 20000"/>
                  <a:gd name="T17" fmla="*/ 1154 h 20000"/>
                  <a:gd name="T18" fmla="*/ 577 w 20000"/>
                  <a:gd name="T19" fmla="*/ 1154 h 20000"/>
                  <a:gd name="T20" fmla="*/ 597 w 20000"/>
                  <a:gd name="T21" fmla="*/ 1136 h 20000"/>
                  <a:gd name="T22" fmla="*/ 597 w 20000"/>
                  <a:gd name="T23" fmla="*/ 1025 h 20000"/>
                  <a:gd name="T24" fmla="*/ 573 w 20000"/>
                  <a:gd name="T25" fmla="*/ 980 h 20000"/>
                  <a:gd name="T26" fmla="*/ 543 w 20000"/>
                  <a:gd name="T27" fmla="*/ 953 h 20000"/>
                  <a:gd name="T28" fmla="*/ 507 w 20000"/>
                  <a:gd name="T29" fmla="*/ 926 h 20000"/>
                  <a:gd name="T30" fmla="*/ 474 w 20000"/>
                  <a:gd name="T31" fmla="*/ 908 h 20000"/>
                  <a:gd name="T32" fmla="*/ 432 w 20000"/>
                  <a:gd name="T33" fmla="*/ 848 h 20000"/>
                  <a:gd name="T34" fmla="*/ 402 w 20000"/>
                  <a:gd name="T35" fmla="*/ 788 h 20000"/>
                  <a:gd name="T36" fmla="*/ 42 w 20000"/>
                  <a:gd name="T37" fmla="*/ 0 h 20000"/>
                  <a:gd name="T38" fmla="*/ 0 w 20000"/>
                  <a:gd name="T39" fmla="*/ 21 h 200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00"/>
                  <a:gd name="T61" fmla="*/ 0 h 20000"/>
                  <a:gd name="T62" fmla="*/ 20000 w 20000"/>
                  <a:gd name="T63" fmla="*/ 20000 h 200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00" h="20000">
                    <a:moveTo>
                      <a:pt x="0" y="364"/>
                    </a:moveTo>
                    <a:lnTo>
                      <a:pt x="12274" y="14113"/>
                    </a:lnTo>
                    <a:lnTo>
                      <a:pt x="13043" y="15255"/>
                    </a:lnTo>
                    <a:lnTo>
                      <a:pt x="14147" y="16606"/>
                    </a:lnTo>
                    <a:lnTo>
                      <a:pt x="14448" y="17645"/>
                    </a:lnTo>
                    <a:lnTo>
                      <a:pt x="14448" y="18113"/>
                    </a:lnTo>
                    <a:lnTo>
                      <a:pt x="15284" y="18840"/>
                    </a:lnTo>
                    <a:lnTo>
                      <a:pt x="16455" y="19619"/>
                    </a:lnTo>
                    <a:lnTo>
                      <a:pt x="17793" y="19983"/>
                    </a:lnTo>
                    <a:lnTo>
                      <a:pt x="19298" y="19983"/>
                    </a:lnTo>
                    <a:lnTo>
                      <a:pt x="19967" y="19671"/>
                    </a:lnTo>
                    <a:lnTo>
                      <a:pt x="19967" y="17749"/>
                    </a:lnTo>
                    <a:lnTo>
                      <a:pt x="19164" y="16970"/>
                    </a:lnTo>
                    <a:lnTo>
                      <a:pt x="18161" y="16502"/>
                    </a:lnTo>
                    <a:lnTo>
                      <a:pt x="16957" y="16035"/>
                    </a:lnTo>
                    <a:lnTo>
                      <a:pt x="15853" y="15723"/>
                    </a:lnTo>
                    <a:lnTo>
                      <a:pt x="14448" y="14684"/>
                    </a:lnTo>
                    <a:lnTo>
                      <a:pt x="13445" y="13645"/>
                    </a:lnTo>
                    <a:lnTo>
                      <a:pt x="1405" y="0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99CCFF"/>
              </a:solidFill>
              <a:ln w="1905" cap="flat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6"/>
              <p:cNvSpPr>
                <a:spLocks/>
              </p:cNvSpPr>
              <p:nvPr/>
            </p:nvSpPr>
            <p:spPr bwMode="auto">
              <a:xfrm>
                <a:off x="5710" y="8217"/>
                <a:ext cx="694" cy="1796"/>
              </a:xfrm>
              <a:custGeom>
                <a:avLst/>
                <a:gdLst>
                  <a:gd name="T0" fmla="*/ 638 w 20000"/>
                  <a:gd name="T1" fmla="*/ 1788 h 20000"/>
                  <a:gd name="T2" fmla="*/ 644 w 20000"/>
                  <a:gd name="T3" fmla="*/ 1363 h 20000"/>
                  <a:gd name="T4" fmla="*/ 629 w 20000"/>
                  <a:gd name="T5" fmla="*/ 1330 h 20000"/>
                  <a:gd name="T6" fmla="*/ 605 w 20000"/>
                  <a:gd name="T7" fmla="*/ 1312 h 20000"/>
                  <a:gd name="T8" fmla="*/ 570 w 20000"/>
                  <a:gd name="T9" fmla="*/ 1288 h 20000"/>
                  <a:gd name="T10" fmla="*/ 525 w 20000"/>
                  <a:gd name="T11" fmla="*/ 1259 h 20000"/>
                  <a:gd name="T12" fmla="*/ 495 w 20000"/>
                  <a:gd name="T13" fmla="*/ 1228 h 20000"/>
                  <a:gd name="T14" fmla="*/ 470 w 20000"/>
                  <a:gd name="T15" fmla="*/ 1178 h 20000"/>
                  <a:gd name="T16" fmla="*/ 455 w 20000"/>
                  <a:gd name="T17" fmla="*/ 1117 h 20000"/>
                  <a:gd name="T18" fmla="*/ 452 w 20000"/>
                  <a:gd name="T19" fmla="*/ 1070 h 20000"/>
                  <a:gd name="T20" fmla="*/ 452 w 20000"/>
                  <a:gd name="T21" fmla="*/ 1006 h 20000"/>
                  <a:gd name="T22" fmla="*/ 422 w 20000"/>
                  <a:gd name="T23" fmla="*/ 922 h 20000"/>
                  <a:gd name="T24" fmla="*/ 0 w 20000"/>
                  <a:gd name="T25" fmla="*/ 39 h 20000"/>
                  <a:gd name="T26" fmla="*/ 42 w 20000"/>
                  <a:gd name="T27" fmla="*/ 0 h 20000"/>
                  <a:gd name="T28" fmla="*/ 473 w 20000"/>
                  <a:gd name="T29" fmla="*/ 922 h 20000"/>
                  <a:gd name="T30" fmla="*/ 500 w 20000"/>
                  <a:gd name="T31" fmla="*/ 986 h 20000"/>
                  <a:gd name="T32" fmla="*/ 525 w 20000"/>
                  <a:gd name="T33" fmla="*/ 1036 h 20000"/>
                  <a:gd name="T34" fmla="*/ 552 w 20000"/>
                  <a:gd name="T35" fmla="*/ 1070 h 20000"/>
                  <a:gd name="T36" fmla="*/ 587 w 20000"/>
                  <a:gd name="T37" fmla="*/ 1099 h 20000"/>
                  <a:gd name="T38" fmla="*/ 629 w 20000"/>
                  <a:gd name="T39" fmla="*/ 1117 h 20000"/>
                  <a:gd name="T40" fmla="*/ 665 w 20000"/>
                  <a:gd name="T41" fmla="*/ 1144 h 20000"/>
                  <a:gd name="T42" fmla="*/ 689 w 20000"/>
                  <a:gd name="T43" fmla="*/ 1166 h 20000"/>
                  <a:gd name="T44" fmla="*/ 692 w 20000"/>
                  <a:gd name="T45" fmla="*/ 1210 h 20000"/>
                  <a:gd name="T46" fmla="*/ 692 w 20000"/>
                  <a:gd name="T47" fmla="*/ 1791 h 20000"/>
                  <a:gd name="T48" fmla="*/ 638 w 20000"/>
                  <a:gd name="T49" fmla="*/ 1788 h 200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000"/>
                  <a:gd name="T76" fmla="*/ 0 h 20000"/>
                  <a:gd name="T77" fmla="*/ 20000 w 20000"/>
                  <a:gd name="T78" fmla="*/ 20000 h 200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000" h="20000">
                    <a:moveTo>
                      <a:pt x="18413" y="19955"/>
                    </a:moveTo>
                    <a:lnTo>
                      <a:pt x="18586" y="15212"/>
                    </a:lnTo>
                    <a:lnTo>
                      <a:pt x="18153" y="14844"/>
                    </a:lnTo>
                    <a:lnTo>
                      <a:pt x="17460" y="14643"/>
                    </a:lnTo>
                    <a:lnTo>
                      <a:pt x="16450" y="14375"/>
                    </a:lnTo>
                    <a:lnTo>
                      <a:pt x="15152" y="14051"/>
                    </a:lnTo>
                    <a:lnTo>
                      <a:pt x="14286" y="13705"/>
                    </a:lnTo>
                    <a:lnTo>
                      <a:pt x="13564" y="13147"/>
                    </a:lnTo>
                    <a:lnTo>
                      <a:pt x="13131" y="12467"/>
                    </a:lnTo>
                    <a:lnTo>
                      <a:pt x="13045" y="11942"/>
                    </a:lnTo>
                    <a:lnTo>
                      <a:pt x="13045" y="11228"/>
                    </a:lnTo>
                    <a:lnTo>
                      <a:pt x="12179" y="10290"/>
                    </a:lnTo>
                    <a:lnTo>
                      <a:pt x="0" y="435"/>
                    </a:lnTo>
                    <a:lnTo>
                      <a:pt x="1212" y="0"/>
                    </a:lnTo>
                    <a:lnTo>
                      <a:pt x="13651" y="10290"/>
                    </a:lnTo>
                    <a:lnTo>
                      <a:pt x="14430" y="11004"/>
                    </a:lnTo>
                    <a:lnTo>
                      <a:pt x="15152" y="11563"/>
                    </a:lnTo>
                    <a:lnTo>
                      <a:pt x="15931" y="11942"/>
                    </a:lnTo>
                    <a:lnTo>
                      <a:pt x="16941" y="12266"/>
                    </a:lnTo>
                    <a:lnTo>
                      <a:pt x="18153" y="12467"/>
                    </a:lnTo>
                    <a:lnTo>
                      <a:pt x="19192" y="12768"/>
                    </a:lnTo>
                    <a:lnTo>
                      <a:pt x="19885" y="13013"/>
                    </a:lnTo>
                    <a:lnTo>
                      <a:pt x="19971" y="13504"/>
                    </a:lnTo>
                    <a:lnTo>
                      <a:pt x="19971" y="19989"/>
                    </a:lnTo>
                    <a:lnTo>
                      <a:pt x="18413" y="19955"/>
                    </a:lnTo>
                    <a:close/>
                  </a:path>
                </a:pathLst>
              </a:custGeom>
              <a:solidFill>
                <a:srgbClr val="99CCFF"/>
              </a:solidFill>
              <a:ln w="1905" cap="flat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928" y="6824"/>
              <a:ext cx="3052" cy="4392"/>
            </a:xfrm>
            <a:custGeom>
              <a:avLst/>
              <a:gdLst>
                <a:gd name="T0" fmla="*/ 860 w 20000"/>
                <a:gd name="T1" fmla="*/ 4361 h 20000"/>
                <a:gd name="T2" fmla="*/ 860 w 20000"/>
                <a:gd name="T3" fmla="*/ 2528 h 20000"/>
                <a:gd name="T4" fmla="*/ 2813 w 20000"/>
                <a:gd name="T5" fmla="*/ 2528 h 20000"/>
                <a:gd name="T6" fmla="*/ 2813 w 20000"/>
                <a:gd name="T7" fmla="*/ 1778 h 20000"/>
                <a:gd name="T8" fmla="*/ 860 w 20000"/>
                <a:gd name="T9" fmla="*/ 1778 h 20000"/>
                <a:gd name="T10" fmla="*/ 860 w 20000"/>
                <a:gd name="T11" fmla="*/ 805 h 20000"/>
                <a:gd name="T12" fmla="*/ 2998 w 20000"/>
                <a:gd name="T13" fmla="*/ 805 h 20000"/>
                <a:gd name="T14" fmla="*/ 2998 w 20000"/>
                <a:gd name="T15" fmla="*/ 0 h 20000"/>
                <a:gd name="T16" fmla="*/ 0 w 20000"/>
                <a:gd name="T17" fmla="*/ 0 h 20000"/>
                <a:gd name="T18" fmla="*/ 0 w 20000"/>
                <a:gd name="T19" fmla="*/ 4361 h 20000"/>
                <a:gd name="T20" fmla="*/ 860 w 20000"/>
                <a:gd name="T21" fmla="*/ 4361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5723" y="19958"/>
                  </a:moveTo>
                  <a:lnTo>
                    <a:pt x="5723" y="11568"/>
                  </a:lnTo>
                  <a:lnTo>
                    <a:pt x="18708" y="11568"/>
                  </a:lnTo>
                  <a:lnTo>
                    <a:pt x="18708" y="8136"/>
                  </a:lnTo>
                  <a:lnTo>
                    <a:pt x="5723" y="8136"/>
                  </a:lnTo>
                  <a:lnTo>
                    <a:pt x="5723" y="3686"/>
                  </a:lnTo>
                  <a:lnTo>
                    <a:pt x="19938" y="3686"/>
                  </a:lnTo>
                  <a:lnTo>
                    <a:pt x="19938" y="0"/>
                  </a:lnTo>
                  <a:lnTo>
                    <a:pt x="0" y="0"/>
                  </a:lnTo>
                  <a:lnTo>
                    <a:pt x="0" y="19958"/>
                  </a:lnTo>
                  <a:lnTo>
                    <a:pt x="5723" y="19958"/>
                  </a:lnTo>
                  <a:close/>
                </a:path>
              </a:pathLst>
            </a:custGeom>
            <a:solidFill>
              <a:srgbClr val="99CCFF"/>
            </a:solidFill>
            <a:ln w="1905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032" y="1333"/>
              <a:ext cx="4016" cy="4392"/>
            </a:xfrm>
            <a:custGeom>
              <a:avLst/>
              <a:gdLst>
                <a:gd name="T0" fmla="*/ 1527 w 20000"/>
                <a:gd name="T1" fmla="*/ 0 h 20000"/>
                <a:gd name="T2" fmla="*/ 2545 w 20000"/>
                <a:gd name="T3" fmla="*/ 0 h 20000"/>
                <a:gd name="T4" fmla="*/ 4044 w 20000"/>
                <a:gd name="T5" fmla="*/ 4361 h 20000"/>
                <a:gd name="T6" fmla="*/ 3100 w 20000"/>
                <a:gd name="T7" fmla="*/ 4361 h 20000"/>
                <a:gd name="T8" fmla="*/ 2887 w 20000"/>
                <a:gd name="T9" fmla="*/ 3527 h 20000"/>
                <a:gd name="T10" fmla="*/ 1194 w 20000"/>
                <a:gd name="T11" fmla="*/ 3527 h 20000"/>
                <a:gd name="T12" fmla="*/ 972 w 20000"/>
                <a:gd name="T13" fmla="*/ 4361 h 20000"/>
                <a:gd name="T14" fmla="*/ 0 w 20000"/>
                <a:gd name="T15" fmla="*/ 4361 h 20000"/>
                <a:gd name="T16" fmla="*/ 1527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7534" y="0"/>
                  </a:moveTo>
                  <a:lnTo>
                    <a:pt x="12557" y="0"/>
                  </a:lnTo>
                  <a:lnTo>
                    <a:pt x="19954" y="19958"/>
                  </a:lnTo>
                  <a:lnTo>
                    <a:pt x="15297" y="19958"/>
                  </a:lnTo>
                  <a:lnTo>
                    <a:pt x="14247" y="16144"/>
                  </a:lnTo>
                  <a:lnTo>
                    <a:pt x="5890" y="16144"/>
                  </a:lnTo>
                  <a:lnTo>
                    <a:pt x="4795" y="19958"/>
                  </a:lnTo>
                  <a:lnTo>
                    <a:pt x="0" y="19958"/>
                  </a:lnTo>
                  <a:lnTo>
                    <a:pt x="7534" y="0"/>
                  </a:lnTo>
                  <a:close/>
                </a:path>
              </a:pathLst>
            </a:custGeom>
            <a:solidFill>
              <a:srgbClr val="99CCFF"/>
            </a:solidFill>
            <a:ln w="1905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9398" y="2196"/>
              <a:ext cx="1285" cy="1882"/>
            </a:xfrm>
            <a:custGeom>
              <a:avLst/>
              <a:gdLst>
                <a:gd name="T0" fmla="*/ 0 w 20000"/>
                <a:gd name="T1" fmla="*/ 1889 h 20000"/>
                <a:gd name="T2" fmla="*/ 1268 w 20000"/>
                <a:gd name="T3" fmla="*/ 1889 h 20000"/>
                <a:gd name="T4" fmla="*/ 666 w 20000"/>
                <a:gd name="T5" fmla="*/ 0 h 20000"/>
                <a:gd name="T6" fmla="*/ 0 w 20000"/>
                <a:gd name="T7" fmla="*/ 1889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902"/>
                  </a:moveTo>
                  <a:lnTo>
                    <a:pt x="19855" y="19902"/>
                  </a:lnTo>
                  <a:lnTo>
                    <a:pt x="10435" y="0"/>
                  </a:lnTo>
                  <a:lnTo>
                    <a:pt x="0" y="19902"/>
                  </a:lnTo>
                  <a:close/>
                </a:path>
              </a:pathLst>
            </a:custGeom>
            <a:solidFill>
              <a:srgbClr val="FFFFFF"/>
            </a:solidFill>
            <a:ln w="1905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14458" y="6824"/>
              <a:ext cx="4177" cy="4627"/>
            </a:xfrm>
            <a:prstGeom prst="ellipse">
              <a:avLst/>
            </a:prstGeom>
            <a:solidFill>
              <a:srgbClr val="99CCFF"/>
            </a:solidFill>
            <a:ln w="190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15261" y="7686"/>
              <a:ext cx="2490" cy="2980"/>
            </a:xfrm>
            <a:prstGeom prst="ellipse">
              <a:avLst/>
            </a:prstGeom>
            <a:solidFill>
              <a:srgbClr val="FFFFFF"/>
            </a:solidFill>
            <a:ln w="190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526" y="12078"/>
              <a:ext cx="1526" cy="1255"/>
            </a:xfrm>
            <a:custGeom>
              <a:avLst/>
              <a:gdLst>
                <a:gd name="T0" fmla="*/ 83 w 20000"/>
                <a:gd name="T1" fmla="*/ 583 h 20000"/>
                <a:gd name="T2" fmla="*/ 556 w 20000"/>
                <a:gd name="T3" fmla="*/ 472 h 20000"/>
                <a:gd name="T4" fmla="*/ 667 w 20000"/>
                <a:gd name="T5" fmla="*/ 750 h 20000"/>
                <a:gd name="T6" fmla="*/ 806 w 20000"/>
                <a:gd name="T7" fmla="*/ 1083 h 20000"/>
                <a:gd name="T8" fmla="*/ 926 w 20000"/>
                <a:gd name="T9" fmla="*/ 1027 h 20000"/>
                <a:gd name="T10" fmla="*/ 833 w 20000"/>
                <a:gd name="T11" fmla="*/ 722 h 20000"/>
                <a:gd name="T12" fmla="*/ 722 w 20000"/>
                <a:gd name="T13" fmla="*/ 389 h 20000"/>
                <a:gd name="T14" fmla="*/ 926 w 20000"/>
                <a:gd name="T15" fmla="*/ 305 h 20000"/>
                <a:gd name="T16" fmla="*/ 1028 w 20000"/>
                <a:gd name="T17" fmla="*/ 639 h 20000"/>
                <a:gd name="T18" fmla="*/ 1278 w 20000"/>
                <a:gd name="T19" fmla="*/ 889 h 20000"/>
                <a:gd name="T20" fmla="*/ 1389 w 20000"/>
                <a:gd name="T21" fmla="*/ 1222 h 20000"/>
                <a:gd name="T22" fmla="*/ 1528 w 20000"/>
                <a:gd name="T23" fmla="*/ 1194 h 20000"/>
                <a:gd name="T24" fmla="*/ 1417 w 20000"/>
                <a:gd name="T25" fmla="*/ 889 h 20000"/>
                <a:gd name="T26" fmla="*/ 1306 w 20000"/>
                <a:gd name="T27" fmla="*/ 583 h 20000"/>
                <a:gd name="T28" fmla="*/ 1204 w 20000"/>
                <a:gd name="T29" fmla="*/ 305 h 20000"/>
                <a:gd name="T30" fmla="*/ 1028 w 20000"/>
                <a:gd name="T31" fmla="*/ 0 h 20000"/>
                <a:gd name="T32" fmla="*/ 0 w 20000"/>
                <a:gd name="T33" fmla="*/ 361 h 20000"/>
                <a:gd name="T34" fmla="*/ 83 w 20000"/>
                <a:gd name="T35" fmla="*/ 583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1084" y="9474"/>
                  </a:moveTo>
                  <a:lnTo>
                    <a:pt x="7229" y="7669"/>
                  </a:lnTo>
                  <a:lnTo>
                    <a:pt x="8675" y="12180"/>
                  </a:lnTo>
                  <a:lnTo>
                    <a:pt x="10482" y="17594"/>
                  </a:lnTo>
                  <a:lnTo>
                    <a:pt x="12048" y="16692"/>
                  </a:lnTo>
                  <a:lnTo>
                    <a:pt x="10843" y="11729"/>
                  </a:lnTo>
                  <a:lnTo>
                    <a:pt x="9398" y="6316"/>
                  </a:lnTo>
                  <a:lnTo>
                    <a:pt x="12048" y="4962"/>
                  </a:lnTo>
                  <a:lnTo>
                    <a:pt x="13373" y="10376"/>
                  </a:lnTo>
                  <a:lnTo>
                    <a:pt x="16627" y="14436"/>
                  </a:lnTo>
                  <a:lnTo>
                    <a:pt x="18072" y="19850"/>
                  </a:lnTo>
                  <a:lnTo>
                    <a:pt x="19880" y="19398"/>
                  </a:lnTo>
                  <a:lnTo>
                    <a:pt x="18434" y="14436"/>
                  </a:lnTo>
                  <a:lnTo>
                    <a:pt x="16988" y="9474"/>
                  </a:lnTo>
                  <a:lnTo>
                    <a:pt x="15663" y="4962"/>
                  </a:lnTo>
                  <a:lnTo>
                    <a:pt x="13373" y="0"/>
                  </a:lnTo>
                  <a:lnTo>
                    <a:pt x="0" y="5865"/>
                  </a:lnTo>
                  <a:lnTo>
                    <a:pt x="1084" y="9474"/>
                  </a:lnTo>
                  <a:close/>
                </a:path>
              </a:pathLst>
            </a:custGeom>
            <a:solidFill>
              <a:srgbClr val="99CCFF"/>
            </a:solidFill>
            <a:ln w="0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972" y="14353"/>
              <a:ext cx="1044" cy="863"/>
            </a:xfrm>
            <a:custGeom>
              <a:avLst/>
              <a:gdLst>
                <a:gd name="T0" fmla="*/ 139 w 20000"/>
                <a:gd name="T1" fmla="*/ 833 h 20000"/>
                <a:gd name="T2" fmla="*/ 1055 w 20000"/>
                <a:gd name="T3" fmla="*/ 167 h 20000"/>
                <a:gd name="T4" fmla="*/ 916 w 20000"/>
                <a:gd name="T5" fmla="*/ 0 h 20000"/>
                <a:gd name="T6" fmla="*/ 0 w 20000"/>
                <a:gd name="T7" fmla="*/ 666 h 20000"/>
                <a:gd name="T8" fmla="*/ 139 w 20000"/>
                <a:gd name="T9" fmla="*/ 83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2609" y="19780"/>
                  </a:moveTo>
                  <a:lnTo>
                    <a:pt x="19826" y="3956"/>
                  </a:lnTo>
                  <a:lnTo>
                    <a:pt x="17217" y="0"/>
                  </a:lnTo>
                  <a:lnTo>
                    <a:pt x="0" y="15824"/>
                  </a:lnTo>
                  <a:lnTo>
                    <a:pt x="2609" y="19780"/>
                  </a:lnTo>
                  <a:close/>
                </a:path>
              </a:pathLst>
            </a:custGeom>
            <a:solidFill>
              <a:srgbClr val="99CCFF"/>
            </a:solidFill>
            <a:ln w="0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3" name="Group 24"/>
            <p:cNvGrpSpPr>
              <a:grpSpLocks/>
            </p:cNvGrpSpPr>
            <p:nvPr/>
          </p:nvGrpSpPr>
          <p:grpSpPr bwMode="auto">
            <a:xfrm>
              <a:off x="4072" y="15889"/>
              <a:ext cx="1370" cy="1370"/>
              <a:chOff x="5768" y="9636"/>
              <a:chExt cx="148" cy="148"/>
            </a:xfrm>
          </p:grpSpPr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5771" y="9640"/>
                <a:ext cx="148" cy="144"/>
              </a:xfrm>
              <a:custGeom>
                <a:avLst/>
                <a:gdLst>
                  <a:gd name="T0" fmla="*/ 127 w 20000"/>
                  <a:gd name="T1" fmla="*/ 0 h 20000"/>
                  <a:gd name="T2" fmla="*/ 66 w 20000"/>
                  <a:gd name="T3" fmla="*/ 33 h 20000"/>
                  <a:gd name="T4" fmla="*/ 0 w 20000"/>
                  <a:gd name="T5" fmla="*/ 54 h 20000"/>
                  <a:gd name="T6" fmla="*/ 24 w 20000"/>
                  <a:gd name="T7" fmla="*/ 72 h 20000"/>
                  <a:gd name="T8" fmla="*/ 57 w 20000"/>
                  <a:gd name="T9" fmla="*/ 60 h 20000"/>
                  <a:gd name="T10" fmla="*/ 84 w 20000"/>
                  <a:gd name="T11" fmla="*/ 78 h 20000"/>
                  <a:gd name="T12" fmla="*/ 120 w 20000"/>
                  <a:gd name="T13" fmla="*/ 96 h 20000"/>
                  <a:gd name="T14" fmla="*/ 120 w 20000"/>
                  <a:gd name="T15" fmla="*/ 132 h 20000"/>
                  <a:gd name="T16" fmla="*/ 144 w 20000"/>
                  <a:gd name="T17" fmla="*/ 147 h 20000"/>
                  <a:gd name="T18" fmla="*/ 144 w 20000"/>
                  <a:gd name="T19" fmla="*/ 81 h 20000"/>
                  <a:gd name="T20" fmla="*/ 147 w 20000"/>
                  <a:gd name="T21" fmla="*/ 15 h 20000"/>
                  <a:gd name="T22" fmla="*/ 127 w 20000"/>
                  <a:gd name="T23" fmla="*/ 0 h 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00"/>
                  <a:gd name="T37" fmla="*/ 0 h 20000"/>
                  <a:gd name="T38" fmla="*/ 20000 w 20000"/>
                  <a:gd name="T39" fmla="*/ 20000 h 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00" h="20000">
                    <a:moveTo>
                      <a:pt x="17162" y="0"/>
                    </a:moveTo>
                    <a:lnTo>
                      <a:pt x="8919" y="4459"/>
                    </a:lnTo>
                    <a:lnTo>
                      <a:pt x="0" y="7297"/>
                    </a:lnTo>
                    <a:lnTo>
                      <a:pt x="3243" y="9730"/>
                    </a:lnTo>
                    <a:lnTo>
                      <a:pt x="7703" y="8108"/>
                    </a:lnTo>
                    <a:lnTo>
                      <a:pt x="11351" y="10541"/>
                    </a:lnTo>
                    <a:lnTo>
                      <a:pt x="16216" y="12973"/>
                    </a:lnTo>
                    <a:lnTo>
                      <a:pt x="16216" y="17838"/>
                    </a:lnTo>
                    <a:lnTo>
                      <a:pt x="19459" y="19865"/>
                    </a:lnTo>
                    <a:lnTo>
                      <a:pt x="19459" y="10946"/>
                    </a:lnTo>
                    <a:lnTo>
                      <a:pt x="19865" y="2027"/>
                    </a:lnTo>
                    <a:lnTo>
                      <a:pt x="17162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 cap="flat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5857" y="9665"/>
                <a:ext cx="43" cy="51"/>
              </a:xfrm>
              <a:custGeom>
                <a:avLst/>
                <a:gdLst>
                  <a:gd name="T0" fmla="*/ 42 w 20000"/>
                  <a:gd name="T1" fmla="*/ 47 h 20000"/>
                  <a:gd name="T2" fmla="*/ 21 w 20000"/>
                  <a:gd name="T3" fmla="*/ 38 h 20000"/>
                  <a:gd name="T4" fmla="*/ 0 w 20000"/>
                  <a:gd name="T5" fmla="*/ 26 h 20000"/>
                  <a:gd name="T6" fmla="*/ 45 w 20000"/>
                  <a:gd name="T7" fmla="*/ 0 h 20000"/>
                  <a:gd name="T8" fmla="*/ 42 w 20000"/>
                  <a:gd name="T9" fmla="*/ 4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261" y="19583"/>
                    </a:moveTo>
                    <a:lnTo>
                      <a:pt x="9130" y="15833"/>
                    </a:lnTo>
                    <a:lnTo>
                      <a:pt x="0" y="10833"/>
                    </a:lnTo>
                    <a:lnTo>
                      <a:pt x="19565" y="0"/>
                    </a:lnTo>
                    <a:lnTo>
                      <a:pt x="18261" y="19583"/>
                    </a:lnTo>
                    <a:close/>
                  </a:path>
                </a:pathLst>
              </a:custGeom>
              <a:solidFill>
                <a:srgbClr val="99CCFF"/>
              </a:solidFill>
              <a:ln w="0" cap="flat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068" y="17020"/>
              <a:ext cx="1285" cy="1255"/>
            </a:xfrm>
            <a:custGeom>
              <a:avLst/>
              <a:gdLst>
                <a:gd name="T0" fmla="*/ 250 w 20000"/>
                <a:gd name="T1" fmla="*/ 222 h 20000"/>
                <a:gd name="T2" fmla="*/ 490 w 20000"/>
                <a:gd name="T3" fmla="*/ 361 h 20000"/>
                <a:gd name="T4" fmla="*/ 250 w 20000"/>
                <a:gd name="T5" fmla="*/ 1222 h 20000"/>
                <a:gd name="T6" fmla="*/ 490 w 20000"/>
                <a:gd name="T7" fmla="*/ 1250 h 20000"/>
                <a:gd name="T8" fmla="*/ 768 w 20000"/>
                <a:gd name="T9" fmla="*/ 389 h 20000"/>
                <a:gd name="T10" fmla="*/ 1046 w 20000"/>
                <a:gd name="T11" fmla="*/ 472 h 20000"/>
                <a:gd name="T12" fmla="*/ 1240 w 20000"/>
                <a:gd name="T13" fmla="*/ 528 h 20000"/>
                <a:gd name="T14" fmla="*/ 1268 w 20000"/>
                <a:gd name="T15" fmla="*/ 361 h 20000"/>
                <a:gd name="T16" fmla="*/ 1018 w 20000"/>
                <a:gd name="T17" fmla="*/ 222 h 20000"/>
                <a:gd name="T18" fmla="*/ 666 w 20000"/>
                <a:gd name="T19" fmla="*/ 167 h 20000"/>
                <a:gd name="T20" fmla="*/ 361 w 20000"/>
                <a:gd name="T21" fmla="*/ 111 h 20000"/>
                <a:gd name="T22" fmla="*/ 56 w 20000"/>
                <a:gd name="T23" fmla="*/ 0 h 20000"/>
                <a:gd name="T24" fmla="*/ 0 w 20000"/>
                <a:gd name="T25" fmla="*/ 167 h 20000"/>
                <a:gd name="T26" fmla="*/ 250 w 20000"/>
                <a:gd name="T27" fmla="*/ 222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3913" y="3529"/>
                  </a:moveTo>
                  <a:lnTo>
                    <a:pt x="7681" y="5735"/>
                  </a:lnTo>
                  <a:lnTo>
                    <a:pt x="3913" y="19412"/>
                  </a:lnTo>
                  <a:lnTo>
                    <a:pt x="7681" y="19853"/>
                  </a:lnTo>
                  <a:lnTo>
                    <a:pt x="12029" y="6176"/>
                  </a:lnTo>
                  <a:lnTo>
                    <a:pt x="16377" y="7500"/>
                  </a:lnTo>
                  <a:lnTo>
                    <a:pt x="19420" y="8382"/>
                  </a:lnTo>
                  <a:lnTo>
                    <a:pt x="19855" y="5735"/>
                  </a:lnTo>
                  <a:lnTo>
                    <a:pt x="15942" y="3529"/>
                  </a:lnTo>
                  <a:lnTo>
                    <a:pt x="10435" y="2647"/>
                  </a:lnTo>
                  <a:lnTo>
                    <a:pt x="5652" y="1765"/>
                  </a:lnTo>
                  <a:lnTo>
                    <a:pt x="870" y="0"/>
                  </a:lnTo>
                  <a:lnTo>
                    <a:pt x="0" y="2647"/>
                  </a:lnTo>
                  <a:lnTo>
                    <a:pt x="3913" y="3529"/>
                  </a:lnTo>
                  <a:close/>
                </a:path>
              </a:pathLst>
            </a:custGeom>
            <a:solidFill>
              <a:srgbClr val="99CCFF"/>
            </a:solidFill>
            <a:ln w="0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1647" y="17098"/>
              <a:ext cx="1365" cy="1412"/>
            </a:xfrm>
            <a:custGeom>
              <a:avLst/>
              <a:gdLst>
                <a:gd name="T0" fmla="*/ 472 w 20000"/>
                <a:gd name="T1" fmla="*/ 889 h 20000"/>
                <a:gd name="T2" fmla="*/ 1139 w 20000"/>
                <a:gd name="T3" fmla="*/ 639 h 20000"/>
                <a:gd name="T4" fmla="*/ 1314 w 20000"/>
                <a:gd name="T5" fmla="*/ 500 h 20000"/>
                <a:gd name="T6" fmla="*/ 1361 w 20000"/>
                <a:gd name="T7" fmla="*/ 389 h 20000"/>
                <a:gd name="T8" fmla="*/ 1361 w 20000"/>
                <a:gd name="T9" fmla="*/ 250 h 20000"/>
                <a:gd name="T10" fmla="*/ 1361 w 20000"/>
                <a:gd name="T11" fmla="*/ 167 h 20000"/>
                <a:gd name="T12" fmla="*/ 1314 w 20000"/>
                <a:gd name="T13" fmla="*/ 56 h 20000"/>
                <a:gd name="T14" fmla="*/ 1139 w 20000"/>
                <a:gd name="T15" fmla="*/ 0 h 20000"/>
                <a:gd name="T16" fmla="*/ 1083 w 20000"/>
                <a:gd name="T17" fmla="*/ 0 h 20000"/>
                <a:gd name="T18" fmla="*/ 861 w 20000"/>
                <a:gd name="T19" fmla="*/ 28 h 20000"/>
                <a:gd name="T20" fmla="*/ 0 w 20000"/>
                <a:gd name="T21" fmla="*/ 361 h 20000"/>
                <a:gd name="T22" fmla="*/ 389 w 20000"/>
                <a:gd name="T23" fmla="*/ 1389 h 20000"/>
                <a:gd name="T24" fmla="*/ 639 w 20000"/>
                <a:gd name="T25" fmla="*/ 1361 h 20000"/>
                <a:gd name="T26" fmla="*/ 389 w 20000"/>
                <a:gd name="T27" fmla="*/ 500 h 20000"/>
                <a:gd name="T28" fmla="*/ 861 w 20000"/>
                <a:gd name="T29" fmla="*/ 222 h 20000"/>
                <a:gd name="T30" fmla="*/ 944 w 20000"/>
                <a:gd name="T31" fmla="*/ 194 h 20000"/>
                <a:gd name="T32" fmla="*/ 1083 w 20000"/>
                <a:gd name="T33" fmla="*/ 222 h 20000"/>
                <a:gd name="T34" fmla="*/ 1111 w 20000"/>
                <a:gd name="T35" fmla="*/ 389 h 20000"/>
                <a:gd name="T36" fmla="*/ 1083 w 20000"/>
                <a:gd name="T37" fmla="*/ 472 h 20000"/>
                <a:gd name="T38" fmla="*/ 944 w 20000"/>
                <a:gd name="T39" fmla="*/ 500 h 20000"/>
                <a:gd name="T40" fmla="*/ 444 w 20000"/>
                <a:gd name="T41" fmla="*/ 694 h 20000"/>
                <a:gd name="T42" fmla="*/ 472 w 20000"/>
                <a:gd name="T43" fmla="*/ 889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6892" y="12715"/>
                  </a:moveTo>
                  <a:lnTo>
                    <a:pt x="16622" y="9139"/>
                  </a:lnTo>
                  <a:lnTo>
                    <a:pt x="19189" y="7152"/>
                  </a:lnTo>
                  <a:lnTo>
                    <a:pt x="19865" y="5563"/>
                  </a:lnTo>
                  <a:lnTo>
                    <a:pt x="19865" y="3576"/>
                  </a:lnTo>
                  <a:lnTo>
                    <a:pt x="19865" y="2384"/>
                  </a:lnTo>
                  <a:lnTo>
                    <a:pt x="19189" y="795"/>
                  </a:lnTo>
                  <a:lnTo>
                    <a:pt x="16622" y="0"/>
                  </a:lnTo>
                  <a:lnTo>
                    <a:pt x="15811" y="0"/>
                  </a:lnTo>
                  <a:lnTo>
                    <a:pt x="12568" y="397"/>
                  </a:lnTo>
                  <a:lnTo>
                    <a:pt x="0" y="5166"/>
                  </a:lnTo>
                  <a:lnTo>
                    <a:pt x="5676" y="19868"/>
                  </a:lnTo>
                  <a:lnTo>
                    <a:pt x="9324" y="19470"/>
                  </a:lnTo>
                  <a:lnTo>
                    <a:pt x="5676" y="7152"/>
                  </a:lnTo>
                  <a:lnTo>
                    <a:pt x="12568" y="3179"/>
                  </a:lnTo>
                  <a:lnTo>
                    <a:pt x="13784" y="2781"/>
                  </a:lnTo>
                  <a:lnTo>
                    <a:pt x="15811" y="3179"/>
                  </a:lnTo>
                  <a:lnTo>
                    <a:pt x="16216" y="5563"/>
                  </a:lnTo>
                  <a:lnTo>
                    <a:pt x="15811" y="6755"/>
                  </a:lnTo>
                  <a:lnTo>
                    <a:pt x="13784" y="7152"/>
                  </a:lnTo>
                  <a:lnTo>
                    <a:pt x="6486" y="9934"/>
                  </a:lnTo>
                  <a:lnTo>
                    <a:pt x="6892" y="12715"/>
                  </a:lnTo>
                  <a:close/>
                </a:path>
              </a:pathLst>
            </a:custGeom>
            <a:solidFill>
              <a:srgbClr val="99CCFF"/>
            </a:solidFill>
            <a:ln w="0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3815" y="16314"/>
              <a:ext cx="1446" cy="1333"/>
            </a:xfrm>
            <a:custGeom>
              <a:avLst/>
              <a:gdLst>
                <a:gd name="T0" fmla="*/ 0 w 20000"/>
                <a:gd name="T1" fmla="*/ 139 h 20000"/>
                <a:gd name="T2" fmla="*/ 56 w 20000"/>
                <a:gd name="T3" fmla="*/ 805 h 20000"/>
                <a:gd name="T4" fmla="*/ 139 w 20000"/>
                <a:gd name="T5" fmla="*/ 1361 h 20000"/>
                <a:gd name="T6" fmla="*/ 417 w 20000"/>
                <a:gd name="T7" fmla="*/ 1222 h 20000"/>
                <a:gd name="T8" fmla="*/ 389 w 20000"/>
                <a:gd name="T9" fmla="*/ 889 h 20000"/>
                <a:gd name="T10" fmla="*/ 629 w 20000"/>
                <a:gd name="T11" fmla="*/ 694 h 20000"/>
                <a:gd name="T12" fmla="*/ 907 w 20000"/>
                <a:gd name="T13" fmla="*/ 500 h 20000"/>
                <a:gd name="T14" fmla="*/ 1250 w 20000"/>
                <a:gd name="T15" fmla="*/ 639 h 20000"/>
                <a:gd name="T16" fmla="*/ 1435 w 20000"/>
                <a:gd name="T17" fmla="*/ 472 h 20000"/>
                <a:gd name="T18" fmla="*/ 805 w 20000"/>
                <a:gd name="T19" fmla="*/ 194 h 20000"/>
                <a:gd name="T20" fmla="*/ 222 w 20000"/>
                <a:gd name="T21" fmla="*/ 0 h 20000"/>
                <a:gd name="T22" fmla="*/ 0 w 20000"/>
                <a:gd name="T23" fmla="*/ 139 h 20000"/>
                <a:gd name="T24" fmla="*/ 694 w 20000"/>
                <a:gd name="T25" fmla="*/ 472 h 20000"/>
                <a:gd name="T26" fmla="*/ 528 w 20000"/>
                <a:gd name="T27" fmla="*/ 583 h 20000"/>
                <a:gd name="T28" fmla="*/ 389 w 20000"/>
                <a:gd name="T29" fmla="*/ 694 h 20000"/>
                <a:gd name="T30" fmla="*/ 222 w 20000"/>
                <a:gd name="T31" fmla="*/ 222 h 20000"/>
                <a:gd name="T32" fmla="*/ 694 w 20000"/>
                <a:gd name="T33" fmla="*/ 472 h 20000"/>
                <a:gd name="T34" fmla="*/ 0 w 20000"/>
                <a:gd name="T35" fmla="*/ 139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0" y="2027"/>
                  </a:moveTo>
                  <a:lnTo>
                    <a:pt x="769" y="11757"/>
                  </a:lnTo>
                  <a:lnTo>
                    <a:pt x="1923" y="19865"/>
                  </a:lnTo>
                  <a:lnTo>
                    <a:pt x="5769" y="17838"/>
                  </a:lnTo>
                  <a:lnTo>
                    <a:pt x="5385" y="12973"/>
                  </a:lnTo>
                  <a:lnTo>
                    <a:pt x="8718" y="10135"/>
                  </a:lnTo>
                  <a:lnTo>
                    <a:pt x="12564" y="7297"/>
                  </a:lnTo>
                  <a:lnTo>
                    <a:pt x="17308" y="9324"/>
                  </a:lnTo>
                  <a:lnTo>
                    <a:pt x="19872" y="6892"/>
                  </a:lnTo>
                  <a:lnTo>
                    <a:pt x="11154" y="2838"/>
                  </a:lnTo>
                  <a:lnTo>
                    <a:pt x="3077" y="0"/>
                  </a:lnTo>
                  <a:lnTo>
                    <a:pt x="0" y="2027"/>
                  </a:lnTo>
                  <a:lnTo>
                    <a:pt x="9615" y="6892"/>
                  </a:lnTo>
                  <a:lnTo>
                    <a:pt x="7308" y="8514"/>
                  </a:lnTo>
                  <a:lnTo>
                    <a:pt x="5385" y="10135"/>
                  </a:lnTo>
                  <a:lnTo>
                    <a:pt x="3077" y="3243"/>
                  </a:lnTo>
                  <a:lnTo>
                    <a:pt x="9615" y="6892"/>
                  </a:lnTo>
                  <a:lnTo>
                    <a:pt x="0" y="2027"/>
                  </a:lnTo>
                  <a:close/>
                </a:path>
              </a:pathLst>
            </a:custGeom>
            <a:solidFill>
              <a:srgbClr val="99CCFF"/>
            </a:solidFill>
            <a:ln w="0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5020" y="14588"/>
              <a:ext cx="1687" cy="1725"/>
            </a:xfrm>
            <a:custGeom>
              <a:avLst/>
              <a:gdLst>
                <a:gd name="T0" fmla="*/ 805 w 20000"/>
                <a:gd name="T1" fmla="*/ 1723 h 20000"/>
                <a:gd name="T2" fmla="*/ 1055 w 20000"/>
                <a:gd name="T3" fmla="*/ 1556 h 20000"/>
                <a:gd name="T4" fmla="*/ 305 w 20000"/>
                <a:gd name="T5" fmla="*/ 945 h 20000"/>
                <a:gd name="T6" fmla="*/ 1499 w 20000"/>
                <a:gd name="T7" fmla="*/ 1000 h 20000"/>
                <a:gd name="T8" fmla="*/ 1749 w 20000"/>
                <a:gd name="T9" fmla="*/ 639 h 20000"/>
                <a:gd name="T10" fmla="*/ 860 w 20000"/>
                <a:gd name="T11" fmla="*/ 0 h 20000"/>
                <a:gd name="T12" fmla="*/ 666 w 20000"/>
                <a:gd name="T13" fmla="*/ 195 h 20000"/>
                <a:gd name="T14" fmla="*/ 1388 w 20000"/>
                <a:gd name="T15" fmla="*/ 750 h 20000"/>
                <a:gd name="T16" fmla="*/ 250 w 20000"/>
                <a:gd name="T17" fmla="*/ 695 h 20000"/>
                <a:gd name="T18" fmla="*/ 0 w 20000"/>
                <a:gd name="T19" fmla="*/ 1000 h 20000"/>
                <a:gd name="T20" fmla="*/ 805 w 20000"/>
                <a:gd name="T21" fmla="*/ 1723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9158" y="19893"/>
                  </a:moveTo>
                  <a:lnTo>
                    <a:pt x="12000" y="17968"/>
                  </a:lnTo>
                  <a:lnTo>
                    <a:pt x="3474" y="10909"/>
                  </a:lnTo>
                  <a:lnTo>
                    <a:pt x="17053" y="11551"/>
                  </a:lnTo>
                  <a:lnTo>
                    <a:pt x="19895" y="7380"/>
                  </a:lnTo>
                  <a:lnTo>
                    <a:pt x="9789" y="0"/>
                  </a:lnTo>
                  <a:lnTo>
                    <a:pt x="7579" y="2246"/>
                  </a:lnTo>
                  <a:lnTo>
                    <a:pt x="15789" y="8663"/>
                  </a:lnTo>
                  <a:lnTo>
                    <a:pt x="2842" y="8021"/>
                  </a:lnTo>
                  <a:lnTo>
                    <a:pt x="0" y="11551"/>
                  </a:lnTo>
                  <a:lnTo>
                    <a:pt x="9158" y="19893"/>
                  </a:lnTo>
                  <a:close/>
                </a:path>
              </a:pathLst>
            </a:custGeom>
            <a:solidFill>
              <a:srgbClr val="99CCFF"/>
            </a:solidFill>
            <a:ln w="0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6305" y="13804"/>
              <a:ext cx="1124" cy="706"/>
            </a:xfrm>
            <a:custGeom>
              <a:avLst/>
              <a:gdLst>
                <a:gd name="T0" fmla="*/ 1111 w 20000"/>
                <a:gd name="T1" fmla="*/ 555 h 20000"/>
                <a:gd name="T2" fmla="*/ 167 w 20000"/>
                <a:gd name="T3" fmla="*/ 0 h 20000"/>
                <a:gd name="T4" fmla="*/ 0 w 20000"/>
                <a:gd name="T5" fmla="*/ 194 h 20000"/>
                <a:gd name="T6" fmla="*/ 972 w 20000"/>
                <a:gd name="T7" fmla="*/ 750 h 20000"/>
                <a:gd name="T8" fmla="*/ 1111 w 20000"/>
                <a:gd name="T9" fmla="*/ 555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835" y="14634"/>
                  </a:moveTo>
                  <a:lnTo>
                    <a:pt x="2975" y="0"/>
                  </a:lnTo>
                  <a:lnTo>
                    <a:pt x="0" y="5122"/>
                  </a:lnTo>
                  <a:lnTo>
                    <a:pt x="17355" y="19756"/>
                  </a:lnTo>
                  <a:lnTo>
                    <a:pt x="19835" y="14634"/>
                  </a:lnTo>
                  <a:close/>
                </a:path>
              </a:pathLst>
            </a:custGeom>
            <a:solidFill>
              <a:srgbClr val="99CCFF"/>
            </a:solidFill>
            <a:ln w="0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6948" y="12157"/>
              <a:ext cx="1365" cy="1412"/>
            </a:xfrm>
            <a:custGeom>
              <a:avLst/>
              <a:gdLst>
                <a:gd name="T0" fmla="*/ 491 w 20000"/>
                <a:gd name="T1" fmla="*/ 889 h 20000"/>
                <a:gd name="T2" fmla="*/ 416 w 20000"/>
                <a:gd name="T3" fmla="*/ 972 h 20000"/>
                <a:gd name="T4" fmla="*/ 250 w 20000"/>
                <a:gd name="T5" fmla="*/ 972 h 20000"/>
                <a:gd name="T6" fmla="*/ 222 w 20000"/>
                <a:gd name="T7" fmla="*/ 917 h 20000"/>
                <a:gd name="T8" fmla="*/ 222 w 20000"/>
                <a:gd name="T9" fmla="*/ 778 h 20000"/>
                <a:gd name="T10" fmla="*/ 222 w 20000"/>
                <a:gd name="T11" fmla="*/ 583 h 20000"/>
                <a:gd name="T12" fmla="*/ 389 w 20000"/>
                <a:gd name="T13" fmla="*/ 389 h 20000"/>
                <a:gd name="T14" fmla="*/ 444 w 20000"/>
                <a:gd name="T15" fmla="*/ 306 h 20000"/>
                <a:gd name="T16" fmla="*/ 491 w 20000"/>
                <a:gd name="T17" fmla="*/ 222 h 20000"/>
                <a:gd name="T18" fmla="*/ 491 w 20000"/>
                <a:gd name="T19" fmla="*/ 0 h 20000"/>
                <a:gd name="T20" fmla="*/ 444 w 20000"/>
                <a:gd name="T21" fmla="*/ 0 h 20000"/>
                <a:gd name="T22" fmla="*/ 278 w 20000"/>
                <a:gd name="T23" fmla="*/ 56 h 20000"/>
                <a:gd name="T24" fmla="*/ 222 w 20000"/>
                <a:gd name="T25" fmla="*/ 194 h 20000"/>
                <a:gd name="T26" fmla="*/ 83 w 20000"/>
                <a:gd name="T27" fmla="*/ 361 h 20000"/>
                <a:gd name="T28" fmla="*/ 28 w 20000"/>
                <a:gd name="T29" fmla="*/ 556 h 20000"/>
                <a:gd name="T30" fmla="*/ 0 w 20000"/>
                <a:gd name="T31" fmla="*/ 778 h 20000"/>
                <a:gd name="T32" fmla="*/ 0 w 20000"/>
                <a:gd name="T33" fmla="*/ 972 h 20000"/>
                <a:gd name="T34" fmla="*/ 56 w 20000"/>
                <a:gd name="T35" fmla="*/ 1139 h 20000"/>
                <a:gd name="T36" fmla="*/ 222 w 20000"/>
                <a:gd name="T37" fmla="*/ 1222 h 20000"/>
                <a:gd name="T38" fmla="*/ 416 w 20000"/>
                <a:gd name="T39" fmla="*/ 1250 h 20000"/>
                <a:gd name="T40" fmla="*/ 491 w 20000"/>
                <a:gd name="T41" fmla="*/ 1222 h 20000"/>
                <a:gd name="T42" fmla="*/ 666 w 20000"/>
                <a:gd name="T43" fmla="*/ 945 h 20000"/>
                <a:gd name="T44" fmla="*/ 740 w 20000"/>
                <a:gd name="T45" fmla="*/ 694 h 20000"/>
                <a:gd name="T46" fmla="*/ 833 w 20000"/>
                <a:gd name="T47" fmla="*/ 500 h 20000"/>
                <a:gd name="T48" fmla="*/ 879 w 20000"/>
                <a:gd name="T49" fmla="*/ 389 h 20000"/>
                <a:gd name="T50" fmla="*/ 907 w 20000"/>
                <a:gd name="T51" fmla="*/ 333 h 20000"/>
                <a:gd name="T52" fmla="*/ 1074 w 20000"/>
                <a:gd name="T53" fmla="*/ 361 h 20000"/>
                <a:gd name="T54" fmla="*/ 1111 w 20000"/>
                <a:gd name="T55" fmla="*/ 472 h 20000"/>
                <a:gd name="T56" fmla="*/ 1111 w 20000"/>
                <a:gd name="T57" fmla="*/ 611 h 20000"/>
                <a:gd name="T58" fmla="*/ 1074 w 20000"/>
                <a:gd name="T59" fmla="*/ 778 h 20000"/>
                <a:gd name="T60" fmla="*/ 907 w 20000"/>
                <a:gd name="T61" fmla="*/ 945 h 20000"/>
                <a:gd name="T62" fmla="*/ 879 w 20000"/>
                <a:gd name="T63" fmla="*/ 1083 h 20000"/>
                <a:gd name="T64" fmla="*/ 805 w 20000"/>
                <a:gd name="T65" fmla="*/ 1139 h 20000"/>
                <a:gd name="T66" fmla="*/ 666 w 20000"/>
                <a:gd name="T67" fmla="*/ 1389 h 20000"/>
                <a:gd name="T68" fmla="*/ 805 w 20000"/>
                <a:gd name="T69" fmla="*/ 1417 h 20000"/>
                <a:gd name="T70" fmla="*/ 907 w 20000"/>
                <a:gd name="T71" fmla="*/ 1333 h 20000"/>
                <a:gd name="T72" fmla="*/ 1111 w 20000"/>
                <a:gd name="T73" fmla="*/ 1222 h 20000"/>
                <a:gd name="T74" fmla="*/ 1157 w 20000"/>
                <a:gd name="T75" fmla="*/ 1028 h 20000"/>
                <a:gd name="T76" fmla="*/ 1268 w 20000"/>
                <a:gd name="T77" fmla="*/ 833 h 20000"/>
                <a:gd name="T78" fmla="*/ 1296 w 20000"/>
                <a:gd name="T79" fmla="*/ 556 h 20000"/>
                <a:gd name="T80" fmla="*/ 1296 w 20000"/>
                <a:gd name="T81" fmla="*/ 472 h 20000"/>
                <a:gd name="T82" fmla="*/ 1296 w 20000"/>
                <a:gd name="T83" fmla="*/ 222 h 20000"/>
                <a:gd name="T84" fmla="*/ 1249 w 20000"/>
                <a:gd name="T85" fmla="*/ 139 h 20000"/>
                <a:gd name="T86" fmla="*/ 1111 w 20000"/>
                <a:gd name="T87" fmla="*/ 56 h 20000"/>
                <a:gd name="T88" fmla="*/ 879 w 20000"/>
                <a:gd name="T89" fmla="*/ 111 h 20000"/>
                <a:gd name="T90" fmla="*/ 740 w 20000"/>
                <a:gd name="T91" fmla="*/ 194 h 20000"/>
                <a:gd name="T92" fmla="*/ 666 w 20000"/>
                <a:gd name="T93" fmla="*/ 389 h 20000"/>
                <a:gd name="T94" fmla="*/ 528 w 20000"/>
                <a:gd name="T95" fmla="*/ 667 h 20000"/>
                <a:gd name="T96" fmla="*/ 491 w 20000"/>
                <a:gd name="T97" fmla="*/ 889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7518" y="12468"/>
                  </a:moveTo>
                  <a:lnTo>
                    <a:pt x="6383" y="13636"/>
                  </a:lnTo>
                  <a:lnTo>
                    <a:pt x="3830" y="13636"/>
                  </a:lnTo>
                  <a:lnTo>
                    <a:pt x="3404" y="12857"/>
                  </a:lnTo>
                  <a:lnTo>
                    <a:pt x="3404" y="10909"/>
                  </a:lnTo>
                  <a:lnTo>
                    <a:pt x="3404" y="8182"/>
                  </a:lnTo>
                  <a:lnTo>
                    <a:pt x="5957" y="5455"/>
                  </a:lnTo>
                  <a:lnTo>
                    <a:pt x="6809" y="4286"/>
                  </a:lnTo>
                  <a:lnTo>
                    <a:pt x="7518" y="3117"/>
                  </a:lnTo>
                  <a:lnTo>
                    <a:pt x="7518" y="0"/>
                  </a:lnTo>
                  <a:lnTo>
                    <a:pt x="6809" y="0"/>
                  </a:lnTo>
                  <a:lnTo>
                    <a:pt x="4255" y="779"/>
                  </a:lnTo>
                  <a:lnTo>
                    <a:pt x="3404" y="2727"/>
                  </a:lnTo>
                  <a:lnTo>
                    <a:pt x="1277" y="5065"/>
                  </a:lnTo>
                  <a:lnTo>
                    <a:pt x="426" y="7792"/>
                  </a:lnTo>
                  <a:lnTo>
                    <a:pt x="0" y="10909"/>
                  </a:lnTo>
                  <a:lnTo>
                    <a:pt x="0" y="13636"/>
                  </a:lnTo>
                  <a:lnTo>
                    <a:pt x="851" y="15974"/>
                  </a:lnTo>
                  <a:lnTo>
                    <a:pt x="3404" y="17143"/>
                  </a:lnTo>
                  <a:lnTo>
                    <a:pt x="6383" y="17532"/>
                  </a:lnTo>
                  <a:lnTo>
                    <a:pt x="7518" y="17143"/>
                  </a:lnTo>
                  <a:lnTo>
                    <a:pt x="10213" y="13247"/>
                  </a:lnTo>
                  <a:lnTo>
                    <a:pt x="11348" y="9740"/>
                  </a:lnTo>
                  <a:lnTo>
                    <a:pt x="12766" y="7013"/>
                  </a:lnTo>
                  <a:lnTo>
                    <a:pt x="13475" y="5455"/>
                  </a:lnTo>
                  <a:lnTo>
                    <a:pt x="13901" y="4675"/>
                  </a:lnTo>
                  <a:lnTo>
                    <a:pt x="16454" y="5065"/>
                  </a:lnTo>
                  <a:lnTo>
                    <a:pt x="17021" y="6623"/>
                  </a:lnTo>
                  <a:lnTo>
                    <a:pt x="17021" y="8571"/>
                  </a:lnTo>
                  <a:lnTo>
                    <a:pt x="16454" y="10909"/>
                  </a:lnTo>
                  <a:lnTo>
                    <a:pt x="13901" y="13247"/>
                  </a:lnTo>
                  <a:lnTo>
                    <a:pt x="13475" y="15195"/>
                  </a:lnTo>
                  <a:lnTo>
                    <a:pt x="12340" y="15974"/>
                  </a:lnTo>
                  <a:lnTo>
                    <a:pt x="10213" y="19481"/>
                  </a:lnTo>
                  <a:lnTo>
                    <a:pt x="12340" y="19870"/>
                  </a:lnTo>
                  <a:lnTo>
                    <a:pt x="13901" y="18701"/>
                  </a:lnTo>
                  <a:lnTo>
                    <a:pt x="17021" y="17143"/>
                  </a:lnTo>
                  <a:lnTo>
                    <a:pt x="17730" y="14416"/>
                  </a:lnTo>
                  <a:lnTo>
                    <a:pt x="19433" y="11688"/>
                  </a:lnTo>
                  <a:lnTo>
                    <a:pt x="19858" y="7792"/>
                  </a:lnTo>
                  <a:lnTo>
                    <a:pt x="19858" y="6623"/>
                  </a:lnTo>
                  <a:lnTo>
                    <a:pt x="19858" y="3117"/>
                  </a:lnTo>
                  <a:lnTo>
                    <a:pt x="19149" y="1948"/>
                  </a:lnTo>
                  <a:lnTo>
                    <a:pt x="17021" y="779"/>
                  </a:lnTo>
                  <a:lnTo>
                    <a:pt x="13475" y="1558"/>
                  </a:lnTo>
                  <a:lnTo>
                    <a:pt x="11348" y="2727"/>
                  </a:lnTo>
                  <a:lnTo>
                    <a:pt x="10213" y="5455"/>
                  </a:lnTo>
                  <a:lnTo>
                    <a:pt x="8085" y="9351"/>
                  </a:lnTo>
                  <a:lnTo>
                    <a:pt x="7518" y="12468"/>
                  </a:lnTo>
                  <a:close/>
                </a:path>
              </a:pathLst>
            </a:custGeom>
            <a:solidFill>
              <a:srgbClr val="99CCFF"/>
            </a:solidFill>
            <a:ln w="0" cap="flat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0" r:id="rId8"/>
    <p:sldLayoutId id="2147484018" r:id="rId9"/>
    <p:sldLayoutId id="2147484019" r:id="rId10"/>
    <p:sldLayoutId id="2147484020" r:id="rId11"/>
    <p:sldLayoutId id="214748402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fao.org/economic/est/en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NUL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611188" y="0"/>
            <a:ext cx="8353425" cy="115888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115888"/>
            <a:ext cx="8353425" cy="6626225"/>
          </a:xfrm>
        </p:spPr>
        <p:txBody>
          <a:bodyPr/>
          <a:lstStyle/>
          <a:p>
            <a:pPr>
              <a:defRPr/>
            </a:pPr>
            <a:endParaRPr lang="en-US" sz="2800" dirty="0" smtClean="0">
              <a:solidFill>
                <a:srgbClr val="862C59"/>
              </a:solidFill>
              <a:latin typeface="Calibri" pitchFamily="34" charset="0"/>
            </a:endParaRPr>
          </a:p>
          <a:p>
            <a:pPr marL="609600" indent="-609600">
              <a:defRPr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Recent policy developments affecting global oilcrop markets </a:t>
            </a:r>
            <a:r>
              <a:rPr lang="en-GB" b="1" i="1" dirty="0" smtClean="0">
                <a:solidFill>
                  <a:srgbClr val="336600"/>
                </a:solidFill>
                <a:latin typeface="Calibri" pitchFamily="34" charset="0"/>
              </a:rPr>
              <a:t/>
            </a:r>
            <a:br>
              <a:rPr lang="en-GB" b="1" i="1" dirty="0" smtClean="0">
                <a:solidFill>
                  <a:srgbClr val="336600"/>
                </a:solidFill>
                <a:latin typeface="Calibri" pitchFamily="34" charset="0"/>
              </a:rPr>
            </a:br>
            <a:r>
              <a:rPr lang="en-GB" i="1" dirty="0" smtClean="0">
                <a:latin typeface="Calibri" pitchFamily="34" charset="0"/>
              </a:rPr>
              <a:t>	    </a:t>
            </a:r>
            <a:endParaRPr lang="en-GB" sz="2400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609600" indent="-609600">
              <a:defRPr/>
            </a:pPr>
            <a:r>
              <a:rPr lang="en-GB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Peter Thoenes</a:t>
            </a:r>
          </a:p>
          <a:p>
            <a:pPr marL="609600" indent="-609600">
              <a:defRPr/>
            </a:pPr>
            <a:r>
              <a:rPr lang="en-GB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Trade and Markets Division</a:t>
            </a:r>
          </a:p>
          <a:p>
            <a:pPr marL="609600" indent="-609600">
              <a:defRPr/>
            </a:pPr>
            <a:r>
              <a:rPr lang="en-GB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Food and Agriculture Organization of the U.N.</a:t>
            </a:r>
          </a:p>
          <a:p>
            <a:pPr marL="609600" indent="-609600" algn="l"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---------------------------------------------------------------------------------------</a:t>
            </a:r>
          </a:p>
          <a:p>
            <a:pPr>
              <a:defRPr/>
            </a:pPr>
            <a:endParaRPr lang="en-US" sz="2400" b="1" dirty="0" smtClean="0">
              <a:solidFill>
                <a:srgbClr val="862C5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862C59"/>
                </a:solidFill>
                <a:latin typeface="Calibri" pitchFamily="34" charset="0"/>
              </a:rPr>
              <a:t>XVII International Palm Oil Conference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862C59"/>
                </a:solidFill>
                <a:latin typeface="Calibri" pitchFamily="34" charset="0"/>
              </a:rPr>
              <a:t>25-28 September 2012, Cartagena, Colombia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US" sz="2000" i="1" dirty="0" smtClean="0"/>
              <a:t>at global level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reduces global export supplies … possibly further pushing up world market prices!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hurts importing trade partners  -&gt;  inviting retaliation  -&gt;  fueling protectionist policies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unpredictability  -&gt;  raises uncertainty, undermines trust in the trading system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actual market impact:  small if any repercussions in case of </a:t>
            </a:r>
            <a:r>
              <a:rPr lang="en-US" sz="2000" dirty="0" err="1" smtClean="0"/>
              <a:t>oilcrop</a:t>
            </a:r>
            <a:r>
              <a:rPr lang="en-US" sz="2000" dirty="0" smtClean="0"/>
              <a:t> market  -- as opposed to cereal markets …!</a:t>
            </a:r>
          </a:p>
          <a:p>
            <a:endParaRPr lang="en-US" sz="2400" dirty="0" smtClean="0"/>
          </a:p>
          <a:p>
            <a:r>
              <a:rPr lang="en-US" sz="2400" dirty="0" smtClean="0"/>
              <a:t>food security measures </a:t>
            </a:r>
            <a:r>
              <a:rPr lang="en-US" sz="2400" i="1" dirty="0" smtClean="0">
                <a:solidFill>
                  <a:srgbClr val="CC3300"/>
                </a:solidFill>
              </a:rPr>
              <a:t>– overall findings: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wide range of measures used to calm domestic markets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significant number of countries  - but limited LIFDC participation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most used: import measures (quickest , cheapest), followed by dom. market interventions;  few export restrictions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interventions almost exclusively of temporary nature (exemption:     China’s strategic food reserves)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US" sz="2000" i="1" dirty="0" smtClean="0"/>
              <a:t>good news:</a:t>
            </a:r>
            <a:r>
              <a:rPr lang="en-US" sz="2000" dirty="0" smtClean="0"/>
              <a:t> correction of past neglect of food sector;  attention to immediate consumer needs in developing </a:t>
            </a:r>
            <a:r>
              <a:rPr lang="en-US" sz="2000" dirty="0" err="1" smtClean="0"/>
              <a:t>countires</a:t>
            </a:r>
            <a:r>
              <a:rPr lang="en-US" sz="2000" dirty="0" smtClean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en-US" sz="2000" i="1" dirty="0" smtClean="0"/>
              <a:t>bad news: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mostly ad-hoc/temp. interventions: not contributing to lasting protection of consumers and permanent improvement of dom. supply situation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only addressing specific markets; no new broad-based, social safety net schemes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measures used: not always effective; high economic costs; negative repercussions on other elements of the commodity chain, on trade partners &amp; the global markets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regulation of national markets: rising doubts reg. appropriate level and duration of government interventions</a:t>
            </a:r>
          </a:p>
          <a:p>
            <a:pPr lvl="0">
              <a:buFont typeface="Courier New" pitchFamily="49" charset="0"/>
              <a:buChar char="o"/>
            </a:pPr>
            <a:endParaRPr lang="en-US" sz="2000" dirty="0" smtClean="0"/>
          </a:p>
          <a:p>
            <a:pPr lvl="0">
              <a:buFont typeface="Courier New" pitchFamily="49" charset="0"/>
              <a:buChar char="o"/>
            </a:pPr>
            <a:r>
              <a:rPr lang="en-US" sz="2000" i="1" dirty="0" smtClean="0"/>
              <a:t>key questions</a:t>
            </a:r>
            <a:r>
              <a:rPr lang="en-US" sz="20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how to achieve and maintain reasonably </a:t>
            </a:r>
            <a:r>
              <a:rPr lang="en-US" sz="2000" u="sng" dirty="0" smtClean="0"/>
              <a:t>stable prices</a:t>
            </a:r>
            <a:r>
              <a:rPr lang="en-US" sz="2000" dirty="0" smtClean="0"/>
              <a:t> for - </a:t>
            </a:r>
            <a:r>
              <a:rPr lang="en-US" sz="2000" u="sng" dirty="0" smtClean="0"/>
              <a:t>remunerative for growers</a:t>
            </a:r>
            <a:r>
              <a:rPr lang="en-US" sz="2000" dirty="0" smtClean="0"/>
              <a:t> and </a:t>
            </a:r>
            <a:r>
              <a:rPr lang="en-US" sz="2000" u="sng" dirty="0" smtClean="0"/>
              <a:t>equitable to consumers</a:t>
            </a:r>
            <a:r>
              <a:rPr lang="en-US" sz="2000" dirty="0" smtClean="0"/>
              <a:t>  …  conflicting objectives!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what is needed to make international markets function better in crisis?</a:t>
            </a:r>
          </a:p>
          <a:p>
            <a:pPr lvl="0"/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indent="-495300">
              <a:defRPr/>
            </a:pPr>
            <a:r>
              <a:rPr lang="en-US" sz="2800" b="1" kern="1200" dirty="0" smtClean="0">
                <a:solidFill>
                  <a:srgbClr val="50A69C"/>
                </a:solidFill>
              </a:rPr>
              <a:t>Policy review  </a:t>
            </a:r>
            <a:r>
              <a:rPr lang="en-US" sz="2800" kern="1200" dirty="0" smtClean="0">
                <a:solidFill>
                  <a:srgbClr val="50A69C"/>
                </a:solidFill>
              </a:rPr>
              <a:t>-</a:t>
            </a:r>
            <a:r>
              <a:rPr lang="en-US" sz="2800" b="1" kern="1200" dirty="0" smtClean="0">
                <a:solidFill>
                  <a:srgbClr val="50A69C"/>
                </a:solidFill>
              </a:rPr>
              <a:t> </a:t>
            </a:r>
            <a:r>
              <a:rPr lang="en-US" sz="2800" kern="1200" dirty="0" smtClean="0">
                <a:solidFill>
                  <a:srgbClr val="50A69C"/>
                </a:solidFill>
              </a:rPr>
              <a:t>cont’d</a:t>
            </a:r>
            <a:endParaRPr lang="en-US" sz="2800" b="1" kern="1200" dirty="0" smtClean="0">
              <a:solidFill>
                <a:srgbClr val="50A69C"/>
              </a:solidFill>
            </a:endParaRPr>
          </a:p>
          <a:p>
            <a:pPr marL="971550" lvl="1" indent="-514350">
              <a:buClr>
                <a:srgbClr val="800080"/>
              </a:buClr>
              <a:buFont typeface="+mj-lt"/>
              <a:buAutoNum type="alphaLcParenR" startAt="2"/>
              <a:defRPr/>
            </a:pPr>
            <a:r>
              <a:rPr lang="en-US" b="1" kern="1200" dirty="0" smtClean="0"/>
              <a:t>sector development policies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b="1" kern="1200" dirty="0" smtClean="0"/>
              <a:t>producer support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b="1" kern="1200" dirty="0" smtClean="0"/>
              <a:t>general sector development support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b="1" kern="1200" dirty="0" smtClean="0"/>
              <a:t>processing sector support 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endParaRPr lang="en-US" b="1" kern="1200" dirty="0" smtClean="0"/>
          </a:p>
          <a:p>
            <a:pPr marL="571500" indent="-514350">
              <a:buClr>
                <a:srgbClr val="800080"/>
              </a:buClr>
              <a:defRPr/>
            </a:pPr>
            <a:endParaRPr lang="en-US" b="1" kern="1200" dirty="0" smtClean="0"/>
          </a:p>
          <a:p>
            <a:pPr marL="952500" lvl="1" indent="-495300">
              <a:buClr>
                <a:srgbClr val="800080"/>
              </a:buClr>
              <a:buFont typeface="+mj-lt"/>
              <a:buAutoNum type="alphaLcParenR"/>
              <a:defRPr/>
            </a:pPr>
            <a:endParaRPr lang="en-US" b="1" kern="1200" dirty="0" smtClean="0"/>
          </a:p>
          <a:p>
            <a:pPr marL="552450" indent="-495300">
              <a:buClr>
                <a:srgbClr val="800080"/>
              </a:buClr>
              <a:defRPr/>
            </a:pPr>
            <a:endParaRPr lang="en-US" b="1" kern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sz="2400" b="1" kern="1200" dirty="0" smtClean="0"/>
              <a:t>producer support</a:t>
            </a:r>
          </a:p>
          <a:p>
            <a:r>
              <a:rPr lang="en-US" sz="2000" u="sng" dirty="0" smtClean="0">
                <a:solidFill>
                  <a:srgbClr val="CC3300"/>
                </a:solidFill>
              </a:rPr>
              <a:t>measures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production support , income protection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and related measures: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farmer price support (procurement), income support, production loan schemes: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crop insurance, revenue insurance, risk management schemes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other farmer oriented measures (investment, taxation, 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input supply schemes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supporting trade measures (in exporting countries)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emergency assistance (temp.): </a:t>
            </a:r>
            <a:r>
              <a:rPr lang="en-US" sz="1800" dirty="0" smtClean="0"/>
              <a:t>natural calamities and other hardship situations</a:t>
            </a:r>
          </a:p>
          <a:p>
            <a:r>
              <a:rPr lang="en-US" sz="2000" u="sng" dirty="0" smtClean="0">
                <a:solidFill>
                  <a:srgbClr val="CC3300"/>
                </a:solidFill>
              </a:rPr>
              <a:t>incidence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Courier New" pitchFamily="49" charset="0"/>
              <a:buChar char="o"/>
            </a:pPr>
            <a:r>
              <a:rPr lang="en-US" sz="2000" dirty="0" smtClean="0"/>
              <a:t>production policies in place in 16 countries</a:t>
            </a:r>
          </a:p>
          <a:p>
            <a:pPr lvl="0">
              <a:buFont typeface="Courier New" pitchFamily="49" charset="0"/>
              <a:buChar char="o"/>
            </a:pPr>
            <a:r>
              <a:rPr lang="en-US" sz="2000" dirty="0" smtClean="0"/>
              <a:t>11 countries afforded emergency measures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among developed countries and major producers: no major changes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small, developing nations:  continued limited incidence of measures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crop/revenue insurance schemes &amp; risk management tools:  few countries</a:t>
            </a:r>
          </a:p>
          <a:p>
            <a:pPr lvl="0">
              <a:buFont typeface="Courier New" pitchFamily="49" charset="0"/>
              <a:buChar char="o"/>
            </a:pPr>
            <a:r>
              <a:rPr lang="en-US" sz="2000" dirty="0" smtClean="0"/>
              <a:t>partly flanked by trade policies</a:t>
            </a:r>
          </a:p>
          <a:p>
            <a:pPr lvl="0">
              <a:buFont typeface="Courier New" pitchFamily="49" charset="0"/>
              <a:buChar char="o"/>
            </a:pPr>
            <a:r>
              <a:rPr lang="en-US" sz="2000" dirty="0" smtClean="0"/>
              <a:t>overall, no significant improvement in the capacity of poor, vulnerable nations to  react to domestic supply shortfalls  …  ill-equipped to respond to food crises</a:t>
            </a:r>
          </a:p>
          <a:p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Clr>
                <a:srgbClr val="800080"/>
              </a:buClr>
              <a:buFont typeface="+mj-lt"/>
              <a:buAutoNum type="romanLcPeriod" startAt="2"/>
              <a:defRPr/>
            </a:pPr>
            <a:r>
              <a:rPr lang="en-US" sz="2400" b="1" kern="1200" dirty="0" smtClean="0"/>
              <a:t>general sector support </a:t>
            </a:r>
          </a:p>
          <a:p>
            <a:endParaRPr lang="en-US" sz="2000" dirty="0" smtClean="0"/>
          </a:p>
          <a:p>
            <a:r>
              <a:rPr lang="en-US" sz="2000" dirty="0" smtClean="0"/>
              <a:t>main objectives</a:t>
            </a:r>
          </a:p>
          <a:p>
            <a:pPr lvl="0">
              <a:buFont typeface="Calibri" pitchFamily="34" charset="0"/>
              <a:buChar char="₋"/>
            </a:pPr>
            <a:r>
              <a:rPr lang="en-US" sz="1800" dirty="0" smtClean="0"/>
              <a:t>developing/improving the country’s export potential (building on comparative advantages)</a:t>
            </a:r>
          </a:p>
          <a:p>
            <a:pPr lvl="0">
              <a:buFont typeface="Calibri" pitchFamily="34" charset="0"/>
              <a:buChar char="₋"/>
            </a:pPr>
            <a:r>
              <a:rPr lang="en-US" sz="1800" dirty="0" smtClean="0"/>
              <a:t>allowing import substitution, reduce import dependence</a:t>
            </a:r>
          </a:p>
          <a:p>
            <a:r>
              <a:rPr lang="en-US" sz="2000" u="sng" dirty="0" smtClean="0">
                <a:solidFill>
                  <a:srgbClr val="CC3300"/>
                </a:solidFill>
              </a:rPr>
              <a:t>measures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support to producer or processors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crop improvement  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sector master plans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supply regulation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consolidation of farms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attracting investors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demand promotion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export promotion &amp; export market studies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infrastructure development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support to market diversification (domestic value addition; specialty oils , other niche markets)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protection from competing imports; support to import substitution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>
                <a:solidFill>
                  <a:srgbClr val="CC3300"/>
                </a:solidFill>
              </a:rPr>
              <a:t>incidence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wide range of commodity-specific measures, implemented in numerous countries, with different levels of public funding … and varying degrees of impact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several new initiatives reflecting </a:t>
            </a:r>
          </a:p>
          <a:p>
            <a:pPr lvl="2">
              <a:buFont typeface="Calibri" pitchFamily="34" charset="0"/>
              <a:buChar char="₋"/>
            </a:pPr>
            <a:r>
              <a:rPr lang="en-US" sz="1800" dirty="0" smtClean="0"/>
              <a:t>continued  efforts to gain access to export markets</a:t>
            </a:r>
          </a:p>
          <a:p>
            <a:pPr lvl="2">
              <a:buFont typeface="Calibri" pitchFamily="34" charset="0"/>
              <a:buChar char="₋"/>
            </a:pPr>
            <a:r>
              <a:rPr lang="en-US" sz="1800" dirty="0" smtClean="0"/>
              <a:t>market diversification efforts</a:t>
            </a:r>
          </a:p>
          <a:p>
            <a:pPr lvl="2">
              <a:buFont typeface="Calibri" pitchFamily="34" charset="0"/>
              <a:buChar char="₋"/>
            </a:pPr>
            <a:r>
              <a:rPr lang="en-US" sz="1800" dirty="0" smtClean="0"/>
              <a:t>renewed concerns about national food security and self-sufficiency</a:t>
            </a:r>
          </a:p>
          <a:p>
            <a:pPr lvl="2">
              <a:buFont typeface="Calibri" pitchFamily="34" charset="0"/>
              <a:buChar char="₋"/>
            </a:pPr>
            <a:r>
              <a:rPr lang="en-US" sz="1800" dirty="0" smtClean="0"/>
              <a:t>recourse to public market-regulation and border measures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actual production impact:  limited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main hurdles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weak price transmission from world to regional/local level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lack of lasting, concerted policy efforts addressing the commodity chain as a whole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no collaboration with the private sector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other challenges: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temporary welfare losses via inefficient resource allocation   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threat from competitively priced imports;  temptation to resort to import restrictions </a:t>
            </a:r>
          </a:p>
          <a:p>
            <a:r>
              <a:rPr lang="en-US" sz="2400" dirty="0" smtClean="0"/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1"/>
            <a:ext cx="8578850" cy="6741369"/>
          </a:xfrm>
        </p:spPr>
        <p:txBody>
          <a:bodyPr/>
          <a:lstStyle/>
          <a:p>
            <a:pPr marL="571500" lvl="0" indent="-514350">
              <a:buClr>
                <a:srgbClr val="800080"/>
              </a:buClr>
              <a:buFont typeface="+mj-lt"/>
              <a:buAutoNum type="romanLcPeriod" startAt="3"/>
              <a:defRPr/>
            </a:pPr>
            <a:r>
              <a:rPr lang="en-US" sz="2400" b="1" kern="1200" dirty="0" smtClean="0"/>
              <a:t>processing sector support</a:t>
            </a:r>
          </a:p>
          <a:p>
            <a:pPr marL="571500" lvl="0" indent="-514350">
              <a:buClr>
                <a:srgbClr val="800080"/>
              </a:buClr>
              <a:defRPr/>
            </a:pPr>
            <a:endParaRPr lang="en-US" sz="2000" u="sng" kern="1200" dirty="0" smtClean="0"/>
          </a:p>
          <a:p>
            <a:pPr marL="571500" lvl="0" indent="-514350">
              <a:buClr>
                <a:srgbClr val="800080"/>
              </a:buClr>
              <a:defRPr/>
            </a:pPr>
            <a:r>
              <a:rPr lang="en-US" sz="2000" u="sng" kern="1200" dirty="0" smtClean="0">
                <a:solidFill>
                  <a:srgbClr val="CC3300"/>
                </a:solidFill>
              </a:rPr>
              <a:t>objective</a:t>
            </a:r>
            <a:r>
              <a:rPr lang="en-US" sz="2000" kern="1200" dirty="0" smtClean="0">
                <a:solidFill>
                  <a:srgbClr val="CC3300"/>
                </a:solidFill>
              </a:rPr>
              <a:t>:  </a:t>
            </a:r>
            <a:r>
              <a:rPr lang="en-US" sz="2000" dirty="0" smtClean="0"/>
              <a:t>enhancing domestic value addition</a:t>
            </a:r>
          </a:p>
          <a:p>
            <a:pPr lvl="1">
              <a:buFont typeface="Calibri" pitchFamily="34" charset="0"/>
              <a:buChar char="₋"/>
            </a:pPr>
            <a:r>
              <a:rPr lang="en-US" sz="1800" dirty="0" smtClean="0"/>
              <a:t>of concern to governments in many producing/consuming countries</a:t>
            </a:r>
          </a:p>
          <a:p>
            <a:pPr lvl="1">
              <a:buFont typeface="Calibri" pitchFamily="34" charset="0"/>
              <a:buChar char="₋"/>
            </a:pPr>
            <a:r>
              <a:rPr lang="en-US" sz="1800" dirty="0" smtClean="0"/>
              <a:t>importing and exporting countries pursuing diametrically opposed objectives</a:t>
            </a:r>
          </a:p>
          <a:p>
            <a:pPr lvl="1">
              <a:buFont typeface="Calibri" pitchFamily="34" charset="0"/>
              <a:buChar char="₋"/>
            </a:pPr>
            <a:r>
              <a:rPr lang="en-US" sz="1800" dirty="0" smtClean="0"/>
              <a:t>instrument of choice: border measures </a:t>
            </a:r>
          </a:p>
          <a:p>
            <a:pPr marL="571500" lvl="0" indent="-514350">
              <a:buClr>
                <a:srgbClr val="800080"/>
              </a:buClr>
              <a:defRPr/>
            </a:pPr>
            <a:r>
              <a:rPr lang="en-US" sz="2000" u="sng" kern="1200" dirty="0" smtClean="0">
                <a:solidFill>
                  <a:srgbClr val="CC3300"/>
                </a:solidFill>
              </a:rPr>
              <a:t>measures</a:t>
            </a:r>
            <a:r>
              <a:rPr lang="en-US" sz="2000" kern="12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/>
              <a:t>differential export taxes DET (or similar)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/>
              <a:t>differential import duties  DID (or similar)</a:t>
            </a:r>
            <a:endParaRPr lang="en-US" sz="1800" kern="1200" dirty="0" smtClean="0"/>
          </a:p>
          <a:p>
            <a:pPr marL="571500" lvl="0" indent="-514350">
              <a:buClr>
                <a:srgbClr val="800080"/>
              </a:buClr>
              <a:defRPr/>
            </a:pPr>
            <a:r>
              <a:rPr lang="en-US" sz="2000" u="sng" kern="1200" dirty="0" smtClean="0">
                <a:solidFill>
                  <a:srgbClr val="CC3300"/>
                </a:solidFill>
              </a:rPr>
              <a:t>incidence</a:t>
            </a:r>
            <a:r>
              <a:rPr lang="en-US" sz="2000" kern="12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big interests are at stake, notably in countries that invested heavily in their processing industries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South Asia:</a:t>
            </a:r>
          </a:p>
          <a:p>
            <a:pPr lvl="2">
              <a:buFont typeface="Calibri" pitchFamily="34" charset="0"/>
              <a:buChar char="₋"/>
            </a:pPr>
            <a:r>
              <a:rPr lang="en-US" sz="1800" u="sng" dirty="0" smtClean="0"/>
              <a:t>India</a:t>
            </a:r>
            <a:r>
              <a:rPr lang="en-US" sz="1800" dirty="0" smtClean="0"/>
              <a:t> </a:t>
            </a:r>
            <a:r>
              <a:rPr lang="en-US" sz="1800" i="1" dirty="0" smtClean="0"/>
              <a:t>(specialized in refining imported oil)</a:t>
            </a:r>
            <a:r>
              <a:rPr lang="en-US" sz="1800" dirty="0" smtClean="0"/>
              <a:t> and </a:t>
            </a:r>
            <a:r>
              <a:rPr lang="en-US" sz="1800" u="sng" dirty="0" smtClean="0"/>
              <a:t>Malaysia</a:t>
            </a:r>
            <a:r>
              <a:rPr lang="en-US" sz="1800" dirty="0" smtClean="0"/>
              <a:t> </a:t>
            </a:r>
            <a:r>
              <a:rPr lang="en-US" sz="1800" i="1" dirty="0" smtClean="0"/>
              <a:t>(specialized  in exportation of refined oils)</a:t>
            </a:r>
            <a:r>
              <a:rPr lang="en-US" sz="1800" dirty="0" smtClean="0"/>
              <a:t> both struggling with low capacity utilization rates -- while </a:t>
            </a:r>
            <a:r>
              <a:rPr lang="en-US" sz="1800" u="sng" dirty="0" smtClean="0"/>
              <a:t>Indonesia</a:t>
            </a:r>
            <a:r>
              <a:rPr lang="en-US" sz="1800" dirty="0" smtClean="0"/>
              <a:t> </a:t>
            </a:r>
            <a:r>
              <a:rPr lang="en-US" sz="1800" i="1" dirty="0" smtClean="0"/>
              <a:t>(traditionally exporting  unprocessed oil) </a:t>
            </a:r>
            <a:r>
              <a:rPr lang="en-US" sz="1800" dirty="0" smtClean="0"/>
              <a:t>recently invested heavily in domestic refining</a:t>
            </a:r>
          </a:p>
          <a:p>
            <a:pPr lvl="2">
              <a:buFont typeface="Calibri" pitchFamily="34" charset="0"/>
              <a:buChar char="₋"/>
            </a:pPr>
            <a:r>
              <a:rPr lang="en-US" sz="1800" dirty="0" smtClean="0"/>
              <a:t>Indonesia’s DET revision (2011):  strong repercussions for producers, refiners and  trade at regional &amp; global level  </a:t>
            </a:r>
          </a:p>
          <a:p>
            <a:pPr marL="571500" lvl="0" indent="-514350">
              <a:buClr>
                <a:srgbClr val="800080"/>
              </a:buClr>
              <a:defRPr/>
            </a:pPr>
            <a:endParaRPr lang="en-US" sz="2000" kern="1200" dirty="0" smtClean="0"/>
          </a:p>
          <a:p>
            <a:pPr marL="571500" indent="-571500" algn="r">
              <a:buFont typeface="+mj-lt"/>
              <a:buAutoNum type="romanL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indent="-495300">
              <a:defRPr/>
            </a:pPr>
            <a:r>
              <a:rPr lang="en-US" sz="2800" b="1" kern="1200" dirty="0" smtClean="0">
                <a:solidFill>
                  <a:srgbClr val="509CA6"/>
                </a:solidFill>
              </a:rPr>
              <a:t>Policy review  </a:t>
            </a:r>
            <a:r>
              <a:rPr lang="en-US" sz="2800" kern="1200" dirty="0" smtClean="0">
                <a:solidFill>
                  <a:srgbClr val="509CA6"/>
                </a:solidFill>
              </a:rPr>
              <a:t>(cont’d)</a:t>
            </a:r>
          </a:p>
          <a:p>
            <a:pPr marL="971550" lvl="1" indent="-514350">
              <a:buClr>
                <a:srgbClr val="800080"/>
              </a:buClr>
              <a:buFont typeface="+mj-lt"/>
              <a:buAutoNum type="alphaLcPeriod" startAt="3"/>
              <a:defRPr/>
            </a:pPr>
            <a:r>
              <a:rPr lang="en-US" b="1" kern="1200" dirty="0" smtClean="0"/>
              <a:t>other policy domains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b="1" kern="1200" dirty="0" smtClean="0"/>
              <a:t>renewable energy policies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b="1" kern="1200" dirty="0" smtClean="0"/>
              <a:t>financial market regulation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b="1" kern="1200" dirty="0" smtClean="0"/>
              <a:t>environmental policies</a:t>
            </a:r>
          </a:p>
          <a:p>
            <a:pPr marL="1371600" lvl="2" indent="-514350">
              <a:buClr>
                <a:srgbClr val="429098"/>
              </a:buClr>
              <a:buFont typeface="+mj-lt"/>
              <a:buAutoNum type="romanLcPeriod"/>
              <a:defRPr/>
            </a:pPr>
            <a:r>
              <a:rPr lang="en-US" b="1" kern="1200" dirty="0" smtClean="0">
                <a:solidFill>
                  <a:srgbClr val="429098"/>
                </a:solidFill>
              </a:rPr>
              <a:t>GMO regulations</a:t>
            </a:r>
          </a:p>
          <a:p>
            <a:pPr marL="1371600" lvl="2" indent="-514350">
              <a:buClr>
                <a:srgbClr val="429098"/>
              </a:buClr>
              <a:buFont typeface="+mj-lt"/>
              <a:buAutoNum type="romanLcPeriod"/>
              <a:defRPr/>
            </a:pPr>
            <a:r>
              <a:rPr lang="en-US" b="1" kern="1200" dirty="0" smtClean="0">
                <a:solidFill>
                  <a:srgbClr val="429098"/>
                </a:solidFill>
              </a:rPr>
              <a:t>health related measures</a:t>
            </a:r>
          </a:p>
          <a:p>
            <a:pPr marL="1371600" lvl="2" indent="-514350">
              <a:buClr>
                <a:srgbClr val="429098"/>
              </a:buClr>
              <a:buFont typeface="+mj-lt"/>
              <a:buAutoNum type="romanLcPeriod"/>
              <a:defRPr/>
            </a:pPr>
            <a:r>
              <a:rPr lang="en-US" b="1" kern="1200" dirty="0" smtClean="0">
                <a:solidFill>
                  <a:srgbClr val="429098"/>
                </a:solidFill>
              </a:rPr>
              <a:t>…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Clr>
                <a:srgbClr val="800080"/>
              </a:buClr>
              <a:defRPr/>
            </a:pPr>
            <a:r>
              <a:rPr lang="en-US" sz="2800" b="1" kern="1200" dirty="0" smtClean="0">
                <a:solidFill>
                  <a:srgbClr val="429098"/>
                </a:solidFill>
              </a:rPr>
              <a:t>other policy domains</a:t>
            </a:r>
          </a:p>
          <a:p>
            <a:pPr marL="971550" lvl="1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sz="2400" b="1" kern="1200" dirty="0" smtClean="0"/>
              <a:t>renewable energy policies</a:t>
            </a:r>
          </a:p>
          <a:p>
            <a:pPr marL="571500" indent="-514350">
              <a:buClr>
                <a:srgbClr val="800080"/>
              </a:buClr>
              <a:defRPr/>
            </a:pPr>
            <a:endParaRPr lang="en-US" sz="2000" u="sng" kern="1200" dirty="0" smtClean="0"/>
          </a:p>
          <a:p>
            <a:pPr marL="571500" indent="-514350">
              <a:buClr>
                <a:srgbClr val="800080"/>
              </a:buClr>
              <a:defRPr/>
            </a:pPr>
            <a:r>
              <a:rPr lang="en-US" sz="2000" u="sng" kern="1200" dirty="0" smtClean="0">
                <a:solidFill>
                  <a:srgbClr val="CC3300"/>
                </a:solidFill>
              </a:rPr>
              <a:t>measures</a:t>
            </a:r>
            <a:r>
              <a:rPr lang="en-US" sz="2000" kern="1200" dirty="0" smtClean="0">
                <a:solidFill>
                  <a:srgbClr val="CC3300"/>
                </a:solidFill>
              </a:rPr>
              <a:t>:</a:t>
            </a:r>
            <a:r>
              <a:rPr lang="en-US" sz="2000" kern="12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master plans and regulatory frameworks for BF production, distribution, sales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direct  support  measures to stimulate BF production/consumption       (subsidies, tax breaks, etc.)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mandatory consumption targets or blending requirements (gradually replacing direct support measures)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government-set BF retail price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minimum GHG emission reduction requirements  (feedstock-specific default values)  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incentives for non-food feedstock and 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generation </a:t>
            </a:r>
            <a:r>
              <a:rPr lang="en-US" sz="2000" dirty="0" err="1" smtClean="0"/>
              <a:t>biofuels</a:t>
            </a:r>
            <a:r>
              <a:rPr lang="en-US" sz="2000" dirty="0" smtClean="0"/>
              <a:t>   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supporting trade measures</a:t>
            </a:r>
          </a:p>
          <a:p>
            <a:pPr lvl="2">
              <a:buFont typeface="Calibri" pitchFamily="34" charset="0"/>
              <a:buChar char="₋"/>
            </a:pPr>
            <a:r>
              <a:rPr lang="en-US" sz="2000" dirty="0" smtClean="0"/>
              <a:t>DET  to stimulate BF exportation (at expense of  dom. consumption?)</a:t>
            </a:r>
          </a:p>
          <a:p>
            <a:pPr lvl="2">
              <a:buFont typeface="Calibri" pitchFamily="34" charset="0"/>
              <a:buChar char="₋"/>
            </a:pPr>
            <a:r>
              <a:rPr lang="en-US" sz="2000" dirty="0" smtClean="0"/>
              <a:t>import restrictions or import facilitation measures </a:t>
            </a:r>
          </a:p>
          <a:p>
            <a:endParaRPr lang="en-US" sz="2000" dirty="0" smtClean="0"/>
          </a:p>
          <a:p>
            <a:pPr lvl="2">
              <a:buFont typeface="Calibri" pitchFamily="34" charset="0"/>
              <a:buChar char="₋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578850" cy="6742113"/>
          </a:xfrm>
        </p:spPr>
        <p:txBody>
          <a:bodyPr/>
          <a:lstStyle/>
          <a:p>
            <a:r>
              <a:rPr lang="en-US" sz="2000" u="sng" dirty="0" smtClean="0">
                <a:solidFill>
                  <a:srgbClr val="CC3300"/>
                </a:solidFill>
              </a:rPr>
              <a:t>incidence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started in early 2000s, initially mostly developed countries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developing nations: slower and more prudent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23 countries: direct production/consumption incentives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24 countries: mandatory consumption or blending targets </a:t>
            </a:r>
          </a:p>
          <a:p>
            <a:pPr marL="571500" indent="-514350">
              <a:buClr>
                <a:srgbClr val="800080"/>
              </a:buClr>
              <a:defRPr/>
            </a:pPr>
            <a:endParaRPr lang="en-US" sz="2000" u="sng" kern="1200" dirty="0" smtClean="0">
              <a:solidFill>
                <a:srgbClr val="CC3300"/>
              </a:solidFill>
            </a:endParaRPr>
          </a:p>
          <a:p>
            <a:pPr marL="571500" indent="-514350">
              <a:buClr>
                <a:srgbClr val="800080"/>
              </a:buClr>
              <a:defRPr/>
            </a:pPr>
            <a:r>
              <a:rPr lang="en-US" sz="2000" u="sng" kern="1200" dirty="0" smtClean="0">
                <a:solidFill>
                  <a:srgbClr val="CC3300"/>
                </a:solidFill>
              </a:rPr>
              <a:t>emerging concerns</a:t>
            </a:r>
            <a:r>
              <a:rPr lang="en-US" sz="2000" kern="1200" dirty="0" smtClean="0">
                <a:solidFill>
                  <a:srgbClr val="CC3300"/>
                </a:solidFill>
                <a:sym typeface="Wingdings" pitchFamily="2" charset="2"/>
              </a:rPr>
              <a:t>:</a:t>
            </a:r>
            <a:endParaRPr lang="en-US" sz="2000" kern="1200" dirty="0" smtClean="0">
              <a:solidFill>
                <a:srgbClr val="CC33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over-ambitious targets (regulatory challenges; insufficient production)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doubts reg. environmental credentials of BFs:  GHG reduction rates questioned;  and criticism that rules were not leading to tangible improvements at source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virtually no advance in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gen. BFs (limited incentives; regulatory uncertainty) 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rising frictions between countries: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different levels of support tend to affect trade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different dom. regulations tend to affect trade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possible trade discrimination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rising use of </a:t>
            </a:r>
            <a:r>
              <a:rPr lang="en-US" sz="2000" dirty="0" err="1" smtClean="0"/>
              <a:t>veg.oils</a:t>
            </a:r>
            <a:r>
              <a:rPr lang="en-US" sz="2000" dirty="0" smtClean="0"/>
              <a:t> as BD feedstock  -&gt;  reduces supplies for human consumption  -&gt;  contributing to higher </a:t>
            </a:r>
            <a:r>
              <a:rPr lang="en-US" sz="2000" dirty="0" err="1" smtClean="0"/>
              <a:t>internat.</a:t>
            </a:r>
            <a:r>
              <a:rPr lang="en-US" sz="2000" dirty="0" smtClean="0"/>
              <a:t>  prices  -&gt;  food crisis</a:t>
            </a:r>
          </a:p>
          <a:p>
            <a:pPr marL="971550" lvl="1" indent="-514350">
              <a:buClr>
                <a:srgbClr val="800080"/>
              </a:buClr>
              <a:defRPr/>
            </a:pPr>
            <a:endParaRPr lang="en-US" sz="1600" kern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0"/>
            <a:ext cx="8578850" cy="66262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533400" indent="-533400">
              <a:buClr>
                <a:srgbClr val="862C59"/>
              </a:buClr>
              <a:defRPr/>
            </a:pPr>
            <a:r>
              <a:rPr lang="en-US" sz="2800" b="1" kern="1200" dirty="0" smtClean="0">
                <a:solidFill>
                  <a:srgbClr val="862C59"/>
                </a:solidFill>
              </a:rPr>
              <a:t>	</a:t>
            </a:r>
            <a:r>
              <a:rPr lang="en-US" sz="3600" b="1" kern="1200" dirty="0" smtClean="0">
                <a:solidFill>
                  <a:srgbClr val="862C59"/>
                </a:solidFill>
              </a:rPr>
              <a:t>Overview</a:t>
            </a:r>
          </a:p>
          <a:p>
            <a:pPr marL="533400" indent="-533400">
              <a:buClr>
                <a:srgbClr val="862C59"/>
              </a:buClr>
              <a:buFont typeface="Arial" charset="0"/>
              <a:buChar char="•"/>
              <a:defRPr/>
            </a:pPr>
            <a:endParaRPr lang="en-US" sz="2400" b="1" kern="1200" dirty="0" smtClean="0">
              <a:solidFill>
                <a:srgbClr val="862C59"/>
              </a:solidFill>
            </a:endParaRPr>
          </a:p>
          <a:p>
            <a:pPr marL="952500" lvl="1" indent="-495300">
              <a:buFontTx/>
              <a:buAutoNum type="arabicPeriod"/>
              <a:defRPr/>
            </a:pPr>
            <a:r>
              <a:rPr lang="en-US" b="1" kern="1200" dirty="0" smtClean="0">
                <a:solidFill>
                  <a:srgbClr val="1F497D"/>
                </a:solidFill>
              </a:rPr>
              <a:t>Overall  setting</a:t>
            </a:r>
          </a:p>
          <a:p>
            <a:pPr marL="952500" lvl="1" indent="-495300">
              <a:buFontTx/>
              <a:buAutoNum type="arabicPeriod"/>
              <a:defRPr/>
            </a:pPr>
            <a:r>
              <a:rPr lang="en-US" b="1" kern="1200" dirty="0" smtClean="0">
                <a:solidFill>
                  <a:srgbClr val="1F497D"/>
                </a:solidFill>
              </a:rPr>
              <a:t>Policy review </a:t>
            </a:r>
          </a:p>
          <a:p>
            <a:pPr marL="1352550" lvl="2" indent="-495300">
              <a:buClr>
                <a:srgbClr val="800080"/>
              </a:buClr>
              <a:buFont typeface="+mj-lt"/>
              <a:buAutoNum type="alphaLcParenR"/>
              <a:defRPr/>
            </a:pPr>
            <a:r>
              <a:rPr lang="en-US" sz="2800" b="1" kern="1200" dirty="0" smtClean="0">
                <a:solidFill>
                  <a:srgbClr val="1F497D"/>
                </a:solidFill>
              </a:rPr>
              <a:t>food security measures</a:t>
            </a:r>
          </a:p>
          <a:p>
            <a:pPr marL="1352550" lvl="2" indent="-495300">
              <a:buClr>
                <a:srgbClr val="800080"/>
              </a:buClr>
              <a:buFont typeface="+mj-lt"/>
              <a:buAutoNum type="alphaLcParenR"/>
              <a:defRPr/>
            </a:pPr>
            <a:r>
              <a:rPr lang="en-US" sz="2800" b="1" kern="1200" dirty="0" smtClean="0">
                <a:solidFill>
                  <a:srgbClr val="1F497D"/>
                </a:solidFill>
              </a:rPr>
              <a:t>sector development policies</a:t>
            </a:r>
          </a:p>
          <a:p>
            <a:pPr marL="1352550" lvl="2" indent="-495300">
              <a:buClr>
                <a:srgbClr val="800080"/>
              </a:buClr>
              <a:buFont typeface="+mj-lt"/>
              <a:buAutoNum type="alphaLcParenR"/>
              <a:defRPr/>
            </a:pPr>
            <a:r>
              <a:rPr lang="en-US" sz="2800" b="1" kern="1200" dirty="0" smtClean="0">
                <a:solidFill>
                  <a:srgbClr val="1F497D"/>
                </a:solidFill>
              </a:rPr>
              <a:t>other policy domains</a:t>
            </a:r>
          </a:p>
          <a:p>
            <a:pPr marL="952500" lvl="1" indent="-495300">
              <a:buFontTx/>
              <a:buAutoNum type="arabicPeriod"/>
              <a:defRPr/>
            </a:pPr>
            <a:r>
              <a:rPr lang="en-US" b="1" kern="1200" dirty="0" smtClean="0">
                <a:solidFill>
                  <a:srgbClr val="1F497D"/>
                </a:solidFill>
              </a:rPr>
              <a:t>Conclusions</a:t>
            </a:r>
          </a:p>
          <a:p>
            <a:pPr marL="533400" indent="-533400">
              <a:buClr>
                <a:srgbClr val="862C59"/>
              </a:buClr>
              <a:defRPr/>
            </a:pPr>
            <a:endParaRPr lang="en-US" sz="2200" kern="1200" dirty="0" smtClean="0">
              <a:solidFill>
                <a:srgbClr val="1F497D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968F7-C853-46F5-9948-89669FAA8212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5" name="Picture 3" descr="C:\Documents and Settings\milo\Desktop\pictures publication\biodiesel sha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07752"/>
            <a:ext cx="7449791" cy="437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78850" cy="6553473"/>
          </a:xfrm>
        </p:spPr>
        <p:txBody>
          <a:bodyPr/>
          <a:lstStyle/>
          <a:p>
            <a:r>
              <a:rPr lang="en-US" sz="2000" u="sng" dirty="0" smtClean="0">
                <a:solidFill>
                  <a:srgbClr val="CC3300"/>
                </a:solidFill>
              </a:rPr>
              <a:t>policy responses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phasing-out of direct subsidies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revisiting mandatory consumption targets: lowered or delayed introduction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mandatory certification of sustainable production, sourcing and use of feedstock (EU)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generation BFs:  new promotion efforts</a:t>
            </a:r>
          </a:p>
          <a:p>
            <a:endParaRPr lang="en-US" sz="2000" u="sng" dirty="0" smtClean="0">
              <a:solidFill>
                <a:srgbClr val="CC3300"/>
              </a:solidFill>
            </a:endParaRPr>
          </a:p>
          <a:p>
            <a:r>
              <a:rPr lang="en-US" sz="2000" u="sng" dirty="0" smtClean="0">
                <a:solidFill>
                  <a:srgbClr val="CC3300"/>
                </a:solidFill>
              </a:rPr>
              <a:t>remaining challenges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frequent adjustments/corrections  -&gt;  creating uncertainty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idle BF production capacity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EU’s sustainable certification requirements affecting trade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trade disputes:  3 anti-dumping actions  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u="sng" dirty="0" smtClean="0">
                <a:solidFill>
                  <a:srgbClr val="CC3300"/>
                </a:solidFill>
              </a:rPr>
              <a:t>further policy adjustments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increased attention to negatively affected BF industries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considering temporary  suspension of mandatory consumption/blending requirements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possible inclusion of ILUC-factors in GHG emission requirements (EU)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u="sng" dirty="0" smtClean="0"/>
          </a:p>
          <a:p>
            <a:r>
              <a:rPr lang="en-US" sz="2000" u="sng" dirty="0" smtClean="0">
                <a:solidFill>
                  <a:srgbClr val="CC3300"/>
                </a:solidFill>
              </a:rPr>
              <a:t>private sector/civil society initiatives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endParaRPr lang="en-US" sz="2000" dirty="0" smtClean="0"/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investment in non-food agric. feedstock, waste veg.oil, etc.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independent research on environmental credentials of BF feedstock (GHG emission values, ILUC impact)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formulation of voluntary standards and certification schemes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sustainable BF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aviation-fuel BD blends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RSPO/RTRS:  possible incorporation of GHG emission values into standards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automotive, aviation, other industries: BD blending tests, new BD uses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feedstock suppliers: adjusting to certification requirements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BF producers: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sustainability certification:  mixed reaction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calls for protection from foreign competition</a:t>
            </a:r>
          </a:p>
          <a:p>
            <a:pPr lvl="1">
              <a:buFont typeface="Calibri" pitchFamily="34" charset="0"/>
              <a:buChar char="₋"/>
            </a:pPr>
            <a:endParaRPr lang="en-US" sz="2000" dirty="0" smtClean="0"/>
          </a:p>
          <a:p>
            <a:pPr lvl="0"/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b="1" kern="1200" dirty="0" smtClean="0"/>
              <a:t>  </a:t>
            </a:r>
            <a:r>
              <a:rPr lang="en-US" b="1" kern="1200" dirty="0" smtClean="0">
                <a:solidFill>
                  <a:srgbClr val="429098"/>
                </a:solidFill>
              </a:rPr>
              <a:t>other policy domains  </a:t>
            </a:r>
            <a:r>
              <a:rPr lang="en-US" kern="1200" dirty="0" smtClean="0">
                <a:solidFill>
                  <a:srgbClr val="429098"/>
                </a:solidFill>
              </a:rPr>
              <a:t>-</a:t>
            </a:r>
            <a:r>
              <a:rPr lang="en-US" b="1" kern="1200" dirty="0" smtClean="0">
                <a:solidFill>
                  <a:srgbClr val="429098"/>
                </a:solidFill>
              </a:rPr>
              <a:t> </a:t>
            </a:r>
            <a:r>
              <a:rPr lang="en-US" kern="1200" dirty="0" smtClean="0">
                <a:solidFill>
                  <a:srgbClr val="429098"/>
                </a:solidFill>
              </a:rPr>
              <a:t>cont’d</a:t>
            </a:r>
            <a:endParaRPr lang="en-US" b="1" kern="1200" dirty="0" smtClean="0">
              <a:solidFill>
                <a:srgbClr val="429098"/>
              </a:solidFill>
            </a:endParaRPr>
          </a:p>
          <a:p>
            <a:pPr marL="971550" lvl="1" indent="-514350">
              <a:buClr>
                <a:srgbClr val="800080"/>
              </a:buClr>
              <a:buFont typeface="+mj-lt"/>
              <a:buAutoNum type="romanLcPeriod" startAt="2"/>
              <a:defRPr/>
            </a:pPr>
            <a:r>
              <a:rPr lang="en-US" sz="2400" b="1" kern="1200" dirty="0" smtClean="0"/>
              <a:t>financial market regulation</a:t>
            </a:r>
          </a:p>
          <a:p>
            <a:endParaRPr lang="en-US" sz="2000" b="1" dirty="0" smtClean="0"/>
          </a:p>
          <a:p>
            <a:r>
              <a:rPr lang="en-US" sz="2000" dirty="0" smtClean="0"/>
              <a:t>excessive speculation in agricultural futures and options market identified as one of the factors contributing to the 2007/08 food crisis</a:t>
            </a:r>
          </a:p>
          <a:p>
            <a:r>
              <a:rPr lang="en-US" sz="2000" dirty="0" smtClean="0"/>
              <a:t>  </a:t>
            </a:r>
          </a:p>
          <a:p>
            <a:pPr lvl="0"/>
            <a:r>
              <a:rPr lang="en-US" sz="2000" dirty="0" smtClean="0"/>
              <a:t>-&gt;   rules governing commodity derivatives revisited to</a:t>
            </a:r>
          </a:p>
          <a:p>
            <a:pPr lvl="2">
              <a:buFont typeface="Calibri" pitchFamily="34" charset="0"/>
              <a:buChar char="₋"/>
            </a:pPr>
            <a:r>
              <a:rPr lang="en-US" sz="2000" dirty="0" smtClean="0"/>
              <a:t>prevent excessive speculation</a:t>
            </a:r>
          </a:p>
          <a:p>
            <a:pPr lvl="2">
              <a:buFont typeface="Calibri" pitchFamily="34" charset="0"/>
              <a:buChar char="₋"/>
            </a:pPr>
            <a:r>
              <a:rPr lang="en-US" sz="2000" dirty="0" smtClean="0"/>
              <a:t>reduce volatility in food prices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 smtClean="0"/>
              <a:t>USA (2011, 2012 Dodd-Frank Act)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 smtClean="0"/>
              <a:t>EU (2012 EMIR-European Markets Infrastructure Regulation) 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 smtClean="0"/>
              <a:t> China (2010), India (2012, temp.)</a:t>
            </a:r>
          </a:p>
          <a:p>
            <a:pPr lvl="3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b="1" kern="1200" dirty="0" smtClean="0">
                <a:solidFill>
                  <a:srgbClr val="429098"/>
                </a:solidFill>
              </a:rPr>
              <a:t>other policy domains  </a:t>
            </a:r>
            <a:r>
              <a:rPr lang="en-US" kern="1200" dirty="0" smtClean="0">
                <a:solidFill>
                  <a:srgbClr val="429098"/>
                </a:solidFill>
              </a:rPr>
              <a:t>-</a:t>
            </a:r>
            <a:r>
              <a:rPr lang="en-US" b="1" kern="1200" dirty="0" smtClean="0">
                <a:solidFill>
                  <a:srgbClr val="429098"/>
                </a:solidFill>
              </a:rPr>
              <a:t> </a:t>
            </a:r>
            <a:r>
              <a:rPr lang="en-US" kern="1200" dirty="0" smtClean="0">
                <a:solidFill>
                  <a:srgbClr val="429098"/>
                </a:solidFill>
              </a:rPr>
              <a:t>cont’d</a:t>
            </a:r>
            <a:endParaRPr lang="en-US" b="1" kern="1200" dirty="0" smtClean="0">
              <a:solidFill>
                <a:srgbClr val="429098"/>
              </a:solidFill>
            </a:endParaRPr>
          </a:p>
          <a:p>
            <a:pPr marL="971550" lvl="1" indent="-514350">
              <a:buClr>
                <a:srgbClr val="800080"/>
              </a:buClr>
              <a:buFont typeface="+mj-lt"/>
              <a:buAutoNum type="romanLcPeriod" startAt="3"/>
              <a:defRPr/>
            </a:pPr>
            <a:r>
              <a:rPr lang="en-US" sz="2400" b="1" kern="1200" dirty="0" smtClean="0"/>
              <a:t>environmental policies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 startAt="3"/>
              <a:defRPr/>
            </a:pPr>
            <a:endParaRPr lang="en-US" b="1" kern="1200" dirty="0" smtClean="0"/>
          </a:p>
          <a:p>
            <a:pPr lvl="0">
              <a:buFont typeface="Calibri" pitchFamily="34" charset="0"/>
              <a:buChar char="₋"/>
            </a:pPr>
            <a:r>
              <a:rPr lang="en-US" sz="2000" dirty="0" smtClean="0"/>
              <a:t>environmental policies generally gaining weight</a:t>
            </a:r>
          </a:p>
          <a:p>
            <a:pPr lvl="0">
              <a:buFont typeface="Calibri" pitchFamily="34" charset="0"/>
              <a:buChar char="₋"/>
            </a:pPr>
            <a:r>
              <a:rPr lang="en-US" sz="2000" dirty="0" smtClean="0"/>
              <a:t>increased geographical concentration in production  -&gt;  concerns regarding environmental sustainability  –  notably with regard to soybean and oil palm </a:t>
            </a:r>
          </a:p>
          <a:p>
            <a:endParaRPr lang="en-US" sz="2000" dirty="0" smtClean="0"/>
          </a:p>
          <a:p>
            <a:r>
              <a:rPr lang="en-US" sz="2000" dirty="0" smtClean="0"/>
              <a:t> </a:t>
            </a:r>
            <a:r>
              <a:rPr lang="en-US" sz="2000" u="sng" dirty="0" smtClean="0">
                <a:solidFill>
                  <a:srgbClr val="CC3300"/>
                </a:solidFill>
              </a:rPr>
              <a:t>policy measures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production expansion controls/restrictions (Indonesia, 2011)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support and incentives for sustainable production expansion (Brazil, Indonesia, Malaysia)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formulation of national certification schemes (Indonesia, Thailand, Malaysia)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support to smallholder certification (oil palm)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EU:  mandatory certification of </a:t>
            </a:r>
            <a:r>
              <a:rPr lang="en-US" sz="2000" dirty="0" err="1" smtClean="0"/>
              <a:t>biofuel</a:t>
            </a:r>
            <a:r>
              <a:rPr lang="en-US" sz="2000" dirty="0" smtClean="0"/>
              <a:t> feedstock</a:t>
            </a:r>
          </a:p>
          <a:p>
            <a:pPr marL="571500" indent="-514350">
              <a:buClr>
                <a:srgbClr val="800080"/>
              </a:buCl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ourier New" pitchFamily="49" charset="0"/>
              <a:buChar char="o"/>
            </a:pPr>
            <a:endParaRPr lang="en-US" sz="1600" dirty="0" smtClean="0"/>
          </a:p>
          <a:p>
            <a:r>
              <a:rPr lang="en-US" sz="2000" u="sng" dirty="0" smtClean="0">
                <a:solidFill>
                  <a:srgbClr val="CC3300"/>
                </a:solidFill>
              </a:rPr>
              <a:t>incidence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few countries – but includes heavyweights with environmentally fragile zones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proceeding slowly, stepwise … so as not to harm sector development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limited immediate effects (e.g. Indonesia moratorium)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government-sponsored certification systems  possibly competing with private sector schemes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uncertainty about future policy action increasingly affecting investments and trade</a:t>
            </a:r>
          </a:p>
          <a:p>
            <a:pPr lvl="1">
              <a:buFont typeface="Courier New" pitchFamily="49" charset="0"/>
              <a:buChar char="o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78850" cy="6553473"/>
          </a:xfrm>
        </p:spPr>
        <p:txBody>
          <a:bodyPr/>
          <a:lstStyle/>
          <a:p>
            <a:pPr lvl="0"/>
            <a:r>
              <a:rPr lang="en-US" sz="2400" b="1" dirty="0" smtClean="0">
                <a:solidFill>
                  <a:srgbClr val="893750"/>
                </a:solidFill>
              </a:rPr>
              <a:t>Private sector/industry-led initiatives:</a:t>
            </a:r>
          </a:p>
          <a:p>
            <a:pPr lvl="0">
              <a:buFont typeface="Calibri" pitchFamily="34" charset="0"/>
              <a:buChar char="₋"/>
            </a:pPr>
            <a:r>
              <a:rPr lang="en-US" sz="2000" dirty="0" smtClean="0"/>
              <a:t>palm/soy sectors under tight scrutiny reg. sustainability of production</a:t>
            </a:r>
          </a:p>
          <a:p>
            <a:pPr lvl="0">
              <a:buFont typeface="Calibri" pitchFamily="34" charset="0"/>
              <a:buChar char="₋"/>
            </a:pPr>
            <a:r>
              <a:rPr lang="en-US" sz="2000" dirty="0" smtClean="0"/>
              <a:t>rising pressure for certification and traceability throughout the supply chain</a:t>
            </a:r>
          </a:p>
          <a:p>
            <a:pPr lvl="0">
              <a:buFont typeface="Calibri" pitchFamily="34" charset="0"/>
              <a:buChar char="₋"/>
            </a:pPr>
            <a:r>
              <a:rPr lang="en-US" sz="2000" dirty="0" smtClean="0"/>
              <a:t>voluntary actions  are geared towards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preventing demand slowdown/securing continued demand expansion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improving  companies’ “green” image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securing future market share</a:t>
            </a:r>
          </a:p>
          <a:p>
            <a:r>
              <a:rPr lang="en-US" sz="2000" u="sng" dirty="0" smtClean="0">
                <a:solidFill>
                  <a:srgbClr val="CC3300"/>
                </a:solidFill>
              </a:rPr>
              <a:t>voluntary  initiatives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 </a:t>
            </a:r>
            <a:r>
              <a:rPr lang="en-US" sz="2000" i="1" dirty="0" smtClean="0"/>
              <a:t>global multi-stakeholder initiatives: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/>
              <a:t>RSPO c-o-p, standards, certification, controls &amp; sanctions system; alternative trade options:  full segregation method , mass balance calculation, book &amp; claim mechanism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/>
              <a:t>RTRS c-o-p, standards, certification , trading tools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i="1" dirty="0" smtClean="0"/>
              <a:t>producer initiatives (national associations, individual companies): </a:t>
            </a:r>
          </a:p>
          <a:p>
            <a:pPr lvl="1"/>
            <a:r>
              <a:rPr lang="en-US" sz="2000" dirty="0" smtClean="0"/>
              <a:t>tropical forest moratorium, Brazil (6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year)</a:t>
            </a:r>
          </a:p>
          <a:p>
            <a:pPr lvl="1"/>
            <a:r>
              <a:rPr lang="en-US" sz="2000" dirty="0" smtClean="0"/>
              <a:t>sustainable soy production and certification, Brazil </a:t>
            </a:r>
          </a:p>
          <a:p>
            <a:pPr lvl="1"/>
            <a:r>
              <a:rPr lang="en-US" sz="2000" dirty="0" smtClean="0"/>
              <a:t>support to national certification schemes,  Indonesia/Malaysia</a:t>
            </a:r>
          </a:p>
          <a:p>
            <a:pPr lvl="1"/>
            <a:r>
              <a:rPr lang="en-US" sz="2000" dirty="0" smtClean="0"/>
              <a:t>national adaptation of RTRS,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i="1" dirty="0" smtClean="0"/>
              <a:t>traders:</a:t>
            </a:r>
          </a:p>
          <a:p>
            <a:pPr lvl="1"/>
            <a:r>
              <a:rPr lang="en-US" sz="2000" dirty="0" smtClean="0"/>
              <a:t>commitment to offer certified products</a:t>
            </a:r>
          </a:p>
          <a:p>
            <a:pPr lvl="1"/>
            <a:r>
              <a:rPr lang="en-US" sz="2000" dirty="0" smtClean="0"/>
              <a:t>setting up fully separated supply chains for certified products</a:t>
            </a:r>
          </a:p>
          <a:p>
            <a:pPr lvl="1"/>
            <a:r>
              <a:rPr lang="en-US" sz="2000" dirty="0" smtClean="0"/>
              <a:t>assisting  producers to comply with certification requirements   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i="1" dirty="0" smtClean="0"/>
              <a:t>processors:</a:t>
            </a:r>
          </a:p>
          <a:p>
            <a:pPr lvl="1"/>
            <a:r>
              <a:rPr lang="en-US" sz="2000" dirty="0" smtClean="0"/>
              <a:t>commitment to use certified products</a:t>
            </a:r>
          </a:p>
          <a:p>
            <a:pPr lvl="1"/>
            <a:r>
              <a:rPr lang="en-US" sz="2000" dirty="0" smtClean="0"/>
              <a:t>search for new non-food applications for veg. oils</a:t>
            </a:r>
          </a:p>
          <a:p>
            <a:pPr lvl="1"/>
            <a:r>
              <a:rPr lang="en-US" sz="2000" dirty="0" smtClean="0"/>
              <a:t>green processing technologies (recycling etc.)</a:t>
            </a:r>
          </a:p>
          <a:p>
            <a:pPr lvl="1"/>
            <a:endParaRPr lang="en-US" sz="2000" dirty="0" smtClean="0"/>
          </a:p>
          <a:p>
            <a:r>
              <a:rPr lang="en-US" sz="2000" u="sng" dirty="0" smtClean="0">
                <a:solidFill>
                  <a:srgbClr val="CC3300"/>
                </a:solidFill>
              </a:rPr>
              <a:t>Incidence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/>
            <a:r>
              <a:rPr lang="en-US" sz="2000" dirty="0" smtClean="0"/>
              <a:t>at producer level:</a:t>
            </a:r>
          </a:p>
          <a:p>
            <a:pPr lvl="0">
              <a:buFont typeface="Calibri" pitchFamily="34" charset="0"/>
              <a:buChar char="₋"/>
            </a:pPr>
            <a:r>
              <a:rPr lang="en-US" sz="2000" dirty="0" smtClean="0"/>
              <a:t>increased production costs  -&gt;  price premium required</a:t>
            </a:r>
          </a:p>
          <a:p>
            <a:pPr lvl="0">
              <a:buFont typeface="Calibri" pitchFamily="34" charset="0"/>
              <a:buChar char="₋"/>
            </a:pPr>
            <a:r>
              <a:rPr lang="en-US" sz="2000" dirty="0" smtClean="0"/>
              <a:t>smallholders disadvantaged</a:t>
            </a:r>
          </a:p>
          <a:p>
            <a:pPr lvl="0"/>
            <a:r>
              <a:rPr lang="en-US" sz="2000" dirty="0" smtClean="0"/>
              <a:t>at market level:</a:t>
            </a:r>
          </a:p>
          <a:p>
            <a:pPr>
              <a:buFont typeface="Calibri" pitchFamily="34" charset="0"/>
              <a:buChar char="₋"/>
            </a:pPr>
            <a:r>
              <a:rPr lang="en-US" sz="2000" dirty="0" smtClean="0"/>
              <a:t>mostly use of </a:t>
            </a:r>
            <a:r>
              <a:rPr lang="en-US" sz="2000" i="1" dirty="0" smtClean="0"/>
              <a:t>trade certificates </a:t>
            </a:r>
            <a:r>
              <a:rPr lang="en-US" sz="2000" dirty="0" smtClean="0"/>
              <a:t>as opposed to full segregation &amp;traceability </a:t>
            </a:r>
          </a:p>
          <a:p>
            <a:pPr>
              <a:buFont typeface="Calibri" pitchFamily="34" charset="0"/>
              <a:buChar char="₋"/>
            </a:pPr>
            <a:r>
              <a:rPr lang="en-US" sz="2000" dirty="0" smtClean="0"/>
              <a:t>uncertainty about future requirements (private vs. public)</a:t>
            </a:r>
          </a:p>
          <a:p>
            <a:pPr>
              <a:buFont typeface="Calibri" pitchFamily="34" charset="0"/>
              <a:buChar char="₋"/>
            </a:pPr>
            <a:r>
              <a:rPr lang="en-US" sz="2000" dirty="0" smtClean="0"/>
              <a:t>actual market penetration is taking time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578850" cy="6409457"/>
          </a:xfrm>
        </p:spPr>
        <p:txBody>
          <a:bodyPr/>
          <a:lstStyle/>
          <a:p>
            <a:r>
              <a:rPr lang="en-US" sz="2000" u="sng" dirty="0" smtClean="0">
                <a:solidFill>
                  <a:srgbClr val="CC3300"/>
                </a:solidFill>
              </a:rPr>
              <a:t>challenges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availability of alternative standards raises questions</a:t>
            </a:r>
          </a:p>
          <a:p>
            <a:pPr lvl="1"/>
            <a:r>
              <a:rPr lang="en-US" sz="2000" dirty="0" smtClean="0"/>
              <a:t>compatibility of </a:t>
            </a:r>
            <a:r>
              <a:rPr lang="en-US" sz="2000" i="1" dirty="0" smtClean="0"/>
              <a:t>private sector initiatives </a:t>
            </a:r>
            <a:r>
              <a:rPr lang="en-US" sz="2000" dirty="0" smtClean="0"/>
              <a:t>with </a:t>
            </a:r>
            <a:r>
              <a:rPr lang="en-US" sz="2000" i="1" dirty="0" smtClean="0"/>
              <a:t>government measures</a:t>
            </a:r>
          </a:p>
          <a:p>
            <a:pPr lvl="1"/>
            <a:r>
              <a:rPr lang="en-US" sz="2000" dirty="0" smtClean="0"/>
              <a:t>recognition issues</a:t>
            </a:r>
          </a:p>
          <a:p>
            <a:pPr lvl="1"/>
            <a:r>
              <a:rPr lang="en-US" sz="2000" dirty="0" smtClean="0"/>
              <a:t>competition issues &amp; possible market distortion </a:t>
            </a:r>
          </a:p>
          <a:p>
            <a:pPr lvl="1"/>
            <a:r>
              <a:rPr lang="en-US" sz="2000" dirty="0" smtClean="0"/>
              <a:t>long-term market effects?  … gradual shifts in resource allocation &amp; trade patterns? e.g. the case of </a:t>
            </a:r>
            <a:r>
              <a:rPr lang="en-US" sz="2000" dirty="0" err="1" smtClean="0"/>
              <a:t>S.E.Asian</a:t>
            </a:r>
            <a:r>
              <a:rPr lang="en-US" sz="2000" dirty="0" smtClean="0"/>
              <a:t> palm oil : </a:t>
            </a:r>
          </a:p>
          <a:p>
            <a:pPr lvl="3">
              <a:buNone/>
            </a:pPr>
            <a:r>
              <a:rPr lang="en-US" sz="1800" dirty="0" smtClean="0"/>
              <a:t>stringent environmental regulations lead to rising land  prices  … triggering</a:t>
            </a:r>
          </a:p>
          <a:p>
            <a:pPr lvl="3">
              <a:buFont typeface="Wingdings" pitchFamily="2" charset="2"/>
              <a:buChar char="ü"/>
            </a:pPr>
            <a:r>
              <a:rPr lang="en-US" sz="1800" dirty="0" smtClean="0"/>
              <a:t>company consolidations to increase land base</a:t>
            </a:r>
          </a:p>
          <a:p>
            <a:pPr lvl="3">
              <a:buFont typeface="Wingdings" pitchFamily="2" charset="2"/>
              <a:buChar char="ü"/>
            </a:pPr>
            <a:r>
              <a:rPr lang="en-US" sz="1800" dirty="0" smtClean="0"/>
              <a:t>investments outside the region</a:t>
            </a:r>
          </a:p>
          <a:p>
            <a:pPr lvl="3">
              <a:buFont typeface="Wingdings" pitchFamily="2" charset="2"/>
              <a:buChar char="ü"/>
            </a:pPr>
            <a:r>
              <a:rPr lang="en-US" sz="1800" dirty="0" smtClean="0"/>
              <a:t>increased efforts to increase productivity        </a:t>
            </a:r>
          </a:p>
          <a:p>
            <a:pPr lvl="1"/>
            <a:endParaRPr lang="en-US" sz="2000" dirty="0" smtClean="0"/>
          </a:p>
          <a:p>
            <a:pPr marL="342900" lvl="1" indent="-342900">
              <a:buNone/>
            </a:pPr>
            <a:r>
              <a:rPr lang="en-US" sz="2000" dirty="0" smtClean="0"/>
              <a:t>need of a common </a:t>
            </a:r>
            <a:r>
              <a:rPr lang="en-US" sz="2000" dirty="0" err="1" smtClean="0"/>
              <a:t>internat.</a:t>
            </a:r>
            <a:r>
              <a:rPr lang="en-US" sz="2000" dirty="0" smtClean="0"/>
              <a:t> framework and harmonization – based on full private-public  cooperation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indent="-495300">
              <a:buFontTx/>
              <a:buAutoNum type="arabicPeriod"/>
              <a:defRPr/>
            </a:pPr>
            <a:r>
              <a:rPr lang="en-US" b="1" kern="1200" dirty="0" smtClean="0">
                <a:solidFill>
                  <a:srgbClr val="50A69C"/>
                </a:solidFill>
              </a:rPr>
              <a:t>Overall market setting</a:t>
            </a:r>
          </a:p>
          <a:p>
            <a:pPr marL="552450" indent="-495300">
              <a:buFontTx/>
              <a:buAutoNum type="arabicPeriod"/>
              <a:defRPr/>
            </a:pPr>
            <a:r>
              <a:rPr lang="en-US" b="1" kern="1200" dirty="0" smtClean="0">
                <a:solidFill>
                  <a:srgbClr val="50A69C"/>
                </a:solidFill>
              </a:rPr>
              <a:t>Policy review </a:t>
            </a:r>
          </a:p>
          <a:p>
            <a:pPr marL="952500" lvl="1" indent="-495300">
              <a:buClr>
                <a:srgbClr val="509CA6"/>
              </a:buClr>
              <a:buFont typeface="+mj-lt"/>
              <a:buAutoNum type="alphaLcParenR"/>
              <a:defRPr/>
            </a:pPr>
            <a:r>
              <a:rPr lang="en-US" b="1" kern="1200" dirty="0" smtClean="0">
                <a:solidFill>
                  <a:srgbClr val="50A69C"/>
                </a:solidFill>
              </a:rPr>
              <a:t>food security measures</a:t>
            </a:r>
          </a:p>
          <a:p>
            <a:pPr marL="952500" lvl="1" indent="-495300">
              <a:buClr>
                <a:srgbClr val="509CA6"/>
              </a:buClr>
              <a:buFont typeface="+mj-lt"/>
              <a:buAutoNum type="alphaLcParenR"/>
              <a:defRPr/>
            </a:pPr>
            <a:r>
              <a:rPr lang="en-US" b="1" kern="1200" dirty="0" smtClean="0">
                <a:solidFill>
                  <a:srgbClr val="50A69C"/>
                </a:solidFill>
              </a:rPr>
              <a:t>sector development policies</a:t>
            </a:r>
          </a:p>
          <a:p>
            <a:pPr marL="952500" lvl="1" indent="-495300">
              <a:buClr>
                <a:srgbClr val="509CA6"/>
              </a:buClr>
              <a:buFont typeface="+mj-lt"/>
              <a:buAutoNum type="alphaLcParenR"/>
              <a:defRPr/>
            </a:pPr>
            <a:r>
              <a:rPr lang="en-US" b="1" kern="1200" dirty="0" smtClean="0">
                <a:solidFill>
                  <a:srgbClr val="50A69C"/>
                </a:solidFill>
              </a:rPr>
              <a:t>other policy domains</a:t>
            </a:r>
          </a:p>
          <a:p>
            <a:pPr marL="552450" indent="-495300">
              <a:buFontTx/>
              <a:buAutoNum type="arabicPeriod"/>
              <a:defRPr/>
            </a:pPr>
            <a:r>
              <a:rPr lang="en-US" b="1" kern="1200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"/>
            <a:ext cx="8291264" cy="3326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78850" cy="655347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b="1" dirty="0" smtClean="0"/>
              <a:t>Overall market setting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Picture 2" descr="C:\Documents and Settings\milo\Desktop\pictures publication\Food index real sept 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08720"/>
            <a:ext cx="544720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milo\Desktop\pictures publication\Historical volati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61048"/>
            <a:ext cx="5472608" cy="2686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>
                <a:solidFill>
                  <a:srgbClr val="CC3300"/>
                </a:solidFill>
              </a:rPr>
              <a:t>recap of main policy trends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2007/08 food crisis has given food security policies a prominent position in many countries  –  but includes only few  LIFDCs !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governments taken by surprise:  few long-term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in place; recourse to ad-hoc measures, especially easy-to-implement import measures and one-time domestic market interventions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conflicting domestic policy objectives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weak production response in many countries (poor price transmission; lack of lasting,  effective policy measures)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oilseed markets strongly affected by other policy domains:  bio-energy, environmental policies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private sector adjusting to new opportunities  -  in part filling regulatory void; but lack of harmonization is posing  threats         </a:t>
            </a:r>
          </a:p>
          <a:p>
            <a:r>
              <a:rPr lang="en-US" sz="2000" u="sng" dirty="0" smtClean="0">
                <a:solidFill>
                  <a:srgbClr val="CC3300"/>
                </a:solidFill>
              </a:rPr>
              <a:t>winners and losers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winners: farmers in leading producing countries (covered by crop insurance and revenue stabilization schemes;  likely to benefit from higher world prices)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losers: poor, net-importing nations (surging import bills; costly market interventions; weak consumer protection; farmers not benefitting from high prices)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>
                <a:solidFill>
                  <a:srgbClr val="CC3300"/>
                </a:solidFill>
              </a:rPr>
              <a:t>opportunities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production response is coming forth in some countries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conditions for attracting investors back into agriculture expected to improving 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new momentum: debate on how to manage markets better is on again (how to make markets more reliable and resilient to shocks)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increased room for international consultation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learning from past mistakes: so far, 2012 price spike has </a:t>
            </a:r>
            <a:r>
              <a:rPr lang="en-US" sz="2000" u="sng" dirty="0" smtClean="0"/>
              <a:t>not</a:t>
            </a:r>
            <a:r>
              <a:rPr lang="en-US" sz="2000" dirty="0" smtClean="0"/>
              <a:t> escalated into a food crisis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u="sng" dirty="0" smtClean="0">
                <a:solidFill>
                  <a:srgbClr val="CC3300"/>
                </a:solidFill>
              </a:rPr>
              <a:t>emerging policy recommendations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None/>
            </a:pPr>
            <a:r>
              <a:rPr lang="en-US" sz="2000" i="1" dirty="0" smtClean="0">
                <a:solidFill>
                  <a:srgbClr val="CC3300"/>
                </a:solidFill>
              </a:rPr>
              <a:t>a) </a:t>
            </a:r>
            <a:r>
              <a:rPr lang="en-US" sz="2000" i="1" dirty="0" smtClean="0"/>
              <a:t>national level: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increase policy coherence (balancing consumer and producer interests)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social safety-nets and national strategic food reserves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complementing ad-hoc initiatives with longer-term measures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improve price transmission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make policy interventions more predictable</a:t>
            </a:r>
          </a:p>
          <a:p>
            <a:pPr lvl="1">
              <a:buFont typeface="Calibri" pitchFamily="34" charset="0"/>
              <a:buChar char="₋"/>
            </a:pPr>
            <a:r>
              <a:rPr lang="en-US" sz="2000" dirty="0" smtClean="0"/>
              <a:t>engage private sector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000" i="1" dirty="0" smtClean="0">
                <a:solidFill>
                  <a:srgbClr val="CC3300"/>
                </a:solidFill>
              </a:rPr>
              <a:t>b) </a:t>
            </a:r>
            <a:r>
              <a:rPr lang="en-US" sz="2200" i="1" dirty="0" smtClean="0"/>
              <a:t>international level:</a:t>
            </a:r>
          </a:p>
          <a:p>
            <a:pPr lvl="1"/>
            <a:r>
              <a:rPr lang="en-US" sz="2000" dirty="0" smtClean="0"/>
              <a:t>improve global market monitoring and market information systems (G-20 Group: </a:t>
            </a:r>
            <a:r>
              <a:rPr lang="en-US" sz="2000" i="1" dirty="0" smtClean="0"/>
              <a:t>AMIS</a:t>
            </a:r>
            <a:r>
              <a:rPr lang="en-US" sz="2000" dirty="0" smtClean="0"/>
              <a:t>) </a:t>
            </a:r>
          </a:p>
          <a:p>
            <a:pPr lvl="1"/>
            <a:r>
              <a:rPr lang="en-US" sz="2000" dirty="0" smtClean="0"/>
              <a:t>coordinate policy responses in cases of ‘abnormal’ market conditions to (G-20  Group:  </a:t>
            </a:r>
            <a:r>
              <a:rPr lang="en-US" sz="2000" i="1" dirty="0" smtClean="0"/>
              <a:t>AMIS-Rapid Response Forum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closely watch price movements in global futures markets and take measures to prevent excessive speculation</a:t>
            </a:r>
          </a:p>
          <a:p>
            <a:pPr lvl="1"/>
            <a:r>
              <a:rPr lang="en-US" sz="2000" dirty="0" smtClean="0"/>
              <a:t>support the establishment of regional/national emergency food reserves  </a:t>
            </a:r>
          </a:p>
          <a:p>
            <a:pPr lvl="1"/>
            <a:r>
              <a:rPr lang="en-US" sz="2000" dirty="0" smtClean="0"/>
              <a:t>strengthening WTO rules further (disciplining export restrictions)</a:t>
            </a:r>
          </a:p>
          <a:p>
            <a:pPr lvl="1"/>
            <a:r>
              <a:rPr lang="en-US" sz="2000" dirty="0" smtClean="0"/>
              <a:t>promote transparency and harmonization of regulatory frameworks …</a:t>
            </a:r>
          </a:p>
          <a:p>
            <a:pPr lvl="2">
              <a:buNone/>
            </a:pPr>
            <a:r>
              <a:rPr lang="en-US" sz="1600" dirty="0" smtClean="0"/>
              <a:t>      </a:t>
            </a:r>
            <a:r>
              <a:rPr lang="en-US" sz="2000" dirty="0" smtClean="0"/>
              <a:t>… </a:t>
            </a:r>
            <a:r>
              <a:rPr lang="en-US" sz="1600" dirty="0" smtClean="0"/>
              <a:t> </a:t>
            </a:r>
            <a:r>
              <a:rPr lang="en-US" sz="2000" dirty="0" smtClean="0"/>
              <a:t>in close collaboration with the private sector  </a:t>
            </a:r>
            <a:r>
              <a:rPr lang="en-US" sz="2000" i="1" dirty="0" smtClean="0"/>
              <a:t>(concerns certification of </a:t>
            </a:r>
            <a:r>
              <a:rPr lang="en-US" sz="2000" i="1" dirty="0" err="1" smtClean="0"/>
              <a:t>sust</a:t>
            </a:r>
            <a:r>
              <a:rPr lang="en-US" sz="2000" i="1" dirty="0" smtClean="0"/>
              <a:t>. production,  GHG requirements for green </a:t>
            </a:r>
            <a:r>
              <a:rPr lang="en-US" sz="2000" i="1" dirty="0" err="1" smtClean="0"/>
              <a:t>biofuels</a:t>
            </a:r>
            <a:r>
              <a:rPr lang="en-US" sz="2000" i="1" dirty="0" smtClean="0"/>
              <a:t>, trade in GMOs,  health policies &amp; related labeling rules , etc.)</a:t>
            </a:r>
          </a:p>
          <a:p>
            <a:pPr lvl="1">
              <a:buFont typeface="Calibri" pitchFamily="34" charset="0"/>
              <a:buChar char="₋"/>
            </a:pPr>
            <a:endParaRPr lang="en-US" sz="2000" dirty="0" smtClean="0"/>
          </a:p>
          <a:p>
            <a:pPr lvl="1">
              <a:buNone/>
            </a:pPr>
            <a:r>
              <a:rPr lang="en-US" sz="2000" i="1" dirty="0" smtClean="0">
                <a:solidFill>
                  <a:srgbClr val="CC3300"/>
                </a:solidFill>
              </a:rPr>
              <a:t>c) </a:t>
            </a:r>
            <a:r>
              <a:rPr lang="en-US" sz="2000" i="1" dirty="0" smtClean="0"/>
              <a:t>bio-energy policies</a:t>
            </a:r>
          </a:p>
          <a:p>
            <a:pPr lvl="1"/>
            <a:r>
              <a:rPr lang="en-US" sz="2000" dirty="0" smtClean="0"/>
              <a:t>refrain from direct support payments </a:t>
            </a:r>
          </a:p>
          <a:p>
            <a:pPr lvl="1"/>
            <a:r>
              <a:rPr lang="en-US" sz="2000" dirty="0" smtClean="0"/>
              <a:t>use consumption mandates flexibly</a:t>
            </a:r>
          </a:p>
          <a:p>
            <a:pPr lvl="1"/>
            <a:r>
              <a:rPr lang="en-US" sz="2000" dirty="0" smtClean="0"/>
              <a:t>avoid trade distortion or protectionist practices </a:t>
            </a:r>
          </a:p>
          <a:p>
            <a:pPr lvl="1">
              <a:buFont typeface="Calibri" pitchFamily="34" charset="0"/>
              <a:buChar char="₋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60648"/>
            <a:ext cx="8748712" cy="6597352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893750"/>
                </a:solidFill>
              </a:rPr>
              <a:t>FAO Trade and Markets Division: 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509CA6"/>
                </a:solidFill>
                <a:hlinkClick r:id="rId3"/>
              </a:rPr>
              <a:t>http://www.fao.org/economic/est/en/</a:t>
            </a:r>
            <a:endParaRPr lang="en-US" sz="2400" b="1" i="1" dirty="0" smtClean="0">
              <a:solidFill>
                <a:srgbClr val="509CA6"/>
              </a:solidFill>
            </a:endParaRPr>
          </a:p>
          <a:p>
            <a:pPr>
              <a:defRPr/>
            </a:pPr>
            <a:endParaRPr lang="en-US" sz="2800" b="1" dirty="0" smtClean="0">
              <a:solidFill>
                <a:srgbClr val="893750"/>
              </a:solidFill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rgbClr val="893750"/>
                </a:solidFill>
              </a:rPr>
              <a:t>Oilcrops</a:t>
            </a:r>
            <a:r>
              <a:rPr lang="en-US" sz="2800" b="1" dirty="0" smtClean="0">
                <a:solidFill>
                  <a:srgbClr val="893750"/>
                </a:solidFill>
              </a:rPr>
              <a:t> desk: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509CA6"/>
                </a:solidFill>
                <a:hlinkClick r:id="rId4" invalidUrl="http:///"/>
              </a:rPr>
              <a:t>http:/ www.fao.org/economic/est/est-commodities/oilcrops/en/ </a:t>
            </a:r>
            <a:r>
              <a:rPr lang="en-US" sz="2400" b="1" i="1" dirty="0" smtClean="0">
                <a:solidFill>
                  <a:srgbClr val="509CA6"/>
                </a:solidFill>
              </a:rPr>
              <a:t> </a:t>
            </a:r>
          </a:p>
          <a:p>
            <a:pPr>
              <a:defRPr/>
            </a:pPr>
            <a:endParaRPr lang="en-US" sz="2400" b="1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457200" indent="-457200">
              <a:buClr>
                <a:srgbClr val="893750"/>
              </a:buClr>
              <a:buSzPct val="82000"/>
              <a:buFont typeface="Wingdings" pitchFamily="2" charset="2"/>
              <a:buChar char="v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short-term market</a:t>
            </a:r>
          </a:p>
          <a:p>
            <a:pPr marL="457200" indent="-457200">
              <a:buClr>
                <a:srgbClr val="893750"/>
              </a:buClr>
              <a:buSzPct val="82000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       assessments</a:t>
            </a:r>
          </a:p>
          <a:p>
            <a:pPr marL="457200" indent="-457200">
              <a:buClr>
                <a:srgbClr val="893750"/>
              </a:buClr>
              <a:buSzPct val="82000"/>
              <a:buFont typeface="Wingdings" pitchFamily="2" charset="2"/>
              <a:buChar char="v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monthly price and</a:t>
            </a:r>
          </a:p>
          <a:p>
            <a:pPr marL="457200" indent="-457200">
              <a:buClr>
                <a:srgbClr val="893750"/>
              </a:buClr>
              <a:buSzPct val="82000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       policy updates</a:t>
            </a:r>
          </a:p>
          <a:p>
            <a:pPr marL="457200" indent="-457200">
              <a:buClr>
                <a:srgbClr val="893750"/>
              </a:buClr>
              <a:buSzPct val="82000"/>
              <a:buFont typeface="Wingdings" pitchFamily="2" charset="2"/>
              <a:buChar char="v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medium-term</a:t>
            </a:r>
          </a:p>
          <a:p>
            <a:pPr marL="457200" indent="-457200">
              <a:buClr>
                <a:srgbClr val="893750"/>
              </a:buClr>
              <a:buSzPct val="82000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       projections</a:t>
            </a:r>
          </a:p>
          <a:p>
            <a:pPr marL="457200" indent="-457200">
              <a:buClr>
                <a:srgbClr val="893750"/>
              </a:buClr>
              <a:buSzPct val="82000"/>
              <a:buFont typeface="Wingdings" pitchFamily="2" charset="2"/>
              <a:buChar char="v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price information</a:t>
            </a:r>
          </a:p>
          <a:p>
            <a:pPr marL="457200" indent="-457200">
              <a:buClr>
                <a:srgbClr val="893750"/>
              </a:buClr>
              <a:buSzPct val="82000"/>
              <a:defRPr/>
            </a:pPr>
            <a:endParaRPr lang="en-US" sz="2200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457200" indent="-457200">
              <a:buClr>
                <a:srgbClr val="893750"/>
              </a:buClr>
              <a:buSzPct val="82000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pPr marL="457200" indent="-457200">
              <a:buClr>
                <a:srgbClr val="893750"/>
              </a:buClr>
              <a:buSzPct val="82000"/>
              <a:defRPr/>
            </a:pPr>
            <a:r>
              <a:rPr lang="en-US" sz="2200" i="1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</a:p>
          <a:p>
            <a:pPr marL="457200" indent="-457200">
              <a:buClr>
                <a:srgbClr val="893750"/>
              </a:buClr>
              <a:buSzPct val="82000"/>
              <a:buFont typeface="Wingdings" pitchFamily="2" charset="2"/>
              <a:buChar char="v"/>
              <a:defRPr/>
            </a:pPr>
            <a:endParaRPr lang="en-US" sz="2400" dirty="0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5A6B5-ECCC-4F80-BC9D-72DDC3E6EC19}" type="slidenum">
              <a:rPr lang="en-GB" smtClean="0"/>
              <a:pPr/>
              <a:t>33</a:t>
            </a:fld>
            <a:endParaRPr lang="en-GB" smtClean="0"/>
          </a:p>
        </p:txBody>
      </p:sp>
      <p:pic>
        <p:nvPicPr>
          <p:cNvPr id="6" name="Picture 3" descr="C:\Documents and Settings\milo\Desktop\pictures publication\MP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068960"/>
            <a:ext cx="1575091" cy="2232248"/>
          </a:xfrm>
          <a:prstGeom prst="rect">
            <a:avLst/>
          </a:prstGeom>
          <a:noFill/>
        </p:spPr>
      </p:pic>
      <p:pic>
        <p:nvPicPr>
          <p:cNvPr id="7" name="Picture 5" descr="C:\Documents and Settings\milo\Desktop\pictures publication\OECD outl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629089"/>
            <a:ext cx="1674455" cy="2228911"/>
          </a:xfrm>
          <a:prstGeom prst="rect">
            <a:avLst/>
          </a:prstGeom>
          <a:noFill/>
        </p:spPr>
      </p:pic>
      <p:pic>
        <p:nvPicPr>
          <p:cNvPr id="8" name="Picture 4" descr="C:\Documents and Settings\milo\Desktop\pictures publication\MSS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861048"/>
            <a:ext cx="1677383" cy="2377218"/>
          </a:xfrm>
          <a:prstGeom prst="rect">
            <a:avLst/>
          </a:prstGeom>
          <a:noFill/>
        </p:spPr>
      </p:pic>
      <p:pic>
        <p:nvPicPr>
          <p:cNvPr id="9" name="Picture 2" descr="C:\Documents and Settings\milo\Desktop\pictures publication\Food Outlo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780928"/>
            <a:ext cx="15691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31775"/>
            <a:ext cx="8578850" cy="66262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algn="ctr">
              <a:defRPr/>
            </a:pPr>
            <a:r>
              <a:rPr lang="en-US" sz="4400" i="1" dirty="0" smtClean="0">
                <a:solidFill>
                  <a:srgbClr val="893750"/>
                </a:solidFill>
              </a:rPr>
              <a:t>THANK YOU FOR YOUR ATTENTION !</a:t>
            </a:r>
          </a:p>
          <a:p>
            <a:pPr>
              <a:defRPr/>
            </a:pPr>
            <a:endParaRPr lang="en-US" sz="2800" dirty="0" smtClean="0">
              <a:solidFill>
                <a:srgbClr val="893750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rgbClr val="893750"/>
              </a:solidFill>
            </a:endParaRPr>
          </a:p>
          <a:p>
            <a:pPr>
              <a:defRPr/>
            </a:pPr>
            <a:r>
              <a:rPr lang="en-US" sz="2400" i="1" dirty="0" smtClean="0">
                <a:solidFill>
                  <a:srgbClr val="893750"/>
                </a:solidFill>
              </a:rPr>
              <a:t>Acknowledgements: </a:t>
            </a:r>
          </a:p>
          <a:p>
            <a:pPr lvl="1">
              <a:buNone/>
              <a:defRPr/>
            </a:pPr>
            <a:r>
              <a:rPr lang="en-US" sz="2400" i="1" dirty="0" smtClean="0">
                <a:solidFill>
                  <a:srgbClr val="893750"/>
                </a:solidFill>
              </a:rPr>
              <a:t>Ms. G. </a:t>
            </a:r>
            <a:r>
              <a:rPr lang="en-US" sz="2400" i="1" dirty="0" err="1" smtClean="0">
                <a:solidFill>
                  <a:srgbClr val="893750"/>
                </a:solidFill>
              </a:rPr>
              <a:t>Karumathy</a:t>
            </a:r>
            <a:r>
              <a:rPr lang="en-US" sz="2400" i="1" dirty="0" smtClean="0">
                <a:solidFill>
                  <a:srgbClr val="893750"/>
                </a:solidFill>
              </a:rPr>
              <a:t>, </a:t>
            </a:r>
            <a:r>
              <a:rPr lang="en-US" sz="2400" i="1" smtClean="0">
                <a:solidFill>
                  <a:srgbClr val="893750"/>
                </a:solidFill>
              </a:rPr>
              <a:t>Mr. M</a:t>
            </a:r>
            <a:r>
              <a:rPr lang="en-US" sz="2400" i="1" dirty="0" smtClean="0">
                <a:solidFill>
                  <a:srgbClr val="893750"/>
                </a:solidFill>
              </a:rPr>
              <a:t>. Milo (research assistants)</a:t>
            </a:r>
          </a:p>
          <a:p>
            <a:pPr algn="r"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sym typeface="Wingdings 2"/>
              </a:rPr>
              <a:t>@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  <a:sym typeface="Wingdings 2"/>
              </a:rPr>
              <a:t>:</a:t>
            </a:r>
            <a:r>
              <a:rPr lang="en-US" dirty="0" smtClean="0">
                <a:solidFill>
                  <a:srgbClr val="3B8289"/>
                </a:solidFill>
              </a:rPr>
              <a:t> </a:t>
            </a:r>
            <a:r>
              <a:rPr lang="en-US" i="1" dirty="0" smtClean="0">
                <a:solidFill>
                  <a:srgbClr val="3B8289"/>
                </a:solidFill>
              </a:rPr>
              <a:t>  </a:t>
            </a:r>
            <a:r>
              <a:rPr lang="en-US" i="1" dirty="0" smtClean="0">
                <a:solidFill>
                  <a:srgbClr val="224B50"/>
                </a:solidFill>
              </a:rPr>
              <a:t>Peter.Thoenes@fao.org</a:t>
            </a:r>
          </a:p>
          <a:p>
            <a:pPr>
              <a:defRPr/>
            </a:pPr>
            <a:r>
              <a:rPr lang="en-US" sz="2400" dirty="0" smtClean="0">
                <a:solidFill>
                  <a:srgbClr val="224B50"/>
                </a:solidFill>
                <a:sym typeface="Wingdings"/>
              </a:rPr>
              <a:t></a:t>
            </a:r>
            <a:r>
              <a:rPr lang="en-US" sz="2000" dirty="0" smtClean="0">
                <a:solidFill>
                  <a:srgbClr val="224B50"/>
                </a:solidFill>
              </a:rPr>
              <a:t>:</a:t>
            </a:r>
            <a:r>
              <a:rPr lang="en-US" i="1" dirty="0" smtClean="0">
                <a:solidFill>
                  <a:srgbClr val="224B50"/>
                </a:solidFill>
              </a:rPr>
              <a:t>  +39 06 57053498</a:t>
            </a:r>
          </a:p>
          <a:p>
            <a:pPr>
              <a:defRPr/>
            </a:pPr>
            <a:r>
              <a:rPr lang="en-US" sz="2400" dirty="0" smtClean="0">
                <a:solidFill>
                  <a:srgbClr val="224B50"/>
                </a:solidFill>
                <a:sym typeface="Wingdings"/>
              </a:rPr>
              <a:t></a:t>
            </a:r>
            <a:r>
              <a:rPr lang="en-US" sz="2000" dirty="0" smtClean="0">
                <a:solidFill>
                  <a:srgbClr val="224B50"/>
                </a:solidFill>
              </a:rPr>
              <a:t>: </a:t>
            </a:r>
            <a:r>
              <a:rPr lang="en-US" dirty="0" smtClean="0">
                <a:solidFill>
                  <a:srgbClr val="224B50"/>
                </a:solidFill>
              </a:rPr>
              <a:t>  </a:t>
            </a:r>
            <a:r>
              <a:rPr lang="en-US" i="1" dirty="0" err="1" smtClean="0">
                <a:solidFill>
                  <a:srgbClr val="224B50"/>
                </a:solidFill>
              </a:rPr>
              <a:t>Viale</a:t>
            </a:r>
            <a:r>
              <a:rPr lang="en-US" i="1" dirty="0" smtClean="0">
                <a:solidFill>
                  <a:srgbClr val="224B50"/>
                </a:solidFill>
              </a:rPr>
              <a:t> </a:t>
            </a:r>
            <a:r>
              <a:rPr lang="en-US" i="1" dirty="0" err="1" smtClean="0">
                <a:solidFill>
                  <a:srgbClr val="224B50"/>
                </a:solidFill>
              </a:rPr>
              <a:t>Terme</a:t>
            </a:r>
            <a:r>
              <a:rPr lang="en-US" i="1" dirty="0" smtClean="0">
                <a:solidFill>
                  <a:srgbClr val="224B50"/>
                </a:solidFill>
              </a:rPr>
              <a:t> </a:t>
            </a:r>
            <a:r>
              <a:rPr lang="en-US" i="1" dirty="0" err="1" smtClean="0">
                <a:solidFill>
                  <a:srgbClr val="224B50"/>
                </a:solidFill>
              </a:rPr>
              <a:t>di</a:t>
            </a:r>
            <a:r>
              <a:rPr lang="en-US" i="1" dirty="0" smtClean="0">
                <a:solidFill>
                  <a:srgbClr val="224B50"/>
                </a:solidFill>
              </a:rPr>
              <a:t> Caracalla, 00153 Roma, Italy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095AE7-7290-450B-B891-E453DEC4FD0F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578850" cy="6481465"/>
          </a:xfrm>
        </p:spPr>
        <p:txBody>
          <a:bodyPr/>
          <a:lstStyle/>
          <a:p>
            <a:r>
              <a:rPr lang="en-US" sz="2400" dirty="0" smtClean="0"/>
              <a:t>causes of the sudden, general 2007/08 price surge: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over the 1995-2005 decade,</a:t>
            </a:r>
          </a:p>
          <a:p>
            <a:r>
              <a:rPr lang="en-US" sz="2400" dirty="0" smtClean="0"/>
              <a:t>     </a:t>
            </a:r>
            <a:r>
              <a:rPr lang="en-US" sz="2000" dirty="0" smtClean="0"/>
              <a:t>global markets had become</a:t>
            </a:r>
          </a:p>
          <a:p>
            <a:r>
              <a:rPr lang="en-US" sz="2000" dirty="0" smtClean="0"/>
              <a:t>      increasingly vulnerable 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concurrence of factors</a:t>
            </a:r>
          </a:p>
          <a:p>
            <a:r>
              <a:rPr lang="en-US" sz="2000" dirty="0" smtClean="0"/>
              <a:t>      in 2007/08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2" descr="C:\Documents and Settings\milo\Desktop\pictures publication\Oiseed oil meal ind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4987835" cy="2448272"/>
          </a:xfrm>
          <a:prstGeom prst="rect">
            <a:avLst/>
          </a:prstGeom>
          <a:noFill/>
        </p:spPr>
      </p:pic>
      <p:pic>
        <p:nvPicPr>
          <p:cNvPr id="6" name="Picture 2" descr="C:\Documents and Settings\milo\Desktop\pictures publication\cereals 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21088"/>
            <a:ext cx="4968552" cy="2496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indent="-495300">
              <a:buFontTx/>
              <a:buAutoNum type="arabicPeriod"/>
              <a:defRPr/>
            </a:pPr>
            <a:endParaRPr lang="en-US" sz="2800" b="1" kern="1200" dirty="0" smtClean="0">
              <a:solidFill>
                <a:srgbClr val="1F497D"/>
              </a:solidFill>
            </a:endParaRPr>
          </a:p>
          <a:p>
            <a:pPr marL="552450" indent="-495300">
              <a:buFontTx/>
              <a:buAutoNum type="arabicPeriod"/>
              <a:defRPr/>
            </a:pPr>
            <a:r>
              <a:rPr lang="en-US" b="1" kern="1200" dirty="0" smtClean="0">
                <a:solidFill>
                  <a:srgbClr val="1F497D"/>
                </a:solidFill>
              </a:rPr>
              <a:t>Policy review </a:t>
            </a:r>
          </a:p>
          <a:p>
            <a:pPr marL="952500" lvl="1" indent="-495300">
              <a:buClr>
                <a:srgbClr val="800080"/>
              </a:buClr>
              <a:buFont typeface="+mj-lt"/>
              <a:buAutoNum type="alphaLcParenR"/>
              <a:defRPr/>
            </a:pPr>
            <a:r>
              <a:rPr lang="en-US" b="1" kern="1200" dirty="0" smtClean="0">
                <a:solidFill>
                  <a:srgbClr val="1F497D"/>
                </a:solidFill>
              </a:rPr>
              <a:t>food security measures</a:t>
            </a:r>
          </a:p>
          <a:p>
            <a:pPr marL="952500" lvl="1" indent="-495300">
              <a:buClr>
                <a:srgbClr val="800080"/>
              </a:buClr>
              <a:buFont typeface="+mj-lt"/>
              <a:buAutoNum type="alphaLcParenR"/>
              <a:defRPr/>
            </a:pPr>
            <a:r>
              <a:rPr lang="en-US" b="1" kern="1200" dirty="0" smtClean="0"/>
              <a:t>sector development policies</a:t>
            </a:r>
          </a:p>
          <a:p>
            <a:pPr marL="952500" lvl="1" indent="-495300">
              <a:buClr>
                <a:srgbClr val="800080"/>
              </a:buClr>
              <a:buFont typeface="+mj-lt"/>
              <a:buAutoNum type="alphaLcParenR"/>
              <a:defRPr/>
            </a:pPr>
            <a:r>
              <a:rPr lang="en-US" b="1" kern="1200" dirty="0" smtClean="0"/>
              <a:t>other policy domains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indent="-495300">
              <a:defRPr/>
            </a:pPr>
            <a:r>
              <a:rPr lang="en-US" sz="2800" b="1" kern="1200" dirty="0" smtClean="0">
                <a:solidFill>
                  <a:srgbClr val="509CA6"/>
                </a:solidFill>
              </a:rPr>
              <a:t>Policy review </a:t>
            </a:r>
          </a:p>
          <a:p>
            <a:pPr marL="952500" lvl="1" indent="-495300">
              <a:buClr>
                <a:srgbClr val="800080"/>
              </a:buClr>
              <a:buFont typeface="+mj-lt"/>
              <a:buAutoNum type="alphaLcParenR"/>
              <a:defRPr/>
            </a:pPr>
            <a:r>
              <a:rPr lang="en-US" b="1" kern="1200" dirty="0" smtClean="0"/>
              <a:t>food security measures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sz="2000" b="1" kern="1200" dirty="0" smtClean="0"/>
              <a:t>domestic market measures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sz="2000" b="1" kern="1200" dirty="0" smtClean="0"/>
              <a:t>border measures</a:t>
            </a:r>
          </a:p>
          <a:p>
            <a:pPr marL="1371600" lvl="2" indent="-514350">
              <a:buClr>
                <a:srgbClr val="800080"/>
              </a:buClr>
              <a:buFont typeface="+mj-lt"/>
              <a:buAutoNum type="romanLcPeriod"/>
              <a:defRPr/>
            </a:pPr>
            <a:endParaRPr lang="en-US" b="1" kern="1200" dirty="0" smtClean="0"/>
          </a:p>
          <a:p>
            <a:pPr marL="1371600" lvl="2" indent="-514350">
              <a:buClr>
                <a:srgbClr val="800080"/>
              </a:buClr>
              <a:buNone/>
              <a:defRPr/>
            </a:pPr>
            <a:endParaRPr lang="en-US" b="1" kern="12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ad-hoc measures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concentrated in poor, import dependant developing countries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main intervention areas: local production, domestic markets, border measures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objectives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secure domestic supplies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control food import bills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maintain production incentives </a:t>
            </a:r>
          </a:p>
          <a:p>
            <a:pPr marL="952500" lvl="1" indent="-495300">
              <a:buClr>
                <a:srgbClr val="800080"/>
              </a:buClr>
              <a:buFont typeface="+mj-lt"/>
              <a:buAutoNum type="alphaLcParenR"/>
              <a:defRPr/>
            </a:pPr>
            <a:endParaRPr lang="en-US" b="1" kern="1200" dirty="0" smtClean="0"/>
          </a:p>
          <a:p>
            <a:pPr marL="952500" lvl="1" indent="-495300">
              <a:buClr>
                <a:srgbClr val="800080"/>
              </a:buClr>
              <a:buFont typeface="+mj-lt"/>
              <a:buAutoNum type="alphaLcParenR"/>
              <a:defRPr/>
            </a:pPr>
            <a:endParaRPr lang="en-US" b="1" kern="1200" dirty="0" smtClean="0"/>
          </a:p>
          <a:p>
            <a:pPr marL="952500" lvl="1" indent="-495300">
              <a:buClr>
                <a:srgbClr val="800080"/>
              </a:buClr>
              <a:buNone/>
              <a:defRPr/>
            </a:pPr>
            <a:endParaRPr lang="en-US" b="1" kern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Clr>
                <a:srgbClr val="800080"/>
              </a:buClr>
              <a:buFont typeface="+mj-lt"/>
              <a:buAutoNum type="romanLcPeriod"/>
              <a:defRPr/>
            </a:pPr>
            <a:r>
              <a:rPr lang="en-US" sz="2800" b="1" kern="1200" dirty="0" smtClean="0"/>
              <a:t>domestic market measures</a:t>
            </a:r>
          </a:p>
          <a:p>
            <a:pPr lvl="0"/>
            <a:endParaRPr lang="en-US" sz="2000" u="sng" dirty="0" smtClean="0"/>
          </a:p>
          <a:p>
            <a:pPr lvl="0"/>
            <a:r>
              <a:rPr lang="en-US" sz="2000" u="sng" dirty="0" smtClean="0">
                <a:solidFill>
                  <a:srgbClr val="CC3300"/>
                </a:solidFill>
              </a:rPr>
              <a:t>measures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/>
              <a:t>subsidized food distribution, tax rebates, other (mostly temp.) 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/>
              <a:t>social safety net schemes  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/>
              <a:t>food price controls, negotiated prices, price caps (mostly temp.)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/>
              <a:t>other market controls, restrictions on private stocks 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/>
              <a:t>state reserves for public market intervention (China)</a:t>
            </a:r>
          </a:p>
          <a:p>
            <a:pPr lvl="0">
              <a:buFont typeface="Wingdings" pitchFamily="2" charset="2"/>
              <a:buChar char="§"/>
            </a:pPr>
            <a:endParaRPr lang="en-US" sz="2000" dirty="0" smtClean="0"/>
          </a:p>
          <a:p>
            <a:pPr lvl="0"/>
            <a:r>
              <a:rPr lang="en-US" sz="2000" u="sng" dirty="0" smtClean="0">
                <a:solidFill>
                  <a:srgbClr val="CC3300"/>
                </a:solidFill>
              </a:rPr>
              <a:t>incidence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9 developing countries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6 x food distribution, zero x social safety net schemes, 6 x price/market control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public food reserves (… more lasting effect) only in one country</a:t>
            </a:r>
          </a:p>
          <a:p>
            <a:r>
              <a:rPr lang="en-US" sz="2000" u="sng" dirty="0" smtClean="0">
                <a:solidFill>
                  <a:srgbClr val="CC3300"/>
                </a:solidFill>
              </a:rPr>
              <a:t>issues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reduced farmers incentives to raise output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harmful to processors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demanding to implement and costly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wasteful if not well targeted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perpetuation pressure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  <a:p>
            <a:pPr lvl="0">
              <a:buFont typeface="Wingdings" pitchFamily="2" charset="2"/>
              <a:buChar char="§"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Clr>
                <a:srgbClr val="800080"/>
              </a:buClr>
              <a:buFont typeface="+mj-lt"/>
              <a:buAutoNum type="romanLcPeriod" startAt="2"/>
              <a:defRPr/>
            </a:pPr>
            <a:r>
              <a:rPr lang="en-US" b="1" kern="1200" dirty="0" smtClean="0"/>
              <a:t>border measures</a:t>
            </a:r>
          </a:p>
          <a:p>
            <a:pPr marL="514350" indent="-514350"/>
            <a:endParaRPr lang="en-US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/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IMPORT POLICIES</a:t>
            </a:r>
          </a:p>
          <a:p>
            <a:pPr marL="514350" indent="-514350"/>
            <a:endParaRPr lang="en-US" sz="2000" u="sng" dirty="0" smtClean="0">
              <a:solidFill>
                <a:srgbClr val="CC3300"/>
              </a:solidFill>
            </a:endParaRPr>
          </a:p>
          <a:p>
            <a:pPr marL="514350" indent="-514350"/>
            <a:r>
              <a:rPr lang="en-US" sz="2000" u="sng" dirty="0" smtClean="0">
                <a:solidFill>
                  <a:srgbClr val="CC3300"/>
                </a:solidFill>
              </a:rPr>
              <a:t>measures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reduction/removal of tariffs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reduction in non-tariff measures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STE  trade (temporary)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Gov-to-Gov trade (one-time)</a:t>
            </a:r>
          </a:p>
          <a:p>
            <a:r>
              <a:rPr lang="en-US" sz="1800" u="sng" dirty="0" smtClean="0">
                <a:solidFill>
                  <a:srgbClr val="CC3300"/>
                </a:solidFill>
              </a:rPr>
              <a:t>incidence</a:t>
            </a:r>
            <a:r>
              <a:rPr lang="en-US" sz="18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26 countries, of which only 12 LIFDCs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quickest and least costly means to address dom. food security problems</a:t>
            </a:r>
          </a:p>
          <a:p>
            <a:pPr lvl="0"/>
            <a:r>
              <a:rPr lang="en-US" sz="1800" u="sng" dirty="0" smtClean="0">
                <a:solidFill>
                  <a:srgbClr val="CC3300"/>
                </a:solidFill>
              </a:rPr>
              <a:t>issues</a:t>
            </a:r>
            <a:r>
              <a:rPr lang="en-US" sz="18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governments taken unprepared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increased international competition for limited global supplies …  possibly fuelling further increases in international prices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harming dom. producers - aggravating supply problems in the longer term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negative economic welfare effect</a:t>
            </a:r>
          </a:p>
          <a:p>
            <a:r>
              <a:rPr lang="en-US" sz="1800" dirty="0" smtClean="0"/>
              <a:t> </a:t>
            </a:r>
          </a:p>
          <a:p>
            <a:pPr lvl="0"/>
            <a:endParaRPr lang="en-US" sz="1800" dirty="0" smtClean="0"/>
          </a:p>
          <a:p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578850" cy="6409457"/>
          </a:xfrm>
        </p:spPr>
        <p:txBody>
          <a:bodyPr/>
          <a:lstStyle/>
          <a:p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EXPORT POLICIES</a:t>
            </a:r>
            <a:endParaRPr lang="en-US" sz="2000" b="1" dirty="0" smtClean="0"/>
          </a:p>
          <a:p>
            <a:endParaRPr lang="en-US" sz="2000" u="sng" dirty="0" smtClean="0">
              <a:solidFill>
                <a:srgbClr val="CC3300"/>
              </a:solidFill>
            </a:endParaRPr>
          </a:p>
          <a:p>
            <a:r>
              <a:rPr lang="en-US" sz="2000" u="sng" dirty="0" smtClean="0">
                <a:solidFill>
                  <a:srgbClr val="CC3300"/>
                </a:solidFill>
              </a:rPr>
              <a:t>measures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export taxation - variable/sliding schemes (specifically for domestic price stabilization)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export taxation - fix rates (but still temp)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quantitative exp restrictions, i.e. quota/bans (… most disruptive form!)</a:t>
            </a:r>
          </a:p>
          <a:p>
            <a:pPr lvl="0"/>
            <a:r>
              <a:rPr lang="en-US" sz="2000" u="sng" dirty="0" smtClean="0">
                <a:solidFill>
                  <a:srgbClr val="CC3300"/>
                </a:solidFill>
              </a:rPr>
              <a:t>incidence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11 countries – incl. only 3 major exporters (Argentina, Indonesia. Malaysia)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export taxation: 5 cases,  export restrictions: 8 cases</a:t>
            </a:r>
          </a:p>
          <a:p>
            <a:pPr lvl="0"/>
            <a:r>
              <a:rPr lang="en-US" sz="2000" u="sng" dirty="0" smtClean="0">
                <a:solidFill>
                  <a:srgbClr val="CC3300"/>
                </a:solidFill>
              </a:rPr>
              <a:t>issues</a:t>
            </a:r>
            <a:r>
              <a:rPr lang="en-US" sz="2000" dirty="0" smtClean="0">
                <a:solidFill>
                  <a:srgbClr val="CC33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i="1" dirty="0" smtClean="0"/>
              <a:t>at domestic level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modest impact on dom. supply situation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dilution in objectives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varying economic welfare effects</a:t>
            </a:r>
          </a:p>
          <a:p>
            <a:pPr lvl="0">
              <a:buFont typeface="Wingdings" pitchFamily="2" charset="2"/>
              <a:buChar char="§"/>
            </a:pPr>
            <a:endParaRPr lang="en-US" sz="2000" dirty="0" smtClean="0"/>
          </a:p>
          <a:p>
            <a:pPr lvl="0">
              <a:buFont typeface="Wingdings" pitchFamily="2" charset="2"/>
              <a:buChar char="§"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F3E3-A6D8-4ADB-BFFF-4DEAC2E3D89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xelles 06">
  <a:themeElements>
    <a:clrScheme name="Bruxelles 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uxelles 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uxelles 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xelles 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xelles 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xelles 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xelles 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xelles 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xelles 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xelles 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xelles 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xelles 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xelles 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xelles 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2407</Words>
  <Application>Microsoft Office PowerPoint</Application>
  <PresentationFormat>On-screen Show (4:3)</PresentationFormat>
  <Paragraphs>493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Bruxelles 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Milo, Marco (ESCB)</dc:creator>
  <cp:lastModifiedBy>Marco Milo (EST)</cp:lastModifiedBy>
  <cp:revision>659</cp:revision>
  <dcterms:created xsi:type="dcterms:W3CDTF">2006-10-23T14:50:06Z</dcterms:created>
  <dcterms:modified xsi:type="dcterms:W3CDTF">2014-05-21T07:24:02Z</dcterms:modified>
</cp:coreProperties>
</file>