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4"/>
  </p:notesMasterIdLst>
  <p:sldIdLst>
    <p:sldId id="257" r:id="rId2"/>
    <p:sldId id="287" r:id="rId3"/>
    <p:sldId id="291" r:id="rId4"/>
    <p:sldId id="260" r:id="rId5"/>
    <p:sldId id="292" r:id="rId6"/>
    <p:sldId id="293" r:id="rId7"/>
    <p:sldId id="272" r:id="rId8"/>
    <p:sldId id="275" r:id="rId9"/>
    <p:sldId id="294" r:id="rId10"/>
    <p:sldId id="295" r:id="rId11"/>
    <p:sldId id="296" r:id="rId12"/>
    <p:sldId id="297" r:id="rId13"/>
    <p:sldId id="298" r:id="rId14"/>
    <p:sldId id="283" r:id="rId15"/>
    <p:sldId id="289" r:id="rId16"/>
    <p:sldId id="304" r:id="rId17"/>
    <p:sldId id="300" r:id="rId18"/>
    <p:sldId id="305" r:id="rId19"/>
    <p:sldId id="306" r:id="rId20"/>
    <p:sldId id="302" r:id="rId21"/>
    <p:sldId id="290" r:id="rId22"/>
    <p:sldId id="286" r:id="rId23"/>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C1F9D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06" autoAdjust="0"/>
    <p:restoredTop sz="94645" autoAdjust="0"/>
  </p:normalViewPr>
  <p:slideViewPr>
    <p:cSldViewPr>
      <p:cViewPr varScale="1">
        <p:scale>
          <a:sx n="75" d="100"/>
          <a:sy n="75" d="100"/>
        </p:scale>
        <p:origin x="-103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05B0988F-D905-475F-BAB9-DFD0D8ABBE05}" type="datetimeFigureOut">
              <a:rPr lang="en-US"/>
              <a:pPr>
                <a:defRPr/>
              </a:pPr>
              <a:t>1/29/2012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60CE7D6A-2BDA-4DFC-9E9A-B11FD7C062C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7BF7E6D8-9440-4906-B3A6-115636A50677}" type="slidenum">
              <a:rPr lang="en-GB" smtClean="0"/>
              <a:pPr/>
              <a:t>8</a:t>
            </a:fld>
            <a:endParaRPr lang="en-GB" smtClean="0"/>
          </a:p>
        </p:txBody>
      </p:sp>
      <p:sp>
        <p:nvSpPr>
          <p:cNvPr id="2867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867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smtClean="0"/>
              <a:t>We start with the black tea.</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E340BCDD-954D-4258-99CE-6769FDE9C75C}"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78A301F6-B788-42D4-A933-27850182938A}"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8913" y="-26988"/>
            <a:ext cx="2147887" cy="615315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3663" y="-26988"/>
            <a:ext cx="6292850" cy="61531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B9A94EAD-F740-4AD3-AF40-2B1CC9FAE18A}"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648200" y="1981200"/>
            <a:ext cx="4038600" cy="4114800"/>
          </a:xfrm>
        </p:spPr>
        <p:txBody>
          <a:bodyPr/>
          <a:lstStyle/>
          <a:p>
            <a:pPr lvl="0"/>
            <a:endParaRPr lang="en-US" noProof="0" smtClean="0"/>
          </a:p>
        </p:txBody>
      </p:sp>
      <p:sp>
        <p:nvSpPr>
          <p:cNvPr id="5" name="Date Placeholder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en-GB"/>
          </a:p>
        </p:txBody>
      </p:sp>
      <p:sp>
        <p:nvSpPr>
          <p:cNvPr id="6" name="Footer Placeholder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en-GB"/>
          </a:p>
        </p:txBody>
      </p:sp>
      <p:sp>
        <p:nvSpPr>
          <p:cNvPr id="7" name="Rectangle 6"/>
          <p:cNvSpPr>
            <a:spLocks noGrp="1" noChangeArrowheads="1"/>
          </p:cNvSpPr>
          <p:nvPr>
            <p:ph type="sldNum" sz="quarter" idx="12"/>
          </p:nvPr>
        </p:nvSpPr>
        <p:spPr/>
        <p:txBody>
          <a:bodyPr/>
          <a:lstStyle>
            <a:lvl1pPr>
              <a:defRPr/>
            </a:lvl1pPr>
          </a:lstStyle>
          <a:p>
            <a:pPr>
              <a:defRPr/>
            </a:pPr>
            <a:fld id="{118FD9EF-9189-4A2D-BADA-2EB5AE2A17A1}" type="slidenum">
              <a:rPr lang="en-GB"/>
              <a:pPr>
                <a:defRPr/>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93663" y="-26988"/>
            <a:ext cx="7718425" cy="1143001"/>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341438"/>
            <a:ext cx="8229600" cy="4784725"/>
          </a:xfrm>
        </p:spPr>
        <p:txBody>
          <a:bodyPr/>
          <a:lstStyle/>
          <a:p>
            <a:pPr lvl="0"/>
            <a:endParaRPr lang="en-US" noProof="0"/>
          </a:p>
        </p:txBody>
      </p:sp>
      <p:sp>
        <p:nvSpPr>
          <p:cNvPr id="4" name="Rectangle 6"/>
          <p:cNvSpPr>
            <a:spLocks noGrp="1" noChangeArrowheads="1"/>
          </p:cNvSpPr>
          <p:nvPr>
            <p:ph type="sldNum" sz="quarter" idx="10"/>
          </p:nvPr>
        </p:nvSpPr>
        <p:spPr>
          <a:ln/>
        </p:spPr>
        <p:txBody>
          <a:bodyPr/>
          <a:lstStyle>
            <a:lvl1pPr>
              <a:defRPr/>
            </a:lvl1pPr>
          </a:lstStyle>
          <a:p>
            <a:pPr>
              <a:defRPr/>
            </a:pPr>
            <a:fld id="{F7118582-6EEC-4397-9976-15728B9C940D}" type="slidenum">
              <a:rPr lang="en-GB"/>
              <a:pPr>
                <a:defRPr/>
              </a:pPr>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93663" y="-26988"/>
            <a:ext cx="8593137" cy="615315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3" name="Slide Number Placeholder 2"/>
          <p:cNvSpPr>
            <a:spLocks noGrp="1"/>
          </p:cNvSpPr>
          <p:nvPr>
            <p:ph type="sldNum" sz="quarter" idx="10"/>
          </p:nvPr>
        </p:nvSpPr>
        <p:spPr>
          <a:xfrm>
            <a:off x="6975475" y="6224588"/>
            <a:ext cx="2133600" cy="476250"/>
          </a:xfrm>
        </p:spPr>
        <p:txBody>
          <a:bodyPr/>
          <a:lstStyle>
            <a:lvl1pPr>
              <a:defRPr smtClean="0"/>
            </a:lvl1pPr>
          </a:lstStyle>
          <a:p>
            <a:pPr>
              <a:defRPr/>
            </a:pPr>
            <a:fld id="{54B33B9A-B9D5-44BF-9FB6-7D7734DD0E4D}"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C39FC45F-BB4E-4B2D-90E6-8329B99751DA}"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CE4F50A3-7504-4CB3-8335-2B840402E000}"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41438"/>
            <a:ext cx="4038600"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41438"/>
            <a:ext cx="4038600"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19524ABA-D3BE-4604-83B0-5359997140A4}"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14D7E37F-E15A-40E0-A44B-6C95E1FD0F23}"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BA339A8F-CB41-4DDA-B33E-7BB84DB62F5C}"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4AEBC648-FD0E-4F24-A058-2CB447907F54}"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B002368F-6095-4798-AA7F-2B3662A95C01}"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FCC17904-0104-4EA7-92A4-2F2A5FAA85EF}"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7D7BF"/>
            </a:gs>
            <a:gs pos="100000">
              <a:srgbClr val="C1F9DD"/>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3663" y="-26988"/>
            <a:ext cx="7718425" cy="114300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341438"/>
            <a:ext cx="8229600" cy="4784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30" name="Rectangle 6"/>
          <p:cNvSpPr>
            <a:spLocks noGrp="1" noChangeArrowheads="1"/>
          </p:cNvSpPr>
          <p:nvPr>
            <p:ph type="sldNum" sz="quarter" idx="4"/>
          </p:nvPr>
        </p:nvSpPr>
        <p:spPr bwMode="auto">
          <a:xfrm>
            <a:off x="6975475" y="62245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39E3D26D-0271-4061-999D-86D7A68B95C6}" type="slidenum">
              <a:rPr lang="en-GB"/>
              <a:pPr>
                <a:defRPr/>
              </a:pPr>
              <a:t>‹#›</a:t>
            </a:fld>
            <a:endParaRPr lang="en-GB"/>
          </a:p>
        </p:txBody>
      </p:sp>
      <p:pic>
        <p:nvPicPr>
          <p:cNvPr id="1029" name="Picture 10" descr="logo-FAO"/>
          <p:cNvPicPr>
            <a:picLocks noChangeAspect="1" noChangeArrowheads="1"/>
          </p:cNvPicPr>
          <p:nvPr/>
        </p:nvPicPr>
        <p:blipFill>
          <a:blip r:embed="rId16" cstate="print"/>
          <a:srcRect/>
          <a:stretch>
            <a:fillRect/>
          </a:stretch>
        </p:blipFill>
        <p:spPr bwMode="auto">
          <a:xfrm>
            <a:off x="7956550" y="44450"/>
            <a:ext cx="1116013" cy="1112838"/>
          </a:xfrm>
          <a:prstGeom prst="rect">
            <a:avLst/>
          </a:prstGeom>
          <a:noFill/>
          <a:ln w="9525">
            <a:noFill/>
            <a:miter lim="800000"/>
            <a:headEnd/>
            <a:tailEnd/>
          </a:ln>
        </p:spPr>
      </p:pic>
      <p:pic>
        <p:nvPicPr>
          <p:cNvPr id="2" name="Picture 11" descr="banner"/>
          <p:cNvPicPr>
            <a:picLocks noChangeAspect="1" noChangeArrowheads="1"/>
          </p:cNvPicPr>
          <p:nvPr/>
        </p:nvPicPr>
        <p:blipFill>
          <a:blip r:embed="rId17" cstate="print"/>
          <a:srcRect/>
          <a:stretch>
            <a:fillRect/>
          </a:stretch>
        </p:blipFill>
        <p:spPr bwMode="auto">
          <a:xfrm>
            <a:off x="0" y="6597650"/>
            <a:ext cx="9144000" cy="260350"/>
          </a:xfrm>
          <a:prstGeom prst="rect">
            <a:avLst/>
          </a:prstGeom>
          <a:noFill/>
          <a:ln w="9525">
            <a:noFill/>
            <a:miter lim="800000"/>
            <a:headEnd/>
            <a:tailEnd/>
          </a:ln>
        </p:spPr>
      </p:pic>
      <p:sp>
        <p:nvSpPr>
          <p:cNvPr id="1031" name="Text Box 14"/>
          <p:cNvSpPr txBox="1">
            <a:spLocks noChangeArrowheads="1"/>
          </p:cNvSpPr>
          <p:nvPr/>
        </p:nvSpPr>
        <p:spPr bwMode="auto">
          <a:xfrm>
            <a:off x="395288" y="6580188"/>
            <a:ext cx="1728787" cy="304800"/>
          </a:xfrm>
          <a:prstGeom prst="rect">
            <a:avLst/>
          </a:prstGeom>
          <a:noFill/>
          <a:ln w="9525">
            <a:noFill/>
            <a:miter lim="800000"/>
            <a:headEnd/>
            <a:tailEnd/>
          </a:ln>
        </p:spPr>
        <p:txBody>
          <a:bodyPr>
            <a:spAutoFit/>
          </a:bodyPr>
          <a:lstStyle/>
          <a:p>
            <a:pPr algn="ctr">
              <a:spcBef>
                <a:spcPct val="50000"/>
              </a:spcBef>
              <a:defRPr/>
            </a:pPr>
            <a:r>
              <a:rPr lang="en-US" sz="1400" b="1" dirty="0">
                <a:solidFill>
                  <a:schemeClr val="bg1"/>
                </a:solidFill>
              </a:rPr>
              <a:t>Trade</a:t>
            </a:r>
            <a:endParaRPr lang="en-GB" sz="1400" b="1" dirty="0">
              <a:solidFill>
                <a:schemeClr val="bg1"/>
              </a:solidFill>
            </a:endParaRPr>
          </a:p>
        </p:txBody>
      </p:sp>
      <p:sp>
        <p:nvSpPr>
          <p:cNvPr id="1032" name="Text Box 15"/>
          <p:cNvSpPr txBox="1">
            <a:spLocks noChangeArrowheads="1"/>
          </p:cNvSpPr>
          <p:nvPr/>
        </p:nvSpPr>
        <p:spPr bwMode="auto">
          <a:xfrm>
            <a:off x="2627313" y="6591300"/>
            <a:ext cx="1728787" cy="304800"/>
          </a:xfrm>
          <a:prstGeom prst="rect">
            <a:avLst/>
          </a:prstGeom>
          <a:noFill/>
          <a:ln w="9525">
            <a:noFill/>
            <a:miter lim="800000"/>
            <a:headEnd/>
            <a:tailEnd/>
          </a:ln>
        </p:spPr>
        <p:txBody>
          <a:bodyPr>
            <a:spAutoFit/>
          </a:bodyPr>
          <a:lstStyle/>
          <a:p>
            <a:pPr algn="ctr">
              <a:spcBef>
                <a:spcPct val="50000"/>
              </a:spcBef>
              <a:defRPr/>
            </a:pPr>
            <a:r>
              <a:rPr lang="en-US" sz="1400" b="1" dirty="0">
                <a:solidFill>
                  <a:schemeClr val="bg1"/>
                </a:solidFill>
              </a:rPr>
              <a:t>and</a:t>
            </a:r>
            <a:endParaRPr lang="en-GB" sz="1400" b="1" dirty="0">
              <a:solidFill>
                <a:schemeClr val="bg1"/>
              </a:solidFill>
            </a:endParaRPr>
          </a:p>
        </p:txBody>
      </p:sp>
      <p:sp>
        <p:nvSpPr>
          <p:cNvPr id="1033" name="Text Box 16"/>
          <p:cNvSpPr txBox="1">
            <a:spLocks noChangeArrowheads="1"/>
          </p:cNvSpPr>
          <p:nvPr/>
        </p:nvSpPr>
        <p:spPr bwMode="auto">
          <a:xfrm>
            <a:off x="4800600" y="6580188"/>
            <a:ext cx="1728788" cy="304800"/>
          </a:xfrm>
          <a:prstGeom prst="rect">
            <a:avLst/>
          </a:prstGeom>
          <a:noFill/>
          <a:ln w="9525">
            <a:noFill/>
            <a:miter lim="800000"/>
            <a:headEnd/>
            <a:tailEnd/>
          </a:ln>
        </p:spPr>
        <p:txBody>
          <a:bodyPr>
            <a:spAutoFit/>
          </a:bodyPr>
          <a:lstStyle/>
          <a:p>
            <a:pPr algn="ctr">
              <a:spcBef>
                <a:spcPct val="50000"/>
              </a:spcBef>
              <a:defRPr/>
            </a:pPr>
            <a:r>
              <a:rPr lang="en-US" sz="1400" b="1" dirty="0">
                <a:solidFill>
                  <a:schemeClr val="bg1"/>
                </a:solidFill>
              </a:rPr>
              <a:t>Markets</a:t>
            </a:r>
            <a:endParaRPr lang="en-GB" sz="1400" b="1" dirty="0">
              <a:solidFill>
                <a:schemeClr val="bg1"/>
              </a:solidFill>
            </a:endParaRPr>
          </a:p>
        </p:txBody>
      </p:sp>
      <p:sp>
        <p:nvSpPr>
          <p:cNvPr id="1034" name="Text Box 17"/>
          <p:cNvSpPr txBox="1">
            <a:spLocks noChangeArrowheads="1"/>
          </p:cNvSpPr>
          <p:nvPr/>
        </p:nvSpPr>
        <p:spPr bwMode="auto">
          <a:xfrm>
            <a:off x="6994525" y="6584950"/>
            <a:ext cx="1728788" cy="304800"/>
          </a:xfrm>
          <a:prstGeom prst="rect">
            <a:avLst/>
          </a:prstGeom>
          <a:noFill/>
          <a:ln w="9525">
            <a:noFill/>
            <a:miter lim="800000"/>
            <a:headEnd/>
            <a:tailEnd/>
          </a:ln>
        </p:spPr>
        <p:txBody>
          <a:bodyPr>
            <a:spAutoFit/>
          </a:bodyPr>
          <a:lstStyle/>
          <a:p>
            <a:pPr algn="ctr">
              <a:spcBef>
                <a:spcPct val="50000"/>
              </a:spcBef>
              <a:defRPr/>
            </a:pPr>
            <a:r>
              <a:rPr lang="en-US" sz="1400" b="1" dirty="0">
                <a:solidFill>
                  <a:schemeClr val="bg1"/>
                </a:solidFill>
              </a:rPr>
              <a:t>Division</a:t>
            </a:r>
            <a:endParaRPr lang="en-GB" sz="1400" b="1" dirty="0">
              <a:solidFill>
                <a:schemeClr val="bg1"/>
              </a:solidFill>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4" r:id="rId12"/>
    <p:sldLayoutId id="2147483662" r:id="rId13"/>
    <p:sldLayoutId id="2147483663" r:id="rId14"/>
  </p:sldLayoutIdLst>
  <p:hf hdr="0" ftr="0" dt="0"/>
  <p:txStyles>
    <p:titleStyle>
      <a:lvl1pPr algn="ctr" rtl="0" eaLnBrk="0" fontAlgn="base" hangingPunct="0">
        <a:spcBef>
          <a:spcPct val="0"/>
        </a:spcBef>
        <a:spcAft>
          <a:spcPct val="0"/>
        </a:spcAft>
        <a:defRPr sz="3400" b="1">
          <a:solidFill>
            <a:srgbClr val="4D4D4D"/>
          </a:solidFill>
          <a:latin typeface="+mj-lt"/>
          <a:ea typeface="+mj-ea"/>
          <a:cs typeface="+mj-cs"/>
        </a:defRPr>
      </a:lvl1pPr>
      <a:lvl2pPr algn="ctr" rtl="0" eaLnBrk="0" fontAlgn="base" hangingPunct="0">
        <a:spcBef>
          <a:spcPct val="0"/>
        </a:spcBef>
        <a:spcAft>
          <a:spcPct val="0"/>
        </a:spcAft>
        <a:defRPr sz="3400" b="1">
          <a:solidFill>
            <a:srgbClr val="4D4D4D"/>
          </a:solidFill>
          <a:latin typeface="Arial" charset="0"/>
        </a:defRPr>
      </a:lvl2pPr>
      <a:lvl3pPr algn="ctr" rtl="0" eaLnBrk="0" fontAlgn="base" hangingPunct="0">
        <a:spcBef>
          <a:spcPct val="0"/>
        </a:spcBef>
        <a:spcAft>
          <a:spcPct val="0"/>
        </a:spcAft>
        <a:defRPr sz="3400" b="1">
          <a:solidFill>
            <a:srgbClr val="4D4D4D"/>
          </a:solidFill>
          <a:latin typeface="Arial" charset="0"/>
        </a:defRPr>
      </a:lvl3pPr>
      <a:lvl4pPr algn="ctr" rtl="0" eaLnBrk="0" fontAlgn="base" hangingPunct="0">
        <a:spcBef>
          <a:spcPct val="0"/>
        </a:spcBef>
        <a:spcAft>
          <a:spcPct val="0"/>
        </a:spcAft>
        <a:defRPr sz="3400" b="1">
          <a:solidFill>
            <a:srgbClr val="4D4D4D"/>
          </a:solidFill>
          <a:latin typeface="Arial" charset="0"/>
        </a:defRPr>
      </a:lvl4pPr>
      <a:lvl5pPr algn="ctr" rtl="0" eaLnBrk="0" fontAlgn="base" hangingPunct="0">
        <a:spcBef>
          <a:spcPct val="0"/>
        </a:spcBef>
        <a:spcAft>
          <a:spcPct val="0"/>
        </a:spcAft>
        <a:defRPr sz="3400" b="1">
          <a:solidFill>
            <a:srgbClr val="4D4D4D"/>
          </a:solidFill>
          <a:latin typeface="Arial" charset="0"/>
        </a:defRPr>
      </a:lvl5pPr>
      <a:lvl6pPr marL="457200" algn="ctr" rtl="0" fontAlgn="base">
        <a:spcBef>
          <a:spcPct val="0"/>
        </a:spcBef>
        <a:spcAft>
          <a:spcPct val="0"/>
        </a:spcAft>
        <a:defRPr sz="3400" b="1">
          <a:solidFill>
            <a:srgbClr val="4D4D4D"/>
          </a:solidFill>
          <a:latin typeface="Arial" charset="0"/>
        </a:defRPr>
      </a:lvl6pPr>
      <a:lvl7pPr marL="914400" algn="ctr" rtl="0" fontAlgn="base">
        <a:spcBef>
          <a:spcPct val="0"/>
        </a:spcBef>
        <a:spcAft>
          <a:spcPct val="0"/>
        </a:spcAft>
        <a:defRPr sz="3400" b="1">
          <a:solidFill>
            <a:srgbClr val="4D4D4D"/>
          </a:solidFill>
          <a:latin typeface="Arial" charset="0"/>
        </a:defRPr>
      </a:lvl7pPr>
      <a:lvl8pPr marL="1371600" algn="ctr" rtl="0" fontAlgn="base">
        <a:spcBef>
          <a:spcPct val="0"/>
        </a:spcBef>
        <a:spcAft>
          <a:spcPct val="0"/>
        </a:spcAft>
        <a:defRPr sz="3400" b="1">
          <a:solidFill>
            <a:srgbClr val="4D4D4D"/>
          </a:solidFill>
          <a:latin typeface="Arial" charset="0"/>
        </a:defRPr>
      </a:lvl8pPr>
      <a:lvl9pPr marL="1828800" algn="ctr" rtl="0" fontAlgn="base">
        <a:spcBef>
          <a:spcPct val="0"/>
        </a:spcBef>
        <a:spcAft>
          <a:spcPct val="0"/>
        </a:spcAft>
        <a:defRPr sz="3400" b="1">
          <a:solidFill>
            <a:srgbClr val="4D4D4D"/>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3.xml"/><Relationship Id="rId1" Type="http://schemas.openxmlformats.org/officeDocument/2006/relationships/vmlDrawing" Target="../drawings/vmlDrawing6.v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2.xml"/><Relationship Id="rId1" Type="http://schemas.openxmlformats.org/officeDocument/2006/relationships/vmlDrawing" Target="../drawings/vmlDrawing7.v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2.xml"/><Relationship Id="rId1" Type="http://schemas.openxmlformats.org/officeDocument/2006/relationships/vmlDrawing" Target="../drawings/vmlDrawing8.v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12.xml"/><Relationship Id="rId1" Type="http://schemas.openxmlformats.org/officeDocument/2006/relationships/vmlDrawing" Target="../drawings/vmlDrawing9.v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14.xml"/><Relationship Id="rId1" Type="http://schemas.openxmlformats.org/officeDocument/2006/relationships/vmlDrawing" Target="../drawings/vmlDrawing10.v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13.xml"/><Relationship Id="rId1" Type="http://schemas.openxmlformats.org/officeDocument/2006/relationships/vmlDrawing" Target="../drawings/vmlDrawing11.v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13.xml"/><Relationship Id="rId1" Type="http://schemas.openxmlformats.org/officeDocument/2006/relationships/vmlDrawing" Target="../drawings/vmlDrawing12.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3.xml"/><Relationship Id="rId1" Type="http://schemas.openxmlformats.org/officeDocument/2006/relationships/vmlDrawing" Target="../drawings/vmlDrawing1.v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3.xml"/><Relationship Id="rId1" Type="http://schemas.openxmlformats.org/officeDocument/2006/relationships/vmlDrawing" Target="../drawings/vmlDrawing2.v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3.xml"/><Relationship Id="rId1" Type="http://schemas.openxmlformats.org/officeDocument/2006/relationships/vmlDrawing" Target="../drawings/vmlDrawing3.v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4.xml"/><Relationship Id="rId1" Type="http://schemas.openxmlformats.org/officeDocument/2006/relationships/vmlDrawing" Target="../drawings/vmlDrawing4.vml"/><Relationship Id="rId4" Type="http://schemas.openxmlformats.org/officeDocument/2006/relationships/oleObject" Target="../embeddings/oleObject5.bin"/></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3.xml"/><Relationship Id="rId1" Type="http://schemas.openxmlformats.org/officeDocument/2006/relationships/vmlDrawing" Target="../drawings/vmlDrawing5.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7" name="Picture 9" descr="C:\a2009\a2008\a2007\a2006\tea\teamark2.bmp"/>
          <p:cNvPicPr>
            <a:picLocks noChangeAspect="1" noChangeArrowheads="1"/>
          </p:cNvPicPr>
          <p:nvPr/>
        </p:nvPicPr>
        <p:blipFill>
          <a:blip r:embed="rId2" cstate="print"/>
          <a:srcRect/>
          <a:stretch>
            <a:fillRect/>
          </a:stretch>
        </p:blipFill>
        <p:spPr bwMode="auto">
          <a:xfrm>
            <a:off x="191068" y="191069"/>
            <a:ext cx="2299098" cy="1351128"/>
          </a:xfrm>
          <a:prstGeom prst="rect">
            <a:avLst/>
          </a:prstGeom>
          <a:noFill/>
          <a:ln>
            <a:noFill/>
          </a:ln>
          <a:effectLst>
            <a:outerShdw blurRad="127000" dist="38100" dir="2700000" algn="ctr">
              <a:srgbClr val="000000">
                <a:alpha val="45000"/>
              </a:srgbClr>
            </a:outerShdw>
          </a:effectLst>
          <a:scene3d>
            <a:camera prst="perspectiveHeroicExtremeRightFacing"/>
            <a:lightRig rig="soft" dir="t">
              <a:rot lat="0" lon="0" rev="0"/>
            </a:lightRig>
          </a:scene3d>
          <a:sp3d prstMaterial="translucentPowder">
            <a:bevelT w="203200" h="50800" prst="softRound"/>
          </a:sp3d>
        </p:spPr>
      </p:pic>
      <p:sp>
        <p:nvSpPr>
          <p:cNvPr id="14339" name="Rectangle 5"/>
          <p:cNvSpPr>
            <a:spLocks noChangeArrowheads="1"/>
          </p:cNvSpPr>
          <p:nvPr/>
        </p:nvSpPr>
        <p:spPr bwMode="auto">
          <a:xfrm>
            <a:off x="1763713" y="4724400"/>
            <a:ext cx="5053012" cy="1816100"/>
          </a:xfrm>
          <a:prstGeom prst="rect">
            <a:avLst/>
          </a:prstGeom>
          <a:noFill/>
          <a:ln w="9525">
            <a:noFill/>
            <a:miter lim="800000"/>
            <a:headEnd/>
            <a:tailEnd/>
          </a:ln>
        </p:spPr>
        <p:txBody>
          <a:bodyPr>
            <a:spAutoFit/>
          </a:bodyPr>
          <a:lstStyle/>
          <a:p>
            <a:pPr algn="ctr">
              <a:defRPr/>
            </a:pPr>
            <a:r>
              <a:rPr lang="en-US" altLang="zh-CN" sz="2800" b="1" dirty="0">
                <a:solidFill>
                  <a:schemeClr val="bg2"/>
                </a:solidFill>
                <a:effectLst>
                  <a:outerShdw blurRad="38100" dist="38100" dir="2700000" algn="tl">
                    <a:srgbClr val="000000"/>
                  </a:outerShdw>
                </a:effectLst>
                <a:ea typeface="宋体" charset="-122"/>
              </a:rPr>
              <a:t>20th Session FAO Intergovernmental Group on Tea – Colombo, Sri Lanka </a:t>
            </a:r>
          </a:p>
          <a:p>
            <a:pPr algn="ctr">
              <a:defRPr/>
            </a:pPr>
            <a:r>
              <a:rPr lang="en-US" altLang="zh-CN" sz="2800" b="1" dirty="0">
                <a:solidFill>
                  <a:schemeClr val="bg2"/>
                </a:solidFill>
                <a:effectLst>
                  <a:outerShdw blurRad="38100" dist="38100" dir="2700000" algn="tl">
                    <a:srgbClr val="000000"/>
                  </a:outerShdw>
                </a:effectLst>
                <a:ea typeface="宋体" charset="-122"/>
              </a:rPr>
              <a:t>30 Jan -1 Feb 2012</a:t>
            </a:r>
            <a:endParaRPr lang="en-US" sz="2800" b="1" dirty="0">
              <a:solidFill>
                <a:schemeClr val="bg2"/>
              </a:solidFill>
              <a:effectLst>
                <a:outerShdw blurRad="38100" dist="38100" dir="2700000" algn="tl">
                  <a:srgbClr val="000000"/>
                </a:outerShdw>
              </a:effectLst>
            </a:endParaRPr>
          </a:p>
        </p:txBody>
      </p:sp>
      <p:sp>
        <p:nvSpPr>
          <p:cNvPr id="16387" name="Rectangle 2"/>
          <p:cNvSpPr txBox="1">
            <a:spLocks noChangeArrowheads="1"/>
          </p:cNvSpPr>
          <p:nvPr/>
        </p:nvSpPr>
        <p:spPr bwMode="auto">
          <a:xfrm>
            <a:off x="1403350" y="1052513"/>
            <a:ext cx="6337300" cy="3024187"/>
          </a:xfrm>
          <a:prstGeom prst="rect">
            <a:avLst/>
          </a:prstGeom>
          <a:noFill/>
          <a:ln w="9525">
            <a:noFill/>
            <a:miter lim="800000"/>
            <a:headEnd/>
            <a:tailEnd/>
          </a:ln>
        </p:spPr>
        <p:txBody>
          <a:bodyPr anchor="ctr"/>
          <a:lstStyle/>
          <a:p>
            <a:pPr algn="ctr">
              <a:defRPr/>
            </a:pPr>
            <a:r>
              <a:rPr lang="en-US" sz="3400" b="1" dirty="0">
                <a:solidFill>
                  <a:srgbClr val="4D4D4D"/>
                </a:solidFill>
              </a:rPr>
              <a:t/>
            </a:r>
            <a:br>
              <a:rPr lang="en-US" sz="3400" b="1" dirty="0">
                <a:solidFill>
                  <a:srgbClr val="4D4D4D"/>
                </a:solidFill>
              </a:rPr>
            </a:br>
            <a:r>
              <a:rPr lang="en-US" sz="3600" b="1" dirty="0">
                <a:solidFill>
                  <a:srgbClr val="4D4D4D"/>
                </a:solidFill>
                <a:effectLst>
                  <a:outerShdw blurRad="38100" dist="38100" dir="2700000" algn="tl">
                    <a:srgbClr val="000000"/>
                  </a:outerShdw>
                </a:effectLst>
              </a:rPr>
              <a:t> CURRENT SITUATION AND MEDIUM TERM OUTLOOK</a:t>
            </a:r>
            <a:r>
              <a:rPr lang="en-US" sz="2800" b="1" dirty="0">
                <a:solidFill>
                  <a:srgbClr val="4D4D4D"/>
                </a:solidFill>
                <a:effectLst>
                  <a:outerShdw blurRad="38100" dist="38100" dir="2700000" algn="tl">
                    <a:srgbClr val="000000"/>
                  </a:outerShdw>
                </a:effectLst>
              </a:rPr>
              <a:t> </a:t>
            </a:r>
            <a:br>
              <a:rPr lang="en-US" sz="2800" b="1" dirty="0">
                <a:solidFill>
                  <a:srgbClr val="4D4D4D"/>
                </a:solidFill>
                <a:effectLst>
                  <a:outerShdw blurRad="38100" dist="38100" dir="2700000" algn="tl">
                    <a:srgbClr val="000000"/>
                  </a:outerShdw>
                </a:effectLst>
              </a:rPr>
            </a:br>
            <a:endParaRPr lang="en-GB" sz="2800" b="1" dirty="0">
              <a:solidFill>
                <a:srgbClr val="4D4D4D"/>
              </a:solidFill>
              <a:effectLst>
                <a:outerShdw blurRad="38100" dist="38100" dir="2700000" algn="tl">
                  <a:srgbClr val="000000"/>
                </a:outerShdw>
              </a:effectLst>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4" name="Rectangle 4"/>
          <p:cNvSpPr>
            <a:spLocks noGrp="1" noChangeArrowheads="1"/>
          </p:cNvSpPr>
          <p:nvPr>
            <p:ph type="title"/>
          </p:nvPr>
        </p:nvSpPr>
        <p:spPr>
          <a:xfrm>
            <a:off x="93663" y="404813"/>
            <a:ext cx="7718425" cy="1439862"/>
          </a:xfrm>
        </p:spPr>
        <p:txBody>
          <a:bodyPr/>
          <a:lstStyle/>
          <a:p>
            <a:r>
              <a:rPr lang="en-GB" sz="3200" smtClean="0">
                <a:solidFill>
                  <a:schemeClr val="tx1"/>
                </a:solidFill>
                <a:effectLst>
                  <a:outerShdw blurRad="38100" dist="38100" dir="2700000" algn="tl">
                    <a:srgbClr val="FFFFFF"/>
                  </a:outerShdw>
                </a:effectLst>
              </a:rPr>
              <a:t>PROJECTED </a:t>
            </a:r>
            <a:r>
              <a:rPr lang="en-GB" sz="3000" smtClean="0">
                <a:solidFill>
                  <a:schemeClr val="tx1"/>
                </a:solidFill>
                <a:effectLst>
                  <a:outerShdw blurRad="38100" dist="38100" dir="2700000" algn="tl">
                    <a:srgbClr val="FFFFFF"/>
                  </a:outerShdw>
                </a:effectLst>
              </a:rPr>
              <a:t>GREEN TEA PRODUCTION</a:t>
            </a:r>
            <a:r>
              <a:rPr lang="en-GB" sz="3000" smtClean="0">
                <a:solidFill>
                  <a:schemeClr val="tx1"/>
                </a:solidFill>
              </a:rPr>
              <a:t/>
            </a:r>
            <a:br>
              <a:rPr lang="en-GB" sz="3000" smtClean="0">
                <a:solidFill>
                  <a:schemeClr val="tx1"/>
                </a:solidFill>
              </a:rPr>
            </a:br>
            <a:r>
              <a:rPr lang="en-GB" sz="3000" smtClean="0">
                <a:solidFill>
                  <a:schemeClr val="tx1"/>
                </a:solidFill>
              </a:rPr>
              <a:t> </a:t>
            </a:r>
            <a:r>
              <a:rPr lang="en-GB" sz="2800" smtClean="0">
                <a:solidFill>
                  <a:schemeClr val="tx1"/>
                </a:solidFill>
              </a:rPr>
              <a:t>(Thousand tonnes)</a:t>
            </a:r>
            <a:r>
              <a:rPr lang="en-GB" sz="2400" smtClean="0">
                <a:solidFill>
                  <a:schemeClr val="tx1"/>
                </a:solidFill>
              </a:rPr>
              <a:t/>
            </a:r>
            <a:br>
              <a:rPr lang="en-GB" sz="2400" smtClean="0">
                <a:solidFill>
                  <a:schemeClr val="tx1"/>
                </a:solidFill>
              </a:rPr>
            </a:br>
            <a:r>
              <a:rPr lang="en-GB" sz="2400" smtClean="0">
                <a:solidFill>
                  <a:schemeClr val="tx1"/>
                </a:solidFill>
              </a:rPr>
              <a:t> </a:t>
            </a:r>
            <a:r>
              <a:rPr lang="en-GB" sz="1800" smtClean="0">
                <a:solidFill>
                  <a:schemeClr val="tx1"/>
                </a:solidFill>
              </a:rPr>
              <a:t>(growth rate 7.2% p.a.) </a:t>
            </a:r>
            <a:r>
              <a:rPr lang="en-GB" sz="2000" smtClean="0">
                <a:solidFill>
                  <a:schemeClr val="tx1"/>
                </a:solidFill>
              </a:rPr>
              <a:t/>
            </a:r>
            <a:br>
              <a:rPr lang="en-GB" sz="2000" smtClean="0">
                <a:solidFill>
                  <a:schemeClr val="tx1"/>
                </a:solidFill>
              </a:rPr>
            </a:br>
            <a:endParaRPr lang="en-GB" sz="2000" smtClean="0">
              <a:solidFill>
                <a:schemeClr val="tx1"/>
              </a:solidFill>
            </a:endParaRPr>
          </a:p>
        </p:txBody>
      </p:sp>
      <p:graphicFrame>
        <p:nvGraphicFramePr>
          <p:cNvPr id="13315" name="Object 13"/>
          <p:cNvGraphicFramePr>
            <a:graphicFrameLocks noChangeAspect="1"/>
          </p:cNvGraphicFramePr>
          <p:nvPr>
            <p:ph idx="1"/>
          </p:nvPr>
        </p:nvGraphicFramePr>
        <p:xfrm>
          <a:off x="323850" y="2133600"/>
          <a:ext cx="8356600" cy="4059238"/>
        </p:xfrm>
        <a:graphic>
          <a:graphicData uri="http://schemas.openxmlformats.org/presentationml/2006/ole">
            <p:oleObj spid="_x0000_s13315" name="Chart" r:id="rId3" imgW="8372551" imgH="4067251" progId="MSGraph.Chart.8">
              <p:embed followColorScheme="full"/>
            </p:oleObj>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p:cNvSpPr>
            <a:spLocks noGrp="1" noChangeArrowheads="1"/>
          </p:cNvSpPr>
          <p:nvPr>
            <p:ph type="title" idx="4294967295"/>
          </p:nvPr>
        </p:nvSpPr>
        <p:spPr/>
        <p:txBody>
          <a:bodyPr/>
          <a:lstStyle/>
          <a:p>
            <a:r>
              <a:rPr lang="en-GB" sz="3200" smtClean="0">
                <a:solidFill>
                  <a:schemeClr val="tx1"/>
                </a:solidFill>
              </a:rPr>
              <a:t/>
            </a:r>
            <a:br>
              <a:rPr lang="en-GB" sz="3200" smtClean="0">
                <a:solidFill>
                  <a:schemeClr val="tx1"/>
                </a:solidFill>
              </a:rPr>
            </a:br>
            <a:r>
              <a:rPr lang="en-GB" sz="3200" smtClean="0">
                <a:solidFill>
                  <a:schemeClr val="tx1"/>
                </a:solidFill>
              </a:rPr>
              <a:t/>
            </a:r>
            <a:br>
              <a:rPr lang="en-GB" sz="3200" smtClean="0">
                <a:solidFill>
                  <a:schemeClr val="tx1"/>
                </a:solidFill>
              </a:rPr>
            </a:br>
            <a:r>
              <a:rPr lang="en-GB" sz="3200" smtClean="0">
                <a:solidFill>
                  <a:schemeClr val="tx1"/>
                </a:solidFill>
              </a:rPr>
              <a:t/>
            </a:r>
            <a:br>
              <a:rPr lang="en-GB" sz="3200" smtClean="0">
                <a:solidFill>
                  <a:schemeClr val="tx1"/>
                </a:solidFill>
              </a:rPr>
            </a:br>
            <a:r>
              <a:rPr lang="en-GB" sz="3200" smtClean="0">
                <a:solidFill>
                  <a:schemeClr val="tx1"/>
                </a:solidFill>
              </a:rPr>
              <a:t>  PROJECTED BLACK TEA CONSUMPTION</a:t>
            </a:r>
            <a:br>
              <a:rPr lang="en-GB" sz="3200" smtClean="0">
                <a:solidFill>
                  <a:schemeClr val="tx1"/>
                </a:solidFill>
              </a:rPr>
            </a:br>
            <a:r>
              <a:rPr lang="en-GB" sz="3200" smtClean="0">
                <a:solidFill>
                  <a:schemeClr val="tx1"/>
                </a:solidFill>
              </a:rPr>
              <a:t> </a:t>
            </a:r>
            <a:r>
              <a:rPr lang="en-GB" sz="2800" smtClean="0">
                <a:solidFill>
                  <a:schemeClr val="tx1"/>
                </a:solidFill>
              </a:rPr>
              <a:t>(Thousand tonnes)</a:t>
            </a:r>
            <a:br>
              <a:rPr lang="en-GB" sz="2800" smtClean="0">
                <a:solidFill>
                  <a:schemeClr val="tx1"/>
                </a:solidFill>
              </a:rPr>
            </a:br>
            <a:r>
              <a:rPr lang="en-GB" sz="2800" smtClean="0">
                <a:solidFill>
                  <a:schemeClr val="tx1"/>
                </a:solidFill>
              </a:rPr>
              <a:t> </a:t>
            </a:r>
            <a:r>
              <a:rPr lang="en-GB" sz="1800" smtClean="0">
                <a:solidFill>
                  <a:schemeClr val="tx1"/>
                </a:solidFill>
              </a:rPr>
              <a:t>(Growth Rate 1.8 % p.a.)</a:t>
            </a:r>
          </a:p>
        </p:txBody>
      </p:sp>
      <p:graphicFrame>
        <p:nvGraphicFramePr>
          <p:cNvPr id="14339" name="Object 16"/>
          <p:cNvGraphicFramePr>
            <a:graphicFrameLocks noChangeAspect="1"/>
          </p:cNvGraphicFramePr>
          <p:nvPr>
            <p:ph idx="4294967295"/>
          </p:nvPr>
        </p:nvGraphicFramePr>
        <p:xfrm>
          <a:off x="539750" y="1547813"/>
          <a:ext cx="7848600" cy="4689475"/>
        </p:xfrm>
        <a:graphic>
          <a:graphicData uri="http://schemas.openxmlformats.org/presentationml/2006/ole">
            <p:oleObj spid="_x0000_s14339" name="Chart" r:id="rId3" imgW="4038600" imgH="4114800" progId="MSGraph.Chart.8">
              <p:embed followColorScheme="full"/>
            </p:oleObj>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4"/>
          <p:cNvSpPr>
            <a:spLocks noGrp="1" noChangeArrowheads="1"/>
          </p:cNvSpPr>
          <p:nvPr>
            <p:ph type="title" idx="4294967295"/>
          </p:nvPr>
        </p:nvSpPr>
        <p:spPr/>
        <p:txBody>
          <a:bodyPr/>
          <a:lstStyle/>
          <a:p>
            <a:r>
              <a:rPr lang="en-GB" sz="3200" smtClean="0">
                <a:solidFill>
                  <a:schemeClr val="tx1"/>
                </a:solidFill>
              </a:rPr>
              <a:t/>
            </a:r>
            <a:br>
              <a:rPr lang="en-GB" sz="3200" smtClean="0">
                <a:solidFill>
                  <a:schemeClr val="tx1"/>
                </a:solidFill>
              </a:rPr>
            </a:br>
            <a:r>
              <a:rPr lang="en-GB" sz="3200" smtClean="0">
                <a:solidFill>
                  <a:schemeClr val="tx1"/>
                </a:solidFill>
              </a:rPr>
              <a:t>  PROJECTED BLACK TEA EXPORTS</a:t>
            </a:r>
            <a:br>
              <a:rPr lang="en-GB" sz="3200" smtClean="0">
                <a:solidFill>
                  <a:schemeClr val="tx1"/>
                </a:solidFill>
              </a:rPr>
            </a:br>
            <a:r>
              <a:rPr lang="en-GB" sz="3200" smtClean="0">
                <a:solidFill>
                  <a:schemeClr val="tx1"/>
                </a:solidFill>
              </a:rPr>
              <a:t> </a:t>
            </a:r>
            <a:r>
              <a:rPr lang="en-GB" sz="2800" smtClean="0">
                <a:solidFill>
                  <a:schemeClr val="tx1"/>
                </a:solidFill>
              </a:rPr>
              <a:t>(Thousand tonnes)</a:t>
            </a:r>
            <a:r>
              <a:rPr lang="en-GB" sz="3200" smtClean="0">
                <a:solidFill>
                  <a:schemeClr val="tx1"/>
                </a:solidFill>
              </a:rPr>
              <a:t/>
            </a:r>
            <a:br>
              <a:rPr lang="en-GB" sz="3200" smtClean="0">
                <a:solidFill>
                  <a:schemeClr val="tx1"/>
                </a:solidFill>
              </a:rPr>
            </a:br>
            <a:r>
              <a:rPr lang="en-GB" sz="3200" smtClean="0">
                <a:solidFill>
                  <a:schemeClr val="tx1"/>
                </a:solidFill>
              </a:rPr>
              <a:t> </a:t>
            </a:r>
            <a:r>
              <a:rPr lang="en-GB" sz="1800" smtClean="0">
                <a:solidFill>
                  <a:schemeClr val="tx1"/>
                </a:solidFill>
              </a:rPr>
              <a:t>(Growth rate: 1.5 %  p. a.)</a:t>
            </a:r>
          </a:p>
        </p:txBody>
      </p:sp>
      <p:graphicFrame>
        <p:nvGraphicFramePr>
          <p:cNvPr id="15363" name="Object 10"/>
          <p:cNvGraphicFramePr>
            <a:graphicFrameLocks noChangeAspect="1"/>
          </p:cNvGraphicFramePr>
          <p:nvPr>
            <p:ph idx="4294967295"/>
          </p:nvPr>
        </p:nvGraphicFramePr>
        <p:xfrm>
          <a:off x="250825" y="1989138"/>
          <a:ext cx="8281988" cy="4114800"/>
        </p:xfrm>
        <a:graphic>
          <a:graphicData uri="http://schemas.openxmlformats.org/presentationml/2006/ole">
            <p:oleObj spid="_x0000_s15363" name="Chart" r:id="rId3" imgW="4038735" imgH="4114884" progId="MSGraph.Chart.8">
              <p:embed followColorScheme="full"/>
            </p:oleObj>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title" idx="4294967295"/>
          </p:nvPr>
        </p:nvSpPr>
        <p:spPr>
          <a:xfrm>
            <a:off x="0" y="0"/>
            <a:ext cx="7885113" cy="593725"/>
          </a:xfrm>
        </p:spPr>
        <p:txBody>
          <a:bodyPr/>
          <a:lstStyle/>
          <a:p>
            <a:pPr algn="l"/>
            <a:r>
              <a:rPr lang="en-GB" smtClean="0">
                <a:solidFill>
                  <a:schemeClr val="tx1"/>
                </a:solidFill>
              </a:rPr>
              <a:t> </a:t>
            </a:r>
            <a:br>
              <a:rPr lang="en-GB" smtClean="0">
                <a:solidFill>
                  <a:schemeClr val="tx1"/>
                </a:solidFill>
              </a:rPr>
            </a:br>
            <a:r>
              <a:rPr lang="en-GB" smtClean="0">
                <a:solidFill>
                  <a:schemeClr val="tx1"/>
                </a:solidFill>
              </a:rPr>
              <a:t>       </a:t>
            </a:r>
            <a:br>
              <a:rPr lang="en-GB" smtClean="0">
                <a:solidFill>
                  <a:schemeClr val="tx1"/>
                </a:solidFill>
              </a:rPr>
            </a:br>
            <a:r>
              <a:rPr lang="en-GB" smtClean="0">
                <a:solidFill>
                  <a:schemeClr val="tx1"/>
                </a:solidFill>
              </a:rPr>
              <a:t>  PROJECTED GREEN TEA EXPORTS</a:t>
            </a:r>
            <a:r>
              <a:rPr lang="en-GB" sz="2000" smtClean="0">
                <a:solidFill>
                  <a:schemeClr val="tx1"/>
                </a:solidFill>
              </a:rPr>
              <a:t> </a:t>
            </a:r>
            <a:br>
              <a:rPr lang="en-GB" sz="2000" smtClean="0">
                <a:solidFill>
                  <a:schemeClr val="tx1"/>
                </a:solidFill>
              </a:rPr>
            </a:br>
            <a:r>
              <a:rPr lang="en-GB" sz="2000" smtClean="0">
                <a:solidFill>
                  <a:schemeClr val="tx1"/>
                </a:solidFill>
              </a:rPr>
              <a:t>                                     </a:t>
            </a:r>
            <a:r>
              <a:rPr lang="en-GB" sz="2800" smtClean="0">
                <a:solidFill>
                  <a:schemeClr val="tx1"/>
                </a:solidFill>
              </a:rPr>
              <a:t>(Thousand tonnes)</a:t>
            </a:r>
            <a:r>
              <a:rPr lang="en-GB" sz="2000" smtClean="0">
                <a:solidFill>
                  <a:schemeClr val="tx1"/>
                </a:solidFill>
              </a:rPr>
              <a:t> </a:t>
            </a:r>
            <a:br>
              <a:rPr lang="en-GB" sz="2000" smtClean="0">
                <a:solidFill>
                  <a:schemeClr val="tx1"/>
                </a:solidFill>
              </a:rPr>
            </a:br>
            <a:r>
              <a:rPr lang="en-GB" sz="2000" smtClean="0">
                <a:solidFill>
                  <a:schemeClr val="tx1"/>
                </a:solidFill>
              </a:rPr>
              <a:t>                                         </a:t>
            </a:r>
            <a:r>
              <a:rPr lang="en-GB" sz="1800" smtClean="0">
                <a:solidFill>
                  <a:schemeClr val="tx1"/>
                </a:solidFill>
              </a:rPr>
              <a:t>(Growth rate: 5.8 %  p. a.)</a:t>
            </a:r>
          </a:p>
        </p:txBody>
      </p:sp>
      <p:graphicFrame>
        <p:nvGraphicFramePr>
          <p:cNvPr id="16387" name="Object 8"/>
          <p:cNvGraphicFramePr>
            <a:graphicFrameLocks noChangeAspect="1"/>
          </p:cNvGraphicFramePr>
          <p:nvPr>
            <p:ph idx="4294967295"/>
          </p:nvPr>
        </p:nvGraphicFramePr>
        <p:xfrm>
          <a:off x="395288" y="2060575"/>
          <a:ext cx="8464550" cy="4106863"/>
        </p:xfrm>
        <a:graphic>
          <a:graphicData uri="http://schemas.openxmlformats.org/presentationml/2006/ole">
            <p:oleObj spid="_x0000_s16387" name="Chart" r:id="rId3" imgW="6096000" imgH="4114800" progId="MSGraph.Chart.8">
              <p:embed followColorScheme="full"/>
            </p:oleObj>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Number Placeholder 5"/>
          <p:cNvSpPr>
            <a:spLocks noGrp="1"/>
          </p:cNvSpPr>
          <p:nvPr>
            <p:ph type="sldNum" sz="quarter" idx="10"/>
          </p:nvPr>
        </p:nvSpPr>
        <p:spPr>
          <a:xfrm>
            <a:off x="6553200" y="6245225"/>
            <a:ext cx="2133600" cy="476250"/>
          </a:xfrm>
          <a:noFill/>
        </p:spPr>
        <p:txBody>
          <a:bodyPr/>
          <a:lstStyle/>
          <a:p>
            <a:fld id="{F0719606-2908-44DD-9611-B5AE8041AA55}" type="slidenum">
              <a:rPr lang="en-GB" smtClean="0"/>
              <a:pPr/>
              <a:t>14</a:t>
            </a:fld>
            <a:endParaRPr lang="en-GB" smtClean="0"/>
          </a:p>
        </p:txBody>
      </p:sp>
      <p:sp>
        <p:nvSpPr>
          <p:cNvPr id="39938" name="Rectangle 2"/>
          <p:cNvSpPr>
            <a:spLocks noGrp="1" noChangeArrowheads="1"/>
          </p:cNvSpPr>
          <p:nvPr>
            <p:ph type="title"/>
          </p:nvPr>
        </p:nvSpPr>
        <p:spPr>
          <a:xfrm>
            <a:off x="684213" y="260350"/>
            <a:ext cx="7515225" cy="1182688"/>
          </a:xfrm>
        </p:spPr>
        <p:txBody>
          <a:bodyPr/>
          <a:lstStyle/>
          <a:p>
            <a:pPr eaLnBrk="1" hangingPunct="1"/>
            <a:r>
              <a:rPr lang="en-GB" smtClean="0">
                <a:solidFill>
                  <a:schemeClr val="tx1"/>
                </a:solidFill>
              </a:rPr>
              <a:t> CONCLUDING REMARKS</a:t>
            </a:r>
          </a:p>
        </p:txBody>
      </p:sp>
      <p:sp>
        <p:nvSpPr>
          <p:cNvPr id="39939" name="Rectangle 3"/>
          <p:cNvSpPr>
            <a:spLocks noGrp="1" noChangeArrowheads="1"/>
          </p:cNvSpPr>
          <p:nvPr>
            <p:ph type="body" idx="1"/>
          </p:nvPr>
        </p:nvSpPr>
        <p:spPr>
          <a:xfrm>
            <a:off x="611188" y="1700213"/>
            <a:ext cx="7772400" cy="4465637"/>
          </a:xfrm>
        </p:spPr>
        <p:txBody>
          <a:bodyPr/>
          <a:lstStyle/>
          <a:p>
            <a:pPr eaLnBrk="1" hangingPunct="1"/>
            <a:r>
              <a:rPr lang="en-GB" sz="2000" smtClean="0"/>
              <a:t>The review of the world tea market indicates an improvement in the fundamental oversupply situation which has persisted in recent years underpinning current firm prices.</a:t>
            </a:r>
          </a:p>
          <a:p>
            <a:pPr eaLnBrk="1" hangingPunct="1"/>
            <a:r>
              <a:rPr lang="en-GB" sz="2000" smtClean="0"/>
              <a:t>The increase in tea prices  resulted in an estimated 2.2 percent  increase in export earnings in 2011 at the global level, significantly affecting rural incomes and household food security in tea producing countries.</a:t>
            </a:r>
          </a:p>
          <a:p>
            <a:pPr eaLnBrk="1" hangingPunct="1"/>
            <a:r>
              <a:rPr lang="en-GB" sz="2000" smtClean="0"/>
              <a:t>In the context of food security, tea export earnings in 2009 account for about 36 percent of total agricultural export receipts in Kenya and 62 percent of agricultural export revenue in Sri Lanka. In addition, export earnings from tea paid for about 61 percent of Kenya’s food import  bill, while in Sri Lanka tea exports covered the country’s entire food import bill. </a:t>
            </a:r>
          </a:p>
          <a:p>
            <a:pPr eaLnBrk="1" hangingPunct="1"/>
            <a:endParaRPr lang="en-GB" sz="2000" smtClean="0"/>
          </a:p>
        </p:txBody>
      </p:sp>
    </p:spTree>
  </p:cSld>
  <p:clrMapOvr>
    <a:masterClrMapping/>
  </p:clrMapOvr>
  <p:transition advClick="0" advTm="1200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a:xfrm>
            <a:off x="0" y="260350"/>
            <a:ext cx="7718425" cy="1143000"/>
          </a:xfrm>
        </p:spPr>
        <p:txBody>
          <a:bodyPr/>
          <a:lstStyle/>
          <a:p>
            <a:r>
              <a:rPr lang="en-US" smtClean="0">
                <a:solidFill>
                  <a:schemeClr val="tx1"/>
                </a:solidFill>
              </a:rPr>
              <a:t>            CONCLUDING REMARKS</a:t>
            </a:r>
          </a:p>
        </p:txBody>
      </p:sp>
      <p:sp>
        <p:nvSpPr>
          <p:cNvPr id="40962" name="Content Placeholder 2"/>
          <p:cNvSpPr>
            <a:spLocks noGrp="1"/>
          </p:cNvSpPr>
          <p:nvPr>
            <p:ph idx="1"/>
          </p:nvPr>
        </p:nvSpPr>
        <p:spPr>
          <a:xfrm>
            <a:off x="468313" y="1484313"/>
            <a:ext cx="8229600" cy="4483100"/>
          </a:xfrm>
        </p:spPr>
        <p:txBody>
          <a:bodyPr/>
          <a:lstStyle/>
          <a:p>
            <a:r>
              <a:rPr lang="en-GB" sz="2400" smtClean="0"/>
              <a:t>The ratio was relatively small for other producing countries, but remained significant. For example, even though domestic consumption accounted for a larger share of total production in Indonesia, export value in 2010 was USD178 million and in Tanzania tea exports earned the country USD 48 million.</a:t>
            </a:r>
          </a:p>
          <a:p>
            <a:r>
              <a:rPr lang="en-GB" sz="2400" smtClean="0"/>
              <a:t>In the medium term, the projections suggest that supply and demand of black tea will be in equilibrium in 2021, at a price of USD 2.75 per Kg, if there is no supply over-reaction to the current firm prices.</a:t>
            </a:r>
          </a:p>
          <a:p>
            <a:endParaRPr lang="en-GB" sz="2800" smtClean="0"/>
          </a:p>
          <a:p>
            <a:endParaRPr lang="en-US" sz="2800" smtClean="0"/>
          </a:p>
        </p:txBody>
      </p:sp>
      <p:sp>
        <p:nvSpPr>
          <p:cNvPr id="40963" name="Slide Number Placeholder 3"/>
          <p:cNvSpPr>
            <a:spLocks noGrp="1"/>
          </p:cNvSpPr>
          <p:nvPr>
            <p:ph type="sldNum" sz="quarter" idx="10"/>
          </p:nvPr>
        </p:nvSpPr>
        <p:spPr>
          <a:noFill/>
        </p:spPr>
        <p:txBody>
          <a:bodyPr/>
          <a:lstStyle/>
          <a:p>
            <a:fld id="{B0D17272-9850-4FDB-8447-A7C4592BC60D}" type="slidenum">
              <a:rPr lang="en-GB" smtClean="0"/>
              <a:pPr/>
              <a:t>15</a:t>
            </a:fld>
            <a:endParaRPr lang="en-GB"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idx="4294967295"/>
          </p:nvPr>
        </p:nvSpPr>
        <p:spPr>
          <a:xfrm>
            <a:off x="323850" y="260350"/>
            <a:ext cx="7718425" cy="1143000"/>
          </a:xfrm>
        </p:spPr>
        <p:txBody>
          <a:bodyPr/>
          <a:lstStyle/>
          <a:p>
            <a:r>
              <a:rPr lang="en-US" smtClean="0"/>
              <a:t>Baseline Tea Prices</a:t>
            </a:r>
            <a:br>
              <a:rPr lang="en-US" smtClean="0"/>
            </a:br>
            <a:r>
              <a:rPr lang="en-US" sz="2000" smtClean="0"/>
              <a:t>(USD/Kg)</a:t>
            </a:r>
            <a:endParaRPr lang="en-GB" sz="2000" smtClean="0"/>
          </a:p>
        </p:txBody>
      </p:sp>
      <p:graphicFrame>
        <p:nvGraphicFramePr>
          <p:cNvPr id="57347" name="Object 3"/>
          <p:cNvGraphicFramePr>
            <a:graphicFrameLocks noChangeAspect="1"/>
          </p:cNvGraphicFramePr>
          <p:nvPr>
            <p:ph/>
          </p:nvPr>
        </p:nvGraphicFramePr>
        <p:xfrm>
          <a:off x="395288" y="1412875"/>
          <a:ext cx="7870825" cy="4941888"/>
        </p:xfrm>
        <a:graphic>
          <a:graphicData uri="http://schemas.openxmlformats.org/presentationml/2006/ole">
            <p:oleObj spid="_x0000_s57347" name="Chart" r:id="rId3" imgW="8591702" imgH="6153302" progId="MSGraph.Chart.8">
              <p:embed followColorScheme="full"/>
            </p:oleObj>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p:txBody>
          <a:bodyPr/>
          <a:lstStyle/>
          <a:p>
            <a:r>
              <a:rPr lang="en-GB" smtClean="0">
                <a:solidFill>
                  <a:schemeClr val="tx1"/>
                </a:solidFill>
              </a:rPr>
              <a:t>Concluding Remarks</a:t>
            </a:r>
          </a:p>
        </p:txBody>
      </p:sp>
      <p:sp>
        <p:nvSpPr>
          <p:cNvPr id="45058" name="Rectangle 3"/>
          <p:cNvSpPr>
            <a:spLocks noGrp="1" noChangeArrowheads="1"/>
          </p:cNvSpPr>
          <p:nvPr>
            <p:ph type="body" idx="1"/>
          </p:nvPr>
        </p:nvSpPr>
        <p:spPr/>
        <p:txBody>
          <a:bodyPr/>
          <a:lstStyle/>
          <a:p>
            <a:r>
              <a:rPr lang="en-GB" sz="2800" smtClean="0"/>
              <a:t>However, if there is an over reaction to recent high prices which, for example, would result in a 5 percent increase in production, the results can be quite different. Here the clearing price would be 17 percent less than the baseline price at USD 2.54 per Kg. </a:t>
            </a:r>
          </a:p>
          <a:p>
            <a:r>
              <a:rPr lang="en-GB" sz="2800" smtClean="0"/>
              <a:t>If the reaction to the current high prices is even stronger, resulting in a say 10 percent increase in production over the baseline increase, then prices could be 38 percent lower.</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250825" y="404813"/>
            <a:ext cx="7634288" cy="1295400"/>
          </a:xfrm>
        </p:spPr>
        <p:txBody>
          <a:bodyPr/>
          <a:lstStyle/>
          <a:p>
            <a:r>
              <a:rPr lang="en-US" sz="3000" smtClean="0"/>
              <a:t/>
            </a:r>
            <a:br>
              <a:rPr lang="en-US" sz="3000" smtClean="0"/>
            </a:br>
            <a:r>
              <a:rPr lang="en-US" sz="3000" smtClean="0"/>
              <a:t>  Scenario run: Large supply response and impact on Tea prices </a:t>
            </a:r>
            <a:br>
              <a:rPr lang="en-US" sz="3000" smtClean="0"/>
            </a:br>
            <a:r>
              <a:rPr lang="en-US" sz="3000" smtClean="0"/>
              <a:t>( 5 percent simulation)</a:t>
            </a:r>
            <a:br>
              <a:rPr lang="en-US" sz="3000" smtClean="0"/>
            </a:br>
            <a:r>
              <a:rPr lang="en-US" sz="2000" smtClean="0"/>
              <a:t>(USD/Kg)</a:t>
            </a:r>
            <a:br>
              <a:rPr lang="en-US" sz="2000" smtClean="0"/>
            </a:br>
            <a:endParaRPr lang="en-GB" sz="2000" smtClean="0"/>
          </a:p>
        </p:txBody>
      </p:sp>
      <p:graphicFrame>
        <p:nvGraphicFramePr>
          <p:cNvPr id="58371" name="Object 3"/>
          <p:cNvGraphicFramePr>
            <a:graphicFrameLocks noChangeAspect="1"/>
          </p:cNvGraphicFramePr>
          <p:nvPr>
            <p:ph idx="1"/>
          </p:nvPr>
        </p:nvGraphicFramePr>
        <p:xfrm>
          <a:off x="395288" y="1628775"/>
          <a:ext cx="7813675" cy="4754563"/>
        </p:xfrm>
        <a:graphic>
          <a:graphicData uri="http://schemas.openxmlformats.org/presentationml/2006/ole">
            <p:oleObj spid="_x0000_s58371" name="Chart" r:id="rId3" imgW="8581949" imgH="6219749" progId="MSGraph.Chart.8">
              <p:embed followColorScheme="full"/>
            </p:oleObj>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179388" y="620713"/>
            <a:ext cx="7718425" cy="1143000"/>
          </a:xfrm>
        </p:spPr>
        <p:txBody>
          <a:bodyPr/>
          <a:lstStyle/>
          <a:p>
            <a:r>
              <a:rPr lang="en-US" sz="3000" smtClean="0"/>
              <a:t>Scenario run: Large supply response and impact on Tea prices </a:t>
            </a:r>
            <a:br>
              <a:rPr lang="en-US" sz="3000" smtClean="0"/>
            </a:br>
            <a:r>
              <a:rPr lang="en-US" sz="3000" smtClean="0"/>
              <a:t>( 10 percent simulation)</a:t>
            </a:r>
            <a:br>
              <a:rPr lang="en-US" sz="3000" smtClean="0"/>
            </a:br>
            <a:r>
              <a:rPr lang="en-US" sz="2000" smtClean="0"/>
              <a:t>(USD/Kg)</a:t>
            </a:r>
            <a:br>
              <a:rPr lang="en-US" sz="2000" smtClean="0"/>
            </a:br>
            <a:endParaRPr lang="en-GB" sz="2000" smtClean="0"/>
          </a:p>
        </p:txBody>
      </p:sp>
      <p:graphicFrame>
        <p:nvGraphicFramePr>
          <p:cNvPr id="59395" name="Object 3"/>
          <p:cNvGraphicFramePr>
            <a:graphicFrameLocks noChangeAspect="1"/>
          </p:cNvGraphicFramePr>
          <p:nvPr>
            <p:ph idx="1"/>
          </p:nvPr>
        </p:nvGraphicFramePr>
        <p:xfrm>
          <a:off x="395288" y="1628775"/>
          <a:ext cx="7848600" cy="4752975"/>
        </p:xfrm>
        <a:graphic>
          <a:graphicData uri="http://schemas.openxmlformats.org/presentationml/2006/ole">
            <p:oleObj spid="_x0000_s59395" name="Chart" r:id="rId3" imgW="8581949" imgH="6219749" progId="MSGraph.Chart.8">
              <p:embed followColorScheme="full"/>
            </p:oleObj>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93663" y="357188"/>
            <a:ext cx="7718425" cy="928687"/>
          </a:xfrm>
        </p:spPr>
        <p:txBody>
          <a:bodyPr/>
          <a:lstStyle/>
          <a:p>
            <a:pPr>
              <a:defRPr/>
            </a:pPr>
            <a:r>
              <a:rPr lang="en-GB" sz="4000" dirty="0" smtClean="0">
                <a:solidFill>
                  <a:schemeClr val="tx1"/>
                </a:solidFill>
                <a:effectLst>
                  <a:outerShdw blurRad="38100" dist="38100" dir="2700000" algn="tl">
                    <a:srgbClr val="000000">
                      <a:alpha val="43137"/>
                    </a:srgbClr>
                  </a:outerShdw>
                </a:effectLst>
              </a:rPr>
              <a:t>HIGHLIGHTS</a:t>
            </a:r>
            <a:r>
              <a:rPr lang="en-US" sz="4000" dirty="0" smtClean="0">
                <a:solidFill>
                  <a:schemeClr val="tx1"/>
                </a:solidFill>
              </a:rPr>
              <a:t/>
            </a:r>
            <a:br>
              <a:rPr lang="en-US" sz="4000" dirty="0" smtClean="0">
                <a:solidFill>
                  <a:schemeClr val="tx1"/>
                </a:solidFill>
              </a:rPr>
            </a:br>
            <a:endParaRPr lang="en-US" dirty="0" smtClean="0"/>
          </a:p>
        </p:txBody>
      </p:sp>
      <p:sp>
        <p:nvSpPr>
          <p:cNvPr id="17410" name="Content Placeholder 2"/>
          <p:cNvSpPr>
            <a:spLocks noGrp="1"/>
          </p:cNvSpPr>
          <p:nvPr>
            <p:ph idx="1"/>
          </p:nvPr>
        </p:nvSpPr>
        <p:spPr/>
        <p:txBody>
          <a:bodyPr/>
          <a:lstStyle/>
          <a:p>
            <a:pPr lvl="0"/>
            <a:r>
              <a:rPr lang="en-US" sz="2400" dirty="0" smtClean="0">
                <a:solidFill>
                  <a:schemeClr val="tx1"/>
                </a:solidFill>
                <a:latin typeface="+mn-lt"/>
                <a:ea typeface="+mn-ea"/>
                <a:cs typeface="+mn-cs"/>
              </a:rPr>
              <a:t>World black tea prices remained firm in 2010 and 2011 as market fundamentals were strong.</a:t>
            </a:r>
            <a:endParaRPr lang="en-NZ" sz="2400" dirty="0" smtClean="0">
              <a:solidFill>
                <a:schemeClr val="tx1"/>
              </a:solidFill>
              <a:latin typeface="+mn-lt"/>
              <a:ea typeface="+mn-ea"/>
              <a:cs typeface="+mn-cs"/>
            </a:endParaRPr>
          </a:p>
          <a:p>
            <a:pPr lvl="0"/>
            <a:r>
              <a:rPr lang="en-US" sz="2400" dirty="0" smtClean="0">
                <a:solidFill>
                  <a:schemeClr val="tx1"/>
                </a:solidFill>
                <a:latin typeface="+mn-lt"/>
                <a:ea typeface="+mn-ea"/>
                <a:cs typeface="+mn-cs"/>
              </a:rPr>
              <a:t>After long periods of sustained growth, black tea production actually declined in 2009, and demand for black tea exceeded supply.</a:t>
            </a:r>
            <a:endParaRPr lang="en-NZ" sz="2400" dirty="0" smtClean="0">
              <a:solidFill>
                <a:schemeClr val="tx1"/>
              </a:solidFill>
              <a:latin typeface="+mn-lt"/>
              <a:ea typeface="+mn-ea"/>
              <a:cs typeface="+mn-cs"/>
            </a:endParaRPr>
          </a:p>
          <a:p>
            <a:pPr lvl="0"/>
            <a:r>
              <a:rPr lang="en-US" sz="2400" dirty="0" smtClean="0">
                <a:solidFill>
                  <a:schemeClr val="tx1"/>
                </a:solidFill>
                <a:latin typeface="+mn-lt"/>
                <a:ea typeface="+mn-ea"/>
                <a:cs typeface="+mn-cs"/>
              </a:rPr>
              <a:t>This trend continued in 2010 and 2011.</a:t>
            </a:r>
            <a:endParaRPr lang="en-NZ" sz="2400" dirty="0" smtClean="0">
              <a:solidFill>
                <a:schemeClr val="tx1"/>
              </a:solidFill>
              <a:latin typeface="+mn-lt"/>
              <a:ea typeface="+mn-ea"/>
              <a:cs typeface="+mn-cs"/>
            </a:endParaRPr>
          </a:p>
          <a:p>
            <a:pPr lvl="0"/>
            <a:r>
              <a:rPr lang="en-US" sz="2400" dirty="0" smtClean="0">
                <a:solidFill>
                  <a:schemeClr val="tx1"/>
                </a:solidFill>
                <a:latin typeface="+mn-lt"/>
                <a:ea typeface="+mn-ea"/>
                <a:cs typeface="+mn-cs"/>
              </a:rPr>
              <a:t>As the FAO Tea Composite Price is an indicator price for black tea, it followed that prices were firm throughout 2009 to 2011. </a:t>
            </a:r>
          </a:p>
          <a:p>
            <a:pPr lvl="0"/>
            <a:r>
              <a:rPr lang="en-US" sz="2400" dirty="0" smtClean="0">
                <a:solidFill>
                  <a:schemeClr val="tx1"/>
                </a:solidFill>
                <a:latin typeface="+mn-lt"/>
                <a:ea typeface="+mn-ea"/>
                <a:cs typeface="+mn-cs"/>
              </a:rPr>
              <a:t>Early forecast for 2012 indicates a continuation of this trend as adverse weather has been experienced by some major producers.</a:t>
            </a:r>
            <a:endParaRPr lang="en-NZ" sz="2400" dirty="0"/>
          </a:p>
        </p:txBody>
      </p:sp>
      <p:sp>
        <p:nvSpPr>
          <p:cNvPr id="17411" name="Slide Number Placeholder 3"/>
          <p:cNvSpPr>
            <a:spLocks noGrp="1"/>
          </p:cNvSpPr>
          <p:nvPr>
            <p:ph type="sldNum" sz="quarter" idx="10"/>
          </p:nvPr>
        </p:nvSpPr>
        <p:spPr>
          <a:noFill/>
        </p:spPr>
        <p:txBody>
          <a:bodyPr/>
          <a:lstStyle/>
          <a:p>
            <a:fld id="{A70CD9D2-A62E-44C1-8F9B-A5C868CC88B3}" type="slidenum">
              <a:rPr lang="en-GB" smtClean="0"/>
              <a:pPr/>
              <a:t>2</a:t>
            </a:fld>
            <a:endParaRPr lang="en-GB"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a:xfrm>
            <a:off x="250825" y="188913"/>
            <a:ext cx="7718425" cy="954087"/>
          </a:xfrm>
        </p:spPr>
        <p:txBody>
          <a:bodyPr/>
          <a:lstStyle/>
          <a:p>
            <a:r>
              <a:rPr lang="en-GB" smtClean="0">
                <a:solidFill>
                  <a:schemeClr val="tx1"/>
                </a:solidFill>
              </a:rPr>
              <a:t>   Concluding Remarks</a:t>
            </a:r>
          </a:p>
        </p:txBody>
      </p:sp>
      <p:sp>
        <p:nvSpPr>
          <p:cNvPr id="53250" name="Rectangle 3"/>
          <p:cNvSpPr>
            <a:spLocks noGrp="1" noChangeArrowheads="1"/>
          </p:cNvSpPr>
          <p:nvPr>
            <p:ph type="body" idx="1"/>
          </p:nvPr>
        </p:nvSpPr>
        <p:spPr/>
        <p:txBody>
          <a:bodyPr/>
          <a:lstStyle/>
          <a:p>
            <a:pPr>
              <a:lnSpc>
                <a:spcPct val="90000"/>
              </a:lnSpc>
            </a:pPr>
            <a:r>
              <a:rPr lang="en-GB" smtClean="0"/>
              <a:t>Therefore, caution needs to be exercised. Greater efforts should be directed at expanding demand. For example, there is scope for increasing per capita consumption in producing countries as they are low compared to traditional import markets.</a:t>
            </a:r>
          </a:p>
          <a:p>
            <a:pPr>
              <a:lnSpc>
                <a:spcPct val="90000"/>
              </a:lnSpc>
            </a:pPr>
            <a:r>
              <a:rPr lang="en-GB" smtClean="0"/>
              <a:t>The IGG on Tea has encouraged diversification into other segments of the market, such as organic tea. </a:t>
            </a:r>
            <a:endParaRPr lang="en-US" smtClean="0"/>
          </a:p>
          <a:p>
            <a:pPr>
              <a:lnSpc>
                <a:spcPct val="90000"/>
              </a:lnSpc>
            </a:pPr>
            <a:endParaRPr lang="en-GB"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Number Placeholder 5"/>
          <p:cNvSpPr>
            <a:spLocks noGrp="1"/>
          </p:cNvSpPr>
          <p:nvPr>
            <p:ph type="sldNum" sz="quarter" idx="10"/>
          </p:nvPr>
        </p:nvSpPr>
        <p:spPr>
          <a:xfrm>
            <a:off x="6553200" y="6245225"/>
            <a:ext cx="2133600" cy="476250"/>
          </a:xfrm>
          <a:noFill/>
        </p:spPr>
        <p:txBody>
          <a:bodyPr/>
          <a:lstStyle/>
          <a:p>
            <a:fld id="{71D986F9-6F49-429C-816E-8B15BE3E8967}" type="slidenum">
              <a:rPr lang="en-GB" smtClean="0"/>
              <a:pPr/>
              <a:t>21</a:t>
            </a:fld>
            <a:endParaRPr lang="en-GB" smtClean="0"/>
          </a:p>
        </p:txBody>
      </p:sp>
      <p:sp>
        <p:nvSpPr>
          <p:cNvPr id="54274" name="Rectangle 2"/>
          <p:cNvSpPr>
            <a:spLocks noGrp="1" noChangeArrowheads="1"/>
          </p:cNvSpPr>
          <p:nvPr>
            <p:ph type="title"/>
          </p:nvPr>
        </p:nvSpPr>
        <p:spPr>
          <a:xfrm>
            <a:off x="539750" y="404813"/>
            <a:ext cx="7515225" cy="1182687"/>
          </a:xfrm>
        </p:spPr>
        <p:txBody>
          <a:bodyPr/>
          <a:lstStyle/>
          <a:p>
            <a:pPr eaLnBrk="1" hangingPunct="1"/>
            <a:r>
              <a:rPr lang="en-GB" smtClean="0">
                <a:solidFill>
                  <a:schemeClr val="tx1"/>
                </a:solidFill>
              </a:rPr>
              <a:t>Concluding Remarks</a:t>
            </a:r>
          </a:p>
        </p:txBody>
      </p:sp>
      <p:sp>
        <p:nvSpPr>
          <p:cNvPr id="54275" name="Rectangle 3"/>
          <p:cNvSpPr>
            <a:spLocks noGrp="1" noChangeArrowheads="1"/>
          </p:cNvSpPr>
          <p:nvPr>
            <p:ph type="body" idx="1"/>
          </p:nvPr>
        </p:nvSpPr>
        <p:spPr>
          <a:xfrm>
            <a:off x="685800" y="1773238"/>
            <a:ext cx="7772400" cy="4014787"/>
          </a:xfrm>
        </p:spPr>
        <p:txBody>
          <a:bodyPr/>
          <a:lstStyle/>
          <a:p>
            <a:r>
              <a:rPr lang="en-GB" sz="2800" smtClean="0"/>
              <a:t>The health benefits of tea consumption should be used more extensively in promoting consumption in both producing and importing countries.</a:t>
            </a:r>
          </a:p>
          <a:p>
            <a:r>
              <a:rPr lang="en-GB" sz="2800" smtClean="0"/>
              <a:t>However, in targeting potential growth markets, recognition of and compliance with food safety and quality standards is essential.</a:t>
            </a:r>
            <a:endParaRPr lang="en-US" sz="2800" smtClean="0"/>
          </a:p>
        </p:txBody>
      </p:sp>
    </p:spTree>
  </p:cSld>
  <p:clrMapOvr>
    <a:masterClrMapping/>
  </p:clrMapOvr>
  <p:transition advClick="0" advTm="1200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Number Placeholder 5"/>
          <p:cNvSpPr>
            <a:spLocks noGrp="1"/>
          </p:cNvSpPr>
          <p:nvPr>
            <p:ph type="sldNum" sz="quarter" idx="10"/>
          </p:nvPr>
        </p:nvSpPr>
        <p:spPr>
          <a:xfrm>
            <a:off x="6553200" y="6245225"/>
            <a:ext cx="2133600" cy="476250"/>
          </a:xfrm>
          <a:noFill/>
        </p:spPr>
        <p:txBody>
          <a:bodyPr/>
          <a:lstStyle/>
          <a:p>
            <a:fld id="{F20FF0EF-7E8C-4C55-81A0-31435CB32127}" type="slidenum">
              <a:rPr lang="en-GB" smtClean="0"/>
              <a:pPr/>
              <a:t>22</a:t>
            </a:fld>
            <a:endParaRPr lang="en-GB" smtClean="0"/>
          </a:p>
        </p:txBody>
      </p:sp>
      <p:sp>
        <p:nvSpPr>
          <p:cNvPr id="55298" name="Rectangle 2"/>
          <p:cNvSpPr>
            <a:spLocks noGrp="1" noChangeArrowheads="1"/>
          </p:cNvSpPr>
          <p:nvPr>
            <p:ph type="title"/>
          </p:nvPr>
        </p:nvSpPr>
        <p:spPr>
          <a:xfrm>
            <a:off x="539750" y="1989138"/>
            <a:ext cx="7704138" cy="2143125"/>
          </a:xfrm>
        </p:spPr>
        <p:txBody>
          <a:bodyPr/>
          <a:lstStyle/>
          <a:p>
            <a:pPr eaLnBrk="1" hangingPunct="1"/>
            <a:r>
              <a:rPr lang="en-GB" sz="5400" smtClean="0">
                <a:solidFill>
                  <a:schemeClr val="tx1"/>
                </a:solidFill>
              </a:rPr>
              <a:t>Thank you</a:t>
            </a:r>
          </a:p>
        </p:txBody>
      </p:sp>
    </p:spTree>
  </p:cSld>
  <p:clrMapOvr>
    <a:masterClrMapping/>
  </p:clrMapOvr>
  <p:transition advClick="0" advTm="12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Rectangle 4"/>
          <p:cNvSpPr>
            <a:spLocks noGrp="1" noChangeArrowheads="1"/>
          </p:cNvSpPr>
          <p:nvPr>
            <p:ph type="title"/>
          </p:nvPr>
        </p:nvSpPr>
        <p:spPr/>
        <p:txBody>
          <a:bodyPr/>
          <a:lstStyle/>
          <a:p>
            <a:pPr>
              <a:defRPr/>
            </a:pPr>
            <a:r>
              <a:rPr lang="en-GB" sz="3200" smtClean="0">
                <a:solidFill>
                  <a:schemeClr val="tx1"/>
                </a:solidFill>
                <a:effectLst>
                  <a:outerShdw blurRad="38100" dist="38100" dir="2700000" algn="tl">
                    <a:srgbClr val="FFFFFF"/>
                  </a:outerShdw>
                </a:effectLst>
              </a:rPr>
              <a:t>WORLD TEA PRODUCTION</a:t>
            </a:r>
            <a:r>
              <a:rPr lang="en-GB" sz="4800" smtClean="0">
                <a:solidFill>
                  <a:srgbClr val="FFFF00"/>
                </a:solidFill>
              </a:rPr>
              <a:t/>
            </a:r>
            <a:br>
              <a:rPr lang="en-GB" sz="4800" smtClean="0">
                <a:solidFill>
                  <a:srgbClr val="FFFF00"/>
                </a:solidFill>
              </a:rPr>
            </a:br>
            <a:r>
              <a:rPr lang="en-GB" sz="2400" smtClean="0">
                <a:solidFill>
                  <a:schemeClr val="tx1"/>
                </a:solidFill>
              </a:rPr>
              <a:t>(Thousand tonnes)</a:t>
            </a:r>
          </a:p>
        </p:txBody>
      </p:sp>
      <p:graphicFrame>
        <p:nvGraphicFramePr>
          <p:cNvPr id="5123" name="Object 33"/>
          <p:cNvGraphicFramePr>
            <a:graphicFrameLocks noChangeAspect="1"/>
          </p:cNvGraphicFramePr>
          <p:nvPr>
            <p:ph idx="1"/>
          </p:nvPr>
        </p:nvGraphicFramePr>
        <p:xfrm>
          <a:off x="250825" y="981075"/>
          <a:ext cx="8302625" cy="4797425"/>
        </p:xfrm>
        <a:graphic>
          <a:graphicData uri="http://schemas.openxmlformats.org/presentationml/2006/ole">
            <p:oleObj spid="_x0000_s5123" name="Chart" r:id="rId3" imgW="7324649" imgH="4105351" progId="MSGraph.Chart.8">
              <p:embed followColorScheme="full"/>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5"/>
          <p:cNvSpPr>
            <a:spLocks noGrp="1"/>
          </p:cNvSpPr>
          <p:nvPr>
            <p:ph type="title"/>
          </p:nvPr>
        </p:nvSpPr>
        <p:spPr>
          <a:xfrm>
            <a:off x="0" y="-26988"/>
            <a:ext cx="5651500" cy="1143001"/>
          </a:xfrm>
        </p:spPr>
        <p:txBody>
          <a:bodyPr/>
          <a:lstStyle/>
          <a:p>
            <a:pPr eaLnBrk="1" hangingPunct="1"/>
            <a:r>
              <a:rPr lang="en-US" smtClean="0">
                <a:solidFill>
                  <a:schemeClr val="tx1"/>
                </a:solidFill>
              </a:rPr>
              <a:t>                 PRODUCTION </a:t>
            </a:r>
          </a:p>
        </p:txBody>
      </p:sp>
      <p:sp>
        <p:nvSpPr>
          <p:cNvPr id="20482" name="Content Placeholder 6"/>
          <p:cNvSpPr>
            <a:spLocks noGrp="1"/>
          </p:cNvSpPr>
          <p:nvPr>
            <p:ph idx="1"/>
          </p:nvPr>
        </p:nvSpPr>
        <p:spPr/>
        <p:txBody>
          <a:bodyPr/>
          <a:lstStyle/>
          <a:p>
            <a:pPr eaLnBrk="1" hangingPunct="1">
              <a:lnSpc>
                <a:spcPct val="90000"/>
              </a:lnSpc>
            </a:pPr>
            <a:r>
              <a:rPr lang="en-US" sz="2800" smtClean="0"/>
              <a:t>Growth in world output was due to major recoveries in the two largest black tea exporting countries: Kenya by 18 percent and Sri Lanka by 13 percent.</a:t>
            </a:r>
          </a:p>
          <a:p>
            <a:pPr eaLnBrk="1" hangingPunct="1">
              <a:lnSpc>
                <a:spcPct val="90000"/>
              </a:lnSpc>
            </a:pPr>
            <a:r>
              <a:rPr lang="en-US" sz="2800" smtClean="0"/>
              <a:t>Other notable increases occurred in Argentina (23.5 percent) and Uganda (16.6 percent).</a:t>
            </a:r>
          </a:p>
          <a:p>
            <a:pPr eaLnBrk="1" hangingPunct="1">
              <a:lnSpc>
                <a:spcPct val="90000"/>
              </a:lnSpc>
            </a:pPr>
            <a:r>
              <a:rPr lang="en-US" sz="2800" smtClean="0"/>
              <a:t>China remained the largest producing country with an output of 1.4 million tonnes, accounting for 33 percent of the world total, while production in India, the 2nd largest producer, continued to decline and reached 0.97 million tonnes in 2010.</a:t>
            </a:r>
            <a:endParaRPr lang="en-GB" sz="2800" smtClean="0"/>
          </a:p>
        </p:txBody>
      </p:sp>
      <p:sp>
        <p:nvSpPr>
          <p:cNvPr id="20483" name="Slide Number Placeholder 1"/>
          <p:cNvSpPr>
            <a:spLocks noGrp="1"/>
          </p:cNvSpPr>
          <p:nvPr>
            <p:ph type="sldNum" sz="quarter" idx="10"/>
          </p:nvPr>
        </p:nvSpPr>
        <p:spPr>
          <a:noFill/>
        </p:spPr>
        <p:txBody>
          <a:bodyPr/>
          <a:lstStyle/>
          <a:p>
            <a:fld id="{4A7F7D4A-0952-4D13-BF18-263452888F70}" type="slidenum">
              <a:rPr lang="en-GB" smtClean="0"/>
              <a:pPr/>
              <a:t>4</a:t>
            </a:fld>
            <a:endParaRPr lang="en-GB"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Grp="1" noChangeArrowheads="1"/>
          </p:cNvSpPr>
          <p:nvPr>
            <p:ph type="title"/>
          </p:nvPr>
        </p:nvSpPr>
        <p:spPr/>
        <p:txBody>
          <a:bodyPr/>
          <a:lstStyle/>
          <a:p>
            <a:r>
              <a:rPr lang="en-GB" sz="3600" smtClean="0">
                <a:solidFill>
                  <a:schemeClr val="tx1"/>
                </a:solidFill>
              </a:rPr>
              <a:t>WORLD TEA EXPORTS</a:t>
            </a:r>
            <a:r>
              <a:rPr lang="en-GB" sz="4000" smtClean="0">
                <a:solidFill>
                  <a:schemeClr val="tx1"/>
                </a:solidFill>
              </a:rPr>
              <a:t/>
            </a:r>
            <a:br>
              <a:rPr lang="en-GB" sz="4000" smtClean="0">
                <a:solidFill>
                  <a:schemeClr val="tx1"/>
                </a:solidFill>
              </a:rPr>
            </a:br>
            <a:r>
              <a:rPr lang="en-GB" sz="2400" smtClean="0">
                <a:solidFill>
                  <a:schemeClr val="tx1"/>
                </a:solidFill>
              </a:rPr>
              <a:t>(Thousand tonnes)</a:t>
            </a:r>
          </a:p>
        </p:txBody>
      </p:sp>
      <p:graphicFrame>
        <p:nvGraphicFramePr>
          <p:cNvPr id="8195" name="Object 16"/>
          <p:cNvGraphicFramePr>
            <a:graphicFrameLocks noChangeAspect="1"/>
          </p:cNvGraphicFramePr>
          <p:nvPr>
            <p:ph idx="1"/>
          </p:nvPr>
        </p:nvGraphicFramePr>
        <p:xfrm>
          <a:off x="971550" y="1676400"/>
          <a:ext cx="7345363" cy="4114800"/>
        </p:xfrm>
        <a:graphic>
          <a:graphicData uri="http://schemas.openxmlformats.org/presentationml/2006/ole">
            <p:oleObj spid="_x0000_s8195" name="Chart" r:id="rId3" imgW="4038600" imgH="4114800" progId="MSGraph.Chart.8">
              <p:embed followColorScheme="full"/>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p:cNvSpPr>
            <a:spLocks noGrp="1" noChangeArrowheads="1"/>
          </p:cNvSpPr>
          <p:nvPr>
            <p:ph type="title"/>
          </p:nvPr>
        </p:nvSpPr>
        <p:spPr/>
        <p:txBody>
          <a:bodyPr/>
          <a:lstStyle/>
          <a:p>
            <a:r>
              <a:rPr lang="en-GB" sz="3600" smtClean="0">
                <a:solidFill>
                  <a:schemeClr val="tx1"/>
                </a:solidFill>
              </a:rPr>
              <a:t>WORLD TEA CONSUMPTION</a:t>
            </a:r>
            <a:r>
              <a:rPr lang="en-GB" sz="4800" smtClean="0">
                <a:solidFill>
                  <a:schemeClr val="tx1"/>
                </a:solidFill>
              </a:rPr>
              <a:t/>
            </a:r>
            <a:br>
              <a:rPr lang="en-GB" sz="4800" smtClean="0">
                <a:solidFill>
                  <a:schemeClr val="tx1"/>
                </a:solidFill>
              </a:rPr>
            </a:br>
            <a:r>
              <a:rPr lang="en-GB" sz="2300" smtClean="0">
                <a:solidFill>
                  <a:schemeClr val="tx1"/>
                </a:solidFill>
              </a:rPr>
              <a:t>(Thousand tonnes)</a:t>
            </a:r>
          </a:p>
        </p:txBody>
      </p:sp>
      <p:graphicFrame>
        <p:nvGraphicFramePr>
          <p:cNvPr id="9219" name="Object 8"/>
          <p:cNvGraphicFramePr>
            <a:graphicFrameLocks noChangeAspect="1"/>
          </p:cNvGraphicFramePr>
          <p:nvPr>
            <p:ph idx="1"/>
          </p:nvPr>
        </p:nvGraphicFramePr>
        <p:xfrm>
          <a:off x="539750" y="1557338"/>
          <a:ext cx="7777163" cy="4114800"/>
        </p:xfrm>
        <a:graphic>
          <a:graphicData uri="http://schemas.openxmlformats.org/presentationml/2006/ole">
            <p:oleObj spid="_x0000_s9219" name="Chart" r:id="rId3" imgW="4038735" imgH="4114884" progId="MSGraph.Chart.8">
              <p:embed followColorScheme="full"/>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6" name="Slide Number Placeholder 6"/>
          <p:cNvSpPr>
            <a:spLocks noGrp="1"/>
          </p:cNvSpPr>
          <p:nvPr>
            <p:ph type="sldNum" sz="quarter" idx="10"/>
          </p:nvPr>
        </p:nvSpPr>
        <p:spPr>
          <a:xfrm>
            <a:off x="6553200" y="6245225"/>
            <a:ext cx="2133600" cy="476250"/>
          </a:xfrm>
          <a:noFill/>
        </p:spPr>
        <p:txBody>
          <a:bodyPr/>
          <a:lstStyle/>
          <a:p>
            <a:fld id="{8E54FB9B-F28F-453A-A849-198C1DDFBE49}" type="slidenum">
              <a:rPr lang="en-GB" smtClean="0"/>
              <a:pPr/>
              <a:t>7</a:t>
            </a:fld>
            <a:endParaRPr lang="en-GB" smtClean="0"/>
          </a:p>
        </p:txBody>
      </p:sp>
      <p:sp>
        <p:nvSpPr>
          <p:cNvPr id="5125" name="Rectangle 4"/>
          <p:cNvSpPr>
            <a:spLocks noGrp="1" noChangeArrowheads="1"/>
          </p:cNvSpPr>
          <p:nvPr>
            <p:ph type="title"/>
          </p:nvPr>
        </p:nvSpPr>
        <p:spPr/>
        <p:txBody>
          <a:bodyPr/>
          <a:lstStyle/>
          <a:p>
            <a:pPr eaLnBrk="1" hangingPunct="1"/>
            <a:r>
              <a:rPr lang="en-GB" sz="3600" smtClean="0">
                <a:solidFill>
                  <a:schemeClr val="tx1"/>
                </a:solidFill>
              </a:rPr>
              <a:t>     </a:t>
            </a:r>
            <a:r>
              <a:rPr lang="en-GB" sz="2800" smtClean="0">
                <a:solidFill>
                  <a:schemeClr val="tx1"/>
                </a:solidFill>
                <a:effectLst>
                  <a:outerShdw blurRad="38100" dist="38100" dir="2700000" algn="tl">
                    <a:srgbClr val="FFFFFF"/>
                  </a:outerShdw>
                </a:effectLst>
              </a:rPr>
              <a:t>FAO TEA COMPOSITE PRICE</a:t>
            </a:r>
            <a:r>
              <a:rPr lang="en-GB" smtClean="0">
                <a:solidFill>
                  <a:schemeClr val="tx1"/>
                </a:solidFill>
                <a:effectLst>
                  <a:outerShdw blurRad="38100" dist="38100" dir="2700000" algn="tl">
                    <a:srgbClr val="FFFFFF"/>
                  </a:outerShdw>
                </a:effectLst>
              </a:rPr>
              <a:t/>
            </a:r>
            <a:br>
              <a:rPr lang="en-GB" smtClean="0">
                <a:solidFill>
                  <a:schemeClr val="tx1"/>
                </a:solidFill>
                <a:effectLst>
                  <a:outerShdw blurRad="38100" dist="38100" dir="2700000" algn="tl">
                    <a:srgbClr val="FFFFFF"/>
                  </a:outerShdw>
                </a:effectLst>
              </a:rPr>
            </a:br>
            <a:r>
              <a:rPr lang="en-GB" smtClean="0">
                <a:solidFill>
                  <a:schemeClr val="tx1"/>
                </a:solidFill>
              </a:rPr>
              <a:t>     </a:t>
            </a:r>
            <a:r>
              <a:rPr lang="en-GB" sz="2000" smtClean="0">
                <a:solidFill>
                  <a:schemeClr val="tx1"/>
                </a:solidFill>
              </a:rPr>
              <a:t>(USD/Kg)</a:t>
            </a:r>
          </a:p>
        </p:txBody>
      </p:sp>
      <p:graphicFrame>
        <p:nvGraphicFramePr>
          <p:cNvPr id="10244" name="Object 22"/>
          <p:cNvGraphicFramePr>
            <a:graphicFrameLocks noChangeAspect="1"/>
          </p:cNvGraphicFramePr>
          <p:nvPr>
            <p:ph sz="half" idx="1"/>
          </p:nvPr>
        </p:nvGraphicFramePr>
        <p:xfrm>
          <a:off x="457200" y="3028950"/>
          <a:ext cx="4038600" cy="2019300"/>
        </p:xfrm>
        <a:graphic>
          <a:graphicData uri="http://schemas.openxmlformats.org/presentationml/2006/ole">
            <p:oleObj spid="_x0000_s10244" name="Chart" r:id="rId3" imgW="8229600" imgH="4114800" progId="MSGraph.Chart.8">
              <p:embed followColorScheme="full"/>
            </p:oleObj>
          </a:graphicData>
        </a:graphic>
      </p:graphicFrame>
      <p:graphicFrame>
        <p:nvGraphicFramePr>
          <p:cNvPr id="10245" name="Object 23"/>
          <p:cNvGraphicFramePr>
            <a:graphicFrameLocks noChangeAspect="1"/>
          </p:cNvGraphicFramePr>
          <p:nvPr>
            <p:ph sz="half" idx="2"/>
          </p:nvPr>
        </p:nvGraphicFramePr>
        <p:xfrm>
          <a:off x="395288" y="1916113"/>
          <a:ext cx="8316912" cy="4105275"/>
        </p:xfrm>
        <a:graphic>
          <a:graphicData uri="http://schemas.openxmlformats.org/presentationml/2006/ole">
            <p:oleObj spid="_x0000_s10245" name="Chart" r:id="rId4" imgW="11220602" imgH="4067251" progId="MSGraph.Chart.8">
              <p:embed followColorScheme="full"/>
            </p:oleObj>
          </a:graphicData>
        </a:graphic>
      </p:graphicFrame>
    </p:spTree>
  </p:cSld>
  <p:clrMapOvr>
    <a:masterClrMapping/>
  </p:clrMapOvr>
  <p:transition advClick="0" advTm="12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3" name="Content Placeholder 6"/>
          <p:cNvSpPr>
            <a:spLocks noGrp="1"/>
          </p:cNvSpPr>
          <p:nvPr>
            <p:ph idx="1"/>
          </p:nvPr>
        </p:nvSpPr>
        <p:spPr>
          <a:xfrm>
            <a:off x="571500" y="2357438"/>
            <a:ext cx="8115300" cy="3768725"/>
          </a:xfrm>
        </p:spPr>
        <p:txBody>
          <a:bodyPr/>
          <a:lstStyle/>
          <a:p>
            <a:pPr algn="ctr">
              <a:buFontTx/>
              <a:buNone/>
              <a:defRPr/>
            </a:pPr>
            <a:r>
              <a:rPr lang="en-US" sz="6300" b="1" smtClean="0">
                <a:effectLst>
                  <a:outerShdw blurRad="38100" dist="38100" dir="2700000" algn="tl">
                    <a:srgbClr val="FFFFFF"/>
                  </a:outerShdw>
                </a:effectLst>
              </a:rPr>
              <a:t>Tea Production and Trade to 2021</a:t>
            </a:r>
            <a:endParaRPr lang="en-US" sz="6300" b="1" smtClean="0"/>
          </a:p>
        </p:txBody>
      </p:sp>
      <p:sp>
        <p:nvSpPr>
          <p:cNvPr id="27650" name="Rectangle 6"/>
          <p:cNvSpPr>
            <a:spLocks noGrp="1" noChangeArrowheads="1"/>
          </p:cNvSpPr>
          <p:nvPr>
            <p:ph type="sldNum" sz="quarter" idx="10"/>
          </p:nvPr>
        </p:nvSpPr>
        <p:spPr>
          <a:noFill/>
        </p:spPr>
        <p:txBody>
          <a:bodyPr/>
          <a:lstStyle/>
          <a:p>
            <a:fld id="{97138826-14CD-43BC-B1C1-9726075FA3CD}" type="slidenum">
              <a:rPr lang="en-GB" smtClean="0"/>
              <a:pPr/>
              <a:t>8</a:t>
            </a:fld>
            <a:endParaRPr lang="en-GB" smtClean="0"/>
          </a:p>
        </p:txBody>
      </p:sp>
      <p:pic>
        <p:nvPicPr>
          <p:cNvPr id="27651" name="Picture 10" descr="faologo"/>
          <p:cNvPicPr>
            <a:picLocks noChangeAspect="1" noChangeArrowheads="1"/>
          </p:cNvPicPr>
          <p:nvPr/>
        </p:nvPicPr>
        <p:blipFill>
          <a:blip r:embed="rId3" cstate="print"/>
          <a:srcRect/>
          <a:stretch>
            <a:fillRect/>
          </a:stretch>
        </p:blipFill>
        <p:spPr bwMode="auto">
          <a:xfrm>
            <a:off x="8316913" y="6021388"/>
            <a:ext cx="619125" cy="600075"/>
          </a:xfrm>
          <a:prstGeom prst="rect">
            <a:avLst/>
          </a:prstGeom>
          <a:noFill/>
          <a:ln w="9525">
            <a:noFill/>
            <a:miter lim="800000"/>
            <a:headEnd/>
            <a:tailEnd/>
          </a:ln>
        </p:spPr>
      </p:pic>
    </p:spTree>
  </p:cSld>
  <p:clrMapOvr>
    <a:masterClrMapping/>
  </p:clrMapOvr>
  <p:transition spd="med" advClick="0" advTm="12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6" name="Rectangle 4"/>
          <p:cNvSpPr>
            <a:spLocks noGrp="1" noChangeArrowheads="1"/>
          </p:cNvSpPr>
          <p:nvPr>
            <p:ph type="title"/>
          </p:nvPr>
        </p:nvSpPr>
        <p:spPr>
          <a:xfrm>
            <a:off x="93663" y="-26988"/>
            <a:ext cx="7934325" cy="1655763"/>
          </a:xfrm>
        </p:spPr>
        <p:txBody>
          <a:bodyPr/>
          <a:lstStyle/>
          <a:p>
            <a:r>
              <a:rPr lang="en-GB" sz="3200" smtClean="0">
                <a:solidFill>
                  <a:schemeClr val="tx1"/>
                </a:solidFill>
                <a:effectLst>
                  <a:outerShdw blurRad="38100" dist="38100" dir="2700000" algn="tl">
                    <a:srgbClr val="FFFFFF"/>
                  </a:outerShdw>
                </a:effectLst>
              </a:rPr>
              <a:t/>
            </a:r>
            <a:br>
              <a:rPr lang="en-GB" sz="3200" smtClean="0">
                <a:solidFill>
                  <a:schemeClr val="tx1"/>
                </a:solidFill>
                <a:effectLst>
                  <a:outerShdw blurRad="38100" dist="38100" dir="2700000" algn="tl">
                    <a:srgbClr val="FFFFFF"/>
                  </a:outerShdw>
                </a:effectLst>
              </a:rPr>
            </a:br>
            <a:r>
              <a:rPr lang="en-GB" sz="3200" smtClean="0">
                <a:solidFill>
                  <a:schemeClr val="tx1"/>
                </a:solidFill>
                <a:effectLst>
                  <a:outerShdw blurRad="38100" dist="38100" dir="2700000" algn="tl">
                    <a:srgbClr val="FFFFFF"/>
                  </a:outerShdw>
                </a:effectLst>
              </a:rPr>
              <a:t>PROJECTED BLACK TEA PRODUCTION</a:t>
            </a:r>
            <a:r>
              <a:rPr lang="en-GB" smtClean="0">
                <a:solidFill>
                  <a:schemeClr val="tx1"/>
                </a:solidFill>
                <a:effectLst>
                  <a:outerShdw blurRad="38100" dist="38100" dir="2700000" algn="tl">
                    <a:srgbClr val="FFFFFF"/>
                  </a:outerShdw>
                </a:effectLst>
              </a:rPr>
              <a:t> </a:t>
            </a:r>
            <a:br>
              <a:rPr lang="en-GB" smtClean="0">
                <a:solidFill>
                  <a:schemeClr val="tx1"/>
                </a:solidFill>
                <a:effectLst>
                  <a:outerShdw blurRad="38100" dist="38100" dir="2700000" algn="tl">
                    <a:srgbClr val="FFFFFF"/>
                  </a:outerShdw>
                </a:effectLst>
              </a:rPr>
            </a:br>
            <a:r>
              <a:rPr lang="en-GB" sz="2800" smtClean="0">
                <a:solidFill>
                  <a:schemeClr val="tx1"/>
                </a:solidFill>
                <a:effectLst>
                  <a:outerShdw blurRad="38100" dist="38100" dir="2700000" algn="tl">
                    <a:srgbClr val="FFFFFF"/>
                  </a:outerShdw>
                </a:effectLst>
              </a:rPr>
              <a:t>(Thousand tonnes)</a:t>
            </a:r>
            <a:r>
              <a:rPr lang="en-GB" sz="2800" smtClean="0">
                <a:solidFill>
                  <a:schemeClr val="tx1"/>
                </a:solidFill>
              </a:rPr>
              <a:t/>
            </a:r>
            <a:br>
              <a:rPr lang="en-GB" sz="2800" smtClean="0">
                <a:solidFill>
                  <a:schemeClr val="tx1"/>
                </a:solidFill>
              </a:rPr>
            </a:br>
            <a:r>
              <a:rPr lang="en-GB" sz="1800" smtClean="0">
                <a:solidFill>
                  <a:schemeClr val="tx1"/>
                </a:solidFill>
              </a:rPr>
              <a:t>(growth rate 1.87% p.a.)</a:t>
            </a:r>
          </a:p>
        </p:txBody>
      </p:sp>
      <p:graphicFrame>
        <p:nvGraphicFramePr>
          <p:cNvPr id="12291" name="Object 27"/>
          <p:cNvGraphicFramePr>
            <a:graphicFrameLocks noChangeAspect="1"/>
          </p:cNvGraphicFramePr>
          <p:nvPr>
            <p:ph idx="1"/>
          </p:nvPr>
        </p:nvGraphicFramePr>
        <p:xfrm>
          <a:off x="755650" y="2205038"/>
          <a:ext cx="8064500" cy="4114800"/>
        </p:xfrm>
        <a:graphic>
          <a:graphicData uri="http://schemas.openxmlformats.org/presentationml/2006/ole">
            <p:oleObj spid="_x0000_s12291" name="Chart" r:id="rId3" imgW="4038735" imgH="4114884" progId="MSGraph.Chart.8">
              <p:embed followColorScheme="full"/>
            </p:oleObj>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1798</TotalTime>
  <Words>684</Words>
  <Application>Microsoft Office PowerPoint</Application>
  <PresentationFormat>On-screen Show (4:3)</PresentationFormat>
  <Paragraphs>53</Paragraphs>
  <Slides>22</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4" baseType="lpstr">
      <vt:lpstr>1_Default Design</vt:lpstr>
      <vt:lpstr>Chart</vt:lpstr>
      <vt:lpstr>Slide 1</vt:lpstr>
      <vt:lpstr>HIGHLIGHTS </vt:lpstr>
      <vt:lpstr>WORLD TEA PRODUCTION (Thousand tonnes)</vt:lpstr>
      <vt:lpstr>                 PRODUCTION </vt:lpstr>
      <vt:lpstr>WORLD TEA EXPORTS (Thousand tonnes)</vt:lpstr>
      <vt:lpstr>WORLD TEA CONSUMPTION (Thousand tonnes)</vt:lpstr>
      <vt:lpstr>     FAO TEA COMPOSITE PRICE      (USD/Kg)</vt:lpstr>
      <vt:lpstr>Slide 8</vt:lpstr>
      <vt:lpstr> PROJECTED BLACK TEA PRODUCTION  (Thousand tonnes) (growth rate 1.87% p.a.)</vt:lpstr>
      <vt:lpstr>PROJECTED GREEN TEA PRODUCTION  (Thousand tonnes)  (growth rate 7.2% p.a.)  </vt:lpstr>
      <vt:lpstr>     PROJECTED BLACK TEA CONSUMPTION  (Thousand tonnes)  (Growth Rate 1.8 % p.a.)</vt:lpstr>
      <vt:lpstr>   PROJECTED BLACK TEA EXPORTS  (Thousand tonnes)  (Growth rate: 1.5 %  p. a.)</vt:lpstr>
      <vt:lpstr>            PROJECTED GREEN TEA EXPORTS                                       (Thousand tonnes)                                           (Growth rate: 5.8 %  p. a.)</vt:lpstr>
      <vt:lpstr> CONCLUDING REMARKS</vt:lpstr>
      <vt:lpstr>            CONCLUDING REMARKS</vt:lpstr>
      <vt:lpstr>Baseline Tea Prices (USD/Kg)</vt:lpstr>
      <vt:lpstr>Concluding Remarks</vt:lpstr>
      <vt:lpstr>   Scenario run: Large supply response and impact on Tea prices  ( 5 percent simulation) (USD/Kg) </vt:lpstr>
      <vt:lpstr>Scenario run: Large supply response and impact on Tea prices  ( 10 percent simulation) (USD/Kg) </vt:lpstr>
      <vt:lpstr>   Concluding Remarks</vt:lpstr>
      <vt:lpstr>Concluding Remarks</vt:lpstr>
      <vt:lpstr>Thank you</vt:lpstr>
    </vt:vector>
  </TitlesOfParts>
  <Company>FAO of the UN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Chang, Kaison (EST)</dc:creator>
  <cp:lastModifiedBy>faoadmin</cp:lastModifiedBy>
  <cp:revision>164</cp:revision>
  <dcterms:created xsi:type="dcterms:W3CDTF">2010-05-07T13:08:24Z</dcterms:created>
  <dcterms:modified xsi:type="dcterms:W3CDTF">2012-01-29T20:28:22Z</dcterms:modified>
</cp:coreProperties>
</file>