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354" y="648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96F1B0-EC22-4C7E-AE57-B122959DDE0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49DF45-B41E-478F-B0C2-16C425B353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200400"/>
            <a:ext cx="7444680" cy="3396952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At its 19th Session, the IGG agreed that at its next intersessional meeting, progress of its Working Groups (WGs) – in examining the issues they were assigned – would be considered. </a:t>
            </a:r>
            <a:endParaRPr lang="en-US" dirty="0" smtClean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The intersessional meeting was held in Mombasa in July 2011 and agreed to the following recommendations: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5630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REPORT OF THE INTERSESSIONAL MEETING OF THE IGG/TEA</a:t>
            </a:r>
            <a:br>
              <a:rPr lang="en-US" dirty="0" smtClean="0"/>
            </a:br>
            <a:r>
              <a:rPr lang="en-US" dirty="0" smtClean="0"/>
              <a:t>MOMBASA, KENYA, 18-19 JULY 2011</a:t>
            </a:r>
            <a:endParaRPr lang="en-US" dirty="0"/>
          </a:p>
        </p:txBody>
      </p:sp>
      <p:pic>
        <p:nvPicPr>
          <p:cNvPr id="4" name="Picture 3" descr="FAO_olive_50-tr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200"/>
            <a:ext cx="135255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u="sng" dirty="0" smtClean="0"/>
              <a:t/>
            </a:r>
            <a:br>
              <a:rPr lang="en-GB" u="sng" dirty="0" smtClean="0"/>
            </a:br>
            <a:r>
              <a:rPr lang="en-GB" u="sng" dirty="0" smtClean="0"/>
              <a:t>Working Group on Tea Trade and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GB" sz="2900" dirty="0" smtClean="0"/>
              <a:t>Work towards ensuring ISO 3720 minimum quality standards for black tea.</a:t>
            </a:r>
            <a:endParaRPr lang="en-US" sz="2900" dirty="0" smtClean="0"/>
          </a:p>
          <a:p>
            <a:pPr lvl="0"/>
            <a:r>
              <a:rPr lang="en-GB" sz="2900" dirty="0" smtClean="0"/>
              <a:t>A mandatory parameter for compliance be ISO 3720 as a minimum standard for black tea.</a:t>
            </a:r>
            <a:endParaRPr lang="en-US" sz="2900" dirty="0" smtClean="0"/>
          </a:p>
          <a:p>
            <a:pPr lvl="0"/>
            <a:r>
              <a:rPr lang="en-GB" sz="2900" dirty="0" smtClean="0"/>
              <a:t>Harmonization of the points of application and testing methods.</a:t>
            </a:r>
            <a:endParaRPr lang="en-US" sz="2900" dirty="0" smtClean="0"/>
          </a:p>
          <a:p>
            <a:pPr lvl="0"/>
            <a:r>
              <a:rPr lang="en-GB" sz="2900" dirty="0" smtClean="0"/>
              <a:t>Consumers to recognize ISO 3720 as a minimum quality standard.</a:t>
            </a:r>
            <a:endParaRPr lang="en-US" sz="2900" dirty="0" smtClean="0"/>
          </a:p>
          <a:p>
            <a:pPr lvl="0"/>
            <a:r>
              <a:rPr lang="en-GB" sz="2900" dirty="0" smtClean="0"/>
              <a:t>Recognize the difficulties encountered by producer countries to implement the ISO 3720 minimum quality standard and assist them to overcome the problems.</a:t>
            </a:r>
            <a:endParaRPr lang="en-US" sz="2900" dirty="0" smtClean="0"/>
          </a:p>
          <a:p>
            <a:pPr lvl="0"/>
            <a:r>
              <a:rPr lang="en-GB" sz="2900" dirty="0" smtClean="0"/>
              <a:t>Adopt  the proposal on standards for green tea (ISO 11287).</a:t>
            </a:r>
            <a:endParaRPr lang="en-US" sz="29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WORKING GROUP ON TEA MAXIMUM RESIDUE LEVELS IN TEA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Continue to generate pesticide residue data for fixation of MRLs in tea and make submissions to CODEX;</a:t>
            </a:r>
            <a:endParaRPr lang="en-US" sz="2000" dirty="0" smtClean="0"/>
          </a:p>
          <a:p>
            <a:r>
              <a:rPr lang="en-GB" sz="2000" dirty="0" smtClean="0"/>
              <a:t>Identify compounds for future field trials;</a:t>
            </a:r>
            <a:endParaRPr lang="en-US" sz="2000" dirty="0" smtClean="0"/>
          </a:p>
          <a:p>
            <a:r>
              <a:rPr lang="en-GB" sz="2000" dirty="0" smtClean="0"/>
              <a:t>Continue field trials on priority compounds; and</a:t>
            </a:r>
          </a:p>
          <a:p>
            <a:r>
              <a:rPr lang="en-GB" sz="2000" dirty="0" smtClean="0"/>
              <a:t>to develop integrated pest management (IPM) for tea in the member countries.</a:t>
            </a:r>
            <a:endParaRPr lang="en-US" sz="2000" dirty="0" smtClean="0"/>
          </a:p>
          <a:p>
            <a:pPr lvl="0"/>
            <a:r>
              <a:rPr lang="en-GB" sz="2000" dirty="0" smtClean="0"/>
              <a:t>to work towards achieving the following:</a:t>
            </a:r>
            <a:endParaRPr lang="en-US" sz="2000" dirty="0" smtClean="0"/>
          </a:p>
          <a:p>
            <a:pPr lvl="1"/>
            <a:r>
              <a:rPr lang="en-GB" sz="1800" dirty="0" smtClean="0"/>
              <a:t>to develop and implement IPM strategies;</a:t>
            </a:r>
          </a:p>
          <a:p>
            <a:pPr lvl="1"/>
            <a:r>
              <a:rPr lang="en-GB" sz="2000" dirty="0" smtClean="0"/>
              <a:t>to continue making MRL submissions in consuming/producing countries and to the JMPR;</a:t>
            </a:r>
          </a:p>
          <a:p>
            <a:pPr lvl="1"/>
            <a:r>
              <a:rPr lang="en-GB" sz="2000" dirty="0" smtClean="0"/>
              <a:t>to develop a programme for replacement of old/banned compounds;</a:t>
            </a:r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WORKING GROUP ON TEA MRLs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/>
          </a:bodyPr>
          <a:lstStyle/>
          <a:p>
            <a:pPr lvl="1"/>
            <a:r>
              <a:rPr lang="en-GB" sz="3100" dirty="0" smtClean="0"/>
              <a:t>to develop priority list of pesticides;</a:t>
            </a:r>
            <a:endParaRPr lang="en-US" sz="3100" dirty="0" smtClean="0"/>
          </a:p>
          <a:p>
            <a:pPr lvl="1"/>
            <a:r>
              <a:rPr lang="en-GB" sz="3100" dirty="0" smtClean="0"/>
              <a:t>to give advance notice of changes in authorization affecting chemicals in use; and</a:t>
            </a:r>
            <a:endParaRPr lang="en-US" sz="3100" dirty="0" smtClean="0"/>
          </a:p>
          <a:p>
            <a:pPr lvl="1"/>
            <a:r>
              <a:rPr lang="en-GB" sz="3100" dirty="0" smtClean="0"/>
              <a:t>to develop an effective communication plan with stakeholders.</a:t>
            </a:r>
            <a:endParaRPr lang="en-US" sz="3100" dirty="0" smtClean="0"/>
          </a:p>
          <a:p>
            <a:pPr lvl="0"/>
            <a:r>
              <a:rPr lang="en-GB" sz="3300" dirty="0" smtClean="0"/>
              <a:t>To achieve the aforementioned, the WG agreed to identify a focal point from each member country to cooperate on the above activities.</a:t>
            </a:r>
          </a:p>
          <a:p>
            <a:pPr lvl="0"/>
            <a:endParaRPr lang="en-US" sz="33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WORKING GROUP ON RESIDUE IN TEA BREW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generate pesticide residue data for fixation of MRLs in tea brew for more compounds;</a:t>
            </a:r>
            <a:endParaRPr lang="en-US" dirty="0" smtClean="0"/>
          </a:p>
          <a:p>
            <a:r>
              <a:rPr lang="en-GB" dirty="0" smtClean="0"/>
              <a:t>The tea producing countries should take action to fix MRL based on tea brew;</a:t>
            </a:r>
            <a:endParaRPr lang="en-US" dirty="0" smtClean="0"/>
          </a:p>
          <a:p>
            <a:r>
              <a:rPr lang="en-GB" dirty="0" smtClean="0"/>
              <a:t>To address processing studies to refine the dietary risk assessment of tea which arose from the CCPR meeting in April 2011; and</a:t>
            </a:r>
            <a:endParaRPr lang="en-US" dirty="0" smtClean="0"/>
          </a:p>
          <a:p>
            <a:r>
              <a:rPr lang="en-GB" dirty="0" smtClean="0"/>
              <a:t>To revise and resubmit the policy document to JMPR.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World Tea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Identify focal points</a:t>
            </a:r>
          </a:p>
          <a:p>
            <a:pPr lvl="0"/>
            <a:r>
              <a:rPr lang="en-GB" dirty="0" smtClean="0"/>
              <a:t>Provide the Secretariat with individual country projections to improve the forecasting capability of the FAO World Tea Model.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400" b="1" dirty="0" smtClean="0"/>
              <a:t>PROPOSALS FOR THE FORMATION OF NEW WORKING GROUPS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intersessional meeting agreed in principle to the formation of two working groups; namely</a:t>
            </a:r>
          </a:p>
          <a:p>
            <a:pPr lvl="1"/>
            <a:r>
              <a:rPr lang="en-US" dirty="0" smtClean="0"/>
              <a:t>Working Group on Organic Tea; and</a:t>
            </a:r>
          </a:p>
          <a:p>
            <a:pPr lvl="1"/>
            <a:r>
              <a:rPr lang="en-US" dirty="0" smtClean="0"/>
              <a:t>Working Group on Climate Change.</a:t>
            </a:r>
          </a:p>
          <a:p>
            <a:r>
              <a:rPr lang="en-US" dirty="0" smtClean="0"/>
              <a:t>The scope and terms of reference will be presented to IGG for endorsement.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INTERACTIVE ELECTRONIC FORUM ON TEA (IEFT)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Well received.</a:t>
            </a:r>
          </a:p>
          <a:p>
            <a:r>
              <a:rPr lang="en-GB" dirty="0" smtClean="0"/>
              <a:t>“Private rooms” be set up for each Working Group.</a:t>
            </a:r>
          </a:p>
          <a:p>
            <a:r>
              <a:rPr lang="en-GB" dirty="0" smtClean="0"/>
              <a:t>The IEFT be presented to the Group at its 20</a:t>
            </a:r>
            <a:r>
              <a:rPr lang="en-GB" baseline="30000" dirty="0" smtClean="0"/>
              <a:t>th</a:t>
            </a:r>
            <a:r>
              <a:rPr lang="en-GB" dirty="0" smtClean="0"/>
              <a:t> Session.</a:t>
            </a:r>
          </a:p>
          <a:p>
            <a:pPr lvl="1"/>
            <a:r>
              <a:rPr lang="en-US" dirty="0" smtClean="0"/>
              <a:t>Interested users are requested to provide their name and email address to the Secretariat.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442394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499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REPORT OF THE INTERSESSIONAL MEETING OF THE IGG/TEA MOMBASA, KENYA, 18-19 JULY 2011</vt:lpstr>
      <vt:lpstr>    Working Group on Tea Trade and Quality</vt:lpstr>
      <vt:lpstr>WORKING GROUP ON TEA MAXIMUM RESIDUE LEVELS IN TEA</vt:lpstr>
      <vt:lpstr>WORKING GROUP ON TEA MRLs (Cont’d)</vt:lpstr>
      <vt:lpstr>WORKING GROUP ON RESIDUE IN TEA BREW</vt:lpstr>
      <vt:lpstr>World Tea Model</vt:lpstr>
      <vt:lpstr>PROPOSALS FOR THE FORMATION OF NEW WORKING GROUPS</vt:lpstr>
      <vt:lpstr>INTERACTIVE ELECTRONIC FORUM ON TEA (IEFT)</vt:lpstr>
      <vt:lpstr>THANK YOU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faoadmin</dc:creator>
  <cp:lastModifiedBy>ABIA</cp:lastModifiedBy>
  <cp:revision>14</cp:revision>
  <dcterms:created xsi:type="dcterms:W3CDTF">2012-01-29T20:32:50Z</dcterms:created>
  <dcterms:modified xsi:type="dcterms:W3CDTF">2012-01-30T16:26:15Z</dcterms:modified>
</cp:coreProperties>
</file>