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14AC"/>
    <a:srgbClr val="FFFFC5"/>
    <a:srgbClr val="BCFF9B"/>
    <a:srgbClr val="99FF66"/>
    <a:srgbClr val="B4FF8F"/>
    <a:srgbClr val="99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080"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CFF9B">
            <a:alpha val="74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1/30/2012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066799"/>
          </a:xfrm>
        </p:spPr>
        <p:txBody>
          <a:bodyPr/>
          <a:lstStyle/>
          <a:p>
            <a:r>
              <a:rPr lang="en-US" dirty="0" smtClean="0">
                <a:solidFill>
                  <a:srgbClr val="FF0000"/>
                </a:solidFill>
              </a:rPr>
              <a:t>REPORT OF THE WG ON TEA BREW</a:t>
            </a:r>
            <a:endParaRPr lang="en-US" dirty="0">
              <a:solidFill>
                <a:srgbClr val="FF0000"/>
              </a:solidFill>
            </a:endParaRPr>
          </a:p>
        </p:txBody>
      </p:sp>
      <p:sp>
        <p:nvSpPr>
          <p:cNvPr id="3" name="Subtitle 2"/>
          <p:cNvSpPr>
            <a:spLocks noGrp="1"/>
          </p:cNvSpPr>
          <p:nvPr>
            <p:ph type="subTitle" idx="1"/>
          </p:nvPr>
        </p:nvSpPr>
        <p:spPr>
          <a:xfrm>
            <a:off x="0" y="1143000"/>
            <a:ext cx="9144000" cy="5715000"/>
          </a:xfrm>
        </p:spPr>
        <p:txBody>
          <a:bodyPr>
            <a:normAutofit lnSpcReduction="10000"/>
          </a:bodyPr>
          <a:lstStyle/>
          <a:p>
            <a:endParaRPr lang="en-US" dirty="0" smtClean="0"/>
          </a:p>
          <a:p>
            <a:endParaRPr lang="en-US" dirty="0" smtClean="0">
              <a:solidFill>
                <a:srgbClr val="002060"/>
              </a:solidFill>
            </a:endParaRPr>
          </a:p>
          <a:p>
            <a:endParaRPr lang="en-US" dirty="0" smtClean="0">
              <a:solidFill>
                <a:srgbClr val="002060"/>
              </a:solidFill>
            </a:endParaRPr>
          </a:p>
          <a:p>
            <a:r>
              <a:rPr lang="en-US" dirty="0" smtClean="0">
                <a:solidFill>
                  <a:srgbClr val="002060"/>
                </a:solidFill>
              </a:rPr>
              <a:t>DR T C CHAUDHURI</a:t>
            </a:r>
          </a:p>
          <a:p>
            <a:r>
              <a:rPr lang="en-US" dirty="0" smtClean="0">
                <a:solidFill>
                  <a:srgbClr val="002060"/>
                </a:solidFill>
              </a:rPr>
              <a:t>&amp;</a:t>
            </a:r>
          </a:p>
          <a:p>
            <a:r>
              <a:rPr lang="en-US" dirty="0" smtClean="0">
                <a:solidFill>
                  <a:srgbClr val="002060"/>
                </a:solidFill>
              </a:rPr>
              <a:t>PROF  ZANGMAO  </a:t>
            </a:r>
            <a:r>
              <a:rPr lang="en-US" dirty="0" smtClean="0">
                <a:solidFill>
                  <a:srgbClr val="002060"/>
                </a:solidFill>
              </a:rPr>
              <a:t>CHEN</a:t>
            </a:r>
          </a:p>
          <a:p>
            <a:endParaRPr lang="en-US" dirty="0" smtClean="0">
              <a:solidFill>
                <a:srgbClr val="002060"/>
              </a:solidFill>
            </a:endParaRPr>
          </a:p>
          <a:p>
            <a:r>
              <a:rPr lang="en-US" dirty="0" smtClean="0">
                <a:solidFill>
                  <a:srgbClr val="002060"/>
                </a:solidFill>
              </a:rPr>
              <a:t>J. SIMRANY</a:t>
            </a:r>
            <a:endParaRPr lang="en-US" dirty="0" smtClean="0">
              <a:solidFill>
                <a:srgbClr val="002060"/>
              </a:solidFill>
            </a:endParaRPr>
          </a:p>
          <a:p>
            <a:endParaRPr lang="en-US" dirty="0" smtClean="0">
              <a:solidFill>
                <a:srgbClr val="002060"/>
              </a:solidFill>
            </a:endParaRPr>
          </a:p>
          <a:p>
            <a:r>
              <a:rPr lang="en-US" dirty="0" smtClean="0">
                <a:solidFill>
                  <a:srgbClr val="002060"/>
                </a:solidFill>
              </a:rPr>
              <a:t>Coordinator  </a:t>
            </a:r>
            <a:endParaRPr lang="en-US" dirty="0">
              <a:solidFill>
                <a:srgbClr val="002060"/>
              </a:solidFill>
            </a:endParaRPr>
          </a:p>
        </p:txBody>
      </p:sp>
      <p:pic>
        <p:nvPicPr>
          <p:cNvPr id="4" name="Picture 3" descr="Faologo"/>
          <p:cNvPicPr/>
          <p:nvPr/>
        </p:nvPicPr>
        <p:blipFill>
          <a:blip r:embed="rId2"/>
          <a:srcRect/>
          <a:stretch>
            <a:fillRect/>
          </a:stretch>
        </p:blipFill>
        <p:spPr bwMode="auto">
          <a:xfrm>
            <a:off x="3733800" y="990600"/>
            <a:ext cx="1450154" cy="14075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990599"/>
          </a:xfrm>
        </p:spPr>
        <p:txBody>
          <a:bodyPr/>
          <a:lstStyle/>
          <a:p>
            <a:r>
              <a:rPr lang="en-US" dirty="0" smtClean="0">
                <a:solidFill>
                  <a:srgbClr val="FF0000"/>
                </a:solidFill>
              </a:rPr>
              <a:t>BACKGROUND</a:t>
            </a:r>
            <a:endParaRPr lang="en-US" dirty="0">
              <a:solidFill>
                <a:srgbClr val="FF0000"/>
              </a:solidFill>
            </a:endParaRPr>
          </a:p>
        </p:txBody>
      </p:sp>
      <p:sp>
        <p:nvSpPr>
          <p:cNvPr id="3" name="Subtitle 2"/>
          <p:cNvSpPr>
            <a:spLocks noGrp="1"/>
          </p:cNvSpPr>
          <p:nvPr>
            <p:ph type="subTitle" idx="1"/>
          </p:nvPr>
        </p:nvSpPr>
        <p:spPr>
          <a:xfrm>
            <a:off x="0" y="914400"/>
            <a:ext cx="9144000" cy="5943600"/>
          </a:xfrm>
        </p:spPr>
        <p:txBody>
          <a:bodyPr/>
          <a:lstStyle/>
          <a:p>
            <a:pPr algn="just">
              <a:buFont typeface="Arial" pitchFamily="34" charset="0"/>
              <a:buChar char="•"/>
            </a:pPr>
            <a:r>
              <a:rPr lang="en-US" dirty="0" smtClean="0">
                <a:solidFill>
                  <a:schemeClr val="tx1"/>
                </a:solidFill>
              </a:rPr>
              <a:t>18</a:t>
            </a:r>
            <a:r>
              <a:rPr lang="en-US" baseline="30000" dirty="0" smtClean="0">
                <a:solidFill>
                  <a:schemeClr val="tx1"/>
                </a:solidFill>
              </a:rPr>
              <a:t>th</a:t>
            </a:r>
            <a:r>
              <a:rPr lang="en-US" dirty="0" smtClean="0">
                <a:solidFill>
                  <a:schemeClr val="tx1"/>
                </a:solidFill>
              </a:rPr>
              <a:t>Session of IGG, 2008, Hangzhou, discussed  	Fixation of MRL 	based on Tea Brew / infusion in 	hot water.</a:t>
            </a:r>
          </a:p>
          <a:p>
            <a:pPr algn="just">
              <a:buFont typeface="Arial" pitchFamily="34" charset="0"/>
              <a:buChar char="•"/>
            </a:pPr>
            <a:r>
              <a:rPr lang="en-US" dirty="0" smtClean="0">
                <a:solidFill>
                  <a:srgbClr val="002060"/>
                </a:solidFill>
              </a:rPr>
              <a:t>WG was constituted, Prof Chen as Coordinator, Dr T C 	</a:t>
            </a:r>
            <a:r>
              <a:rPr lang="en-US" dirty="0" err="1" smtClean="0">
                <a:solidFill>
                  <a:srgbClr val="002060"/>
                </a:solidFill>
              </a:rPr>
              <a:t>Chaudhuri</a:t>
            </a:r>
            <a:r>
              <a:rPr lang="en-US" dirty="0" smtClean="0">
                <a:solidFill>
                  <a:srgbClr val="002060"/>
                </a:solidFill>
              </a:rPr>
              <a:t> and Mr. J. </a:t>
            </a:r>
            <a:r>
              <a:rPr lang="en-US" dirty="0" err="1" smtClean="0">
                <a:solidFill>
                  <a:srgbClr val="002060"/>
                </a:solidFill>
              </a:rPr>
              <a:t>Simrany</a:t>
            </a:r>
            <a:r>
              <a:rPr lang="en-US" dirty="0" smtClean="0">
                <a:solidFill>
                  <a:srgbClr val="002060"/>
                </a:solidFill>
              </a:rPr>
              <a:t> to assist.</a:t>
            </a:r>
          </a:p>
          <a:p>
            <a:pPr algn="just">
              <a:buFont typeface="Arial" pitchFamily="34" charset="0"/>
              <a:buChar char="•"/>
            </a:pPr>
            <a:r>
              <a:rPr lang="en-US" dirty="0" smtClean="0">
                <a:solidFill>
                  <a:srgbClr val="C00000"/>
                </a:solidFill>
              </a:rPr>
              <a:t>WG deliberated with member countries for 	validation of methodologies for identified 	compounds and organized ring test for 	</a:t>
            </a:r>
            <a:r>
              <a:rPr lang="en-US" dirty="0" err="1" smtClean="0">
                <a:solidFill>
                  <a:schemeClr val="tx1"/>
                </a:solidFill>
              </a:rPr>
              <a:t>Dimethoate</a:t>
            </a:r>
            <a:r>
              <a:rPr lang="en-US" dirty="0" smtClean="0">
                <a:solidFill>
                  <a:schemeClr val="tx1"/>
                </a:solidFill>
              </a:rPr>
              <a:t>, </a:t>
            </a:r>
            <a:r>
              <a:rPr lang="en-US" dirty="0" err="1" smtClean="0">
                <a:solidFill>
                  <a:schemeClr val="tx1"/>
                </a:solidFill>
              </a:rPr>
              <a:t>Bifenthrin</a:t>
            </a:r>
            <a:r>
              <a:rPr lang="en-US" dirty="0" smtClean="0">
                <a:solidFill>
                  <a:schemeClr val="tx1"/>
                </a:solidFill>
              </a:rPr>
              <a:t> and </a:t>
            </a:r>
            <a:r>
              <a:rPr lang="en-US" dirty="0" err="1" smtClean="0">
                <a:solidFill>
                  <a:schemeClr val="tx1"/>
                </a:solidFill>
              </a:rPr>
              <a:t>Imidacloprid</a:t>
            </a:r>
            <a:r>
              <a:rPr lang="en-US" dirty="0" smtClean="0">
                <a:solidFill>
                  <a:schemeClr val="tx1"/>
                </a:solidFill>
              </a:rPr>
              <a:t> </a:t>
            </a:r>
            <a:r>
              <a:rPr lang="en-US" dirty="0" smtClean="0">
                <a:solidFill>
                  <a:srgbClr val="C00000"/>
                </a:solidFill>
              </a:rPr>
              <a:t>in 10 	labs. (China, India, </a:t>
            </a:r>
            <a:r>
              <a:rPr lang="en-US" dirty="0" err="1" smtClean="0">
                <a:solidFill>
                  <a:srgbClr val="C00000"/>
                </a:solidFill>
              </a:rPr>
              <a:t>Srilanka</a:t>
            </a:r>
            <a:r>
              <a:rPr lang="en-US" dirty="0" smtClean="0">
                <a:solidFill>
                  <a:srgbClr val="C00000"/>
                </a:solidFill>
              </a:rPr>
              <a:t>, Bangladesh)</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r>
              <a:rPr lang="en-US" dirty="0" smtClean="0">
                <a:solidFill>
                  <a:srgbClr val="002060"/>
                </a:solidFill>
              </a:rPr>
              <a:t>Further demonstrated, as evident from literature, </a:t>
            </a:r>
            <a:r>
              <a:rPr lang="en-US" dirty="0" smtClean="0">
                <a:solidFill>
                  <a:srgbClr val="FF0000"/>
                </a:solidFill>
              </a:rPr>
              <a:t>‘transfer rate of residue’ </a:t>
            </a:r>
            <a:r>
              <a:rPr lang="en-US" dirty="0" smtClean="0">
                <a:solidFill>
                  <a:srgbClr val="002060"/>
                </a:solidFill>
              </a:rPr>
              <a:t>for 38 compounds from dry tea to tea infusion ranging widely. Presented in IGG on tea at Delhi, 2008.</a:t>
            </a:r>
          </a:p>
          <a:p>
            <a:pPr algn="just"/>
            <a:r>
              <a:rPr lang="en-US" dirty="0" smtClean="0">
                <a:solidFill>
                  <a:srgbClr val="FF0000"/>
                </a:solidFill>
              </a:rPr>
              <a:t>A Policy document was prepared as advised by JMPR and got it included in agenda of </a:t>
            </a:r>
            <a:r>
              <a:rPr lang="en-US" dirty="0" smtClean="0"/>
              <a:t>CCPR meeting , April, 2011, item 13(b). </a:t>
            </a:r>
            <a:r>
              <a:rPr lang="en-US" dirty="0" smtClean="0">
                <a:solidFill>
                  <a:srgbClr val="FF0000"/>
                </a:solidFill>
              </a:rPr>
              <a:t>Presentations in CCPR by </a:t>
            </a:r>
            <a:r>
              <a:rPr lang="en-US" dirty="0" err="1" smtClean="0">
                <a:solidFill>
                  <a:srgbClr val="FF0000"/>
                </a:solidFill>
              </a:rPr>
              <a:t>Mr</a:t>
            </a:r>
            <a:r>
              <a:rPr lang="en-US" dirty="0" smtClean="0">
                <a:solidFill>
                  <a:srgbClr val="FF0000"/>
                </a:solidFill>
              </a:rPr>
              <a:t> </a:t>
            </a:r>
            <a:r>
              <a:rPr lang="en-US" dirty="0" err="1" smtClean="0">
                <a:solidFill>
                  <a:srgbClr val="FF0000"/>
                </a:solidFill>
              </a:rPr>
              <a:t>Simrany</a:t>
            </a:r>
            <a:r>
              <a:rPr lang="en-US" dirty="0" smtClean="0">
                <a:solidFill>
                  <a:srgbClr val="FF0000"/>
                </a:solidFill>
              </a:rPr>
              <a:t> (USA), separately by Prof Chen (China). 80 scientists attended.</a:t>
            </a:r>
          </a:p>
          <a:p>
            <a:pPr algn="just"/>
            <a:r>
              <a:rPr lang="en-US" dirty="0" smtClean="0"/>
              <a:t>CCPR concluded recording importance of ‘transfer value’ of pesticide residue in brew, and </a:t>
            </a:r>
            <a:r>
              <a:rPr lang="en-US" dirty="0" smtClean="0">
                <a:solidFill>
                  <a:schemeClr val="tx2"/>
                </a:solidFill>
              </a:rPr>
              <a:t>emphasized need for processing studies to refine dietary risk assessment of tea. </a:t>
            </a:r>
            <a:endParaRPr lang="en-US"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en-US" dirty="0" smtClean="0">
              <a:solidFill>
                <a:srgbClr val="00B050"/>
              </a:solidFill>
            </a:endParaRPr>
          </a:p>
          <a:p>
            <a:endParaRPr lang="en-US" dirty="0" smtClean="0">
              <a:solidFill>
                <a:srgbClr val="00B050"/>
              </a:solidFill>
            </a:endParaRPr>
          </a:p>
          <a:p>
            <a:r>
              <a:rPr lang="en-US" dirty="0" smtClean="0">
                <a:solidFill>
                  <a:schemeClr val="tx2"/>
                </a:solidFill>
              </a:rPr>
              <a:t>Recommended to banning use of soluble pesticides in the world for safety of tea drinkers</a:t>
            </a:r>
          </a:p>
          <a:p>
            <a:r>
              <a:rPr lang="en-US" dirty="0" smtClean="0">
                <a:solidFill>
                  <a:srgbClr val="AC14AC"/>
                </a:solidFill>
              </a:rPr>
              <a:t>Carrying out alternative pest management system to replace those proving to be unsustainable in the world of tea production.</a:t>
            </a:r>
          </a:p>
          <a:p>
            <a:r>
              <a:rPr lang="en-US" dirty="0" smtClean="0">
                <a:solidFill>
                  <a:srgbClr val="FF0000"/>
                </a:solidFill>
              </a:rPr>
              <a:t>WG  reviewed  the developments at Mombasa, 18-19 July 2011 and suggested continuation of efforts.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bodyPr>
          <a:lstStyle/>
          <a:p>
            <a:r>
              <a:rPr lang="en-US" dirty="0" smtClean="0">
                <a:solidFill>
                  <a:srgbClr val="FF0000"/>
                </a:solidFill>
              </a:rPr>
              <a:t>ACTIVITIES</a:t>
            </a:r>
            <a:endParaRPr lang="en-US" dirty="0">
              <a:solidFill>
                <a:srgbClr val="FF0000"/>
              </a:solidFill>
            </a:endParaRPr>
          </a:p>
        </p:txBody>
      </p:sp>
      <p:sp>
        <p:nvSpPr>
          <p:cNvPr id="3" name="Content Placeholder 2"/>
          <p:cNvSpPr>
            <a:spLocks noGrp="1"/>
          </p:cNvSpPr>
          <p:nvPr>
            <p:ph idx="1"/>
          </p:nvPr>
        </p:nvSpPr>
        <p:spPr>
          <a:xfrm>
            <a:off x="0" y="685800"/>
            <a:ext cx="9144000" cy="6172200"/>
          </a:xfrm>
        </p:spPr>
        <p:txBody>
          <a:bodyPr>
            <a:normAutofit/>
          </a:bodyPr>
          <a:lstStyle/>
          <a:p>
            <a:pPr algn="just"/>
            <a:r>
              <a:rPr lang="en-US" sz="3000" dirty="0" smtClean="0">
                <a:solidFill>
                  <a:srgbClr val="FF0000"/>
                </a:solidFill>
              </a:rPr>
              <a:t>India and China submitted data to JMPR </a:t>
            </a:r>
            <a:r>
              <a:rPr lang="en-US" sz="3000" dirty="0" smtClean="0">
                <a:solidFill>
                  <a:schemeClr val="tx2"/>
                </a:solidFill>
              </a:rPr>
              <a:t>for </a:t>
            </a:r>
            <a:r>
              <a:rPr lang="en-US" sz="3000" dirty="0" err="1" smtClean="0">
                <a:solidFill>
                  <a:schemeClr val="tx2"/>
                </a:solidFill>
              </a:rPr>
              <a:t>Cypermethrin</a:t>
            </a:r>
            <a:r>
              <a:rPr lang="en-US" sz="3000" dirty="0" smtClean="0">
                <a:solidFill>
                  <a:schemeClr val="tx2"/>
                </a:solidFill>
              </a:rPr>
              <a:t> residue with its transfer value in tea brew as part of risk analysis while MRL was viewed. Also India and </a:t>
            </a:r>
            <a:r>
              <a:rPr lang="en-US" sz="3000" dirty="0" err="1" smtClean="0">
                <a:solidFill>
                  <a:srgbClr val="FF0000"/>
                </a:solidFill>
              </a:rPr>
              <a:t>Srilanka</a:t>
            </a:r>
            <a:r>
              <a:rPr lang="en-US" sz="3000" dirty="0" smtClean="0">
                <a:solidFill>
                  <a:srgbClr val="FF0000"/>
                </a:solidFill>
              </a:rPr>
              <a:t> continued </a:t>
            </a:r>
            <a:r>
              <a:rPr lang="en-US" sz="3000" dirty="0" smtClean="0">
                <a:solidFill>
                  <a:schemeClr val="tx2"/>
                </a:solidFill>
              </a:rPr>
              <a:t>to generate more data dossiers for new compounds for residue along with transfer value.</a:t>
            </a:r>
          </a:p>
          <a:p>
            <a:pPr algn="just"/>
            <a:r>
              <a:rPr lang="en-US" sz="3000" dirty="0" smtClean="0">
                <a:solidFill>
                  <a:srgbClr val="C00000"/>
                </a:solidFill>
              </a:rPr>
              <a:t>China undertook sample survey on diff. kinds of tea (BT, </a:t>
            </a:r>
            <a:r>
              <a:rPr lang="en-US" sz="3000" dirty="0" err="1" smtClean="0">
                <a:solidFill>
                  <a:srgbClr val="C00000"/>
                </a:solidFill>
              </a:rPr>
              <a:t>GT,OT,Compressed</a:t>
            </a:r>
            <a:r>
              <a:rPr lang="en-US" sz="3000" dirty="0" smtClean="0">
                <a:solidFill>
                  <a:srgbClr val="C00000"/>
                </a:solidFill>
              </a:rPr>
              <a:t> ) from 14 provinces, diff. products (Instant tea, R to D), </a:t>
            </a:r>
            <a:r>
              <a:rPr lang="en-US" sz="3000" dirty="0" smtClean="0"/>
              <a:t>total  2000 samples </a:t>
            </a:r>
            <a:r>
              <a:rPr lang="en-US" sz="3000" dirty="0" smtClean="0">
                <a:solidFill>
                  <a:srgbClr val="C00000"/>
                </a:solidFill>
              </a:rPr>
              <a:t>analyzed by UPLC/MS/MS, clear information on distribution of water soluble pesticides (4), risk assessment on brew done, 20 methodologies developed, recovery 0.001-1 mg/kg, fortified tea higher recovery 85%.</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endParaRPr lang="en-US" dirty="0" smtClean="0">
              <a:solidFill>
                <a:srgbClr val="00B050"/>
              </a:solidFill>
            </a:endParaRPr>
          </a:p>
          <a:p>
            <a:pPr algn="just"/>
            <a:r>
              <a:rPr lang="en-US" dirty="0" smtClean="0">
                <a:solidFill>
                  <a:srgbClr val="FF0000"/>
                </a:solidFill>
              </a:rPr>
              <a:t>In India, a Core </a:t>
            </a:r>
            <a:r>
              <a:rPr lang="en-US" dirty="0" err="1" smtClean="0">
                <a:solidFill>
                  <a:srgbClr val="FF0000"/>
                </a:solidFill>
              </a:rPr>
              <a:t>commtt</a:t>
            </a:r>
            <a:r>
              <a:rPr lang="en-US" dirty="0" smtClean="0">
                <a:solidFill>
                  <a:srgbClr val="FF0000"/>
                </a:solidFill>
              </a:rPr>
              <a:t>. recommended the Govt. for </a:t>
            </a:r>
            <a:r>
              <a:rPr lang="en-US" dirty="0" smtClean="0"/>
              <a:t>refining the risk assessment </a:t>
            </a:r>
            <a:r>
              <a:rPr lang="en-US" dirty="0" smtClean="0">
                <a:solidFill>
                  <a:srgbClr val="FF0000"/>
                </a:solidFill>
              </a:rPr>
              <a:t>for MRL fixation considering ‘transfer value’, FSSAI is reviewing the issue. TRA and UPASI-TRF worked out </a:t>
            </a:r>
            <a:r>
              <a:rPr lang="en-US" dirty="0" smtClean="0"/>
              <a:t>‘processing factor</a:t>
            </a:r>
            <a:r>
              <a:rPr lang="en-US" dirty="0" smtClean="0">
                <a:solidFill>
                  <a:srgbClr val="FF0000"/>
                </a:solidFill>
              </a:rPr>
              <a:t>’ based on transfer value of residue for realistic MRL. Further, taken up with </a:t>
            </a:r>
            <a:r>
              <a:rPr lang="en-US" dirty="0" err="1" smtClean="0">
                <a:solidFill>
                  <a:srgbClr val="FF0000"/>
                </a:solidFill>
              </a:rPr>
              <a:t>Govt</a:t>
            </a:r>
            <a:r>
              <a:rPr lang="en-US" dirty="0" smtClean="0">
                <a:solidFill>
                  <a:srgbClr val="FF0000"/>
                </a:solidFill>
              </a:rPr>
              <a:t> for taking up with Codex / JMPR.</a:t>
            </a:r>
          </a:p>
          <a:p>
            <a:pPr algn="just"/>
            <a:r>
              <a:rPr lang="en-US" dirty="0" smtClean="0">
                <a:solidFill>
                  <a:schemeClr val="tx2"/>
                </a:solidFill>
              </a:rPr>
              <a:t>European Food Safety Authority (EFSA Scientific Report, 2009), 267, 1-24  cited ref use of processing factor (0.44) for </a:t>
            </a:r>
            <a:r>
              <a:rPr lang="en-US" b="1" dirty="0" err="1" smtClean="0"/>
              <a:t>flufenoxuron</a:t>
            </a:r>
            <a:r>
              <a:rPr lang="en-US" b="1" dirty="0" smtClean="0"/>
              <a:t> </a:t>
            </a:r>
            <a:r>
              <a:rPr lang="en-US" dirty="0" smtClean="0">
                <a:solidFill>
                  <a:schemeClr val="tx2"/>
                </a:solidFill>
              </a:rPr>
              <a:t>for green tea infusion</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smtClean="0">
                <a:solidFill>
                  <a:srgbClr val="FF0000"/>
                </a:solidFill>
              </a:rPr>
              <a:t>FUTURE ACTION POINTS</a:t>
            </a:r>
            <a:endParaRPr lang="en-US" dirty="0">
              <a:solidFill>
                <a:srgbClr val="FF0000"/>
              </a:solidFill>
            </a:endParaRPr>
          </a:p>
        </p:txBody>
      </p:sp>
      <p:sp>
        <p:nvSpPr>
          <p:cNvPr id="3" name="Content Placeholder 2"/>
          <p:cNvSpPr>
            <a:spLocks noGrp="1"/>
          </p:cNvSpPr>
          <p:nvPr>
            <p:ph idx="1"/>
          </p:nvPr>
        </p:nvSpPr>
        <p:spPr>
          <a:xfrm>
            <a:off x="0" y="990600"/>
            <a:ext cx="9144000" cy="5867400"/>
          </a:xfrm>
        </p:spPr>
        <p:txBody>
          <a:bodyPr>
            <a:normAutofit fontScale="92500" lnSpcReduction="20000"/>
          </a:bodyPr>
          <a:lstStyle/>
          <a:p>
            <a:pPr marL="514350" indent="-514350" algn="just">
              <a:buAutoNum type="arabicPeriod"/>
            </a:pPr>
            <a:r>
              <a:rPr lang="en-US" dirty="0" smtClean="0">
                <a:solidFill>
                  <a:srgbClr val="002060"/>
                </a:solidFill>
              </a:rPr>
              <a:t>To take up with Codex for consideration of </a:t>
            </a:r>
            <a:r>
              <a:rPr lang="en-US" dirty="0" smtClean="0">
                <a:solidFill>
                  <a:srgbClr val="FF0000"/>
                </a:solidFill>
              </a:rPr>
              <a:t>Policy Document </a:t>
            </a:r>
            <a:r>
              <a:rPr lang="en-US" dirty="0" smtClean="0">
                <a:solidFill>
                  <a:srgbClr val="002060"/>
                </a:solidFill>
              </a:rPr>
              <a:t>as agenda item in next CCPR, after strengthening it with data support.</a:t>
            </a:r>
          </a:p>
          <a:p>
            <a:pPr marL="514350" indent="-514350" algn="just">
              <a:buAutoNum type="arabicPeriod"/>
            </a:pPr>
            <a:r>
              <a:rPr lang="en-US" dirty="0" smtClean="0">
                <a:solidFill>
                  <a:srgbClr val="FF0000"/>
                </a:solidFill>
              </a:rPr>
              <a:t>Taking up with respective Govt. regulatory authorities for considering ‘transfer value’ while fixing MRL.</a:t>
            </a:r>
          </a:p>
          <a:p>
            <a:pPr marL="514350" indent="-514350" algn="just">
              <a:buAutoNum type="arabicPeriod"/>
            </a:pPr>
            <a:r>
              <a:rPr lang="en-US" dirty="0" smtClean="0">
                <a:solidFill>
                  <a:schemeClr val="accent4">
                    <a:lumMod val="50000"/>
                  </a:schemeClr>
                </a:solidFill>
              </a:rPr>
              <a:t>Documentation of methodologies for estimation of residue in brew as source for others.</a:t>
            </a:r>
          </a:p>
          <a:p>
            <a:pPr marL="514350" indent="-514350" algn="just">
              <a:buAutoNum type="arabicPeriod"/>
            </a:pPr>
            <a:r>
              <a:rPr lang="en-US" dirty="0" smtClean="0">
                <a:solidFill>
                  <a:srgbClr val="FF0000"/>
                </a:solidFill>
              </a:rPr>
              <a:t>Ring test to be done, Risk Assessment for both dry tea and infusion.</a:t>
            </a:r>
          </a:p>
          <a:p>
            <a:pPr marL="514350" indent="-514350" algn="just">
              <a:buAutoNum type="arabicPeriod"/>
            </a:pPr>
            <a:r>
              <a:rPr lang="en-US" dirty="0" smtClean="0">
                <a:solidFill>
                  <a:srgbClr val="002060"/>
                </a:solidFill>
              </a:rPr>
              <a:t>Documents for MRL in tea, to include data for </a:t>
            </a:r>
            <a:r>
              <a:rPr lang="en-US" dirty="0" smtClean="0">
                <a:solidFill>
                  <a:srgbClr val="FF0000"/>
                </a:solidFill>
              </a:rPr>
              <a:t>‘processing factor</a:t>
            </a:r>
            <a:r>
              <a:rPr lang="en-US" dirty="0" smtClean="0">
                <a:solidFill>
                  <a:srgbClr val="002060"/>
                </a:solidFill>
              </a:rPr>
              <a:t>’.  </a:t>
            </a:r>
          </a:p>
          <a:p>
            <a:pPr marL="514350" indent="-514350" algn="just">
              <a:buAutoNum type="arabicPeriod"/>
            </a:pPr>
            <a:r>
              <a:rPr lang="en-US" dirty="0" smtClean="0">
                <a:solidFill>
                  <a:srgbClr val="FF0000"/>
                </a:solidFill>
              </a:rPr>
              <a:t>To pursue regulatory bodies in the importing countries to consider residue  in brew for MRL calculation</a:t>
            </a:r>
            <a:r>
              <a:rPr lang="en-US" dirty="0" smtClean="0"/>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dirty="0" smtClean="0">
                <a:solidFill>
                  <a:srgbClr val="FF0000"/>
                </a:solidFill>
              </a:rPr>
              <a:t>CONCLUSION</a:t>
            </a:r>
            <a:endParaRPr lang="en-US" dirty="0">
              <a:solidFill>
                <a:srgbClr val="FF0000"/>
              </a:solidFill>
            </a:endParaRPr>
          </a:p>
        </p:txBody>
      </p:sp>
      <p:sp>
        <p:nvSpPr>
          <p:cNvPr id="3" name="Content Placeholder 2"/>
          <p:cNvSpPr>
            <a:spLocks noGrp="1"/>
          </p:cNvSpPr>
          <p:nvPr>
            <p:ph idx="1"/>
          </p:nvPr>
        </p:nvSpPr>
        <p:spPr>
          <a:xfrm>
            <a:off x="0" y="1600200"/>
            <a:ext cx="9144000" cy="4525963"/>
          </a:xfrm>
        </p:spPr>
        <p:txBody>
          <a:bodyPr>
            <a:normAutofit lnSpcReduction="10000"/>
          </a:bodyPr>
          <a:lstStyle/>
          <a:p>
            <a:pPr algn="just">
              <a:buNone/>
            </a:pPr>
            <a:endParaRPr lang="en-US" dirty="0" smtClean="0"/>
          </a:p>
          <a:p>
            <a:pPr algn="just">
              <a:buNone/>
            </a:pPr>
            <a:r>
              <a:rPr lang="en-US" sz="3600" dirty="0" smtClean="0">
                <a:solidFill>
                  <a:srgbClr val="002060"/>
                </a:solidFill>
              </a:rPr>
              <a:t>TRANSFER VALUE of residue in tea brew may be suitably used for calculating PROCESSING FACTOR. ‘Risk Assessment’ be more realistic and scientifically pursued with the regulations, international bodies from all angles to achieve the objectives. </a:t>
            </a:r>
          </a:p>
          <a:p>
            <a:pPr algn="just">
              <a:buNone/>
            </a:pPr>
            <a:r>
              <a:rPr lang="en-US" sz="3600" dirty="0" smtClean="0">
                <a:solidFill>
                  <a:srgbClr val="FF0000"/>
                </a:solidFill>
              </a:rPr>
              <a:t>Realistic MRL in tea is the GOAL</a:t>
            </a:r>
            <a:endParaRPr lang="en-US" sz="3600"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99FF33"/>
          </a:solidFill>
        </p:spPr>
        <p:txBody>
          <a:bodyPr>
            <a:normAutofit/>
          </a:bodyPr>
          <a:lstStyle/>
          <a:p>
            <a:pPr algn="ctr">
              <a:buNone/>
            </a:pPr>
            <a:endParaRPr lang="en-US" sz="4800" b="1" dirty="0" smtClean="0"/>
          </a:p>
          <a:p>
            <a:pPr algn="ctr">
              <a:buNone/>
            </a:pPr>
            <a:endParaRPr lang="en-US" sz="4800" b="1" dirty="0" smtClean="0"/>
          </a:p>
          <a:p>
            <a:pPr algn="ctr">
              <a:buNone/>
            </a:pPr>
            <a:endParaRPr lang="en-US" sz="4800" b="1" dirty="0" smtClean="0"/>
          </a:p>
          <a:p>
            <a:pPr algn="ctr">
              <a:buNone/>
            </a:pPr>
            <a:r>
              <a:rPr lang="en-US" sz="4800" b="1" dirty="0" smtClean="0">
                <a:solidFill>
                  <a:srgbClr val="002060"/>
                </a:solidFill>
              </a:rPr>
              <a:t>THANK YOU</a:t>
            </a:r>
            <a:endParaRPr lang="en-US" sz="4800" b="1" dirty="0">
              <a:solidFill>
                <a:srgbClr val="00206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555</Words>
  <Application>Microsoft Office PowerPoint</Application>
  <PresentationFormat>On-screen Show (4:3)</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REPORT OF THE WG ON TEA BREW</vt:lpstr>
      <vt:lpstr>BACKGROUND</vt:lpstr>
      <vt:lpstr>Slide 3</vt:lpstr>
      <vt:lpstr>Slide 4</vt:lpstr>
      <vt:lpstr>ACTIVITIES</vt:lpstr>
      <vt:lpstr>Slide 6</vt:lpstr>
      <vt:lpstr>FUTURE ACTION POINTS</vt:lpstr>
      <vt:lpstr>CONCLUSION</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THE WG ON TEA BREW</dc:title>
  <dc:creator>T C CHAUDHURI</dc:creator>
  <cp:lastModifiedBy>Nimal</cp:lastModifiedBy>
  <cp:revision>13</cp:revision>
  <dcterms:created xsi:type="dcterms:W3CDTF">2006-08-16T00:00:00Z</dcterms:created>
  <dcterms:modified xsi:type="dcterms:W3CDTF">2012-01-30T08:02:33Z</dcterms:modified>
</cp:coreProperties>
</file>