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61" r:id="rId5"/>
    <p:sldId id="272" r:id="rId6"/>
    <p:sldId id="269" r:id="rId7"/>
    <p:sldId id="270" r:id="rId8"/>
    <p:sldId id="259" r:id="rId9"/>
    <p:sldId id="271" r:id="rId10"/>
    <p:sldId id="268" r:id="rId11"/>
    <p:sldId id="282" r:id="rId12"/>
    <p:sldId id="260" r:id="rId13"/>
    <p:sldId id="274" r:id="rId14"/>
    <p:sldId id="262" r:id="rId15"/>
    <p:sldId id="294" r:id="rId16"/>
    <p:sldId id="263" r:id="rId17"/>
    <p:sldId id="275" r:id="rId18"/>
    <p:sldId id="264" r:id="rId19"/>
    <p:sldId id="276" r:id="rId20"/>
    <p:sldId id="277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79" r:id="rId29"/>
    <p:sldId id="280" r:id="rId30"/>
    <p:sldId id="293" r:id="rId31"/>
    <p:sldId id="284" r:id="rId32"/>
    <p:sldId id="283" r:id="rId33"/>
    <p:sldId id="281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1AF8"/>
    <a:srgbClr val="FFFFCD"/>
    <a:srgbClr val="009900"/>
    <a:srgbClr val="22F03B"/>
    <a:srgbClr val="FFFFBD"/>
    <a:srgbClr val="FFFF99"/>
    <a:srgbClr val="AFEAFF"/>
    <a:srgbClr val="C7D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5" autoAdjust="0"/>
    <p:restoredTop sz="94660"/>
  </p:normalViewPr>
  <p:slideViewPr>
    <p:cSldViewPr>
      <p:cViewPr>
        <p:scale>
          <a:sx n="69" d="100"/>
          <a:sy n="69" d="100"/>
        </p:scale>
        <p:origin x="-14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CHAR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%20C%20CHAUDHURI\Desktop\CHAR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%20C%20CHAUDHURI\Desktop\CHAR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Argentina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Bangladesh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8</c:v>
                </c:pt>
                <c:pt idx="1">
                  <c:v>4</c:v>
                </c:pt>
                <c:pt idx="2">
                  <c:v>2</c:v>
                </c:pt>
                <c:pt idx="3">
                  <c:v>4</c:v>
                </c:pt>
                <c:pt idx="5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India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12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Japan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Sheet1!$E$2:$E$9</c:f>
              <c:numCache>
                <c:formatCode>General</c:formatCode>
                <c:ptCount val="8"/>
                <c:pt idx="0">
                  <c:v>20</c:v>
                </c:pt>
                <c:pt idx="1">
                  <c:v>9</c:v>
                </c:pt>
                <c:pt idx="2">
                  <c:v>14</c:v>
                </c:pt>
                <c:pt idx="3">
                  <c:v>10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Kenya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Sheet1!$F$2:$F$9</c:f>
              <c:numCache>
                <c:formatCode>General</c:formatCode>
                <c:ptCount val="8"/>
                <c:pt idx="0">
                  <c:v>5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6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Sri Lanka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Sheet1!$G$2:$G$9</c:f>
              <c:numCache>
                <c:formatCode>General</c:formatCode>
                <c:ptCount val="8"/>
                <c:pt idx="0">
                  <c:v>16</c:v>
                </c:pt>
                <c:pt idx="1">
                  <c:v>5</c:v>
                </c:pt>
                <c:pt idx="2">
                  <c:v>3</c:v>
                </c:pt>
                <c:pt idx="3">
                  <c:v>5</c:v>
                </c:pt>
                <c:pt idx="4">
                  <c:v>5</c:v>
                </c:pt>
                <c:pt idx="5">
                  <c:v>6</c:v>
                </c:pt>
                <c:pt idx="7">
                  <c:v>3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China </c:v>
                </c:pt>
              </c:strCache>
            </c:strRef>
          </c:tx>
          <c:cat>
            <c:strRef>
              <c:f>Sheet1!$A$2:$A$9</c:f>
              <c:strCache>
                <c:ptCount val="8"/>
                <c:pt idx="0">
                  <c:v>Insects </c:v>
                </c:pt>
                <c:pt idx="1">
                  <c:v>Mites </c:v>
                </c:pt>
                <c:pt idx="2">
                  <c:v>Nematodes </c:v>
                </c:pt>
                <c:pt idx="3">
                  <c:v>Diseases: Foliar </c:v>
                </c:pt>
                <c:pt idx="4">
                  <c:v>Diseases: Stem </c:v>
                </c:pt>
                <c:pt idx="5">
                  <c:v>Diseases: Root </c:v>
                </c:pt>
                <c:pt idx="6">
                  <c:v>Misc. </c:v>
                </c:pt>
                <c:pt idx="7">
                  <c:v>Ware h.pests </c:v>
                </c:pt>
              </c:strCache>
            </c:strRef>
          </c:cat>
          <c:val>
            <c:numRef>
              <c:f>Sheet1!$H$2:$H$9</c:f>
              <c:numCache>
                <c:formatCode>General</c:formatCode>
                <c:ptCount val="8"/>
              </c:numCache>
            </c:numRef>
          </c:val>
        </c:ser>
        <c:axId val="66239488"/>
        <c:axId val="66237952"/>
      </c:barChart>
      <c:valAx>
        <c:axId val="6623795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66239488"/>
        <c:crosses val="autoZero"/>
        <c:crossBetween val="between"/>
      </c:valAx>
      <c:catAx>
        <c:axId val="66239488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 sz="14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623795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5179506277931583"/>
          <c:y val="0.16486386962823674"/>
          <c:w val="0.13919592821167617"/>
          <c:h val="0.52101852940024163"/>
        </c:manualLayout>
      </c:layout>
      <c:txPr>
        <a:bodyPr/>
        <a:lstStyle/>
        <a:p>
          <a:pPr>
            <a:defRPr lang="en-IN" sz="14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Sheet3!$B$1</c:f>
              <c:strCache>
                <c:ptCount val="1"/>
                <c:pt idx="0">
                  <c:v>Arg’tna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Sheet3!$B$2:$B$7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B’desh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Sheet3!$C$2:$C$7</c:f>
              <c:numCache>
                <c:formatCode>General</c:formatCode>
                <c:ptCount val="6"/>
                <c:pt idx="0">
                  <c:v>9</c:v>
                </c:pt>
                <c:pt idx="1">
                  <c:v>3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Ind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Sheet3!$D$2:$D$7</c:f>
              <c:numCache>
                <c:formatCode>General</c:formatCode>
                <c:ptCount val="6"/>
                <c:pt idx="0">
                  <c:v>20</c:v>
                </c:pt>
                <c:pt idx="1">
                  <c:v>7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Jap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Sheet3!$E$2:$E$7</c:f>
              <c:numCache>
                <c:formatCode>General</c:formatCode>
                <c:ptCount val="6"/>
                <c:pt idx="0">
                  <c:v>40</c:v>
                </c:pt>
                <c:pt idx="1">
                  <c:v>17</c:v>
                </c:pt>
                <c:pt idx="2">
                  <c:v>3</c:v>
                </c:pt>
                <c:pt idx="3">
                  <c:v>0</c:v>
                </c:pt>
                <c:pt idx="4">
                  <c:v>22</c:v>
                </c:pt>
                <c:pt idx="5">
                  <c:v>6</c:v>
                </c:pt>
              </c:numCache>
            </c:numRef>
          </c:val>
        </c:ser>
        <c:ser>
          <c:idx val="4"/>
          <c:order val="4"/>
          <c:tx>
            <c:strRef>
              <c:f>Sheet3!$F$1</c:f>
              <c:strCache>
                <c:ptCount val="1"/>
                <c:pt idx="0">
                  <c:v>Kenya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Sheet3!$F$2:$F$7</c:f>
              <c:numCache>
                <c:formatCode>General</c:formatCode>
                <c:ptCount val="6"/>
                <c:pt idx="0">
                  <c:v>6</c:v>
                </c:pt>
                <c:pt idx="1">
                  <c:v>4</c:v>
                </c:pt>
                <c:pt idx="2">
                  <c:v>1</c:v>
                </c:pt>
                <c:pt idx="3">
                  <c:v>0</c:v>
                </c:pt>
                <c:pt idx="4">
                  <c:v>5</c:v>
                </c:pt>
                <c:pt idx="5">
                  <c:v>3</c:v>
                </c:pt>
              </c:numCache>
            </c:numRef>
          </c:val>
        </c:ser>
        <c:ser>
          <c:idx val="5"/>
          <c:order val="5"/>
          <c:tx>
            <c:strRef>
              <c:f>Sheet3!$G$1</c:f>
              <c:strCache>
                <c:ptCount val="1"/>
                <c:pt idx="0">
                  <c:v>SLka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Sheet3!$G$2:$G$7</c:f>
              <c:numCache>
                <c:formatCode>General</c:formatCode>
                <c:ptCount val="6"/>
                <c:pt idx="0">
                  <c:v>3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7</c:v>
                </c:pt>
                <c:pt idx="5">
                  <c:v>7</c:v>
                </c:pt>
              </c:numCache>
            </c:numRef>
          </c:val>
        </c:ser>
        <c:ser>
          <c:idx val="6"/>
          <c:order val="6"/>
          <c:tx>
            <c:strRef>
              <c:f>Sheet3!$H$1</c:f>
              <c:strCache>
                <c:ptCount val="1"/>
                <c:pt idx="0">
                  <c:v>China </c:v>
                </c:pt>
              </c:strCache>
            </c:strRef>
          </c:tx>
          <c:dLbls>
            <c:txPr>
              <a:bodyPr/>
              <a:lstStyle/>
              <a:p>
                <a:pPr>
                  <a:defRPr lang="en-IN"/>
                </a:pPr>
                <a:endParaRPr lang="en-US"/>
              </a:p>
            </c:txPr>
            <c:showVal val="1"/>
          </c:dLbls>
          <c:cat>
            <c:strRef>
              <c:f>Sheet3!$A$2:$A$7</c:f>
              <c:strCache>
                <c:ptCount val="6"/>
                <c:pt idx="0">
                  <c:v>Insecticides </c:v>
                </c:pt>
                <c:pt idx="1">
                  <c:v>Acaricides </c:v>
                </c:pt>
                <c:pt idx="2">
                  <c:v>Nematicides </c:v>
                </c:pt>
                <c:pt idx="3">
                  <c:v>Fumigants </c:v>
                </c:pt>
                <c:pt idx="4">
                  <c:v>Fungicides  </c:v>
                </c:pt>
                <c:pt idx="5">
                  <c:v>Weedicides </c:v>
                </c:pt>
              </c:strCache>
            </c:strRef>
          </c:cat>
          <c:val>
            <c:numRef>
              <c:f>Sheet3!$H$2:$H$7</c:f>
              <c:numCache>
                <c:formatCode>General</c:formatCode>
                <c:ptCount val="6"/>
                <c:pt idx="0">
                  <c:v>21</c:v>
                </c:pt>
                <c:pt idx="5">
                  <c:v>2</c:v>
                </c:pt>
              </c:numCache>
            </c:numRef>
          </c:val>
        </c:ser>
        <c:dLbls>
          <c:showVal val="1"/>
        </c:dLbls>
        <c:axId val="66628224"/>
        <c:axId val="66642304"/>
      </c:barChart>
      <c:catAx>
        <c:axId val="6662822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n-IN" sz="18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6642304"/>
        <c:crosses val="autoZero"/>
        <c:auto val="1"/>
        <c:lblAlgn val="ctr"/>
        <c:lblOffset val="100"/>
      </c:catAx>
      <c:valAx>
        <c:axId val="66642304"/>
        <c:scaling>
          <c:orientation val="minMax"/>
        </c:scaling>
        <c:delete val="1"/>
        <c:axPos val="l"/>
        <c:numFmt formatCode="General" sourceLinked="1"/>
        <c:tickLblPos val="nextTo"/>
        <c:crossAx val="66628224"/>
        <c:crosses val="autoZero"/>
        <c:crossBetween val="between"/>
      </c:valAx>
    </c:plotArea>
    <c:legend>
      <c:legendPos val="t"/>
      <c:layout/>
      <c:txPr>
        <a:bodyPr/>
        <a:lstStyle/>
        <a:p>
          <a:pPr>
            <a:defRPr lang="en-IN" sz="24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Sheet4!$A$2</c:f>
              <c:strCache>
                <c:ptCount val="1"/>
                <c:pt idx="0">
                  <c:v>Old </c:v>
                </c:pt>
              </c:strCache>
            </c:strRef>
          </c:tx>
          <c:cat>
            <c:strRef>
              <c:f>Sheet4!$B$1:$H$1</c:f>
              <c:strCache>
                <c:ptCount val="7"/>
                <c:pt idx="0">
                  <c:v>Argt’na </c:v>
                </c:pt>
                <c:pt idx="1">
                  <c:v>B’desh </c:v>
                </c:pt>
                <c:pt idx="2">
                  <c:v>Ind </c:v>
                </c:pt>
                <c:pt idx="3">
                  <c:v>Jap </c:v>
                </c:pt>
                <c:pt idx="4">
                  <c:v>Kenya </c:v>
                </c:pt>
                <c:pt idx="5">
                  <c:v>S Lnka </c:v>
                </c:pt>
                <c:pt idx="6">
                  <c:v>China </c:v>
                </c:pt>
              </c:strCache>
            </c:strRef>
          </c:cat>
          <c:val>
            <c:numRef>
              <c:f>Sheet4!$B$2:$H$2</c:f>
              <c:numCache>
                <c:formatCode>General</c:formatCode>
                <c:ptCount val="7"/>
                <c:pt idx="0">
                  <c:v>1</c:v>
                </c:pt>
                <c:pt idx="2">
                  <c:v>13</c:v>
                </c:pt>
                <c:pt idx="3">
                  <c:v>30</c:v>
                </c:pt>
                <c:pt idx="4">
                  <c:v>14</c:v>
                </c:pt>
                <c:pt idx="5">
                  <c:v>9</c:v>
                </c:pt>
              </c:numCache>
            </c:numRef>
          </c:val>
        </c:ser>
        <c:ser>
          <c:idx val="1"/>
          <c:order val="1"/>
          <c:tx>
            <c:strRef>
              <c:f>Sheet4!$A$3</c:f>
              <c:strCache>
                <c:ptCount val="1"/>
                <c:pt idx="0">
                  <c:v>Replaced </c:v>
                </c:pt>
              </c:strCache>
            </c:strRef>
          </c:tx>
          <c:cat>
            <c:strRef>
              <c:f>Sheet4!$B$1:$H$1</c:f>
              <c:strCache>
                <c:ptCount val="7"/>
                <c:pt idx="0">
                  <c:v>Argt’na </c:v>
                </c:pt>
                <c:pt idx="1">
                  <c:v>B’desh </c:v>
                </c:pt>
                <c:pt idx="2">
                  <c:v>Ind </c:v>
                </c:pt>
                <c:pt idx="3">
                  <c:v>Jap </c:v>
                </c:pt>
                <c:pt idx="4">
                  <c:v>Kenya </c:v>
                </c:pt>
                <c:pt idx="5">
                  <c:v>S Lnka </c:v>
                </c:pt>
                <c:pt idx="6">
                  <c:v>China </c:v>
                </c:pt>
              </c:strCache>
            </c:strRef>
          </c:cat>
          <c:val>
            <c:numRef>
              <c:f>Sheet4!$B$3:$H$3</c:f>
              <c:numCache>
                <c:formatCode>General</c:formatCode>
                <c:ptCount val="7"/>
                <c:pt idx="5">
                  <c:v>3</c:v>
                </c:pt>
              </c:numCache>
            </c:numRef>
          </c:val>
        </c:ser>
        <c:ser>
          <c:idx val="2"/>
          <c:order val="2"/>
          <c:tx>
            <c:strRef>
              <c:f>Sheet4!$A$4</c:f>
              <c:strCache>
                <c:ptCount val="1"/>
                <c:pt idx="0">
                  <c:v>Withdrawn </c:v>
                </c:pt>
              </c:strCache>
            </c:strRef>
          </c:tx>
          <c:cat>
            <c:strRef>
              <c:f>Sheet4!$B$1:$H$1</c:f>
              <c:strCache>
                <c:ptCount val="7"/>
                <c:pt idx="0">
                  <c:v>Argt’na </c:v>
                </c:pt>
                <c:pt idx="1">
                  <c:v>B’desh </c:v>
                </c:pt>
                <c:pt idx="2">
                  <c:v>Ind </c:v>
                </c:pt>
                <c:pt idx="3">
                  <c:v>Jap </c:v>
                </c:pt>
                <c:pt idx="4">
                  <c:v>Kenya </c:v>
                </c:pt>
                <c:pt idx="5">
                  <c:v>S Lnka </c:v>
                </c:pt>
                <c:pt idx="6">
                  <c:v>China </c:v>
                </c:pt>
              </c:strCache>
            </c:strRef>
          </c:cat>
          <c:val>
            <c:numRef>
              <c:f>Sheet4!$B$4:$H$4</c:f>
              <c:numCache>
                <c:formatCode>General</c:formatCode>
                <c:ptCount val="7"/>
                <c:pt idx="4">
                  <c:v>3</c:v>
                </c:pt>
                <c:pt idx="5">
                  <c:v>1</c:v>
                </c:pt>
              </c:numCache>
            </c:numRef>
          </c:val>
        </c:ser>
        <c:ser>
          <c:idx val="3"/>
          <c:order val="3"/>
          <c:tx>
            <c:strRef>
              <c:f>Sheet4!$A$5</c:f>
              <c:strCache>
                <c:ptCount val="1"/>
                <c:pt idx="0">
                  <c:v>Alternate </c:v>
                </c:pt>
              </c:strCache>
            </c:strRef>
          </c:tx>
          <c:cat>
            <c:strRef>
              <c:f>Sheet4!$B$1:$H$1</c:f>
              <c:strCache>
                <c:ptCount val="7"/>
                <c:pt idx="0">
                  <c:v>Argt’na </c:v>
                </c:pt>
                <c:pt idx="1">
                  <c:v>B’desh </c:v>
                </c:pt>
                <c:pt idx="2">
                  <c:v>Ind </c:v>
                </c:pt>
                <c:pt idx="3">
                  <c:v>Jap </c:v>
                </c:pt>
                <c:pt idx="4">
                  <c:v>Kenya </c:v>
                </c:pt>
                <c:pt idx="5">
                  <c:v>S Lnka </c:v>
                </c:pt>
                <c:pt idx="6">
                  <c:v>China </c:v>
                </c:pt>
              </c:strCache>
            </c:strRef>
          </c:cat>
          <c:val>
            <c:numRef>
              <c:f>Sheet4!$B$5:$H$5</c:f>
              <c:numCache>
                <c:formatCode>General</c:formatCode>
                <c:ptCount val="7"/>
                <c:pt idx="2">
                  <c:v>19</c:v>
                </c:pt>
                <c:pt idx="4">
                  <c:v>6</c:v>
                </c:pt>
                <c:pt idx="5">
                  <c:v>11</c:v>
                </c:pt>
              </c:numCache>
            </c:numRef>
          </c:val>
        </c:ser>
        <c:ser>
          <c:idx val="4"/>
          <c:order val="4"/>
          <c:tx>
            <c:strRef>
              <c:f>Sheet4!$A$6</c:f>
              <c:strCache>
                <c:ptCount val="1"/>
                <c:pt idx="0">
                  <c:v>Current Use  </c:v>
                </c:pt>
              </c:strCache>
            </c:strRef>
          </c:tx>
          <c:cat>
            <c:strRef>
              <c:f>Sheet4!$B$1:$H$1</c:f>
              <c:strCache>
                <c:ptCount val="7"/>
                <c:pt idx="0">
                  <c:v>Argt’na </c:v>
                </c:pt>
                <c:pt idx="1">
                  <c:v>B’desh </c:v>
                </c:pt>
                <c:pt idx="2">
                  <c:v>Ind </c:v>
                </c:pt>
                <c:pt idx="3">
                  <c:v>Jap </c:v>
                </c:pt>
                <c:pt idx="4">
                  <c:v>Kenya </c:v>
                </c:pt>
                <c:pt idx="5">
                  <c:v>S Lnka </c:v>
                </c:pt>
                <c:pt idx="6">
                  <c:v>China </c:v>
                </c:pt>
              </c:strCache>
            </c:strRef>
          </c:cat>
          <c:val>
            <c:numRef>
              <c:f>Sheet4!$B$6:$H$6</c:f>
              <c:numCache>
                <c:formatCode>General</c:formatCode>
                <c:ptCount val="7"/>
                <c:pt idx="1">
                  <c:v>17</c:v>
                </c:pt>
                <c:pt idx="2">
                  <c:v>15</c:v>
                </c:pt>
                <c:pt idx="3">
                  <c:v>100</c:v>
                </c:pt>
                <c:pt idx="4">
                  <c:v>6</c:v>
                </c:pt>
                <c:pt idx="5">
                  <c:v>23</c:v>
                </c:pt>
                <c:pt idx="6">
                  <c:v>23</c:v>
                </c:pt>
              </c:numCache>
            </c:numRef>
          </c:val>
        </c:ser>
        <c:axId val="66788352"/>
        <c:axId val="66802432"/>
      </c:barChart>
      <c:catAx>
        <c:axId val="66788352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IN" sz="20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6802432"/>
        <c:crosses val="autoZero"/>
        <c:auto val="1"/>
        <c:lblAlgn val="ctr"/>
        <c:lblOffset val="100"/>
      </c:catAx>
      <c:valAx>
        <c:axId val="6680243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IN"/>
            </a:pPr>
            <a:endParaRPr lang="en-US"/>
          </a:p>
        </c:txPr>
        <c:crossAx val="66788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725436494351255"/>
          <c:y val="0.2491324001166523"/>
          <c:w val="0.18404998288257499"/>
          <c:h val="0.57117964421114065"/>
        </c:manualLayout>
      </c:layout>
      <c:txPr>
        <a:bodyPr/>
        <a:lstStyle/>
        <a:p>
          <a:pPr>
            <a:defRPr lang="en-IN" sz="20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98E7A2-B489-4599-83DD-ABBA104A147D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5A335E-2083-42DA-8FFB-768324D82F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A335E-2083-42DA-8FFB-768324D82F6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525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REPORT OF THE WORKING GROUP ON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 MAXIMUM RESIDUE LIMIT (MRL) IN TEA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Dr. T C CHAUDHURI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&amp;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Ms KATIE DONNELLY</a:t>
            </a:r>
          </a:p>
          <a:p>
            <a:endParaRPr lang="en-US" dirty="0" smtClean="0">
              <a:solidFill>
                <a:srgbClr val="002060"/>
              </a:solidFill>
            </a:endParaRPr>
          </a:p>
          <a:p>
            <a:r>
              <a:rPr lang="en-US" dirty="0" smtClean="0">
                <a:solidFill>
                  <a:srgbClr val="002060"/>
                </a:solidFill>
              </a:rPr>
              <a:t>CO-ORDINATORS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 descr="Faolog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1752600"/>
            <a:ext cx="1524000" cy="1371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 Information from Questionnaires </a:t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addressing Goals and Objectives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  <a:ln>
            <a:solidFill>
              <a:srgbClr val="009900"/>
            </a:solidFill>
          </a:ln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GOAL</a:t>
            </a:r>
          </a:p>
          <a:p>
            <a:pPr marL="274320">
              <a:buNone/>
            </a:pPr>
            <a:r>
              <a:rPr lang="en-US" b="1" dirty="0" smtClean="0"/>
              <a:t>- </a:t>
            </a:r>
            <a:r>
              <a:rPr lang="en-US" b="1" dirty="0" smtClean="0">
                <a:solidFill>
                  <a:srgbClr val="002060"/>
                </a:solidFill>
              </a:rPr>
              <a:t>Pests affecting crop losses in tea. </a:t>
            </a:r>
            <a:r>
              <a:rPr lang="en-US" dirty="0" smtClean="0">
                <a:solidFill>
                  <a:srgbClr val="FF0000"/>
                </a:solidFill>
              </a:rPr>
              <a:t>Objective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– 	To identify different pests and economically 	important pests.</a:t>
            </a:r>
          </a:p>
          <a:p>
            <a:pPr marL="640080" lvl="1" algn="just">
              <a:spcBef>
                <a:spcPts val="72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IPM strategies adopted in tea pest management.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Objective </a:t>
            </a:r>
            <a:r>
              <a:rPr lang="en-US" dirty="0" smtClean="0">
                <a:solidFill>
                  <a:schemeClr val="tx2"/>
                </a:solidFill>
              </a:rPr>
              <a:t>– </a:t>
            </a:r>
            <a:r>
              <a:rPr lang="en-US" dirty="0" smtClean="0">
                <a:solidFill>
                  <a:srgbClr val="341AF8"/>
                </a:solidFill>
              </a:rPr>
              <a:t>To identify different IPM strategies and record methods used to minimize use of pesticides used in pest management </a:t>
            </a:r>
          </a:p>
          <a:p>
            <a:pPr marL="640080" lvl="1" algn="just">
              <a:spcBef>
                <a:spcPts val="72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Pesticide use in tea.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Objectives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- To identify old / banned / replaceable / withdrawn pesticides and record current list of substances / pesticides and alternatives / potential chemicals </a:t>
            </a:r>
          </a:p>
          <a:p>
            <a:pPr marL="640080" lvl="1" algn="just">
              <a:spcBef>
                <a:spcPts val="720"/>
              </a:spcBef>
            </a:pPr>
            <a:r>
              <a:rPr lang="en-US" b="1" dirty="0" smtClean="0">
                <a:solidFill>
                  <a:srgbClr val="002060"/>
                </a:solidFill>
              </a:rPr>
              <a:t>Priority chemicals for MRL generation.</a:t>
            </a:r>
            <a:r>
              <a:rPr lang="en-US" b="1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Objective –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341AF8"/>
                </a:solidFill>
              </a:rPr>
              <a:t>To update the priority list of chemicals requiring MRLs in consuming countries and Codex.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FFFF99"/>
          </a:solidFill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RESULTS</a:t>
            </a:r>
            <a:br>
              <a:rPr lang="en-US" sz="4800" b="1" dirty="0" smtClean="0">
                <a:solidFill>
                  <a:srgbClr val="FF0000"/>
                </a:solidFill>
              </a:rPr>
            </a:br>
            <a:r>
              <a:rPr lang="en-US" sz="4800" b="1" dirty="0" smtClean="0">
                <a:solidFill>
                  <a:srgbClr val="FF0000"/>
                </a:solidFill>
              </a:rPr>
              <a:t/>
            </a:r>
            <a:br>
              <a:rPr lang="en-US" sz="4800" b="1" dirty="0" smtClean="0">
                <a:solidFill>
                  <a:srgbClr val="FF0000"/>
                </a:solidFill>
              </a:rPr>
            </a:b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228600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>
                <a:solidFill>
                  <a:srgbClr val="FF0000"/>
                </a:solidFill>
              </a:rPr>
              <a:t>Table 1: SUMMARY OF PESTS / Diseases AFFECTING CROP LOSSES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US" sz="2400" dirty="0" smtClean="0">
                <a:solidFill>
                  <a:schemeClr val="tx2"/>
                </a:solidFill>
              </a:rPr>
              <a:t> (number of key pests given in parenthesis) </a:t>
            </a:r>
            <a:r>
              <a:rPr lang="en-US" sz="2200" dirty="0" smtClean="0">
                <a:solidFill>
                  <a:schemeClr val="tx2"/>
                </a:solidFill>
              </a:rPr>
              <a:t/>
            </a:r>
            <a:br>
              <a:rPr lang="en-US" sz="2200" dirty="0" smtClean="0">
                <a:solidFill>
                  <a:schemeClr val="tx2"/>
                </a:solidFill>
              </a:rPr>
            </a:br>
            <a:endParaRPr lang="en-US" sz="2200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90600"/>
          <a:ext cx="9144000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762000"/>
                <a:gridCol w="1066800"/>
                <a:gridCol w="1219200"/>
                <a:gridCol w="1143000"/>
                <a:gridCol w="1143000"/>
                <a:gridCol w="1371600"/>
                <a:gridCol w="914400"/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Argentina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Bangladesh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India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Japan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Kenya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Sri Lanka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China</a:t>
                      </a:r>
                      <a:endParaRPr lang="en-US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Insects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8 (2)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12 (5)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104 (9)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5 (3)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16 (5)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Mites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 (1)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 (1)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 (1) 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9 (1)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4 (1) 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5 (2)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Nematodes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 (2)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 (1)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14 (1)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 (0)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3 (2)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Foliar </a:t>
                      </a:r>
                      <a:r>
                        <a:rPr lang="en-US" sz="20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disea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4 (2) 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10 (2)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 (2)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5 (1)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Stem </a:t>
                      </a:r>
                      <a:r>
                        <a:rPr lang="en-US" sz="20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diseas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 (2)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5 (3)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Root </a:t>
                      </a:r>
                      <a:r>
                        <a:rPr lang="en-US" sz="20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diseas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 (0)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 (0)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2 (1)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6 (2)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Weeds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Num-</a:t>
                      </a:r>
                      <a:r>
                        <a:rPr lang="en-US" sz="2000" b="1" dirty="0" err="1" smtClean="0">
                          <a:latin typeface="Times New Roman"/>
                          <a:ea typeface="Calibri"/>
                          <a:cs typeface="Times New Roman"/>
                        </a:rPr>
                        <a:t>ous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Numerous 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Misc.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1 (0)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2 (0)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Ware H pest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>
                          <a:latin typeface="Times New Roman"/>
                          <a:ea typeface="Calibri"/>
                          <a:cs typeface="Times New Roman"/>
                        </a:rPr>
                        <a:t>6 (0)</a:t>
                      </a:r>
                      <a:endParaRPr lang="en-US" sz="2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3 (0)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24 +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140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26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43 +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81000"/>
            <a:ext cx="7620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Table 1: SUMMARY OF PESTS AFFECTING CROP LOSSES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04800" y="1066800"/>
          <a:ext cx="84582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200" b="1" dirty="0" smtClean="0"/>
              <a:t/>
            </a:r>
            <a:br>
              <a:rPr lang="en-US" sz="2200" b="1" dirty="0" smtClean="0"/>
            </a:br>
            <a:r>
              <a:rPr lang="en-US" sz="2700" b="1" dirty="0" smtClean="0">
                <a:solidFill>
                  <a:srgbClr val="7030A0"/>
                </a:solidFill>
              </a:rPr>
              <a:t>Table 2: SUMMARY OF IPM STRATERGIES IN PEST MANAGEMENT</a:t>
            </a:r>
            <a:r>
              <a:rPr lang="en-US" sz="2700" dirty="0" smtClean="0">
                <a:solidFill>
                  <a:srgbClr val="7030A0"/>
                </a:solidFill>
              </a:rPr>
              <a:t/>
            </a:r>
            <a:br>
              <a:rPr lang="en-US" sz="2700" dirty="0" smtClean="0">
                <a:solidFill>
                  <a:srgbClr val="7030A0"/>
                </a:solidFill>
              </a:rPr>
            </a:br>
            <a:r>
              <a:rPr lang="en-US" sz="2700" dirty="0" smtClean="0">
                <a:solidFill>
                  <a:srgbClr val="7030A0"/>
                </a:solidFill>
              </a:rPr>
              <a:t>Number of Asterisks (*) level of IPM practices adopted </a:t>
            </a:r>
            <a:r>
              <a:rPr lang="en-US" sz="2700" dirty="0" smtClean="0">
                <a:solidFill>
                  <a:srgbClr val="002060"/>
                </a:solidFill>
              </a:rPr>
              <a:t/>
            </a:r>
            <a:br>
              <a:rPr lang="en-US" sz="2700" dirty="0" smtClean="0">
                <a:solidFill>
                  <a:srgbClr val="002060"/>
                </a:solidFill>
              </a:rPr>
            </a:br>
            <a:endParaRPr lang="en-US" sz="2700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990600"/>
          <a:ext cx="9144000" cy="5660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838200"/>
                <a:gridCol w="1066800"/>
                <a:gridCol w="1143000"/>
                <a:gridCol w="1143000"/>
                <a:gridCol w="1143000"/>
                <a:gridCol w="1143000"/>
                <a:gridCol w="1143000"/>
              </a:tblGrid>
              <a:tr h="6519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IPM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strateg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Argentina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Bangladesh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India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Japan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Kenya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Sri Lanka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China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Clone/cult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Agronom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Cultural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Biological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Nat. </a:t>
                      </a:r>
                      <a:r>
                        <a:rPr lang="en-US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enem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Pest </a:t>
                      </a:r>
                      <a:r>
                        <a:rPr lang="en-US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forecs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651933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Chemical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**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152400" y="1524000"/>
            <a:ext cx="8763000" cy="5257800"/>
          </a:xfrm>
          <a:prstGeom prst="rect">
            <a:avLst/>
          </a:prstGeom>
          <a:solidFill>
            <a:srgbClr val="FFFFCD">
              <a:alpha val="44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en-US" sz="2400" b="1" dirty="0">
                <a:solidFill>
                  <a:srgbClr val="341AF8"/>
                </a:solidFill>
              </a:rPr>
              <a:t>Agronomic and cultural methods are more prominent.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b="1" dirty="0">
                <a:solidFill>
                  <a:srgbClr val="C00000"/>
                </a:solidFill>
              </a:rPr>
              <a:t>Harnessing of </a:t>
            </a:r>
            <a:r>
              <a:rPr lang="en-US" sz="2400" b="1" dirty="0" err="1">
                <a:solidFill>
                  <a:srgbClr val="C00000"/>
                </a:solidFill>
              </a:rPr>
              <a:t>clonal</a:t>
            </a:r>
            <a:r>
              <a:rPr lang="en-US" sz="2400" b="1" dirty="0">
                <a:solidFill>
                  <a:srgbClr val="C00000"/>
                </a:solidFill>
              </a:rPr>
              <a:t> selections, biological control, pest forecasting and modeling etc. are resorted only in a few countries. 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b="1" dirty="0">
                <a:solidFill>
                  <a:srgbClr val="341AF8"/>
                </a:solidFill>
              </a:rPr>
              <a:t>Success experiences of </a:t>
            </a:r>
            <a:r>
              <a:rPr lang="en-US" sz="2400" b="1" dirty="0" err="1">
                <a:solidFill>
                  <a:srgbClr val="341AF8"/>
                </a:solidFill>
              </a:rPr>
              <a:t>clonal</a:t>
            </a:r>
            <a:r>
              <a:rPr lang="en-US" sz="2400" b="1" dirty="0">
                <a:solidFill>
                  <a:srgbClr val="341AF8"/>
                </a:solidFill>
              </a:rPr>
              <a:t> selections, biological control (</a:t>
            </a:r>
            <a:r>
              <a:rPr lang="en-US" sz="2400" b="1" dirty="0" err="1">
                <a:solidFill>
                  <a:srgbClr val="341AF8"/>
                </a:solidFill>
              </a:rPr>
              <a:t>biopesticides</a:t>
            </a:r>
            <a:r>
              <a:rPr lang="en-US" sz="2400" b="1" dirty="0">
                <a:solidFill>
                  <a:srgbClr val="341AF8"/>
                </a:solidFill>
              </a:rPr>
              <a:t>), pest forecasting and modeling etc. need to be incorporated in IPM strategies.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b="1" dirty="0">
                <a:solidFill>
                  <a:srgbClr val="C00000"/>
                </a:solidFill>
              </a:rPr>
              <a:t>IPM strategies for weed management have become strengthening.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en-US" sz="2400" b="1" dirty="0">
                <a:solidFill>
                  <a:srgbClr val="341AF8"/>
                </a:solidFill>
              </a:rPr>
              <a:t>Mammalian and stored / ware house pest control warrants control measures.</a:t>
            </a:r>
          </a:p>
          <a:p>
            <a:pPr marL="457200" indent="-457200"/>
            <a:endParaRPr lang="en-US" sz="2400" b="1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 bwMode="auto">
          <a:xfrm>
            <a:off x="228600" y="228600"/>
            <a:ext cx="8915400" cy="5635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IPM strategies adopted: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799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/>
            </a:r>
            <a:br>
              <a:rPr lang="en-US" sz="2400" b="1" dirty="0" smtClean="0">
                <a:solidFill>
                  <a:srgbClr val="FF0000"/>
                </a:solidFill>
              </a:rPr>
            </a:br>
            <a:r>
              <a:rPr lang="en-US" sz="2400" b="1" dirty="0" smtClean="0">
                <a:solidFill>
                  <a:srgbClr val="FF0000"/>
                </a:solidFill>
              </a:rPr>
              <a:t>Table 3: SUMMARY OF PESTICIDE USE </a:t>
            </a: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No. pesticides used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914400"/>
          <a:ext cx="9144000" cy="594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371600"/>
                <a:gridCol w="1143000"/>
                <a:gridCol w="990600"/>
                <a:gridCol w="762000"/>
                <a:gridCol w="990600"/>
                <a:gridCol w="990600"/>
                <a:gridCol w="990600"/>
              </a:tblGrid>
              <a:tr h="8490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Type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Arg’tna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B’desh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Jap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Kenya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SLka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China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8490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Insecticides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82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21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8490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Acaricides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8490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Nematicides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8490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latin typeface="Times New Roman"/>
                          <a:ea typeface="Calibri"/>
                          <a:cs typeface="Times New Roman"/>
                        </a:rPr>
                        <a:t>Fumigants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8490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Fungicides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849086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Weedicides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09599"/>
          </a:xfrm>
        </p:spPr>
        <p:txBody>
          <a:bodyPr>
            <a:noAutofit/>
          </a:bodyPr>
          <a:lstStyle/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Table 3: SUMMARY OF PESTICIDE USE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228600" y="762000"/>
          <a:ext cx="87630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90599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>
                <a:solidFill>
                  <a:srgbClr val="FF0000"/>
                </a:solidFill>
              </a:rPr>
              <a:t>Table 4: SUMMARY OF PESTICIDE USE STATUS</a:t>
            </a:r>
            <a:br>
              <a:rPr lang="en-US" sz="2700" b="1" dirty="0" smtClean="0">
                <a:solidFill>
                  <a:srgbClr val="FF0000"/>
                </a:solidFill>
              </a:rPr>
            </a:br>
            <a:r>
              <a:rPr lang="en-US" sz="2700" dirty="0" smtClean="0">
                <a:solidFill>
                  <a:srgbClr val="FF0000"/>
                </a:solidFill>
              </a:rPr>
              <a:t>Name of pesticide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76446"/>
          <a:ext cx="9144000" cy="5781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295400"/>
                <a:gridCol w="1066800"/>
                <a:gridCol w="838200"/>
                <a:gridCol w="990600"/>
                <a:gridCol w="1066800"/>
                <a:gridCol w="1143000"/>
                <a:gridCol w="990600"/>
              </a:tblGrid>
              <a:tr h="101196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Status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Argt’na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B’desh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Ind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Jap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Kenya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Lnka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China</a:t>
                      </a:r>
                      <a:endParaRPr lang="en-US" sz="2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7217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Old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1011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Replaced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1011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Withdrawn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1011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Alternate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US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  <a:tr h="1011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Current Use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15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en-US" sz="2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>
                          <a:latin typeface="Times New Roman"/>
                          <a:ea typeface="Calibri"/>
                          <a:cs typeface="Times New Roman"/>
                        </a:rPr>
                        <a:t>23</a:t>
                      </a: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>
                <a:solidFill>
                  <a:srgbClr val="FF0000"/>
                </a:solidFill>
              </a:rPr>
              <a:t>Table 4: SUMMARY OF PESTICIDE USE STATUS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" y="838200"/>
          <a:ext cx="8763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371599"/>
          </a:xfrm>
          <a:solidFill>
            <a:srgbClr val="FFFFCD"/>
          </a:solidFill>
        </p:spPr>
        <p:txBody>
          <a:bodyPr/>
          <a:lstStyle/>
          <a:p>
            <a:r>
              <a:rPr lang="fr-FR" b="1" i="1" dirty="0" err="1" smtClean="0">
                <a:solidFill>
                  <a:srgbClr val="FF0000"/>
                </a:solidFill>
              </a:rPr>
              <a:t>Reporting</a:t>
            </a:r>
            <a:r>
              <a:rPr lang="fr-FR" b="1" i="1" dirty="0" smtClean="0">
                <a:solidFill>
                  <a:srgbClr val="FF0000"/>
                </a:solidFill>
              </a:rPr>
              <a:t> and Compilations</a:t>
            </a:r>
            <a:r>
              <a:rPr lang="fr-FR" dirty="0" smtClean="0">
                <a:solidFill>
                  <a:srgbClr val="FF0000"/>
                </a:solidFill>
              </a:rPr>
              <a:t> 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  <a:solidFill>
            <a:srgbClr val="FFFFCD"/>
          </a:solidFill>
        </p:spPr>
        <p:txBody>
          <a:bodyPr>
            <a:normAutofit fontScale="92500"/>
          </a:bodyPr>
          <a:lstStyle/>
          <a:p>
            <a:endParaRPr lang="fr-FR" sz="2800" b="1" dirty="0" smtClean="0">
              <a:solidFill>
                <a:srgbClr val="002060"/>
              </a:solidFill>
            </a:endParaRPr>
          </a:p>
          <a:p>
            <a:r>
              <a:rPr lang="fr-FR" sz="2800" b="1" dirty="0" smtClean="0">
                <a:solidFill>
                  <a:srgbClr val="002060"/>
                </a:solidFill>
              </a:rPr>
              <a:t>Dr. K. </a:t>
            </a:r>
            <a:r>
              <a:rPr lang="fr-FR" sz="2800" b="1" dirty="0" err="1" smtClean="0">
                <a:solidFill>
                  <a:srgbClr val="002060"/>
                </a:solidFill>
              </a:rPr>
              <a:t>Mohotti</a:t>
            </a:r>
            <a:r>
              <a:rPr lang="fr-FR" sz="2800" b="1" dirty="0" smtClean="0">
                <a:solidFill>
                  <a:srgbClr val="002060"/>
                </a:solidFill>
              </a:rPr>
              <a:t>, Dr. </a:t>
            </a:r>
            <a:r>
              <a:rPr lang="fr-FR" sz="2800" b="1" dirty="0" err="1" smtClean="0">
                <a:solidFill>
                  <a:srgbClr val="002060"/>
                </a:solidFill>
              </a:rPr>
              <a:t>Abeysighe</a:t>
            </a:r>
            <a:r>
              <a:rPr lang="fr-FR" sz="2800" b="1" dirty="0" smtClean="0">
                <a:solidFill>
                  <a:srgbClr val="002060"/>
                </a:solidFill>
              </a:rPr>
              <a:t> (</a:t>
            </a:r>
            <a:r>
              <a:rPr lang="fr-FR" sz="2800" b="1" dirty="0" err="1" smtClean="0">
                <a:solidFill>
                  <a:srgbClr val="002060"/>
                </a:solidFill>
              </a:rPr>
              <a:t>Srilanka</a:t>
            </a:r>
            <a:r>
              <a:rPr lang="fr-FR" sz="2800" b="1" dirty="0" smtClean="0">
                <a:solidFill>
                  <a:srgbClr val="002060"/>
                </a:solidFill>
              </a:rPr>
              <a:t>),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Ms </a:t>
            </a:r>
            <a:r>
              <a:rPr lang="fr-FR" sz="2800" b="1" dirty="0" err="1" smtClean="0">
                <a:solidFill>
                  <a:srgbClr val="002060"/>
                </a:solidFill>
              </a:rPr>
              <a:t>Roshni</a:t>
            </a:r>
            <a:r>
              <a:rPr lang="fr-FR" sz="2800" b="1" dirty="0" smtClean="0">
                <a:solidFill>
                  <a:srgbClr val="002060"/>
                </a:solidFill>
              </a:rPr>
              <a:t> Sen, Dr. M. </a:t>
            </a:r>
            <a:r>
              <a:rPr lang="fr-FR" sz="2800" b="1" dirty="0" err="1" smtClean="0">
                <a:solidFill>
                  <a:srgbClr val="002060"/>
                </a:solidFill>
              </a:rPr>
              <a:t>Kumar</a:t>
            </a:r>
            <a:r>
              <a:rPr lang="fr-FR" sz="2800" b="1" dirty="0" smtClean="0">
                <a:solidFill>
                  <a:srgbClr val="002060"/>
                </a:solidFill>
              </a:rPr>
              <a:t>, Dr. A. </a:t>
            </a:r>
            <a:r>
              <a:rPr lang="fr-FR" sz="2800" b="1" dirty="0" err="1" smtClean="0">
                <a:solidFill>
                  <a:srgbClr val="002060"/>
                </a:solidFill>
              </a:rPr>
              <a:t>Barooah</a:t>
            </a:r>
            <a:r>
              <a:rPr lang="fr-FR" sz="2800" b="1" dirty="0" smtClean="0">
                <a:solidFill>
                  <a:srgbClr val="002060"/>
                </a:solidFill>
              </a:rPr>
              <a:t>, Dr B. </a:t>
            </a:r>
            <a:r>
              <a:rPr lang="fr-FR" sz="2800" b="1" dirty="0" err="1" smtClean="0">
                <a:solidFill>
                  <a:srgbClr val="002060"/>
                </a:solidFill>
              </a:rPr>
              <a:t>Bera</a:t>
            </a:r>
            <a:r>
              <a:rPr lang="fr-FR" sz="2800" b="1" dirty="0" smtClean="0">
                <a:solidFill>
                  <a:srgbClr val="002060"/>
                </a:solidFill>
              </a:rPr>
              <a:t> (</a:t>
            </a:r>
            <a:r>
              <a:rPr lang="fr-FR" sz="2800" b="1" dirty="0" err="1" smtClean="0">
                <a:solidFill>
                  <a:srgbClr val="002060"/>
                </a:solidFill>
              </a:rPr>
              <a:t>India</a:t>
            </a:r>
            <a:r>
              <a:rPr lang="fr-FR" sz="2800" b="1" dirty="0" smtClean="0">
                <a:solidFill>
                  <a:srgbClr val="002060"/>
                </a:solidFill>
              </a:rPr>
              <a:t>)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Dr. K. Yoshida (</a:t>
            </a:r>
            <a:r>
              <a:rPr lang="fr-FR" sz="2800" b="1" dirty="0" err="1" smtClean="0">
                <a:solidFill>
                  <a:srgbClr val="002060"/>
                </a:solidFill>
              </a:rPr>
              <a:t>Japan</a:t>
            </a:r>
            <a:r>
              <a:rPr lang="fr-FR" sz="2800" b="1" dirty="0" smtClean="0">
                <a:solidFill>
                  <a:srgbClr val="002060"/>
                </a:solidFill>
              </a:rPr>
              <a:t>)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Prof. Z. Chen (China) 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Dr. </a:t>
            </a:r>
            <a:r>
              <a:rPr lang="fr-FR" sz="2800" b="1" dirty="0" err="1" smtClean="0">
                <a:solidFill>
                  <a:srgbClr val="002060"/>
                </a:solidFill>
              </a:rPr>
              <a:t>Wachira</a:t>
            </a:r>
            <a:r>
              <a:rPr lang="fr-FR" sz="2800" b="1" dirty="0" smtClean="0">
                <a:solidFill>
                  <a:srgbClr val="002060"/>
                </a:solidFill>
              </a:rPr>
              <a:t>, Dr E. </a:t>
            </a:r>
            <a:r>
              <a:rPr lang="fr-FR" sz="2800" b="1" dirty="0" err="1" smtClean="0">
                <a:solidFill>
                  <a:srgbClr val="002060"/>
                </a:solidFill>
              </a:rPr>
              <a:t>Cheramgoi</a:t>
            </a:r>
            <a:r>
              <a:rPr lang="fr-FR" sz="2800" b="1" dirty="0" smtClean="0">
                <a:solidFill>
                  <a:srgbClr val="002060"/>
                </a:solidFill>
              </a:rPr>
              <a:t> (Kenya)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Dr. T. </a:t>
            </a:r>
            <a:r>
              <a:rPr lang="fr-FR" sz="2800" b="1" dirty="0" err="1" smtClean="0">
                <a:solidFill>
                  <a:srgbClr val="002060"/>
                </a:solidFill>
              </a:rPr>
              <a:t>Henn</a:t>
            </a:r>
            <a:r>
              <a:rPr lang="fr-FR" sz="2800" b="1" dirty="0" smtClean="0">
                <a:solidFill>
                  <a:srgbClr val="002060"/>
                </a:solidFill>
              </a:rPr>
              <a:t> (EU)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Ms. L. </a:t>
            </a:r>
            <a:r>
              <a:rPr lang="fr-FR" sz="2800" b="1" dirty="0" err="1" smtClean="0">
                <a:solidFill>
                  <a:srgbClr val="002060"/>
                </a:solidFill>
              </a:rPr>
              <a:t>Roberge</a:t>
            </a:r>
            <a:r>
              <a:rPr lang="fr-FR" sz="2800" b="1" dirty="0" smtClean="0">
                <a:solidFill>
                  <a:srgbClr val="002060"/>
                </a:solidFill>
              </a:rPr>
              <a:t> (Canada)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Mr. J. </a:t>
            </a:r>
            <a:r>
              <a:rPr lang="fr-FR" sz="2800" b="1" dirty="0" err="1" smtClean="0">
                <a:solidFill>
                  <a:srgbClr val="002060"/>
                </a:solidFill>
              </a:rPr>
              <a:t>Simrany</a:t>
            </a:r>
            <a:r>
              <a:rPr lang="fr-FR" sz="2800" b="1" dirty="0" smtClean="0">
                <a:solidFill>
                  <a:srgbClr val="002060"/>
                </a:solidFill>
              </a:rPr>
              <a:t> (US) 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Ms P. </a:t>
            </a:r>
            <a:r>
              <a:rPr lang="fr-FR" sz="2800" b="1" dirty="0" err="1" smtClean="0">
                <a:solidFill>
                  <a:srgbClr val="002060"/>
                </a:solidFill>
              </a:rPr>
              <a:t>Parra</a:t>
            </a:r>
            <a:r>
              <a:rPr lang="fr-FR" sz="2800" b="1" dirty="0" smtClean="0">
                <a:solidFill>
                  <a:srgbClr val="002060"/>
                </a:solidFill>
              </a:rPr>
              <a:t> (Argentina)</a:t>
            </a:r>
          </a:p>
          <a:p>
            <a:r>
              <a:rPr lang="fr-FR" sz="2800" b="1" dirty="0" smtClean="0">
                <a:solidFill>
                  <a:srgbClr val="002060"/>
                </a:solidFill>
              </a:rPr>
              <a:t> Dr. M. Ahmed (Bangladesh)  </a:t>
            </a:r>
          </a:p>
          <a:p>
            <a:r>
              <a:rPr lang="fr-FR" sz="2800" b="1" i="1" dirty="0" smtClean="0">
                <a:solidFill>
                  <a:srgbClr val="FF0000"/>
                </a:solidFill>
              </a:rPr>
              <a:t>And </a:t>
            </a:r>
            <a:r>
              <a:rPr lang="fr-FR" sz="2800" b="1" i="1" dirty="0" err="1" smtClean="0">
                <a:solidFill>
                  <a:srgbClr val="FF0000"/>
                </a:solidFill>
              </a:rPr>
              <a:t>Associated</a:t>
            </a:r>
            <a:r>
              <a:rPr lang="fr-FR" sz="2800" b="1" i="1" dirty="0" smtClean="0">
                <a:solidFill>
                  <a:srgbClr val="FF0000"/>
                </a:solidFill>
              </a:rPr>
              <a:t> </a:t>
            </a:r>
            <a:r>
              <a:rPr lang="fr-FR" sz="2800" b="1" i="1" dirty="0" err="1" smtClean="0">
                <a:solidFill>
                  <a:srgbClr val="FF0000"/>
                </a:solidFill>
              </a:rPr>
              <a:t>Scientists</a:t>
            </a:r>
            <a:r>
              <a:rPr lang="fr-FR" sz="2800" b="1" i="1" dirty="0" smtClean="0">
                <a:solidFill>
                  <a:srgbClr val="FF0000"/>
                </a:solidFill>
              </a:rPr>
              <a:t> </a:t>
            </a:r>
            <a:r>
              <a:rPr lang="fr-FR" sz="2800" b="1" i="1" dirty="0" err="1" smtClean="0">
                <a:solidFill>
                  <a:srgbClr val="FF0000"/>
                </a:solidFill>
              </a:rPr>
              <a:t>from</a:t>
            </a:r>
            <a:r>
              <a:rPr lang="fr-FR" sz="2800" b="1" i="1" dirty="0" smtClean="0">
                <a:solidFill>
                  <a:srgbClr val="FF0000"/>
                </a:solidFill>
              </a:rPr>
              <a:t> </a:t>
            </a:r>
            <a:r>
              <a:rPr lang="fr-FR" sz="2800" b="1" i="1" dirty="0" err="1" smtClean="0">
                <a:solidFill>
                  <a:srgbClr val="FF0000"/>
                </a:solidFill>
              </a:rPr>
              <a:t>Member</a:t>
            </a:r>
            <a:r>
              <a:rPr lang="fr-FR" sz="2800" b="1" i="1" dirty="0" smtClean="0">
                <a:solidFill>
                  <a:srgbClr val="FF0000"/>
                </a:solidFill>
              </a:rPr>
              <a:t> countries 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83819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OBSERVATIONS ON DATA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algn="l"/>
            <a:r>
              <a:rPr lang="en-US" dirty="0" smtClean="0"/>
              <a:t>1</a:t>
            </a:r>
            <a:r>
              <a:rPr lang="en-US" dirty="0" smtClean="0">
                <a:solidFill>
                  <a:srgbClr val="009900"/>
                </a:solidFill>
              </a:rPr>
              <a:t>. </a:t>
            </a:r>
            <a:r>
              <a:rPr lang="en-US" dirty="0" smtClean="0">
                <a:solidFill>
                  <a:srgbClr val="002060"/>
                </a:solidFill>
              </a:rPr>
              <a:t>Pest occurrences are more in Japan, </a:t>
            </a:r>
            <a:r>
              <a:rPr lang="en-US" dirty="0" err="1" smtClean="0">
                <a:solidFill>
                  <a:srgbClr val="002060"/>
                </a:solidFill>
              </a:rPr>
              <a:t>Srilanka</a:t>
            </a:r>
            <a:r>
              <a:rPr lang="en-US" dirty="0" smtClean="0">
                <a:solidFill>
                  <a:srgbClr val="002060"/>
                </a:solidFill>
              </a:rPr>
              <a:t>, India 	and China – Old plantations, agro climate.</a:t>
            </a:r>
          </a:p>
          <a:p>
            <a:pPr algn="l"/>
            <a:r>
              <a:rPr lang="en-US" dirty="0" smtClean="0">
                <a:solidFill>
                  <a:srgbClr val="009900"/>
                </a:solidFill>
              </a:rPr>
              <a:t>2. </a:t>
            </a:r>
            <a:r>
              <a:rPr lang="en-US" dirty="0" smtClean="0">
                <a:solidFill>
                  <a:srgbClr val="FF0000"/>
                </a:solidFill>
              </a:rPr>
              <a:t>Major pests are leaf eating pests, stem pests, mites</a:t>
            </a:r>
          </a:p>
          <a:p>
            <a:pPr algn="l"/>
            <a:r>
              <a:rPr lang="en-US" dirty="0" smtClean="0">
                <a:solidFill>
                  <a:srgbClr val="002060"/>
                </a:solidFill>
              </a:rPr>
              <a:t>3.Leaf, stem and root diseases are common.</a:t>
            </a:r>
          </a:p>
          <a:p>
            <a:pPr algn="l"/>
            <a:r>
              <a:rPr lang="en-US" dirty="0" smtClean="0">
                <a:solidFill>
                  <a:srgbClr val="FF0000"/>
                </a:solidFill>
              </a:rPr>
              <a:t>4.Weed control is a major problem in tea</a:t>
            </a:r>
          </a:p>
          <a:p>
            <a:pPr algn="l"/>
            <a:r>
              <a:rPr lang="en-US" dirty="0" smtClean="0">
                <a:solidFill>
                  <a:srgbClr val="009900"/>
                </a:solidFill>
              </a:rPr>
              <a:t>5. </a:t>
            </a:r>
            <a:r>
              <a:rPr lang="en-US" dirty="0" smtClean="0">
                <a:solidFill>
                  <a:srgbClr val="002060"/>
                </a:solidFill>
              </a:rPr>
              <a:t>A few ware house pests are found as potential 	pests</a:t>
            </a:r>
          </a:p>
          <a:p>
            <a:pPr algn="l"/>
            <a:r>
              <a:rPr lang="en-US" dirty="0" smtClean="0">
                <a:solidFill>
                  <a:srgbClr val="009900"/>
                </a:solidFill>
              </a:rPr>
              <a:t>6. </a:t>
            </a:r>
            <a:r>
              <a:rPr lang="en-US" dirty="0" smtClean="0">
                <a:solidFill>
                  <a:srgbClr val="FF0000"/>
                </a:solidFill>
              </a:rPr>
              <a:t>Damage of pests depend on change in climatic 	scenario.</a:t>
            </a:r>
          </a:p>
          <a:p>
            <a:pPr algn="l"/>
            <a:r>
              <a:rPr lang="en-US" dirty="0" smtClean="0">
                <a:solidFill>
                  <a:srgbClr val="009900"/>
                </a:solidFill>
              </a:rPr>
              <a:t>7</a:t>
            </a:r>
            <a:r>
              <a:rPr lang="en-US" dirty="0" smtClean="0">
                <a:solidFill>
                  <a:srgbClr val="002060"/>
                </a:solidFill>
              </a:rPr>
              <a:t>. IPM is a new attempt to all – GOOD SIGN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North America Developments</a:t>
            </a:r>
            <a:endParaRPr lang="en-US" dirty="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 b="1" dirty="0" smtClean="0">
                <a:solidFill>
                  <a:schemeClr val="hlink"/>
                </a:solidFill>
              </a:rPr>
              <a:t>USA</a:t>
            </a:r>
          </a:p>
          <a:p>
            <a:pPr>
              <a:lnSpc>
                <a:spcPct val="90000"/>
              </a:lnSpc>
            </a:pPr>
            <a:r>
              <a:rPr lang="en-GB" sz="2600" b="1" dirty="0" err="1" smtClean="0"/>
              <a:t>Endosulfan</a:t>
            </a:r>
            <a:endParaRPr lang="en-GB" sz="2600" b="1" dirty="0" smtClean="0"/>
          </a:p>
          <a:p>
            <a:pPr lvl="1">
              <a:lnSpc>
                <a:spcPct val="90000"/>
              </a:lnSpc>
            </a:pPr>
            <a:r>
              <a:rPr lang="en-GB" sz="2400" b="1" dirty="0" smtClean="0"/>
              <a:t>FDA proposed deletion of all tolerances Apr 11</a:t>
            </a:r>
          </a:p>
          <a:p>
            <a:pPr lvl="1">
              <a:lnSpc>
                <a:spcPct val="90000"/>
              </a:lnSpc>
            </a:pPr>
            <a:r>
              <a:rPr lang="en-GB" sz="2400" b="1" dirty="0" smtClean="0"/>
              <a:t>All food crops </a:t>
            </a:r>
            <a:r>
              <a:rPr lang="en-GB" sz="2400" b="1" dirty="0" smtClean="0">
                <a:solidFill>
                  <a:schemeClr val="accent2"/>
                </a:solidFill>
              </a:rPr>
              <a:t>except tea</a:t>
            </a:r>
            <a:r>
              <a:rPr lang="en-GB" sz="2400" b="1" dirty="0" smtClean="0"/>
              <a:t> given 3-5 year expiry date</a:t>
            </a:r>
          </a:p>
          <a:p>
            <a:pPr lvl="1">
              <a:lnSpc>
                <a:spcPct val="90000"/>
              </a:lnSpc>
            </a:pPr>
            <a:r>
              <a:rPr lang="en-GB" sz="2400" b="1" dirty="0" smtClean="0"/>
              <a:t>China on behalf of Tea industry lodged an objection, requesting 5 year extension/expiry date</a:t>
            </a:r>
          </a:p>
          <a:p>
            <a:pPr lvl="1">
              <a:lnSpc>
                <a:spcPct val="90000"/>
              </a:lnSpc>
            </a:pPr>
            <a:r>
              <a:rPr lang="en-GB" sz="2400" b="1" dirty="0" smtClean="0"/>
              <a:t>Outcome awaited</a:t>
            </a:r>
          </a:p>
          <a:p>
            <a:pPr>
              <a:lnSpc>
                <a:spcPct val="90000"/>
              </a:lnSpc>
            </a:pPr>
            <a:r>
              <a:rPr lang="en-GB" sz="2600" b="1" dirty="0" smtClean="0"/>
              <a:t>Petitions lodged with EPA for 3 compounds</a:t>
            </a:r>
          </a:p>
          <a:p>
            <a:pPr>
              <a:lnSpc>
                <a:spcPct val="90000"/>
              </a:lnSpc>
            </a:pPr>
            <a:r>
              <a:rPr lang="en-GB" sz="2600" b="1" dirty="0" smtClean="0"/>
              <a:t>2 new MRLs granted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sz="2600" b="1" dirty="0" smtClean="0">
                <a:solidFill>
                  <a:schemeClr val="hlink"/>
                </a:solidFill>
              </a:rPr>
              <a:t>CANADA</a:t>
            </a:r>
          </a:p>
          <a:p>
            <a:pPr>
              <a:lnSpc>
                <a:spcPct val="90000"/>
              </a:lnSpc>
            </a:pPr>
            <a:r>
              <a:rPr lang="en-GB" sz="2600" b="1" dirty="0" smtClean="0"/>
              <a:t>1 new MRL granted</a:t>
            </a:r>
            <a:endParaRPr lang="en-US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838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 smtClean="0"/>
              <a:t>Submissions for Tea - MRLs Granted</a:t>
            </a:r>
            <a:endParaRPr lang="en-US" dirty="0" smtClean="0"/>
          </a:p>
        </p:txBody>
      </p:sp>
      <p:graphicFrame>
        <p:nvGraphicFramePr>
          <p:cNvPr id="15363" name="Group 3"/>
          <p:cNvGraphicFramePr>
            <a:graphicFrameLocks noGrp="1"/>
          </p:cNvGraphicFramePr>
          <p:nvPr>
            <p:ph idx="4294967295"/>
          </p:nvPr>
        </p:nvGraphicFramePr>
        <p:xfrm>
          <a:off x="228600" y="762000"/>
          <a:ext cx="8762999" cy="5854066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  <a:gridCol w="2401637"/>
                <a:gridCol w="2094162"/>
              </a:tblGrid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Australia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Canada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Lambda cyhalothrin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 mg/kg May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mg/kg Jun 10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Petition with 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Fenpropathrin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mg/kg Sep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 mg/kg Jun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Petition with 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Bifenthrin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mg/kg May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Petition with PMRA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Petition with EPA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Deltamethrin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 mg/kg Sep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Cypermethrin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0.5 mg/kg May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Fenvalerate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0.05 mg/kg May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Glyphosate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mg/kg Sep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Chlorpyrifos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 mg/kg May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Acetamiprid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mg/kg Feb 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Etoxazole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15 mg/kg Apr 11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Ethiprole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30 mg/kg Jun 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Chlorantranilprole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50 mg/kg Jul 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41" name="Text Box 81"/>
          <p:cNvSpPr txBox="1">
            <a:spLocks noChangeArrowheads="1"/>
          </p:cNvSpPr>
          <p:nvPr/>
        </p:nvSpPr>
        <p:spPr bwMode="auto">
          <a:xfrm>
            <a:off x="2514600" y="6324600"/>
            <a:ext cx="3634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chemeClr val="tx2">
                    <a:lumMod val="75000"/>
                  </a:schemeClr>
                </a:solidFill>
              </a:rPr>
              <a:t>Items in green - New since July 2011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GB" sz="3800" dirty="0" smtClean="0"/>
              <a:t>Submissions for Tea - New MRL Petitions </a:t>
            </a:r>
            <a:endParaRPr lang="en-US" sz="3800" dirty="0" smtClean="0"/>
          </a:p>
        </p:txBody>
      </p:sp>
      <p:graphicFrame>
        <p:nvGraphicFramePr>
          <p:cNvPr id="16466" name="Group 82"/>
          <p:cNvGraphicFramePr>
            <a:graphicFrameLocks noGrp="1"/>
          </p:cNvGraphicFramePr>
          <p:nvPr>
            <p:ph idx="4294967295"/>
          </p:nvPr>
        </p:nvGraphicFramePr>
        <p:xfrm>
          <a:off x="395288" y="1052513"/>
          <a:ext cx="8520111" cy="5559108"/>
        </p:xfrm>
        <a:graphic>
          <a:graphicData uri="http://schemas.openxmlformats.org/drawingml/2006/table">
            <a:tbl>
              <a:tblPr/>
              <a:tblGrid>
                <a:gridCol w="2043112"/>
                <a:gridCol w="1371600"/>
                <a:gridCol w="2239876"/>
                <a:gridCol w="2865523"/>
              </a:tblGrid>
              <a:tr h="234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Australia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Canada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USA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Propiconazole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Petition with PMRA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2012?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Buprofezin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Petition with EPA Nov 2011, 20mg/kg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Tolfenpyrad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2010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2011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Fenpyroximate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2011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2011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Clothianidin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Petition with EPA Dec 2011, Plucked leaves 50 mg/kg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Permethrin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IR4 submission 2011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Dinotefuron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Petition with EPA Sep 2011, Plucked leaves 25mg/kg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Chlorfenapyr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planned 2011/12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66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Submission planned 2011/12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CODEX MRLs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sz="2400" b="1" dirty="0" smtClean="0"/>
              <a:t>Confirmed CAC July 2011</a:t>
            </a:r>
          </a:p>
          <a:p>
            <a:pPr lvl="1" eaLnBrk="1" hangingPunct="1"/>
            <a:r>
              <a:rPr lang="en-GB" b="1" dirty="0" err="1" smtClean="0"/>
              <a:t>Endosulfan</a:t>
            </a:r>
            <a:r>
              <a:rPr lang="en-GB" b="1" dirty="0" smtClean="0"/>
              <a:t> – revised 10 mg/kg</a:t>
            </a:r>
          </a:p>
          <a:p>
            <a:pPr lvl="1" eaLnBrk="1" hangingPunct="1"/>
            <a:r>
              <a:rPr lang="en-GB" b="1" dirty="0" err="1" smtClean="0"/>
              <a:t>Bifenthrin</a:t>
            </a:r>
            <a:r>
              <a:rPr lang="en-GB" b="1" dirty="0" smtClean="0"/>
              <a:t> 30 mg/kg</a:t>
            </a:r>
          </a:p>
          <a:p>
            <a:pPr lvl="1" eaLnBrk="1" hangingPunct="1"/>
            <a:r>
              <a:rPr lang="en-GB" b="1" dirty="0" err="1" smtClean="0"/>
              <a:t>Thiamethoxam</a:t>
            </a:r>
            <a:r>
              <a:rPr lang="en-GB" b="1" dirty="0" smtClean="0"/>
              <a:t> 20 mg/kg</a:t>
            </a:r>
          </a:p>
          <a:p>
            <a:pPr lvl="1" eaLnBrk="1" hangingPunct="1"/>
            <a:r>
              <a:rPr lang="en-GB" b="1" dirty="0" err="1" smtClean="0"/>
              <a:t>Clothianidin</a:t>
            </a:r>
            <a:r>
              <a:rPr lang="en-GB" b="1" dirty="0" smtClean="0"/>
              <a:t> 0.7 mg/kg</a:t>
            </a:r>
          </a:p>
          <a:p>
            <a:pPr lvl="1" eaLnBrk="1" hangingPunct="1"/>
            <a:r>
              <a:rPr lang="en-GB" b="1" dirty="0" err="1" smtClean="0"/>
              <a:t>Etoxazole</a:t>
            </a:r>
            <a:r>
              <a:rPr lang="en-GB" b="1" dirty="0" smtClean="0"/>
              <a:t> 15 mg/kg</a:t>
            </a:r>
          </a:p>
          <a:p>
            <a:pPr lvl="1" eaLnBrk="1" hangingPunct="1"/>
            <a:r>
              <a:rPr lang="en-GB" b="1" dirty="0" err="1" smtClean="0"/>
              <a:t>Flubendiamide</a:t>
            </a:r>
            <a:r>
              <a:rPr lang="en-GB" b="1" dirty="0" smtClean="0"/>
              <a:t> 50 mg/kg</a:t>
            </a:r>
          </a:p>
          <a:p>
            <a:pPr lvl="1" eaLnBrk="1" hangingPunct="1"/>
            <a:endParaRPr lang="en-GB" b="1" dirty="0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GB" sz="2600" b="1" dirty="0" smtClean="0"/>
              <a:t>Scheduled 2012</a:t>
            </a:r>
          </a:p>
          <a:p>
            <a:pPr lvl="1" eaLnBrk="1" hangingPunct="1"/>
            <a:r>
              <a:rPr lang="en-GB" sz="2200" b="1" dirty="0" err="1" smtClean="0"/>
              <a:t>Chlorfenapyr</a:t>
            </a:r>
            <a:r>
              <a:rPr lang="en-GB" sz="2200" b="1" dirty="0" smtClean="0"/>
              <a:t> BASF</a:t>
            </a:r>
          </a:p>
          <a:p>
            <a:pPr lvl="1" eaLnBrk="1" hangingPunct="1"/>
            <a:r>
              <a:rPr lang="en-GB" sz="2200" b="1" dirty="0" err="1" smtClean="0"/>
              <a:t>Dinotefuran</a:t>
            </a:r>
            <a:r>
              <a:rPr lang="en-GB" sz="2200" b="1" dirty="0" smtClean="0"/>
              <a:t> Mitsui</a:t>
            </a:r>
          </a:p>
          <a:p>
            <a:pPr lvl="1" eaLnBrk="1" hangingPunct="1"/>
            <a:r>
              <a:rPr lang="en-GB" sz="2200" b="1" dirty="0" err="1" smtClean="0"/>
              <a:t>Buprofezin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Nichino</a:t>
            </a:r>
            <a:endParaRPr lang="en-GB" sz="2200" b="1" dirty="0" smtClean="0"/>
          </a:p>
          <a:p>
            <a:pPr eaLnBrk="1" hangingPunct="1"/>
            <a:r>
              <a:rPr lang="en-GB" sz="2600" b="1" dirty="0" smtClean="0"/>
              <a:t>Planned submissions 2013</a:t>
            </a:r>
          </a:p>
          <a:p>
            <a:pPr lvl="1" eaLnBrk="1" hangingPunct="1"/>
            <a:r>
              <a:rPr lang="en-GB" sz="2200" b="1" dirty="0" err="1" smtClean="0"/>
              <a:t>Tolfenpyrad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Nichino</a:t>
            </a:r>
            <a:endParaRPr lang="en-GB" sz="2200" b="1" dirty="0" smtClean="0"/>
          </a:p>
          <a:p>
            <a:pPr lvl="1" eaLnBrk="1" hangingPunct="1"/>
            <a:r>
              <a:rPr lang="en-GB" sz="2200" b="1" dirty="0" err="1" smtClean="0"/>
              <a:t>Fenpyroximate</a:t>
            </a:r>
            <a:r>
              <a:rPr lang="en-GB" sz="2200" b="1" dirty="0" smtClean="0"/>
              <a:t> </a:t>
            </a:r>
            <a:r>
              <a:rPr lang="en-GB" sz="2200" b="1" dirty="0" err="1" smtClean="0"/>
              <a:t>Nichino</a:t>
            </a:r>
            <a:endParaRPr lang="en-GB" sz="2200" b="1" dirty="0" smtClean="0"/>
          </a:p>
          <a:p>
            <a:pPr lvl="1" eaLnBrk="1" hangingPunct="1"/>
            <a:r>
              <a:rPr lang="en-GB" sz="2200" b="1" dirty="0" err="1" smtClean="0"/>
              <a:t>Fenpropathrin</a:t>
            </a:r>
            <a:r>
              <a:rPr lang="en-GB" sz="2200" b="1" dirty="0" smtClean="0"/>
              <a:t> Sumitomo</a:t>
            </a:r>
          </a:p>
          <a:p>
            <a:pPr eaLnBrk="1" hangingPunct="1"/>
            <a:endParaRPr lang="en-US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GB" dirty="0" smtClean="0"/>
              <a:t>EU Developments</a:t>
            </a:r>
            <a:endParaRPr lang="en-US" dirty="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229600" cy="57324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chemeClr val="hlink"/>
                </a:solidFill>
              </a:rPr>
              <a:t>Changes to authorisations</a:t>
            </a:r>
          </a:p>
          <a:p>
            <a:pPr>
              <a:lnSpc>
                <a:spcPct val="80000"/>
              </a:lnSpc>
            </a:pPr>
            <a:r>
              <a:rPr lang="en-GB" sz="2400" b="1" dirty="0" smtClean="0"/>
              <a:t>Granted 2011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 smtClean="0"/>
              <a:t>	</a:t>
            </a:r>
            <a:r>
              <a:rPr lang="en-GB" sz="2400" b="1" dirty="0" err="1" smtClean="0"/>
              <a:t>Bitertanol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Buprofezin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Fenazaquin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Hexythiazox</a:t>
            </a:r>
            <a:r>
              <a:rPr lang="en-GB" sz="2400" b="1" dirty="0" smtClean="0"/>
              <a:t>, Lime sulphur, </a:t>
            </a:r>
            <a:r>
              <a:rPr lang="en-GB" sz="2400" b="1" dirty="0" err="1" smtClean="0"/>
              <a:t>Oxyfluorfen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Pyridaben</a:t>
            </a:r>
            <a:r>
              <a:rPr lang="en-GB" sz="2400" b="1" dirty="0" smtClean="0"/>
              <a:t>, </a:t>
            </a:r>
            <a:r>
              <a:rPr lang="en-GB" sz="2400" b="1" dirty="0" err="1" smtClean="0"/>
              <a:t>Azadirachtin</a:t>
            </a:r>
            <a:endParaRPr lang="en-GB" sz="2400" b="1" dirty="0" smtClean="0"/>
          </a:p>
          <a:p>
            <a:pPr>
              <a:lnSpc>
                <a:spcPct val="80000"/>
              </a:lnSpc>
            </a:pPr>
            <a:r>
              <a:rPr lang="en-GB" sz="2400" b="1" dirty="0" smtClean="0"/>
              <a:t>Non-approved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 smtClean="0"/>
              <a:t>	</a:t>
            </a:r>
            <a:r>
              <a:rPr lang="en-GB" sz="2400" b="1" dirty="0" err="1" smtClean="0"/>
              <a:t>Propargite</a:t>
            </a:r>
            <a:endParaRPr lang="en-GB" sz="2400" b="1" dirty="0" smtClean="0"/>
          </a:p>
          <a:p>
            <a:pPr>
              <a:lnSpc>
                <a:spcPct val="80000"/>
              </a:lnSpc>
            </a:pPr>
            <a:r>
              <a:rPr lang="en-GB" sz="2400" b="1" dirty="0" smtClean="0"/>
              <a:t>Resubmitted applications pending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 smtClean="0"/>
              <a:t>	</a:t>
            </a:r>
            <a:r>
              <a:rPr lang="en-GB" sz="2400" b="1" dirty="0" err="1" smtClean="0"/>
              <a:t>Bifenthrin</a:t>
            </a:r>
            <a:endParaRPr lang="en-GB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 smtClean="0">
                <a:solidFill>
                  <a:schemeClr val="hlink"/>
                </a:solidFill>
              </a:rPr>
              <a:t>Proposed changes to MRLs</a:t>
            </a:r>
          </a:p>
          <a:p>
            <a:pPr>
              <a:lnSpc>
                <a:spcPct val="80000"/>
              </a:lnSpc>
            </a:pPr>
            <a:r>
              <a:rPr lang="en-GB" sz="2400" b="1" dirty="0" smtClean="0"/>
              <a:t>SANCO 12226 Adoption of Codex MRLs approved CAC July 2011</a:t>
            </a:r>
          </a:p>
          <a:p>
            <a:pPr lvl="1">
              <a:lnSpc>
                <a:spcPct val="80000"/>
              </a:lnSpc>
            </a:pPr>
            <a:r>
              <a:rPr lang="en-GB" sz="2400" b="1" dirty="0" err="1" smtClean="0"/>
              <a:t>Endosulfan</a:t>
            </a:r>
            <a:r>
              <a:rPr lang="en-GB" sz="2400" b="1" dirty="0" smtClean="0"/>
              <a:t>, </a:t>
            </a:r>
            <a:r>
              <a:rPr lang="en-GB" sz="2400" b="1" dirty="0" err="1" smtClean="0">
                <a:cs typeface="Arial" charset="0"/>
              </a:rPr>
              <a:t>Bifenthrin</a:t>
            </a:r>
            <a:r>
              <a:rPr lang="en-GB" sz="2400" b="1" dirty="0" smtClean="0">
                <a:cs typeface="Arial" charset="0"/>
              </a:rPr>
              <a:t>, </a:t>
            </a:r>
            <a:r>
              <a:rPr lang="en-GB" sz="2400" b="1" dirty="0" err="1" smtClean="0">
                <a:cs typeface="Arial" charset="0"/>
              </a:rPr>
              <a:t>Clothianidin</a:t>
            </a:r>
            <a:r>
              <a:rPr lang="en-GB" sz="2400" b="1" dirty="0" smtClean="0">
                <a:cs typeface="Arial" charset="0"/>
              </a:rPr>
              <a:t>, </a:t>
            </a:r>
            <a:r>
              <a:rPr lang="en-GB" sz="2400" b="1" dirty="0" err="1" smtClean="0">
                <a:cs typeface="Arial" charset="0"/>
              </a:rPr>
              <a:t>Flubendiamide</a:t>
            </a:r>
            <a:r>
              <a:rPr lang="en-GB" sz="2400" b="1" dirty="0" smtClean="0">
                <a:cs typeface="Arial" charset="0"/>
              </a:rPr>
              <a:t>, </a:t>
            </a:r>
            <a:r>
              <a:rPr lang="en-GB" sz="2400" b="1" dirty="0" err="1" smtClean="0">
                <a:cs typeface="Arial" charset="0"/>
              </a:rPr>
              <a:t>Thiamethoxam</a:t>
            </a:r>
            <a:r>
              <a:rPr lang="en-GB" sz="2400" b="1" dirty="0" smtClean="0">
                <a:cs typeface="Arial" charset="0"/>
              </a:rPr>
              <a:t>, </a:t>
            </a:r>
            <a:r>
              <a:rPr lang="en-GB" sz="2400" b="1" dirty="0" err="1" smtClean="0">
                <a:cs typeface="Arial" charset="0"/>
              </a:rPr>
              <a:t>Etoxazole</a:t>
            </a:r>
            <a:endParaRPr lang="en-GB" sz="2400" b="1" dirty="0" smtClean="0">
              <a:cs typeface="Arial" charset="0"/>
            </a:endParaRP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GB" sz="2400" b="1" dirty="0" smtClean="0">
                <a:cs typeface="Arial" charset="0"/>
              </a:rPr>
              <a:t>Discussed at Standing Committee Feb 2012</a:t>
            </a:r>
          </a:p>
          <a:p>
            <a:pPr>
              <a:lnSpc>
                <a:spcPct val="80000"/>
              </a:lnSpc>
            </a:pPr>
            <a:r>
              <a:rPr lang="en-GB" sz="2400" b="1" dirty="0" smtClean="0">
                <a:cs typeface="Arial" charset="0"/>
              </a:rPr>
              <a:t>EFSA opinion</a:t>
            </a:r>
          </a:p>
          <a:p>
            <a:pPr lvl="1">
              <a:lnSpc>
                <a:spcPct val="80000"/>
              </a:lnSpc>
            </a:pPr>
            <a:r>
              <a:rPr lang="en-GB" sz="2400" b="1" dirty="0" err="1" smtClean="0">
                <a:cs typeface="Arial" charset="0"/>
              </a:rPr>
              <a:t>Hexythiazox</a:t>
            </a:r>
            <a:r>
              <a:rPr lang="en-GB" sz="2400" b="1" dirty="0" smtClean="0">
                <a:cs typeface="Arial" charset="0"/>
              </a:rPr>
              <a:t> 0.05* → 4 mg/kg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GB" dirty="0" smtClean="0"/>
              <a:t>EU Developments</a:t>
            </a:r>
            <a:endParaRPr lang="en-US" dirty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4"/>
            <a:ext cx="8229600" cy="5127626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solidFill>
                  <a:schemeClr val="hlink"/>
                </a:solidFill>
              </a:rPr>
              <a:t>‘Article 12’ review of existing MRLs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solidFill>
                <a:schemeClr val="hlink"/>
              </a:solidFill>
            </a:endParaRPr>
          </a:p>
          <a:p>
            <a:pPr>
              <a:lnSpc>
                <a:spcPct val="80000"/>
              </a:lnSpc>
            </a:pPr>
            <a:r>
              <a:rPr lang="en-GB" sz="2000" b="1" dirty="0" smtClean="0"/>
              <a:t>Substances    a) not approved for use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/>
              <a:t>			 b) consumer risk identified     </a:t>
            </a:r>
            <a:r>
              <a:rPr lang="en-GB" sz="2000" b="1" dirty="0" smtClean="0">
                <a:cs typeface="Arial" charset="0"/>
              </a:rPr>
              <a:t>→ MRLs deleted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cs typeface="Arial" charset="0"/>
              </a:rPr>
              <a:t>	unless substantiated Codex or Import tolerance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GB" sz="2000" b="1" dirty="0" smtClean="0">
                <a:cs typeface="Arial" charset="0"/>
              </a:rPr>
              <a:t>Draft proposal SANCO 10691</a:t>
            </a:r>
          </a:p>
          <a:p>
            <a:pPr lvl="1">
              <a:lnSpc>
                <a:spcPct val="80000"/>
              </a:lnSpc>
            </a:pPr>
            <a:r>
              <a:rPr lang="en-GB" sz="2000" b="1" dirty="0" err="1" smtClean="0">
                <a:solidFill>
                  <a:schemeClr val="accent2"/>
                </a:solidFill>
                <a:cs typeface="Arial" charset="0"/>
              </a:rPr>
              <a:t>Dicofol</a:t>
            </a:r>
            <a:r>
              <a:rPr lang="en-GB" sz="2000" b="1" dirty="0" smtClean="0">
                <a:solidFill>
                  <a:schemeClr val="accent2"/>
                </a:solidFill>
                <a:cs typeface="Arial" charset="0"/>
              </a:rPr>
              <a:t> 20 → 0.1*	will lose EU &amp; Codex MRL unless new </a:t>
            </a:r>
            <a:r>
              <a:rPr lang="en-GB" sz="2000" b="1" dirty="0" err="1" smtClean="0">
                <a:solidFill>
                  <a:schemeClr val="accent2"/>
                </a:solidFill>
                <a:cs typeface="Arial" charset="0"/>
              </a:rPr>
              <a:t>Tox</a:t>
            </a:r>
            <a:r>
              <a:rPr lang="en-GB" sz="2000" b="1" dirty="0" smtClean="0">
                <a:solidFill>
                  <a:schemeClr val="accent2"/>
                </a:solidFill>
                <a:cs typeface="Arial" charset="0"/>
              </a:rPr>
              <a:t>. data 			given to	JMPR </a:t>
            </a:r>
          </a:p>
          <a:p>
            <a:pPr lvl="1">
              <a:lnSpc>
                <a:spcPct val="80000"/>
              </a:lnSpc>
            </a:pPr>
            <a:r>
              <a:rPr lang="en-GB" sz="2000" b="1" dirty="0" err="1" smtClean="0">
                <a:cs typeface="Arial" charset="0"/>
              </a:rPr>
              <a:t>Fenitrothion</a:t>
            </a:r>
            <a:r>
              <a:rPr lang="en-GB" sz="2000" b="1" dirty="0" smtClean="0">
                <a:cs typeface="Arial" charset="0"/>
              </a:rPr>
              <a:t> 0.5 </a:t>
            </a:r>
            <a:r>
              <a:rPr lang="en-GB" sz="2000" b="1" dirty="0" smtClean="0"/>
              <a:t> </a:t>
            </a:r>
            <a:r>
              <a:rPr lang="en-GB" sz="2000" b="1" dirty="0" smtClean="0">
                <a:cs typeface="Arial" charset="0"/>
              </a:rPr>
              <a:t>→ 0.05*</a:t>
            </a:r>
          </a:p>
          <a:p>
            <a:pPr lvl="1">
              <a:lnSpc>
                <a:spcPct val="80000"/>
              </a:lnSpc>
            </a:pPr>
            <a:r>
              <a:rPr lang="en-GB" sz="2000" b="1" dirty="0" err="1" smtClean="0">
                <a:cs typeface="Arial" charset="0"/>
              </a:rPr>
              <a:t>Tridemorph</a:t>
            </a:r>
            <a:r>
              <a:rPr lang="en-GB" sz="2000" b="1" dirty="0" smtClean="0">
                <a:cs typeface="Arial" charset="0"/>
              </a:rPr>
              <a:t> 20 </a:t>
            </a:r>
            <a:r>
              <a:rPr lang="en-GB" sz="2000" b="1" dirty="0" smtClean="0"/>
              <a:t> </a:t>
            </a:r>
            <a:r>
              <a:rPr lang="en-GB" sz="2000" b="1" dirty="0" smtClean="0">
                <a:cs typeface="Arial" charset="0"/>
              </a:rPr>
              <a:t>→ 0.05*</a:t>
            </a:r>
          </a:p>
          <a:p>
            <a:pPr lvl="1">
              <a:lnSpc>
                <a:spcPct val="80000"/>
              </a:lnSpc>
            </a:pPr>
            <a:r>
              <a:rPr lang="en-GB" sz="2000" b="1" dirty="0" err="1" smtClean="0">
                <a:solidFill>
                  <a:schemeClr val="accent2"/>
                </a:solidFill>
                <a:cs typeface="Arial" charset="0"/>
              </a:rPr>
              <a:t>Chlorfenapyr</a:t>
            </a:r>
            <a:r>
              <a:rPr lang="en-GB" sz="2000" b="1" dirty="0" smtClean="0">
                <a:solidFill>
                  <a:schemeClr val="accent2"/>
                </a:solidFill>
                <a:cs typeface="Arial" charset="0"/>
              </a:rPr>
              <a:t> 50 </a:t>
            </a:r>
            <a:r>
              <a:rPr lang="en-GB" sz="2000" b="1" dirty="0" smtClean="0">
                <a:solidFill>
                  <a:schemeClr val="accent2"/>
                </a:solidFill>
              </a:rPr>
              <a:t> </a:t>
            </a:r>
            <a:r>
              <a:rPr lang="en-GB" sz="2000" b="1" dirty="0" smtClean="0">
                <a:solidFill>
                  <a:schemeClr val="accent2"/>
                </a:solidFill>
                <a:cs typeface="Arial" charset="0"/>
              </a:rPr>
              <a:t>→ 0.05* or no change?  JMPR evaluation 2012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GB" sz="2000" b="1" dirty="0" smtClean="0">
              <a:cs typeface="Arial" charset="0"/>
            </a:endParaRPr>
          </a:p>
          <a:p>
            <a:pPr>
              <a:lnSpc>
                <a:spcPct val="80000"/>
              </a:lnSpc>
            </a:pPr>
            <a:r>
              <a:rPr lang="en-GB" sz="2000" b="1" dirty="0" smtClean="0">
                <a:cs typeface="Arial" charset="0"/>
              </a:rPr>
              <a:t>Change to LODs for a number of substances</a:t>
            </a:r>
          </a:p>
          <a:p>
            <a:pPr lvl="1">
              <a:lnSpc>
                <a:spcPct val="80000"/>
              </a:lnSpc>
            </a:pPr>
            <a:r>
              <a:rPr lang="en-GB" sz="2000" b="1" dirty="0" smtClean="0">
                <a:cs typeface="Arial" charset="0"/>
              </a:rPr>
              <a:t>E.g. DDT 0.2* </a:t>
            </a:r>
            <a:r>
              <a:rPr lang="en-GB" sz="2000" b="1" dirty="0" smtClean="0"/>
              <a:t> </a:t>
            </a:r>
            <a:r>
              <a:rPr lang="en-GB" sz="2000" b="1" dirty="0" smtClean="0">
                <a:cs typeface="Arial" charset="0"/>
              </a:rPr>
              <a:t>→ 0.05*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GB" sz="2000" b="1" dirty="0" smtClean="0">
                <a:cs typeface="Arial" charset="0"/>
              </a:rPr>
              <a:t>								* denotes LOD</a:t>
            </a:r>
          </a:p>
          <a:p>
            <a:pPr>
              <a:lnSpc>
                <a:spcPct val="80000"/>
              </a:lnSpc>
            </a:pPr>
            <a:r>
              <a:rPr lang="en-GB" sz="2000" b="1" dirty="0" smtClean="0">
                <a:cs typeface="Arial" charset="0"/>
              </a:rPr>
              <a:t>Discussed at Standing Committee Feb 2012</a:t>
            </a:r>
          </a:p>
          <a:p>
            <a:pPr>
              <a:lnSpc>
                <a:spcPct val="80000"/>
              </a:lnSpc>
            </a:pP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eaLnBrk="1" hangingPunct="1"/>
            <a:r>
              <a:rPr lang="en-GB" sz="3800" dirty="0" smtClean="0"/>
              <a:t>Process for Making MRL Submissions</a:t>
            </a:r>
            <a:endParaRPr lang="en-US" sz="3800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09650"/>
            <a:ext cx="8229600" cy="5467350"/>
          </a:xfrm>
        </p:spPr>
        <p:txBody>
          <a:bodyPr>
            <a:noAutofit/>
          </a:bodyPr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Priority lists of MRLs</a:t>
            </a:r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Priority chemicals for tea production</a:t>
            </a:r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Priority chemicals for regulations internationally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Submissions for MRLs in tea</a:t>
            </a:r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Identify opportunities</a:t>
            </a:r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Identify field trial data from producing countries / </a:t>
            </a:r>
            <a:r>
              <a:rPr lang="en-GB" sz="2400" b="1" dirty="0" err="1" smtClean="0"/>
              <a:t>AgroChem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Co.s</a:t>
            </a:r>
            <a:endParaRPr lang="en-GB" sz="2400" b="1" dirty="0" smtClean="0"/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Provide residue monitoring data  </a:t>
            </a:r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Provide summary of MRLs globally for tea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Build working partnership with Agrochemical </a:t>
            </a:r>
            <a:r>
              <a:rPr lang="en-GB" sz="2400" b="1" dirty="0" err="1" smtClean="0"/>
              <a:t>Co.s</a:t>
            </a:r>
            <a:endParaRPr lang="en-GB" sz="2400" b="1" dirty="0" smtClean="0"/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Open dialogue with </a:t>
            </a:r>
            <a:r>
              <a:rPr lang="en-GB" sz="2400" b="1" dirty="0" err="1" smtClean="0"/>
              <a:t>AgroChem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Co.s</a:t>
            </a:r>
            <a:endParaRPr lang="en-GB" sz="2400" b="1" dirty="0" smtClean="0"/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Discuss priority compounds for tea &amp; </a:t>
            </a:r>
            <a:r>
              <a:rPr lang="en-GB" sz="2400" b="1" dirty="0" err="1" smtClean="0"/>
              <a:t>Co.s</a:t>
            </a:r>
            <a:endParaRPr lang="en-GB" sz="2400" b="1" dirty="0" smtClean="0"/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Agree inclusion of tea in submissions</a:t>
            </a:r>
          </a:p>
          <a:p>
            <a:pPr marL="839788" lvl="1" indent="-4953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 sz="2400" b="1" dirty="0" smtClean="0"/>
              <a:t>Provision of field trial data etc.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90599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Important issues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Generally, all are pursuing revision of list of pesticides replacing old by new generation pesticides.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Current recommendations for pesticide use are based on upgraded list.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002060"/>
                </a:solidFill>
              </a:rPr>
              <a:t>Current recommendations  can be considered as PRIORITY list.</a:t>
            </a:r>
          </a:p>
          <a:p>
            <a:pPr marL="514350" indent="-514350" algn="l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CONFUSION  for chemicals as existing in both current and old list, e.g. </a:t>
            </a:r>
            <a:r>
              <a:rPr lang="en-US" dirty="0" err="1" smtClean="0">
                <a:solidFill>
                  <a:srgbClr val="FF0000"/>
                </a:solidFill>
              </a:rPr>
              <a:t>Hexythiazox</a:t>
            </a:r>
            <a:r>
              <a:rPr lang="en-US" dirty="0" smtClean="0">
                <a:solidFill>
                  <a:srgbClr val="FF0000"/>
                </a:solidFill>
              </a:rPr>
              <a:t> in old list in Japan; </a:t>
            </a:r>
            <a:r>
              <a:rPr lang="en-US" dirty="0" err="1" smtClean="0">
                <a:solidFill>
                  <a:srgbClr val="FF0000"/>
                </a:solidFill>
              </a:rPr>
              <a:t>paraquat</a:t>
            </a:r>
            <a:r>
              <a:rPr lang="en-US" dirty="0" smtClean="0">
                <a:solidFill>
                  <a:srgbClr val="FF0000"/>
                </a:solidFill>
              </a:rPr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carbofuran</a:t>
            </a:r>
            <a:r>
              <a:rPr lang="en-US" dirty="0" smtClean="0">
                <a:solidFill>
                  <a:srgbClr val="FF0000"/>
                </a:solidFill>
              </a:rPr>
              <a:t> are old in India but in current list in Sri Lanka.     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90599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ISSUES for FUTURE Actions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7150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Reviewing of existing national MRLs for tea and go for new label claim with MRL for new compounds.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009900"/>
                </a:solidFill>
              </a:rPr>
              <a:t>Strike  a balance between old and new generation compounds based on safety, sustainability, economics 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IPM strategies are to be more effective reducing chemical load.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009900"/>
                </a:solidFill>
              </a:rPr>
              <a:t>Residue data for computation and submission to JMPR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Importing country regulations to recognize efforts of producers taking residue data support from producers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BACKGROUND </a:t>
            </a:r>
            <a:r>
              <a:rPr lang="en-US" sz="3600" b="1" dirty="0" smtClean="0">
                <a:solidFill>
                  <a:srgbClr val="FF0000"/>
                </a:solidFill>
              </a:rPr>
              <a:t>(Ref doc CCP: TE 12/5)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B050"/>
                </a:solidFill>
              </a:rPr>
              <a:t>Recommendations of 19</a:t>
            </a:r>
            <a:r>
              <a:rPr lang="en-US" sz="3600" b="1" baseline="30000" dirty="0" smtClean="0">
                <a:solidFill>
                  <a:srgbClr val="00B050"/>
                </a:solidFill>
              </a:rPr>
              <a:t>th</a:t>
            </a:r>
            <a:r>
              <a:rPr lang="en-US" sz="3600" b="1" dirty="0" smtClean="0">
                <a:solidFill>
                  <a:srgbClr val="00B050"/>
                </a:solidFill>
              </a:rPr>
              <a:t> Session of IGG, Delhi</a:t>
            </a:r>
          </a:p>
          <a:p>
            <a:pPr lvl="0" algn="l"/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7030A0"/>
                </a:solidFill>
              </a:rPr>
              <a:t>(</a:t>
            </a:r>
            <a:r>
              <a:rPr lang="en-US" sz="2800" dirty="0" err="1" smtClean="0">
                <a:solidFill>
                  <a:srgbClr val="7030A0"/>
                </a:solidFill>
              </a:rPr>
              <a:t>i</a:t>
            </a:r>
            <a:r>
              <a:rPr lang="en-US" sz="2800" dirty="0" smtClean="0">
                <a:solidFill>
                  <a:srgbClr val="7030A0"/>
                </a:solidFill>
              </a:rPr>
              <a:t>) co-ordination, prioritization and acceleration of 	submission  of dossiers for </a:t>
            </a:r>
            <a:r>
              <a:rPr lang="en-US" sz="2800" dirty="0" smtClean="0">
                <a:solidFill>
                  <a:srgbClr val="FF0000"/>
                </a:solidFill>
              </a:rPr>
              <a:t>MRLs in tea, </a:t>
            </a:r>
          </a:p>
          <a:p>
            <a:pPr lvl="0" algn="l"/>
            <a:r>
              <a:rPr lang="en-US" sz="2800" dirty="0" smtClean="0">
                <a:solidFill>
                  <a:srgbClr val="7030A0"/>
                </a:solidFill>
              </a:rPr>
              <a:t>(ii) Producing countries shall carry out </a:t>
            </a:r>
            <a:r>
              <a:rPr lang="en-US" sz="2800" dirty="0" smtClean="0">
                <a:solidFill>
                  <a:srgbClr val="FF0000"/>
                </a:solidFill>
              </a:rPr>
              <a:t>field trials on 	alternative pest </a:t>
            </a:r>
            <a:r>
              <a:rPr lang="en-US" sz="2800" dirty="0" smtClean="0">
                <a:solidFill>
                  <a:srgbClr val="7030A0"/>
                </a:solidFill>
              </a:rPr>
              <a:t>management systems</a:t>
            </a:r>
          </a:p>
          <a:p>
            <a:pPr lvl="0" algn="l"/>
            <a:r>
              <a:rPr lang="en-US" sz="2800" dirty="0" smtClean="0">
                <a:solidFill>
                  <a:srgbClr val="7030A0"/>
                </a:solidFill>
              </a:rPr>
              <a:t>(iii) Involvement of all stakeholders, Codex, EU and other 		standard setting bodies</a:t>
            </a:r>
          </a:p>
          <a:p>
            <a:pPr lvl="0" algn="l"/>
            <a:r>
              <a:rPr lang="en-US" sz="2800" dirty="0" smtClean="0">
                <a:solidFill>
                  <a:srgbClr val="7030A0"/>
                </a:solidFill>
              </a:rPr>
              <a:t> (iv) pursue other activities to broaden the  group to ensure 	alignment,</a:t>
            </a:r>
          </a:p>
          <a:p>
            <a:pPr lvl="0" algn="l"/>
            <a:r>
              <a:rPr lang="en-US" sz="2800" dirty="0" smtClean="0">
                <a:solidFill>
                  <a:srgbClr val="7030A0"/>
                </a:solidFill>
              </a:rPr>
              <a:t> (v) conduct a strategy review with a </a:t>
            </a:r>
            <a:r>
              <a:rPr lang="en-US" sz="2800" dirty="0" smtClean="0">
                <a:solidFill>
                  <a:srgbClr val="FF0000"/>
                </a:solidFill>
              </a:rPr>
              <a:t>small subgroup </a:t>
            </a:r>
            <a:r>
              <a:rPr lang="en-US" sz="2800" dirty="0" smtClean="0">
                <a:solidFill>
                  <a:srgbClr val="7030A0"/>
                </a:solidFill>
              </a:rPr>
              <a:t>of 	Working Group members to review the action plan.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90599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ISSUES for FUTURE Actions (contd.)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715000"/>
          </a:xfrm>
        </p:spPr>
        <p:txBody>
          <a:bodyPr>
            <a:noAutofit/>
          </a:bodyPr>
          <a:lstStyle/>
          <a:p>
            <a:pPr marL="514350" indent="-514350" algn="l">
              <a:buFont typeface="+mj-lt"/>
              <a:buAutoNum type="arabicPeriod" startAt="6"/>
            </a:pPr>
            <a:r>
              <a:rPr lang="en-US" sz="2400" dirty="0" smtClean="0">
                <a:solidFill>
                  <a:srgbClr val="009900"/>
                </a:solidFill>
              </a:rPr>
              <a:t>Withdrawal of chemicals is  a concern to producers. 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FF0000"/>
                </a:solidFill>
              </a:rPr>
              <a:t>Short and long term goals of WG to persist .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009900"/>
                </a:solidFill>
              </a:rPr>
              <a:t>For better harmonizing of MRLs between EU, Codex, Japan and US – FAO to intervene for acceptance of  information / field data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FF0000"/>
                </a:solidFill>
              </a:rPr>
              <a:t>Develop uniform Risk assessment criteria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009900"/>
                </a:solidFill>
              </a:rPr>
              <a:t>Based on the list of chemicals used in producer countries, to prioritize them and generate data for submissions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FF0000"/>
                </a:solidFill>
              </a:rPr>
              <a:t>Make use of electronic forum of the FAO to share and exchange all information on pest management, pesticide use and data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009900"/>
                </a:solidFill>
              </a:rPr>
              <a:t>To place pesticide manufactures on board for toxicological data submissions.</a:t>
            </a:r>
          </a:p>
          <a:p>
            <a:pPr marL="514350" indent="-514350" algn="l">
              <a:buAutoNum type="arabicPeriod" startAt="6"/>
            </a:pPr>
            <a:r>
              <a:rPr lang="en-US" sz="2400" dirty="0" smtClean="0">
                <a:solidFill>
                  <a:srgbClr val="FF0000"/>
                </a:solidFill>
              </a:rPr>
              <a:t>WG to meet soon in </a:t>
            </a:r>
            <a:r>
              <a:rPr lang="en-US" sz="2400" dirty="0" err="1" smtClean="0">
                <a:solidFill>
                  <a:srgbClr val="FF0000"/>
                </a:solidFill>
              </a:rPr>
              <a:t>intersessional</a:t>
            </a:r>
            <a:r>
              <a:rPr lang="en-US" sz="2400" dirty="0" smtClean="0">
                <a:solidFill>
                  <a:srgbClr val="FF0000"/>
                </a:solidFill>
              </a:rPr>
              <a:t> meeting for prioritization and to collate data.</a:t>
            </a:r>
          </a:p>
          <a:p>
            <a:pPr marL="514350" indent="-514350" algn="l"/>
            <a:r>
              <a:rPr lang="en-US" sz="2400" dirty="0" smtClean="0">
                <a:solidFill>
                  <a:srgbClr val="FF0000"/>
                </a:solidFill>
              </a:rPr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GRAY AREAS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marL="514350" indent="-514350" algn="l"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Country information are lacking on – 	</a:t>
            </a:r>
          </a:p>
          <a:p>
            <a:pPr marL="514350" indent="-514350" algn="l"/>
            <a:r>
              <a:rPr lang="en-US" dirty="0" smtClean="0">
                <a:solidFill>
                  <a:srgbClr val="C00000"/>
                </a:solidFill>
              </a:rPr>
              <a:t>		</a:t>
            </a:r>
            <a:r>
              <a:rPr lang="en-US" dirty="0" smtClean="0">
                <a:solidFill>
                  <a:schemeClr val="tx1"/>
                </a:solidFill>
              </a:rPr>
              <a:t>** MRL, Number of compounds under 			trial, submission of data to JMPR.</a:t>
            </a:r>
          </a:p>
          <a:p>
            <a:pPr marL="514350" indent="-514350" algn="l"/>
            <a:r>
              <a:rPr lang="en-US" dirty="0" smtClean="0">
                <a:solidFill>
                  <a:srgbClr val="341AF8"/>
                </a:solidFill>
              </a:rPr>
              <a:t>		** Capacity building in residue works.</a:t>
            </a:r>
          </a:p>
          <a:p>
            <a:pPr marL="514350" indent="-514350" algn="l"/>
            <a:r>
              <a:rPr lang="en-US" dirty="0" smtClean="0">
                <a:solidFill>
                  <a:srgbClr val="00B050"/>
                </a:solidFill>
              </a:rPr>
              <a:t>		** Cooperation in computation of dossiers with 		minimum 8 </a:t>
            </a:r>
            <a:r>
              <a:rPr lang="en-US" dirty="0" err="1" smtClean="0">
                <a:solidFill>
                  <a:srgbClr val="00B050"/>
                </a:solidFill>
              </a:rPr>
              <a:t>expts</a:t>
            </a:r>
            <a:r>
              <a:rPr lang="en-US" dirty="0" smtClean="0">
                <a:solidFill>
                  <a:srgbClr val="00B050"/>
                </a:solidFill>
              </a:rPr>
              <a:t>. </a:t>
            </a:r>
          </a:p>
          <a:p>
            <a:pPr marL="514350" indent="-514350" algn="l"/>
            <a:r>
              <a:rPr lang="en-US" dirty="0" smtClean="0">
                <a:solidFill>
                  <a:srgbClr val="00B050"/>
                </a:solidFill>
              </a:rPr>
              <a:t>	</a:t>
            </a:r>
            <a:r>
              <a:rPr lang="en-US" dirty="0" smtClean="0">
                <a:solidFill>
                  <a:srgbClr val="7030A0"/>
                </a:solidFill>
              </a:rPr>
              <a:t>	**Communication gap</a:t>
            </a:r>
            <a:r>
              <a:rPr lang="en-US" dirty="0" smtClean="0">
                <a:solidFill>
                  <a:srgbClr val="00B050"/>
                </a:solidFill>
              </a:rPr>
              <a:t>	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>
                <a:solidFill>
                  <a:srgbClr val="341AF8"/>
                </a:solidFill>
              </a:rPr>
              <a:t>CONCLUSION</a:t>
            </a:r>
            <a:endParaRPr lang="en-US" dirty="0">
              <a:solidFill>
                <a:srgbClr val="341AF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341AF8"/>
                </a:solidFill>
              </a:rPr>
              <a:t>Priority list of chemicals and generation of residue data as per JMPR and submission to National regulators / JMPR / Importing country regulators.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To share constraints in pest and disease control in Producing countries by Non Producing countries to achieve Harmonization in MRL.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Sharing of residue Data bank by the Regulators while fixing MRL for tea is essential.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C00000"/>
                </a:solidFill>
              </a:rPr>
              <a:t>If points 1 to 3 above are followed, all will gain to over come this non-tariff barrier for sustainability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61999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SUMMARY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85800"/>
            <a:ext cx="9144000" cy="5943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009900"/>
                </a:solidFill>
              </a:rPr>
              <a:t>Responses to Questionnaires strengthened the efforts in HARMONISATION of MRLs, but still a long way.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341AF8"/>
                </a:solidFill>
              </a:rPr>
              <a:t>The efforts of residue data generation should continue for national as well as international use.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rgbClr val="C00000"/>
                </a:solidFill>
              </a:rPr>
              <a:t>IPM to be strengthened.</a:t>
            </a:r>
          </a:p>
          <a:p>
            <a:pPr marL="514350" indent="-514350" algn="l">
              <a:buAutoNum type="arabicPeriod"/>
            </a:pP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Fixation of realistic MRLs is essential all through.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Tea as perennial crop needs ‘time allowance’ to switch over to new compounds </a:t>
            </a:r>
            <a:r>
              <a:rPr lang="en-US" sz="2800" i="1" dirty="0" err="1" smtClean="0">
                <a:solidFill>
                  <a:srgbClr val="002060"/>
                </a:solidFill>
              </a:rPr>
              <a:t>vis</a:t>
            </a:r>
            <a:r>
              <a:rPr lang="en-US" sz="2800" i="1" dirty="0" smtClean="0">
                <a:solidFill>
                  <a:srgbClr val="002060"/>
                </a:solidFill>
              </a:rPr>
              <a:t> a </a:t>
            </a:r>
            <a:r>
              <a:rPr lang="en-US" sz="2800" i="1" dirty="0" err="1" smtClean="0">
                <a:solidFill>
                  <a:srgbClr val="002060"/>
                </a:solidFill>
              </a:rPr>
              <a:t>vis</a:t>
            </a:r>
            <a:r>
              <a:rPr lang="en-US" sz="2800" i="1" dirty="0" smtClean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new MRLs 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5E79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</a:t>
            </a: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IN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914399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ACTIONS TAKEN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90600"/>
            <a:ext cx="9144000" cy="5867400"/>
          </a:xfrm>
          <a:noFill/>
        </p:spPr>
        <p:txBody>
          <a:bodyPr>
            <a:normAutofit fontScale="92500" lnSpcReduction="20000"/>
          </a:bodyPr>
          <a:lstStyle/>
          <a:p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3600" b="1" dirty="0" smtClean="0">
                <a:solidFill>
                  <a:srgbClr val="009900"/>
                </a:solidFill>
              </a:rPr>
              <a:t>Holding  Sub group meeting of WG in CANADA on 21 Sept, 2010 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Following discussions, the  participants once again reiterated the goal of the Group as:</a:t>
            </a:r>
          </a:p>
          <a:p>
            <a:r>
              <a:rPr lang="en-US" sz="4000" b="1" dirty="0" smtClean="0">
                <a:solidFill>
                  <a:srgbClr val="FF0000"/>
                </a:solidFill>
              </a:rPr>
              <a:t>“To achieve global cooperation obtaining maximum residue levels (MRLs) in tea” </a:t>
            </a:r>
            <a:r>
              <a:rPr lang="en-US" sz="2000" b="1" dirty="0" smtClean="0">
                <a:solidFill>
                  <a:srgbClr val="FF0000"/>
                </a:solidFill>
              </a:rPr>
              <a:t>and</a:t>
            </a:r>
          </a:p>
          <a:p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sz="3500" b="1" dirty="0" smtClean="0">
                <a:solidFill>
                  <a:srgbClr val="002060"/>
                </a:solidFill>
              </a:rPr>
              <a:t>Identified  major issues after deliberations on country positions, finally agreed on the </a:t>
            </a:r>
            <a:r>
              <a:rPr lang="en-US" sz="3500" b="1" dirty="0" smtClean="0">
                <a:solidFill>
                  <a:srgbClr val="009900"/>
                </a:solidFill>
              </a:rPr>
              <a:t>goals of the group to tackle the issues.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Finally, QUESTIONNAIRES developed and circulated</a:t>
            </a:r>
          </a:p>
          <a:p>
            <a:pPr algn="l"/>
            <a:r>
              <a:rPr lang="en-US" b="1" dirty="0" smtClean="0">
                <a:solidFill>
                  <a:srgbClr val="FF0000"/>
                </a:solidFill>
              </a:rPr>
              <a:t>  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Report of the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 Group 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was presented in the WG meeting in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Kenya, Jul 18-19, 2011 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along with information submitted by few members.</a:t>
            </a:r>
          </a:p>
          <a:p>
            <a:pPr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WG on MRL finally agreed in Kenya meeting on the Action Plan as decided.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66799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ACTION PLAN IN WG MEETING, KENYA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18-19 July, 2011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 marL="742950" indent="-742950" algn="l">
              <a:buAutoNum type="alphaUcPeriod"/>
            </a:pPr>
            <a:r>
              <a:rPr lang="en-US" sz="3600" b="1" dirty="0" smtClean="0">
                <a:solidFill>
                  <a:srgbClr val="00B050"/>
                </a:solidFill>
              </a:rPr>
              <a:t>Agreed  activities to achieve                                             					</a:t>
            </a:r>
            <a:r>
              <a:rPr lang="en-US" sz="3600" b="1" dirty="0" smtClean="0">
                <a:solidFill>
                  <a:srgbClr val="FF0000"/>
                </a:solidFill>
              </a:rPr>
              <a:t>Objectives  &amp; Goal	</a:t>
            </a:r>
          </a:p>
          <a:p>
            <a:pPr marL="1657350" lvl="2" indent="-742950" algn="l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continue  to generate data  for MRL, submit to CODEX;</a:t>
            </a:r>
          </a:p>
          <a:p>
            <a:pPr marL="1657350" lvl="2" indent="-742950" algn="l">
              <a:buFont typeface="+mj-lt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identify Compounds for future trial;</a:t>
            </a:r>
          </a:p>
          <a:p>
            <a:pPr marL="1657350" lvl="2" indent="-742950" algn="l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continue field trials on priority 	compounds;</a:t>
            </a:r>
          </a:p>
          <a:p>
            <a:pPr marL="1657350" lvl="2" indent="-742950" algn="l">
              <a:buFont typeface="+mj-lt"/>
              <a:buAutoNum type="arabicPeriod"/>
            </a:pP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develop IPM in member countries</a:t>
            </a:r>
          </a:p>
          <a:p>
            <a:pPr algn="l">
              <a:buFont typeface="Arial" pitchFamily="34" charset="0"/>
              <a:buChar char="•"/>
            </a:pPr>
            <a:endParaRPr lang="en-US" sz="3600" b="1" dirty="0" smtClean="0">
              <a:solidFill>
                <a:srgbClr val="00B050"/>
              </a:solidFill>
            </a:endParaRPr>
          </a:p>
          <a:p>
            <a:pPr algn="l">
              <a:buFont typeface="Wingdings" pitchFamily="2" charset="2"/>
              <a:buChar char="q"/>
            </a:pPr>
            <a:endParaRPr lang="en-US" b="1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50"/>
                </a:solidFill>
              </a:rPr>
              <a:t>B. Action plans for all  Four (4) </a:t>
            </a:r>
            <a:r>
              <a:rPr lang="en-US" sz="3600" b="1" dirty="0" smtClean="0">
                <a:solidFill>
                  <a:schemeClr val="tx1"/>
                </a:solidFill>
              </a:rPr>
              <a:t>GOALS</a:t>
            </a:r>
          </a:p>
          <a:p>
            <a:pPr algn="ctr"/>
            <a:endParaRPr lang="en-US" sz="3600" dirty="0" smtClean="0">
              <a:solidFill>
                <a:srgbClr val="00B050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</a:rPr>
              <a:t>To develop &amp; implement </a:t>
            </a:r>
            <a:r>
              <a:rPr lang="en-US" sz="3200" b="1" i="1" dirty="0" smtClean="0">
                <a:solidFill>
                  <a:srgbClr val="002060"/>
                </a:solidFill>
              </a:rPr>
              <a:t>IPM</a:t>
            </a:r>
            <a:r>
              <a:rPr lang="en-US" sz="3200" dirty="0" smtClean="0">
                <a:solidFill>
                  <a:srgbClr val="FF0000"/>
                </a:solidFill>
              </a:rPr>
              <a:t> strategies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</a:rPr>
              <a:t>To continue MRL submissions to JMPR, producing, 	consuming countries</a:t>
            </a:r>
          </a:p>
          <a:p>
            <a:pPr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</a:rPr>
              <a:t>To </a:t>
            </a:r>
            <a:r>
              <a:rPr lang="en-US" sz="3200" dirty="0" err="1" smtClean="0">
                <a:solidFill>
                  <a:srgbClr val="FF0000"/>
                </a:solidFill>
              </a:rPr>
              <a:t>programme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</a:rPr>
              <a:t>replacement of old / banned </a:t>
            </a:r>
            <a:r>
              <a:rPr lang="en-US" sz="3200" dirty="0" smtClean="0">
                <a:solidFill>
                  <a:srgbClr val="FF0000"/>
                </a:solidFill>
              </a:rPr>
              <a:t>	compounds, </a:t>
            </a:r>
            <a:r>
              <a:rPr lang="en-US" sz="3200" b="1" i="1" dirty="0" smtClean="0">
                <a:solidFill>
                  <a:srgbClr val="002060"/>
                </a:solidFill>
              </a:rPr>
              <a:t>discouraging sudden withdrawal       </a:t>
            </a:r>
            <a:r>
              <a:rPr lang="en-US" sz="3200" dirty="0" smtClean="0">
                <a:solidFill>
                  <a:srgbClr val="FF0000"/>
                </a:solidFill>
              </a:rPr>
              <a:t>	of approval without alternatives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</a:rPr>
              <a:t>To develop </a:t>
            </a:r>
            <a:r>
              <a:rPr lang="en-US" sz="3200" b="1" i="1" dirty="0" smtClean="0">
                <a:solidFill>
                  <a:srgbClr val="FF0000"/>
                </a:solidFill>
              </a:rPr>
              <a:t>priority list </a:t>
            </a:r>
            <a:r>
              <a:rPr lang="en-US" sz="3200" dirty="0" smtClean="0">
                <a:solidFill>
                  <a:srgbClr val="002060"/>
                </a:solidFill>
              </a:rPr>
              <a:t>of pesticides based on 	sustainability, affordability, safety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FF0000"/>
                </a:solidFill>
              </a:rPr>
              <a:t>To give </a:t>
            </a:r>
            <a:r>
              <a:rPr lang="en-US" sz="3200" b="1" dirty="0" smtClean="0">
                <a:solidFill>
                  <a:schemeClr val="tx1"/>
                </a:solidFill>
              </a:rPr>
              <a:t>advance notice </a:t>
            </a:r>
            <a:r>
              <a:rPr lang="en-US" sz="3200" dirty="0" smtClean="0">
                <a:solidFill>
                  <a:srgbClr val="FF0000"/>
                </a:solidFill>
              </a:rPr>
              <a:t>of changes in 	authorization</a:t>
            </a:r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>
                <a:solidFill>
                  <a:srgbClr val="002060"/>
                </a:solidFill>
              </a:rPr>
              <a:t>To develop effective communication plan.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</p:spPr>
        <p:txBody>
          <a:bodyPr>
            <a:normAutofit/>
          </a:bodyPr>
          <a:lstStyle/>
          <a:p>
            <a:r>
              <a:rPr lang="en-US" sz="4200" b="1" dirty="0" smtClean="0">
                <a:solidFill>
                  <a:srgbClr val="00B050"/>
                </a:solidFill>
              </a:rPr>
              <a:t>ACTIVITIES  identified to </a:t>
            </a:r>
            <a:r>
              <a:rPr lang="en-US" sz="4200" b="1" dirty="0" smtClean="0"/>
              <a:t>achieve GOALS</a:t>
            </a:r>
            <a:endParaRPr lang="en-US" sz="4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PRODUCING</a:t>
            </a:r>
            <a:r>
              <a:rPr lang="en-US" sz="2800" dirty="0" smtClean="0">
                <a:solidFill>
                  <a:srgbClr val="FF0000"/>
                </a:solidFill>
              </a:rPr>
              <a:t> countries --- </a:t>
            </a:r>
            <a:r>
              <a:rPr lang="en-US" sz="2800" b="1" dirty="0" smtClean="0">
                <a:solidFill>
                  <a:srgbClr val="FF0000"/>
                </a:solidFill>
              </a:rPr>
              <a:t>key issues, goals 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219199"/>
          <a:ext cx="9143999" cy="5358679"/>
        </p:xfrm>
        <a:graphic>
          <a:graphicData uri="http://schemas.openxmlformats.org/drawingml/2006/table">
            <a:tbl>
              <a:tblPr/>
              <a:tblGrid>
                <a:gridCol w="609600"/>
                <a:gridCol w="3657600"/>
                <a:gridCol w="4876799"/>
              </a:tblGrid>
              <a:tr h="4602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SL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Key </a:t>
                      </a:r>
                      <a:r>
                        <a:rPr lang="en-US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issues (short)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latin typeface="Times New Roman"/>
                          <a:ea typeface="Calibri"/>
                          <a:cs typeface="Times New Roman"/>
                        </a:rPr>
                        <a:t>Goal (short)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6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Evolving pest pressures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Develop and implement IPM strategies</a:t>
                      </a:r>
                      <a:endParaRPr lang="en-US" sz="24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23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Lack of MRLs, non harmonized MRLs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Reclassification of tea from minor to major crop at JMPR</a:t>
                      </a: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; Obtain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MRLs for chemicals in use in both producing and consuming countries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7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Replacement of old </a:t>
                      </a:r>
                      <a:r>
                        <a:rPr lang="en-US" sz="2400" b="1" dirty="0" smtClean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chemicals/banning </a:t>
                      </a: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of old chemicals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Replacement </a:t>
                      </a:r>
                      <a:r>
                        <a:rPr lang="en-US" sz="2400" b="1" dirty="0" err="1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programmes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3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Health, safety, sustainability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Prioritization of chemicals based on health, safety and sustainability</a:t>
                      </a:r>
                      <a:endParaRPr lang="en-US" sz="24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118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en-US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Communication among stakeholders</a:t>
                      </a:r>
                      <a:endParaRPr lang="en-US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1" dirty="0">
                          <a:latin typeface="Times New Roman"/>
                          <a:ea typeface="Calibri"/>
                          <a:cs typeface="Times New Roman"/>
                        </a:rPr>
                        <a:t>Effective plan for communication</a:t>
                      </a:r>
                      <a:endParaRPr lang="en-US" sz="24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QUESTIONNAIRES Re-CIRCULATED TO THE STAKEHOLDERS AND INFORMATION SOUGHT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1644</Words>
  <Application>Microsoft Office PowerPoint</Application>
  <PresentationFormat>On-screen Show (4:3)</PresentationFormat>
  <Paragraphs>527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REPORT OF THE WORKING GROUP ON  MAXIMUM RESIDUE LIMIT (MRL) IN TEA </vt:lpstr>
      <vt:lpstr>Reporting and Compilations :</vt:lpstr>
      <vt:lpstr>BACKGROUND (Ref doc CCP: TE 12/5)</vt:lpstr>
      <vt:lpstr>ACTIONS TAKEN</vt:lpstr>
      <vt:lpstr>Slide 5</vt:lpstr>
      <vt:lpstr>ACTION PLAN IN WG MEETING, KENYA 18-19 July, 2011</vt:lpstr>
      <vt:lpstr>Slide 7</vt:lpstr>
      <vt:lpstr>ACTIVITIES  identified to achieve GOALS</vt:lpstr>
      <vt:lpstr>QUESTIONNAIRES Re-CIRCULATED TO THE STAKEHOLDERS AND INFORMATION SOUGHT</vt:lpstr>
      <vt:lpstr> Information from Questionnaires  addressing Goals and Objectives</vt:lpstr>
      <vt:lpstr>RESULTS  </vt:lpstr>
      <vt:lpstr>Table 1: SUMMARY OF PESTS / Diseases AFFECTING CROP LOSSES  (number of key pests given in parenthesis)  </vt:lpstr>
      <vt:lpstr>Slide 13</vt:lpstr>
      <vt:lpstr>  Table 2: SUMMARY OF IPM STRATERGIES IN PEST MANAGEMENT Number of Asterisks (*) level of IPM practices adopted  </vt:lpstr>
      <vt:lpstr>IPM strategies adopted:</vt:lpstr>
      <vt:lpstr> Table 3: SUMMARY OF PESTICIDE USE  No. pesticides used</vt:lpstr>
      <vt:lpstr> Table 3: SUMMARY OF PESTICIDE USE  </vt:lpstr>
      <vt:lpstr>  Table 4: SUMMARY OF PESTICIDE USE STATUS Name of pesticide </vt:lpstr>
      <vt:lpstr>  Table 4: SUMMARY OF PESTICIDE USE STATUS </vt:lpstr>
      <vt:lpstr>OBSERVATIONS ON DATA</vt:lpstr>
      <vt:lpstr>North America Developments</vt:lpstr>
      <vt:lpstr>Submissions for Tea - MRLs Granted</vt:lpstr>
      <vt:lpstr>Submissions for Tea - New MRL Petitions </vt:lpstr>
      <vt:lpstr>CODEX MRLs</vt:lpstr>
      <vt:lpstr>EU Developments</vt:lpstr>
      <vt:lpstr>EU Developments</vt:lpstr>
      <vt:lpstr>Process for Making MRL Submissions</vt:lpstr>
      <vt:lpstr>Important issues</vt:lpstr>
      <vt:lpstr>ISSUES for FUTURE Actions</vt:lpstr>
      <vt:lpstr>ISSUES for FUTURE Actions (contd.)</vt:lpstr>
      <vt:lpstr>GRAY AREAS</vt:lpstr>
      <vt:lpstr>CONCLUSION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 OF THE WG ON MRL</dc:title>
  <dc:creator>T C CHAUDHURI</dc:creator>
  <cp:lastModifiedBy>T C CHAUDHURI</cp:lastModifiedBy>
  <cp:revision>75</cp:revision>
  <dcterms:created xsi:type="dcterms:W3CDTF">2006-08-16T00:00:00Z</dcterms:created>
  <dcterms:modified xsi:type="dcterms:W3CDTF">2012-01-30T08:55:34Z</dcterms:modified>
</cp:coreProperties>
</file>