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70" r:id="rId10"/>
    <p:sldId id="263" r:id="rId11"/>
    <p:sldId id="264" r:id="rId12"/>
    <p:sldId id="265" r:id="rId13"/>
    <p:sldId id="271" r:id="rId14"/>
    <p:sldId id="266" r:id="rId15"/>
    <p:sldId id="277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6029" autoAdjust="0"/>
    <p:restoredTop sz="94660"/>
  </p:normalViewPr>
  <p:slideViewPr>
    <p:cSldViewPr>
      <p:cViewPr>
        <p:scale>
          <a:sx n="49" d="100"/>
          <a:sy n="49" d="100"/>
        </p:scale>
        <p:origin x="-1494" y="-1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F80E3-523E-4943-9349-4C820DCC1373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02FD2-60FE-4446-8C47-199604088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C556-0469-4360-9C67-CC4604544A38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CD67-2EB4-4B2D-8284-173AB6D13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C556-0469-4360-9C67-CC4604544A38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CD67-2EB4-4B2D-8284-173AB6D13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C556-0469-4360-9C67-CC4604544A38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CD67-2EB4-4B2D-8284-173AB6D13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C556-0469-4360-9C67-CC4604544A38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CD67-2EB4-4B2D-8284-173AB6D13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C556-0469-4360-9C67-CC4604544A38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CD67-2EB4-4B2D-8284-173AB6D13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C556-0469-4360-9C67-CC4604544A38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CD67-2EB4-4B2D-8284-173AB6D13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C556-0469-4360-9C67-CC4604544A38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CD67-2EB4-4B2D-8284-173AB6D13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C556-0469-4360-9C67-CC4604544A38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CD67-2EB4-4B2D-8284-173AB6D13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C556-0469-4360-9C67-CC4604544A38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CD67-2EB4-4B2D-8284-173AB6D13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C556-0469-4360-9C67-CC4604544A38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CD67-2EB4-4B2D-8284-173AB6D13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C556-0469-4360-9C67-CC4604544A38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F1BCD67-2EB4-4B2D-8284-173AB6D135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80C556-0469-4360-9C67-CC4604544A38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1BCD67-2EB4-4B2D-8284-173AB6D135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hyperlink" Target="http://www.google.lk/imgres?imgurl=http://www.clker.com/cliparts/0/d/6/2/1194986453169663323smiley006.svg.hi.png&amp;imgrefurl=http://www.clker.com/clipart-4238.html&amp;usg=__uI2y7ODFsyaLoHaDAAgQgIiJccc=&amp;h=597&amp;w=594&amp;sz=53&amp;hl=en&amp;start=7&amp;zoom=1&amp;tbnid=5E8v4CTdZKKK0M:&amp;tbnh=135&amp;tbnw=134&amp;ei=NSEeT9PWLIjzrQf4nsCVDA&amp;prev=/search?q=face+with+crying&amp;hl=en&amp;gbv=2&amp;tbm=isch&amp;itbs=1" TargetMode="Externa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851648" cy="50292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  <a:latin typeface="Bell MT" pitchFamily="18" charset="0"/>
              </a:rPr>
              <a:t>20</a:t>
            </a:r>
            <a:r>
              <a:rPr lang="en-US" sz="3600" baseline="30000" dirty="0" smtClean="0">
                <a:solidFill>
                  <a:srgbClr val="FFC000"/>
                </a:solidFill>
                <a:latin typeface="Bell MT" pitchFamily="18" charset="0"/>
              </a:rPr>
              <a:t>th</a:t>
            </a:r>
            <a:r>
              <a:rPr lang="en-US" sz="3600" dirty="0" smtClean="0">
                <a:solidFill>
                  <a:srgbClr val="FFC000"/>
                </a:solidFill>
                <a:latin typeface="Bell MT" pitchFamily="18" charset="0"/>
              </a:rPr>
              <a:t> SESSION </a:t>
            </a:r>
            <a:br>
              <a:rPr lang="en-US" sz="3600" dirty="0" smtClean="0">
                <a:solidFill>
                  <a:srgbClr val="FFC000"/>
                </a:solidFill>
                <a:latin typeface="Bell MT" pitchFamily="18" charset="0"/>
              </a:rPr>
            </a:br>
            <a:r>
              <a:rPr lang="en-US" sz="3600" dirty="0" smtClean="0">
                <a:solidFill>
                  <a:srgbClr val="FFC000"/>
                </a:solidFill>
                <a:latin typeface="Bell MT" pitchFamily="18" charset="0"/>
              </a:rPr>
              <a:t/>
            </a:r>
            <a:br>
              <a:rPr lang="en-US" sz="3600" dirty="0" smtClean="0">
                <a:solidFill>
                  <a:srgbClr val="FFC000"/>
                </a:solidFill>
                <a:latin typeface="Bell MT" pitchFamily="18" charset="0"/>
              </a:rPr>
            </a:br>
            <a:r>
              <a:rPr lang="en-US" sz="3600" dirty="0" smtClean="0">
                <a:solidFill>
                  <a:srgbClr val="FFC000"/>
                </a:solidFill>
                <a:latin typeface="Bell MT" pitchFamily="18" charset="0"/>
              </a:rPr>
              <a:t>OF </a:t>
            </a:r>
            <a:r>
              <a:rPr lang="en-US" sz="3600" dirty="0" smtClean="0">
                <a:solidFill>
                  <a:schemeClr val="tx1"/>
                </a:solidFill>
                <a:latin typeface="Bell MT" pitchFamily="18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Bell MT" pitchFamily="18" charset="0"/>
              </a:rPr>
            </a:br>
            <a:r>
              <a:rPr lang="en-US" sz="3600" dirty="0" smtClean="0">
                <a:solidFill>
                  <a:srgbClr val="FFFF00"/>
                </a:solidFill>
                <a:latin typeface="Bell MT" pitchFamily="18" charset="0"/>
              </a:rPr>
              <a:t/>
            </a:r>
            <a:br>
              <a:rPr lang="en-US" sz="3600" dirty="0" smtClean="0">
                <a:solidFill>
                  <a:srgbClr val="FFFF00"/>
                </a:solidFill>
                <a:latin typeface="Bell MT" pitchFamily="18" charset="0"/>
              </a:rPr>
            </a:br>
            <a:r>
              <a:rPr lang="en-US" sz="3600" dirty="0" smtClean="0">
                <a:solidFill>
                  <a:srgbClr val="FFFF00"/>
                </a:solidFill>
                <a:latin typeface="Bell MT" pitchFamily="18" charset="0"/>
              </a:rPr>
              <a:t>FAO /IGG ON TEA </a:t>
            </a:r>
            <a:br>
              <a:rPr lang="en-US" sz="3600" dirty="0" smtClean="0">
                <a:solidFill>
                  <a:srgbClr val="FFFF00"/>
                </a:solidFill>
                <a:latin typeface="Bell MT" pitchFamily="18" charset="0"/>
              </a:rPr>
            </a:br>
            <a:r>
              <a:rPr lang="en-US" sz="3600" dirty="0" smtClean="0">
                <a:solidFill>
                  <a:srgbClr val="FFFF00"/>
                </a:solidFill>
                <a:latin typeface="Bell MT" pitchFamily="18" charset="0"/>
              </a:rPr>
              <a:t/>
            </a:r>
            <a:br>
              <a:rPr lang="en-US" sz="3600" dirty="0" smtClean="0">
                <a:solidFill>
                  <a:srgbClr val="FFFF00"/>
                </a:solidFill>
                <a:latin typeface="Bell MT" pitchFamily="18" charset="0"/>
              </a:rPr>
            </a:br>
            <a:r>
              <a:rPr lang="en-US" sz="3600" dirty="0" smtClean="0">
                <a:solidFill>
                  <a:srgbClr val="FFC000"/>
                </a:solidFill>
                <a:latin typeface="Bell MT" pitchFamily="18" charset="0"/>
              </a:rPr>
              <a:t>IN </a:t>
            </a:r>
            <a:br>
              <a:rPr lang="en-US" sz="3600" dirty="0" smtClean="0">
                <a:solidFill>
                  <a:srgbClr val="FFC000"/>
                </a:solidFill>
                <a:latin typeface="Bell MT" pitchFamily="18" charset="0"/>
              </a:rPr>
            </a:br>
            <a:r>
              <a:rPr lang="en-US" sz="3600" dirty="0" smtClean="0">
                <a:solidFill>
                  <a:srgbClr val="FFC000"/>
                </a:solidFill>
                <a:latin typeface="Bell MT" pitchFamily="18" charset="0"/>
              </a:rPr>
              <a:t/>
            </a:r>
            <a:br>
              <a:rPr lang="en-US" sz="3600" dirty="0" smtClean="0">
                <a:solidFill>
                  <a:srgbClr val="FFC000"/>
                </a:solidFill>
                <a:latin typeface="Bell MT" pitchFamily="18" charset="0"/>
              </a:rPr>
            </a:br>
            <a:r>
              <a:rPr lang="en-US" sz="3600" dirty="0" smtClean="0">
                <a:solidFill>
                  <a:srgbClr val="FFC000"/>
                </a:solidFill>
                <a:latin typeface="Bell MT" pitchFamily="18" charset="0"/>
              </a:rPr>
              <a:t>COLOMBO, SRI LANKA </a:t>
            </a:r>
            <a:endParaRPr lang="en-US" sz="3600" dirty="0">
              <a:solidFill>
                <a:srgbClr val="FFC000"/>
              </a:solidFill>
              <a:latin typeface="Bell MT" pitchFamily="18" charset="0"/>
            </a:endParaRPr>
          </a:p>
        </p:txBody>
      </p:sp>
      <p:pic>
        <p:nvPicPr>
          <p:cNvPr id="15364" name="Picture 4" descr="http://www.behindcity.com/images/productimages/1445/Sri%20Lanka%20Nuwaraeliya%20Hill%20S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371600"/>
            <a:ext cx="2895600" cy="2209800"/>
          </a:xfrm>
          <a:prstGeom prst="ellipse">
            <a:avLst/>
          </a:prstGeom>
          <a:noFill/>
        </p:spPr>
      </p:pic>
      <p:pic>
        <p:nvPicPr>
          <p:cNvPr id="15366" name="Picture 6" descr="http://srilankagallery.files.wordpress.com/2009/04/beach_sri_lanka.jpg?w=4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4876800"/>
            <a:ext cx="1600200" cy="1600200"/>
          </a:xfrm>
          <a:prstGeom prst="round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</p:pic>
      <p:pic>
        <p:nvPicPr>
          <p:cNvPr id="15369" name="Picture 9" descr="D:\Recovered on 21.11.2008\Quick NTFS Partition 3\all files manel\d\New Folder\0164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2282" y="4267201"/>
            <a:ext cx="1786518" cy="2590800"/>
          </a:xfrm>
          <a:prstGeom prst="ellipse">
            <a:avLst/>
          </a:prstGeom>
          <a:noFill/>
        </p:spPr>
      </p:pic>
      <p:pic>
        <p:nvPicPr>
          <p:cNvPr id="15371" name="Picture 11" descr="http://www.tiyagitours.com/images/ge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828800"/>
            <a:ext cx="2032000" cy="1524000"/>
          </a:xfrm>
          <a:prstGeom prst="flowChartAlternateProcess">
            <a:avLst/>
          </a:prstGeom>
          <a:noFill/>
        </p:spPr>
      </p:pic>
      <p:pic>
        <p:nvPicPr>
          <p:cNvPr id="15373" name="Picture 13" descr="http://1.bp.blogspot.com/-Uas3e7tf_Rk/To7U_VV_gaI/AAAAAAAABJE/XLeMwXTJCts/s400/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0"/>
            <a:ext cx="1422400" cy="1066800"/>
          </a:xfrm>
          <a:prstGeom prst="ellipse">
            <a:avLst/>
          </a:prstGeom>
          <a:noFill/>
        </p:spPr>
      </p:pic>
      <p:pic>
        <p:nvPicPr>
          <p:cNvPr id="1027" name="Picture 3" descr="Black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53788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600" y="228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Status of Compliance With ISO 3720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47800" y="685800"/>
          <a:ext cx="6096000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Sri Lanka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Fully</a:t>
                      </a:r>
                      <a:r>
                        <a:rPr lang="en-US" baseline="0" dirty="0" smtClean="0"/>
                        <a:t> Compliant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India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Fully Compliant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Bangladesh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Fully Compliant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Malawi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Compliant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Tanzania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Compliant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Kenya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Awaiting Response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Vietnam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Awaiting Response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Indonesia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Awaiting Response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Awaiting Response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Rwanda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Awaiting Response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Uganda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Awaiting Response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Burundi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Awaiting Response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Nigeria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Awaiting Response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Nepal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Awaiting Response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Zimbabwe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Awaiting Response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Bl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788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shopping_reces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-1"/>
            <a:ext cx="2209799" cy="146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Recognition  of </a:t>
            </a:r>
          </a:p>
          <a:p>
            <a:pPr algn="ctr"/>
            <a:r>
              <a:rPr lang="en-US" sz="3200" b="1" dirty="0" smtClean="0">
                <a:solidFill>
                  <a:srgbClr val="FFC000"/>
                </a:solidFill>
                <a:latin typeface="Aparajita" pitchFamily="34" charset="0"/>
                <a:cs typeface="Aparajita" pitchFamily="34" charset="0"/>
              </a:rPr>
              <a:t>ISO 3720  </a:t>
            </a:r>
            <a:r>
              <a:rPr lang="en-US" sz="3200" b="1" dirty="0" smtClean="0">
                <a:solidFill>
                  <a:srgbClr val="FFC000"/>
                </a:solidFill>
              </a:rPr>
              <a:t>by Consumer Nations 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318022"/>
            <a:ext cx="8382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FF00"/>
                </a:solidFill>
              </a:rPr>
              <a:t> Vital importance  of tea consuming countries recognizing ISO 3720 Standard as a Minimum Quality parameter at the point of import</a:t>
            </a:r>
          </a:p>
          <a:p>
            <a:pPr algn="just">
              <a:buFont typeface="Wingdings" pitchFamily="2" charset="2"/>
              <a:buChar char="§"/>
            </a:pPr>
            <a:endParaRPr lang="en-US" sz="2800" dirty="0" smtClean="0">
              <a:solidFill>
                <a:srgbClr val="FFFF0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FF00"/>
                </a:solidFill>
              </a:rPr>
              <a:t> Endorsement of an internationally accepted food standard for tea</a:t>
            </a:r>
          </a:p>
          <a:p>
            <a:pPr algn="just">
              <a:buFont typeface="Wingdings" pitchFamily="2" charset="2"/>
              <a:buChar char="§"/>
            </a:pPr>
            <a:endParaRPr lang="en-US" sz="2800" dirty="0" smtClean="0">
              <a:solidFill>
                <a:srgbClr val="FFFF0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FF00"/>
                </a:solidFill>
              </a:rPr>
              <a:t> Ascertain views &amp; observations from consumer member  countries such as U.K, USA, Germany , Canada , Japan and Russia etc. on the possibilities of recognizing ISO 3720 Standard for Black Tea at point of entry. </a:t>
            </a: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3" descr="Bla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788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Difficulties Encountered in  Adopting </a:t>
            </a:r>
          </a:p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ISO 3720 Standard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164134"/>
            <a:ext cx="8610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Recognition that certain producer countries encounter difficulties in implementing ISO3720 standard </a:t>
            </a:r>
          </a:p>
          <a:p>
            <a:pPr algn="just">
              <a:buFont typeface="Wingdings" pitchFamily="2" charset="2"/>
              <a:buChar char="§"/>
            </a:pPr>
            <a:endParaRPr lang="en-US" sz="2800" dirty="0" smtClean="0">
              <a:solidFill>
                <a:srgbClr val="FFFF0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FF00"/>
                </a:solidFill>
              </a:rPr>
              <a:t> Identifying the specific difficulties of individual member nations </a:t>
            </a:r>
          </a:p>
          <a:p>
            <a:pPr algn="just">
              <a:buFont typeface="Wingdings" pitchFamily="2" charset="2"/>
              <a:buChar char="§"/>
            </a:pPr>
            <a:endParaRPr lang="en-US" sz="2800" dirty="0" smtClean="0">
              <a:solidFill>
                <a:srgbClr val="FFFF0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FF00"/>
                </a:solidFill>
              </a:rPr>
              <a:t> Lack of technicians &amp;Laboratories highlighted by  Rwanda , Uganda &amp; Tanzania to be addressed </a:t>
            </a:r>
          </a:p>
          <a:p>
            <a:pPr algn="just">
              <a:buFont typeface="Wingdings" pitchFamily="2" charset="2"/>
              <a:buChar char="§"/>
            </a:pPr>
            <a:endParaRPr lang="en-US" sz="2800" dirty="0" smtClean="0">
              <a:solidFill>
                <a:srgbClr val="FFFF0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FF00"/>
                </a:solidFill>
              </a:rPr>
              <a:t> Formulation  of a Road Map  to assist tea producing countries with difficulties to work towards compliance of ISO 3720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5" name="Picture 3" descr="Bl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788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4572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   Chemical Parameters for Green  Tea  </a:t>
            </a:r>
          </a:p>
          <a:p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  ISO 11287</a:t>
            </a:r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1" y="1676400"/>
          <a:ext cx="8458201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199"/>
                <a:gridCol w="1752600"/>
                <a:gridCol w="16764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Testing</a:t>
                      </a:r>
                      <a:r>
                        <a:rPr lang="en-US" baseline="0" dirty="0" smtClean="0"/>
                        <a:t> Method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Water extract %</a:t>
                      </a:r>
                      <a:r>
                        <a:rPr lang="en-US" baseline="0" dirty="0" smtClean="0"/>
                        <a:t> (m/m)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32 min.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ISO  9768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ash ,%(m/m)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8 max.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 min.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ISO  1575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Water – soluble ash, % (m/m of total ash)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45 min.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ISO 1576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Alkalinity of water</a:t>
                      </a:r>
                      <a:r>
                        <a:rPr lang="en-US" baseline="0" dirty="0" smtClean="0"/>
                        <a:t> – soluble ash, % (m/m)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r>
                        <a:rPr lang="en-US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min.</a:t>
                      </a:r>
                    </a:p>
                    <a:p>
                      <a:endParaRPr lang="en-US" baseline="30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  <a:r>
                        <a:rPr lang="en-US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max.</a:t>
                      </a:r>
                      <a:endParaRPr lang="en-US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ISO 1578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Acid</a:t>
                      </a:r>
                      <a:r>
                        <a:rPr lang="en-US" baseline="0" dirty="0" smtClean="0"/>
                        <a:t> - insoluble ash %(m/m)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1.0 max.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ISO 1577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Crude fiber ,%(m/m)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16.5 max.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ISO 5498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or </a:t>
                      </a:r>
                    </a:p>
                    <a:p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ISO 15598 </a:t>
                      </a:r>
                      <a:endParaRPr lang="en-US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</a:t>
                      </a:r>
                      <a:r>
                        <a:rPr lang="en-US" dirty="0" err="1" smtClean="0"/>
                        <a:t>Catechins</a:t>
                      </a:r>
                      <a:r>
                        <a:rPr lang="en-US" dirty="0" smtClean="0"/>
                        <a:t>, % (m/m)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  min.</a:t>
                      </a:r>
                      <a:endParaRPr lang="en-US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ISO 14502 - 2</a:t>
                      </a:r>
                      <a:endParaRPr lang="en-US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</a:t>
                      </a:r>
                      <a:r>
                        <a:rPr lang="en-US" dirty="0" err="1" smtClean="0"/>
                        <a:t>polyphenols</a:t>
                      </a:r>
                      <a:r>
                        <a:rPr lang="en-US" dirty="0" smtClean="0"/>
                        <a:t>,(</a:t>
                      </a:r>
                      <a:r>
                        <a:rPr lang="en-US" baseline="0" dirty="0" smtClean="0"/>
                        <a:t>%(m/m)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11 min.</a:t>
                      </a:r>
                      <a:endParaRPr lang="en-US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ISO 14502 - 1</a:t>
                      </a:r>
                      <a:endParaRPr lang="en-US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Ratio total </a:t>
                      </a:r>
                      <a:r>
                        <a:rPr lang="en-US" dirty="0" err="1" smtClean="0"/>
                        <a:t>catechins</a:t>
                      </a:r>
                      <a:r>
                        <a:rPr lang="en-US" dirty="0" smtClean="0"/>
                        <a:t> to total </a:t>
                      </a:r>
                      <a:r>
                        <a:rPr lang="en-US" dirty="0" err="1" smtClean="0"/>
                        <a:t>polyphenols</a:t>
                      </a:r>
                      <a:r>
                        <a:rPr lang="en-US" dirty="0" smtClean="0"/>
                        <a:t>,(m/m)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0.5min.</a:t>
                      </a:r>
                      <a:endParaRPr lang="en-US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://media.agriculturesource.com/product/imgage/Agriculture/2010090405/017066a5beff5eb1c5fb167eca5a454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52600" cy="1676400"/>
          </a:xfrm>
          <a:prstGeom prst="rect">
            <a:avLst/>
          </a:prstGeom>
          <a:noFill/>
        </p:spPr>
      </p:pic>
      <p:pic>
        <p:nvPicPr>
          <p:cNvPr id="5" name="Picture 3" descr="Bla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788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4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</a:rPr>
              <a:t>Status of Adaptation or Implementation of ISO </a:t>
            </a:r>
            <a:r>
              <a:rPr lang="en-US" sz="2800" b="1" dirty="0" smtClean="0">
                <a:solidFill>
                  <a:srgbClr val="FFC000"/>
                </a:solidFill>
                <a:latin typeface="Aparajita" pitchFamily="34" charset="0"/>
                <a:cs typeface="Aparajita" pitchFamily="34" charset="0"/>
              </a:rPr>
              <a:t>11287 </a:t>
            </a:r>
            <a:r>
              <a:rPr lang="en-US" sz="2800" b="1" dirty="0" smtClean="0">
                <a:solidFill>
                  <a:srgbClr val="FFC000"/>
                </a:solidFill>
              </a:rPr>
              <a:t>Minimum Quality Standard for Green Tea </a:t>
            </a:r>
            <a:endParaRPr lang="en-US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1524000"/>
          <a:ext cx="83820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586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Country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Status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Sri Lanka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Fully Implemented 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India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Fully Implemented 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Bangladesh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Implementing ISO 3720 Standard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China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To be verified 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Japan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To be verified 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Taiwan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To be verified 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Vietnam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To be verified 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Indonesia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To be verified 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Bl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788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28800"/>
            <a:ext cx="4139536" cy="300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3950" y="1828800"/>
            <a:ext cx="442321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" y="6096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Forecast  on  Global T ea Prices by FAO  </a:t>
            </a:r>
            <a:endParaRPr lang="en-US" sz="3200" b="1" dirty="0">
              <a:solidFill>
                <a:srgbClr val="FFC000"/>
              </a:solidFill>
            </a:endParaRPr>
          </a:p>
        </p:txBody>
      </p:sp>
      <p:pic>
        <p:nvPicPr>
          <p:cNvPr id="12" name="Picture 2" descr="http://www.dreamstime.com/laughing-face-thumb185527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953000"/>
            <a:ext cx="1676400" cy="1676400"/>
          </a:xfrm>
          <a:prstGeom prst="rect">
            <a:avLst/>
          </a:prstGeom>
          <a:noFill/>
        </p:spPr>
      </p:pic>
      <p:pic>
        <p:nvPicPr>
          <p:cNvPr id="3082" name="Picture 10" descr="http://t3.gstatic.com/images?q=tbn:ANd9GcREFd3nH8Rjc9tkgGdDBS1rdZJ21QFEYFbBBpCHSdnC6X0ETSFQlqZPgywKTw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5015552"/>
            <a:ext cx="1524000" cy="1535374"/>
          </a:xfrm>
          <a:prstGeom prst="rect">
            <a:avLst/>
          </a:prstGeom>
          <a:noFill/>
        </p:spPr>
      </p:pic>
      <p:pic>
        <p:nvPicPr>
          <p:cNvPr id="8" name="Picture 3" descr="Black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53788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5596116"/>
            <a:ext cx="5257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FFC000"/>
                </a:solidFill>
              </a:rPr>
              <a:t>Hasitha De Alwis</a:t>
            </a:r>
          </a:p>
          <a:p>
            <a:pPr algn="r"/>
            <a:r>
              <a:rPr lang="en-US" sz="2400" b="1" dirty="0" smtClean="0">
                <a:solidFill>
                  <a:srgbClr val="FFC000"/>
                </a:solidFill>
              </a:rPr>
              <a:t>Director – Promotion</a:t>
            </a:r>
          </a:p>
          <a:p>
            <a:pPr algn="r"/>
            <a:r>
              <a:rPr lang="en-US" sz="2400" b="1" dirty="0" smtClean="0">
                <a:solidFill>
                  <a:srgbClr val="FFC000"/>
                </a:solidFill>
              </a:rPr>
              <a:t>Sri Lanka Tea Board </a:t>
            </a:r>
            <a:endParaRPr lang="en-US" sz="2400" b="1" dirty="0">
              <a:solidFill>
                <a:srgbClr val="FFC000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76400"/>
            <a:ext cx="5334000" cy="393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676400" y="6096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Book Antiqua" pitchFamily="18" charset="0"/>
              </a:rPr>
              <a:t>Thank You ! </a:t>
            </a:r>
            <a:endParaRPr lang="en-US" sz="6000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pic>
        <p:nvPicPr>
          <p:cNvPr id="6" name="Picture 3" descr="Bla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788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304800" y="304800"/>
            <a:ext cx="8839200" cy="5176802"/>
          </a:xfrm>
          <a:prstGeom prst="rect">
            <a:avLst/>
          </a:prstGeom>
          <a:noFill/>
        </p:spPr>
        <p:txBody>
          <a:bodyPr vert="horz" wrap="square" lIns="0" rIns="18288" rtlCol="0">
            <a:sp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WORKING GROUP 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ell MT" pitchFamily="18" charset="0"/>
              <a:ea typeface="+mn-ea"/>
              <a:cs typeface="+mn-cs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ON  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ell MT" pitchFamily="18" charset="0"/>
              <a:ea typeface="+mn-ea"/>
              <a:cs typeface="+mn-cs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TEA TRADE &amp; QUALITY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ll MT" pitchFamily="18" charset="0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      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CHAIR                    –   SRI  LANKA 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     CO – CHAIRS         –    KENYA , CHINA, INDIA     						&amp;  				                 INDONESIA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ell MT" pitchFamily="18" charset="0"/>
              <a:ea typeface="+mn-ea"/>
              <a:cs typeface="+mn-cs"/>
            </a:endParaRPr>
          </a:p>
        </p:txBody>
      </p:sp>
      <p:pic>
        <p:nvPicPr>
          <p:cNvPr id="6148" name="Picture 4" descr="http://t0.gstatic.com/images?q=tbn:ANd9GcQtQ4T-1a9tedqRVSrb1QcVuFjLxoM2VrfMDqnsbJ9ENCd-G7SH0p1SUzn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648200"/>
            <a:ext cx="1494692" cy="1979083"/>
          </a:xfrm>
          <a:prstGeom prst="rect">
            <a:avLst/>
          </a:prstGeom>
          <a:noFill/>
        </p:spPr>
      </p:pic>
      <p:pic>
        <p:nvPicPr>
          <p:cNvPr id="6150" name="Picture 6" descr="China 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5287191"/>
            <a:ext cx="1981200" cy="1570809"/>
          </a:xfrm>
          <a:prstGeom prst="rect">
            <a:avLst/>
          </a:prstGeom>
          <a:noFill/>
        </p:spPr>
      </p:pic>
      <p:pic>
        <p:nvPicPr>
          <p:cNvPr id="6152" name="Picture 8" descr="http://t3.gstatic.com/images?q=tbn:ANd9GcQy3OVhf042bWqxBTWx3DDGy23gH0Dj7X7Iw_JLqqr8yPewGi_GUVQcHt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5334000"/>
            <a:ext cx="1404936" cy="1524000"/>
          </a:xfrm>
          <a:prstGeom prst="rect">
            <a:avLst/>
          </a:prstGeom>
          <a:noFill/>
        </p:spPr>
      </p:pic>
      <p:pic>
        <p:nvPicPr>
          <p:cNvPr id="6154" name="Picture 10" descr="http://t2.gstatic.com/images?q=tbn:ANd9GcSt3nqEgoxq31w36r6tqSUJFX3hFp6Dz_Qx4TPw7R2KEooX-DKEBuJfr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4401" y="5410200"/>
            <a:ext cx="1299599" cy="14478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57200"/>
            <a:ext cx="1676400" cy="256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 descr="D:\picture\Blac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1676400"/>
            <a:ext cx="754194" cy="533400"/>
          </a:xfrm>
          <a:prstGeom prst="rect">
            <a:avLst/>
          </a:prstGeom>
          <a:noFill/>
        </p:spPr>
      </p:pic>
      <p:pic>
        <p:nvPicPr>
          <p:cNvPr id="10" name="Picture 3" descr="Black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53788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www.atg.wa.gov/uploadedImages/Home/Supporting_Law_Enforcement/Vulnerable_Adult_Initiative/h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4920" y="5181600"/>
            <a:ext cx="2449080" cy="1676400"/>
          </a:xfrm>
          <a:prstGeom prst="rect">
            <a:avLst/>
          </a:prstGeom>
          <a:noFill/>
        </p:spPr>
      </p:pic>
      <p:sp>
        <p:nvSpPr>
          <p:cNvPr id="4" name="Content Placeholder 4"/>
          <p:cNvSpPr txBox="1">
            <a:spLocks/>
          </p:cNvSpPr>
          <p:nvPr/>
        </p:nvSpPr>
        <p:spPr>
          <a:xfrm>
            <a:off x="0" y="1295400"/>
            <a:ext cx="8610600" cy="7091172"/>
          </a:xfrm>
          <a:prstGeom prst="rect">
            <a:avLst/>
          </a:prstGeom>
          <a:noFill/>
        </p:spPr>
        <p:txBody>
          <a:bodyPr vert="horz" wrap="square" lIns="0" rIns="18288" rtlCol="0">
            <a:spAutoFit/>
          </a:bodyPr>
          <a:lstStyle/>
          <a:p>
            <a:pPr marL="109538" marR="45720" lvl="0" indent="-109538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Initial proposal mooted at  the  15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th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 session in Colombo,       Sri  Lanka   - 2003</a:t>
            </a:r>
          </a:p>
          <a:p>
            <a:pPr marL="109538" marR="45720" lvl="0" indent="-109538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Proposal ratified at the 16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th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 session in Bali, Indonesia </a:t>
            </a:r>
          </a:p>
          <a:p>
            <a:pPr marL="173038" marR="45720" lvl="0" indent="-173038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Agenda paper  submitted  at the  17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th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 session in Nairobi , Kenya   - 2006</a:t>
            </a:r>
          </a:p>
          <a:p>
            <a:pPr marL="174625" marR="45720" lvl="0" indent="-174625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Formation of  Working Group proposed  at the 18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th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 session in Hangzhou, China  -   2008</a:t>
            </a:r>
          </a:p>
          <a:p>
            <a:pPr marL="174625" marR="45720" lvl="0" indent="-17462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4625" marR="45720" lvl="0" indent="-17462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09600" y="457200"/>
            <a:ext cx="8153400" cy="553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18288" bIns="0" rtlCol="0" anchor="b">
            <a:sp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Back Ground 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3314" name="Picture 2" descr="http://www.ecmconnection.com/crlive/files/images/c481157d-e5b7-42ea-9779-c57d823a781d/writing_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371600" cy="1367647"/>
          </a:xfrm>
          <a:prstGeom prst="rect">
            <a:avLst/>
          </a:prstGeom>
          <a:noFill/>
        </p:spPr>
      </p:pic>
      <p:pic>
        <p:nvPicPr>
          <p:cNvPr id="6" name="Picture 3" descr="Blac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3788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8382000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marR="45720" lvl="0" indent="-174625" algn="just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§"/>
              <a:defRPr/>
            </a:pPr>
            <a:endParaRPr lang="en-US" sz="2800" dirty="0" smtClean="0">
              <a:latin typeface="Bell MT" pitchFamily="18" charset="0"/>
            </a:endParaRPr>
          </a:p>
          <a:p>
            <a:pPr marL="174625" marR="45720" indent="-174625" algn="just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FFFF00"/>
                </a:solidFill>
                <a:latin typeface="Bell MT" pitchFamily="18" charset="0"/>
              </a:rPr>
              <a:t>Sri Lanka appointed as chairperson  &amp;  India , Kenya, China  as well as Indonesia  selected as co- chairs in Rome , Italy  - 2009</a:t>
            </a:r>
          </a:p>
          <a:p>
            <a:pPr marL="174625" marR="45720" lvl="0" indent="-174625" algn="just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FFFF00"/>
                </a:solidFill>
                <a:latin typeface="Bell MT" pitchFamily="18" charset="0"/>
              </a:rPr>
              <a:t>Progress  reported  by Sri Lanka  at the 19</a:t>
            </a:r>
            <a:r>
              <a:rPr lang="en-US" sz="2800" baseline="30000" dirty="0" smtClean="0">
                <a:solidFill>
                  <a:srgbClr val="FFFF00"/>
                </a:solidFill>
                <a:latin typeface="Bell MT" pitchFamily="18" charset="0"/>
              </a:rPr>
              <a:t>th</a:t>
            </a:r>
            <a:r>
              <a:rPr lang="en-US" sz="2800" dirty="0" smtClean="0">
                <a:solidFill>
                  <a:srgbClr val="FFFF00"/>
                </a:solidFill>
                <a:latin typeface="Bell MT" pitchFamily="18" charset="0"/>
              </a:rPr>
              <a:t> session in New Delhi , India  - 2010</a:t>
            </a:r>
          </a:p>
          <a:p>
            <a:pPr marL="174625" marR="45720" lvl="0" indent="-174625" algn="just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FFFF00"/>
                </a:solidFill>
                <a:latin typeface="Bell MT" pitchFamily="18" charset="0"/>
              </a:rPr>
              <a:t>Road Map proposed by Sri Lanka at the Working Group Sessions in Mombasa , Kenya -2011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Picture 3" descr="Bl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788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95400"/>
            <a:ext cx="8686800" cy="470916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Unanimity among most producer nations to ensure compliance of ISO 3720 Minimum Quality Standard for Black Tea 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ell MT" pitchFamily="18" charset="0"/>
              <a:ea typeface="+mn-ea"/>
              <a:cs typeface="+mn-cs"/>
            </a:endParaRP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			 (a)  National Legislation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			 (b)  Statutory Provision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                    		 (c)  Voluntary Standards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			 (d)  Code of ethics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ell MT" pitchFamily="18" charset="0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Bell MT" pitchFamily="18" charset="0"/>
                <a:ea typeface="+mj-ea"/>
                <a:cs typeface="+mj-cs"/>
              </a:rPr>
              <a:t>ACTION PLANS &amp; RESOLUTIONS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Bell MT" pitchFamily="18" charset="0"/>
              <a:ea typeface="+mj-ea"/>
              <a:cs typeface="+mj-cs"/>
            </a:endParaRPr>
          </a:p>
        </p:txBody>
      </p:sp>
      <p:pic>
        <p:nvPicPr>
          <p:cNvPr id="12290" name="Picture 2" descr="http://www.adcet.edu.au/Admin/UploadedFiles/Images/Photos/jigsaw%20succ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0"/>
            <a:ext cx="2984500" cy="2376831"/>
          </a:xfrm>
          <a:prstGeom prst="rect">
            <a:avLst/>
          </a:prstGeom>
          <a:noFill/>
        </p:spPr>
      </p:pic>
      <p:pic>
        <p:nvPicPr>
          <p:cNvPr id="5" name="Picture 3" descr="Bla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788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381000"/>
            <a:ext cx="8229600" cy="381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Bell MT" pitchFamily="18" charset="0"/>
                <a:ea typeface="+mj-ea"/>
                <a:cs typeface="+mj-cs"/>
              </a:rPr>
              <a:t>ACTION PLANS &amp; RESOLUTIONS Cont.,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066800"/>
            <a:ext cx="88392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Invite prominent tea producing nations not regularly participating at FAO /IGG on Tea sessions to come on  - board.  Ex-: Turkey , Vietnam, &amp; Iran etc.</a:t>
            </a:r>
          </a:p>
          <a:p>
            <a:pPr algn="just">
              <a:buFont typeface="Wingdings" pitchFamily="2" charset="2"/>
              <a:buChar char="§"/>
            </a:pPr>
            <a:endParaRPr lang="en-US" dirty="0" smtClean="0">
              <a:solidFill>
                <a:srgbClr val="FFFF0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FF00"/>
                </a:solidFill>
              </a:rPr>
              <a:t> Canvass important participating nations at FAO/IGG on Tea Sessions not committed as yet to agree to work towards  ISO 3720 Minimum standard for Black Tea .</a:t>
            </a:r>
          </a:p>
          <a:p>
            <a:pPr algn="just"/>
            <a:r>
              <a:rPr lang="en-US" sz="2800" dirty="0" smtClean="0">
                <a:solidFill>
                  <a:srgbClr val="FFFF00"/>
                </a:solidFill>
              </a:rPr>
              <a:t> Ex: China, Argentina &amp; Nepal  etc.</a:t>
            </a:r>
          </a:p>
          <a:p>
            <a:pPr algn="just">
              <a:buFont typeface="Wingdings" pitchFamily="2" charset="2"/>
              <a:buChar char="§"/>
            </a:pPr>
            <a:endParaRPr lang="en-US" dirty="0" smtClean="0">
              <a:solidFill>
                <a:srgbClr val="FFFF0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FF00"/>
                </a:solidFill>
              </a:rPr>
              <a:t> Request smaller Asian &amp; African tea producing  countries to follow suit.  Ex: Taiwan, Myanmar, Uganda, Zimbabwe, Burundi, Cameroon etc. 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5" name="Picture 3" descr="Bl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788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www.intersteel.de/english/files/shipment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9614" y="4876800"/>
            <a:ext cx="2864386" cy="1981200"/>
          </a:xfrm>
          <a:prstGeom prst="round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Harmonization on Points of Application to Comply with ISO 3720 Standard </a:t>
            </a:r>
            <a:endParaRPr lang="en-US" sz="3200" b="1" dirty="0">
              <a:solidFill>
                <a:srgbClr val="FFC000"/>
              </a:solidFill>
            </a:endParaRPr>
          </a:p>
        </p:txBody>
      </p:sp>
      <p:pic>
        <p:nvPicPr>
          <p:cNvPr id="10244" name="Picture 4" descr="http://www.adaderana.lk/news_images/1233930393picking-the-tea-bu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0793" y="1371600"/>
            <a:ext cx="1573207" cy="15843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1595021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Farm Gate (Tea Field) -  GAP &amp; Two Leaves &amp; Bud Concept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FF00"/>
                </a:solidFill>
              </a:rPr>
              <a:t>Factory Level – GMP 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FF00"/>
                </a:solidFill>
              </a:rPr>
              <a:t>Pre –Auction -  sampling 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FF00"/>
                </a:solidFill>
              </a:rPr>
              <a:t>Post Auction / Pre shipment – Sampling 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FF00"/>
                </a:solidFill>
              </a:rPr>
              <a:t>Pre import / Post import – Sampling / Analysis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FF00"/>
                </a:solidFill>
              </a:rPr>
              <a:t>Post  shipment / Retail - Analysis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0247" name="Picture 7" descr="http://www.srilankaecotourism.com/images/hotel_kandapo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2133600"/>
            <a:ext cx="2514600" cy="1441490"/>
          </a:xfrm>
          <a:prstGeom prst="rect">
            <a:avLst/>
          </a:prstGeom>
          <a:noFill/>
        </p:spPr>
      </p:pic>
      <p:pic>
        <p:nvPicPr>
          <p:cNvPr id="7" name="Picture 3" descr="Blac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3788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4572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 Chemical Parameters  for Black Tea 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                           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ISO 3720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1676400"/>
          <a:ext cx="8305799" cy="459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2057400"/>
                <a:gridCol w="20573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Characteristics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Requirement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Testing</a:t>
                      </a:r>
                      <a:r>
                        <a:rPr lang="en-US" sz="2000" baseline="0" dirty="0" smtClean="0"/>
                        <a:t> Method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Water extract %</a:t>
                      </a:r>
                      <a:r>
                        <a:rPr lang="en-US" sz="2000" baseline="0" dirty="0" smtClean="0"/>
                        <a:t> (m/m)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32 min.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ISO  9768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Total ash ,%(m/m)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  max.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 min.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ISO  1575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Water – soluble ash, % (m/m of total ash)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45 min.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ISO 1576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Alkalinity of water</a:t>
                      </a:r>
                      <a:r>
                        <a:rPr lang="en-US" sz="2000" baseline="0" dirty="0" smtClean="0"/>
                        <a:t> – soluble ash, % (m/m)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r>
                        <a:rPr lang="en-US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min.</a:t>
                      </a:r>
                    </a:p>
                    <a:p>
                      <a:endParaRPr lang="en-US" sz="2000" baseline="30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  <a:r>
                        <a:rPr lang="en-US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max.</a:t>
                      </a:r>
                      <a:endParaRPr lang="en-US" sz="2000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ISO 1578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Acid</a:t>
                      </a:r>
                      <a:r>
                        <a:rPr lang="en-US" sz="2000" baseline="0" dirty="0" smtClean="0"/>
                        <a:t> - insoluble ash %(m/m)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1.0  max.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ISO 1577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Crude fiber ,%(m/m)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16.5 max.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ISO 5498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or </a:t>
                      </a:r>
                    </a:p>
                    <a:p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ISO 15598 </a:t>
                      </a:r>
                      <a:endParaRPr lang="en-US" sz="2000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Total </a:t>
                      </a:r>
                      <a:r>
                        <a:rPr lang="en-US" sz="2000" dirty="0" err="1" smtClean="0"/>
                        <a:t>Polyphenols</a:t>
                      </a:r>
                      <a:r>
                        <a:rPr lang="en-US" sz="2000" baseline="0" dirty="0" smtClean="0"/>
                        <a:t> , %(m/m)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9 min.</a:t>
                      </a:r>
                      <a:endParaRPr lang="en-US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ISO 14502 - 1</a:t>
                      </a:r>
                      <a:endParaRPr lang="en-US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Bl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788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ristontea.com/img/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0"/>
            <a:ext cx="2819400" cy="1905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685800"/>
            <a:ext cx="716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TESTING METHODS  ADOPTED FOR  ANALYSIS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8915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C000"/>
                </a:solidFill>
              </a:rPr>
              <a:t>Methodology  for Monitoring of Quality Standards 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pPr marL="182563" indent="-182563">
              <a:buFont typeface="Arial" pitchFamily="34" charset="0"/>
              <a:buChar char="•"/>
              <a:tabLst>
                <a:tab pos="182563" algn="l"/>
              </a:tabLst>
            </a:pPr>
            <a:r>
              <a:rPr lang="en-US" sz="2400" dirty="0" smtClean="0">
                <a:solidFill>
                  <a:srgbClr val="FFFF00"/>
                </a:solidFill>
              </a:rPr>
              <a:t>Factory  level/Pre Auction  /Post Auction  / Pre Imports / Post imports / Pre Shipment/Post Shipment/ Retail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 Regular Sampling by  Tea Inspectors / Instructors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 Ensuring  compliance of  ISO 3720  minimum quality standard         at the point of export   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7620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Country : Sri Lanka </a:t>
            </a: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6" name="Picture 3" descr="Bla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788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1265</TotalTime>
  <Words>884</Words>
  <Application>Microsoft Office PowerPoint</Application>
  <PresentationFormat>On-screen Show (4:3)</PresentationFormat>
  <Paragraphs>204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20th SESSION   OF   FAO /IGG ON TEA   IN   COLOMBO, SRI LANKA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20th SESSION OF  FAO /IGG ON TEA  IN  COLOMBO , SRI LANKA</dc:title>
  <dc:creator>Manel</dc:creator>
  <cp:lastModifiedBy>ABIA</cp:lastModifiedBy>
  <cp:revision>91</cp:revision>
  <dcterms:created xsi:type="dcterms:W3CDTF">2012-01-20T18:35:59Z</dcterms:created>
  <dcterms:modified xsi:type="dcterms:W3CDTF">2012-01-30T07:49:09Z</dcterms:modified>
</cp:coreProperties>
</file>