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2" r:id="rId3"/>
    <p:sldId id="273" r:id="rId4"/>
    <p:sldId id="275" r:id="rId5"/>
    <p:sldId id="289" r:id="rId6"/>
    <p:sldId id="288" r:id="rId7"/>
    <p:sldId id="291" r:id="rId8"/>
    <p:sldId id="287" r:id="rId9"/>
    <p:sldId id="286" r:id="rId10"/>
    <p:sldId id="292" r:id="rId11"/>
    <p:sldId id="285" r:id="rId12"/>
    <p:sldId id="284" r:id="rId13"/>
    <p:sldId id="293" r:id="rId14"/>
    <p:sldId id="294" r:id="rId15"/>
    <p:sldId id="28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autoAdjust="0"/>
    <p:restoredTop sz="94656" autoAdjust="0"/>
  </p:normalViewPr>
  <p:slideViewPr>
    <p:cSldViewPr>
      <p:cViewPr>
        <p:scale>
          <a:sx n="107" d="100"/>
          <a:sy n="107" d="100"/>
        </p:scale>
        <p:origin x="-300" y="936"/>
      </p:cViewPr>
      <p:guideLst>
        <p:guide orient="horz" pos="2160"/>
        <p:guide pos="2880"/>
      </p:guideLst>
    </p:cSldViewPr>
  </p:slideViewPr>
  <p:outlineViewPr>
    <p:cViewPr>
      <p:scale>
        <a:sx n="33" d="100"/>
        <a:sy n="33" d="100"/>
      </p:scale>
      <p:origin x="0" y="56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Data!$AE$162</c:f>
              <c:strCache>
                <c:ptCount val="1"/>
                <c:pt idx="0">
                  <c:v>France</c:v>
                </c:pt>
              </c:strCache>
            </c:strRef>
          </c:tx>
          <c:spPr>
            <a:ln>
              <a:prstDash val="sysDot"/>
            </a:ln>
          </c:spPr>
          <c:marker>
            <c:symbol val="none"/>
          </c:marker>
          <c:cat>
            <c:numRef>
              <c:f>Data!$AD$163:$AD$181</c:f>
              <c:numCache>
                <c:formatCode>General</c:formatCode>
                <c:ptCount val="19"/>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numCache>
            </c:numRef>
          </c:cat>
          <c:val>
            <c:numRef>
              <c:f>Data!$AE$163:$AE$181</c:f>
              <c:numCache>
                <c:formatCode>General</c:formatCode>
                <c:ptCount val="19"/>
                <c:pt idx="0">
                  <c:v>4315.9369999999999</c:v>
                </c:pt>
                <c:pt idx="1">
                  <c:v>4261.8860000000004</c:v>
                </c:pt>
                <c:pt idx="2">
                  <c:v>5170.0450000000001</c:v>
                </c:pt>
                <c:pt idx="3">
                  <c:v>15179.974999999991</c:v>
                </c:pt>
                <c:pt idx="4">
                  <c:v>8037.9369999999999</c:v>
                </c:pt>
                <c:pt idx="5">
                  <c:v>10286.354999999985</c:v>
                </c:pt>
                <c:pt idx="6">
                  <c:v>5903.7829999999994</c:v>
                </c:pt>
                <c:pt idx="7">
                  <c:v>1690.403</c:v>
                </c:pt>
                <c:pt idx="8">
                  <c:v>2710.8520000000012</c:v>
                </c:pt>
                <c:pt idx="9">
                  <c:v>2184.2079999999987</c:v>
                </c:pt>
                <c:pt idx="10">
                  <c:v>2143.6950000000002</c:v>
                </c:pt>
                <c:pt idx="11">
                  <c:v>2365.7259999999997</c:v>
                </c:pt>
                <c:pt idx="12">
                  <c:v>3217.9</c:v>
                </c:pt>
                <c:pt idx="13">
                  <c:v>3187.7069999999976</c:v>
                </c:pt>
                <c:pt idx="14">
                  <c:v>3236.7059999999997</c:v>
                </c:pt>
                <c:pt idx="15">
                  <c:v>2580.92</c:v>
                </c:pt>
                <c:pt idx="16">
                  <c:v>2933.1410000000001</c:v>
                </c:pt>
                <c:pt idx="17">
                  <c:v>3773.6950000000002</c:v>
                </c:pt>
                <c:pt idx="18">
                  <c:v>3903.9569999999999</c:v>
                </c:pt>
              </c:numCache>
            </c:numRef>
          </c:val>
          <c:smooth val="0"/>
        </c:ser>
        <c:ser>
          <c:idx val="1"/>
          <c:order val="1"/>
          <c:tx>
            <c:strRef>
              <c:f>Data!$AF$162</c:f>
              <c:strCache>
                <c:ptCount val="1"/>
                <c:pt idx="0">
                  <c:v>Germany</c:v>
                </c:pt>
              </c:strCache>
            </c:strRef>
          </c:tx>
          <c:spPr>
            <a:ln>
              <a:prstDash val="sysDash"/>
            </a:ln>
          </c:spPr>
          <c:marker>
            <c:symbol val="none"/>
          </c:marker>
          <c:cat>
            <c:numRef>
              <c:f>Data!$AD$163:$AD$181</c:f>
              <c:numCache>
                <c:formatCode>General</c:formatCode>
                <c:ptCount val="19"/>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numCache>
            </c:numRef>
          </c:cat>
          <c:val>
            <c:numRef>
              <c:f>Data!$AF$163:$AF$181</c:f>
              <c:numCache>
                <c:formatCode>General</c:formatCode>
                <c:ptCount val="19"/>
                <c:pt idx="0">
                  <c:v>4357.4399999999996</c:v>
                </c:pt>
                <c:pt idx="1">
                  <c:v>6021.7210000000014</c:v>
                </c:pt>
                <c:pt idx="2">
                  <c:v>5721.78</c:v>
                </c:pt>
                <c:pt idx="3">
                  <c:v>6715.49</c:v>
                </c:pt>
                <c:pt idx="4">
                  <c:v>7720.6620000000048</c:v>
                </c:pt>
                <c:pt idx="5">
                  <c:v>5449.4749999999995</c:v>
                </c:pt>
                <c:pt idx="6">
                  <c:v>5689.5940000000001</c:v>
                </c:pt>
                <c:pt idx="7">
                  <c:v>5355.1540000000014</c:v>
                </c:pt>
                <c:pt idx="8">
                  <c:v>4463.5790000000006</c:v>
                </c:pt>
                <c:pt idx="9">
                  <c:v>5502.8070000000016</c:v>
                </c:pt>
                <c:pt idx="10">
                  <c:v>4702.1010000000024</c:v>
                </c:pt>
                <c:pt idx="11">
                  <c:v>6574.2089999999998</c:v>
                </c:pt>
                <c:pt idx="12">
                  <c:v>8480.9149999999918</c:v>
                </c:pt>
                <c:pt idx="13">
                  <c:v>7754.6330000000007</c:v>
                </c:pt>
                <c:pt idx="14">
                  <c:v>5936.0410000000002</c:v>
                </c:pt>
                <c:pt idx="15">
                  <c:v>9056.852999999981</c:v>
                </c:pt>
                <c:pt idx="16">
                  <c:v>9802.52</c:v>
                </c:pt>
                <c:pt idx="17">
                  <c:v>9278.2320000000091</c:v>
                </c:pt>
                <c:pt idx="18">
                  <c:v>10114.50499999999</c:v>
                </c:pt>
              </c:numCache>
            </c:numRef>
          </c:val>
          <c:smooth val="0"/>
        </c:ser>
        <c:ser>
          <c:idx val="2"/>
          <c:order val="2"/>
          <c:tx>
            <c:strRef>
              <c:f>Data!$AG$162</c:f>
              <c:strCache>
                <c:ptCount val="1"/>
                <c:pt idx="0">
                  <c:v>Poland</c:v>
                </c:pt>
              </c:strCache>
            </c:strRef>
          </c:tx>
          <c:spPr>
            <a:ln>
              <a:solidFill>
                <a:srgbClr val="1F497D">
                  <a:lumMod val="75000"/>
                </a:srgbClr>
              </a:solidFill>
              <a:prstDash val="solid"/>
            </a:ln>
          </c:spPr>
          <c:marker>
            <c:symbol val="none"/>
          </c:marker>
          <c:cat>
            <c:numRef>
              <c:f>Data!$AD$163:$AD$181</c:f>
              <c:numCache>
                <c:formatCode>General</c:formatCode>
                <c:ptCount val="19"/>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numCache>
            </c:numRef>
          </c:cat>
          <c:val>
            <c:numRef>
              <c:f>Data!$AG$163:$AG$181</c:f>
              <c:numCache>
                <c:formatCode>General</c:formatCode>
                <c:ptCount val="19"/>
                <c:pt idx="0">
                  <c:v>2422.076</c:v>
                </c:pt>
                <c:pt idx="1">
                  <c:v>2512.8750000000023</c:v>
                </c:pt>
                <c:pt idx="2">
                  <c:v>2834.9879999999998</c:v>
                </c:pt>
                <c:pt idx="3">
                  <c:v>3286.42</c:v>
                </c:pt>
                <c:pt idx="4">
                  <c:v>3221.2219999999998</c:v>
                </c:pt>
                <c:pt idx="5">
                  <c:v>3388.0790000000002</c:v>
                </c:pt>
                <c:pt idx="6">
                  <c:v>5586.2560000000003</c:v>
                </c:pt>
                <c:pt idx="7">
                  <c:v>6940.2029999999995</c:v>
                </c:pt>
                <c:pt idx="8">
                  <c:v>7047.5170000000007</c:v>
                </c:pt>
                <c:pt idx="9">
                  <c:v>4918.7660000000014</c:v>
                </c:pt>
                <c:pt idx="10">
                  <c:v>2943.6010000000001</c:v>
                </c:pt>
                <c:pt idx="11">
                  <c:v>2090.9780000000001</c:v>
                </c:pt>
                <c:pt idx="12">
                  <c:v>1818.136</c:v>
                </c:pt>
                <c:pt idx="13">
                  <c:v>2102.6379999999999</c:v>
                </c:pt>
                <c:pt idx="14">
                  <c:v>1511.9580000000001</c:v>
                </c:pt>
                <c:pt idx="15">
                  <c:v>1450.6089999999999</c:v>
                </c:pt>
                <c:pt idx="16">
                  <c:v>1820.117</c:v>
                </c:pt>
                <c:pt idx="17">
                  <c:v>1826.9649999999999</c:v>
                </c:pt>
                <c:pt idx="18">
                  <c:v>1432.9549999999999</c:v>
                </c:pt>
              </c:numCache>
            </c:numRef>
          </c:val>
          <c:smooth val="0"/>
        </c:ser>
        <c:ser>
          <c:idx val="3"/>
          <c:order val="3"/>
          <c:tx>
            <c:strRef>
              <c:f>Data!$AH$162</c:f>
              <c:strCache>
                <c:ptCount val="1"/>
                <c:pt idx="0">
                  <c:v>Netherlands</c:v>
                </c:pt>
              </c:strCache>
            </c:strRef>
          </c:tx>
          <c:marker>
            <c:symbol val="none"/>
          </c:marker>
          <c:cat>
            <c:numRef>
              <c:f>Data!$AD$163:$AD$181</c:f>
              <c:numCache>
                <c:formatCode>General</c:formatCode>
                <c:ptCount val="19"/>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numCache>
            </c:numRef>
          </c:cat>
          <c:val>
            <c:numRef>
              <c:f>Data!$AH$163:$AH$181</c:f>
              <c:numCache>
                <c:formatCode>General</c:formatCode>
                <c:ptCount val="19"/>
                <c:pt idx="0">
                  <c:v>1330.9870000000001</c:v>
                </c:pt>
                <c:pt idx="1">
                  <c:v>1855.4480000000001</c:v>
                </c:pt>
                <c:pt idx="2">
                  <c:v>2793.21</c:v>
                </c:pt>
                <c:pt idx="3">
                  <c:v>3564.0929999999998</c:v>
                </c:pt>
                <c:pt idx="4">
                  <c:v>2859.7829999999976</c:v>
                </c:pt>
                <c:pt idx="5">
                  <c:v>1813.3239999999998</c:v>
                </c:pt>
                <c:pt idx="6">
                  <c:v>1518.35</c:v>
                </c:pt>
                <c:pt idx="7">
                  <c:v>1295.2080000000001</c:v>
                </c:pt>
                <c:pt idx="8">
                  <c:v>1616.482</c:v>
                </c:pt>
                <c:pt idx="9">
                  <c:v>1881.1139999999998</c:v>
                </c:pt>
                <c:pt idx="10">
                  <c:v>2351.587</c:v>
                </c:pt>
                <c:pt idx="11">
                  <c:v>2143.3270000000002</c:v>
                </c:pt>
                <c:pt idx="12">
                  <c:v>2074.5039999999999</c:v>
                </c:pt>
                <c:pt idx="13">
                  <c:v>2215.9609999999998</c:v>
                </c:pt>
                <c:pt idx="14">
                  <c:v>1913.636</c:v>
                </c:pt>
                <c:pt idx="15">
                  <c:v>1672.4970000000001</c:v>
                </c:pt>
                <c:pt idx="16">
                  <c:v>1754.9680000000001</c:v>
                </c:pt>
                <c:pt idx="17">
                  <c:v>1817.4880000000001</c:v>
                </c:pt>
                <c:pt idx="18">
                  <c:v>1624.35</c:v>
                </c:pt>
              </c:numCache>
            </c:numRef>
          </c:val>
          <c:smooth val="0"/>
        </c:ser>
        <c:ser>
          <c:idx val="4"/>
          <c:order val="4"/>
          <c:tx>
            <c:strRef>
              <c:f>Data!$AI$162</c:f>
              <c:strCache>
                <c:ptCount val="1"/>
                <c:pt idx="0">
                  <c:v>UK</c:v>
                </c:pt>
              </c:strCache>
            </c:strRef>
          </c:tx>
          <c:spPr>
            <a:ln>
              <a:solidFill>
                <a:srgbClr val="1F497D">
                  <a:lumMod val="50000"/>
                </a:srgbClr>
              </a:solidFill>
              <a:prstDash val="dash"/>
            </a:ln>
          </c:spPr>
          <c:marker>
            <c:symbol val="none"/>
          </c:marker>
          <c:cat>
            <c:numRef>
              <c:f>Data!$AD$163:$AD$181</c:f>
              <c:numCache>
                <c:formatCode>General</c:formatCode>
                <c:ptCount val="19"/>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numCache>
            </c:numRef>
          </c:cat>
          <c:val>
            <c:numRef>
              <c:f>Data!$AI$163:$AI$181</c:f>
              <c:numCache>
                <c:formatCode>General</c:formatCode>
                <c:ptCount val="19"/>
                <c:pt idx="0">
                  <c:v>7714.4479999999985</c:v>
                </c:pt>
                <c:pt idx="1">
                  <c:v>8575.879999999981</c:v>
                </c:pt>
                <c:pt idx="2">
                  <c:v>8897.8729999999832</c:v>
                </c:pt>
                <c:pt idx="3">
                  <c:v>7661.7359999999999</c:v>
                </c:pt>
                <c:pt idx="4">
                  <c:v>5826.2170000000015</c:v>
                </c:pt>
                <c:pt idx="5">
                  <c:v>4410.6520000000046</c:v>
                </c:pt>
                <c:pt idx="6">
                  <c:v>5707.77</c:v>
                </c:pt>
                <c:pt idx="7">
                  <c:v>4592.5389999999998</c:v>
                </c:pt>
                <c:pt idx="8">
                  <c:v>4926.8040000000001</c:v>
                </c:pt>
                <c:pt idx="9">
                  <c:v>5113.9990000000007</c:v>
                </c:pt>
                <c:pt idx="10">
                  <c:v>2594.5630000000001</c:v>
                </c:pt>
                <c:pt idx="11">
                  <c:v>2672.21</c:v>
                </c:pt>
                <c:pt idx="12">
                  <c:v>2832.1190000000001</c:v>
                </c:pt>
                <c:pt idx="13">
                  <c:v>3328.6410000000001</c:v>
                </c:pt>
                <c:pt idx="14">
                  <c:v>3704.12</c:v>
                </c:pt>
                <c:pt idx="15">
                  <c:v>4048.3649999999998</c:v>
                </c:pt>
                <c:pt idx="16">
                  <c:v>2320.942</c:v>
                </c:pt>
                <c:pt idx="17">
                  <c:v>1883.6609999999998</c:v>
                </c:pt>
                <c:pt idx="18">
                  <c:v>2041.5339999999999</c:v>
                </c:pt>
              </c:numCache>
            </c:numRef>
          </c:val>
          <c:smooth val="0"/>
        </c:ser>
        <c:dLbls>
          <c:showLegendKey val="0"/>
          <c:showVal val="0"/>
          <c:showCatName val="0"/>
          <c:showSerName val="0"/>
          <c:showPercent val="0"/>
          <c:showBubbleSize val="0"/>
        </c:dLbls>
        <c:marker val="1"/>
        <c:smooth val="0"/>
        <c:axId val="33665408"/>
        <c:axId val="33666944"/>
      </c:lineChart>
      <c:catAx>
        <c:axId val="33665408"/>
        <c:scaling>
          <c:orientation val="minMax"/>
        </c:scaling>
        <c:delete val="0"/>
        <c:axPos val="b"/>
        <c:numFmt formatCode="General" sourceLinked="1"/>
        <c:majorTickMark val="out"/>
        <c:minorTickMark val="none"/>
        <c:tickLblPos val="nextTo"/>
        <c:crossAx val="33666944"/>
        <c:crosses val="autoZero"/>
        <c:auto val="1"/>
        <c:lblAlgn val="ctr"/>
        <c:lblOffset val="100"/>
        <c:noMultiLvlLbl val="0"/>
      </c:catAx>
      <c:valAx>
        <c:axId val="33666944"/>
        <c:scaling>
          <c:orientation val="minMax"/>
        </c:scaling>
        <c:delete val="0"/>
        <c:axPos val="l"/>
        <c:majorGridlines/>
        <c:title>
          <c:tx>
            <c:rich>
              <a:bodyPr rot="-5400000" vert="horz"/>
              <a:lstStyle/>
              <a:p>
                <a:pPr>
                  <a:defRPr/>
                </a:pPr>
                <a:r>
                  <a:rPr lang="en-GB"/>
                  <a:t>Tonnes</a:t>
                </a:r>
              </a:p>
            </c:rich>
          </c:tx>
          <c:layout/>
          <c:overlay val="0"/>
        </c:title>
        <c:numFmt formatCode="General" sourceLinked="1"/>
        <c:majorTickMark val="out"/>
        <c:minorTickMark val="none"/>
        <c:tickLblPos val="nextTo"/>
        <c:crossAx val="33665408"/>
        <c:crosses val="autoZero"/>
        <c:crossBetween val="between"/>
      </c:valAx>
      <c:spPr>
        <a:noFill/>
      </c:spPr>
    </c:plotArea>
    <c:legend>
      <c:legendPos val="r"/>
      <c:layout/>
      <c:overlay val="0"/>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F1D12-A230-454C-B302-208229C6D39D}" type="datetimeFigureOut">
              <a:rPr lang="en-US" smtClean="0"/>
              <a:t>11/4/2014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C5939B-1D08-4219-A2EB-056992E076AB}" type="slidenum">
              <a:rPr lang="en-US" smtClean="0"/>
              <a:t>‹#›</a:t>
            </a:fld>
            <a:endParaRPr lang="en-US" dirty="0"/>
          </a:p>
        </p:txBody>
      </p:sp>
    </p:spTree>
    <p:extLst>
      <p:ext uri="{BB962C8B-B14F-4D97-AF65-F5344CB8AC3E}">
        <p14:creationId xmlns:p14="http://schemas.microsoft.com/office/powerpoint/2010/main" val="2424535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0C4290B-F601-4F65-B3B0-379BF6668560}" type="datetime1">
              <a:rPr lang="en-GB" smtClean="0"/>
              <a:t>04/11/2014</a:t>
            </a:fld>
            <a:endParaRPr lang="en-GB"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2AEE434-C25C-4E6F-8C8E-0469A19E79C3}" type="slidenum">
              <a:rPr lang="en-GB" smtClean="0"/>
              <a:pPr/>
              <a:t>‹#›</a:t>
            </a:fld>
            <a:endParaRPr lang="en-GB"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391A3D-2302-4B10-A8D0-A543617F5928}" type="datetime1">
              <a:rPr lang="en-GB" smtClean="0"/>
              <a:t>04/11/2014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E2C01-6106-4BF3-AD92-50C4F2481A28}" type="datetime1">
              <a:rPr lang="en-GB" smtClean="0"/>
              <a:t>04/11/2014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859562-99FE-40E0-8E7A-8BD274E26D22}" type="datetime1">
              <a:rPr lang="en-GB" smtClean="0"/>
              <a:t>04/11/2014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576214-5DDF-4BE7-9DFE-BDB9341058AD}" type="datetime1">
              <a:rPr lang="en-GB" smtClean="0"/>
              <a:t>04/11/2014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2417B7D-6D03-4988-A242-E4A2BCCE0093}" type="datetime1">
              <a:rPr lang="en-GB" smtClean="0"/>
              <a:t>04/11/2014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2AEE434-C25C-4E6F-8C8E-0469A19E79C3}" type="slidenum">
              <a:rPr lang="en-GB" smtClean="0"/>
              <a:pPr/>
              <a:t>‹#›</a:t>
            </a:fld>
            <a:endParaRPr lang="en-GB"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5AAEAF-6D3F-407C-8D67-5D96895D833F}" type="datetime1">
              <a:rPr lang="en-GB" smtClean="0"/>
              <a:t>04/11/2014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8C23E-7931-4D1A-8357-7FA35B88198B}" type="datetime1">
              <a:rPr lang="en-GB" smtClean="0"/>
              <a:t>04/11/2014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DD1099-D046-41F2-822A-D23A96E12BEE}" type="datetime1">
              <a:rPr lang="en-GB" smtClean="0"/>
              <a:t>04/11/2014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D00EBD5-A17E-450C-9F59-08E1C938EB88}" type="datetime1">
              <a:rPr lang="en-GB" smtClean="0"/>
              <a:t>04/11/2014</a:t>
            </a:fld>
            <a:endParaRPr lang="en-GB" dirty="0"/>
          </a:p>
        </p:txBody>
      </p:sp>
      <p:sp>
        <p:nvSpPr>
          <p:cNvPr id="7" name="Slide Number Placeholder 6"/>
          <p:cNvSpPr>
            <a:spLocks noGrp="1"/>
          </p:cNvSpPr>
          <p:nvPr>
            <p:ph type="sldNum" sz="quarter" idx="12"/>
          </p:nvPr>
        </p:nvSpPr>
        <p:spPr/>
        <p:txBody>
          <a:bodyPr/>
          <a:lstStyle/>
          <a:p>
            <a:fld id="{A2AEE434-C25C-4E6F-8C8E-0469A19E79C3}" type="slidenum">
              <a:rPr lang="en-GB" smtClean="0"/>
              <a:pPr/>
              <a:t>‹#›</a:t>
            </a:fld>
            <a:endParaRPr lang="en-GB"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2455C4-04E9-469B-9DD5-650D9739619B}" type="datetime1">
              <a:rPr lang="en-GB" smtClean="0"/>
              <a:t>04/11/2014</a:t>
            </a:fld>
            <a:endParaRPr lang="en-GB"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dirty="0"/>
          </a:p>
        </p:txBody>
      </p:sp>
      <p:sp>
        <p:nvSpPr>
          <p:cNvPr id="7" name="Slide Number Placeholder 6"/>
          <p:cNvSpPr>
            <a:spLocks noGrp="1"/>
          </p:cNvSpPr>
          <p:nvPr>
            <p:ph type="sldNum" sz="quarter" idx="12"/>
          </p:nvPr>
        </p:nvSpPr>
        <p:spPr/>
        <p:txBody>
          <a:bodyPr/>
          <a:lstStyle/>
          <a:p>
            <a:fld id="{A2AEE434-C25C-4E6F-8C8E-0469A19E79C3}"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A77D040-A842-44BB-8738-DD4D5F90165B}" type="datetime1">
              <a:rPr lang="en-GB" smtClean="0"/>
              <a:t>04/11/2014</a:t>
            </a:fld>
            <a:endParaRPr lang="en-GB"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2AEE434-C25C-4E6F-8C8E-0469A19E79C3}"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61949" y="332656"/>
            <a:ext cx="3439035" cy="4641063"/>
          </a:xfrm>
        </p:spPr>
        <p:txBody>
          <a:bodyPr>
            <a:noAutofit/>
          </a:bodyPr>
          <a:lstStyle/>
          <a:p>
            <a:r>
              <a:rPr lang="en-US" sz="4300" b="1" dirty="0" smtClean="0">
                <a:effectLst>
                  <a:outerShdw blurRad="38100" dist="38100" dir="2700000" algn="tl">
                    <a:srgbClr val="000000">
                      <a:alpha val="43137"/>
                    </a:srgbClr>
                  </a:outerShdw>
                </a:effectLst>
              </a:rPr>
              <a:t>Implications of maximum residue levels of tea on trade</a:t>
            </a:r>
            <a:r>
              <a:rPr lang="en-US" sz="4300" b="1" dirty="0" smtClean="0"/>
              <a:t/>
            </a:r>
            <a:br>
              <a:rPr lang="en-US" sz="4300" b="1" dirty="0" smtClean="0"/>
            </a:br>
            <a:endParaRPr lang="en-GB" sz="4300" b="1" dirty="0"/>
          </a:p>
        </p:txBody>
      </p:sp>
      <p:sp>
        <p:nvSpPr>
          <p:cNvPr id="3" name="Subtitle 2"/>
          <p:cNvSpPr>
            <a:spLocks noGrp="1"/>
          </p:cNvSpPr>
          <p:nvPr>
            <p:ph type="subTitle" idx="1"/>
          </p:nvPr>
        </p:nvSpPr>
        <p:spPr>
          <a:xfrm>
            <a:off x="4733365" y="5229200"/>
            <a:ext cx="3511043" cy="864096"/>
          </a:xfrm>
        </p:spPr>
        <p:txBody>
          <a:bodyPr>
            <a:normAutofit/>
          </a:bodyPr>
          <a:lstStyle/>
          <a:p>
            <a:endParaRPr lang="en-US" dirty="0" smtClean="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157192"/>
            <a:ext cx="3384968" cy="1005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C:\Users\BRATTLOF\Desktop\DriedTea-source Maks Karochkin.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32" y="908720"/>
            <a:ext cx="4541045" cy="424847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8932" y="5290688"/>
            <a:ext cx="1067921" cy="215444"/>
          </a:xfrm>
          <a:prstGeom prst="rect">
            <a:avLst/>
          </a:prstGeom>
        </p:spPr>
        <p:txBody>
          <a:bodyPr wrap="none">
            <a:spAutoFit/>
          </a:bodyPr>
          <a:lstStyle/>
          <a:p>
            <a:r>
              <a:rPr lang="en-GB" sz="800" dirty="0" smtClean="0"/>
              <a:t>© </a:t>
            </a:r>
            <a:r>
              <a:rPr lang="en-GB" sz="800" dirty="0" err="1" smtClean="0"/>
              <a:t>Maks</a:t>
            </a:r>
            <a:r>
              <a:rPr lang="en-GB" sz="800" dirty="0" smtClean="0"/>
              <a:t> </a:t>
            </a:r>
            <a:r>
              <a:rPr lang="en-GB" sz="800" dirty="0" err="1"/>
              <a:t>Karochkin</a:t>
            </a:r>
            <a:endParaRPr lang="en-GB" sz="800" dirty="0"/>
          </a:p>
        </p:txBody>
      </p:sp>
      <p:sp>
        <p:nvSpPr>
          <p:cNvPr id="7" name="Slide Number Placeholder 6"/>
          <p:cNvSpPr>
            <a:spLocks noGrp="1"/>
          </p:cNvSpPr>
          <p:nvPr>
            <p:ph type="sldNum" sz="quarter" idx="12"/>
          </p:nvPr>
        </p:nvSpPr>
        <p:spPr/>
        <p:txBody>
          <a:bodyPr/>
          <a:lstStyle/>
          <a:p>
            <a:fld id="{A2AEE434-C25C-4E6F-8C8E-0469A19E79C3}" type="slidenum">
              <a:rPr lang="en-GB" smtClean="0"/>
              <a:pPr/>
              <a:t>1</a:t>
            </a:fld>
            <a:endParaRPr lang="en-GB"/>
          </a:p>
        </p:txBody>
      </p:sp>
    </p:spTree>
    <p:extLst>
      <p:ext uri="{BB962C8B-B14F-4D97-AF65-F5344CB8AC3E}">
        <p14:creationId xmlns:p14="http://schemas.microsoft.com/office/powerpoint/2010/main" val="4124708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817160"/>
          </a:xfrm>
        </p:spPr>
        <p:txBody>
          <a:bodyPr>
            <a:normAutofit fontScale="90000"/>
          </a:bodyPr>
          <a:lstStyle/>
          <a:p>
            <a:pPr algn="ctr"/>
            <a:r>
              <a:rPr lang="en-GB" b="1" dirty="0" smtClean="0">
                <a:effectLst>
                  <a:outerShdw blurRad="38100" dist="38100" dir="2700000" algn="tl">
                    <a:srgbClr val="000000">
                      <a:alpha val="43137"/>
                    </a:srgbClr>
                  </a:outerShdw>
                </a:effectLst>
              </a:rPr>
              <a:t>Welfare Implications – FAO World Tea Model</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2132856"/>
            <a:ext cx="6777317" cy="3699773"/>
          </a:xfrm>
        </p:spPr>
        <p:txBody>
          <a:bodyPr>
            <a:normAutofit fontScale="85000" lnSpcReduction="10000"/>
          </a:bodyPr>
          <a:lstStyle/>
          <a:p>
            <a:r>
              <a:rPr lang="en-GB" dirty="0" smtClean="0"/>
              <a:t>Two basic assumptions:</a:t>
            </a:r>
          </a:p>
          <a:p>
            <a:pPr lvl="1"/>
            <a:r>
              <a:rPr lang="en-GB" dirty="0" smtClean="0"/>
              <a:t>Teas of different origins and types were perfectly substitutable in the world market; and</a:t>
            </a:r>
          </a:p>
          <a:p>
            <a:pPr lvl="1"/>
            <a:r>
              <a:rPr lang="en-GB" dirty="0" smtClean="0"/>
              <a:t>all countries responded to world tea prices.</a:t>
            </a:r>
          </a:p>
          <a:p>
            <a:pPr lvl="1">
              <a:buNone/>
            </a:pPr>
            <a:endParaRPr lang="en-GB" dirty="0" smtClean="0"/>
          </a:p>
          <a:p>
            <a:r>
              <a:rPr lang="en-GB" dirty="0" smtClean="0"/>
              <a:t>World prices projected to increase by 9 percent over a 10-year period. Hence, consumer welfare declined in importing countries, while in exporting countries, welfare depended on the trade-offs between changes in supply and gains in world prices as well as on whether price increases were transmitted fully to the producers.</a:t>
            </a:r>
            <a:endParaRPr lang="en-US" dirty="0" smtClean="0"/>
          </a:p>
          <a:p>
            <a:pPr>
              <a:buNone/>
            </a:pPr>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816424"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10</a:t>
            </a:fld>
            <a:endParaRPr lang="en-GB"/>
          </a:p>
        </p:txBody>
      </p:sp>
    </p:spTree>
    <p:extLst>
      <p:ext uri="{BB962C8B-B14F-4D97-AF65-F5344CB8AC3E}">
        <p14:creationId xmlns:p14="http://schemas.microsoft.com/office/powerpoint/2010/main" val="3228214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73144"/>
          </a:xfrm>
        </p:spPr>
        <p:txBody>
          <a:bodyPr>
            <a:normAutofit fontScale="90000"/>
          </a:bodyPr>
          <a:lstStyle/>
          <a:p>
            <a:pPr algn="ctr"/>
            <a:r>
              <a:rPr lang="en-GB" b="1" dirty="0" smtClean="0">
                <a:effectLst>
                  <a:outerShdw blurRad="38100" dist="38100" dir="2700000" algn="tl">
                    <a:srgbClr val="000000">
                      <a:alpha val="43137"/>
                    </a:srgbClr>
                  </a:outerShdw>
                </a:effectLst>
              </a:rPr>
              <a:t>Conclusions</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916832"/>
            <a:ext cx="6777317" cy="3915797"/>
          </a:xfrm>
        </p:spPr>
        <p:txBody>
          <a:bodyPr>
            <a:normAutofit fontScale="92500" lnSpcReduction="10000"/>
          </a:bodyPr>
          <a:lstStyle/>
          <a:p>
            <a:r>
              <a:rPr lang="en-GB" dirty="0" smtClean="0"/>
              <a:t>There are no internationally harmonized regulations on tea, but there are guidelines (CODEX, OECD), regional regulations (EU), as well as national regulations;</a:t>
            </a:r>
          </a:p>
          <a:p>
            <a:r>
              <a:rPr lang="en-GB" dirty="0" smtClean="0"/>
              <a:t>Although EFSA reports that MRL incidents for tea were quite low, these incidents are increasingly being reported as food safety regulations become stricter and global production levels rise in line with the growth in demand;</a:t>
            </a:r>
          </a:p>
          <a:p>
            <a:r>
              <a:rPr lang="en-GB" dirty="0" smtClean="0"/>
              <a:t>Strict regulations might have also deterred entry of conventional tea into the EU markets;</a:t>
            </a:r>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744416"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11</a:t>
            </a:fld>
            <a:endParaRPr lang="en-GB" dirty="0"/>
          </a:p>
        </p:txBody>
      </p:sp>
    </p:spTree>
    <p:extLst>
      <p:ext uri="{BB962C8B-B14F-4D97-AF65-F5344CB8AC3E}">
        <p14:creationId xmlns:p14="http://schemas.microsoft.com/office/powerpoint/2010/main" val="3228214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73144"/>
          </a:xfrm>
        </p:spPr>
        <p:txBody>
          <a:bodyPr>
            <a:normAutofit fontScale="90000"/>
          </a:bodyPr>
          <a:lstStyle/>
          <a:p>
            <a:r>
              <a:rPr lang="en-GB" dirty="0" smtClean="0"/>
              <a:t>Conclusions Cont’d</a:t>
            </a:r>
            <a:endParaRPr lang="en-GB" dirty="0"/>
          </a:p>
        </p:txBody>
      </p:sp>
      <p:sp>
        <p:nvSpPr>
          <p:cNvPr id="3" name="Content Placeholder 2"/>
          <p:cNvSpPr>
            <a:spLocks noGrp="1"/>
          </p:cNvSpPr>
          <p:nvPr>
            <p:ph idx="1"/>
          </p:nvPr>
        </p:nvSpPr>
        <p:spPr>
          <a:xfrm>
            <a:off x="1043492" y="1916832"/>
            <a:ext cx="6777317" cy="3915797"/>
          </a:xfrm>
        </p:spPr>
        <p:txBody>
          <a:bodyPr/>
          <a:lstStyle/>
          <a:p>
            <a:r>
              <a:rPr lang="en-GB" dirty="0" smtClean="0"/>
              <a:t>Usually MRL related consignments are handled through administrative measures (returning to the exporter), or market withdrawals;</a:t>
            </a:r>
          </a:p>
          <a:p>
            <a:r>
              <a:rPr lang="en-GB" dirty="0" smtClean="0"/>
              <a:t>These measures would impact negatively on exporters raising transportation and storage costs. Therefore, major tea exporters should control consignments in the production stage in order to prevent related incidents.</a:t>
            </a:r>
            <a:endParaRPr lang="en-US"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517232"/>
            <a:ext cx="3744416"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12</a:t>
            </a:fld>
            <a:endParaRPr lang="en-GB" dirty="0"/>
          </a:p>
        </p:txBody>
      </p:sp>
    </p:spTree>
    <p:extLst>
      <p:ext uri="{BB962C8B-B14F-4D97-AF65-F5344CB8AC3E}">
        <p14:creationId xmlns:p14="http://schemas.microsoft.com/office/powerpoint/2010/main" val="3228214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Conclusions Cont’d</a:t>
            </a:r>
            <a:endParaRPr lang="en-GB" dirty="0"/>
          </a:p>
        </p:txBody>
      </p:sp>
      <p:sp>
        <p:nvSpPr>
          <p:cNvPr id="3" name="Content Placeholder 2"/>
          <p:cNvSpPr>
            <a:spLocks noGrp="1"/>
          </p:cNvSpPr>
          <p:nvPr>
            <p:ph idx="1"/>
          </p:nvPr>
        </p:nvSpPr>
        <p:spPr>
          <a:xfrm>
            <a:off x="1043492" y="2323652"/>
            <a:ext cx="7200916" cy="3508977"/>
          </a:xfrm>
        </p:spPr>
        <p:txBody>
          <a:bodyPr>
            <a:normAutofit fontScale="77500" lnSpcReduction="20000"/>
          </a:bodyPr>
          <a:lstStyle/>
          <a:p>
            <a:r>
              <a:rPr lang="en-GB" dirty="0" smtClean="0"/>
              <a:t>Based on available data, observations on country-specific export trends indicated that some major exporters, such as China, experienced losses in exports to conventional tea markets, particularly the EU markets; </a:t>
            </a:r>
          </a:p>
          <a:p>
            <a:r>
              <a:rPr lang="en-GB" dirty="0" smtClean="0"/>
              <a:t>The loss occurred especially after 2000, when the EU expanded the number of pesticides regulated, and in late 2008 when EU MRL regulations with low default values, particularly for older pesticides, came into effect; </a:t>
            </a:r>
          </a:p>
          <a:p>
            <a:r>
              <a:rPr lang="en-GB" dirty="0" smtClean="0"/>
              <a:t>According to available information, although conventional tea exports to certain EU markets decreased over the years, organic tea exports seem to be performing well. </a:t>
            </a:r>
            <a:endParaRPr lang="en-US" dirty="0" smtClean="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81642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13</a:t>
            </a:fld>
            <a:endParaRPr lang="en-GB" dirty="0"/>
          </a:p>
        </p:txBody>
      </p:sp>
    </p:spTree>
    <p:extLst>
      <p:ext uri="{BB962C8B-B14F-4D97-AF65-F5344CB8AC3E}">
        <p14:creationId xmlns:p14="http://schemas.microsoft.com/office/powerpoint/2010/main" val="3228214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Conclusions Cont’d</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Strict MRL standards by the EU may explain the decline in conventional tea exports from the major exporters. Therefore, restrictive regulations of the EU might have had trade deterring effects for certain countries;</a:t>
            </a:r>
          </a:p>
          <a:p>
            <a:r>
              <a:rPr lang="en-GB" dirty="0" smtClean="0"/>
              <a:t>As the FAO Tea Model shows, any cost-related disruption in supply would lead to an increase in world prices. This could lead to increased price volatility and would reduce consumer welfare; and</a:t>
            </a:r>
          </a:p>
          <a:p>
            <a:r>
              <a:rPr lang="en-GB" dirty="0" smtClean="0"/>
              <a:t>Finally, since there is a paucity of trade data on organic tea, it is difficult to draw conclusions of the impact of MRL regulations on trade. Therefore, countries are encouraged to fill in this portion of the annual questionnaire so that a better assessment of food safety regulations could be made.</a:t>
            </a:r>
            <a:endParaRPr lang="en-US" dirty="0" smtClean="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445224"/>
            <a:ext cx="3384968" cy="7176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14</a:t>
            </a:fld>
            <a:endParaRPr lang="en-GB" dirty="0"/>
          </a:p>
        </p:txBody>
      </p:sp>
    </p:spTree>
    <p:extLst>
      <p:ext uri="{BB962C8B-B14F-4D97-AF65-F5344CB8AC3E}">
        <p14:creationId xmlns:p14="http://schemas.microsoft.com/office/powerpoint/2010/main" val="3228214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45719"/>
          </a:xfrm>
        </p:spPr>
        <p:txBody>
          <a:bodyPr>
            <a:normAutofit fontScale="90000"/>
          </a:bodyPr>
          <a:lstStyle/>
          <a:p>
            <a:endParaRPr lang="en-GB" dirty="0"/>
          </a:p>
        </p:txBody>
      </p:sp>
      <p:sp>
        <p:nvSpPr>
          <p:cNvPr id="3" name="Content Placeholder 2"/>
          <p:cNvSpPr>
            <a:spLocks noGrp="1"/>
          </p:cNvSpPr>
          <p:nvPr>
            <p:ph idx="1"/>
          </p:nvPr>
        </p:nvSpPr>
        <p:spPr/>
        <p:txBody>
          <a:bodyPr/>
          <a:lstStyle/>
          <a:p>
            <a:endParaRPr lang="en-GB" dirty="0"/>
          </a:p>
          <a:p>
            <a:pPr algn="ctr">
              <a:buNone/>
            </a:pPr>
            <a:r>
              <a:rPr lang="en-GB" sz="4800" b="1" dirty="0" smtClean="0">
                <a:effectLst>
                  <a:outerShdw blurRad="38100" dist="38100" dir="2700000" algn="tl">
                    <a:srgbClr val="000000">
                      <a:alpha val="43137"/>
                    </a:srgbClr>
                  </a:outerShdw>
                </a:effectLst>
              </a:rPr>
              <a:t>Thank You</a:t>
            </a:r>
            <a:endParaRPr lang="en-GB" sz="4800" b="1" dirty="0">
              <a:effectLst>
                <a:outerShdw blurRad="38100" dist="38100" dir="2700000" algn="tl">
                  <a:srgbClr val="000000">
                    <a:alpha val="43137"/>
                  </a:srgbClr>
                </a:outerShdw>
              </a:effectLst>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157192"/>
            <a:ext cx="3384968" cy="1005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15</a:t>
            </a:fld>
            <a:endParaRPr lang="en-GB" dirty="0"/>
          </a:p>
        </p:txBody>
      </p:sp>
    </p:spTree>
    <p:extLst>
      <p:ext uri="{BB962C8B-B14F-4D97-AF65-F5344CB8AC3E}">
        <p14:creationId xmlns:p14="http://schemas.microsoft.com/office/powerpoint/2010/main" val="3228214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817160"/>
          </a:xfrm>
        </p:spPr>
        <p:txBody>
          <a:bodyPr>
            <a:normAutofit/>
          </a:bodyPr>
          <a:lstStyle/>
          <a:p>
            <a:pPr algn="ctr"/>
            <a:r>
              <a:rPr lang="en-GB" b="1" dirty="0" smtClean="0">
                <a:effectLst>
                  <a:outerShdw blurRad="38100" dist="38100" dir="2700000" algn="tl">
                    <a:srgbClr val="000000">
                      <a:alpha val="43137"/>
                    </a:srgbClr>
                  </a:outerShdw>
                </a:effectLst>
              </a:rPr>
              <a:t>Introduction</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916832"/>
            <a:ext cx="6777317" cy="3915797"/>
          </a:xfrm>
        </p:spPr>
        <p:txBody>
          <a:bodyPr>
            <a:normAutofit fontScale="92500" lnSpcReduction="10000"/>
          </a:bodyPr>
          <a:lstStyle/>
          <a:p>
            <a:r>
              <a:rPr lang="en-GB" dirty="0" smtClean="0"/>
              <a:t>Submission to, and acceptance by, CODEX Alimentarius of priority list;</a:t>
            </a:r>
          </a:p>
          <a:p>
            <a:r>
              <a:rPr lang="en-GB" dirty="0" smtClean="0"/>
              <a:t>Correlation between field trial protocol and good laboratory practices (GLP) supervised protocol;</a:t>
            </a:r>
          </a:p>
          <a:p>
            <a:r>
              <a:rPr lang="en-GB" dirty="0" smtClean="0"/>
              <a:t>Overall  long run goal is the achievement of global harmonization of MRLs;</a:t>
            </a:r>
          </a:p>
          <a:p>
            <a:r>
              <a:rPr lang="en-GB" dirty="0" smtClean="0"/>
              <a:t>Communication plan and Decision Tree; and</a:t>
            </a:r>
          </a:p>
          <a:p>
            <a:r>
              <a:rPr lang="en-GB" dirty="0" smtClean="0"/>
              <a:t> Secretariat document examines the implication of MRL harmonization on international trade patterns of tea. </a:t>
            </a:r>
            <a:endParaRPr lang="en-US"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5733256"/>
            <a:ext cx="338496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2</a:t>
            </a:fld>
            <a:endParaRPr lang="en-GB"/>
          </a:p>
        </p:txBody>
      </p:sp>
    </p:spTree>
    <p:extLst>
      <p:ext uri="{BB962C8B-B14F-4D97-AF65-F5344CB8AC3E}">
        <p14:creationId xmlns:p14="http://schemas.microsoft.com/office/powerpoint/2010/main" val="3228214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01136"/>
          </a:xfrm>
        </p:spPr>
        <p:txBody>
          <a:bodyPr>
            <a:normAutofit fontScale="90000"/>
          </a:bodyPr>
          <a:lstStyle/>
          <a:p>
            <a:pPr algn="ctr"/>
            <a:r>
              <a:rPr lang="en-GB" b="1" dirty="0" smtClean="0">
                <a:effectLst>
                  <a:outerShdw blurRad="38100" dist="38100" dir="2700000" algn="tl">
                    <a:srgbClr val="000000">
                      <a:alpha val="43137"/>
                    </a:srgbClr>
                  </a:outerShdw>
                </a:effectLst>
              </a:rPr>
              <a:t>Reasoning</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988841"/>
            <a:ext cx="6777317" cy="3384375"/>
          </a:xfrm>
        </p:spPr>
        <p:txBody>
          <a:bodyPr>
            <a:normAutofit fontScale="85000" lnSpcReduction="20000"/>
          </a:bodyPr>
          <a:lstStyle/>
          <a:p>
            <a:r>
              <a:rPr lang="en-GB" dirty="0" smtClean="0"/>
              <a:t>Food safety standards have different effects on consumption and trade flows - consumer safety vs. trade deterrent;</a:t>
            </a:r>
          </a:p>
          <a:p>
            <a:r>
              <a:rPr lang="en-GB" dirty="0" smtClean="0"/>
              <a:t>CODEX definition: “the maximum concentration of a pesticide residue (expressed as mg/kg), recommended by the CODEX Alimentarius Commission to be legally permitted in or on food commodities and animal feeds. MRLs are based on good agriculture practice (GAP) data, and foods derived from commodities that comply with the respective MRLs are intended to be toxicologically acceptable”.</a:t>
            </a:r>
            <a:endParaRPr lang="en-US"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157192"/>
            <a:ext cx="3384968" cy="1005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3</a:t>
            </a:fld>
            <a:endParaRPr lang="en-GB"/>
          </a:p>
        </p:txBody>
      </p:sp>
    </p:spTree>
    <p:extLst>
      <p:ext uri="{BB962C8B-B14F-4D97-AF65-F5344CB8AC3E}">
        <p14:creationId xmlns:p14="http://schemas.microsoft.com/office/powerpoint/2010/main" val="322821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45152"/>
          </a:xfrm>
        </p:spPr>
        <p:txBody>
          <a:bodyPr>
            <a:normAutofit/>
          </a:bodyPr>
          <a:lstStyle/>
          <a:p>
            <a:pPr algn="ctr"/>
            <a:r>
              <a:rPr lang="en-GB" b="1" dirty="0" smtClean="0">
                <a:effectLst>
                  <a:outerShdw blurRad="38100" dist="38100" dir="2700000" algn="tl">
                    <a:srgbClr val="000000">
                      <a:alpha val="43137"/>
                    </a:srgbClr>
                  </a:outerShdw>
                </a:effectLst>
              </a:rPr>
              <a:t>Trade perspective</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844824"/>
            <a:ext cx="6777317" cy="3987805"/>
          </a:xfrm>
        </p:spPr>
        <p:txBody>
          <a:bodyPr>
            <a:normAutofit fontScale="70000" lnSpcReduction="20000"/>
          </a:bodyPr>
          <a:lstStyle/>
          <a:p>
            <a:r>
              <a:rPr lang="en-GB" sz="2600" dirty="0" smtClean="0"/>
              <a:t>World production was 5.07 million tonnes, of which 1.77 million tonnes were traded, valued at USD 5.7 billion;</a:t>
            </a:r>
          </a:p>
          <a:p>
            <a:r>
              <a:rPr lang="en-GB" sz="2600" dirty="0" smtClean="0"/>
              <a:t>Kenya, China, Sri Lanka and India are major exporters, while the Russian Federation, the United Kingdom, Pakistan, countries of the Near East (Egypt, Iran Morocco and Turkey) and the United States are major importers;</a:t>
            </a:r>
          </a:p>
          <a:p>
            <a:r>
              <a:rPr lang="en-GB" sz="2600" dirty="0" smtClean="0"/>
              <a:t>EFSA reported foods exceeding EU MRLs were legume </a:t>
            </a:r>
            <a:r>
              <a:rPr lang="en-GB" sz="2600" dirty="0" err="1" smtClean="0"/>
              <a:t>veges</a:t>
            </a:r>
            <a:r>
              <a:rPr lang="en-GB" sz="2600" dirty="0" smtClean="0"/>
              <a:t>, spices, nuts, table and wine grapes and leafy </a:t>
            </a:r>
            <a:r>
              <a:rPr lang="en-GB" sz="2600" dirty="0" err="1" smtClean="0"/>
              <a:t>veges</a:t>
            </a:r>
            <a:r>
              <a:rPr lang="en-GB" sz="2600" dirty="0" smtClean="0"/>
              <a:t>;</a:t>
            </a:r>
          </a:p>
          <a:p>
            <a:r>
              <a:rPr lang="en-GB" sz="2600" dirty="0" smtClean="0"/>
              <a:t>Highest non-compliance: legume </a:t>
            </a:r>
            <a:r>
              <a:rPr lang="en-GB" sz="2600" dirty="0" err="1" smtClean="0"/>
              <a:t>veges</a:t>
            </a:r>
            <a:r>
              <a:rPr lang="en-GB" sz="2600" dirty="0" smtClean="0"/>
              <a:t>, lowest : eggs;</a:t>
            </a:r>
          </a:p>
          <a:p>
            <a:r>
              <a:rPr lang="en-GB" sz="2600" dirty="0" smtClean="0"/>
              <a:t>5.1% tea, coffee and herbal infusions above limits; Hence,</a:t>
            </a:r>
          </a:p>
          <a:p>
            <a:r>
              <a:rPr lang="en-GB" sz="2600" dirty="0" smtClean="0"/>
              <a:t>the imposition of administrative sanctions, the European Commission’s Rapid Alert System for Food and Feed (RASFF) notifications and market withdrawals. </a:t>
            </a:r>
            <a:endParaRPr lang="en-US" sz="2600"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38496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4</a:t>
            </a:fld>
            <a:endParaRPr lang="en-GB"/>
          </a:p>
        </p:txBody>
      </p:sp>
    </p:spTree>
    <p:extLst>
      <p:ext uri="{BB962C8B-B14F-4D97-AF65-F5344CB8AC3E}">
        <p14:creationId xmlns:p14="http://schemas.microsoft.com/office/powerpoint/2010/main" val="3228214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73144"/>
          </a:xfrm>
        </p:spPr>
        <p:txBody>
          <a:bodyPr>
            <a:normAutofit fontScale="90000"/>
          </a:bodyPr>
          <a:lstStyle/>
          <a:p>
            <a:pPr algn="ctr"/>
            <a:r>
              <a:rPr lang="en-GB" b="1" dirty="0" smtClean="0">
                <a:effectLst>
                  <a:outerShdw blurRad="38100" dist="38100" dir="2700000" algn="tl">
                    <a:srgbClr val="000000">
                      <a:alpha val="43137"/>
                    </a:srgbClr>
                  </a:outerShdw>
                </a:effectLst>
              </a:rPr>
              <a:t>Trade related Impacts of MRLs</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916832"/>
            <a:ext cx="6777317" cy="3915797"/>
          </a:xfrm>
        </p:spPr>
        <p:txBody>
          <a:bodyPr>
            <a:normAutofit fontScale="70000" lnSpcReduction="20000"/>
          </a:bodyPr>
          <a:lstStyle/>
          <a:p>
            <a:r>
              <a:rPr lang="en-GB" sz="2600" dirty="0" smtClean="0"/>
              <a:t>Chen et al. (2008) : food safety standards had a negative and statistically significant effect on exports of agricultural products from China and greater effect than import tariffs;</a:t>
            </a:r>
          </a:p>
          <a:p>
            <a:r>
              <a:rPr lang="en-GB" sz="2600" dirty="0" smtClean="0"/>
              <a:t>Wei et al. (2012): MRL limits reduced Chinese tea exports;</a:t>
            </a:r>
          </a:p>
          <a:p>
            <a:r>
              <a:rPr lang="en-GB" sz="2600" dirty="0" smtClean="0"/>
              <a:t> Drogue and De Maria (2012) found that the differences between MRL regulations deterred fruit trade; </a:t>
            </a:r>
          </a:p>
          <a:p>
            <a:r>
              <a:rPr lang="en-GB" sz="2600" dirty="0" err="1" smtClean="0"/>
              <a:t>Xiong</a:t>
            </a:r>
            <a:r>
              <a:rPr lang="en-GB" sz="2600" dirty="0" smtClean="0"/>
              <a:t> and </a:t>
            </a:r>
            <a:r>
              <a:rPr lang="en-GB" sz="2600" dirty="0" err="1" smtClean="0"/>
              <a:t>Beghin</a:t>
            </a:r>
            <a:r>
              <a:rPr lang="en-GB" sz="2600" dirty="0" smtClean="0"/>
              <a:t> (2014) for OECD: MRLs enhanced import demand through consumer awareness of food safety by stimulating demand for products under regulation but hindered non-compliant export supply; and</a:t>
            </a:r>
          </a:p>
          <a:p>
            <a:r>
              <a:rPr lang="en-GB" sz="2600" dirty="0" smtClean="0"/>
              <a:t>Exporters from LDCs were more constrained by MRLs than their competitors from the developed world.</a:t>
            </a:r>
            <a:endParaRPr lang="en-US" sz="2600" dirty="0" smtClean="0"/>
          </a:p>
          <a:p>
            <a:endParaRPr lang="en-GB" dirty="0" smtClean="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38496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5</a:t>
            </a:fld>
            <a:endParaRPr lang="en-GB"/>
          </a:p>
        </p:txBody>
      </p:sp>
    </p:spTree>
    <p:extLst>
      <p:ext uri="{BB962C8B-B14F-4D97-AF65-F5344CB8AC3E}">
        <p14:creationId xmlns:p14="http://schemas.microsoft.com/office/powerpoint/2010/main" val="3228214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effectLst>
                  <a:outerShdw blurRad="38100" dist="38100" dir="2700000" algn="tl">
                    <a:srgbClr val="000000">
                      <a:alpha val="43137"/>
                    </a:srgbClr>
                  </a:outerShdw>
                </a:effectLst>
              </a:rPr>
              <a:t>Food Safety Regulations and MRLs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55000" lnSpcReduction="20000"/>
          </a:bodyPr>
          <a:lstStyle/>
          <a:p>
            <a:r>
              <a:rPr lang="en-GB" sz="3200" dirty="0" smtClean="0"/>
              <a:t>CODEX :harmonized international food standards;</a:t>
            </a:r>
          </a:p>
          <a:p>
            <a:r>
              <a:rPr lang="en-GB" sz="3200" dirty="0" smtClean="0"/>
              <a:t>OECD Task Force promotes international harmonization;</a:t>
            </a:r>
          </a:p>
          <a:p>
            <a:r>
              <a:rPr lang="en-GB" sz="3200" dirty="0" smtClean="0"/>
              <a:t>SPS Agreement is an international treaty of the WTO;</a:t>
            </a:r>
          </a:p>
          <a:p>
            <a:r>
              <a:rPr lang="en-GB" sz="3200" dirty="0" smtClean="0"/>
              <a:t>No international agreement on the harmonization of regulations;</a:t>
            </a:r>
          </a:p>
          <a:p>
            <a:r>
              <a:rPr lang="en-GB" sz="3200" dirty="0" smtClean="0"/>
              <a:t>EU MRLs for tea were established in 2005, and commodity and pesticide specific MRLs were laid down in 2008, when default values of MRLs were established at lower rate than in other countries, including CODEX guidelines; and </a:t>
            </a:r>
          </a:p>
          <a:p>
            <a:r>
              <a:rPr lang="en-GB" sz="3200" dirty="0" smtClean="0"/>
              <a:t>The number of pesticides regulated for tea currently stands at 454 pesticides.</a:t>
            </a:r>
            <a:endParaRPr lang="en-US" sz="3200"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60032" y="5733256"/>
            <a:ext cx="3600400" cy="645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6</a:t>
            </a:fld>
            <a:endParaRPr lang="en-GB"/>
          </a:p>
        </p:txBody>
      </p:sp>
    </p:spTree>
    <p:extLst>
      <p:ext uri="{BB962C8B-B14F-4D97-AF65-F5344CB8AC3E}">
        <p14:creationId xmlns:p14="http://schemas.microsoft.com/office/powerpoint/2010/main" val="3228214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
            </a:r>
            <a:br>
              <a:rPr lang="en-GB" b="1" dirty="0" smtClean="0"/>
            </a:br>
            <a:r>
              <a:rPr lang="en-GB" b="1" dirty="0" smtClean="0"/>
              <a:t/>
            </a:r>
            <a:br>
              <a:rPr lang="en-GB" b="1" dirty="0" smtClean="0"/>
            </a:br>
            <a:r>
              <a:rPr lang="en-GB" b="1" dirty="0" smtClean="0"/>
              <a:t/>
            </a:r>
            <a:br>
              <a:rPr lang="en-GB" b="1" dirty="0" smtClean="0"/>
            </a:br>
            <a:r>
              <a:rPr lang="en-GB" b="1" dirty="0" smtClean="0">
                <a:effectLst>
                  <a:outerShdw blurRad="38100" dist="38100" dir="2700000" algn="tl">
                    <a:srgbClr val="000000">
                      <a:alpha val="43137"/>
                    </a:srgbClr>
                  </a:outerShdw>
                </a:effectLst>
              </a:rPr>
              <a:t>China’s Exports to the EU, 1995-2013</a:t>
            </a:r>
            <a:endParaRPr lang="en-US"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1043608" y="2276872"/>
          <a:ext cx="6777037" cy="3508375"/>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6056" y="5877272"/>
            <a:ext cx="3384376"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A2AEE434-C25C-4E6F-8C8E-0469A19E79C3}"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01136"/>
          </a:xfrm>
        </p:spPr>
        <p:txBody>
          <a:bodyPr>
            <a:normAutofit fontScale="90000"/>
          </a:bodyPr>
          <a:lstStyle/>
          <a:p>
            <a:pPr algn="ctr"/>
            <a:r>
              <a:rPr lang="en-GB" dirty="0" smtClean="0">
                <a:effectLst>
                  <a:outerShdw blurRad="38100" dist="38100" dir="2700000" algn="tl">
                    <a:srgbClr val="000000">
                      <a:alpha val="43137"/>
                    </a:srgbClr>
                  </a:outerShdw>
                </a:effectLst>
              </a:rPr>
              <a:t>Welfare Implications</a:t>
            </a:r>
            <a:endParaRPr lang="en-GB"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1700808"/>
            <a:ext cx="6777317" cy="4131821"/>
          </a:xfrm>
        </p:spPr>
        <p:txBody>
          <a:bodyPr>
            <a:normAutofit fontScale="62500" lnSpcReduction="20000"/>
          </a:bodyPr>
          <a:lstStyle/>
          <a:p>
            <a:r>
              <a:rPr lang="en-GB" sz="2900" dirty="0" smtClean="0"/>
              <a:t>Deterring effect on trade if exporters cannot comply;</a:t>
            </a:r>
          </a:p>
          <a:p>
            <a:r>
              <a:rPr lang="en-GB" sz="2900" dirty="0" smtClean="0"/>
              <a:t>Similar impact as import barriers on exporting countries;</a:t>
            </a:r>
          </a:p>
          <a:p>
            <a:r>
              <a:rPr lang="en-GB" sz="2900" dirty="0" smtClean="0"/>
              <a:t>The welfare impact depends on the short and long run, the size of the importing country, elasticities and market structure;</a:t>
            </a:r>
          </a:p>
          <a:p>
            <a:r>
              <a:rPr lang="en-GB" sz="2900" dirty="0" smtClean="0"/>
              <a:t>Standards related restriction reduces consumer welfare;</a:t>
            </a:r>
          </a:p>
          <a:p>
            <a:r>
              <a:rPr lang="en-GB" sz="2900" dirty="0" smtClean="0"/>
              <a:t>The total impact = welfare losses to importing and exporting countries;</a:t>
            </a:r>
          </a:p>
          <a:p>
            <a:r>
              <a:rPr lang="en-GB" sz="2900" dirty="0" smtClean="0"/>
              <a:t>If the importing country were large enough, world prices would decline leading to less exports in the short run;</a:t>
            </a:r>
          </a:p>
          <a:p>
            <a:r>
              <a:rPr lang="en-GB" sz="2900" dirty="0" smtClean="0"/>
              <a:t>If there were alternative markets, the negative impact for exporters could be reduced through re-directing exports to other markets; and </a:t>
            </a:r>
          </a:p>
          <a:p>
            <a:r>
              <a:rPr lang="en-GB" sz="2900" dirty="0" smtClean="0"/>
              <a:t>In the same manner, the negative impact for consumers could be reduced if new exporters were found (replacement effect).</a:t>
            </a:r>
            <a:endParaRPr lang="en-US" sz="2900"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5733256"/>
            <a:ext cx="338496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8</a:t>
            </a:fld>
            <a:endParaRPr lang="en-GB"/>
          </a:p>
        </p:txBody>
      </p:sp>
    </p:spTree>
    <p:extLst>
      <p:ext uri="{BB962C8B-B14F-4D97-AF65-F5344CB8AC3E}">
        <p14:creationId xmlns:p14="http://schemas.microsoft.com/office/powerpoint/2010/main" val="3228214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817160"/>
          </a:xfrm>
        </p:spPr>
        <p:txBody>
          <a:bodyPr>
            <a:normAutofit fontScale="90000"/>
          </a:bodyPr>
          <a:lstStyle/>
          <a:p>
            <a:pPr algn="ctr"/>
            <a:r>
              <a:rPr lang="en-GB" b="1" dirty="0" smtClean="0">
                <a:effectLst>
                  <a:outerShdw blurRad="38100" dist="38100" dir="2700000" algn="tl">
                    <a:srgbClr val="000000">
                      <a:alpha val="43137"/>
                    </a:srgbClr>
                  </a:outerShdw>
                </a:effectLst>
              </a:rPr>
              <a:t>Welfare Implications – Cont’d</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43492" y="2132856"/>
            <a:ext cx="6777317" cy="3699773"/>
          </a:xfrm>
        </p:spPr>
        <p:txBody>
          <a:bodyPr>
            <a:normAutofit lnSpcReduction="10000"/>
          </a:bodyPr>
          <a:lstStyle/>
          <a:p>
            <a:r>
              <a:rPr lang="en-GB" dirty="0" smtClean="0"/>
              <a:t>Transportation costs would be the main determinant of a change in welfare;</a:t>
            </a:r>
          </a:p>
          <a:p>
            <a:r>
              <a:rPr lang="en-GB" dirty="0" smtClean="0"/>
              <a:t>MRL restriction in a particular import market would lead to an increase in price in that market and consequently, a consumer welfare loss in the short run;</a:t>
            </a:r>
          </a:p>
          <a:p>
            <a:r>
              <a:rPr lang="en-GB" dirty="0" smtClean="0"/>
              <a:t>On the supply side, as shipment volumes decline from the offending exporting country, producer welfare would also drop in the short run.</a:t>
            </a:r>
            <a:endParaRPr lang="en-US" dirty="0" smtClean="0"/>
          </a:p>
          <a:p>
            <a:endParaRPr lang="en-GB" dirty="0"/>
          </a:p>
          <a:p>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661248"/>
            <a:ext cx="3816424"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fld id="{A2AEE434-C25C-4E6F-8C8E-0469A19E79C3}" type="slidenum">
              <a:rPr lang="en-GB" smtClean="0"/>
              <a:pPr/>
              <a:t>9</a:t>
            </a:fld>
            <a:endParaRPr lang="en-GB"/>
          </a:p>
        </p:txBody>
      </p:sp>
    </p:spTree>
    <p:extLst>
      <p:ext uri="{BB962C8B-B14F-4D97-AF65-F5344CB8AC3E}">
        <p14:creationId xmlns:p14="http://schemas.microsoft.com/office/powerpoint/2010/main" val="3228214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Austin</Template>
  <TotalTime>655</TotalTime>
  <Words>1000</Words>
  <Application>Microsoft Office PowerPoint</Application>
  <PresentationFormat>On-screen Show (4:3)</PresentationFormat>
  <Paragraphs>84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Implications of maximum residue levels of tea on trade </vt:lpstr>
      <vt:lpstr>Introduction</vt:lpstr>
      <vt:lpstr>Reasoning</vt:lpstr>
      <vt:lpstr>Trade perspective</vt:lpstr>
      <vt:lpstr>Trade related Impacts of MRLs</vt:lpstr>
      <vt:lpstr>Food Safety Regulations and MRLs</vt:lpstr>
      <vt:lpstr>   China’s Exports to the EU, 1995-2013</vt:lpstr>
      <vt:lpstr>Welfare Implications</vt:lpstr>
      <vt:lpstr>Welfare Implications – Cont’d</vt:lpstr>
      <vt:lpstr>Welfare Implications – FAO World Tea Model</vt:lpstr>
      <vt:lpstr>Conclusions</vt:lpstr>
      <vt:lpstr>Conclusions Cont’d</vt:lpstr>
      <vt:lpstr>Conclusions Cont’d</vt:lpstr>
      <vt:lpstr>Conclusions Cont’d</vt:lpstr>
      <vt:lpstr>PowerPoint Presentation</vt:lpstr>
    </vt:vector>
  </TitlesOfParts>
  <Company>FAO of the 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 and the socio-economic implications on tea producers</dc:title>
  <dc:creator>Margarita Brattlof (EST)</dc:creator>
  <cp:lastModifiedBy>Kaison Chang (EST)</cp:lastModifiedBy>
  <cp:revision>51</cp:revision>
  <dcterms:created xsi:type="dcterms:W3CDTF">2014-10-01T15:11:37Z</dcterms:created>
  <dcterms:modified xsi:type="dcterms:W3CDTF">2014-11-04T18:25:30Z</dcterms:modified>
</cp:coreProperties>
</file>