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5" r:id="rId8"/>
    <p:sldId id="266" r:id="rId9"/>
    <p:sldId id="273" r:id="rId10"/>
    <p:sldId id="274" r:id="rId11"/>
    <p:sldId id="275" r:id="rId12"/>
    <p:sldId id="276" r:id="rId13"/>
    <p:sldId id="277" r:id="rId14"/>
    <p:sldId id="280" r:id="rId15"/>
    <p:sldId id="278" r:id="rId16"/>
    <p:sldId id="279" r:id="rId17"/>
    <p:sldId id="281" r:id="rId18"/>
    <p:sldId id="28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ANG\AppData\Local\Microsoft\Windows\Temporary%20Internet%20Files\Content.Outlook\74HNYN4V\Comparative%20growth%20in%20area%20and%20yield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ANG\AppData\Local\Microsoft\Windows\Temporary%20Internet%20Files\Content.Outlook\74HNYN4V\Comparative%20growth%20in%20area%20and%20yield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ANG\AppData\Local\Microsoft\Windows\Temporary%20Internet%20Files\Content.Outlook\74HNYN4V\Comparative%20growth%20in%20area%20and%20yield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HQFILE4\EST\ESTMR\IGG-Tea-21st\muv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2009\TeaModel\Master\SIMULATION_CC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/>
              <a:t>Comparative growth rates in area</a:t>
            </a:r>
            <a:r>
              <a:rPr lang="en-GB" baseline="0"/>
              <a:t> and yield in Sri Lanka (1985-2013)</a:t>
            </a:r>
          </a:p>
          <a:p>
            <a:pPr>
              <a:defRPr/>
            </a:pPr>
            <a:endParaRPr lang="en-GB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055856155063218"/>
          <c:y val="0.28471842584314327"/>
          <c:w val="0.83473681782747333"/>
          <c:h val="0.55229131432044465"/>
        </c:manualLayout>
      </c:layout>
      <c:lineChart>
        <c:grouping val="standard"/>
        <c:varyColors val="0"/>
        <c:ser>
          <c:idx val="0"/>
          <c:order val="0"/>
          <c:tx>
            <c:strRef>
              <c:f>'FINAL charts '!$B$45</c:f>
              <c:strCache>
                <c:ptCount val="1"/>
                <c:pt idx="0">
                  <c:v>area</c:v>
                </c:pt>
              </c:strCache>
            </c:strRef>
          </c:tx>
          <c:marker>
            <c:symbol val="none"/>
          </c:marker>
          <c:cat>
            <c:numRef>
              <c:f>'FINAL charts '!$D$40:$AH$40</c:f>
              <c:numCache>
                <c:formatCode>General</c:formatCode>
                <c:ptCount val="31"/>
                <c:pt idx="0">
                  <c:v>1984</c:v>
                </c:pt>
                <c:pt idx="1">
                  <c:v>1985</c:v>
                </c:pt>
                <c:pt idx="2">
                  <c:v>1986</c:v>
                </c:pt>
                <c:pt idx="3">
                  <c:v>1987</c:v>
                </c:pt>
                <c:pt idx="4">
                  <c:v>1988</c:v>
                </c:pt>
                <c:pt idx="5">
                  <c:v>1989</c:v>
                </c:pt>
                <c:pt idx="6">
                  <c:v>1990</c:v>
                </c:pt>
                <c:pt idx="7">
                  <c:v>1991</c:v>
                </c:pt>
                <c:pt idx="8">
                  <c:v>1992</c:v>
                </c:pt>
                <c:pt idx="9">
                  <c:v>1993</c:v>
                </c:pt>
                <c:pt idx="10">
                  <c:v>1994</c:v>
                </c:pt>
                <c:pt idx="11">
                  <c:v>1995</c:v>
                </c:pt>
                <c:pt idx="12">
                  <c:v>1996</c:v>
                </c:pt>
                <c:pt idx="13">
                  <c:v>1997</c:v>
                </c:pt>
                <c:pt idx="14">
                  <c:v>1998</c:v>
                </c:pt>
                <c:pt idx="15">
                  <c:v>1999</c:v>
                </c:pt>
                <c:pt idx="16">
                  <c:v>2000</c:v>
                </c:pt>
                <c:pt idx="17">
                  <c:v>2001</c:v>
                </c:pt>
                <c:pt idx="18">
                  <c:v>2002</c:v>
                </c:pt>
                <c:pt idx="19">
                  <c:v>2003</c:v>
                </c:pt>
                <c:pt idx="20">
                  <c:v>2004</c:v>
                </c:pt>
                <c:pt idx="21">
                  <c:v>2005</c:v>
                </c:pt>
                <c:pt idx="22">
                  <c:v>2006</c:v>
                </c:pt>
                <c:pt idx="23">
                  <c:v>2007</c:v>
                </c:pt>
                <c:pt idx="24">
                  <c:v>2008</c:v>
                </c:pt>
                <c:pt idx="25">
                  <c:v>2009</c:v>
                </c:pt>
                <c:pt idx="26">
                  <c:v>2010</c:v>
                </c:pt>
                <c:pt idx="27">
                  <c:v>2011</c:v>
                </c:pt>
                <c:pt idx="28">
                  <c:v>2012</c:v>
                </c:pt>
                <c:pt idx="29">
                  <c:v>2013</c:v>
                </c:pt>
                <c:pt idx="30">
                  <c:v>2014</c:v>
                </c:pt>
              </c:numCache>
            </c:numRef>
          </c:cat>
          <c:val>
            <c:numRef>
              <c:f>'FINAL charts '!$C$41:$AH$41</c:f>
              <c:numCache>
                <c:formatCode>General</c:formatCode>
                <c:ptCount val="32"/>
                <c:pt idx="2" formatCode="0.0">
                  <c:v>1.7543859649122804</c:v>
                </c:pt>
                <c:pt idx="3" formatCode="0.0">
                  <c:v>-3.8793103448275867</c:v>
                </c:pt>
                <c:pt idx="4" formatCode="0.0">
                  <c:v>-0.44843049327354267</c:v>
                </c:pt>
                <c:pt idx="5" formatCode="0.0">
                  <c:v>0</c:v>
                </c:pt>
                <c:pt idx="6" formatCode="0.0">
                  <c:v>0</c:v>
                </c:pt>
                <c:pt idx="7" formatCode="0.0">
                  <c:v>0</c:v>
                </c:pt>
                <c:pt idx="8" formatCode="0.0">
                  <c:v>0</c:v>
                </c:pt>
                <c:pt idx="9" formatCode="0.0">
                  <c:v>0</c:v>
                </c:pt>
                <c:pt idx="10" formatCode="0.0">
                  <c:v>-14.414414414414416</c:v>
                </c:pt>
                <c:pt idx="11" formatCode="0.0">
                  <c:v>-1.5789473684210529</c:v>
                </c:pt>
                <c:pt idx="12" formatCode="0.0">
                  <c:v>0</c:v>
                </c:pt>
                <c:pt idx="13" formatCode="0.0">
                  <c:v>1.0695187165775399</c:v>
                </c:pt>
                <c:pt idx="14" formatCode="0.0">
                  <c:v>0</c:v>
                </c:pt>
                <c:pt idx="15" formatCode="0.0">
                  <c:v>0</c:v>
                </c:pt>
                <c:pt idx="16" formatCode="0.0">
                  <c:v>0</c:v>
                </c:pt>
                <c:pt idx="17" formatCode="0.0">
                  <c:v>0</c:v>
                </c:pt>
                <c:pt idx="18" formatCode="0.0">
                  <c:v>0</c:v>
                </c:pt>
                <c:pt idx="19" formatCode="0.0">
                  <c:v>0</c:v>
                </c:pt>
                <c:pt idx="20" formatCode="0.0">
                  <c:v>11.640211640211636</c:v>
                </c:pt>
                <c:pt idx="21" formatCode="0.0">
                  <c:v>0</c:v>
                </c:pt>
                <c:pt idx="22" formatCode="0.0">
                  <c:v>5.2132701421800958</c:v>
                </c:pt>
                <c:pt idx="23" formatCode="0.0">
                  <c:v>0</c:v>
                </c:pt>
                <c:pt idx="24" formatCode="0.0">
                  <c:v>0</c:v>
                </c:pt>
                <c:pt idx="25" formatCode="0.0">
                  <c:v>0</c:v>
                </c:pt>
                <c:pt idx="26" formatCode="0.0">
                  <c:v>0</c:v>
                </c:pt>
                <c:pt idx="27" formatCode="0.0">
                  <c:v>0</c:v>
                </c:pt>
                <c:pt idx="28" formatCode="0.0">
                  <c:v>0</c:v>
                </c:pt>
                <c:pt idx="29" formatCode="0.0">
                  <c:v>-8.5585585585585591</c:v>
                </c:pt>
                <c:pt idx="30" formatCode="0.0">
                  <c:v>0.49261083743842371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'FINAL charts '!$B$46</c:f>
              <c:strCache>
                <c:ptCount val="1"/>
                <c:pt idx="0">
                  <c:v>yield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none"/>
          </c:marker>
          <c:cat>
            <c:numRef>
              <c:f>'FINAL charts '!$D$40:$AH$40</c:f>
              <c:numCache>
                <c:formatCode>General</c:formatCode>
                <c:ptCount val="31"/>
                <c:pt idx="0">
                  <c:v>1984</c:v>
                </c:pt>
                <c:pt idx="1">
                  <c:v>1985</c:v>
                </c:pt>
                <c:pt idx="2">
                  <c:v>1986</c:v>
                </c:pt>
                <c:pt idx="3">
                  <c:v>1987</c:v>
                </c:pt>
                <c:pt idx="4">
                  <c:v>1988</c:v>
                </c:pt>
                <c:pt idx="5">
                  <c:v>1989</c:v>
                </c:pt>
                <c:pt idx="6">
                  <c:v>1990</c:v>
                </c:pt>
                <c:pt idx="7">
                  <c:v>1991</c:v>
                </c:pt>
                <c:pt idx="8">
                  <c:v>1992</c:v>
                </c:pt>
                <c:pt idx="9">
                  <c:v>1993</c:v>
                </c:pt>
                <c:pt idx="10">
                  <c:v>1994</c:v>
                </c:pt>
                <c:pt idx="11">
                  <c:v>1995</c:v>
                </c:pt>
                <c:pt idx="12">
                  <c:v>1996</c:v>
                </c:pt>
                <c:pt idx="13">
                  <c:v>1997</c:v>
                </c:pt>
                <c:pt idx="14">
                  <c:v>1998</c:v>
                </c:pt>
                <c:pt idx="15">
                  <c:v>1999</c:v>
                </c:pt>
                <c:pt idx="16">
                  <c:v>2000</c:v>
                </c:pt>
                <c:pt idx="17">
                  <c:v>2001</c:v>
                </c:pt>
                <c:pt idx="18">
                  <c:v>2002</c:v>
                </c:pt>
                <c:pt idx="19">
                  <c:v>2003</c:v>
                </c:pt>
                <c:pt idx="20">
                  <c:v>2004</c:v>
                </c:pt>
                <c:pt idx="21">
                  <c:v>2005</c:v>
                </c:pt>
                <c:pt idx="22">
                  <c:v>2006</c:v>
                </c:pt>
                <c:pt idx="23">
                  <c:v>2007</c:v>
                </c:pt>
                <c:pt idx="24">
                  <c:v>2008</c:v>
                </c:pt>
                <c:pt idx="25">
                  <c:v>2009</c:v>
                </c:pt>
                <c:pt idx="26">
                  <c:v>2010</c:v>
                </c:pt>
                <c:pt idx="27">
                  <c:v>2011</c:v>
                </c:pt>
                <c:pt idx="28">
                  <c:v>2012</c:v>
                </c:pt>
                <c:pt idx="29">
                  <c:v>2013</c:v>
                </c:pt>
                <c:pt idx="30">
                  <c:v>2014</c:v>
                </c:pt>
              </c:numCache>
            </c:numRef>
          </c:cat>
          <c:val>
            <c:numRef>
              <c:f>'FINAL charts '!$C$42:$AH$42</c:f>
              <c:numCache>
                <c:formatCode>General</c:formatCode>
                <c:ptCount val="32"/>
                <c:pt idx="2" formatCode="0.0">
                  <c:v>1.9130010089026981</c:v>
                </c:pt>
                <c:pt idx="3" formatCode="0.0">
                  <c:v>2.7078777824496494</c:v>
                </c:pt>
                <c:pt idx="4" formatCode="0.0">
                  <c:v>1.3579210583500194</c:v>
                </c:pt>
                <c:pt idx="5" formatCode="0.0">
                  <c:v>6.5970673505798301</c:v>
                </c:pt>
                <c:pt idx="6" formatCode="0.0">
                  <c:v>-9.1923061835584452</c:v>
                </c:pt>
                <c:pt idx="7" formatCode="0.0">
                  <c:v>12.455061653731136</c:v>
                </c:pt>
                <c:pt idx="8" formatCode="0.0">
                  <c:v>3.1328695206794985</c:v>
                </c:pt>
                <c:pt idx="9" formatCode="0.0">
                  <c:v>-25.330463932458724</c:v>
                </c:pt>
                <c:pt idx="10" formatCode="0.0">
                  <c:v>51.068920694411062</c:v>
                </c:pt>
                <c:pt idx="11" formatCode="0.0">
                  <c:v>6.0848213307355419</c:v>
                </c:pt>
                <c:pt idx="12" formatCode="0.0">
                  <c:v>1.1746447531028898</c:v>
                </c:pt>
                <c:pt idx="13" formatCode="0.0">
                  <c:v>3.9787469165289484</c:v>
                </c:pt>
                <c:pt idx="14" formatCode="0.0">
                  <c:v>7.12788017098572</c:v>
                </c:pt>
                <c:pt idx="15" formatCode="0.0">
                  <c:v>1.1700333059388357</c:v>
                </c:pt>
                <c:pt idx="16" formatCode="0.0">
                  <c:v>1.2380911662640686</c:v>
                </c:pt>
                <c:pt idx="17" formatCode="0.0">
                  <c:v>8.7186652073384003</c:v>
                </c:pt>
                <c:pt idx="18" formatCode="0.0">
                  <c:v>-3.3221870822178947</c:v>
                </c:pt>
                <c:pt idx="19" formatCode="0.0">
                  <c:v>3.9991964106341578</c:v>
                </c:pt>
                <c:pt idx="20" formatCode="0.0">
                  <c:v>-11.764645566586333</c:v>
                </c:pt>
                <c:pt idx="21" formatCode="0.0">
                  <c:v>1.0213619902995166</c:v>
                </c:pt>
                <c:pt idx="22" formatCode="0.0">
                  <c:v>-2.4608177958831039</c:v>
                </c:pt>
                <c:pt idx="23" formatCode="0.0">
                  <c:v>-2.0113493064312689</c:v>
                </c:pt>
                <c:pt idx="24" formatCode="0.0">
                  <c:v>-2.0011582266263406</c:v>
                </c:pt>
                <c:pt idx="25" formatCode="0.0">
                  <c:v>4.6011162179908007</c:v>
                </c:pt>
                <c:pt idx="26" formatCode="0.0">
                  <c:v>-8.6044285422845679</c:v>
                </c:pt>
                <c:pt idx="27" formatCode="0.0">
                  <c:v>13.813873626373613</c:v>
                </c:pt>
                <c:pt idx="28" formatCode="0.0">
                  <c:v>-1.1749229088846289</c:v>
                </c:pt>
                <c:pt idx="29" formatCode="0.0">
                  <c:v>9.6420767129646556</c:v>
                </c:pt>
                <c:pt idx="30" formatCode="0.0">
                  <c:v>3.9710751800979125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527424"/>
        <c:axId val="94880896"/>
      </c:lineChart>
      <c:catAx>
        <c:axId val="93527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4880896"/>
        <c:crossesAt val="-30"/>
        <c:auto val="1"/>
        <c:lblAlgn val="ctr"/>
        <c:lblOffset val="100"/>
        <c:tickLblSkip val="2"/>
        <c:noMultiLvlLbl val="0"/>
      </c:catAx>
      <c:valAx>
        <c:axId val="9488089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93527424"/>
        <c:crosses val="autoZero"/>
        <c:crossBetween val="between"/>
        <c:majorUnit val="5"/>
      </c:valAx>
      <c:spPr>
        <a:noFill/>
        <a:ln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/>
              <a:t>Comparative growth rates in area</a:t>
            </a:r>
            <a:r>
              <a:rPr lang="en-GB" baseline="0"/>
              <a:t> and yield in Kenya (1985-2013)</a:t>
            </a:r>
          </a:p>
          <a:p>
            <a:pPr>
              <a:defRPr/>
            </a:pPr>
            <a:endParaRPr lang="en-GB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055856155063218"/>
          <c:y val="0.28471842584314327"/>
          <c:w val="0.83473681782747333"/>
          <c:h val="0.55229131432044465"/>
        </c:manualLayout>
      </c:layout>
      <c:lineChart>
        <c:grouping val="standard"/>
        <c:varyColors val="0"/>
        <c:ser>
          <c:idx val="0"/>
          <c:order val="0"/>
          <c:tx>
            <c:strRef>
              <c:f>'FINAL charts '!$B$49</c:f>
              <c:strCache>
                <c:ptCount val="1"/>
                <c:pt idx="0">
                  <c:v>area</c:v>
                </c:pt>
              </c:strCache>
            </c:strRef>
          </c:tx>
          <c:marker>
            <c:symbol val="none"/>
          </c:marker>
          <c:cat>
            <c:numRef>
              <c:f>'FINAL charts '!$D$26:$AH$26</c:f>
              <c:numCache>
                <c:formatCode>General</c:formatCode>
                <c:ptCount val="31"/>
                <c:pt idx="0">
                  <c:v>1984</c:v>
                </c:pt>
                <c:pt idx="1">
                  <c:v>1985</c:v>
                </c:pt>
                <c:pt idx="2">
                  <c:v>1986</c:v>
                </c:pt>
                <c:pt idx="3">
                  <c:v>1987</c:v>
                </c:pt>
                <c:pt idx="4">
                  <c:v>1988</c:v>
                </c:pt>
                <c:pt idx="5">
                  <c:v>1989</c:v>
                </c:pt>
                <c:pt idx="6">
                  <c:v>1990</c:v>
                </c:pt>
                <c:pt idx="7">
                  <c:v>1991</c:v>
                </c:pt>
                <c:pt idx="8">
                  <c:v>1992</c:v>
                </c:pt>
                <c:pt idx="9">
                  <c:v>1993</c:v>
                </c:pt>
                <c:pt idx="10">
                  <c:v>1994</c:v>
                </c:pt>
                <c:pt idx="11">
                  <c:v>1995</c:v>
                </c:pt>
                <c:pt idx="12">
                  <c:v>1996</c:v>
                </c:pt>
                <c:pt idx="13">
                  <c:v>1997</c:v>
                </c:pt>
                <c:pt idx="14">
                  <c:v>1998</c:v>
                </c:pt>
                <c:pt idx="15">
                  <c:v>1999</c:v>
                </c:pt>
                <c:pt idx="16">
                  <c:v>2000</c:v>
                </c:pt>
                <c:pt idx="17">
                  <c:v>2001</c:v>
                </c:pt>
                <c:pt idx="18">
                  <c:v>2002</c:v>
                </c:pt>
                <c:pt idx="19">
                  <c:v>2003</c:v>
                </c:pt>
                <c:pt idx="20">
                  <c:v>2004</c:v>
                </c:pt>
                <c:pt idx="21">
                  <c:v>2005</c:v>
                </c:pt>
                <c:pt idx="22">
                  <c:v>2006</c:v>
                </c:pt>
                <c:pt idx="23">
                  <c:v>2007</c:v>
                </c:pt>
                <c:pt idx="24">
                  <c:v>2008</c:v>
                </c:pt>
                <c:pt idx="25">
                  <c:v>2009</c:v>
                </c:pt>
                <c:pt idx="26">
                  <c:v>2010</c:v>
                </c:pt>
                <c:pt idx="27">
                  <c:v>2011</c:v>
                </c:pt>
                <c:pt idx="28">
                  <c:v>2012</c:v>
                </c:pt>
                <c:pt idx="29">
                  <c:v>2013</c:v>
                </c:pt>
                <c:pt idx="30">
                  <c:v>2014</c:v>
                </c:pt>
              </c:numCache>
            </c:numRef>
          </c:cat>
          <c:val>
            <c:numRef>
              <c:f>'FINAL charts '!$C$49:$AG$49</c:f>
              <c:numCache>
                <c:formatCode>General</c:formatCode>
                <c:ptCount val="31"/>
                <c:pt idx="2" formatCode="0.0">
                  <c:v>2.3312883435582878</c:v>
                </c:pt>
                <c:pt idx="3" formatCode="0.0">
                  <c:v>0.47961630695442631</c:v>
                </c:pt>
                <c:pt idx="4" formatCode="0.0">
                  <c:v>0.71599045346063084</c:v>
                </c:pt>
                <c:pt idx="5" formatCode="0.0">
                  <c:v>1.1848341232227491</c:v>
                </c:pt>
                <c:pt idx="6" formatCode="0.0">
                  <c:v>1.6393442622950718</c:v>
                </c:pt>
                <c:pt idx="7" formatCode="0.0">
                  <c:v>11.751152073732721</c:v>
                </c:pt>
                <c:pt idx="8" formatCode="0.0">
                  <c:v>3.7113402061855614</c:v>
                </c:pt>
                <c:pt idx="9" formatCode="0.0">
                  <c:v>1.1928429423459277</c:v>
                </c:pt>
                <c:pt idx="10" formatCode="0.0">
                  <c:v>3.0451866404715218</c:v>
                </c:pt>
                <c:pt idx="11" formatCode="0.0">
                  <c:v>5.0524308865586249</c:v>
                </c:pt>
                <c:pt idx="12" formatCode="0.0">
                  <c:v>3.9019963702359326</c:v>
                </c:pt>
                <c:pt idx="13" formatCode="0.0">
                  <c:v>2.5327510917030609</c:v>
                </c:pt>
                <c:pt idx="14" formatCode="0.0">
                  <c:v>0</c:v>
                </c:pt>
                <c:pt idx="15" formatCode="0.0">
                  <c:v>-0.34071550255537109</c:v>
                </c:pt>
                <c:pt idx="16" formatCode="0.0">
                  <c:v>2.5641025641025643</c:v>
                </c:pt>
                <c:pt idx="17" formatCode="0.0">
                  <c:v>5</c:v>
                </c:pt>
                <c:pt idx="18" formatCode="0.0">
                  <c:v>-1.5873015873015872</c:v>
                </c:pt>
                <c:pt idx="19" formatCode="0.0">
                  <c:v>6.4516129032258069</c:v>
                </c:pt>
                <c:pt idx="20" formatCode="0.0">
                  <c:v>-0.75757575757575779</c:v>
                </c:pt>
                <c:pt idx="21" formatCode="0.0">
                  <c:v>4.5801526717557248</c:v>
                </c:pt>
                <c:pt idx="22" formatCode="0.0">
                  <c:v>2.9197080291970798</c:v>
                </c:pt>
                <c:pt idx="23" formatCode="0.0">
                  <c:v>4.2553191489361701</c:v>
                </c:pt>
                <c:pt idx="24" formatCode="0.0">
                  <c:v>1.3605442176870746</c:v>
                </c:pt>
                <c:pt idx="25" formatCode="0.0">
                  <c:v>6.0402684563758404</c:v>
                </c:pt>
                <c:pt idx="26" formatCode="0.0">
                  <c:v>0</c:v>
                </c:pt>
                <c:pt idx="27" formatCode="0.0">
                  <c:v>8.8607594936708853</c:v>
                </c:pt>
                <c:pt idx="28" formatCode="0.0">
                  <c:v>9.3023255813953494</c:v>
                </c:pt>
                <c:pt idx="29" formatCode="0.0">
                  <c:v>1.5957446808510638</c:v>
                </c:pt>
                <c:pt idx="30" formatCode="0.0">
                  <c:v>4.1884816753926701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'FINAL charts '!$B$50</c:f>
              <c:strCache>
                <c:ptCount val="1"/>
                <c:pt idx="0">
                  <c:v>yield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none"/>
          </c:marker>
          <c:cat>
            <c:numRef>
              <c:f>'FINAL charts '!$D$26:$AH$26</c:f>
              <c:numCache>
                <c:formatCode>General</c:formatCode>
                <c:ptCount val="31"/>
                <c:pt idx="0">
                  <c:v>1984</c:v>
                </c:pt>
                <c:pt idx="1">
                  <c:v>1985</c:v>
                </c:pt>
                <c:pt idx="2">
                  <c:v>1986</c:v>
                </c:pt>
                <c:pt idx="3">
                  <c:v>1987</c:v>
                </c:pt>
                <c:pt idx="4">
                  <c:v>1988</c:v>
                </c:pt>
                <c:pt idx="5">
                  <c:v>1989</c:v>
                </c:pt>
                <c:pt idx="6">
                  <c:v>1990</c:v>
                </c:pt>
                <c:pt idx="7">
                  <c:v>1991</c:v>
                </c:pt>
                <c:pt idx="8">
                  <c:v>1992</c:v>
                </c:pt>
                <c:pt idx="9">
                  <c:v>1993</c:v>
                </c:pt>
                <c:pt idx="10">
                  <c:v>1994</c:v>
                </c:pt>
                <c:pt idx="11">
                  <c:v>1995</c:v>
                </c:pt>
                <c:pt idx="12">
                  <c:v>1996</c:v>
                </c:pt>
                <c:pt idx="13">
                  <c:v>1997</c:v>
                </c:pt>
                <c:pt idx="14">
                  <c:v>1998</c:v>
                </c:pt>
                <c:pt idx="15">
                  <c:v>1999</c:v>
                </c:pt>
                <c:pt idx="16">
                  <c:v>2000</c:v>
                </c:pt>
                <c:pt idx="17">
                  <c:v>2001</c:v>
                </c:pt>
                <c:pt idx="18">
                  <c:v>2002</c:v>
                </c:pt>
                <c:pt idx="19">
                  <c:v>2003</c:v>
                </c:pt>
                <c:pt idx="20">
                  <c:v>2004</c:v>
                </c:pt>
                <c:pt idx="21">
                  <c:v>2005</c:v>
                </c:pt>
                <c:pt idx="22">
                  <c:v>2006</c:v>
                </c:pt>
                <c:pt idx="23">
                  <c:v>2007</c:v>
                </c:pt>
                <c:pt idx="24">
                  <c:v>2008</c:v>
                </c:pt>
                <c:pt idx="25">
                  <c:v>2009</c:v>
                </c:pt>
                <c:pt idx="26">
                  <c:v>2010</c:v>
                </c:pt>
                <c:pt idx="27">
                  <c:v>2011</c:v>
                </c:pt>
                <c:pt idx="28">
                  <c:v>2012</c:v>
                </c:pt>
                <c:pt idx="29">
                  <c:v>2013</c:v>
                </c:pt>
                <c:pt idx="30">
                  <c:v>2014</c:v>
                </c:pt>
              </c:numCache>
            </c:numRef>
          </c:cat>
          <c:val>
            <c:numRef>
              <c:f>'FINAL charts '!$C$50:$AG$50</c:f>
              <c:numCache>
                <c:formatCode>General</c:formatCode>
                <c:ptCount val="31"/>
                <c:pt idx="2" formatCode="0.0">
                  <c:v>23.708090326361958</c:v>
                </c:pt>
                <c:pt idx="3" formatCode="0.0">
                  <c:v>-3.0482729752137065</c:v>
                </c:pt>
                <c:pt idx="4" formatCode="0.0">
                  <c:v>7.9500467980539762</c:v>
                </c:pt>
                <c:pt idx="5" formatCode="0.0">
                  <c:v>4.0305682238382916</c:v>
                </c:pt>
                <c:pt idx="6" formatCode="0.0">
                  <c:v>8.345790715971674</c:v>
                </c:pt>
                <c:pt idx="7" formatCode="0.0">
                  <c:v>-2.3895149044993107</c:v>
                </c:pt>
                <c:pt idx="8" formatCode="0.0">
                  <c:v>-0.34816481819741285</c:v>
                </c:pt>
                <c:pt idx="9" formatCode="0.0">
                  <c:v>-8.7020082522454398</c:v>
                </c:pt>
                <c:pt idx="10" formatCode="0.0">
                  <c:v>8.9460781108967264</c:v>
                </c:pt>
                <c:pt idx="11" formatCode="0.0">
                  <c:v>-5.5965013466540228</c:v>
                </c:pt>
                <c:pt idx="12" formatCode="0.0">
                  <c:v>12.37690646899666</c:v>
                </c:pt>
                <c:pt idx="13" formatCode="0.0">
                  <c:v>2.5701325815600238</c:v>
                </c:pt>
                <c:pt idx="14" formatCode="0.0">
                  <c:v>-13.549046904286021</c:v>
                </c:pt>
                <c:pt idx="15" formatCode="0.0">
                  <c:v>33.277201624846214</c:v>
                </c:pt>
                <c:pt idx="16" formatCode="0.0">
                  <c:v>-17.441760839307651</c:v>
                </c:pt>
                <c:pt idx="17" formatCode="0.0">
                  <c:v>-9.6503045822749218</c:v>
                </c:pt>
                <c:pt idx="18" formatCode="0.0">
                  <c:v>26.753533504031623</c:v>
                </c:pt>
                <c:pt idx="19" formatCode="0.0">
                  <c:v>-8.4458231893782578</c:v>
                </c:pt>
                <c:pt idx="20" formatCode="0.0">
                  <c:v>3.397233639393499</c:v>
                </c:pt>
                <c:pt idx="21" formatCode="0.0">
                  <c:v>6.2453619059536507</c:v>
                </c:pt>
                <c:pt idx="22" formatCode="0.0">
                  <c:v>-2.040184279217927</c:v>
                </c:pt>
                <c:pt idx="23" formatCode="0.0">
                  <c:v>-9.4213297547294559</c:v>
                </c:pt>
                <c:pt idx="24" formatCode="0.0">
                  <c:v>17.613967895691001</c:v>
                </c:pt>
                <c:pt idx="25" formatCode="0.0">
                  <c:v>-11.681350615286989</c:v>
                </c:pt>
                <c:pt idx="26" formatCode="0.0">
                  <c:v>-8.9229563122491111</c:v>
                </c:pt>
                <c:pt idx="27" formatCode="0.0">
                  <c:v>16.375481630093621</c:v>
                </c:pt>
                <c:pt idx="28" formatCode="0.0">
                  <c:v>-13.087522553164051</c:v>
                </c:pt>
                <c:pt idx="29" formatCode="0.0">
                  <c:v>-4.147206993044481</c:v>
                </c:pt>
                <c:pt idx="30" formatCode="0.0">
                  <c:v>11.258883780003311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161344"/>
        <c:axId val="95187712"/>
      </c:lineChart>
      <c:catAx>
        <c:axId val="95161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5187712"/>
        <c:crossesAt val="-30"/>
        <c:auto val="1"/>
        <c:lblAlgn val="ctr"/>
        <c:lblOffset val="100"/>
        <c:tickLblSkip val="2"/>
        <c:noMultiLvlLbl val="0"/>
      </c:catAx>
      <c:valAx>
        <c:axId val="9518771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95161344"/>
        <c:crosses val="autoZero"/>
        <c:crossBetween val="between"/>
        <c:majorUnit val="5"/>
      </c:valAx>
      <c:spPr>
        <a:noFill/>
        <a:ln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/>
              <a:t>Comparative growth rates in area</a:t>
            </a:r>
            <a:r>
              <a:rPr lang="en-GB" baseline="0"/>
              <a:t> and yield in China (1985-2013)</a:t>
            </a:r>
          </a:p>
          <a:p>
            <a:pPr>
              <a:defRPr/>
            </a:pPr>
            <a:endParaRPr lang="en-GB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055856155063218"/>
          <c:y val="0.28471842584314327"/>
          <c:w val="0.83473681782747333"/>
          <c:h val="0.55229131432044465"/>
        </c:manualLayout>
      </c:layout>
      <c:lineChart>
        <c:grouping val="standard"/>
        <c:varyColors val="0"/>
        <c:ser>
          <c:idx val="0"/>
          <c:order val="0"/>
          <c:tx>
            <c:strRef>
              <c:f>'FINAL charts '!$B$45</c:f>
              <c:strCache>
                <c:ptCount val="1"/>
                <c:pt idx="0">
                  <c:v>area</c:v>
                </c:pt>
              </c:strCache>
            </c:strRef>
          </c:tx>
          <c:marker>
            <c:symbol val="none"/>
          </c:marker>
          <c:cat>
            <c:numRef>
              <c:f>'FINAL charts '!$D$40:$AH$40</c:f>
              <c:numCache>
                <c:formatCode>General</c:formatCode>
                <c:ptCount val="31"/>
                <c:pt idx="0">
                  <c:v>1984</c:v>
                </c:pt>
                <c:pt idx="1">
                  <c:v>1985</c:v>
                </c:pt>
                <c:pt idx="2">
                  <c:v>1986</c:v>
                </c:pt>
                <c:pt idx="3">
                  <c:v>1987</c:v>
                </c:pt>
                <c:pt idx="4">
                  <c:v>1988</c:v>
                </c:pt>
                <c:pt idx="5">
                  <c:v>1989</c:v>
                </c:pt>
                <c:pt idx="6">
                  <c:v>1990</c:v>
                </c:pt>
                <c:pt idx="7">
                  <c:v>1991</c:v>
                </c:pt>
                <c:pt idx="8">
                  <c:v>1992</c:v>
                </c:pt>
                <c:pt idx="9">
                  <c:v>1993</c:v>
                </c:pt>
                <c:pt idx="10">
                  <c:v>1994</c:v>
                </c:pt>
                <c:pt idx="11">
                  <c:v>1995</c:v>
                </c:pt>
                <c:pt idx="12">
                  <c:v>1996</c:v>
                </c:pt>
                <c:pt idx="13">
                  <c:v>1997</c:v>
                </c:pt>
                <c:pt idx="14">
                  <c:v>1998</c:v>
                </c:pt>
                <c:pt idx="15">
                  <c:v>1999</c:v>
                </c:pt>
                <c:pt idx="16">
                  <c:v>2000</c:v>
                </c:pt>
                <c:pt idx="17">
                  <c:v>2001</c:v>
                </c:pt>
                <c:pt idx="18">
                  <c:v>2002</c:v>
                </c:pt>
                <c:pt idx="19">
                  <c:v>2003</c:v>
                </c:pt>
                <c:pt idx="20">
                  <c:v>2004</c:v>
                </c:pt>
                <c:pt idx="21">
                  <c:v>2005</c:v>
                </c:pt>
                <c:pt idx="22">
                  <c:v>2006</c:v>
                </c:pt>
                <c:pt idx="23">
                  <c:v>2007</c:v>
                </c:pt>
                <c:pt idx="24">
                  <c:v>2008</c:v>
                </c:pt>
                <c:pt idx="25">
                  <c:v>2009</c:v>
                </c:pt>
                <c:pt idx="26">
                  <c:v>2010</c:v>
                </c:pt>
                <c:pt idx="27">
                  <c:v>2011</c:v>
                </c:pt>
                <c:pt idx="28">
                  <c:v>2012</c:v>
                </c:pt>
                <c:pt idx="29">
                  <c:v>2013</c:v>
                </c:pt>
                <c:pt idx="30">
                  <c:v>2014</c:v>
                </c:pt>
              </c:numCache>
            </c:numRef>
          </c:cat>
          <c:val>
            <c:numRef>
              <c:f>'FINAL charts '!$C$45:$AG$45</c:f>
              <c:numCache>
                <c:formatCode>General</c:formatCode>
                <c:ptCount val="31"/>
                <c:pt idx="2" formatCode="0.0">
                  <c:v>-3.0195841841470328</c:v>
                </c:pt>
                <c:pt idx="3" formatCode="0.0">
                  <c:v>-2.0035085805179009</c:v>
                </c:pt>
                <c:pt idx="4" formatCode="0.0">
                  <c:v>2.0105807704215017</c:v>
                </c:pt>
                <c:pt idx="5" formatCode="0.0">
                  <c:v>1.1496189637345422</c:v>
                </c:pt>
                <c:pt idx="6" formatCode="0.0">
                  <c:v>0.88383838383838054</c:v>
                </c:pt>
                <c:pt idx="7" formatCode="0.0">
                  <c:v>-0.37546933667083415</c:v>
                </c:pt>
                <c:pt idx="8" formatCode="0.0">
                  <c:v>-0.12562814070352321</c:v>
                </c:pt>
                <c:pt idx="9" formatCode="0.0">
                  <c:v>2.2319029164663018</c:v>
                </c:pt>
                <c:pt idx="10" formatCode="0.0">
                  <c:v>7.9874561888950284</c:v>
                </c:pt>
                <c:pt idx="11" formatCode="0.0">
                  <c:v>-3.0919029723266185</c:v>
                </c:pt>
                <c:pt idx="12" formatCode="0.0">
                  <c:v>-1.7010400141018824</c:v>
                </c:pt>
                <c:pt idx="13" formatCode="0.0">
                  <c:v>-1.1028422845871027</c:v>
                </c:pt>
                <c:pt idx="14" formatCode="0.0">
                  <c:v>-2.4297370806890259</c:v>
                </c:pt>
                <c:pt idx="15" formatCode="0.0">
                  <c:v>-1.8305147742055421</c:v>
                </c:pt>
                <c:pt idx="16" formatCode="0.0">
                  <c:v>6.9569332702318976</c:v>
                </c:pt>
                <c:pt idx="17" formatCode="0.0">
                  <c:v>-3.6283185840707968</c:v>
                </c:pt>
                <c:pt idx="18" formatCode="0.0">
                  <c:v>4.7750229568411395</c:v>
                </c:pt>
                <c:pt idx="19" formatCode="0.0">
                  <c:v>-0.61349693251533755</c:v>
                </c:pt>
                <c:pt idx="20" formatCode="0.0">
                  <c:v>6.4373897707231045</c:v>
                </c:pt>
                <c:pt idx="21" formatCode="0.0">
                  <c:v>4.5567522783761385</c:v>
                </c:pt>
                <c:pt idx="22" formatCode="0.0">
                  <c:v>7.1315372424722661</c:v>
                </c:pt>
                <c:pt idx="23" formatCode="0.0">
                  <c:v>5.8431952662721889</c:v>
                </c:pt>
                <c:pt idx="24" formatCode="0.0">
                  <c:v>12.7183787561146</c:v>
                </c:pt>
                <c:pt idx="25" formatCode="0.0">
                  <c:v>6.5716057036577817</c:v>
                </c:pt>
                <c:pt idx="26" formatCode="0.0">
                  <c:v>7.5625363583478746</c:v>
                </c:pt>
                <c:pt idx="27" formatCode="0.0">
                  <c:v>6.5440778799350996</c:v>
                </c:pt>
                <c:pt idx="28" formatCode="0.0">
                  <c:v>7.2588832487309647</c:v>
                </c:pt>
                <c:pt idx="29" formatCode="0.0">
                  <c:v>7.9034548035967811</c:v>
                </c:pt>
                <c:pt idx="30" formatCode="0.0">
                  <c:v>8.2894736842105221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'FINAL charts '!$B$46</c:f>
              <c:strCache>
                <c:ptCount val="1"/>
                <c:pt idx="0">
                  <c:v>yield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none"/>
          </c:marker>
          <c:cat>
            <c:numRef>
              <c:f>'FINAL charts '!$D$40:$AH$40</c:f>
              <c:numCache>
                <c:formatCode>General</c:formatCode>
                <c:ptCount val="31"/>
                <c:pt idx="0">
                  <c:v>1984</c:v>
                </c:pt>
                <c:pt idx="1">
                  <c:v>1985</c:v>
                </c:pt>
                <c:pt idx="2">
                  <c:v>1986</c:v>
                </c:pt>
                <c:pt idx="3">
                  <c:v>1987</c:v>
                </c:pt>
                <c:pt idx="4">
                  <c:v>1988</c:v>
                </c:pt>
                <c:pt idx="5">
                  <c:v>1989</c:v>
                </c:pt>
                <c:pt idx="6">
                  <c:v>1990</c:v>
                </c:pt>
                <c:pt idx="7">
                  <c:v>1991</c:v>
                </c:pt>
                <c:pt idx="8">
                  <c:v>1992</c:v>
                </c:pt>
                <c:pt idx="9">
                  <c:v>1993</c:v>
                </c:pt>
                <c:pt idx="10">
                  <c:v>1994</c:v>
                </c:pt>
                <c:pt idx="11">
                  <c:v>1995</c:v>
                </c:pt>
                <c:pt idx="12">
                  <c:v>1996</c:v>
                </c:pt>
                <c:pt idx="13">
                  <c:v>1997</c:v>
                </c:pt>
                <c:pt idx="14">
                  <c:v>1998</c:v>
                </c:pt>
                <c:pt idx="15">
                  <c:v>1999</c:v>
                </c:pt>
                <c:pt idx="16">
                  <c:v>2000</c:v>
                </c:pt>
                <c:pt idx="17">
                  <c:v>2001</c:v>
                </c:pt>
                <c:pt idx="18">
                  <c:v>2002</c:v>
                </c:pt>
                <c:pt idx="19">
                  <c:v>2003</c:v>
                </c:pt>
                <c:pt idx="20">
                  <c:v>2004</c:v>
                </c:pt>
                <c:pt idx="21">
                  <c:v>2005</c:v>
                </c:pt>
                <c:pt idx="22">
                  <c:v>2006</c:v>
                </c:pt>
                <c:pt idx="23">
                  <c:v>2007</c:v>
                </c:pt>
                <c:pt idx="24">
                  <c:v>2008</c:v>
                </c:pt>
                <c:pt idx="25">
                  <c:v>2009</c:v>
                </c:pt>
                <c:pt idx="26">
                  <c:v>2010</c:v>
                </c:pt>
                <c:pt idx="27">
                  <c:v>2011</c:v>
                </c:pt>
                <c:pt idx="28">
                  <c:v>2012</c:v>
                </c:pt>
                <c:pt idx="29">
                  <c:v>2013</c:v>
                </c:pt>
                <c:pt idx="30">
                  <c:v>2014</c:v>
                </c:pt>
              </c:numCache>
            </c:numRef>
          </c:cat>
          <c:val>
            <c:numRef>
              <c:f>'FINAL charts '!$C$46:$AG$46</c:f>
              <c:numCache>
                <c:formatCode>General</c:formatCode>
                <c:ptCount val="31"/>
                <c:pt idx="2" formatCode="0.0">
                  <c:v>1.6630527148898444</c:v>
                </c:pt>
                <c:pt idx="3" formatCode="0.0">
                  <c:v>8.6684048281795807</c:v>
                </c:pt>
                <c:pt idx="4" formatCode="0.0">
                  <c:v>8.1406206126692524</c:v>
                </c:pt>
                <c:pt idx="5" formatCode="0.0">
                  <c:v>6.1419764348319728</c:v>
                </c:pt>
                <c:pt idx="6" formatCode="0.0">
                  <c:v>-2.7844211204599838</c:v>
                </c:pt>
                <c:pt idx="7" formatCode="0.0">
                  <c:v>1.3526926086780864</c:v>
                </c:pt>
                <c:pt idx="8" formatCode="0.0">
                  <c:v>-18.28282440125809</c:v>
                </c:pt>
                <c:pt idx="9" formatCode="0.0">
                  <c:v>2.9206958319983545</c:v>
                </c:pt>
                <c:pt idx="10" formatCode="0.0">
                  <c:v>19.777379361796836</c:v>
                </c:pt>
                <c:pt idx="11" formatCode="0.0">
                  <c:v>-17.640213083284014</c:v>
                </c:pt>
                <c:pt idx="12" formatCode="0.0">
                  <c:v>30.90362360217766</c:v>
                </c:pt>
                <c:pt idx="13" formatCode="0.0">
                  <c:v>1.5045972393336022</c:v>
                </c:pt>
                <c:pt idx="14" formatCode="0.0">
                  <c:v>1.8144632067298869</c:v>
                </c:pt>
                <c:pt idx="15" formatCode="0.0">
                  <c:v>-10.961610479275114</c:v>
                </c:pt>
                <c:pt idx="16" formatCode="0.0">
                  <c:v>-4.9642072262185879</c:v>
                </c:pt>
                <c:pt idx="17" formatCode="0.0">
                  <c:v>29.889347508443091</c:v>
                </c:pt>
                <c:pt idx="18" formatCode="0.0">
                  <c:v>-1.9901826946573102</c:v>
                </c:pt>
                <c:pt idx="19" formatCode="0.0">
                  <c:v>6.8797312347262496</c:v>
                </c:pt>
                <c:pt idx="20" formatCode="0.0">
                  <c:v>-3.1775910968814229</c:v>
                </c:pt>
                <c:pt idx="21" formatCode="0.0">
                  <c:v>3.9917153461346935</c:v>
                </c:pt>
                <c:pt idx="22" formatCode="0.0">
                  <c:v>4.4757489428592887</c:v>
                </c:pt>
                <c:pt idx="23" formatCode="0.0">
                  <c:v>3.9069080306360191</c:v>
                </c:pt>
                <c:pt idx="24" formatCode="0.0">
                  <c:v>0.569297531672457</c:v>
                </c:pt>
                <c:pt idx="25" formatCode="0.0">
                  <c:v>1.2765965921690328</c:v>
                </c:pt>
                <c:pt idx="26" formatCode="0.0">
                  <c:v>-0.63828224872456729</c:v>
                </c:pt>
                <c:pt idx="27" formatCode="0.0">
                  <c:v>2.9802943053336679</c:v>
                </c:pt>
                <c:pt idx="28" formatCode="0.0">
                  <c:v>2.5965655088916222</c:v>
                </c:pt>
                <c:pt idx="29" formatCode="0.0">
                  <c:v>2.1837812231695635</c:v>
                </c:pt>
                <c:pt idx="30" formatCode="0.0">
                  <c:v>-0.70465943772623163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230592"/>
        <c:axId val="95236480"/>
      </c:lineChart>
      <c:catAx>
        <c:axId val="95230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5236480"/>
        <c:crossesAt val="-30"/>
        <c:auto val="1"/>
        <c:lblAlgn val="ctr"/>
        <c:lblOffset val="100"/>
        <c:tickLblSkip val="2"/>
        <c:noMultiLvlLbl val="0"/>
      </c:catAx>
      <c:valAx>
        <c:axId val="9523648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95230592"/>
        <c:crosses val="autoZero"/>
        <c:crossBetween val="between"/>
        <c:majorUnit val="5"/>
      </c:valAx>
      <c:spPr>
        <a:noFill/>
        <a:ln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 sz="1800" b="1" i="0" u="none" strike="noStrike" baseline="0">
                <a:effectLst/>
              </a:rPr>
              <a:t>Nominal and real prices of tea</a:t>
            </a:r>
            <a:endParaRPr lang="en-GB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9781552156875018"/>
          <c:y val="0.1924645007559774"/>
          <c:w val="0.61712058358510413"/>
          <c:h val="0.66104407719253344"/>
        </c:manualLayout>
      </c:layout>
      <c:scatterChart>
        <c:scatterStyle val="lineMarker"/>
        <c:varyColors val="0"/>
        <c:ser>
          <c:idx val="0"/>
          <c:order val="0"/>
          <c:tx>
            <c:strRef>
              <c:f>'FAO composite prices'!$D$55</c:f>
              <c:strCache>
                <c:ptCount val="1"/>
                <c:pt idx="0">
                  <c:v>Nominal Prices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xVal>
            <c:numRef>
              <c:f>'FAO composite prices'!$E$54:$AC$54</c:f>
              <c:numCache>
                <c:formatCode>General</c:formatCode>
                <c:ptCount val="25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</c:numCache>
            </c:numRef>
          </c:xVal>
          <c:yVal>
            <c:numRef>
              <c:f>'FAO composite prices'!$E$55:$AC$55</c:f>
              <c:numCache>
                <c:formatCode>0.00</c:formatCode>
                <c:ptCount val="25"/>
                <c:pt idx="0">
                  <c:v>181.24808091700734</c:v>
                </c:pt>
                <c:pt idx="1">
                  <c:v>201.54671875377753</c:v>
                </c:pt>
                <c:pt idx="2">
                  <c:v>161.75139383732622</c:v>
                </c:pt>
                <c:pt idx="3">
                  <c:v>155.7427134219559</c:v>
                </c:pt>
                <c:pt idx="4">
                  <c:v>154.36610950256596</c:v>
                </c:pt>
                <c:pt idx="5">
                  <c:v>141.69373334419592</c:v>
                </c:pt>
                <c:pt idx="6">
                  <c:v>142.46577710529888</c:v>
                </c:pt>
                <c:pt idx="7">
                  <c:v>164.12281837765471</c:v>
                </c:pt>
                <c:pt idx="8">
                  <c:v>199.24396152492736</c:v>
                </c:pt>
                <c:pt idx="9">
                  <c:v>202.31491792709184</c:v>
                </c:pt>
                <c:pt idx="10">
                  <c:v>174.39599152017865</c:v>
                </c:pt>
                <c:pt idx="11">
                  <c:v>179.65423791625221</c:v>
                </c:pt>
                <c:pt idx="12">
                  <c:v>155.80833333333356</c:v>
                </c:pt>
                <c:pt idx="13">
                  <c:v>148.04039278477254</c:v>
                </c:pt>
                <c:pt idx="14">
                  <c:v>150.68879848221948</c:v>
                </c:pt>
                <c:pt idx="15">
                  <c:v>165.91899942551086</c:v>
                </c:pt>
                <c:pt idx="16">
                  <c:v>163.85102645217663</c:v>
                </c:pt>
                <c:pt idx="17">
                  <c:v>183.14333333333337</c:v>
                </c:pt>
                <c:pt idx="18">
                  <c:v>194.80513133656981</c:v>
                </c:pt>
                <c:pt idx="19">
                  <c:v>239.11826094601523</c:v>
                </c:pt>
                <c:pt idx="20">
                  <c:v>268.98446623817625</c:v>
                </c:pt>
                <c:pt idx="21">
                  <c:v>281.20429832100575</c:v>
                </c:pt>
                <c:pt idx="22">
                  <c:v>285.23425586900225</c:v>
                </c:pt>
                <c:pt idx="23">
                  <c:v>286.45818188957929</c:v>
                </c:pt>
                <c:pt idx="24">
                  <c:v>280.76432964809487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'FAO composite prices'!$D$56</c:f>
              <c:strCache>
                <c:ptCount val="1"/>
                <c:pt idx="0">
                  <c:v>Real Prices</c:v>
                </c:pt>
              </c:strCache>
            </c:strRef>
          </c:tx>
          <c:spPr>
            <a:ln cap="sq" cmpd="sng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none"/>
          </c:marker>
          <c:xVal>
            <c:numRef>
              <c:f>'FAO composite prices'!$E$54:$AC$54</c:f>
              <c:numCache>
                <c:formatCode>General</c:formatCode>
                <c:ptCount val="25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</c:numCache>
            </c:numRef>
          </c:xVal>
          <c:yVal>
            <c:numRef>
              <c:f>'FAO composite prices'!$E$56:$AC$56</c:f>
              <c:numCache>
                <c:formatCode>General</c:formatCode>
                <c:ptCount val="25"/>
                <c:pt idx="0">
                  <c:v>148.61343745106259</c:v>
                </c:pt>
                <c:pt idx="1">
                  <c:v>166.62342201496173</c:v>
                </c:pt>
                <c:pt idx="2">
                  <c:v>132.49400788802961</c:v>
                </c:pt>
                <c:pt idx="3">
                  <c:v>129.95661859514817</c:v>
                </c:pt>
                <c:pt idx="4">
                  <c:v>133.25285431066885</c:v>
                </c:pt>
                <c:pt idx="5">
                  <c:v>118.64004090501163</c:v>
                </c:pt>
                <c:pt idx="6">
                  <c:v>130.95459491422179</c:v>
                </c:pt>
                <c:pt idx="7">
                  <c:v>147.98728338357469</c:v>
                </c:pt>
                <c:pt idx="8">
                  <c:v>171.19465742429958</c:v>
                </c:pt>
                <c:pt idx="9">
                  <c:v>166.24404935148291</c:v>
                </c:pt>
                <c:pt idx="10">
                  <c:v>140.54815019337366</c:v>
                </c:pt>
                <c:pt idx="11">
                  <c:v>142.93224307674714</c:v>
                </c:pt>
                <c:pt idx="12">
                  <c:v>119.31315719277805</c:v>
                </c:pt>
                <c:pt idx="13">
                  <c:v>112.04112711964849</c:v>
                </c:pt>
                <c:pt idx="14">
                  <c:v>119.97536194865435</c:v>
                </c:pt>
                <c:pt idx="15">
                  <c:v>141.07441153444097</c:v>
                </c:pt>
                <c:pt idx="16">
                  <c:v>143.7044349511323</c:v>
                </c:pt>
                <c:pt idx="17">
                  <c:v>164.69375810227228</c:v>
                </c:pt>
                <c:pt idx="18">
                  <c:v>185.90198065183245</c:v>
                </c:pt>
                <c:pt idx="19">
                  <c:v>245.89464370531198</c:v>
                </c:pt>
                <c:pt idx="20">
                  <c:v>259.46808636677389</c:v>
                </c:pt>
                <c:pt idx="21">
                  <c:v>281.20429832100547</c:v>
                </c:pt>
                <c:pt idx="22">
                  <c:v>310.73641929865454</c:v>
                </c:pt>
                <c:pt idx="23">
                  <c:v>308.21443751871965</c:v>
                </c:pt>
                <c:pt idx="24">
                  <c:v>297.77206655115805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5258496"/>
        <c:axId val="95264768"/>
      </c:scatterChart>
      <c:valAx>
        <c:axId val="952584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400"/>
                  <a:t>Year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5264768"/>
        <c:crosses val="autoZero"/>
        <c:crossBetween val="midCat"/>
      </c:valAx>
      <c:valAx>
        <c:axId val="9526476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200"/>
                  <a:t>FAO Composite Price</a:t>
                </a:r>
                <a:br>
                  <a:rPr lang="en-US" sz="1200"/>
                </a:br>
                <a:r>
                  <a:rPr lang="en-US" sz="1200"/>
                  <a:t> (US cents)</a:t>
                </a:r>
              </a:p>
            </c:rich>
          </c:tx>
          <c:layout/>
          <c:overlay val="0"/>
        </c:title>
        <c:numFmt formatCode="0.00" sourceLinked="1"/>
        <c:majorTickMark val="out"/>
        <c:minorTickMark val="none"/>
        <c:tickLblPos val="nextTo"/>
        <c:crossAx val="9525849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9312025956431165"/>
          <c:y val="0.5016525554702258"/>
          <c:w val="0.20687965852317738"/>
          <c:h val="0.14636109579786963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028237849579257E-2"/>
          <c:y val="8.372217051143388E-2"/>
          <c:w val="0.90848900352973161"/>
          <c:h val="0.7173857261452542"/>
        </c:manualLayout>
      </c:layout>
      <c:lineChart>
        <c:grouping val="standard"/>
        <c:varyColors val="0"/>
        <c:ser>
          <c:idx val="0"/>
          <c:order val="0"/>
          <c:tx>
            <c:strRef>
              <c:f>production!$Q$14</c:f>
              <c:strCache>
                <c:ptCount val="1"/>
                <c:pt idx="0">
                  <c:v>Simulation</c:v>
                </c:pt>
              </c:strCache>
            </c:strRef>
          </c:tx>
          <c:spPr>
            <a:ln>
              <a:prstDash val="solid"/>
            </a:ln>
          </c:spPr>
          <c:marker>
            <c:symbol val="none"/>
          </c:marker>
          <c:cat>
            <c:numRef>
              <c:f>production!$P$15:$P$34</c:f>
              <c:numCache>
                <c:formatCode>General</c:formatCode>
                <c:ptCount val="20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</c:numCache>
            </c:numRef>
          </c:cat>
          <c:val>
            <c:numRef>
              <c:f>production!$Q$15:$Q$34</c:f>
              <c:numCache>
                <c:formatCode>General</c:formatCode>
                <c:ptCount val="20"/>
                <c:pt idx="0">
                  <c:v>1.659</c:v>
                </c:pt>
                <c:pt idx="1">
                  <c:v>1.639</c:v>
                </c:pt>
                <c:pt idx="2">
                  <c:v>1.831</c:v>
                </c:pt>
                <c:pt idx="3">
                  <c:v>1.9480000000000011</c:v>
                </c:pt>
                <c:pt idx="4">
                  <c:v>2.3909999999999987</c:v>
                </c:pt>
                <c:pt idx="5">
                  <c:v>2.69</c:v>
                </c:pt>
                <c:pt idx="6">
                  <c:v>2.8119999999999976</c:v>
                </c:pt>
                <c:pt idx="7">
                  <c:v>2.8519999999999976</c:v>
                </c:pt>
                <c:pt idx="8">
                  <c:v>2.8649999999999998</c:v>
                </c:pt>
                <c:pt idx="9">
                  <c:v>3.2154199217679995</c:v>
                </c:pt>
                <c:pt idx="10">
                  <c:v>3.0389837128540802</c:v>
                </c:pt>
                <c:pt idx="11">
                  <c:v>3.1435093406911023</c:v>
                </c:pt>
                <c:pt idx="12">
                  <c:v>3.0602564389996987</c:v>
                </c:pt>
                <c:pt idx="13">
                  <c:v>3.0615342751535022</c:v>
                </c:pt>
                <c:pt idx="14">
                  <c:v>3.1196750361418175</c:v>
                </c:pt>
                <c:pt idx="15">
                  <c:v>3.2874689981415299</c:v>
                </c:pt>
                <c:pt idx="16">
                  <c:v>3.54906558767905</c:v>
                </c:pt>
                <c:pt idx="17">
                  <c:v>3.8652142762744499</c:v>
                </c:pt>
                <c:pt idx="18">
                  <c:v>4.2074985364128885</c:v>
                </c:pt>
                <c:pt idx="19">
                  <c:v>4.5500585286874351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production!$R$14</c:f>
              <c:strCache>
                <c:ptCount val="1"/>
                <c:pt idx="0">
                  <c:v>Baseline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production!$P$15:$P$34</c:f>
              <c:numCache>
                <c:formatCode>General</c:formatCode>
                <c:ptCount val="20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</c:numCache>
            </c:numRef>
          </c:cat>
          <c:val>
            <c:numRef>
              <c:f>production!$R$15:$R$34</c:f>
              <c:numCache>
                <c:formatCode>General</c:formatCode>
                <c:ptCount val="20"/>
                <c:pt idx="0">
                  <c:v>1.659</c:v>
                </c:pt>
                <c:pt idx="1">
                  <c:v>1.639</c:v>
                </c:pt>
                <c:pt idx="2">
                  <c:v>1.831</c:v>
                </c:pt>
                <c:pt idx="3">
                  <c:v>1.9480000000000011</c:v>
                </c:pt>
                <c:pt idx="4">
                  <c:v>2.3909999999999987</c:v>
                </c:pt>
                <c:pt idx="5">
                  <c:v>2.69</c:v>
                </c:pt>
                <c:pt idx="6">
                  <c:v>2.8119999999999976</c:v>
                </c:pt>
                <c:pt idx="7">
                  <c:v>2.8519999999999976</c:v>
                </c:pt>
                <c:pt idx="8">
                  <c:v>2.8649999999999998</c:v>
                </c:pt>
                <c:pt idx="9">
                  <c:v>3.2154199217679995</c:v>
                </c:pt>
                <c:pt idx="10">
                  <c:v>2.9364146933930959</c:v>
                </c:pt>
                <c:pt idx="11">
                  <c:v>2.9124822801020978</c:v>
                </c:pt>
                <c:pt idx="12">
                  <c:v>2.7175055247393498</c:v>
                </c:pt>
                <c:pt idx="13">
                  <c:v>2.6141262509314238</c:v>
                </c:pt>
                <c:pt idx="14">
                  <c:v>2.5660736642351476</c:v>
                </c:pt>
                <c:pt idx="15">
                  <c:v>2.6224804370180976</c:v>
                </c:pt>
                <c:pt idx="16">
                  <c:v>2.7619750895718398</c:v>
                </c:pt>
                <c:pt idx="17">
                  <c:v>2.97449671880806</c:v>
                </c:pt>
                <c:pt idx="18">
                  <c:v>3.2214149598345201</c:v>
                </c:pt>
                <c:pt idx="19">
                  <c:v>3.4656897172334702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013376"/>
        <c:axId val="101014912"/>
      </c:lineChart>
      <c:catAx>
        <c:axId val="101013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1014912"/>
        <c:crosses val="autoZero"/>
        <c:auto val="1"/>
        <c:lblAlgn val="ctr"/>
        <c:lblOffset val="100"/>
        <c:noMultiLvlLbl val="0"/>
      </c:catAx>
      <c:valAx>
        <c:axId val="1010149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010133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5425297055670852"/>
          <c:y val="0.5049425833665756"/>
          <c:w val="0.32988961616530255"/>
          <c:h val="0.2003029968681837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0.25203</cdr:x>
      <cdr:y>0.12868</cdr:y>
    </cdr:from>
    <cdr:to>
      <cdr:x>0.63821</cdr:x>
      <cdr:y>0.2846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692321" y="574414"/>
          <a:ext cx="2593075" cy="6960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BBF6ED-B610-44BA-8DF2-F13EC2C1089E}" type="datetimeFigureOut">
              <a:rPr lang="en-GB" smtClean="0"/>
              <a:t>05/11/2014</a:t>
            </a:fld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BBF6ED-B610-44BA-8DF2-F13EC2C1089E}" type="datetimeFigureOut">
              <a:rPr lang="en-GB" smtClean="0"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BBF6ED-B610-44BA-8DF2-F13EC2C1089E}" type="datetimeFigureOut">
              <a:rPr lang="en-GB" smtClean="0"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BBF6ED-B610-44BA-8DF2-F13EC2C1089E}" type="datetimeFigureOut">
              <a:rPr lang="en-GB" smtClean="0"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BBF6ED-B610-44BA-8DF2-F13EC2C1089E}" type="datetimeFigureOut">
              <a:rPr lang="en-GB" smtClean="0"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BBF6ED-B610-44BA-8DF2-F13EC2C1089E}" type="datetimeFigureOut">
              <a:rPr lang="en-GB" smtClean="0"/>
              <a:t>05/11/2014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BBF6ED-B610-44BA-8DF2-F13EC2C1089E}" type="datetimeFigureOut">
              <a:rPr lang="en-GB" smtClean="0"/>
              <a:t>05/11/2014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BBF6ED-B610-44BA-8DF2-F13EC2C1089E}" type="datetimeFigureOut">
              <a:rPr lang="en-GB" smtClean="0"/>
              <a:t>05/11/2014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BBF6ED-B610-44BA-8DF2-F13EC2C1089E}" type="datetimeFigureOut">
              <a:rPr lang="en-GB" smtClean="0"/>
              <a:t>05/11/2014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BBF6ED-B610-44BA-8DF2-F13EC2C1089E}" type="datetimeFigureOut">
              <a:rPr lang="en-GB" smtClean="0"/>
              <a:t>05/11/2014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BBF6ED-B610-44BA-8DF2-F13EC2C1089E}" type="datetimeFigureOut">
              <a:rPr lang="en-GB" smtClean="0"/>
              <a:t>05/11/2014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7BBF6ED-B610-44BA-8DF2-F13EC2C1089E}" type="datetimeFigureOut">
              <a:rPr lang="en-GB" smtClean="0"/>
              <a:t>05/11/2014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2AEE434-C25C-4E6F-8C8E-0469A19E79C3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2080" y="212553"/>
            <a:ext cx="3295019" cy="4968552"/>
          </a:xfrm>
        </p:spPr>
        <p:txBody>
          <a:bodyPr>
            <a:noAutofit/>
          </a:bodyPr>
          <a:lstStyle/>
          <a:p>
            <a:r>
              <a:rPr lang="en-US" sz="3800" b="1" smtClean="0"/>
              <a:t>Socio-economic implications of climate change for tea producing countries</a:t>
            </a:r>
            <a:endParaRPr lang="en-GB" sz="38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5013176"/>
            <a:ext cx="3511043" cy="1080120"/>
          </a:xfrm>
        </p:spPr>
        <p:txBody>
          <a:bodyPr>
            <a:normAutofit/>
          </a:bodyPr>
          <a:lstStyle/>
          <a:p>
            <a:endParaRPr lang="en-US" smtClean="0"/>
          </a:p>
          <a:p>
            <a:endParaRPr lang="en-GB" b="1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5483305"/>
            <a:ext cx="3024336" cy="898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BRATTLOF\Desktop\teafiel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96" y="441160"/>
            <a:ext cx="3960440" cy="5940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47084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Socio-economic implications: the estate sector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smtClean="0"/>
              <a:t>Issues estates are facing: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3600"/>
              <a:t>E</a:t>
            </a:r>
            <a:r>
              <a:rPr lang="en-GB" sz="3600" smtClean="0"/>
              <a:t>rosion </a:t>
            </a:r>
            <a:r>
              <a:rPr lang="en-GB" sz="3600"/>
              <a:t>of top </a:t>
            </a:r>
            <a:r>
              <a:rPr lang="en-GB" sz="3600" smtClean="0"/>
              <a:t>soil</a:t>
            </a:r>
            <a:endParaRPr lang="en-GB" sz="360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3600"/>
              <a:t>I</a:t>
            </a:r>
            <a:r>
              <a:rPr lang="en-GB" sz="3600" smtClean="0"/>
              <a:t>ncreased </a:t>
            </a:r>
            <a:r>
              <a:rPr lang="en-GB" sz="3600"/>
              <a:t>use of </a:t>
            </a:r>
            <a:r>
              <a:rPr lang="en-GB" sz="3600" smtClean="0"/>
              <a:t>fertilizers</a:t>
            </a:r>
            <a:endParaRPr lang="en-GB" sz="360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3600"/>
              <a:t>I</a:t>
            </a:r>
            <a:r>
              <a:rPr lang="en-GB" sz="3600" smtClean="0"/>
              <a:t>ncreased </a:t>
            </a:r>
            <a:r>
              <a:rPr lang="en-GB" sz="3600"/>
              <a:t>usage of </a:t>
            </a:r>
            <a:r>
              <a:rPr lang="en-GB" sz="3600" smtClean="0"/>
              <a:t>pesticides</a:t>
            </a:r>
            <a:endParaRPr lang="en-GB" sz="360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3600"/>
              <a:t>A</a:t>
            </a:r>
            <a:r>
              <a:rPr lang="en-GB" sz="3600" smtClean="0"/>
              <a:t>ddressing </a:t>
            </a:r>
            <a:r>
              <a:rPr lang="en-GB" sz="3600"/>
              <a:t>longer dry seasons and heavier </a:t>
            </a:r>
            <a:r>
              <a:rPr lang="en-GB" sz="3600" smtClean="0"/>
              <a:t>rains</a:t>
            </a:r>
            <a:endParaRPr lang="en-GB" sz="3600"/>
          </a:p>
        </p:txBody>
      </p:sp>
    </p:spTree>
    <p:extLst>
      <p:ext uri="{BB962C8B-B14F-4D97-AF65-F5344CB8AC3E}">
        <p14:creationId xmlns:p14="http://schemas.microsoft.com/office/powerpoint/2010/main" val="121411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Socio-economic implications: the estate sector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Increasing costs </a:t>
            </a:r>
            <a:r>
              <a:rPr lang="en-GB" dirty="0"/>
              <a:t>of mitigating climate change </a:t>
            </a:r>
            <a:r>
              <a:rPr lang="en-GB" dirty="0" smtClean="0"/>
              <a:t>raise serious </a:t>
            </a:r>
            <a:r>
              <a:rPr lang="en-GB" dirty="0"/>
              <a:t>socio-economic </a:t>
            </a:r>
            <a:r>
              <a:rPr lang="en-GB" dirty="0" smtClean="0"/>
              <a:t>issues:</a:t>
            </a:r>
            <a:endParaRPr lang="en-GB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smtClean="0"/>
              <a:t>Low </a:t>
            </a:r>
            <a:r>
              <a:rPr lang="en-GB" dirty="0"/>
              <a:t>wages and low-quality </a:t>
            </a:r>
            <a:r>
              <a:rPr lang="en-GB" dirty="0" smtClean="0"/>
              <a:t>housing</a:t>
            </a:r>
            <a:endParaRPr lang="en-GB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H</a:t>
            </a:r>
            <a:r>
              <a:rPr lang="en-GB" dirty="0" smtClean="0"/>
              <a:t>ealth </a:t>
            </a:r>
            <a:r>
              <a:rPr lang="en-GB" dirty="0"/>
              <a:t>and </a:t>
            </a:r>
            <a:r>
              <a:rPr lang="en-GB" dirty="0" smtClean="0"/>
              <a:t>safety</a:t>
            </a:r>
            <a:endParaRPr lang="en-GB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D</a:t>
            </a:r>
            <a:r>
              <a:rPr lang="en-GB" dirty="0" smtClean="0"/>
              <a:t>eclining </a:t>
            </a:r>
            <a:r>
              <a:rPr lang="en-GB" dirty="0" smtClean="0"/>
              <a:t>workforce</a:t>
            </a:r>
            <a:endParaRPr lang="en-GB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smtClean="0"/>
              <a:t>Casual </a:t>
            </a:r>
            <a:r>
              <a:rPr lang="en-GB" dirty="0"/>
              <a:t>or short-term </a:t>
            </a:r>
            <a:r>
              <a:rPr lang="en-GB" dirty="0" smtClean="0"/>
              <a:t>employment</a:t>
            </a:r>
            <a:endParaRPr lang="en-GB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smtClean="0"/>
              <a:t>Gender discrimination</a:t>
            </a:r>
            <a:endParaRPr lang="en-GB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D</a:t>
            </a:r>
            <a:r>
              <a:rPr lang="en-GB" dirty="0" smtClean="0"/>
              <a:t>iminishing workers’ representation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7016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Socio-economic implications: the </a:t>
            </a:r>
            <a:r>
              <a:rPr lang="en-US" smtClean="0"/>
              <a:t>smallholder sector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mtClean="0"/>
              <a:t>Change in supply structure from large plantations to smallholders</a:t>
            </a:r>
          </a:p>
          <a:p>
            <a:r>
              <a:rPr lang="en-US" smtClean="0"/>
              <a:t>Smallholders in Sri Lanka responsible for 76% of total production </a:t>
            </a:r>
          </a:p>
          <a:p>
            <a:r>
              <a:rPr lang="en-US" smtClean="0"/>
              <a:t>Smallholders in Kenya responsible for 62% of total production</a:t>
            </a:r>
          </a:p>
          <a:p>
            <a:r>
              <a:rPr lang="en-US" smtClean="0"/>
              <a:t>Issues constraining smallholders: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mtClean="0"/>
              <a:t>L</a:t>
            </a:r>
            <a:r>
              <a:rPr lang="en-GB" smtClean="0"/>
              <a:t>ow </a:t>
            </a:r>
            <a:r>
              <a:rPr lang="en-GB"/>
              <a:t>farm gate </a:t>
            </a:r>
            <a:r>
              <a:rPr lang="en-GB" smtClean="0"/>
              <a:t>prices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mtClean="0"/>
              <a:t>Poor </a:t>
            </a:r>
            <a:r>
              <a:rPr lang="en-GB"/>
              <a:t>extension </a:t>
            </a:r>
            <a:r>
              <a:rPr lang="en-GB" smtClean="0"/>
              <a:t>services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mtClean="0"/>
              <a:t>Limited </a:t>
            </a:r>
            <a:r>
              <a:rPr lang="en-GB"/>
              <a:t>market </a:t>
            </a:r>
            <a:r>
              <a:rPr lang="en-GB" smtClean="0"/>
              <a:t>channels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mtClean="0"/>
              <a:t>Little or no access </a:t>
            </a:r>
            <a:r>
              <a:rPr lang="en-GB"/>
              <a:t>to credit </a:t>
            </a:r>
            <a:endParaRPr lang="en-GB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mtClean="0"/>
              <a:t>Low </a:t>
            </a:r>
            <a:r>
              <a:rPr lang="en-GB"/>
              <a:t>level of farmer </a:t>
            </a:r>
            <a:r>
              <a:rPr lang="en-GB" smtClean="0"/>
              <a:t>organization.</a:t>
            </a:r>
          </a:p>
          <a:p>
            <a:r>
              <a:rPr lang="en-GB" smtClean="0"/>
              <a:t>Changes </a:t>
            </a:r>
            <a:r>
              <a:rPr lang="en-GB"/>
              <a:t>in weather </a:t>
            </a:r>
            <a:r>
              <a:rPr lang="en-GB" smtClean="0"/>
              <a:t>patterns:</a:t>
            </a:r>
          </a:p>
          <a:p>
            <a:pPr lvl="1"/>
            <a:r>
              <a:rPr lang="en-GB" smtClean="0"/>
              <a:t>Possible income loss due to decrease in plucking </a:t>
            </a:r>
            <a:r>
              <a:rPr lang="en-GB"/>
              <a:t>days </a:t>
            </a:r>
            <a:r>
              <a:rPr lang="en-GB" smtClean="0"/>
              <a:t>(</a:t>
            </a:r>
            <a:r>
              <a:rPr lang="en-GB"/>
              <a:t>G. Boriah, Tea Board of India</a:t>
            </a:r>
            <a:r>
              <a:rPr lang="en-GB" smtClean="0"/>
              <a:t>).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362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>
                <a:effectLst/>
              </a:rPr>
              <a:t>I</a:t>
            </a:r>
            <a:r>
              <a:rPr lang="en-GB" smtClean="0">
                <a:effectLst/>
              </a:rPr>
              <a:t>mpact of climate change on the world tea market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447800"/>
            <a:ext cx="7674056" cy="522156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GB" smtClean="0"/>
              <a:t>Blending</a:t>
            </a:r>
            <a:r>
              <a:rPr lang="en-GB"/>
              <a:t>, packing and marketing </a:t>
            </a:r>
            <a:r>
              <a:rPr lang="en-GB" smtClean="0"/>
              <a:t>of tea are </a:t>
            </a:r>
            <a:r>
              <a:rPr lang="en-GB"/>
              <a:t>the most </a:t>
            </a:r>
            <a:r>
              <a:rPr lang="en-GB" smtClean="0"/>
              <a:t>profitable</a:t>
            </a:r>
            <a:r>
              <a:rPr lang="en-GB"/>
              <a:t> </a:t>
            </a:r>
            <a:r>
              <a:rPr lang="en-GB" smtClean="0"/>
              <a:t>and controlled </a:t>
            </a:r>
            <a:r>
              <a:rPr lang="en-GB"/>
              <a:t>by a handful of multinational tea packers and </a:t>
            </a:r>
            <a:r>
              <a:rPr lang="en-GB" smtClean="0"/>
              <a:t>brokers</a:t>
            </a:r>
          </a:p>
          <a:p>
            <a:pPr lvl="0"/>
            <a:r>
              <a:rPr lang="en-GB" smtClean="0"/>
              <a:t>Real </a:t>
            </a:r>
            <a:r>
              <a:rPr lang="en-GB"/>
              <a:t>prices for tea on the shop shelves have not increased over </a:t>
            </a:r>
            <a:r>
              <a:rPr lang="en-GB" smtClean="0"/>
              <a:t>time but have in </a:t>
            </a:r>
            <a:r>
              <a:rPr lang="en-GB"/>
              <a:t>nominal terms. </a:t>
            </a:r>
            <a:endParaRPr lang="en-GB" smtClean="0"/>
          </a:p>
          <a:p>
            <a:pPr lvl="0"/>
            <a:r>
              <a:rPr lang="en-GB" smtClean="0"/>
              <a:t>Average </a:t>
            </a:r>
            <a:r>
              <a:rPr lang="en-GB"/>
              <a:t>real auction prices between 2000-2008 </a:t>
            </a:r>
            <a:r>
              <a:rPr lang="en-GB" smtClean="0"/>
              <a:t>roughly </a:t>
            </a:r>
            <a:r>
              <a:rPr lang="en-GB"/>
              <a:t>half </a:t>
            </a:r>
            <a:r>
              <a:rPr lang="en-GB" smtClean="0"/>
              <a:t>of those </a:t>
            </a:r>
            <a:r>
              <a:rPr lang="en-GB"/>
              <a:t>in the </a:t>
            </a:r>
            <a:r>
              <a:rPr lang="en-GB" smtClean="0"/>
              <a:t>1980s</a:t>
            </a:r>
          </a:p>
          <a:p>
            <a:pPr lvl="0"/>
            <a:r>
              <a:rPr lang="en-GB" smtClean="0"/>
              <a:t>Auction </a:t>
            </a:r>
            <a:r>
              <a:rPr lang="en-GB"/>
              <a:t>prices have increased somewhat since 2008. </a:t>
            </a:r>
          </a:p>
          <a:p>
            <a:pPr lvl="0"/>
            <a:r>
              <a:rPr lang="en-GB" smtClean="0"/>
              <a:t>Challenges for most producing countries: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mtClean="0"/>
              <a:t>Capturing </a:t>
            </a:r>
            <a:r>
              <a:rPr lang="en-GB"/>
              <a:t>value addition in tea supply chain </a:t>
            </a:r>
            <a:endParaRPr lang="en-GB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mtClean="0"/>
              <a:t>Increasing quality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mtClean="0"/>
              <a:t>Rising costs to meet food safety standards</a:t>
            </a:r>
            <a:endParaRPr lang="en-GB" smtClean="0"/>
          </a:p>
          <a:p>
            <a:r>
              <a:rPr lang="en-GB" smtClean="0"/>
              <a:t>Sri </a:t>
            </a:r>
            <a:r>
              <a:rPr lang="en-GB"/>
              <a:t>Lanka, India and Kenya </a:t>
            </a:r>
            <a:r>
              <a:rPr lang="en-GB" smtClean="0"/>
              <a:t>successful </a:t>
            </a:r>
            <a:r>
              <a:rPr lang="en-GB"/>
              <a:t>in capturing value </a:t>
            </a:r>
            <a:r>
              <a:rPr lang="en-GB" smtClean="0"/>
              <a:t>addition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0069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>
                <a:effectLst/>
              </a:rPr>
              <a:t>Impact of climate change on the world tea </a:t>
            </a:r>
            <a:r>
              <a:rPr lang="en-GB" smtClean="0">
                <a:effectLst/>
              </a:rPr>
              <a:t>market (cont’d)</a:t>
            </a:r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846020"/>
              </p:ext>
            </p:extLst>
          </p:nvPr>
        </p:nvGraphicFramePr>
        <p:xfrm>
          <a:off x="1547661" y="1988841"/>
          <a:ext cx="7128794" cy="42484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64397"/>
                <a:gridCol w="3564397"/>
              </a:tblGrid>
              <a:tr h="79308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Table 1. Climate change scenario Impact at the world level </a:t>
                      </a:r>
                      <a:endParaRPr lang="en-GB" sz="1100">
                        <a:effectLst/>
                        <a:latin typeface="Times New Roman"/>
                        <a:ea typeface="Calibri"/>
                        <a:cs typeface="Akhbar M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8099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Average percentage change between baseline and simulation</a:t>
                      </a:r>
                      <a:endParaRPr lang="en-GB" sz="1100">
                        <a:effectLst/>
                        <a:latin typeface="Times New Roman"/>
                        <a:ea typeface="Calibri"/>
                        <a:cs typeface="Akhbar M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548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Price</a:t>
                      </a:r>
                      <a:endParaRPr lang="en-GB" sz="1100">
                        <a:effectLst/>
                        <a:latin typeface="Times New Roman"/>
                        <a:ea typeface="Calibri"/>
                        <a:cs typeface="Akhbar M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26.3 </a:t>
                      </a:r>
                      <a:endParaRPr lang="en-GB" sz="1100">
                        <a:effectLst/>
                        <a:latin typeface="Times New Roman"/>
                        <a:ea typeface="Calibri"/>
                        <a:cs typeface="Akhbar MT"/>
                      </a:endParaRPr>
                    </a:p>
                  </a:txBody>
                  <a:tcPr marL="9525" marR="9525" marT="9525" marB="0" anchor="b"/>
                </a:tc>
              </a:tr>
              <a:tr h="5548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Consumption</a:t>
                      </a:r>
                      <a:endParaRPr lang="en-GB" sz="1100">
                        <a:effectLst/>
                        <a:latin typeface="Times New Roman"/>
                        <a:ea typeface="Calibri"/>
                        <a:cs typeface="Akhbar M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-3.3 </a:t>
                      </a:r>
                      <a:endParaRPr lang="en-GB" sz="1100">
                        <a:effectLst/>
                        <a:latin typeface="Times New Roman"/>
                        <a:ea typeface="Calibri"/>
                        <a:cs typeface="Akhbar MT"/>
                      </a:endParaRPr>
                    </a:p>
                  </a:txBody>
                  <a:tcPr marL="9525" marR="9525" marT="9525" marB="0" anchor="b"/>
                </a:tc>
              </a:tr>
              <a:tr h="5548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Production</a:t>
                      </a:r>
                      <a:endParaRPr lang="en-GB" sz="1100">
                        <a:effectLst/>
                        <a:latin typeface="Times New Roman"/>
                        <a:ea typeface="Calibri"/>
                        <a:cs typeface="Akhbar M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-3.4 </a:t>
                      </a:r>
                      <a:endParaRPr lang="en-GB" sz="1100">
                        <a:effectLst/>
                        <a:latin typeface="Times New Roman"/>
                        <a:ea typeface="Calibri"/>
                        <a:cs typeface="Akhbar MT"/>
                      </a:endParaRPr>
                    </a:p>
                  </a:txBody>
                  <a:tcPr marL="9525" marR="9525" marT="9525" marB="0" anchor="b"/>
                </a:tc>
              </a:tr>
              <a:tr h="5548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Export </a:t>
                      </a:r>
                      <a:endParaRPr lang="en-GB" sz="1100">
                        <a:effectLst/>
                        <a:latin typeface="Times New Roman"/>
                        <a:ea typeface="Calibri"/>
                        <a:cs typeface="Akhbar M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2.3 </a:t>
                      </a:r>
                      <a:endParaRPr lang="en-GB" sz="1100">
                        <a:effectLst/>
                        <a:latin typeface="Times New Roman"/>
                        <a:ea typeface="Calibri"/>
                        <a:cs typeface="Akhbar MT"/>
                      </a:endParaRPr>
                    </a:p>
                  </a:txBody>
                  <a:tcPr marL="9525" marR="9525" marT="9525" marB="0" anchor="b"/>
                </a:tc>
              </a:tr>
              <a:tr h="5548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GB" sz="1100">
                        <a:effectLst/>
                        <a:latin typeface="Calibri"/>
                        <a:cs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GB" sz="1100">
                        <a:effectLst/>
                        <a:latin typeface="Calibri"/>
                        <a:cs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7963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>
                <a:effectLst/>
              </a:rPr>
              <a:t>Impact of climate change on the world tea </a:t>
            </a:r>
            <a:r>
              <a:rPr lang="en-GB" smtClean="0">
                <a:effectLst/>
              </a:rPr>
              <a:t>market (cont’d)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ctr">
              <a:buNone/>
            </a:pPr>
            <a:r>
              <a:rPr lang="en-GB" sz="2500" b="1">
                <a:latin typeface="Calibri" panose="020F0502020204030204" pitchFamily="34" charset="0"/>
                <a:cs typeface="Calibri" panose="020F0502020204030204" pitchFamily="34" charset="0"/>
              </a:rPr>
              <a:t>Impact of climate change on the world </a:t>
            </a:r>
            <a:endParaRPr lang="en-GB" sz="2500" b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2296" indent="0" algn="ctr">
              <a:buNone/>
            </a:pPr>
            <a:r>
              <a:rPr lang="en-GB" sz="2500" b="1" smtClean="0">
                <a:latin typeface="Calibri" panose="020F0502020204030204" pitchFamily="34" charset="0"/>
                <a:cs typeface="Calibri" panose="020F0502020204030204" pitchFamily="34" charset="0"/>
              </a:rPr>
              <a:t>tea </a:t>
            </a:r>
            <a:r>
              <a:rPr lang="en-GB" sz="2500" b="1">
                <a:latin typeface="Calibri" panose="020F0502020204030204" pitchFamily="34" charset="0"/>
                <a:cs typeface="Calibri" panose="020F0502020204030204" pitchFamily="34" charset="0"/>
              </a:rPr>
              <a:t>prices (USD/kg)</a:t>
            </a:r>
            <a:endParaRPr lang="en-GB" sz="25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474096520"/>
              </p:ext>
            </p:extLst>
          </p:nvPr>
        </p:nvGraphicFramePr>
        <p:xfrm>
          <a:off x="2195736" y="2492896"/>
          <a:ext cx="5288682" cy="3770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9507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>
                <a:effectLst/>
              </a:rPr>
              <a:t>Adaptation measures for tea cultivation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smtClean="0"/>
              <a:t>Adaptation measures recommended by the Working Group on </a:t>
            </a:r>
            <a:r>
              <a:rPr lang="en-GB"/>
              <a:t>Climate </a:t>
            </a:r>
            <a:r>
              <a:rPr lang="en-GB" smtClean="0"/>
              <a:t>Change:</a:t>
            </a:r>
            <a:endParaRPr lang="en-GB"/>
          </a:p>
          <a:p>
            <a:pPr lvl="1">
              <a:buFont typeface="Arial" panose="020B0604020202020204" pitchFamily="34" charset="0"/>
              <a:buChar char="•"/>
            </a:pPr>
            <a:r>
              <a:rPr lang="en-GB"/>
              <a:t>P</a:t>
            </a:r>
            <a:r>
              <a:rPr lang="en-GB" smtClean="0"/>
              <a:t>lanting </a:t>
            </a:r>
            <a:r>
              <a:rPr lang="en-GB"/>
              <a:t>drought and stress tolerant tea </a:t>
            </a:r>
            <a:r>
              <a:rPr lang="en-GB" smtClean="0"/>
              <a:t>cultivars</a:t>
            </a:r>
            <a:endParaRPr lang="en-GB"/>
          </a:p>
          <a:p>
            <a:pPr lvl="1">
              <a:buFont typeface="Arial" panose="020B0604020202020204" pitchFamily="34" charset="0"/>
              <a:buChar char="•"/>
            </a:pPr>
            <a:r>
              <a:rPr lang="en-GB"/>
              <a:t>D</a:t>
            </a:r>
            <a:r>
              <a:rPr lang="en-GB" smtClean="0"/>
              <a:t>iversifying production</a:t>
            </a:r>
            <a:endParaRPr lang="en-GB"/>
          </a:p>
          <a:p>
            <a:pPr lvl="1">
              <a:buFont typeface="Arial" panose="020B0604020202020204" pitchFamily="34" charset="0"/>
              <a:buChar char="•"/>
            </a:pPr>
            <a:r>
              <a:rPr lang="en-GB"/>
              <a:t>I</a:t>
            </a:r>
            <a:r>
              <a:rPr lang="en-GB" smtClean="0"/>
              <a:t>ntercropping </a:t>
            </a:r>
            <a:r>
              <a:rPr lang="en-GB"/>
              <a:t>tea with other tree </a:t>
            </a:r>
            <a:r>
              <a:rPr lang="en-GB" smtClean="0"/>
              <a:t>crops</a:t>
            </a:r>
            <a:endParaRPr lang="en-GB"/>
          </a:p>
          <a:p>
            <a:pPr lvl="1">
              <a:buFont typeface="Arial" panose="020B0604020202020204" pitchFamily="34" charset="0"/>
              <a:buChar char="•"/>
            </a:pPr>
            <a:r>
              <a:rPr lang="en-GB" smtClean="0"/>
              <a:t>Organic cultivation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mtClean="0"/>
              <a:t>Water conservation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349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Conclusions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447800"/>
            <a:ext cx="7674056" cy="522156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GB" dirty="0"/>
              <a:t>E</a:t>
            </a:r>
            <a:r>
              <a:rPr lang="en-GB" dirty="0" smtClean="0"/>
              <a:t>vidence that GHGs </a:t>
            </a:r>
            <a:r>
              <a:rPr lang="en-GB" dirty="0"/>
              <a:t>are causing global warming and climate </a:t>
            </a:r>
            <a:r>
              <a:rPr lang="en-GB" dirty="0" smtClean="0"/>
              <a:t>change</a:t>
            </a:r>
          </a:p>
          <a:p>
            <a:pPr lvl="0"/>
            <a:r>
              <a:rPr lang="en-GB" dirty="0" smtClean="0"/>
              <a:t>Climate </a:t>
            </a:r>
            <a:r>
              <a:rPr lang="en-GB" dirty="0"/>
              <a:t>change will have a significant impact on future tea </a:t>
            </a:r>
            <a:r>
              <a:rPr lang="en-GB" dirty="0" smtClean="0"/>
              <a:t>production</a:t>
            </a:r>
          </a:p>
          <a:p>
            <a:pPr lvl="0"/>
            <a:r>
              <a:rPr lang="en-GB" dirty="0" smtClean="0"/>
              <a:t>Several </a:t>
            </a:r>
            <a:r>
              <a:rPr lang="en-GB" dirty="0"/>
              <a:t>uncertainties </a:t>
            </a:r>
            <a:r>
              <a:rPr lang="en-GB" dirty="0" smtClean="0"/>
              <a:t>are </a:t>
            </a:r>
            <a:r>
              <a:rPr lang="en-GB" dirty="0"/>
              <a:t>not yet fully </a:t>
            </a:r>
            <a:r>
              <a:rPr lang="en-GB" dirty="0" smtClean="0"/>
              <a:t>understood: </a:t>
            </a:r>
          </a:p>
          <a:p>
            <a:pPr lvl="1"/>
            <a:r>
              <a:rPr lang="en-GB" dirty="0" smtClean="0"/>
              <a:t>Frequency </a:t>
            </a:r>
            <a:r>
              <a:rPr lang="en-GB" dirty="0"/>
              <a:t>of natural </a:t>
            </a:r>
            <a:r>
              <a:rPr lang="en-GB" dirty="0" smtClean="0"/>
              <a:t>disasters</a:t>
            </a:r>
          </a:p>
          <a:p>
            <a:pPr lvl="1"/>
            <a:r>
              <a:rPr lang="en-GB" dirty="0" smtClean="0"/>
              <a:t>The </a:t>
            </a:r>
            <a:r>
              <a:rPr lang="en-GB" dirty="0"/>
              <a:t>proliferation of certain pests and </a:t>
            </a:r>
            <a:r>
              <a:rPr lang="en-GB" dirty="0" smtClean="0"/>
              <a:t>diseases</a:t>
            </a:r>
          </a:p>
          <a:p>
            <a:pPr lvl="1"/>
            <a:r>
              <a:rPr lang="en-GB" dirty="0" smtClean="0"/>
              <a:t>Higher </a:t>
            </a:r>
            <a:r>
              <a:rPr lang="en-GB" dirty="0"/>
              <a:t>infrastructure cost. </a:t>
            </a:r>
            <a:endParaRPr lang="en-GB" dirty="0" smtClean="0"/>
          </a:p>
          <a:p>
            <a:r>
              <a:rPr lang="en-GB" dirty="0" smtClean="0"/>
              <a:t>Recommendations:</a:t>
            </a:r>
            <a:endParaRPr lang="en-GB" dirty="0"/>
          </a:p>
          <a:p>
            <a:pPr lvl="1"/>
            <a:r>
              <a:rPr lang="en-GB" dirty="0"/>
              <a:t>A</a:t>
            </a:r>
            <a:r>
              <a:rPr lang="en-GB" dirty="0" smtClean="0"/>
              <a:t>gricultural </a:t>
            </a:r>
            <a:r>
              <a:rPr lang="en-GB" dirty="0"/>
              <a:t>and socio-economic adaptation strategies are required in the short </a:t>
            </a:r>
            <a:r>
              <a:rPr lang="en-GB" dirty="0" smtClean="0"/>
              <a:t>term</a:t>
            </a:r>
            <a:endParaRPr lang="en-GB" dirty="0"/>
          </a:p>
          <a:p>
            <a:pPr lvl="1"/>
            <a:r>
              <a:rPr lang="en-GB" dirty="0"/>
              <a:t>T</a:t>
            </a:r>
            <a:r>
              <a:rPr lang="en-GB" dirty="0" smtClean="0"/>
              <a:t>ea </a:t>
            </a:r>
            <a:r>
              <a:rPr lang="en-GB" dirty="0"/>
              <a:t>producing areas </a:t>
            </a:r>
            <a:r>
              <a:rPr lang="en-GB" dirty="0" smtClean="0"/>
              <a:t>should </a:t>
            </a:r>
            <a:r>
              <a:rPr lang="en-GB" dirty="0"/>
              <a:t>be evaluated against climate </a:t>
            </a:r>
            <a:r>
              <a:rPr lang="en-GB" dirty="0" smtClean="0"/>
              <a:t>projections</a:t>
            </a:r>
            <a:endParaRPr lang="en-GB" dirty="0"/>
          </a:p>
          <a:p>
            <a:pPr lvl="1"/>
            <a:r>
              <a:rPr lang="en-GB" dirty="0"/>
              <a:t>C</a:t>
            </a:r>
            <a:r>
              <a:rPr lang="en-GB" dirty="0" smtClean="0"/>
              <a:t>omparative </a:t>
            </a:r>
            <a:r>
              <a:rPr lang="en-GB" dirty="0"/>
              <a:t>studies </a:t>
            </a:r>
            <a:r>
              <a:rPr lang="en-GB" dirty="0" smtClean="0"/>
              <a:t>are necessary</a:t>
            </a:r>
            <a:endParaRPr lang="en-GB" dirty="0"/>
          </a:p>
          <a:p>
            <a:pPr lvl="1"/>
            <a:r>
              <a:rPr lang="en-GB" dirty="0" smtClean="0"/>
              <a:t>Possibility </a:t>
            </a:r>
            <a:r>
              <a:rPr lang="en-GB" dirty="0"/>
              <a:t>of breeding special tea hybrids that cope better with climate change should be </a:t>
            </a:r>
            <a:r>
              <a:rPr lang="en-GB" dirty="0" smtClean="0"/>
              <a:t>considered</a:t>
            </a:r>
          </a:p>
          <a:p>
            <a:r>
              <a:rPr lang="en-GB" smtClean="0"/>
              <a:t>A </a:t>
            </a:r>
            <a:r>
              <a:rPr lang="en-GB" dirty="0"/>
              <a:t>competitive environment for tea production and processing safeguarded by governments </a:t>
            </a:r>
            <a:r>
              <a:rPr lang="en-GB" dirty="0" smtClean="0"/>
              <a:t>could create long-term socio-economic </a:t>
            </a:r>
            <a:r>
              <a:rPr lang="en-GB" dirty="0"/>
              <a:t>and environmental sustainability </a:t>
            </a:r>
            <a:r>
              <a:rPr lang="en-GB" dirty="0" smtClean="0"/>
              <a:t>that </a:t>
            </a:r>
            <a:r>
              <a:rPr lang="en-GB" dirty="0"/>
              <a:t>will help mitigate the impact of climate </a:t>
            </a:r>
            <a:r>
              <a:rPr lang="en-GB" dirty="0" smtClean="0"/>
              <a:t>change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2702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smtClean="0"/>
          </a:p>
          <a:p>
            <a:pPr marL="82296" indent="0">
              <a:buNone/>
            </a:pPr>
            <a:endParaRPr lang="en-US"/>
          </a:p>
          <a:p>
            <a:pPr marL="82296" indent="0">
              <a:buNone/>
            </a:pPr>
            <a:endParaRPr lang="en-US" smtClean="0"/>
          </a:p>
          <a:p>
            <a:pPr marL="82296" indent="0" algn="ctr">
              <a:buNone/>
            </a:pPr>
            <a:r>
              <a:rPr lang="en-US" smtClean="0"/>
              <a:t>Thank you!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741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692696"/>
            <a:ext cx="7024744" cy="1143000"/>
          </a:xfrm>
        </p:spPr>
        <p:txBody>
          <a:bodyPr/>
          <a:lstStyle/>
          <a:p>
            <a:r>
              <a:rPr lang="en-US" smtClean="0"/>
              <a:t>Outline	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44824"/>
            <a:ext cx="6777317" cy="3987805"/>
          </a:xfrm>
        </p:spPr>
        <p:txBody>
          <a:bodyPr>
            <a:normAutofit fontScale="92500" lnSpcReduction="20000"/>
          </a:bodyPr>
          <a:lstStyle/>
          <a:p>
            <a:r>
              <a:rPr lang="en-US" smtClean="0"/>
              <a:t>Introduction</a:t>
            </a:r>
          </a:p>
          <a:p>
            <a:r>
              <a:rPr lang="en-US" smtClean="0"/>
              <a:t>Implication of climate change for tea</a:t>
            </a:r>
          </a:p>
          <a:p>
            <a:r>
              <a:rPr lang="en-US" smtClean="0"/>
              <a:t>Socio-economic implications</a:t>
            </a:r>
          </a:p>
          <a:p>
            <a:pPr lvl="1"/>
            <a:r>
              <a:rPr lang="en-US" smtClean="0"/>
              <a:t>The estate sector</a:t>
            </a:r>
          </a:p>
          <a:p>
            <a:pPr lvl="1"/>
            <a:r>
              <a:rPr lang="en-US" smtClean="0"/>
              <a:t>The smallholder sector</a:t>
            </a:r>
          </a:p>
          <a:p>
            <a:r>
              <a:rPr lang="en-US" smtClean="0"/>
              <a:t>Impact of climate change on the world tea market</a:t>
            </a:r>
          </a:p>
          <a:p>
            <a:r>
              <a:rPr lang="en-US" smtClean="0"/>
              <a:t>Adaptation measures for tea cultivation</a:t>
            </a:r>
          </a:p>
          <a:p>
            <a:r>
              <a:rPr lang="en-US" smtClean="0"/>
              <a:t>Conclusions</a:t>
            </a:r>
          </a:p>
        </p:txBody>
      </p:sp>
    </p:spTree>
    <p:extLst>
      <p:ext uri="{BB962C8B-B14F-4D97-AF65-F5344CB8AC3E}">
        <p14:creationId xmlns:p14="http://schemas.microsoft.com/office/powerpoint/2010/main" val="3596128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1143000"/>
          </a:xfrm>
        </p:spPr>
        <p:txBody>
          <a:bodyPr/>
          <a:lstStyle/>
          <a:p>
            <a:r>
              <a:rPr lang="en-US" smtClean="0"/>
              <a:t>Introduction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988840"/>
            <a:ext cx="6777317" cy="3508977"/>
          </a:xfrm>
        </p:spPr>
        <p:txBody>
          <a:bodyPr>
            <a:normAutofit/>
          </a:bodyPr>
          <a:lstStyle/>
          <a:p>
            <a:r>
              <a:rPr lang="en-US" sz="2800" smtClean="0"/>
              <a:t>Document CCP:TE 14/4 uses information to assess some socio-economic implications for tea producing countries</a:t>
            </a:r>
          </a:p>
          <a:p>
            <a:r>
              <a:rPr lang="en-US" sz="2800" smtClean="0"/>
              <a:t>Mitigation = attempts to reduce greenhouse gas emissions at their source</a:t>
            </a:r>
          </a:p>
          <a:p>
            <a:r>
              <a:rPr lang="en-US" sz="2800" smtClean="0"/>
              <a:t>Adaptation = attempts to reduce vulnerability to climate change</a:t>
            </a:r>
            <a:endParaRPr lang="en-US" sz="2800"/>
          </a:p>
          <a:p>
            <a:pPr marL="68580" indent="0">
              <a:buNone/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70338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548680"/>
            <a:ext cx="7632848" cy="12241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Implication of climate change for tea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628800"/>
            <a:ext cx="7704856" cy="49685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Tea is: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Important cash crop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Plays a significant role in </a:t>
            </a:r>
          </a:p>
          <a:p>
            <a:pPr lvl="2">
              <a:buClr>
                <a:schemeClr val="accent3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Rural development</a:t>
            </a:r>
          </a:p>
          <a:p>
            <a:pPr lvl="2">
              <a:buClr>
                <a:schemeClr val="accent3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Poverty alleviation</a:t>
            </a:r>
          </a:p>
          <a:p>
            <a:pPr lvl="2">
              <a:buClr>
                <a:schemeClr val="accent3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Food security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Planted in 58 countries</a:t>
            </a:r>
          </a:p>
          <a:p>
            <a:r>
              <a:rPr lang="en-US" dirty="0" smtClean="0"/>
              <a:t>3.36 million hectares under tea cultivation (2012)</a:t>
            </a:r>
          </a:p>
          <a:p>
            <a:r>
              <a:rPr lang="en-US" dirty="0" smtClean="0"/>
              <a:t>4.78 million </a:t>
            </a:r>
            <a:r>
              <a:rPr lang="en-US" dirty="0" err="1" smtClean="0"/>
              <a:t>tonnes</a:t>
            </a:r>
            <a:r>
              <a:rPr lang="en-US" dirty="0" smtClean="0"/>
              <a:t> produced (2012)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3858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115616" y="692696"/>
            <a:ext cx="7632848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30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Implication of climate change for </a:t>
            </a:r>
            <a:r>
              <a:rPr lang="en-US" sz="4300" smtClean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tea (cont’d)</a:t>
            </a:r>
            <a:endParaRPr lang="en-GB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1476063"/>
              </p:ext>
            </p:extLst>
          </p:nvPr>
        </p:nvGraphicFramePr>
        <p:xfrm>
          <a:off x="971600" y="2132856"/>
          <a:ext cx="6777037" cy="350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754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en-US" sz="3900">
                <a:solidFill>
                  <a:srgbClr val="4F271C">
                    <a:satMod val="130000"/>
                  </a:srgbClr>
                </a:solidFill>
                <a:ea typeface="+mn-ea"/>
                <a:cs typeface="+mn-cs"/>
              </a:rPr>
              <a:t>Implication of climate change for tea (cont’d)</a:t>
            </a:r>
            <a:endParaRPr lang="en-GB" sz="1600">
              <a:solidFill>
                <a:prstClr val="black"/>
              </a:solidFill>
              <a:effectLst/>
              <a:ea typeface="+mn-ea"/>
              <a:cs typeface="+mn-cs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609778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5847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en-US" sz="3900">
                <a:solidFill>
                  <a:srgbClr val="4F271C">
                    <a:satMod val="130000"/>
                  </a:srgbClr>
                </a:solidFill>
                <a:ea typeface="+mn-ea"/>
                <a:cs typeface="+mn-cs"/>
              </a:rPr>
              <a:t>Implication of climate change for tea (cont’d)</a:t>
            </a:r>
            <a:endParaRPr lang="en-GB" sz="1600">
              <a:solidFill>
                <a:prstClr val="black"/>
              </a:solidFill>
              <a:effectLst/>
              <a:ea typeface="+mn-ea"/>
              <a:cs typeface="+mn-cs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7627268"/>
              </p:ext>
            </p:extLst>
          </p:nvPr>
        </p:nvGraphicFramePr>
        <p:xfrm>
          <a:off x="1187624" y="1628800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6753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>
                <a:solidFill>
                  <a:srgbClr val="4F271C">
                    <a:satMod val="130000"/>
                  </a:srgbClr>
                </a:solidFill>
              </a:rPr>
              <a:t>Implication of climate change for tea (cont’d)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GB" smtClean="0"/>
              <a:t>Implications of climate change:</a:t>
            </a:r>
          </a:p>
          <a:p>
            <a:pPr marL="402336" lvl="1" indent="0">
              <a:buNone/>
            </a:pPr>
            <a:r>
              <a:rPr lang="en-GB" smtClean="0"/>
              <a:t>Dry soil top if </a:t>
            </a:r>
            <a:r>
              <a:rPr lang="en-GB"/>
              <a:t>mulching is not applied </a:t>
            </a:r>
            <a:endParaRPr lang="en-GB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mtClean="0"/>
              <a:t>Increased </a:t>
            </a:r>
            <a:r>
              <a:rPr lang="en-GB"/>
              <a:t>incidence of new pests and diseases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mtClean="0"/>
              <a:t>More </a:t>
            </a:r>
            <a:r>
              <a:rPr lang="en-GB"/>
              <a:t>carbon dioxide </a:t>
            </a:r>
            <a:r>
              <a:rPr lang="en-GB" smtClean="0"/>
              <a:t>being released </a:t>
            </a:r>
            <a:r>
              <a:rPr lang="en-GB"/>
              <a:t>into the atmosphere through </a:t>
            </a:r>
            <a:r>
              <a:rPr lang="en-GB" smtClean="0"/>
              <a:t>deforestation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mtClean="0"/>
              <a:t>Reduced </a:t>
            </a:r>
            <a:r>
              <a:rPr lang="en-GB"/>
              <a:t>or uncertain rainfall </a:t>
            </a:r>
            <a:r>
              <a:rPr lang="en-GB" smtClean="0"/>
              <a:t>patterns and limited </a:t>
            </a:r>
            <a:r>
              <a:rPr lang="en-GB"/>
              <a:t>ground and river </a:t>
            </a:r>
            <a:r>
              <a:rPr lang="en-GB" smtClean="0"/>
              <a:t>water</a:t>
            </a:r>
          </a:p>
          <a:p>
            <a:pPr lvl="0"/>
            <a:r>
              <a:rPr lang="en-GB" smtClean="0"/>
              <a:t>Main </a:t>
            </a:r>
            <a:r>
              <a:rPr lang="en-GB"/>
              <a:t>issues </a:t>
            </a:r>
            <a:r>
              <a:rPr lang="en-GB" smtClean="0"/>
              <a:t>include of tea’s environmental footprint: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mtClean="0"/>
              <a:t>Reduced </a:t>
            </a:r>
            <a:r>
              <a:rPr lang="en-GB"/>
              <a:t>biodiversity and ecosystem </a:t>
            </a:r>
            <a:r>
              <a:rPr lang="en-GB" smtClean="0"/>
              <a:t>function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mtClean="0"/>
              <a:t>High </a:t>
            </a:r>
            <a:r>
              <a:rPr lang="en-GB"/>
              <a:t>energy </a:t>
            </a:r>
            <a:r>
              <a:rPr lang="en-GB" smtClean="0"/>
              <a:t>consumption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mtClean="0"/>
              <a:t>High </a:t>
            </a:r>
            <a:r>
              <a:rPr lang="en-GB"/>
              <a:t>application of pesticides in some countries. 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476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>
                <a:solidFill>
                  <a:srgbClr val="4F271C">
                    <a:satMod val="130000"/>
                  </a:srgbClr>
                </a:solidFill>
              </a:rPr>
              <a:t>Implication of climate change for tea (cont’d)</a:t>
            </a:r>
            <a:endParaRPr lang="en-GB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0588599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20246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519</TotalTime>
  <Words>751</Words>
  <Application>Microsoft Office PowerPoint</Application>
  <PresentationFormat>On-screen Show (4:3)</PresentationFormat>
  <Paragraphs>121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Solstice</vt:lpstr>
      <vt:lpstr>Socio-economic implications of climate change for tea producing countries</vt:lpstr>
      <vt:lpstr>Outline </vt:lpstr>
      <vt:lpstr>Introduction</vt:lpstr>
      <vt:lpstr>Implication of climate change for tea</vt:lpstr>
      <vt:lpstr>PowerPoint Presentation</vt:lpstr>
      <vt:lpstr>Implication of climate change for tea (cont’d)</vt:lpstr>
      <vt:lpstr>Implication of climate change for tea (cont’d)</vt:lpstr>
      <vt:lpstr>Implication of climate change for tea (cont’d)</vt:lpstr>
      <vt:lpstr>Implication of climate change for tea (cont’d)</vt:lpstr>
      <vt:lpstr>Socio-economic implications: the estate sector</vt:lpstr>
      <vt:lpstr>Socio-economic implications: the estate sector</vt:lpstr>
      <vt:lpstr>Socio-economic implications: the smallholder sector</vt:lpstr>
      <vt:lpstr>Impact of climate change on the world tea market</vt:lpstr>
      <vt:lpstr>Impact of climate change on the world tea market (cont’d)</vt:lpstr>
      <vt:lpstr>Impact of climate change on the world tea market (cont’d)</vt:lpstr>
      <vt:lpstr>Adaptation measures for tea cultivation</vt:lpstr>
      <vt:lpstr>Conclusions</vt:lpstr>
      <vt:lpstr>PowerPoint Presentation</vt:lpstr>
    </vt:vector>
  </TitlesOfParts>
  <Company>FAO of the 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change and the socio-economic implications on tea producers</dc:title>
  <dc:creator>Margarita Brattlof (EST)</dc:creator>
  <cp:lastModifiedBy>FAOAdmin</cp:lastModifiedBy>
  <cp:revision>34</cp:revision>
  <dcterms:created xsi:type="dcterms:W3CDTF">2014-10-01T15:11:37Z</dcterms:created>
  <dcterms:modified xsi:type="dcterms:W3CDTF">2014-11-05T17:26:33Z</dcterms:modified>
</cp:coreProperties>
</file>