
<file path=[Content_Types].xml><?xml version="1.0" encoding="utf-8"?>
<Types xmlns="http://schemas.openxmlformats.org/package/2006/content-types">
  <Default Extension="png" ContentType="image/png"/>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81" r:id="rId3"/>
    <p:sldId id="258" r:id="rId4"/>
    <p:sldId id="263" r:id="rId5"/>
    <p:sldId id="264" r:id="rId6"/>
    <p:sldId id="268" r:id="rId7"/>
    <p:sldId id="271" r:id="rId8"/>
    <p:sldId id="284" r:id="rId9"/>
    <p:sldId id="285" r:id="rId10"/>
    <p:sldId id="286" r:id="rId11"/>
    <p:sldId id="287" r:id="rId12"/>
    <p:sldId id="288" r:id="rId13"/>
    <p:sldId id="276" r:id="rId14"/>
    <p:sldId id="289" r:id="rId15"/>
    <p:sldId id="290" r:id="rId16"/>
    <p:sldId id="282" r:id="rId17"/>
    <p:sldId id="291" r:id="rId18"/>
    <p:sldId id="292" r:id="rId19"/>
    <p:sldId id="293" r:id="rId20"/>
    <p:sldId id="280" r:id="rId21"/>
    <p:sldId id="283"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CHANG\AppData\Local\Microsoft\Windows\Temporary%20Internet%20Files\Content.Outlook\74HNYN4V\New%20chart%201%202%203.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2.xml.rels><?xml version="1.0" encoding="UTF-8" standalone="yes"?>
<Relationships xmlns="http://schemas.openxmlformats.org/package/2006/relationships"><Relationship Id="rId2" Type="http://schemas.openxmlformats.org/officeDocument/2006/relationships/oleObject" Target="file:///C:\Users\CHANG\AppData\Local\Microsoft\Windows\Temporary%20Internet%20Files\Content.Outlook\74HNYN4V\New%20chart%201%202%203.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C:\Users\CHANG\AppData\Local\Microsoft\Windows\Temporary%20Internet%20Files\Content.Outlook\74HNYN4V\New%20chart%201%202%203.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GB" sz="2800" dirty="0">
                <a:effectLst>
                  <a:outerShdw blurRad="38100" dist="38100" dir="2700000" algn="tl">
                    <a:srgbClr val="000000">
                      <a:alpha val="43137"/>
                    </a:srgbClr>
                  </a:outerShdw>
                </a:effectLst>
              </a:rPr>
              <a:t>World Production of Tea, 2009-2013</a:t>
            </a:r>
          </a:p>
        </c:rich>
      </c:tx>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0.12118939873895074"/>
          <c:y val="0.14648410463052441"/>
          <c:w val="0.85773780432618585"/>
          <c:h val="0.68919828203292766"/>
        </c:manualLayout>
      </c:layout>
      <c:bar3DChart>
        <c:barDir val="col"/>
        <c:grouping val="clustered"/>
        <c:varyColors val="0"/>
        <c:ser>
          <c:idx val="0"/>
          <c:order val="0"/>
          <c:tx>
            <c:strRef>
              <c:f>Charts!$A$5</c:f>
              <c:strCache>
                <c:ptCount val="1"/>
                <c:pt idx="0">
                  <c:v>TOTAL TEA</c:v>
                </c:pt>
              </c:strCache>
            </c:strRef>
          </c:tx>
          <c:invertIfNegative val="0"/>
          <c:cat>
            <c:numRef>
              <c:f>Charts!$B$4:$F$4</c:f>
              <c:numCache>
                <c:formatCode>General</c:formatCode>
                <c:ptCount val="5"/>
                <c:pt idx="0">
                  <c:v>2009</c:v>
                </c:pt>
                <c:pt idx="1">
                  <c:v>2010</c:v>
                </c:pt>
                <c:pt idx="2">
                  <c:v>2011</c:v>
                </c:pt>
                <c:pt idx="3">
                  <c:v>2012</c:v>
                </c:pt>
                <c:pt idx="4">
                  <c:v>2013</c:v>
                </c:pt>
              </c:numCache>
            </c:numRef>
          </c:cat>
          <c:val>
            <c:numRef>
              <c:f>Charts!$B$5:$F$5</c:f>
              <c:numCache>
                <c:formatCode>General</c:formatCode>
                <c:ptCount val="5"/>
                <c:pt idx="0">
                  <c:v>4039.9810000000002</c:v>
                </c:pt>
                <c:pt idx="1">
                  <c:v>4364.6640000000034</c:v>
                </c:pt>
                <c:pt idx="2">
                  <c:v>4627</c:v>
                </c:pt>
                <c:pt idx="3">
                  <c:v>4784.4670000000015</c:v>
                </c:pt>
                <c:pt idx="4">
                  <c:v>5063.9299999999994</c:v>
                </c:pt>
              </c:numCache>
            </c:numRef>
          </c:val>
        </c:ser>
        <c:ser>
          <c:idx val="1"/>
          <c:order val="1"/>
          <c:tx>
            <c:strRef>
              <c:f>Charts!$A$6</c:f>
              <c:strCache>
                <c:ptCount val="1"/>
                <c:pt idx="0">
                  <c:v>BLACK TEA</c:v>
                </c:pt>
              </c:strCache>
            </c:strRef>
          </c:tx>
          <c:spPr>
            <a:solidFill>
              <a:srgbClr val="C012AB"/>
            </a:solidFill>
          </c:spPr>
          <c:invertIfNegative val="0"/>
          <c:cat>
            <c:numRef>
              <c:f>Charts!$B$4:$F$4</c:f>
              <c:numCache>
                <c:formatCode>General</c:formatCode>
                <c:ptCount val="5"/>
                <c:pt idx="0">
                  <c:v>2009</c:v>
                </c:pt>
                <c:pt idx="1">
                  <c:v>2010</c:v>
                </c:pt>
                <c:pt idx="2">
                  <c:v>2011</c:v>
                </c:pt>
                <c:pt idx="3">
                  <c:v>2012</c:v>
                </c:pt>
                <c:pt idx="4">
                  <c:v>2013</c:v>
                </c:pt>
              </c:numCache>
            </c:numRef>
          </c:cat>
          <c:val>
            <c:numRef>
              <c:f>Charts!$B$6:$F$6</c:f>
              <c:numCache>
                <c:formatCode>General</c:formatCode>
                <c:ptCount val="5"/>
                <c:pt idx="0">
                  <c:v>2650.5320000000002</c:v>
                </c:pt>
                <c:pt idx="1">
                  <c:v>2829.922</c:v>
                </c:pt>
                <c:pt idx="2">
                  <c:v>2932.56</c:v>
                </c:pt>
                <c:pt idx="3">
                  <c:v>2981.1019999999999</c:v>
                </c:pt>
                <c:pt idx="4">
                  <c:v>3142.61</c:v>
                </c:pt>
              </c:numCache>
            </c:numRef>
          </c:val>
        </c:ser>
        <c:ser>
          <c:idx val="2"/>
          <c:order val="2"/>
          <c:tx>
            <c:strRef>
              <c:f>Charts!$A$7</c:f>
              <c:strCache>
                <c:ptCount val="1"/>
                <c:pt idx="0">
                  <c:v>GREEN TEA</c:v>
                </c:pt>
              </c:strCache>
            </c:strRef>
          </c:tx>
          <c:invertIfNegative val="0"/>
          <c:cat>
            <c:numRef>
              <c:f>Charts!$B$4:$F$4</c:f>
              <c:numCache>
                <c:formatCode>General</c:formatCode>
                <c:ptCount val="5"/>
                <c:pt idx="0">
                  <c:v>2009</c:v>
                </c:pt>
                <c:pt idx="1">
                  <c:v>2010</c:v>
                </c:pt>
                <c:pt idx="2">
                  <c:v>2011</c:v>
                </c:pt>
                <c:pt idx="3">
                  <c:v>2012</c:v>
                </c:pt>
                <c:pt idx="4">
                  <c:v>2013</c:v>
                </c:pt>
              </c:numCache>
            </c:numRef>
          </c:cat>
          <c:val>
            <c:numRef>
              <c:f>Charts!$B$7:$F$7</c:f>
              <c:numCache>
                <c:formatCode>General</c:formatCode>
                <c:ptCount val="5"/>
                <c:pt idx="0">
                  <c:v>1224.261</c:v>
                </c:pt>
                <c:pt idx="1">
                  <c:v>1279.008</c:v>
                </c:pt>
                <c:pt idx="2">
                  <c:v>1386.431</c:v>
                </c:pt>
                <c:pt idx="3">
                  <c:v>1496.6139999999998</c:v>
                </c:pt>
                <c:pt idx="4">
                  <c:v>1573.2060000000001</c:v>
                </c:pt>
              </c:numCache>
            </c:numRef>
          </c:val>
        </c:ser>
        <c:dLbls>
          <c:showLegendKey val="0"/>
          <c:showVal val="0"/>
          <c:showCatName val="0"/>
          <c:showSerName val="0"/>
          <c:showPercent val="0"/>
          <c:showBubbleSize val="0"/>
        </c:dLbls>
        <c:gapWidth val="55"/>
        <c:gapDepth val="55"/>
        <c:shape val="cylinder"/>
        <c:axId val="75585792"/>
        <c:axId val="87666688"/>
        <c:axId val="0"/>
      </c:bar3DChart>
      <c:catAx>
        <c:axId val="75585792"/>
        <c:scaling>
          <c:orientation val="minMax"/>
        </c:scaling>
        <c:delete val="0"/>
        <c:axPos val="b"/>
        <c:numFmt formatCode="General" sourceLinked="1"/>
        <c:majorTickMark val="none"/>
        <c:minorTickMark val="none"/>
        <c:tickLblPos val="nextTo"/>
        <c:crossAx val="87666688"/>
        <c:crosses val="autoZero"/>
        <c:auto val="1"/>
        <c:lblAlgn val="ctr"/>
        <c:lblOffset val="100"/>
        <c:noMultiLvlLbl val="0"/>
      </c:catAx>
      <c:valAx>
        <c:axId val="87666688"/>
        <c:scaling>
          <c:orientation val="minMax"/>
        </c:scaling>
        <c:delete val="0"/>
        <c:axPos val="l"/>
        <c:majorGridlines/>
        <c:title>
          <c:tx>
            <c:rich>
              <a:bodyPr rot="-5400000" vert="horz"/>
              <a:lstStyle/>
              <a:p>
                <a:pPr>
                  <a:defRPr/>
                </a:pPr>
                <a:r>
                  <a:rPr lang="en-GB" sz="1800" dirty="0"/>
                  <a:t>thousand tonnes</a:t>
                </a:r>
              </a:p>
            </c:rich>
          </c:tx>
          <c:layout>
            <c:manualLayout>
              <c:xMode val="edge"/>
              <c:yMode val="edge"/>
              <c:x val="2.7017283216956411E-2"/>
              <c:y val="0.36770458612389106"/>
            </c:manualLayout>
          </c:layout>
          <c:overlay val="0"/>
        </c:title>
        <c:numFmt formatCode="General" sourceLinked="1"/>
        <c:majorTickMark val="none"/>
        <c:minorTickMark val="none"/>
        <c:tickLblPos val="nextTo"/>
        <c:crossAx val="75585792"/>
        <c:crosses val="autoZero"/>
        <c:crossBetween val="between"/>
      </c:valAx>
    </c:plotArea>
    <c:legend>
      <c:legendPos val="b"/>
      <c:layout/>
      <c:overlay val="0"/>
    </c:legend>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FAO Tea Prices USD/kg</a:t>
            </a:r>
          </a:p>
          <a:p>
            <a:pPr>
              <a:defRPr/>
            </a:pPr>
            <a:r>
              <a:rPr lang="en-US" sz="1600"/>
              <a:t>5 percent increase in</a:t>
            </a:r>
            <a:r>
              <a:rPr lang="en-US" sz="1600" baseline="0"/>
              <a:t> World Production</a:t>
            </a:r>
            <a:endParaRPr lang="en-US" sz="1600"/>
          </a:p>
        </c:rich>
      </c:tx>
      <c:layout/>
      <c:overlay val="1"/>
    </c:title>
    <c:autoTitleDeleted val="0"/>
    <c:plotArea>
      <c:layout/>
      <c:lineChart>
        <c:grouping val="standard"/>
        <c:varyColors val="0"/>
        <c:ser>
          <c:idx val="0"/>
          <c:order val="0"/>
          <c:tx>
            <c:v>Base Prices</c:v>
          </c:tx>
          <c:marker>
            <c:symbol val="none"/>
          </c:marker>
          <c:cat>
            <c:numRef>
              <c:f>Sheet1!$C$12:$U$12</c:f>
              <c:numCache>
                <c:formatCode>General</c:formatCode>
                <c:ptCount val="19"/>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numCache>
            </c:numRef>
          </c:cat>
          <c:val>
            <c:numRef>
              <c:f>Sheet1!$C$18:$U$18</c:f>
              <c:numCache>
                <c:formatCode>General</c:formatCode>
                <c:ptCount val="19"/>
                <c:pt idx="0">
                  <c:v>1.6400000000000001</c:v>
                </c:pt>
                <c:pt idx="1">
                  <c:v>1.83</c:v>
                </c:pt>
                <c:pt idx="2">
                  <c:v>1.950000000000002</c:v>
                </c:pt>
                <c:pt idx="3">
                  <c:v>2.3899999999999997</c:v>
                </c:pt>
                <c:pt idx="4">
                  <c:v>2.69</c:v>
                </c:pt>
                <c:pt idx="5">
                  <c:v>2.8099999999999987</c:v>
                </c:pt>
                <c:pt idx="6">
                  <c:v>2.8499999999999988</c:v>
                </c:pt>
                <c:pt idx="7">
                  <c:v>2.86</c:v>
                </c:pt>
                <c:pt idx="8">
                  <c:v>2.79</c:v>
                </c:pt>
                <c:pt idx="9">
                  <c:v>2.6180812950582597</c:v>
                </c:pt>
                <c:pt idx="10">
                  <c:v>2.59819639376405</c:v>
                </c:pt>
                <c:pt idx="11">
                  <c:v>2.6004178072379984</c:v>
                </c:pt>
                <c:pt idx="12">
                  <c:v>2.6144383217636187</c:v>
                </c:pt>
                <c:pt idx="13">
                  <c:v>2.6359214040512398</c:v>
                </c:pt>
                <c:pt idx="14">
                  <c:v>2.6754014635203198</c:v>
                </c:pt>
                <c:pt idx="15">
                  <c:v>2.6811949423832044</c:v>
                </c:pt>
                <c:pt idx="16">
                  <c:v>2.7250715277009561</c:v>
                </c:pt>
                <c:pt idx="17">
                  <c:v>2.7747380784402145</c:v>
                </c:pt>
                <c:pt idx="18">
                  <c:v>2.8136483714513587</c:v>
                </c:pt>
              </c:numCache>
            </c:numRef>
          </c:val>
          <c:smooth val="0"/>
        </c:ser>
        <c:ser>
          <c:idx val="1"/>
          <c:order val="1"/>
          <c:tx>
            <c:v>Simulation prices</c:v>
          </c:tx>
          <c:marker>
            <c:symbol val="none"/>
          </c:marker>
          <c:cat>
            <c:numRef>
              <c:f>Sheet1!$C$12:$U$12</c:f>
              <c:numCache>
                <c:formatCode>General</c:formatCode>
                <c:ptCount val="19"/>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numCache>
            </c:numRef>
          </c:cat>
          <c:val>
            <c:numRef>
              <c:f>(Sheet1!$C$8:$K$8,Sheet1!$L$9:$U$9)</c:f>
              <c:numCache>
                <c:formatCode>General</c:formatCode>
                <c:ptCount val="19"/>
                <c:pt idx="0">
                  <c:v>1.6400000000000001</c:v>
                </c:pt>
                <c:pt idx="1">
                  <c:v>1.83</c:v>
                </c:pt>
                <c:pt idx="2">
                  <c:v>1.950000000000002</c:v>
                </c:pt>
                <c:pt idx="3">
                  <c:v>2.3899999999999997</c:v>
                </c:pt>
                <c:pt idx="4">
                  <c:v>2.69</c:v>
                </c:pt>
                <c:pt idx="5">
                  <c:v>2.8099999999999987</c:v>
                </c:pt>
                <c:pt idx="6">
                  <c:v>2.8499999999999988</c:v>
                </c:pt>
                <c:pt idx="7">
                  <c:v>2.86</c:v>
                </c:pt>
                <c:pt idx="8">
                  <c:v>2.79</c:v>
                </c:pt>
                <c:pt idx="9">
                  <c:v>1.5192217836235498</c:v>
                </c:pt>
                <c:pt idx="10">
                  <c:v>1.46254508173035</c:v>
                </c:pt>
                <c:pt idx="11">
                  <c:v>1.3433036282523898</c:v>
                </c:pt>
                <c:pt idx="12">
                  <c:v>1.4054436398805998</c:v>
                </c:pt>
                <c:pt idx="13">
                  <c:v>1.4861044050864498</c:v>
                </c:pt>
                <c:pt idx="14">
                  <c:v>1.65637039631008</c:v>
                </c:pt>
                <c:pt idx="15">
                  <c:v>1.7114860453703298</c:v>
                </c:pt>
                <c:pt idx="16">
                  <c:v>1.7784565845314122</c:v>
                </c:pt>
                <c:pt idx="17">
                  <c:v>1.8078478320083899</c:v>
                </c:pt>
                <c:pt idx="18">
                  <c:v>1.820226697950788</c:v>
                </c:pt>
              </c:numCache>
            </c:numRef>
          </c:val>
          <c:smooth val="0"/>
        </c:ser>
        <c:dLbls>
          <c:showLegendKey val="0"/>
          <c:showVal val="0"/>
          <c:showCatName val="0"/>
          <c:showSerName val="0"/>
          <c:showPercent val="0"/>
          <c:showBubbleSize val="0"/>
        </c:dLbls>
        <c:marker val="1"/>
        <c:smooth val="0"/>
        <c:axId val="37312768"/>
        <c:axId val="37314560"/>
      </c:lineChart>
      <c:catAx>
        <c:axId val="37312768"/>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37314560"/>
        <c:crosses val="autoZero"/>
        <c:auto val="1"/>
        <c:lblAlgn val="ctr"/>
        <c:lblOffset val="100"/>
        <c:noMultiLvlLbl val="0"/>
      </c:catAx>
      <c:valAx>
        <c:axId val="37314560"/>
        <c:scaling>
          <c:orientation val="minMax"/>
        </c:scaling>
        <c:delete val="0"/>
        <c:axPos val="l"/>
        <c:numFmt formatCode="General" sourceLinked="1"/>
        <c:majorTickMark val="out"/>
        <c:minorTickMark val="none"/>
        <c:tickLblPos val="nextTo"/>
        <c:crossAx val="37312768"/>
        <c:crosses val="autoZero"/>
        <c:crossBetween val="between"/>
      </c:valAx>
    </c:plotArea>
    <c:legend>
      <c:legendPos val="b"/>
      <c:layout>
        <c:manualLayout>
          <c:xMode val="edge"/>
          <c:yMode val="edge"/>
          <c:x val="0.46261663385826834"/>
          <c:y val="0.61696030766688326"/>
          <c:w val="0.36435006561679839"/>
          <c:h val="0.13104600862650759"/>
        </c:manualLayout>
      </c:layout>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FAO Tea Prices USD/kg</a:t>
            </a:r>
          </a:p>
          <a:p>
            <a:pPr>
              <a:defRPr/>
            </a:pPr>
            <a:r>
              <a:rPr lang="en-US" sz="1600"/>
              <a:t>5 percent decline in</a:t>
            </a:r>
            <a:r>
              <a:rPr lang="en-US" sz="1600" baseline="0"/>
              <a:t> World Production</a:t>
            </a:r>
            <a:endParaRPr lang="en-US" sz="1600"/>
          </a:p>
        </c:rich>
      </c:tx>
      <c:layout>
        <c:manualLayout>
          <c:xMode val="edge"/>
          <c:yMode val="edge"/>
          <c:x val="0.26627083333333335"/>
          <c:y val="2.3289670549730211E-2"/>
        </c:manualLayout>
      </c:layout>
      <c:overlay val="1"/>
    </c:title>
    <c:autoTitleDeleted val="0"/>
    <c:plotArea>
      <c:layout>
        <c:manualLayout>
          <c:layoutTarget val="inner"/>
          <c:xMode val="edge"/>
          <c:yMode val="edge"/>
          <c:x val="5.9251640419947509E-2"/>
          <c:y val="0.12135798034544346"/>
          <c:w val="0.88241502624671919"/>
          <c:h val="0.74424136534318386"/>
        </c:manualLayout>
      </c:layout>
      <c:lineChart>
        <c:grouping val="standard"/>
        <c:varyColors val="0"/>
        <c:ser>
          <c:idx val="0"/>
          <c:order val="0"/>
          <c:tx>
            <c:v>Base Prices</c:v>
          </c:tx>
          <c:marker>
            <c:symbol val="none"/>
          </c:marker>
          <c:cat>
            <c:numRef>
              <c:f>Sheet1!$C$12:$U$12</c:f>
              <c:numCache>
                <c:formatCode>General</c:formatCode>
                <c:ptCount val="19"/>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numCache>
            </c:numRef>
          </c:cat>
          <c:val>
            <c:numRef>
              <c:f>Sheet1!$C$18:$U$18</c:f>
              <c:numCache>
                <c:formatCode>General</c:formatCode>
                <c:ptCount val="19"/>
                <c:pt idx="0">
                  <c:v>1.6400000000000001</c:v>
                </c:pt>
                <c:pt idx="1">
                  <c:v>1.83</c:v>
                </c:pt>
                <c:pt idx="2">
                  <c:v>1.950000000000002</c:v>
                </c:pt>
                <c:pt idx="3">
                  <c:v>2.3899999999999997</c:v>
                </c:pt>
                <c:pt idx="4">
                  <c:v>2.69</c:v>
                </c:pt>
                <c:pt idx="5">
                  <c:v>2.8099999999999987</c:v>
                </c:pt>
                <c:pt idx="6">
                  <c:v>2.8499999999999988</c:v>
                </c:pt>
                <c:pt idx="7">
                  <c:v>2.86</c:v>
                </c:pt>
                <c:pt idx="8">
                  <c:v>2.79</c:v>
                </c:pt>
                <c:pt idx="9">
                  <c:v>2.6180812950582597</c:v>
                </c:pt>
                <c:pt idx="10">
                  <c:v>2.59819639376405</c:v>
                </c:pt>
                <c:pt idx="11">
                  <c:v>2.6004178072379984</c:v>
                </c:pt>
                <c:pt idx="12">
                  <c:v>2.6144383217636187</c:v>
                </c:pt>
                <c:pt idx="13">
                  <c:v>2.6359214040512398</c:v>
                </c:pt>
                <c:pt idx="14">
                  <c:v>2.6754014635203198</c:v>
                </c:pt>
                <c:pt idx="15">
                  <c:v>2.6811949423832044</c:v>
                </c:pt>
                <c:pt idx="16">
                  <c:v>2.7250715277009561</c:v>
                </c:pt>
                <c:pt idx="17">
                  <c:v>2.7747380784402145</c:v>
                </c:pt>
                <c:pt idx="18">
                  <c:v>2.8136483714513587</c:v>
                </c:pt>
              </c:numCache>
            </c:numRef>
          </c:val>
          <c:smooth val="0"/>
        </c:ser>
        <c:ser>
          <c:idx val="1"/>
          <c:order val="1"/>
          <c:tx>
            <c:v>Simulation prices</c:v>
          </c:tx>
          <c:marker>
            <c:symbol val="none"/>
          </c:marker>
          <c:cat>
            <c:numRef>
              <c:f>Sheet1!$C$12:$U$12</c:f>
              <c:numCache>
                <c:formatCode>General</c:formatCode>
                <c:ptCount val="19"/>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numCache>
            </c:numRef>
          </c:cat>
          <c:val>
            <c:numRef>
              <c:f>Sheet1!$C$19:$U$19</c:f>
              <c:numCache>
                <c:formatCode>General</c:formatCode>
                <c:ptCount val="19"/>
                <c:pt idx="0">
                  <c:v>1.6400000000000001</c:v>
                </c:pt>
                <c:pt idx="1">
                  <c:v>1.83</c:v>
                </c:pt>
                <c:pt idx="2">
                  <c:v>1.950000000000002</c:v>
                </c:pt>
                <c:pt idx="3">
                  <c:v>2.3899999999999997</c:v>
                </c:pt>
                <c:pt idx="4">
                  <c:v>2.69</c:v>
                </c:pt>
                <c:pt idx="5">
                  <c:v>2.8099999999999987</c:v>
                </c:pt>
                <c:pt idx="6">
                  <c:v>2.8499999999999988</c:v>
                </c:pt>
                <c:pt idx="7">
                  <c:v>2.86</c:v>
                </c:pt>
                <c:pt idx="8">
                  <c:v>2.79</c:v>
                </c:pt>
                <c:pt idx="9">
                  <c:v>4.0932388575065417</c:v>
                </c:pt>
                <c:pt idx="10">
                  <c:v>3.4385867002714945</c:v>
                </c:pt>
                <c:pt idx="11">
                  <c:v>3.4592999014868262</c:v>
                </c:pt>
                <c:pt idx="12">
                  <c:v>3.2511659438112277</c:v>
                </c:pt>
                <c:pt idx="13">
                  <c:v>3.3454247612454355</c:v>
                </c:pt>
                <c:pt idx="14">
                  <c:v>3.1707062581272161</c:v>
                </c:pt>
                <c:pt idx="15">
                  <c:v>3.2359764801969599</c:v>
                </c:pt>
                <c:pt idx="16">
                  <c:v>3.26020687902529</c:v>
                </c:pt>
                <c:pt idx="17">
                  <c:v>3.3517599014147224</c:v>
                </c:pt>
                <c:pt idx="18">
                  <c:v>3.3791858681976898</c:v>
                </c:pt>
              </c:numCache>
            </c:numRef>
          </c:val>
          <c:smooth val="0"/>
        </c:ser>
        <c:dLbls>
          <c:showLegendKey val="0"/>
          <c:showVal val="0"/>
          <c:showCatName val="0"/>
          <c:showSerName val="0"/>
          <c:showPercent val="0"/>
          <c:showBubbleSize val="0"/>
        </c:dLbls>
        <c:marker val="1"/>
        <c:smooth val="0"/>
        <c:axId val="37362688"/>
        <c:axId val="37389056"/>
      </c:lineChart>
      <c:catAx>
        <c:axId val="37362688"/>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37389056"/>
        <c:crosses val="autoZero"/>
        <c:auto val="1"/>
        <c:lblAlgn val="ctr"/>
        <c:lblOffset val="100"/>
        <c:noMultiLvlLbl val="0"/>
      </c:catAx>
      <c:valAx>
        <c:axId val="37389056"/>
        <c:scaling>
          <c:orientation val="minMax"/>
        </c:scaling>
        <c:delete val="0"/>
        <c:axPos val="l"/>
        <c:numFmt formatCode="General" sourceLinked="1"/>
        <c:majorTickMark val="out"/>
        <c:minorTickMark val="none"/>
        <c:tickLblPos val="nextTo"/>
        <c:crossAx val="37362688"/>
        <c:crosses val="autoZero"/>
        <c:crossBetween val="between"/>
      </c:valAx>
    </c:plotArea>
    <c:legend>
      <c:legendPos val="b"/>
      <c:layout>
        <c:manualLayout>
          <c:xMode val="edge"/>
          <c:yMode val="edge"/>
          <c:x val="0.46261663385826846"/>
          <c:y val="0.6169603076668837"/>
          <c:w val="0.3643500656167985"/>
          <c:h val="0.13104600862650759"/>
        </c:manualLayout>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2800" dirty="0">
                <a:effectLst>
                  <a:outerShdw blurRad="38100" dist="38100" dir="2700000" algn="tl">
                    <a:srgbClr val="000000">
                      <a:alpha val="43137"/>
                    </a:srgbClr>
                  </a:outerShdw>
                </a:effectLst>
              </a:rPr>
              <a:t>World Exports of Tea, 2009-2013</a:t>
            </a: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Charts!$A$34</c:f>
              <c:strCache>
                <c:ptCount val="1"/>
                <c:pt idx="0">
                  <c:v>Total Tea Exports</c:v>
                </c:pt>
              </c:strCache>
            </c:strRef>
          </c:tx>
          <c:invertIfNegative val="0"/>
          <c:cat>
            <c:numRef>
              <c:f>Charts!$B$33:$F$33</c:f>
              <c:numCache>
                <c:formatCode>General</c:formatCode>
                <c:ptCount val="5"/>
                <c:pt idx="0">
                  <c:v>2009</c:v>
                </c:pt>
                <c:pt idx="1">
                  <c:v>2010</c:v>
                </c:pt>
                <c:pt idx="2">
                  <c:v>2011</c:v>
                </c:pt>
                <c:pt idx="3">
                  <c:v>2012</c:v>
                </c:pt>
                <c:pt idx="4">
                  <c:v>2013</c:v>
                </c:pt>
              </c:numCache>
            </c:numRef>
          </c:cat>
          <c:val>
            <c:numRef>
              <c:f>Charts!$B$34:$F$34</c:f>
              <c:numCache>
                <c:formatCode>General</c:formatCode>
                <c:ptCount val="5"/>
                <c:pt idx="0">
                  <c:v>1544.6559999999999</c:v>
                </c:pt>
                <c:pt idx="1">
                  <c:v>1682.9570000000001</c:v>
                </c:pt>
                <c:pt idx="2">
                  <c:v>1674.7619999999999</c:v>
                </c:pt>
                <c:pt idx="3">
                  <c:v>1683.9970000000001</c:v>
                </c:pt>
                <c:pt idx="4">
                  <c:v>1768.5339999999999</c:v>
                </c:pt>
              </c:numCache>
            </c:numRef>
          </c:val>
        </c:ser>
        <c:dLbls>
          <c:showLegendKey val="0"/>
          <c:showVal val="0"/>
          <c:showCatName val="0"/>
          <c:showSerName val="0"/>
          <c:showPercent val="0"/>
          <c:showBubbleSize val="0"/>
        </c:dLbls>
        <c:gapWidth val="150"/>
        <c:shape val="cylinder"/>
        <c:axId val="87496192"/>
        <c:axId val="87497728"/>
        <c:axId val="0"/>
      </c:bar3DChart>
      <c:catAx>
        <c:axId val="87496192"/>
        <c:scaling>
          <c:orientation val="minMax"/>
        </c:scaling>
        <c:delete val="0"/>
        <c:axPos val="b"/>
        <c:numFmt formatCode="General" sourceLinked="1"/>
        <c:majorTickMark val="none"/>
        <c:minorTickMark val="none"/>
        <c:tickLblPos val="nextTo"/>
        <c:crossAx val="87497728"/>
        <c:crosses val="autoZero"/>
        <c:auto val="1"/>
        <c:lblAlgn val="ctr"/>
        <c:lblOffset val="100"/>
        <c:noMultiLvlLbl val="0"/>
      </c:catAx>
      <c:valAx>
        <c:axId val="87497728"/>
        <c:scaling>
          <c:orientation val="minMax"/>
        </c:scaling>
        <c:delete val="0"/>
        <c:axPos val="l"/>
        <c:majorGridlines/>
        <c:title>
          <c:tx>
            <c:rich>
              <a:bodyPr rot="-5400000" vert="horz"/>
              <a:lstStyle/>
              <a:p>
                <a:pPr>
                  <a:defRPr/>
                </a:pPr>
                <a:r>
                  <a:rPr lang="en-GB"/>
                  <a:t>thousand tonnes</a:t>
                </a:r>
              </a:p>
            </c:rich>
          </c:tx>
          <c:layout>
            <c:manualLayout>
              <c:xMode val="edge"/>
              <c:yMode val="edge"/>
              <c:x val="2.821091897274899E-2"/>
              <c:y val="0.42690901592411845"/>
            </c:manualLayout>
          </c:layout>
          <c:overlay val="0"/>
        </c:title>
        <c:numFmt formatCode="General" sourceLinked="1"/>
        <c:majorTickMark val="none"/>
        <c:minorTickMark val="none"/>
        <c:tickLblPos val="nextTo"/>
        <c:crossAx val="87496192"/>
        <c:crosses val="autoZero"/>
        <c:crossBetween val="between"/>
      </c:valAx>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GB" sz="2800" dirty="0">
                <a:effectLst>
                  <a:outerShdw blurRad="38100" dist="38100" dir="2700000" algn="tl">
                    <a:srgbClr val="000000">
                      <a:alpha val="43137"/>
                    </a:srgbClr>
                  </a:outerShdw>
                </a:effectLst>
              </a:rPr>
              <a:t>World</a:t>
            </a:r>
            <a:r>
              <a:rPr lang="en-GB" sz="2800" baseline="0" dirty="0">
                <a:effectLst>
                  <a:outerShdw blurRad="38100" dist="38100" dir="2700000" algn="tl">
                    <a:srgbClr val="000000">
                      <a:alpha val="43137"/>
                    </a:srgbClr>
                  </a:outerShdw>
                </a:effectLst>
              </a:rPr>
              <a:t> Consumption of Tea, 2009-2013</a:t>
            </a:r>
            <a:endParaRPr lang="en-GB" sz="2800" dirty="0">
              <a:effectLst>
                <a:outerShdw blurRad="38100" dist="38100" dir="2700000" algn="tl">
                  <a:srgbClr val="000000">
                    <a:alpha val="43137"/>
                  </a:srgbClr>
                </a:outerShdw>
              </a:effectLst>
            </a:endParaRPr>
          </a:p>
        </c:rich>
      </c:tx>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0.11512458121375166"/>
          <c:y val="0.14025853018372741"/>
          <c:w val="0.86155801386681863"/>
          <c:h val="0.77623595800524969"/>
        </c:manualLayout>
      </c:layout>
      <c:bar3DChart>
        <c:barDir val="col"/>
        <c:grouping val="clustered"/>
        <c:varyColors val="0"/>
        <c:ser>
          <c:idx val="0"/>
          <c:order val="0"/>
          <c:spPr>
            <a:solidFill>
              <a:srgbClr val="C012AB"/>
            </a:solidFill>
          </c:spPr>
          <c:invertIfNegative val="0"/>
          <c:cat>
            <c:numRef>
              <c:f>Charts!$B$61:$F$61</c:f>
              <c:numCache>
                <c:formatCode>General</c:formatCode>
                <c:ptCount val="5"/>
                <c:pt idx="0">
                  <c:v>2009</c:v>
                </c:pt>
                <c:pt idx="1">
                  <c:v>2010</c:v>
                </c:pt>
                <c:pt idx="2">
                  <c:v>2011</c:v>
                </c:pt>
                <c:pt idx="3">
                  <c:v>2012</c:v>
                </c:pt>
                <c:pt idx="4">
                  <c:v>2013</c:v>
                </c:pt>
              </c:numCache>
            </c:numRef>
          </c:cat>
          <c:val>
            <c:numRef>
              <c:f>Charts!$B$62:$F$62</c:f>
              <c:numCache>
                <c:formatCode>General</c:formatCode>
                <c:ptCount val="5"/>
                <c:pt idx="0">
                  <c:v>3915.9940000000001</c:v>
                </c:pt>
                <c:pt idx="1">
                  <c:v>4180.2920000000004</c:v>
                </c:pt>
                <c:pt idx="2">
                  <c:v>4449.5630000000001</c:v>
                </c:pt>
                <c:pt idx="3">
                  <c:v>4626.75</c:v>
                </c:pt>
                <c:pt idx="4">
                  <c:v>4842.076</c:v>
                </c:pt>
              </c:numCache>
            </c:numRef>
          </c:val>
        </c:ser>
        <c:dLbls>
          <c:showLegendKey val="0"/>
          <c:showVal val="0"/>
          <c:showCatName val="0"/>
          <c:showSerName val="0"/>
          <c:showPercent val="0"/>
          <c:showBubbleSize val="0"/>
        </c:dLbls>
        <c:gapWidth val="150"/>
        <c:shape val="cylinder"/>
        <c:axId val="87695744"/>
        <c:axId val="87697280"/>
        <c:axId val="0"/>
      </c:bar3DChart>
      <c:catAx>
        <c:axId val="87695744"/>
        <c:scaling>
          <c:orientation val="minMax"/>
        </c:scaling>
        <c:delete val="0"/>
        <c:axPos val="b"/>
        <c:numFmt formatCode="General" sourceLinked="1"/>
        <c:majorTickMark val="none"/>
        <c:minorTickMark val="none"/>
        <c:tickLblPos val="nextTo"/>
        <c:crossAx val="87697280"/>
        <c:crosses val="autoZero"/>
        <c:auto val="1"/>
        <c:lblAlgn val="ctr"/>
        <c:lblOffset val="100"/>
        <c:noMultiLvlLbl val="0"/>
      </c:catAx>
      <c:valAx>
        <c:axId val="87697280"/>
        <c:scaling>
          <c:orientation val="minMax"/>
        </c:scaling>
        <c:delete val="0"/>
        <c:axPos val="l"/>
        <c:majorGridlines/>
        <c:title>
          <c:tx>
            <c:rich>
              <a:bodyPr rot="-5400000" vert="horz"/>
              <a:lstStyle/>
              <a:p>
                <a:pPr>
                  <a:defRPr/>
                </a:pPr>
                <a:r>
                  <a:rPr lang="en-GB"/>
                  <a:t>thousand</a:t>
                </a:r>
                <a:r>
                  <a:rPr lang="en-GB" baseline="0"/>
                  <a:t> tonnes</a:t>
                </a:r>
                <a:endParaRPr lang="en-GB"/>
              </a:p>
            </c:rich>
          </c:tx>
          <c:layout>
            <c:manualLayout>
              <c:xMode val="edge"/>
              <c:yMode val="edge"/>
              <c:x val="2.5224891403677875E-2"/>
              <c:y val="0.43457375328084163"/>
            </c:manualLayout>
          </c:layout>
          <c:overlay val="0"/>
        </c:title>
        <c:numFmt formatCode="General" sourceLinked="1"/>
        <c:majorTickMark val="none"/>
        <c:minorTickMark val="none"/>
        <c:tickLblPos val="nextTo"/>
        <c:crossAx val="87695744"/>
        <c:crosses val="autoZero"/>
        <c:crossBetween val="between"/>
      </c:valAx>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Actual and Projected</a:t>
            </a:r>
            <a:r>
              <a:rPr lang="en-US" baseline="0"/>
              <a:t> Black Tea Production (thousand tonnes)</a:t>
            </a:r>
            <a:endParaRPr lang="en-US"/>
          </a:p>
        </c:rich>
      </c:tx>
      <c:layout/>
      <c:overlay val="1"/>
    </c:title>
    <c:autoTitleDeleted val="0"/>
    <c:view3D>
      <c:rotX val="15"/>
      <c:rotY val="20"/>
      <c:rAngAx val="1"/>
    </c:view3D>
    <c:floor>
      <c:thickness val="0"/>
    </c:floor>
    <c:sideWall>
      <c:thickness val="0"/>
    </c:sideWall>
    <c:backWall>
      <c:thickness val="0"/>
    </c:backWall>
    <c:plotArea>
      <c:layout>
        <c:manualLayout>
          <c:layoutTarget val="inner"/>
          <c:xMode val="edge"/>
          <c:yMode val="edge"/>
          <c:x val="9.6157736380513448E-2"/>
          <c:y val="0.20037749448723702"/>
          <c:w val="0.87796974158718066"/>
          <c:h val="0.67901311864606961"/>
        </c:manualLayout>
      </c:layout>
      <c:bar3DChart>
        <c:barDir val="col"/>
        <c:grouping val="stacked"/>
        <c:varyColors val="0"/>
        <c:ser>
          <c:idx val="0"/>
          <c:order val="0"/>
          <c:spPr>
            <a:solidFill>
              <a:srgbClr val="FF5050"/>
            </a:solidFill>
            <a:ln>
              <a:solidFill>
                <a:srgbClr val="0070C0"/>
              </a:solidFill>
            </a:ln>
          </c:spPr>
          <c:invertIfNegative val="0"/>
          <c:cat>
            <c:numRef>
              <c:f>'Other  charts'!$L$145:$M$145</c:f>
              <c:numCache>
                <c:formatCode>General</c:formatCode>
                <c:ptCount val="2"/>
                <c:pt idx="0">
                  <c:v>2013</c:v>
                </c:pt>
                <c:pt idx="1">
                  <c:v>2023</c:v>
                </c:pt>
              </c:numCache>
            </c:numRef>
          </c:cat>
          <c:val>
            <c:numRef>
              <c:f>'Other  charts'!$L$146:$M$146</c:f>
              <c:numCache>
                <c:formatCode>General</c:formatCode>
                <c:ptCount val="2"/>
                <c:pt idx="0">
                  <c:v>3142.61</c:v>
                </c:pt>
                <c:pt idx="1">
                  <c:v>4172.4708358182997</c:v>
                </c:pt>
              </c:numCache>
            </c:numRef>
          </c:val>
        </c:ser>
        <c:dLbls>
          <c:showLegendKey val="0"/>
          <c:showVal val="0"/>
          <c:showCatName val="0"/>
          <c:showSerName val="0"/>
          <c:showPercent val="0"/>
          <c:showBubbleSize val="0"/>
        </c:dLbls>
        <c:gapWidth val="150"/>
        <c:shape val="cylinder"/>
        <c:axId val="5023616"/>
        <c:axId val="5025152"/>
        <c:axId val="0"/>
      </c:bar3DChart>
      <c:catAx>
        <c:axId val="5023616"/>
        <c:scaling>
          <c:orientation val="minMax"/>
        </c:scaling>
        <c:delete val="0"/>
        <c:axPos val="b"/>
        <c:numFmt formatCode="General" sourceLinked="1"/>
        <c:majorTickMark val="out"/>
        <c:minorTickMark val="none"/>
        <c:tickLblPos val="nextTo"/>
        <c:txPr>
          <a:bodyPr/>
          <a:lstStyle/>
          <a:p>
            <a:pPr>
              <a:defRPr b="1"/>
            </a:pPr>
            <a:endParaRPr lang="en-US"/>
          </a:p>
        </c:txPr>
        <c:crossAx val="5025152"/>
        <c:crosses val="autoZero"/>
        <c:auto val="1"/>
        <c:lblAlgn val="ctr"/>
        <c:lblOffset val="100"/>
        <c:noMultiLvlLbl val="0"/>
      </c:catAx>
      <c:valAx>
        <c:axId val="5025152"/>
        <c:scaling>
          <c:orientation val="minMax"/>
          <c:max val="4500"/>
        </c:scaling>
        <c:delete val="0"/>
        <c:axPos val="l"/>
        <c:majorGridlines/>
        <c:numFmt formatCode="General" sourceLinked="1"/>
        <c:majorTickMark val="out"/>
        <c:minorTickMark val="none"/>
        <c:tickLblPos val="nextTo"/>
        <c:txPr>
          <a:bodyPr/>
          <a:lstStyle/>
          <a:p>
            <a:pPr>
              <a:defRPr b="1"/>
            </a:pPr>
            <a:endParaRPr lang="en-US"/>
          </a:p>
        </c:txPr>
        <c:crossAx val="5023616"/>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Actual and Projected</a:t>
            </a:r>
            <a:r>
              <a:rPr lang="en-US" baseline="0"/>
              <a:t> Green Tea Production (thousand tonnes)</a:t>
            </a:r>
            <a:endParaRPr lang="en-US"/>
          </a:p>
        </c:rich>
      </c:tx>
      <c:layout/>
      <c:overlay val="1"/>
    </c:title>
    <c:autoTitleDeleted val="0"/>
    <c:view3D>
      <c:rotX val="15"/>
      <c:rotY val="20"/>
      <c:rAngAx val="1"/>
    </c:view3D>
    <c:floor>
      <c:thickness val="0"/>
    </c:floor>
    <c:sideWall>
      <c:thickness val="0"/>
    </c:sideWall>
    <c:backWall>
      <c:thickness val="0"/>
    </c:backWall>
    <c:plotArea>
      <c:layout>
        <c:manualLayout>
          <c:layoutTarget val="inner"/>
          <c:xMode val="edge"/>
          <c:yMode val="edge"/>
          <c:x val="9.6157736380513448E-2"/>
          <c:y val="0.20037749448723702"/>
          <c:w val="0.87796974158718066"/>
          <c:h val="0.67901311864606961"/>
        </c:manualLayout>
      </c:layout>
      <c:bar3DChart>
        <c:barDir val="col"/>
        <c:grouping val="stacked"/>
        <c:varyColors val="0"/>
        <c:ser>
          <c:idx val="0"/>
          <c:order val="0"/>
          <c:spPr>
            <a:solidFill>
              <a:srgbClr val="00CC66"/>
            </a:solidFill>
            <a:ln>
              <a:solidFill>
                <a:srgbClr val="0070C0"/>
              </a:solidFill>
            </a:ln>
          </c:spPr>
          <c:invertIfNegative val="0"/>
          <c:cat>
            <c:numRef>
              <c:f>'Other  charts'!$K$169:$L$169</c:f>
              <c:numCache>
                <c:formatCode>General</c:formatCode>
                <c:ptCount val="2"/>
                <c:pt idx="0">
                  <c:v>2013</c:v>
                </c:pt>
                <c:pt idx="1">
                  <c:v>2023</c:v>
                </c:pt>
              </c:numCache>
            </c:numRef>
          </c:cat>
          <c:val>
            <c:numRef>
              <c:f>'Other  charts'!$K$170:$L$170</c:f>
              <c:numCache>
                <c:formatCode>General</c:formatCode>
                <c:ptCount val="2"/>
                <c:pt idx="0">
                  <c:v>1573.2060000000001</c:v>
                </c:pt>
                <c:pt idx="1">
                  <c:v>3291.0110000000022</c:v>
                </c:pt>
              </c:numCache>
            </c:numRef>
          </c:val>
        </c:ser>
        <c:dLbls>
          <c:showLegendKey val="0"/>
          <c:showVal val="0"/>
          <c:showCatName val="0"/>
          <c:showSerName val="0"/>
          <c:showPercent val="0"/>
          <c:showBubbleSize val="0"/>
        </c:dLbls>
        <c:gapWidth val="150"/>
        <c:shape val="cylinder"/>
        <c:axId val="32995584"/>
        <c:axId val="33027200"/>
        <c:axId val="0"/>
      </c:bar3DChart>
      <c:catAx>
        <c:axId val="32995584"/>
        <c:scaling>
          <c:orientation val="minMax"/>
        </c:scaling>
        <c:delete val="0"/>
        <c:axPos val="b"/>
        <c:numFmt formatCode="General" sourceLinked="1"/>
        <c:majorTickMark val="out"/>
        <c:minorTickMark val="none"/>
        <c:tickLblPos val="nextTo"/>
        <c:txPr>
          <a:bodyPr/>
          <a:lstStyle/>
          <a:p>
            <a:pPr>
              <a:defRPr b="1"/>
            </a:pPr>
            <a:endParaRPr lang="en-US"/>
          </a:p>
        </c:txPr>
        <c:crossAx val="33027200"/>
        <c:crosses val="autoZero"/>
        <c:auto val="1"/>
        <c:lblAlgn val="ctr"/>
        <c:lblOffset val="100"/>
        <c:noMultiLvlLbl val="0"/>
      </c:catAx>
      <c:valAx>
        <c:axId val="33027200"/>
        <c:scaling>
          <c:orientation val="minMax"/>
          <c:max val="3500"/>
          <c:min val="0"/>
        </c:scaling>
        <c:delete val="0"/>
        <c:axPos val="l"/>
        <c:majorGridlines/>
        <c:numFmt formatCode="General" sourceLinked="1"/>
        <c:majorTickMark val="out"/>
        <c:minorTickMark val="none"/>
        <c:tickLblPos val="nextTo"/>
        <c:txPr>
          <a:bodyPr/>
          <a:lstStyle/>
          <a:p>
            <a:pPr>
              <a:defRPr b="1"/>
            </a:pPr>
            <a:endParaRPr lang="en-US"/>
          </a:p>
        </c:txPr>
        <c:crossAx val="32995584"/>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Actual and Projected</a:t>
            </a:r>
            <a:r>
              <a:rPr lang="en-US" baseline="0"/>
              <a:t> Black Tea Consumption (thousand tonnes)</a:t>
            </a:r>
            <a:endParaRPr lang="en-US"/>
          </a:p>
        </c:rich>
      </c:tx>
      <c:layout/>
      <c:overlay val="1"/>
    </c:title>
    <c:autoTitleDeleted val="0"/>
    <c:view3D>
      <c:rotX val="15"/>
      <c:rotY val="20"/>
      <c:rAngAx val="1"/>
    </c:view3D>
    <c:floor>
      <c:thickness val="0"/>
    </c:floor>
    <c:sideWall>
      <c:thickness val="0"/>
    </c:sideWall>
    <c:backWall>
      <c:thickness val="0"/>
    </c:backWall>
    <c:plotArea>
      <c:layout>
        <c:manualLayout>
          <c:layoutTarget val="inner"/>
          <c:xMode val="edge"/>
          <c:yMode val="edge"/>
          <c:x val="9.6157736380513448E-2"/>
          <c:y val="0.20037749448723702"/>
          <c:w val="0.87796974158718066"/>
          <c:h val="0.67901311864606961"/>
        </c:manualLayout>
      </c:layout>
      <c:bar3DChart>
        <c:barDir val="col"/>
        <c:grouping val="stacked"/>
        <c:varyColors val="0"/>
        <c:ser>
          <c:idx val="0"/>
          <c:order val="0"/>
          <c:spPr>
            <a:solidFill>
              <a:srgbClr val="00B0F0"/>
            </a:solidFill>
            <a:ln>
              <a:solidFill>
                <a:schemeClr val="accent1">
                  <a:lumMod val="50000"/>
                </a:schemeClr>
              </a:solidFill>
            </a:ln>
          </c:spPr>
          <c:invertIfNegative val="0"/>
          <c:cat>
            <c:numRef>
              <c:f>'Other  charts'!$L$189:$M$189</c:f>
              <c:numCache>
                <c:formatCode>General</c:formatCode>
                <c:ptCount val="2"/>
                <c:pt idx="0">
                  <c:v>2013</c:v>
                </c:pt>
                <c:pt idx="1">
                  <c:v>2023</c:v>
                </c:pt>
              </c:numCache>
            </c:numRef>
          </c:cat>
          <c:val>
            <c:numRef>
              <c:f>'Other  charts'!$L$190:$M$190</c:f>
              <c:numCache>
                <c:formatCode>General</c:formatCode>
                <c:ptCount val="2"/>
                <c:pt idx="0">
                  <c:v>3081.2659999999987</c:v>
                </c:pt>
                <c:pt idx="1">
                  <c:v>4142.7640000000001</c:v>
                </c:pt>
              </c:numCache>
            </c:numRef>
          </c:val>
        </c:ser>
        <c:dLbls>
          <c:showLegendKey val="0"/>
          <c:showVal val="0"/>
          <c:showCatName val="0"/>
          <c:showSerName val="0"/>
          <c:showPercent val="0"/>
          <c:showBubbleSize val="0"/>
        </c:dLbls>
        <c:gapWidth val="150"/>
        <c:shape val="cylinder"/>
        <c:axId val="33532160"/>
        <c:axId val="33554432"/>
        <c:axId val="0"/>
      </c:bar3DChart>
      <c:catAx>
        <c:axId val="33532160"/>
        <c:scaling>
          <c:orientation val="minMax"/>
        </c:scaling>
        <c:delete val="0"/>
        <c:axPos val="b"/>
        <c:numFmt formatCode="General" sourceLinked="1"/>
        <c:majorTickMark val="out"/>
        <c:minorTickMark val="none"/>
        <c:tickLblPos val="nextTo"/>
        <c:txPr>
          <a:bodyPr/>
          <a:lstStyle/>
          <a:p>
            <a:pPr>
              <a:defRPr b="1"/>
            </a:pPr>
            <a:endParaRPr lang="en-US"/>
          </a:p>
        </c:txPr>
        <c:crossAx val="33554432"/>
        <c:crosses val="autoZero"/>
        <c:auto val="1"/>
        <c:lblAlgn val="ctr"/>
        <c:lblOffset val="100"/>
        <c:noMultiLvlLbl val="0"/>
      </c:catAx>
      <c:valAx>
        <c:axId val="33554432"/>
        <c:scaling>
          <c:orientation val="minMax"/>
          <c:max val="4500"/>
        </c:scaling>
        <c:delete val="0"/>
        <c:axPos val="l"/>
        <c:majorGridlines/>
        <c:numFmt formatCode="General" sourceLinked="1"/>
        <c:majorTickMark val="out"/>
        <c:minorTickMark val="none"/>
        <c:tickLblPos val="nextTo"/>
        <c:txPr>
          <a:bodyPr/>
          <a:lstStyle/>
          <a:p>
            <a:pPr>
              <a:defRPr b="1"/>
            </a:pPr>
            <a:endParaRPr lang="en-US"/>
          </a:p>
        </c:txPr>
        <c:crossAx val="33532160"/>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a:t>Actual</a:t>
            </a:r>
            <a:r>
              <a:rPr lang="en-GB" baseline="0"/>
              <a:t> and Projected Black T</a:t>
            </a:r>
            <a:r>
              <a:rPr lang="en-GB"/>
              <a:t>ea Exports</a:t>
            </a:r>
            <a:r>
              <a:rPr lang="en-GB" baseline="0"/>
              <a:t> </a:t>
            </a:r>
          </a:p>
          <a:p>
            <a:pPr>
              <a:defRPr/>
            </a:pPr>
            <a:r>
              <a:rPr lang="en-GB" baseline="0"/>
              <a:t>(thousand tonnes)</a:t>
            </a:r>
            <a:endParaRPr lang="en-GB"/>
          </a:p>
        </c:rich>
      </c:tx>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7.6308628088155681E-2"/>
          <c:y val="0.18270494349111943"/>
          <c:w val="0.90041094863142057"/>
          <c:h val="0.72569646801952004"/>
        </c:manualLayout>
      </c:layout>
      <c:bar3DChart>
        <c:barDir val="col"/>
        <c:grouping val="stacked"/>
        <c:varyColors val="0"/>
        <c:ser>
          <c:idx val="0"/>
          <c:order val="0"/>
          <c:spPr>
            <a:solidFill>
              <a:srgbClr val="C012AB"/>
            </a:solidFill>
            <a:ln>
              <a:solidFill>
                <a:schemeClr val="accent5">
                  <a:lumMod val="75000"/>
                </a:schemeClr>
              </a:solidFill>
            </a:ln>
          </c:spPr>
          <c:invertIfNegative val="0"/>
          <c:cat>
            <c:numRef>
              <c:f>'Other  charts'!$L$214:$M$214</c:f>
              <c:numCache>
                <c:formatCode>General</c:formatCode>
                <c:ptCount val="2"/>
                <c:pt idx="0">
                  <c:v>2013</c:v>
                </c:pt>
                <c:pt idx="1">
                  <c:v>2023</c:v>
                </c:pt>
              </c:numCache>
            </c:numRef>
          </c:cat>
          <c:val>
            <c:numRef>
              <c:f>'Other  charts'!$L$215:$M$215</c:f>
              <c:numCache>
                <c:formatCode>General</c:formatCode>
                <c:ptCount val="2"/>
                <c:pt idx="0">
                  <c:v>1381.585</c:v>
                </c:pt>
                <c:pt idx="1">
                  <c:v>1664.5829999999999</c:v>
                </c:pt>
              </c:numCache>
            </c:numRef>
          </c:val>
        </c:ser>
        <c:dLbls>
          <c:showLegendKey val="0"/>
          <c:showVal val="0"/>
          <c:showCatName val="0"/>
          <c:showSerName val="0"/>
          <c:showPercent val="0"/>
          <c:showBubbleSize val="0"/>
        </c:dLbls>
        <c:gapWidth val="150"/>
        <c:shape val="cylinder"/>
        <c:axId val="36615296"/>
        <c:axId val="36616832"/>
        <c:axId val="0"/>
      </c:bar3DChart>
      <c:catAx>
        <c:axId val="36615296"/>
        <c:scaling>
          <c:orientation val="minMax"/>
        </c:scaling>
        <c:delete val="0"/>
        <c:axPos val="b"/>
        <c:numFmt formatCode="General" sourceLinked="1"/>
        <c:majorTickMark val="out"/>
        <c:minorTickMark val="none"/>
        <c:tickLblPos val="nextTo"/>
        <c:txPr>
          <a:bodyPr/>
          <a:lstStyle/>
          <a:p>
            <a:pPr>
              <a:defRPr b="1"/>
            </a:pPr>
            <a:endParaRPr lang="en-US"/>
          </a:p>
        </c:txPr>
        <c:crossAx val="36616832"/>
        <c:crosses val="autoZero"/>
        <c:auto val="1"/>
        <c:lblAlgn val="ctr"/>
        <c:lblOffset val="100"/>
        <c:noMultiLvlLbl val="0"/>
      </c:catAx>
      <c:valAx>
        <c:axId val="36616832"/>
        <c:scaling>
          <c:orientation val="minMax"/>
          <c:max val="1700"/>
          <c:min val="0"/>
        </c:scaling>
        <c:delete val="0"/>
        <c:axPos val="l"/>
        <c:majorGridlines/>
        <c:numFmt formatCode="General" sourceLinked="1"/>
        <c:majorTickMark val="out"/>
        <c:minorTickMark val="none"/>
        <c:tickLblPos val="nextTo"/>
        <c:txPr>
          <a:bodyPr/>
          <a:lstStyle/>
          <a:p>
            <a:pPr>
              <a:defRPr b="1"/>
            </a:pPr>
            <a:endParaRPr lang="en-US"/>
          </a:p>
        </c:txPr>
        <c:crossAx val="36615296"/>
        <c:crosses val="autoZero"/>
        <c:crossBetween val="between"/>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a:t>Actual</a:t>
            </a:r>
            <a:r>
              <a:rPr lang="en-GB" baseline="0"/>
              <a:t> and Projected Green T</a:t>
            </a:r>
            <a:r>
              <a:rPr lang="en-GB"/>
              <a:t>ea Exports</a:t>
            </a:r>
            <a:r>
              <a:rPr lang="en-GB" baseline="0"/>
              <a:t> </a:t>
            </a:r>
          </a:p>
          <a:p>
            <a:pPr>
              <a:defRPr/>
            </a:pPr>
            <a:r>
              <a:rPr lang="en-GB" baseline="0"/>
              <a:t>(thousand tonnes)</a:t>
            </a:r>
            <a:endParaRPr lang="en-GB"/>
          </a:p>
        </c:rich>
      </c:tx>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7.6308628088155681E-2"/>
          <c:y val="0.18270494349111943"/>
          <c:w val="0.90041094863142057"/>
          <c:h val="0.72569646801952004"/>
        </c:manualLayout>
      </c:layout>
      <c:bar3DChart>
        <c:barDir val="col"/>
        <c:grouping val="stacked"/>
        <c:varyColors val="0"/>
        <c:ser>
          <c:idx val="0"/>
          <c:order val="0"/>
          <c:spPr>
            <a:solidFill>
              <a:srgbClr val="369C38"/>
            </a:solidFill>
            <a:ln>
              <a:solidFill>
                <a:srgbClr val="00B050"/>
              </a:solidFill>
            </a:ln>
          </c:spPr>
          <c:invertIfNegative val="0"/>
          <c:cat>
            <c:numRef>
              <c:f>'Other  charts'!$K$245:$L$245</c:f>
              <c:numCache>
                <c:formatCode>General</c:formatCode>
                <c:ptCount val="2"/>
                <c:pt idx="0">
                  <c:v>2013</c:v>
                </c:pt>
                <c:pt idx="1">
                  <c:v>2023</c:v>
                </c:pt>
              </c:numCache>
            </c:numRef>
          </c:cat>
          <c:val>
            <c:numRef>
              <c:f>'Other  charts'!$K$246:$L$246</c:f>
              <c:numCache>
                <c:formatCode>General</c:formatCode>
                <c:ptCount val="2"/>
                <c:pt idx="0">
                  <c:v>378.2109999999995</c:v>
                </c:pt>
                <c:pt idx="1">
                  <c:v>683.73500000000001</c:v>
                </c:pt>
              </c:numCache>
            </c:numRef>
          </c:val>
        </c:ser>
        <c:dLbls>
          <c:showLegendKey val="0"/>
          <c:showVal val="0"/>
          <c:showCatName val="0"/>
          <c:showSerName val="0"/>
          <c:showPercent val="0"/>
          <c:showBubbleSize val="0"/>
        </c:dLbls>
        <c:gapWidth val="150"/>
        <c:shape val="cylinder"/>
        <c:axId val="36928896"/>
        <c:axId val="36934784"/>
        <c:axId val="0"/>
      </c:bar3DChart>
      <c:catAx>
        <c:axId val="36928896"/>
        <c:scaling>
          <c:orientation val="minMax"/>
        </c:scaling>
        <c:delete val="0"/>
        <c:axPos val="b"/>
        <c:numFmt formatCode="General" sourceLinked="1"/>
        <c:majorTickMark val="out"/>
        <c:minorTickMark val="none"/>
        <c:tickLblPos val="nextTo"/>
        <c:txPr>
          <a:bodyPr/>
          <a:lstStyle/>
          <a:p>
            <a:pPr>
              <a:defRPr b="1"/>
            </a:pPr>
            <a:endParaRPr lang="en-US"/>
          </a:p>
        </c:txPr>
        <c:crossAx val="36934784"/>
        <c:crosses val="autoZero"/>
        <c:auto val="1"/>
        <c:lblAlgn val="ctr"/>
        <c:lblOffset val="100"/>
        <c:noMultiLvlLbl val="0"/>
      </c:catAx>
      <c:valAx>
        <c:axId val="36934784"/>
        <c:scaling>
          <c:orientation val="minMax"/>
          <c:max val="700"/>
          <c:min val="0"/>
        </c:scaling>
        <c:delete val="0"/>
        <c:axPos val="l"/>
        <c:majorGridlines/>
        <c:numFmt formatCode="General" sourceLinked="1"/>
        <c:majorTickMark val="out"/>
        <c:minorTickMark val="none"/>
        <c:tickLblPos val="nextTo"/>
        <c:txPr>
          <a:bodyPr/>
          <a:lstStyle/>
          <a:p>
            <a:pPr>
              <a:defRPr b="1"/>
            </a:pPr>
            <a:endParaRPr lang="en-US"/>
          </a:p>
        </c:txPr>
        <c:crossAx val="36928896"/>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a:t>FAO Tea</a:t>
            </a:r>
            <a:r>
              <a:rPr lang="en-GB" baseline="0"/>
              <a:t> Prices USD/Kg Baseline Projections</a:t>
            </a:r>
            <a:endParaRPr lang="en-GB"/>
          </a:p>
        </c:rich>
      </c:tx>
      <c:layout/>
      <c:overlay val="0"/>
    </c:title>
    <c:autoTitleDeleted val="0"/>
    <c:plotArea>
      <c:layout/>
      <c:lineChart>
        <c:grouping val="standard"/>
        <c:varyColors val="0"/>
        <c:ser>
          <c:idx val="0"/>
          <c:order val="0"/>
          <c:tx>
            <c:strRef>
              <c:f>Sheet2!$A$2</c:f>
              <c:strCache>
                <c:ptCount val="1"/>
                <c:pt idx="0">
                  <c:v>nominal prices</c:v>
                </c:pt>
              </c:strCache>
            </c:strRef>
          </c:tx>
          <c:marker>
            <c:symbol val="none"/>
          </c:marker>
          <c:cat>
            <c:numRef>
              <c:f>Sheet2!$B$1:$T$1</c:f>
              <c:numCache>
                <c:formatCode>General</c:formatCode>
                <c:ptCount val="19"/>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numCache>
            </c:numRef>
          </c:cat>
          <c:val>
            <c:numRef>
              <c:f>Sheet2!$B$2:$T$2</c:f>
              <c:numCache>
                <c:formatCode>General</c:formatCode>
                <c:ptCount val="19"/>
                <c:pt idx="0">
                  <c:v>1.6400000000000001</c:v>
                </c:pt>
                <c:pt idx="1">
                  <c:v>1.83</c:v>
                </c:pt>
                <c:pt idx="2">
                  <c:v>1.950000000000002</c:v>
                </c:pt>
                <c:pt idx="3">
                  <c:v>2.3899999999999997</c:v>
                </c:pt>
                <c:pt idx="4">
                  <c:v>2.69</c:v>
                </c:pt>
                <c:pt idx="5">
                  <c:v>2.8099999999999987</c:v>
                </c:pt>
                <c:pt idx="6">
                  <c:v>2.8499999999999988</c:v>
                </c:pt>
                <c:pt idx="7">
                  <c:v>2.86</c:v>
                </c:pt>
                <c:pt idx="8">
                  <c:v>2.79</c:v>
                </c:pt>
                <c:pt idx="9">
                  <c:v>2.6180812950582597</c:v>
                </c:pt>
                <c:pt idx="10">
                  <c:v>2.59819639376405</c:v>
                </c:pt>
                <c:pt idx="11">
                  <c:v>2.6004178072379984</c:v>
                </c:pt>
                <c:pt idx="12">
                  <c:v>2.6144383217636187</c:v>
                </c:pt>
                <c:pt idx="13">
                  <c:v>2.6359214040512398</c:v>
                </c:pt>
                <c:pt idx="14">
                  <c:v>2.6754014635203198</c:v>
                </c:pt>
                <c:pt idx="15">
                  <c:v>2.6811949423832044</c:v>
                </c:pt>
                <c:pt idx="16">
                  <c:v>2.7250715277009561</c:v>
                </c:pt>
                <c:pt idx="17">
                  <c:v>2.7747380784402145</c:v>
                </c:pt>
                <c:pt idx="18">
                  <c:v>2.8136483714513587</c:v>
                </c:pt>
              </c:numCache>
            </c:numRef>
          </c:val>
          <c:smooth val="0"/>
        </c:ser>
        <c:ser>
          <c:idx val="1"/>
          <c:order val="1"/>
          <c:tx>
            <c:strRef>
              <c:f>Sheet2!$A$3</c:f>
              <c:strCache>
                <c:ptCount val="1"/>
                <c:pt idx="0">
                  <c:v>real prices</c:v>
                </c:pt>
              </c:strCache>
            </c:strRef>
          </c:tx>
          <c:spPr>
            <a:ln>
              <a:prstDash val="sysDash"/>
            </a:ln>
          </c:spPr>
          <c:marker>
            <c:symbol val="none"/>
          </c:marker>
          <c:cat>
            <c:numRef>
              <c:f>Sheet2!$B$1:$T$1</c:f>
              <c:numCache>
                <c:formatCode>General</c:formatCode>
                <c:ptCount val="19"/>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numCache>
            </c:numRef>
          </c:cat>
          <c:val>
            <c:numRef>
              <c:f>Sheet2!$B$3:$T$3</c:f>
              <c:numCache>
                <c:formatCode>0.00</c:formatCode>
                <c:ptCount val="19"/>
                <c:pt idx="0">
                  <c:v>1.6400000000000001</c:v>
                </c:pt>
                <c:pt idx="1">
                  <c:v>1.7728822975450158</c:v>
                </c:pt>
                <c:pt idx="2">
                  <c:v>1.836419911324312</c:v>
                </c:pt>
                <c:pt idx="3">
                  <c:v>2.1680710327126378</c:v>
                </c:pt>
                <c:pt idx="4">
                  <c:v>2.4480611007074442</c:v>
                </c:pt>
                <c:pt idx="5">
                  <c:v>2.5159927084310802</c:v>
                </c:pt>
                <c:pt idx="6">
                  <c:v>2.4740747415566187</c:v>
                </c:pt>
                <c:pt idx="7">
                  <c:v>2.4348567775867878</c:v>
                </c:pt>
                <c:pt idx="8">
                  <c:v>2.3339785099656467</c:v>
                </c:pt>
                <c:pt idx="9">
                  <c:v>2.1524986219961981</c:v>
                </c:pt>
                <c:pt idx="10">
                  <c:v>2.0980498206305787</c:v>
                </c:pt>
                <c:pt idx="11">
                  <c:v>2.0581638741309582</c:v>
                </c:pt>
                <c:pt idx="12">
                  <c:v>2.0267239714704681</c:v>
                </c:pt>
                <c:pt idx="13">
                  <c:v>2.0048392146998966</c:v>
                </c:pt>
                <c:pt idx="14">
                  <c:v>1.9964890866266622</c:v>
                </c:pt>
                <c:pt idx="15">
                  <c:v>1.9630766624229514</c:v>
                </c:pt>
                <c:pt idx="16">
                  <c:v>1.9575716340624778</c:v>
                </c:pt>
                <c:pt idx="17">
                  <c:v>1.9556567878982467</c:v>
                </c:pt>
                <c:pt idx="18">
                  <c:v>1.9456797349869341</c:v>
                </c:pt>
              </c:numCache>
            </c:numRef>
          </c:val>
          <c:smooth val="0"/>
        </c:ser>
        <c:dLbls>
          <c:showLegendKey val="0"/>
          <c:showVal val="0"/>
          <c:showCatName val="0"/>
          <c:showSerName val="0"/>
          <c:showPercent val="0"/>
          <c:showBubbleSize val="0"/>
        </c:dLbls>
        <c:marker val="1"/>
        <c:smooth val="0"/>
        <c:axId val="36521472"/>
        <c:axId val="36523008"/>
      </c:lineChart>
      <c:catAx>
        <c:axId val="36521472"/>
        <c:scaling>
          <c:orientation val="minMax"/>
        </c:scaling>
        <c:delete val="0"/>
        <c:axPos val="b"/>
        <c:numFmt formatCode="General" sourceLinked="1"/>
        <c:majorTickMark val="none"/>
        <c:minorTickMark val="none"/>
        <c:tickLblPos val="nextTo"/>
        <c:txPr>
          <a:bodyPr rot="-5400000" vert="horz"/>
          <a:lstStyle/>
          <a:p>
            <a:pPr>
              <a:defRPr/>
            </a:pPr>
            <a:endParaRPr lang="en-US"/>
          </a:p>
        </c:txPr>
        <c:crossAx val="36523008"/>
        <c:crosses val="autoZero"/>
        <c:auto val="1"/>
        <c:lblAlgn val="ctr"/>
        <c:lblOffset val="100"/>
        <c:noMultiLvlLbl val="0"/>
      </c:catAx>
      <c:valAx>
        <c:axId val="36523008"/>
        <c:scaling>
          <c:orientation val="minMax"/>
        </c:scaling>
        <c:delete val="0"/>
        <c:axPos val="l"/>
        <c:majorGridlines>
          <c:spPr>
            <a:ln>
              <a:noFill/>
            </a:ln>
          </c:spPr>
        </c:majorGridlines>
        <c:numFmt formatCode="General" sourceLinked="1"/>
        <c:majorTickMark val="none"/>
        <c:minorTickMark val="none"/>
        <c:tickLblPos val="nextTo"/>
        <c:crossAx val="36521472"/>
        <c:crosses val="autoZero"/>
        <c:crossBetween val="between"/>
      </c:valAx>
    </c:plotArea>
    <c:legend>
      <c:legendPos val="b"/>
      <c:layout/>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A6D1E1-5015-4AF0-86D5-C7803BE711EB}" type="datetimeFigureOut">
              <a:rPr lang="en-US" smtClean="0"/>
              <a:t>11/4/2014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76C683-3F24-4F0C-A764-7EBE8FE43E7F}" type="slidenum">
              <a:rPr lang="en-US" smtClean="0"/>
              <a:t>‹#›</a:t>
            </a:fld>
            <a:endParaRPr lang="en-US"/>
          </a:p>
        </p:txBody>
      </p:sp>
    </p:spTree>
    <p:extLst>
      <p:ext uri="{BB962C8B-B14F-4D97-AF65-F5344CB8AC3E}">
        <p14:creationId xmlns:p14="http://schemas.microsoft.com/office/powerpoint/2010/main" val="2416479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pPr>
              <a:defRPr/>
            </a:pPr>
            <a:fld id="{046CCBE2-7D79-4BA9-A7C8-A566125B9231}" type="datetime1">
              <a:rPr lang="en-US" smtClean="0"/>
              <a:t>11/4/2014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pPr>
              <a:defRPr/>
            </a:pPr>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6B66ED5D-E2ED-4B1E-B164-6AC67F2F8382}"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CE523D8-449F-4522-B939-0FF98E3F2516}" type="datetime1">
              <a:rPr lang="en-US" smtClean="0"/>
              <a:t>11/4/2014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D644C10-4699-4FEE-8A3C-4E87C598F5D2}"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93EEAA7A-4B03-4351-9E6D-A5F9B86408CD}" type="datetime1">
              <a:rPr lang="en-US" smtClean="0"/>
              <a:t>11/4/2014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1FD0154-E80A-43E3-9C36-421DEE2EE67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90094291-AA83-4013-A3B3-14BB9D6BE1B7}" type="datetime1">
              <a:rPr lang="en-US" smtClean="0"/>
              <a:t>11/4/2014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F1D7DA5-3E1F-451A-87A5-EFF8215D7BBA}"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B0161FF0-9F32-433B-BDE1-FC91518F3CD2}" type="datetime1">
              <a:rPr lang="en-US" smtClean="0"/>
              <a:t>11/4/2014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49480DB-ED38-4A7D-A00E-C1C1920ACA09}"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9AE09195-8E7F-427B-BD8A-B011A9A65249}" type="datetime1">
              <a:rPr lang="en-US" smtClean="0"/>
              <a:t>11/4/2014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1F90CCC-3A57-48E7-938F-8973E42D454B}"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pPr>
              <a:defRPr/>
            </a:pPr>
            <a:fld id="{06AB98B7-9641-4112-9E1F-DAFD28AD9051}" type="datetime1">
              <a:rPr lang="en-US" smtClean="0"/>
              <a:t>11/4/2014</a:t>
            </a:fld>
            <a:endParaRPr lang="en-US"/>
          </a:p>
        </p:txBody>
      </p:sp>
      <p:sp>
        <p:nvSpPr>
          <p:cNvPr id="27" name="Slide Number Placeholder 26"/>
          <p:cNvSpPr>
            <a:spLocks noGrp="1"/>
          </p:cNvSpPr>
          <p:nvPr>
            <p:ph type="sldNum" sz="quarter" idx="11"/>
          </p:nvPr>
        </p:nvSpPr>
        <p:spPr/>
        <p:txBody>
          <a:bodyPr rtlCol="0"/>
          <a:lstStyle/>
          <a:p>
            <a:pPr>
              <a:defRPr/>
            </a:pPr>
            <a:fld id="{EF2AC6FB-F8E5-4AB5-9D7C-4068818D64F5}" type="slidenum">
              <a:rPr lang="en-US" smtClean="0"/>
              <a:pPr>
                <a:defRPr/>
              </a:pPr>
              <a:t>‹#›</a:t>
            </a:fld>
            <a:endParaRPr lang="en-US"/>
          </a:p>
        </p:txBody>
      </p:sp>
      <p:sp>
        <p:nvSpPr>
          <p:cNvPr id="28" name="Footer Placeholder 27"/>
          <p:cNvSpPr>
            <a:spLocks noGrp="1"/>
          </p:cNvSpPr>
          <p:nvPr>
            <p:ph type="ftr" sz="quarter" idx="12"/>
          </p:nvPr>
        </p:nvSpPr>
        <p:spPr/>
        <p:txBody>
          <a:bodyPr rtlCol="0"/>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pPr>
              <a:defRPr/>
            </a:pPr>
            <a:fld id="{1125DF24-C4FE-4303-9779-D299F7DC80E1}" type="datetime1">
              <a:rPr lang="en-US" smtClean="0"/>
              <a:t>11/4/2014</a:t>
            </a:fld>
            <a:endParaRPr lang="en-US"/>
          </a:p>
        </p:txBody>
      </p:sp>
      <p:sp>
        <p:nvSpPr>
          <p:cNvPr id="4" name="Footer Placeholder 3"/>
          <p:cNvSpPr>
            <a:spLocks noGrp="1"/>
          </p:cNvSpPr>
          <p:nvPr>
            <p:ph type="ftr" sz="quarter" idx="11"/>
          </p:nvPr>
        </p:nvSpPr>
        <p:spPr>
          <a:xfrm>
            <a:off x="5257800" y="612648"/>
            <a:ext cx="1325880" cy="457200"/>
          </a:xfrm>
        </p:spPr>
        <p:txBody>
          <a:bodyPr/>
          <a:lstStyle/>
          <a:p>
            <a:pPr>
              <a:defRPr/>
            </a:pPr>
            <a:endParaRPr lang="en-US"/>
          </a:p>
        </p:txBody>
      </p:sp>
      <p:sp>
        <p:nvSpPr>
          <p:cNvPr id="5" name="Slide Number Placeholder 4"/>
          <p:cNvSpPr>
            <a:spLocks noGrp="1"/>
          </p:cNvSpPr>
          <p:nvPr>
            <p:ph type="sldNum" sz="quarter" idx="12"/>
          </p:nvPr>
        </p:nvSpPr>
        <p:spPr>
          <a:xfrm>
            <a:off x="8174736" y="2272"/>
            <a:ext cx="762000" cy="365760"/>
          </a:xfrm>
        </p:spPr>
        <p:txBody>
          <a:bodyPr/>
          <a:lstStyle/>
          <a:p>
            <a:pPr>
              <a:defRPr/>
            </a:pPr>
            <a:fld id="{83F64870-41CA-4699-859B-E315172EADCB}"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AD05F19-3A24-49CB-9275-61640CEEBE8E}" type="datetime1">
              <a:rPr lang="en-US" smtClean="0"/>
              <a:t>11/4/2014</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568CECD7-0D68-40DA-840D-1156884DC931}"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2CDFE266-243F-4F1C-903E-F24E250904BC}" type="datetime1">
              <a:rPr lang="en-US" smtClean="0"/>
              <a:t>11/4/2014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6DA8166-1378-44AA-8868-E281D8F88293}"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CF7732A8-37FC-4DB6-9561-A79C0174344E}" type="datetime1">
              <a:rPr lang="en-US" smtClean="0"/>
              <a:t>11/4/2014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31AB7D2-D941-4866-A326-EE05D24A710F}"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fld id="{3A11277C-2BCE-4917-AABC-34872E591C3C}" type="datetime1">
              <a:rPr lang="en-US" smtClean="0"/>
              <a:t>11/4/2014</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AC212AA7-4ACD-4FB4-8E58-A4B27A09409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457200" y="1844825"/>
            <a:ext cx="8458200" cy="2027088"/>
          </a:xfrm>
        </p:spPr>
        <p:txBody>
          <a:bodyPr rtlCol="0">
            <a:normAutofit fontScale="90000"/>
          </a:bodyPr>
          <a:lstStyle/>
          <a:p>
            <a:pPr algn="ctr" fontAlgn="auto">
              <a:spcAft>
                <a:spcPts val="0"/>
              </a:spcAft>
              <a:defRPr/>
            </a:pPr>
            <a:r>
              <a:rPr lang="en-US" b="1" dirty="0" smtClean="0"/>
              <a:t/>
            </a:r>
            <a:br>
              <a:rPr lang="en-US" b="1" dirty="0" smtClean="0"/>
            </a:br>
            <a:r>
              <a:rPr lang="en-GB" b="1" dirty="0" smtClean="0"/>
              <a:t> </a:t>
            </a:r>
            <a:r>
              <a:rPr lang="en-US" dirty="0" smtClean="0"/>
              <a:t/>
            </a:r>
            <a:br>
              <a:rPr lang="en-US" dirty="0" smtClean="0"/>
            </a:br>
            <a:r>
              <a:rPr lang="en-GB" b="1" dirty="0" smtClean="0">
                <a:effectLst>
                  <a:outerShdw blurRad="38100" dist="38100" dir="2700000" algn="tl">
                    <a:srgbClr val="000000">
                      <a:alpha val="43137"/>
                    </a:srgbClr>
                  </a:outerShdw>
                </a:effectLst>
              </a:rPr>
              <a:t> </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dirty="0" smtClean="0">
                <a:latin typeface="Calibri" pitchFamily="34" charset="0"/>
              </a:rPr>
              <a:t>World Tea Production and Trade : </a:t>
            </a:r>
            <a:r>
              <a:rPr lang="en-US" dirty="0" smtClean="0">
                <a:latin typeface="Calibri" pitchFamily="34" charset="0"/>
              </a:rPr>
              <a:t>Current and Future Development</a:t>
            </a:r>
            <a:r>
              <a:rPr lang="en-GB" dirty="0" smtClean="0"/>
              <a:t> </a:t>
            </a:r>
            <a:r>
              <a:rPr lang="en-US" dirty="0" smtClean="0"/>
              <a:t/>
            </a:r>
            <a:br>
              <a:rPr lang="en-US" dirty="0" smtClean="0"/>
            </a:br>
            <a:endParaRPr lang="en-US" dirty="0" smtClean="0"/>
          </a:p>
        </p:txBody>
      </p:sp>
      <p:sp>
        <p:nvSpPr>
          <p:cNvPr id="3" name="Subtitle 2"/>
          <p:cNvSpPr>
            <a:spLocks noGrp="1"/>
          </p:cNvSpPr>
          <p:nvPr>
            <p:ph type="subTitle" idx="1"/>
          </p:nvPr>
        </p:nvSpPr>
        <p:spPr>
          <a:xfrm>
            <a:off x="1475656" y="3933056"/>
            <a:ext cx="6400800" cy="1752600"/>
          </a:xfrm>
        </p:spPr>
        <p:txBody>
          <a:bodyPr rtlCol="0">
            <a:normAutofit/>
          </a:bodyPr>
          <a:lstStyle/>
          <a:p>
            <a:pPr fontAlgn="auto">
              <a:spcAft>
                <a:spcPts val="0"/>
              </a:spcAft>
              <a:buFont typeface="Arial" pitchFamily="34" charset="0"/>
              <a:buNone/>
              <a:defRPr/>
            </a:pPr>
            <a:endParaRPr lang="en-GB" b="1" dirty="0" smtClean="0">
              <a:solidFill>
                <a:schemeClr val="tx1"/>
              </a:solidFill>
              <a:effectLst>
                <a:outerShdw blurRad="38100" dist="38100" dir="2700000" algn="tl">
                  <a:srgbClr val="000000">
                    <a:alpha val="43137"/>
                  </a:srgbClr>
                </a:outerShdw>
              </a:effectLst>
            </a:endParaRPr>
          </a:p>
          <a:p>
            <a:pPr fontAlgn="auto">
              <a:spcAft>
                <a:spcPts val="0"/>
              </a:spcAft>
              <a:buFont typeface="Arial" pitchFamily="34" charset="0"/>
              <a:buNone/>
              <a:defRPr/>
            </a:pPr>
            <a:endParaRPr lang="en-GB" b="1" dirty="0" smtClean="0">
              <a:solidFill>
                <a:schemeClr val="tx1"/>
              </a:solidFill>
              <a:effectLst>
                <a:outerShdw blurRad="38100" dist="38100" dir="2700000" algn="tl">
                  <a:srgbClr val="000000">
                    <a:alpha val="43137"/>
                  </a:srgbClr>
                </a:outerShdw>
              </a:effectLst>
            </a:endParaRPr>
          </a:p>
          <a:p>
            <a:pPr fontAlgn="auto">
              <a:spcAft>
                <a:spcPts val="0"/>
              </a:spcAft>
              <a:buFont typeface="Arial" pitchFamily="34" charset="0"/>
              <a:buNone/>
              <a:defRPr/>
            </a:pPr>
            <a:r>
              <a:rPr lang="en-GB" b="1" dirty="0" smtClean="0">
                <a:solidFill>
                  <a:schemeClr val="tx1"/>
                </a:solidFill>
                <a:effectLst>
                  <a:outerShdw blurRad="38100" dist="38100" dir="2700000" algn="tl">
                    <a:srgbClr val="000000">
                      <a:alpha val="43137"/>
                    </a:srgbClr>
                  </a:outerShdw>
                </a:effectLst>
                <a:latin typeface="Calibri" pitchFamily="34" charset="0"/>
              </a:rPr>
              <a:t>By Kaison Chang – Secretary</a:t>
            </a:r>
            <a:r>
              <a:rPr lang="en-US" dirty="0" smtClean="0">
                <a:solidFill>
                  <a:schemeClr val="tx1"/>
                </a:solidFill>
                <a:effectLst>
                  <a:outerShdw blurRad="38100" dist="38100" dir="2700000" algn="tl">
                    <a:srgbClr val="000000">
                      <a:alpha val="43137"/>
                    </a:srgbClr>
                  </a:outerShdw>
                </a:effectLst>
                <a:latin typeface="Calibri" pitchFamily="34" charset="0"/>
              </a:rPr>
              <a:t/>
            </a:r>
            <a:br>
              <a:rPr lang="en-US" dirty="0" smtClean="0">
                <a:solidFill>
                  <a:schemeClr val="tx1"/>
                </a:solidFill>
                <a:effectLst>
                  <a:outerShdw blurRad="38100" dist="38100" dir="2700000" algn="tl">
                    <a:srgbClr val="000000">
                      <a:alpha val="43137"/>
                    </a:srgbClr>
                  </a:outerShdw>
                </a:effectLst>
                <a:latin typeface="Calibri" pitchFamily="34" charset="0"/>
              </a:rPr>
            </a:br>
            <a:r>
              <a:rPr lang="en-GB" b="1" dirty="0" smtClean="0">
                <a:solidFill>
                  <a:schemeClr val="tx1"/>
                </a:solidFill>
                <a:effectLst>
                  <a:outerShdw blurRad="38100" dist="38100" dir="2700000" algn="tl">
                    <a:srgbClr val="000000">
                      <a:alpha val="43137"/>
                    </a:srgbClr>
                  </a:outerShdw>
                </a:effectLst>
                <a:latin typeface="Calibri" pitchFamily="34" charset="0"/>
              </a:rPr>
              <a:t>FAO Intergovernmental Group on Tea</a:t>
            </a:r>
            <a:endParaRPr lang="en-US" dirty="0" smtClean="0">
              <a:solidFill>
                <a:schemeClr val="tx1"/>
              </a:solidFill>
              <a:effectLst>
                <a:outerShdw blurRad="38100" dist="38100" dir="2700000" algn="tl">
                  <a:srgbClr val="000000">
                    <a:alpha val="43137"/>
                  </a:srgbClr>
                </a:outerShdw>
              </a:effectLst>
              <a:latin typeface="Calibri" pitchFamily="34" charset="0"/>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lide Number Placeholder 6"/>
          <p:cNvSpPr>
            <a:spLocks noGrp="1"/>
          </p:cNvSpPr>
          <p:nvPr>
            <p:ph type="sldNum" sz="quarter" idx="12"/>
          </p:nvPr>
        </p:nvSpPr>
        <p:spPr/>
        <p:txBody>
          <a:bodyPr/>
          <a:lstStyle/>
          <a:p>
            <a:pPr>
              <a:defRPr/>
            </a:pPr>
            <a:fld id="{6B66ED5D-E2ED-4B1E-B164-6AC67F2F8382}"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68CECD7-0D68-40DA-840D-1156884DC931}" type="slidenum">
              <a:rPr lang="en-US" smtClean="0"/>
              <a:pPr>
                <a:defRPr/>
              </a:pPr>
              <a:t>10</a:t>
            </a:fld>
            <a:endParaRPr lang="en-US"/>
          </a:p>
        </p:txBody>
      </p:sp>
      <p:graphicFrame>
        <p:nvGraphicFramePr>
          <p:cNvPr id="3" name="Chart 2"/>
          <p:cNvGraphicFramePr/>
          <p:nvPr/>
        </p:nvGraphicFramePr>
        <p:xfrm>
          <a:off x="1043608" y="1268760"/>
          <a:ext cx="7344816" cy="446449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68CECD7-0D68-40DA-840D-1156884DC931}" type="slidenum">
              <a:rPr lang="en-US" smtClean="0"/>
              <a:pPr>
                <a:defRPr/>
              </a:pPr>
              <a:t>11</a:t>
            </a:fld>
            <a:endParaRPr lang="en-US"/>
          </a:p>
        </p:txBody>
      </p:sp>
      <p:graphicFrame>
        <p:nvGraphicFramePr>
          <p:cNvPr id="3" name="Chart 2"/>
          <p:cNvGraphicFramePr/>
          <p:nvPr/>
        </p:nvGraphicFramePr>
        <p:xfrm>
          <a:off x="827584" y="1268760"/>
          <a:ext cx="7416824" cy="48245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68CECD7-0D68-40DA-840D-1156884DC931}" type="slidenum">
              <a:rPr lang="en-US" smtClean="0"/>
              <a:pPr>
                <a:defRPr/>
              </a:pPr>
              <a:t>12</a:t>
            </a:fld>
            <a:endParaRPr lang="en-US"/>
          </a:p>
        </p:txBody>
      </p:sp>
      <p:graphicFrame>
        <p:nvGraphicFramePr>
          <p:cNvPr id="3" name="Chart 2"/>
          <p:cNvGraphicFramePr/>
          <p:nvPr/>
        </p:nvGraphicFramePr>
        <p:xfrm>
          <a:off x="899592" y="1412776"/>
          <a:ext cx="7272808" cy="42484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1340768"/>
            <a:ext cx="8229600" cy="216024"/>
          </a:xfrm>
        </p:spPr>
        <p:txBody>
          <a:bodyPr>
            <a:normAutofit fontScale="90000"/>
          </a:bodyPr>
          <a:lstStyle/>
          <a:p>
            <a:pPr algn="ctr"/>
            <a:r>
              <a:rPr lang="en-GB" sz="4400" b="1" dirty="0" smtClean="0">
                <a:effectLst>
                  <a:outerShdw blurRad="38100" dist="38100" dir="2700000" algn="tl">
                    <a:srgbClr val="000000">
                      <a:alpha val="43137"/>
                    </a:srgbClr>
                  </a:outerShdw>
                </a:effectLst>
                <a:latin typeface="Calibri" pitchFamily="34" charset="0"/>
              </a:rPr>
              <a:t>Concluding Remarks – Production and Exports</a:t>
            </a:r>
            <a:r>
              <a:rPr lang="en-US" b="1" dirty="0" smtClean="0"/>
              <a:t/>
            </a:r>
            <a:br>
              <a:rPr lang="en-US" b="1" dirty="0" smtClean="0"/>
            </a:br>
            <a:endParaRPr lang="en-US" dirty="0" smtClean="0"/>
          </a:p>
        </p:txBody>
      </p:sp>
      <p:sp>
        <p:nvSpPr>
          <p:cNvPr id="3" name="Content Placeholder 2"/>
          <p:cNvSpPr>
            <a:spLocks noGrp="1"/>
          </p:cNvSpPr>
          <p:nvPr>
            <p:ph idx="1"/>
          </p:nvPr>
        </p:nvSpPr>
        <p:spPr>
          <a:xfrm>
            <a:off x="457200" y="1916832"/>
            <a:ext cx="8229600" cy="4392488"/>
          </a:xfrm>
        </p:spPr>
        <p:txBody>
          <a:bodyPr rtlCol="0">
            <a:normAutofit lnSpcReduction="10000"/>
          </a:bodyPr>
          <a:lstStyle/>
          <a:p>
            <a:r>
              <a:rPr lang="en-GB" dirty="0" smtClean="0"/>
              <a:t>Tea trade increased 5%: earnings by 10% to USD 5.7 billion; </a:t>
            </a:r>
          </a:p>
          <a:p>
            <a:r>
              <a:rPr lang="en-GB" dirty="0" smtClean="0"/>
              <a:t>Contribution to food import bill:</a:t>
            </a:r>
          </a:p>
          <a:p>
            <a:pPr lvl="1"/>
            <a:r>
              <a:rPr lang="en-GB" dirty="0" smtClean="0"/>
              <a:t>Kenya at USD 1.3 billion  &gt; 50%</a:t>
            </a:r>
          </a:p>
          <a:p>
            <a:pPr lvl="1"/>
            <a:r>
              <a:rPr lang="en-GB" dirty="0" smtClean="0"/>
              <a:t>Sri Lanka at USD 1.55 billion = 71%. </a:t>
            </a:r>
          </a:p>
          <a:p>
            <a:r>
              <a:rPr lang="en-GB" dirty="0" smtClean="0"/>
              <a:t>Others :</a:t>
            </a:r>
          </a:p>
          <a:p>
            <a:pPr lvl="1"/>
            <a:r>
              <a:rPr lang="en-GB" dirty="0" smtClean="0"/>
              <a:t>Indonesia = USD 155 million; Tanzania =USD 61.4 million. </a:t>
            </a:r>
          </a:p>
          <a:p>
            <a:r>
              <a:rPr lang="en-GB" dirty="0" smtClean="0"/>
              <a:t>Trickle down effects to rural incomes and household food security were invaluable.</a:t>
            </a:r>
            <a:endParaRPr lang="en-US" dirty="0" smtClean="0"/>
          </a:p>
          <a:p>
            <a:pPr fontAlgn="auto">
              <a:spcAft>
                <a:spcPts val="0"/>
              </a:spcAft>
              <a:buFont typeface="Arial" pitchFamily="34" charset="0"/>
              <a:buChar char="•"/>
              <a:defRPr/>
            </a:pPr>
            <a:endParaRPr lang="en-US" dirty="0" smtClean="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2F1D7DA5-3E1F-451A-87A5-EFF8215D7BBA}"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701824"/>
          </a:xfrm>
        </p:spPr>
        <p:txBody>
          <a:bodyPr/>
          <a:lstStyle/>
          <a:p>
            <a:pPr algn="ctr"/>
            <a:r>
              <a:rPr lang="en-US" b="1" dirty="0" smtClean="0">
                <a:effectLst>
                  <a:outerShdw blurRad="38100" dist="38100" dir="2700000" algn="tl">
                    <a:srgbClr val="000000">
                      <a:alpha val="43137"/>
                    </a:srgbClr>
                  </a:outerShdw>
                </a:effectLst>
                <a:latin typeface="Calibri" pitchFamily="34" charset="0"/>
              </a:rPr>
              <a:t>Concluding Remarks – cont’d</a:t>
            </a:r>
            <a:endParaRPr lang="en-US" b="1" dirty="0">
              <a:effectLst>
                <a:outerShdw blurRad="38100" dist="38100" dir="2700000" algn="tl">
                  <a:srgbClr val="000000">
                    <a:alpha val="43137"/>
                  </a:srgbClr>
                </a:outerShdw>
              </a:effectLst>
              <a:latin typeface="Calibri" pitchFamily="34" charset="0"/>
            </a:endParaRPr>
          </a:p>
        </p:txBody>
      </p:sp>
      <p:sp>
        <p:nvSpPr>
          <p:cNvPr id="3" name="Content Placeholder 2"/>
          <p:cNvSpPr>
            <a:spLocks noGrp="1"/>
          </p:cNvSpPr>
          <p:nvPr>
            <p:ph idx="1"/>
          </p:nvPr>
        </p:nvSpPr>
        <p:spPr>
          <a:xfrm>
            <a:off x="457200" y="1844824"/>
            <a:ext cx="8229600" cy="4729712"/>
          </a:xfrm>
        </p:spPr>
        <p:txBody>
          <a:bodyPr>
            <a:normAutofit/>
          </a:bodyPr>
          <a:lstStyle/>
          <a:p>
            <a:r>
              <a:rPr lang="en-GB" dirty="0" smtClean="0"/>
              <a:t>Weaker Composite Price, mostly due to CTC auction prices, and if there is no correction, this downward trend will continue;</a:t>
            </a:r>
            <a:endParaRPr lang="en-US" dirty="0" smtClean="0"/>
          </a:p>
          <a:p>
            <a:pPr lvl="0"/>
            <a:r>
              <a:rPr lang="en-GB" dirty="0" smtClean="0"/>
              <a:t>Growth in demand is in green and specialist tea segments; </a:t>
            </a:r>
            <a:endParaRPr lang="en-US" dirty="0" smtClean="0"/>
          </a:p>
          <a:p>
            <a:r>
              <a:rPr lang="en-GB" dirty="0" smtClean="0"/>
              <a:t>In the medium term, the projections suggest that supply and demand of black tea will be in equilibrium in 2023 at a nominal price of USD 2.81 per Kg. Real price will  be lower.</a:t>
            </a:r>
            <a:endParaRPr lang="en-US" dirty="0" smtClean="0"/>
          </a:p>
          <a:p>
            <a:endParaRPr lang="en-US" dirty="0"/>
          </a:p>
        </p:txBody>
      </p:sp>
      <p:sp>
        <p:nvSpPr>
          <p:cNvPr id="5" name="Slide Number Placeholder 4"/>
          <p:cNvSpPr>
            <a:spLocks noGrp="1"/>
          </p:cNvSpPr>
          <p:nvPr>
            <p:ph type="sldNum" sz="quarter" idx="12"/>
          </p:nvPr>
        </p:nvSpPr>
        <p:spPr/>
        <p:txBody>
          <a:bodyPr/>
          <a:lstStyle/>
          <a:p>
            <a:pPr>
              <a:defRPr/>
            </a:pPr>
            <a:fld id="{2F1D7DA5-3E1F-451A-87A5-EFF8215D7BBA}" type="slidenum">
              <a:rPr lang="en-US" smtClean="0"/>
              <a:pPr>
                <a:defRPr/>
              </a:pPr>
              <a:t>14</a:t>
            </a:fld>
            <a:endParaRPr lang="en-US"/>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68CECD7-0D68-40DA-840D-1156884DC931}" type="slidenum">
              <a:rPr lang="en-US" smtClean="0"/>
              <a:pPr>
                <a:defRPr/>
              </a:pPr>
              <a:t>15</a:t>
            </a:fld>
            <a:endParaRPr lang="en-US"/>
          </a:p>
        </p:txBody>
      </p:sp>
      <p:graphicFrame>
        <p:nvGraphicFramePr>
          <p:cNvPr id="3" name="Chart 2"/>
          <p:cNvGraphicFramePr/>
          <p:nvPr/>
        </p:nvGraphicFramePr>
        <p:xfrm>
          <a:off x="683568" y="1124744"/>
          <a:ext cx="7560840" cy="4608512"/>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Calibri" pitchFamily="34" charset="0"/>
              </a:rPr>
              <a:t>Concluding Remarks – cont’d</a:t>
            </a:r>
            <a:endParaRPr lang="en-US" b="1" dirty="0">
              <a:effectLst>
                <a:outerShdw blurRad="38100" dist="38100" dir="2700000" algn="tl">
                  <a:srgbClr val="000000">
                    <a:alpha val="43137"/>
                  </a:srgbClr>
                </a:outerShdw>
              </a:effectLst>
              <a:latin typeface="Calibri" pitchFamily="34" charset="0"/>
            </a:endParaRPr>
          </a:p>
        </p:txBody>
      </p:sp>
      <p:sp>
        <p:nvSpPr>
          <p:cNvPr id="3" name="Content Placeholder 2"/>
          <p:cNvSpPr>
            <a:spLocks noGrp="1"/>
          </p:cNvSpPr>
          <p:nvPr>
            <p:ph idx="1"/>
          </p:nvPr>
        </p:nvSpPr>
        <p:spPr/>
        <p:txBody>
          <a:bodyPr>
            <a:normAutofit/>
          </a:bodyPr>
          <a:lstStyle/>
          <a:p>
            <a:r>
              <a:rPr lang="en-GB" dirty="0" smtClean="0"/>
              <a:t>However, if there is no correction in supplies and assume that output increases a further 5 percent, the impact on prices would be quite dramatic; </a:t>
            </a:r>
          </a:p>
          <a:p>
            <a:pPr>
              <a:buNone/>
            </a:pPr>
            <a:endParaRPr lang="en-GB" dirty="0" smtClean="0"/>
          </a:p>
          <a:p>
            <a:r>
              <a:rPr lang="en-GB" dirty="0" smtClean="0"/>
              <a:t>A 40 percent decline over the next 10 years reaching USD 1.82 per Kg in 2023 or an average of USD 1.60 for the decade. </a:t>
            </a:r>
            <a:endParaRPr lang="en-US" dirty="0" smtClean="0"/>
          </a:p>
          <a:p>
            <a:pPr>
              <a:buNone/>
            </a:pPr>
            <a:endParaRPr lang="en-US" dirty="0" smtClean="0"/>
          </a:p>
        </p:txBody>
      </p:sp>
      <p:sp>
        <p:nvSpPr>
          <p:cNvPr id="5" name="Slide Number Placeholder 4"/>
          <p:cNvSpPr>
            <a:spLocks noGrp="1"/>
          </p:cNvSpPr>
          <p:nvPr>
            <p:ph type="sldNum" sz="quarter" idx="12"/>
          </p:nvPr>
        </p:nvSpPr>
        <p:spPr/>
        <p:txBody>
          <a:bodyPr/>
          <a:lstStyle/>
          <a:p>
            <a:pPr>
              <a:defRPr/>
            </a:pPr>
            <a:fld id="{2F1D7DA5-3E1F-451A-87A5-EFF8215D7BBA}" type="slidenum">
              <a:rPr lang="en-US" smtClean="0"/>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68CECD7-0D68-40DA-840D-1156884DC931}" type="slidenum">
              <a:rPr lang="en-US" smtClean="0"/>
              <a:pPr>
                <a:defRPr/>
              </a:pPr>
              <a:t>17</a:t>
            </a:fld>
            <a:endParaRPr lang="en-US"/>
          </a:p>
        </p:txBody>
      </p:sp>
      <p:graphicFrame>
        <p:nvGraphicFramePr>
          <p:cNvPr id="3" name="Chart 2"/>
          <p:cNvGraphicFramePr/>
          <p:nvPr>
            <p:extLst>
              <p:ext uri="{D42A27DB-BD31-4B8C-83A1-F6EECF244321}">
                <p14:modId xmlns:p14="http://schemas.microsoft.com/office/powerpoint/2010/main" val="2000448027"/>
              </p:ext>
            </p:extLst>
          </p:nvPr>
        </p:nvGraphicFramePr>
        <p:xfrm>
          <a:off x="971601" y="1268760"/>
          <a:ext cx="7272808" cy="4608512"/>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Calibri" pitchFamily="34" charset="0"/>
              </a:rPr>
              <a:t>Concluding Remarks – cont’d</a:t>
            </a:r>
            <a:endParaRPr lang="en-US" b="1" dirty="0">
              <a:effectLst>
                <a:outerShdw blurRad="38100" dist="38100" dir="2700000" algn="tl">
                  <a:srgbClr val="000000">
                    <a:alpha val="43137"/>
                  </a:srgbClr>
                </a:outerShdw>
              </a:effectLst>
              <a:latin typeface="Calibri" pitchFamily="34" charset="0"/>
            </a:endParaRPr>
          </a:p>
        </p:txBody>
      </p:sp>
      <p:sp>
        <p:nvSpPr>
          <p:cNvPr id="3" name="Content Placeholder 2"/>
          <p:cNvSpPr>
            <a:spLocks noGrp="1"/>
          </p:cNvSpPr>
          <p:nvPr>
            <p:ph idx="1"/>
          </p:nvPr>
        </p:nvSpPr>
        <p:spPr/>
        <p:txBody>
          <a:bodyPr>
            <a:normAutofit/>
          </a:bodyPr>
          <a:lstStyle/>
          <a:p>
            <a:r>
              <a:rPr lang="en-GB" dirty="0" smtClean="0"/>
              <a:t>However, if the reaction to the declining prices were to cut back on production, say by 5 percent less than the baseline, then prices could be 27 percent higher for the decade reaching USD 3.4 per Kg in 2023 .</a:t>
            </a:r>
            <a:endParaRPr lang="en-US" dirty="0" smtClean="0"/>
          </a:p>
          <a:p>
            <a:pPr>
              <a:buNone/>
            </a:pPr>
            <a:endParaRPr lang="en-US" dirty="0" smtClean="0"/>
          </a:p>
        </p:txBody>
      </p:sp>
      <p:sp>
        <p:nvSpPr>
          <p:cNvPr id="5" name="Slide Number Placeholder 4"/>
          <p:cNvSpPr>
            <a:spLocks noGrp="1"/>
          </p:cNvSpPr>
          <p:nvPr>
            <p:ph type="sldNum" sz="quarter" idx="12"/>
          </p:nvPr>
        </p:nvSpPr>
        <p:spPr/>
        <p:txBody>
          <a:bodyPr/>
          <a:lstStyle/>
          <a:p>
            <a:pPr>
              <a:defRPr/>
            </a:pPr>
            <a:fld id="{2F1D7DA5-3E1F-451A-87A5-EFF8215D7BBA}" type="slidenum">
              <a:rPr lang="en-US" smtClean="0"/>
              <a:pPr>
                <a:defRPr/>
              </a:pPr>
              <a:t>18</a:t>
            </a:fld>
            <a:endParaRPr lang="en-US"/>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68CECD7-0D68-40DA-840D-1156884DC931}" type="slidenum">
              <a:rPr lang="en-US" smtClean="0"/>
              <a:pPr>
                <a:defRPr/>
              </a:pPr>
              <a:t>19</a:t>
            </a:fld>
            <a:endParaRPr lang="en-US"/>
          </a:p>
        </p:txBody>
      </p:sp>
      <p:graphicFrame>
        <p:nvGraphicFramePr>
          <p:cNvPr id="3" name="Chart 2"/>
          <p:cNvGraphicFramePr/>
          <p:nvPr/>
        </p:nvGraphicFramePr>
        <p:xfrm>
          <a:off x="1115616" y="1268760"/>
          <a:ext cx="6910876" cy="4320480"/>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4" y="6021288"/>
            <a:ext cx="4032448" cy="648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1143000"/>
            <a:ext cx="8229600" cy="701824"/>
          </a:xfrm>
        </p:spPr>
        <p:txBody>
          <a:bodyPr/>
          <a:lstStyle/>
          <a:p>
            <a:pPr algn="ctr"/>
            <a:r>
              <a:rPr lang="en-GB" b="1" dirty="0" smtClean="0">
                <a:effectLst>
                  <a:outerShdw blurRad="38100" dist="38100" dir="2700000" algn="tl">
                    <a:srgbClr val="000000">
                      <a:alpha val="43137"/>
                    </a:srgbClr>
                  </a:outerShdw>
                </a:effectLst>
                <a:latin typeface="Calibri" pitchFamily="34" charset="0"/>
              </a:rPr>
              <a:t>Introduction</a:t>
            </a:r>
            <a:endParaRPr lang="en-US" dirty="0" smtClean="0">
              <a:effectLst>
                <a:outerShdw blurRad="38100" dist="38100" dir="2700000" algn="tl">
                  <a:srgbClr val="000000">
                    <a:alpha val="43137"/>
                  </a:srgbClr>
                </a:outerShdw>
              </a:effectLst>
              <a:latin typeface="Calibri" pitchFamily="34" charset="0"/>
            </a:endParaRPr>
          </a:p>
        </p:txBody>
      </p:sp>
      <p:sp>
        <p:nvSpPr>
          <p:cNvPr id="3" name="Content Placeholder 2"/>
          <p:cNvSpPr>
            <a:spLocks noGrp="1"/>
          </p:cNvSpPr>
          <p:nvPr>
            <p:ph idx="1"/>
          </p:nvPr>
        </p:nvSpPr>
        <p:spPr>
          <a:xfrm>
            <a:off x="457200" y="2249424"/>
            <a:ext cx="8229600" cy="4059896"/>
          </a:xfrm>
        </p:spPr>
        <p:txBody>
          <a:bodyPr rtlCol="0">
            <a:normAutofit/>
          </a:bodyPr>
          <a:lstStyle/>
          <a:p>
            <a:pPr lvl="0"/>
            <a:r>
              <a:rPr lang="en-GB" dirty="0" smtClean="0"/>
              <a:t>Current market situation and outlook to 2023;</a:t>
            </a:r>
          </a:p>
          <a:p>
            <a:pPr lvl="0"/>
            <a:r>
              <a:rPr lang="en-GB" dirty="0" smtClean="0"/>
              <a:t>Response to questionnaires by member countries, supplemented by other sources;</a:t>
            </a:r>
          </a:p>
          <a:p>
            <a:pPr lvl="0"/>
            <a:r>
              <a:rPr lang="en-GB" dirty="0" smtClean="0"/>
              <a:t>Macro-economic data from the IMF, World Bank and OECD. </a:t>
            </a:r>
            <a:endParaRPr lang="en-US"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2F1D7DA5-3E1F-451A-87A5-EFF8215D7BBA}"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908720"/>
            <a:ext cx="8229600" cy="360040"/>
          </a:xfrm>
        </p:spPr>
        <p:txBody>
          <a:bodyPr>
            <a:normAutofit fontScale="90000"/>
          </a:bodyPr>
          <a:lstStyle/>
          <a:p>
            <a:pPr algn="ctr"/>
            <a:r>
              <a:rPr lang="en-US" b="1" dirty="0" smtClean="0">
                <a:effectLst>
                  <a:outerShdw blurRad="38100" dist="38100" dir="2700000" algn="tl">
                    <a:srgbClr val="000000">
                      <a:alpha val="43137"/>
                    </a:srgbClr>
                  </a:outerShdw>
                </a:effectLst>
                <a:latin typeface="Calibri" pitchFamily="34" charset="0"/>
              </a:rPr>
              <a:t>Conclusions</a:t>
            </a:r>
          </a:p>
        </p:txBody>
      </p:sp>
      <p:sp>
        <p:nvSpPr>
          <p:cNvPr id="3" name="Content Placeholder 2"/>
          <p:cNvSpPr>
            <a:spLocks noGrp="1"/>
          </p:cNvSpPr>
          <p:nvPr>
            <p:ph idx="1"/>
          </p:nvPr>
        </p:nvSpPr>
        <p:spPr>
          <a:xfrm>
            <a:off x="457200" y="1844824"/>
            <a:ext cx="8229600" cy="4248472"/>
          </a:xfrm>
        </p:spPr>
        <p:txBody>
          <a:bodyPr rtlCol="0">
            <a:normAutofit fontScale="85000" lnSpcReduction="20000"/>
          </a:bodyPr>
          <a:lstStyle/>
          <a:p>
            <a:pPr fontAlgn="auto">
              <a:spcAft>
                <a:spcPts val="0"/>
              </a:spcAft>
              <a:buFont typeface="Arial" pitchFamily="34" charset="0"/>
              <a:buChar char="•"/>
              <a:defRPr/>
            </a:pPr>
            <a:r>
              <a:rPr lang="en-GB" dirty="0" smtClean="0"/>
              <a:t>Caution needs to be exercised;</a:t>
            </a:r>
          </a:p>
          <a:p>
            <a:pPr>
              <a:buFont typeface="Arial" pitchFamily="34" charset="0"/>
              <a:buChar char="•"/>
              <a:defRPr/>
            </a:pPr>
            <a:r>
              <a:rPr lang="en-GB" dirty="0" smtClean="0"/>
              <a:t>Greater efforts should be directed at expanding demand, particularly in producing countries with relatively low per capita tea consumption and relatively strong economic growth, as consumption is already high in traditional markets;</a:t>
            </a:r>
          </a:p>
          <a:p>
            <a:r>
              <a:rPr lang="en-GB" dirty="0" smtClean="0"/>
              <a:t>Diversification into other segments of the market  such as organic tea should also be encouraged and the health benefits of tea consumption should be used more extensively in promoting consumption in both producing and importing countries. However, in targeting potential growth markets, recognition of and compliance with food safety and quality standards is essential.</a:t>
            </a:r>
            <a:endParaRPr lang="en-US" dirty="0" smtClean="0"/>
          </a:p>
          <a:p>
            <a:pPr fontAlgn="auto">
              <a:spcAft>
                <a:spcPts val="0"/>
              </a:spcAft>
              <a:buNone/>
              <a:defRPr/>
            </a:pPr>
            <a:endParaRPr lang="en-US" dirty="0" smtClean="0"/>
          </a:p>
          <a:p>
            <a:pPr fontAlgn="auto">
              <a:spcAft>
                <a:spcPts val="0"/>
              </a:spcAft>
              <a:buNone/>
              <a:defRPr/>
            </a:pPr>
            <a:endParaRPr lang="en-US" dirty="0" smtClean="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2F1D7DA5-3E1F-451A-87A5-EFF8215D7BBA}"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Calibri" pitchFamily="34" charset="0"/>
              </a:rPr>
              <a:t>Thank You!</a:t>
            </a:r>
            <a:endParaRPr lang="en-US" b="1" dirty="0">
              <a:effectLst>
                <a:outerShdw blurRad="38100" dist="38100" dir="2700000" algn="tl">
                  <a:srgbClr val="000000">
                    <a:alpha val="43137"/>
                  </a:srgbClr>
                </a:outerShdw>
              </a:effectLst>
              <a:latin typeface="Calibri" pitchFamily="34" charset="0"/>
            </a:endParaRPr>
          </a:p>
        </p:txBody>
      </p:sp>
      <p:sp>
        <p:nvSpPr>
          <p:cNvPr id="4" name="Slide Number Placeholder 3"/>
          <p:cNvSpPr>
            <a:spLocks noGrp="1"/>
          </p:cNvSpPr>
          <p:nvPr>
            <p:ph type="sldNum" sz="quarter" idx="12"/>
          </p:nvPr>
        </p:nvSpPr>
        <p:spPr/>
        <p:txBody>
          <a:bodyPr/>
          <a:lstStyle/>
          <a:p>
            <a:pPr>
              <a:defRPr/>
            </a:pPr>
            <a:fld id="{83F64870-41CA-4699-859B-E315172EADCB}" type="slidenum">
              <a:rPr lang="en-US" smtClean="0"/>
              <a:pPr>
                <a:defRPr/>
              </a:pPr>
              <a:t>21</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792088"/>
          </a:xfrm>
        </p:spPr>
        <p:txBody>
          <a:bodyPr rtlCol="0">
            <a:normAutofit fontScale="90000"/>
          </a:bodyPr>
          <a:lstStyle/>
          <a:p>
            <a:pPr algn="ctr" fontAlgn="auto">
              <a:spcAft>
                <a:spcPts val="0"/>
              </a:spcAft>
              <a:defRPr/>
            </a:pPr>
            <a:r>
              <a:rPr lang="en-GB" b="1" dirty="0" smtClean="0"/>
              <a:t/>
            </a:r>
            <a:br>
              <a:rPr lang="en-GB" b="1" dirty="0" smtClean="0"/>
            </a:br>
            <a:r>
              <a:rPr lang="en-GB" b="1" dirty="0" smtClean="0">
                <a:effectLst>
                  <a:outerShdw blurRad="38100" dist="38100" dir="2700000" algn="tl">
                    <a:srgbClr val="000000">
                      <a:alpha val="43137"/>
                    </a:srgbClr>
                  </a:outerShdw>
                </a:effectLst>
                <a:latin typeface="Calibri" pitchFamily="34" charset="0"/>
              </a:rPr>
              <a:t>INTRODUCTION</a:t>
            </a:r>
            <a:r>
              <a:rPr lang="en-US" dirty="0" smtClean="0"/>
              <a:t/>
            </a:r>
            <a:br>
              <a:rPr lang="en-US" dirty="0" smtClean="0"/>
            </a:br>
            <a:endParaRPr lang="en-US" dirty="0" smtClean="0"/>
          </a:p>
        </p:txBody>
      </p:sp>
      <p:sp>
        <p:nvSpPr>
          <p:cNvPr id="3" name="Content Placeholder 2"/>
          <p:cNvSpPr>
            <a:spLocks noGrp="1"/>
          </p:cNvSpPr>
          <p:nvPr>
            <p:ph idx="1"/>
          </p:nvPr>
        </p:nvSpPr>
        <p:spPr>
          <a:xfrm>
            <a:off x="457200" y="1556792"/>
            <a:ext cx="8229600" cy="5017744"/>
          </a:xfrm>
        </p:spPr>
        <p:txBody>
          <a:bodyPr rtlCol="0">
            <a:normAutofit lnSpcReduction="10000"/>
          </a:bodyPr>
          <a:lstStyle/>
          <a:p>
            <a:pPr lvl="0"/>
            <a:r>
              <a:rPr lang="en-GB" dirty="0" smtClean="0"/>
              <a:t>Grateful to Argentina, India, Indonesia, Kenya, Malawi, Sri Lanka, United Republic of Tanzania, and Vietnam;</a:t>
            </a:r>
          </a:p>
          <a:p>
            <a:pPr lvl="0"/>
            <a:r>
              <a:rPr lang="en-GB" dirty="0" smtClean="0"/>
              <a:t>Cooperation promotes: </a:t>
            </a:r>
            <a:endParaRPr lang="en-US" dirty="0" smtClean="0"/>
          </a:p>
          <a:p>
            <a:pPr lvl="1"/>
            <a:r>
              <a:rPr lang="en-GB" dirty="0" smtClean="0"/>
              <a:t>Improving market transparency;</a:t>
            </a:r>
            <a:endParaRPr lang="en-US" dirty="0" smtClean="0"/>
          </a:p>
          <a:p>
            <a:pPr lvl="1"/>
            <a:r>
              <a:rPr lang="en-GB" dirty="0" smtClean="0"/>
              <a:t>Fostering market expansion; and</a:t>
            </a:r>
            <a:endParaRPr lang="en-US" dirty="0" smtClean="0"/>
          </a:p>
          <a:p>
            <a:pPr lvl="1"/>
            <a:r>
              <a:rPr lang="en-GB" dirty="0" smtClean="0"/>
              <a:t>Value chain enhancement.</a:t>
            </a:r>
            <a:endParaRPr lang="en-US" dirty="0" smtClean="0"/>
          </a:p>
          <a:p>
            <a:pPr lvl="0"/>
            <a:r>
              <a:rPr lang="en-GB" dirty="0" smtClean="0"/>
              <a:t>Delegates to review the information presented in document CCP: TE 14/Inf. 3 with its annexed tables 1 to 9, and amend and supplement these where necessary, with updates pertaining to their countries. </a:t>
            </a:r>
            <a:endParaRPr lang="en-US" dirty="0" smtClean="0"/>
          </a:p>
          <a:p>
            <a:pPr fontAlgn="auto">
              <a:spcAft>
                <a:spcPts val="0"/>
              </a:spcAft>
              <a:buFont typeface="Arial" pitchFamily="34" charset="0"/>
              <a:buChar char="•"/>
              <a:defRPr/>
            </a:pPr>
            <a:endParaRPr lang="en-US" dirty="0" smtClean="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2F1D7DA5-3E1F-451A-87A5-EFF8215D7BBA}"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115616" y="764704"/>
          <a:ext cx="7272253" cy="5112568"/>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pPr>
              <a:defRPr/>
            </a:pPr>
            <a:fld id="{568CECD7-0D68-40DA-840D-1156884DC931}" type="slidenum">
              <a:rPr lang="en-US" smtClean="0"/>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827584" y="1340768"/>
          <a:ext cx="7632847" cy="3946748"/>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pPr>
              <a:defRPr/>
            </a:pPr>
            <a:fld id="{568CECD7-0D68-40DA-840D-1156884DC931}"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043608" y="980728"/>
          <a:ext cx="7272807" cy="4608512"/>
        </p:xfrm>
        <a:graphic>
          <a:graphicData uri="http://schemas.openxmlformats.org/drawingml/2006/chart">
            <c:chart xmlns:c="http://schemas.openxmlformats.org/drawingml/2006/chart" xmlns:r="http://schemas.openxmlformats.org/officeDocument/2006/relationships" r:id="rId2"/>
          </a:graphicData>
        </a:graphic>
      </p:graphicFrame>
      <p:pic>
        <p:nvPicPr>
          <p:cNvPr id="3"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pPr>
              <a:defRPr/>
            </a:pPr>
            <a:fld id="{568CECD7-0D68-40DA-840D-1156884DC931}"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Chart 1"/>
          <p:cNvGraphicFramePr>
            <a:graphicFrameLocks/>
          </p:cNvGraphicFramePr>
          <p:nvPr/>
        </p:nvGraphicFramePr>
        <p:xfrm>
          <a:off x="1043608" y="1124744"/>
          <a:ext cx="7344815" cy="4680520"/>
        </p:xfrm>
        <a:graphic>
          <a:graphicData uri="http://schemas.openxmlformats.org/presentationml/2006/ole">
            <mc:AlternateContent xmlns:mc="http://schemas.openxmlformats.org/markup-compatibility/2006">
              <mc:Choice xmlns:v="urn:schemas-microsoft-com:vml" Requires="v">
                <p:oleObj spid="_x0000_s15364" r:id="rId3" imgW="5864860" imgH="3298222" progId="Excel.Sheet.8">
                  <p:embed/>
                </p:oleObj>
              </mc:Choice>
              <mc:Fallback>
                <p:oleObj r:id="rId3" imgW="5864860" imgH="3298222" progId="Excel.Sheet.8">
                  <p:embed/>
                  <p:pic>
                    <p:nvPicPr>
                      <p:cNvPr id="0" name="Chart 1"/>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1124744"/>
                        <a:ext cx="7344815" cy="46805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3"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88024" y="5877272"/>
            <a:ext cx="4032448" cy="792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Slide Number Placeholder 4"/>
          <p:cNvSpPr>
            <a:spLocks noGrp="1"/>
          </p:cNvSpPr>
          <p:nvPr>
            <p:ph type="sldNum" sz="quarter" idx="12"/>
          </p:nvPr>
        </p:nvSpPr>
        <p:spPr/>
        <p:txBody>
          <a:bodyPr/>
          <a:lstStyle/>
          <a:p>
            <a:pPr>
              <a:defRPr/>
            </a:pPr>
            <a:fld id="{568CECD7-0D68-40DA-840D-1156884DC931}"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68CECD7-0D68-40DA-840D-1156884DC931}" type="slidenum">
              <a:rPr lang="en-US" smtClean="0"/>
              <a:pPr>
                <a:defRPr/>
              </a:pPr>
              <a:t>8</a:t>
            </a:fld>
            <a:endParaRPr lang="en-US"/>
          </a:p>
        </p:txBody>
      </p:sp>
      <p:graphicFrame>
        <p:nvGraphicFramePr>
          <p:cNvPr id="3" name="Chart 2"/>
          <p:cNvGraphicFramePr/>
          <p:nvPr/>
        </p:nvGraphicFramePr>
        <p:xfrm>
          <a:off x="755576" y="1052737"/>
          <a:ext cx="7416824" cy="413423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68CECD7-0D68-40DA-840D-1156884DC931}" type="slidenum">
              <a:rPr lang="en-US" smtClean="0"/>
              <a:pPr>
                <a:defRPr/>
              </a:pPr>
              <a:t>9</a:t>
            </a:fld>
            <a:endParaRPr lang="en-US"/>
          </a:p>
        </p:txBody>
      </p:sp>
      <p:graphicFrame>
        <p:nvGraphicFramePr>
          <p:cNvPr id="3" name="Chart 2"/>
          <p:cNvGraphicFramePr/>
          <p:nvPr/>
        </p:nvGraphicFramePr>
        <p:xfrm>
          <a:off x="1043608" y="1124744"/>
          <a:ext cx="7272808" cy="475252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Urban</Template>
  <TotalTime>2376</TotalTime>
  <Words>588</Words>
  <Application>Microsoft Office PowerPoint</Application>
  <PresentationFormat>On-screen Show (4:3)</PresentationFormat>
  <Paragraphs>77</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Urban</vt:lpstr>
      <vt:lpstr>Microsoft Excel 97-2003 Worksheet</vt:lpstr>
      <vt:lpstr>       World Tea Production and Trade : Current and Future Development  </vt:lpstr>
      <vt:lpstr>Introduction</vt:lpstr>
      <vt:lpstr> INTRODUCTION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Concluding Remarks – Production and Exports </vt:lpstr>
      <vt:lpstr>Concluding Remarks – cont’d</vt:lpstr>
      <vt:lpstr>PowerPoint Presentation</vt:lpstr>
      <vt:lpstr>Concluding Remarks – cont’d</vt:lpstr>
      <vt:lpstr>PowerPoint Presentation</vt:lpstr>
      <vt:lpstr>Concluding Remarks – cont’d</vt:lpstr>
      <vt:lpstr>PowerPoint Presentation</vt:lpstr>
      <vt:lpstr>Conclusions</vt:lpstr>
      <vt:lpstr>Thank You!</vt:lpstr>
    </vt:vector>
  </TitlesOfParts>
  <Company>FAO of the 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TEA PRODUCTION AND TRADE: CURRENT AND FUTURE DEVELOPMENT</dc:title>
  <dc:creator>Kaison Chang (EST)</dc:creator>
  <cp:lastModifiedBy>Kaison Chang (EST)</cp:lastModifiedBy>
  <cp:revision>225</cp:revision>
  <dcterms:created xsi:type="dcterms:W3CDTF">2014-10-27T15:04:54Z</dcterms:created>
  <dcterms:modified xsi:type="dcterms:W3CDTF">2014-11-04T17:55:28Z</dcterms:modified>
</cp:coreProperties>
</file>