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6" r:id="rId4"/>
    <p:sldId id="260" r:id="rId5"/>
    <p:sldId id="264" r:id="rId6"/>
    <p:sldId id="261" r:id="rId7"/>
    <p:sldId id="266" r:id="rId8"/>
    <p:sldId id="275" r:id="rId9"/>
    <p:sldId id="278" r:id="rId10"/>
    <p:sldId id="277" r:id="rId11"/>
    <p:sldId id="268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ESTATES VS S/H. FARMERS MADE TEA PRODUCTION </a:t>
            </a:r>
            <a:r>
              <a:rPr lang="en-US" sz="1800" dirty="0" smtClean="0"/>
              <a:t>TREND 2007/8 – 2013/14</a:t>
            </a:r>
            <a:endParaRPr lang="en-US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'[STATISTICS FOR PRESENTATION - PRODUCTION.xls]Sheet3'!$B$3</c:f>
              <c:strCache>
                <c:ptCount val="1"/>
                <c:pt idx="0">
                  <c:v>ESTATES</c:v>
                </c:pt>
              </c:strCache>
            </c:strRef>
          </c:tx>
          <c:cat>
            <c:strRef>
              <c:f>'[STATISTICS FOR PRESENTATION - PRODUCTION.xls]Sheet3'!$A$4:$A$10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'[STATISTICS FOR PRESENTATION - PRODUCTION.xls]Sheet3'!$B$4:$B$10</c:f>
              <c:numCache>
                <c:formatCode>_(* #,##0_);_(* \(#,##0\);_(* "-"??_);_(@_)</c:formatCode>
                <c:ptCount val="7"/>
                <c:pt idx="0">
                  <c:v>22518009</c:v>
                </c:pt>
                <c:pt idx="1">
                  <c:v>22443091</c:v>
                </c:pt>
                <c:pt idx="2">
                  <c:v>23080394</c:v>
                </c:pt>
                <c:pt idx="3">
                  <c:v>21347655</c:v>
                </c:pt>
                <c:pt idx="4">
                  <c:v>19836062</c:v>
                </c:pt>
                <c:pt idx="5">
                  <c:v>22725627</c:v>
                </c:pt>
                <c:pt idx="6">
                  <c:v>22933216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'[STATISTICS FOR PRESENTATION - PRODUCTION.xls]Sheet3'!$C$3</c:f>
              <c:strCache>
                <c:ptCount val="1"/>
                <c:pt idx="0">
                  <c:v>S.H FARMERS</c:v>
                </c:pt>
              </c:strCache>
            </c:strRef>
          </c:tx>
          <c:cat>
            <c:strRef>
              <c:f>'[STATISTICS FOR PRESENTATION - PRODUCTION.xls]Sheet3'!$A$4:$A$10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'[STATISTICS FOR PRESENTATION - PRODUCTION.xls]Sheet3'!$C$4:$C$10</c:f>
              <c:numCache>
                <c:formatCode>_(* #,##0_);_(* \(#,##0\);_(* "-"??_);_(@_)</c:formatCode>
                <c:ptCount val="7"/>
                <c:pt idx="0">
                  <c:v>10179827</c:v>
                </c:pt>
                <c:pt idx="1">
                  <c:v>9565009</c:v>
                </c:pt>
                <c:pt idx="2">
                  <c:v>9719224</c:v>
                </c:pt>
                <c:pt idx="3">
                  <c:v>10349130</c:v>
                </c:pt>
                <c:pt idx="4">
                  <c:v>11614391</c:v>
                </c:pt>
                <c:pt idx="5">
                  <c:v>10974439</c:v>
                </c:pt>
                <c:pt idx="6">
                  <c:v>10599252.300000001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'[STATISTICS FOR PRESENTATION - PRODUCTION.xls]Sheet3'!$D$3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'[STATISTICS FOR PRESENTATION - PRODUCTION.xls]Sheet3'!$A$4:$A$10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'[STATISTICS FOR PRESENTATION - PRODUCTION.xls]Sheet3'!$D$4:$D$10</c:f>
              <c:numCache>
                <c:formatCode>_(* #,##0_);_(* \(#,##0\);_(* "-"??_);_(@_)</c:formatCode>
                <c:ptCount val="7"/>
                <c:pt idx="0">
                  <c:v>32697836</c:v>
                </c:pt>
                <c:pt idx="1">
                  <c:v>32008100</c:v>
                </c:pt>
                <c:pt idx="2">
                  <c:v>32799618</c:v>
                </c:pt>
                <c:pt idx="3">
                  <c:v>31696785</c:v>
                </c:pt>
                <c:pt idx="4">
                  <c:v>31450453</c:v>
                </c:pt>
                <c:pt idx="5">
                  <c:v>33700066</c:v>
                </c:pt>
                <c:pt idx="6">
                  <c:v>33532468.300000001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8800"/>
        <c:axId val="6270336"/>
      </c:lineChart>
      <c:catAx>
        <c:axId val="6268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6270336"/>
        <c:crosses val="autoZero"/>
        <c:auto val="1"/>
        <c:lblAlgn val="ctr"/>
        <c:lblOffset val="100"/>
        <c:noMultiLvlLbl val="0"/>
      </c:catAx>
      <c:valAx>
        <c:axId val="6270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MADE TEA PRODUCTION (KGS)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6268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PROJECTIONS FOR MADE </a:t>
            </a:r>
            <a:r>
              <a:rPr lang="en-US" dirty="0"/>
              <a:t>TEA PRODUCTION </a:t>
            </a:r>
            <a:r>
              <a:rPr lang="en-US" dirty="0" smtClean="0"/>
              <a:t>(</a:t>
            </a:r>
            <a:r>
              <a:rPr lang="en-US" dirty="0" smtClean="0"/>
              <a:t>TONS</a:t>
            </a:r>
            <a:r>
              <a:rPr lang="en-US" dirty="0" smtClean="0"/>
              <a:t>) 2014 - 2023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'[WOOD FAMILIY.xls]Sheet2'!$C$2</c:f>
              <c:strCache>
                <c:ptCount val="1"/>
                <c:pt idx="0">
                  <c:v>ESTATES</c:v>
                </c:pt>
              </c:strCache>
            </c:strRef>
          </c:tx>
          <c:invertIfNegative val="0"/>
          <c:cat>
            <c:strRef>
              <c:f>'[WOOD FAMILIY.xls]Sheet2'!$B$3:$B$11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'[WOOD FAMILIY.xls]Sheet2'!$C$3:$C$11</c:f>
              <c:numCache>
                <c:formatCode>_(* #,##0_);_(* \(#,##0\);_(* "-"??_);_(@_)</c:formatCode>
                <c:ptCount val="9"/>
                <c:pt idx="0">
                  <c:v>23000</c:v>
                </c:pt>
                <c:pt idx="1">
                  <c:v>25000</c:v>
                </c:pt>
                <c:pt idx="2">
                  <c:v>26000</c:v>
                </c:pt>
                <c:pt idx="3">
                  <c:v>26500</c:v>
                </c:pt>
                <c:pt idx="4">
                  <c:v>27500</c:v>
                </c:pt>
                <c:pt idx="5">
                  <c:v>28000</c:v>
                </c:pt>
                <c:pt idx="6">
                  <c:v>28500</c:v>
                </c:pt>
                <c:pt idx="7">
                  <c:v>29000</c:v>
                </c:pt>
                <c:pt idx="8">
                  <c:v>29500</c:v>
                </c:pt>
              </c:numCache>
            </c:numRef>
          </c:val>
        </c:ser>
        <c:ser>
          <c:idx val="1"/>
          <c:order val="1"/>
          <c:tx>
            <c:strRef>
              <c:f>'[WOOD FAMILIY.xls]Sheet2'!$D$2</c:f>
              <c:strCache>
                <c:ptCount val="1"/>
                <c:pt idx="0">
                  <c:v>S/H. FARMERS </c:v>
                </c:pt>
              </c:strCache>
            </c:strRef>
          </c:tx>
          <c:invertIfNegative val="0"/>
          <c:cat>
            <c:strRef>
              <c:f>'[WOOD FAMILIY.xls]Sheet2'!$B$3:$B$11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'[WOOD FAMILIY.xls]Sheet2'!$D$3:$D$11</c:f>
              <c:numCache>
                <c:formatCode>_(* #,##0_);_(* \(#,##0\);_(* "-"??_);_(@_)</c:formatCode>
                <c:ptCount val="9"/>
                <c:pt idx="0">
                  <c:v>12000</c:v>
                </c:pt>
                <c:pt idx="1">
                  <c:v>13000</c:v>
                </c:pt>
                <c:pt idx="2">
                  <c:v>14000</c:v>
                </c:pt>
                <c:pt idx="3">
                  <c:v>16000</c:v>
                </c:pt>
                <c:pt idx="4">
                  <c:v>16500</c:v>
                </c:pt>
                <c:pt idx="5">
                  <c:v>17000</c:v>
                </c:pt>
                <c:pt idx="6">
                  <c:v>17500</c:v>
                </c:pt>
                <c:pt idx="7">
                  <c:v>19000</c:v>
                </c:pt>
                <c:pt idx="8">
                  <c:v>19500</c:v>
                </c:pt>
              </c:numCache>
            </c:numRef>
          </c:val>
        </c:ser>
        <c:ser>
          <c:idx val="2"/>
          <c:order val="2"/>
          <c:tx>
            <c:strRef>
              <c:f>'[WOOD FAMILIY.xls]Sheet2'!$E$2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'[WOOD FAMILIY.xls]Sheet2'!$B$3:$B$11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'[WOOD FAMILIY.xls]Sheet2'!$E$3:$E$11</c:f>
              <c:numCache>
                <c:formatCode>_(* #,##0_);_(* \(#,##0\);_(* "-"??_);_(@_)</c:formatCode>
                <c:ptCount val="9"/>
                <c:pt idx="0">
                  <c:v>35000</c:v>
                </c:pt>
                <c:pt idx="1">
                  <c:v>38000</c:v>
                </c:pt>
                <c:pt idx="2">
                  <c:v>40000</c:v>
                </c:pt>
                <c:pt idx="3">
                  <c:v>42500</c:v>
                </c:pt>
                <c:pt idx="4">
                  <c:v>44000</c:v>
                </c:pt>
                <c:pt idx="5">
                  <c:v>45000</c:v>
                </c:pt>
                <c:pt idx="6">
                  <c:v>46000</c:v>
                </c:pt>
                <c:pt idx="7">
                  <c:v>48000</c:v>
                </c:pt>
                <c:pt idx="8">
                  <c:v>49000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1168"/>
        <c:axId val="6152960"/>
      </c:barChart>
      <c:catAx>
        <c:axId val="6151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6152960"/>
        <c:crosses val="autoZero"/>
        <c:auto val="1"/>
        <c:lblAlgn val="ctr"/>
        <c:lblOffset val="100"/>
        <c:noMultiLvlLbl val="0"/>
      </c:catAx>
      <c:valAx>
        <c:axId val="61529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QUANTITIES (TONS)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6151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MADE</a:t>
            </a:r>
            <a:r>
              <a:rPr lang="en-US" sz="2400" baseline="0"/>
              <a:t> TEA EXPORT TREND 2007/08 - 2013/14</a:t>
            </a:r>
            <a:endParaRPr lang="en-US" sz="24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'[Made Tea Export in Tanzania for the last five years.xls]Sheet2'!$B$3</c:f>
              <c:strCache>
                <c:ptCount val="1"/>
                <c:pt idx="0">
                  <c:v>Volume (tons)</c:v>
                </c:pt>
              </c:strCache>
            </c:strRef>
          </c:tx>
          <c:cat>
            <c:strRef>
              <c:f>'[Made Tea Export in Tanzania for the last five years.xls]Sheet2'!$A$4:$A$10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'[Made Tea Export in Tanzania for the last five years.xls]Sheet2'!$B$4:$B$10</c:f>
              <c:numCache>
                <c:formatCode>_(* #,##0_);_(* \(#,##0\);_(* "-"??_);_(@_)</c:formatCode>
                <c:ptCount val="7"/>
                <c:pt idx="0">
                  <c:v>26943</c:v>
                </c:pt>
                <c:pt idx="1">
                  <c:v>22606</c:v>
                </c:pt>
                <c:pt idx="2">
                  <c:v>28064</c:v>
                </c:pt>
                <c:pt idx="3">
                  <c:v>25972</c:v>
                </c:pt>
                <c:pt idx="4">
                  <c:v>27597</c:v>
                </c:pt>
                <c:pt idx="5">
                  <c:v>28064.056999999993</c:v>
                </c:pt>
                <c:pt idx="6">
                  <c:v>23925.135000000006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'[Made Tea Export in Tanzania for the last five years.xls]Sheet2'!$C$3</c:f>
              <c:strCache>
                <c:ptCount val="1"/>
                <c:pt idx="0">
                  <c:v>Earnings (USD) '000'</c:v>
                </c:pt>
              </c:strCache>
            </c:strRef>
          </c:tx>
          <c:cat>
            <c:strRef>
              <c:f>'[Made Tea Export in Tanzania for the last five years.xls]Sheet2'!$A$4:$A$10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'[Made Tea Export in Tanzania for the last five years.xls]Sheet2'!$C$4:$C$10</c:f>
              <c:numCache>
                <c:formatCode>_(* #,##0_);_(* \(#,##0\);_(* "-"??_);_(@_)</c:formatCode>
                <c:ptCount val="7"/>
                <c:pt idx="0">
                  <c:v>37177</c:v>
                </c:pt>
                <c:pt idx="1">
                  <c:v>35894</c:v>
                </c:pt>
                <c:pt idx="2">
                  <c:v>56001</c:v>
                </c:pt>
                <c:pt idx="3">
                  <c:v>43840</c:v>
                </c:pt>
                <c:pt idx="4">
                  <c:v>52721</c:v>
                </c:pt>
                <c:pt idx="5">
                  <c:v>58227.433999999994</c:v>
                </c:pt>
                <c:pt idx="6">
                  <c:v>45171.88499999998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'[Made Tea Export in Tanzania for the last five years.xls]Sheet2'!$D$3</c:f>
              <c:strCache>
                <c:ptCount val="1"/>
                <c:pt idx="0">
                  <c:v>Average Prices (US $/kg)</c:v>
                </c:pt>
              </c:strCache>
            </c:strRef>
          </c:tx>
          <c:cat>
            <c:strRef>
              <c:f>'[Made Tea Export in Tanzania for the last five years.xls]Sheet2'!$A$4:$A$10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'[Made Tea Export in Tanzania for the last five years.xls]Sheet2'!$D$4:$D$10</c:f>
              <c:numCache>
                <c:formatCode>_(* #,##0.00_);_(* \(#,##0.00\);_(* "-"??_);_(@_)</c:formatCode>
                <c:ptCount val="7"/>
                <c:pt idx="0">
                  <c:v>1.3798389191997922</c:v>
                </c:pt>
                <c:pt idx="1">
                  <c:v>1.5878085464036096</c:v>
                </c:pt>
                <c:pt idx="2">
                  <c:v>1.995474629418472</c:v>
                </c:pt>
                <c:pt idx="3">
                  <c:v>1.6879716617896197</c:v>
                </c:pt>
                <c:pt idx="4">
                  <c:v>1.9103888103779396</c:v>
                </c:pt>
                <c:pt idx="5">
                  <c:v>2.0748045801075734</c:v>
                </c:pt>
                <c:pt idx="6">
                  <c:v>1.8880514153838617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7104"/>
        <c:axId val="7968640"/>
      </c:lineChart>
      <c:catAx>
        <c:axId val="7967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968640"/>
        <c:crosses val="autoZero"/>
        <c:auto val="1"/>
        <c:lblAlgn val="ctr"/>
        <c:lblOffset val="100"/>
        <c:noMultiLvlLbl val="0"/>
      </c:catAx>
      <c:valAx>
        <c:axId val="7968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QUANTITIES</a:t>
                </a:r>
                <a:r>
                  <a:rPr lang="en-US" sz="1800" baseline="0"/>
                  <a:t> OF MADE TEA EXPORTED (TONS)</a:t>
                </a:r>
                <a:endParaRPr lang="en-US" sz="1800"/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67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MADE TEA </a:t>
            </a:r>
            <a:r>
              <a:rPr lang="en-US" dirty="0" smtClean="0"/>
              <a:t>EXPORT &amp; LOCAL SALES PROJECTION </a:t>
            </a:r>
            <a:r>
              <a:rPr lang="en-US" dirty="0"/>
              <a:t>(TONS</a:t>
            </a:r>
            <a:r>
              <a:rPr lang="en-US" dirty="0" smtClean="0"/>
              <a:t>) 2014 - 2023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'[WOOD FAMILIY.xls]Sheet2'!$C$2</c:f>
              <c:strCache>
                <c:ptCount val="1"/>
                <c:pt idx="0">
                  <c:v>EXPORT </c:v>
                </c:pt>
              </c:strCache>
            </c:strRef>
          </c:tx>
          <c:invertIfNegative val="0"/>
          <c:cat>
            <c:strRef>
              <c:f>'[WOOD FAMILIY.xls]Sheet2'!$B$3:$B$11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'[WOOD FAMILIY.xls]Sheet2'!$C$3:$C$11</c:f>
              <c:numCache>
                <c:formatCode>_(* #,##0_);_(* \(#,##0\);_(* "-"??_);_(@_)</c:formatCode>
                <c:ptCount val="9"/>
                <c:pt idx="0">
                  <c:v>28000</c:v>
                </c:pt>
                <c:pt idx="1">
                  <c:v>28500</c:v>
                </c:pt>
                <c:pt idx="2">
                  <c:v>30000</c:v>
                </c:pt>
                <c:pt idx="3">
                  <c:v>32000</c:v>
                </c:pt>
                <c:pt idx="4">
                  <c:v>33000</c:v>
                </c:pt>
                <c:pt idx="5">
                  <c:v>34000</c:v>
                </c:pt>
                <c:pt idx="6">
                  <c:v>34000</c:v>
                </c:pt>
                <c:pt idx="7">
                  <c:v>34500</c:v>
                </c:pt>
                <c:pt idx="8">
                  <c:v>35000</c:v>
                </c:pt>
              </c:numCache>
            </c:numRef>
          </c:val>
        </c:ser>
        <c:ser>
          <c:idx val="1"/>
          <c:order val="1"/>
          <c:tx>
            <c:strRef>
              <c:f>'[WOOD FAMILIY.xls]Sheet2'!$D$2</c:f>
              <c:strCache>
                <c:ptCount val="1"/>
                <c:pt idx="0">
                  <c:v>LOCAL SALES </c:v>
                </c:pt>
              </c:strCache>
            </c:strRef>
          </c:tx>
          <c:invertIfNegative val="0"/>
          <c:cat>
            <c:strRef>
              <c:f>'[WOOD FAMILIY.xls]Sheet2'!$B$3:$B$11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'[WOOD FAMILIY.xls]Sheet2'!$D$3:$D$11</c:f>
              <c:numCache>
                <c:formatCode>_(* #,##0_);_(* \(#,##0\);_(* "-"??_);_(@_)</c:formatCode>
                <c:ptCount val="9"/>
                <c:pt idx="0">
                  <c:v>7000</c:v>
                </c:pt>
                <c:pt idx="1">
                  <c:v>9500</c:v>
                </c:pt>
                <c:pt idx="2">
                  <c:v>10000</c:v>
                </c:pt>
                <c:pt idx="3">
                  <c:v>10500</c:v>
                </c:pt>
                <c:pt idx="4">
                  <c:v>11000</c:v>
                </c:pt>
                <c:pt idx="5">
                  <c:v>11000</c:v>
                </c:pt>
                <c:pt idx="6">
                  <c:v>12000</c:v>
                </c:pt>
                <c:pt idx="7">
                  <c:v>13500</c:v>
                </c:pt>
                <c:pt idx="8">
                  <c:v>14000</c:v>
                </c:pt>
              </c:numCache>
            </c:numRef>
          </c:val>
        </c:ser>
        <c:ser>
          <c:idx val="2"/>
          <c:order val="2"/>
          <c:tx>
            <c:strRef>
              <c:f>'[WOOD FAMILIY.xls]Sheet2'!$E$2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'[WOOD FAMILIY.xls]Sheet2'!$B$3:$B$11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'[WOOD FAMILIY.xls]Sheet2'!$E$3:$E$11</c:f>
              <c:numCache>
                <c:formatCode>_(* #,##0_);_(* \(#,##0\);_(* "-"??_);_(@_)</c:formatCode>
                <c:ptCount val="9"/>
                <c:pt idx="0">
                  <c:v>35000</c:v>
                </c:pt>
                <c:pt idx="1">
                  <c:v>38000</c:v>
                </c:pt>
                <c:pt idx="2">
                  <c:v>40000</c:v>
                </c:pt>
                <c:pt idx="3">
                  <c:v>42500</c:v>
                </c:pt>
                <c:pt idx="4">
                  <c:v>44000</c:v>
                </c:pt>
                <c:pt idx="5">
                  <c:v>45000</c:v>
                </c:pt>
                <c:pt idx="6">
                  <c:v>46000</c:v>
                </c:pt>
                <c:pt idx="7">
                  <c:v>48000</c:v>
                </c:pt>
                <c:pt idx="8">
                  <c:v>49000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1024"/>
        <c:axId val="8002560"/>
      </c:barChart>
      <c:catAx>
        <c:axId val="8001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8002560"/>
        <c:crosses val="autoZero"/>
        <c:auto val="1"/>
        <c:lblAlgn val="ctr"/>
        <c:lblOffset val="100"/>
        <c:noMultiLvlLbl val="0"/>
      </c:catAx>
      <c:valAx>
        <c:axId val="8002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QUANTITIES (TONS)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8001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PRICES FOR DIRECT EXPORT</a:t>
            </a:r>
            <a:r>
              <a:rPr lang="en-US" sz="1400" dirty="0"/>
              <a:t>, MOMBASA AUCTION</a:t>
            </a:r>
            <a:r>
              <a:rPr lang="en-US" sz="1400" baseline="0" dirty="0"/>
              <a:t> &amp; LOCAL </a:t>
            </a:r>
            <a:r>
              <a:rPr lang="en-US" sz="1400" baseline="0" dirty="0" smtClean="0"/>
              <a:t>SALES</a:t>
            </a:r>
            <a:r>
              <a:rPr lang="en-US" sz="1400" dirty="0" smtClean="0"/>
              <a:t> </a:t>
            </a:r>
            <a:r>
              <a:rPr lang="en-US" sz="1400" dirty="0"/>
              <a:t>(USD/KG)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'[Local sales of made tea in Tanzania for the last five years.xls]Sheet2'!$B$12</c:f>
              <c:strCache>
                <c:ptCount val="1"/>
                <c:pt idx="0">
                  <c:v>EXPORT</c:v>
                </c:pt>
              </c:strCache>
            </c:strRef>
          </c:tx>
          <c:cat>
            <c:strRef>
              <c:f>'[Local sales of made tea in Tanzania for the last five years.xls]Sheet2'!$A$13:$A$19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'[Local sales of made tea in Tanzania for the last five years.xls]Sheet2'!$B$13:$B$19</c:f>
              <c:numCache>
                <c:formatCode>_(* #,##0.00_);_(* \(#,##0.00\);_(* "-"??_);_(@_)</c:formatCode>
                <c:ptCount val="7"/>
                <c:pt idx="0">
                  <c:v>1.38</c:v>
                </c:pt>
                <c:pt idx="1">
                  <c:v>1.59</c:v>
                </c:pt>
                <c:pt idx="2">
                  <c:v>2</c:v>
                </c:pt>
                <c:pt idx="3">
                  <c:v>1.69</c:v>
                </c:pt>
                <c:pt idx="4">
                  <c:v>1.91</c:v>
                </c:pt>
                <c:pt idx="5">
                  <c:v>2.0699999999999998</c:v>
                </c:pt>
                <c:pt idx="6">
                  <c:v>1.89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'[Local sales of made tea in Tanzania for the last five years.xls]Sheet2'!$C$12</c:f>
              <c:strCache>
                <c:ptCount val="1"/>
                <c:pt idx="0">
                  <c:v>MOMBASA AUCT.</c:v>
                </c:pt>
              </c:strCache>
            </c:strRef>
          </c:tx>
          <c:cat>
            <c:strRef>
              <c:f>'[Local sales of made tea in Tanzania for the last five years.xls]Sheet2'!$A$13:$A$19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'[Local sales of made tea in Tanzania for the last five years.xls]Sheet2'!$C$13:$C$19</c:f>
              <c:numCache>
                <c:formatCode>_(* #,##0.00_);_(* \(#,##0.00\);_(* "-"??_);_(@_)</c:formatCode>
                <c:ptCount val="7"/>
                <c:pt idx="0">
                  <c:v>1.1499999999999999</c:v>
                </c:pt>
                <c:pt idx="1">
                  <c:v>1.5</c:v>
                </c:pt>
                <c:pt idx="2">
                  <c:v>1.55</c:v>
                </c:pt>
                <c:pt idx="3">
                  <c:v>1.52</c:v>
                </c:pt>
                <c:pt idx="4">
                  <c:v>1.38</c:v>
                </c:pt>
                <c:pt idx="5">
                  <c:v>1.64</c:v>
                </c:pt>
                <c:pt idx="6">
                  <c:v>1.57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'[Local sales of made tea in Tanzania for the last five years.xls]Sheet2'!$D$12</c:f>
              <c:strCache>
                <c:ptCount val="1"/>
                <c:pt idx="0">
                  <c:v>LOCAL SALES</c:v>
                </c:pt>
              </c:strCache>
            </c:strRef>
          </c:tx>
          <c:cat>
            <c:strRef>
              <c:f>'[Local sales of made tea in Tanzania for the last five years.xls]Sheet2'!$A$13:$A$19</c:f>
              <c:strCache>
                <c:ptCount val="7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</c:strCache>
            </c:strRef>
          </c:cat>
          <c:val>
            <c:numRef>
              <c:f>'[Local sales of made tea in Tanzania for the last five years.xls]Sheet2'!$D$13:$D$19</c:f>
              <c:numCache>
                <c:formatCode>_(* #,##0.00_);_(* \(#,##0.00\);_(* "-"??_);_(@_)</c:formatCode>
                <c:ptCount val="7"/>
                <c:pt idx="0">
                  <c:v>4.3216566927210556</c:v>
                </c:pt>
                <c:pt idx="1">
                  <c:v>3.6014544802867388</c:v>
                </c:pt>
                <c:pt idx="2">
                  <c:v>3.9166484489153652</c:v>
                </c:pt>
                <c:pt idx="3">
                  <c:v>3.3438288434433425</c:v>
                </c:pt>
                <c:pt idx="4">
                  <c:v>3.7315808322610491</c:v>
                </c:pt>
                <c:pt idx="5">
                  <c:v>4.294602411381427</c:v>
                </c:pt>
                <c:pt idx="6">
                  <c:v>4.3014786775076743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4384"/>
        <c:axId val="8066176"/>
      </c:lineChart>
      <c:catAx>
        <c:axId val="8064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8066176"/>
        <c:crosses val="autoZero"/>
        <c:auto val="1"/>
        <c:lblAlgn val="ctr"/>
        <c:lblOffset val="100"/>
        <c:noMultiLvlLbl val="0"/>
      </c:catAx>
      <c:valAx>
        <c:axId val="806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PRICES (USD/KG)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64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2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3C41-92FB-4EC3-A54A-BE7B9EFF2C8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D0BC-9048-4C5F-A6AD-8F4F518CA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lbertus Extra Bold" pitchFamily="34" charset="0"/>
              </a:rPr>
              <a:t>TANZANIA TEA INDUSTRY</a:t>
            </a:r>
            <a:endParaRPr lang="en-US" sz="54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CURRENT STATUS &amp; FUTURE PROSPECTS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CONCLUSION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Planted area to increase to 25,000ha by 2022/23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Made tea volume to increase to over 50,000 tons by 2022/23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Local sale volume </a:t>
            </a:r>
            <a:r>
              <a:rPr lang="en-US" dirty="0">
                <a:solidFill>
                  <a:srgbClr val="7030A0"/>
                </a:solidFill>
              </a:rPr>
              <a:t>to increase to over </a:t>
            </a:r>
            <a:r>
              <a:rPr lang="en-US" dirty="0" smtClean="0">
                <a:solidFill>
                  <a:srgbClr val="7030A0"/>
                </a:solidFill>
              </a:rPr>
              <a:t> 20% by 2022/23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Export sales to constitute less than the current 85%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Quality of tea to increase from “low to medium” to high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Average Annual Income to increase to over USD 100m 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209800"/>
            <a:ext cx="3008313" cy="3852863"/>
          </a:xfrm>
        </p:spPr>
        <p:txBody>
          <a:bodyPr>
            <a:normAutofit/>
          </a:bodyPr>
          <a:lstStyle/>
          <a:p>
            <a:pPr algn="ctr"/>
            <a:endParaRPr lang="en-US" sz="40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FUTURE PROSPECTS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1981200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THANK YOU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6" name="Picture 3" descr="C:\Documents and Settings\TANZANIA TEA\Local Settings\Temporary Internet Files\Content.Word\PICTURE - SHAMBA NA BWA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Overview of Tea Industry in Tanzania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Planted area – 22,721.55ha</a:t>
            </a: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Estates Subsector	- 11,272.10 ha</a:t>
            </a: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Smallholders subsector - 11,449.45 ha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Tea processing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	- 19 factories owned by large scale farmers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	- 4 factories jointly owned with S.H/farmers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- Av. MT production 33,000 tons/annum</a:t>
            </a:r>
          </a:p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Tea Blending and packing</a:t>
            </a:r>
          </a:p>
          <a:p>
            <a:pPr algn="just" fontAlgn="base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		- 9 factories owned by private companies		- Av. Local sales 5,000 tons/annum</a:t>
            </a:r>
          </a:p>
          <a:p>
            <a:pPr algn="just" fontAlgn="base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Av. Foreign Exchange Earnings –over USD </a:t>
            </a:r>
            <a:r>
              <a:rPr lang="en-US" sz="2800" dirty="0">
                <a:solidFill>
                  <a:srgbClr val="7030A0"/>
                </a:solidFill>
              </a:rPr>
              <a:t>5</a:t>
            </a:r>
            <a:r>
              <a:rPr lang="en-US" sz="2800" dirty="0" smtClean="0">
                <a:solidFill>
                  <a:srgbClr val="7030A0"/>
                </a:solidFill>
              </a:rPr>
              <a:t>0m annually</a:t>
            </a:r>
          </a:p>
          <a:p>
            <a:pPr algn="just" fontAlgn="base">
              <a:buNone/>
            </a:pPr>
            <a:endParaRPr lang="en-US" sz="2800" dirty="0" smtClean="0">
              <a:solidFill>
                <a:srgbClr val="7030A0"/>
              </a:solidFill>
            </a:endParaRPr>
          </a:p>
          <a:p>
            <a:pPr algn="just" fontAlgn="base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68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Contents za E\data from alfred\MAP - TEA GROWING AREAS IN TANZ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"/>
            <a:ext cx="8001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88999"/>
              </p:ext>
            </p:extLst>
          </p:nvPr>
        </p:nvGraphicFramePr>
        <p:xfrm>
          <a:off x="381000" y="381000"/>
          <a:ext cx="8382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84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456544"/>
              </p:ext>
            </p:extLst>
          </p:nvPr>
        </p:nvGraphicFramePr>
        <p:xfrm>
          <a:off x="381000" y="2286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9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940050"/>
              </p:ext>
            </p:extLst>
          </p:nvPr>
        </p:nvGraphicFramePr>
        <p:xfrm>
          <a:off x="76200" y="0"/>
          <a:ext cx="8991601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24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49760"/>
              </p:ext>
            </p:extLst>
          </p:nvPr>
        </p:nvGraphicFramePr>
        <p:xfrm>
          <a:off x="381000" y="228600"/>
          <a:ext cx="8458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69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176875"/>
              </p:ext>
            </p:extLst>
          </p:nvPr>
        </p:nvGraphicFramePr>
        <p:xfrm>
          <a:off x="381000" y="381000"/>
          <a:ext cx="8458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68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INITIATIVES UNDERTAKEN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sz="3100" b="1" dirty="0" smtClean="0">
                <a:solidFill>
                  <a:srgbClr val="00B050"/>
                </a:solidFill>
              </a:rPr>
              <a:t>Launching of Tea industry strategy </a:t>
            </a:r>
            <a:r>
              <a:rPr lang="en-US" sz="3100" dirty="0" smtClean="0"/>
              <a:t>(2012/13-2022/23), envisage; Double tea productivity &amp; Focus on quality</a:t>
            </a:r>
          </a:p>
          <a:p>
            <a:r>
              <a:rPr lang="en-US" sz="3100" b="1" dirty="0" smtClean="0">
                <a:solidFill>
                  <a:srgbClr val="00B050"/>
                </a:solidFill>
              </a:rPr>
              <a:t>Government subsidies </a:t>
            </a:r>
            <a:r>
              <a:rPr lang="en-US" sz="3100" dirty="0" smtClean="0"/>
              <a:t>on improved clonal planting materials; TSHTDA- 45m &amp; TRIT-70m</a:t>
            </a:r>
          </a:p>
          <a:p>
            <a:r>
              <a:rPr lang="en-US" sz="3100" b="1" dirty="0" smtClean="0">
                <a:solidFill>
                  <a:srgbClr val="00B050"/>
                </a:solidFill>
              </a:rPr>
              <a:t>Partnership between private Estates &amp; The Government of Tanzania</a:t>
            </a:r>
            <a:r>
              <a:rPr lang="en-US" sz="3100" dirty="0" smtClean="0"/>
              <a:t>; aims at;</a:t>
            </a:r>
          </a:p>
          <a:p>
            <a:pPr lvl="1"/>
            <a:r>
              <a:rPr lang="en-US" sz="3100" dirty="0" smtClean="0"/>
              <a:t>Double tea production to some estates in Southern Highlands</a:t>
            </a:r>
          </a:p>
          <a:p>
            <a:pPr lvl="1"/>
            <a:r>
              <a:rPr lang="en-US" sz="3100" dirty="0" smtClean="0"/>
              <a:t>Improve productivity for the participating smallholder in an area of 6,000ha</a:t>
            </a:r>
          </a:p>
          <a:p>
            <a:r>
              <a:rPr lang="en-US" sz="3100" b="1" dirty="0" smtClean="0">
                <a:solidFill>
                  <a:srgbClr val="00B050"/>
                </a:solidFill>
              </a:rPr>
              <a:t>Introduction of Green Leaf Pricing Mechanism</a:t>
            </a:r>
          </a:p>
          <a:p>
            <a:pPr lvl="1"/>
            <a:r>
              <a:rPr lang="en-US" sz="3100" dirty="0" smtClean="0"/>
              <a:t>Based on Cost sharing &amp; final market price</a:t>
            </a:r>
          </a:p>
          <a:p>
            <a:pPr lvl="1"/>
            <a:r>
              <a:rPr lang="en-US" sz="3100" dirty="0" smtClean="0"/>
              <a:t>Introduce first and Second payment system </a:t>
            </a:r>
          </a:p>
          <a:p>
            <a:pPr lvl="1"/>
            <a:r>
              <a:rPr lang="en-US" sz="3100" dirty="0" smtClean="0"/>
              <a:t>Improve quality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95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545</TotalTime>
  <Words>255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TANZANIA TEA INDUSTRY</vt:lpstr>
      <vt:lpstr>Overview of Tea Industry in Tanzania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INITIATIVES UNDERTAKEN</vt:lpstr>
      <vt:lpstr>CONCLUSION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 TEA EXPORT - SEVEN YEARS TREND</dc:title>
  <dc:creator>USER</dc:creator>
  <cp:lastModifiedBy>Simbua</cp:lastModifiedBy>
  <cp:revision>42</cp:revision>
  <cp:lastPrinted>2014-10-28T12:12:00Z</cp:lastPrinted>
  <dcterms:created xsi:type="dcterms:W3CDTF">2014-10-27T06:15:12Z</dcterms:created>
  <dcterms:modified xsi:type="dcterms:W3CDTF">2014-11-05T06:36:31Z</dcterms:modified>
</cp:coreProperties>
</file>