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912" r:id="rId1"/>
  </p:sldMasterIdLst>
  <p:notesMasterIdLst>
    <p:notesMasterId r:id="rId27"/>
  </p:notesMasterIdLst>
  <p:sldIdLst>
    <p:sldId id="256" r:id="rId2"/>
    <p:sldId id="259" r:id="rId3"/>
    <p:sldId id="283" r:id="rId4"/>
    <p:sldId id="260" r:id="rId5"/>
    <p:sldId id="285" r:id="rId6"/>
    <p:sldId id="270" r:id="rId7"/>
    <p:sldId id="286" r:id="rId8"/>
    <p:sldId id="287" r:id="rId9"/>
    <p:sldId id="288" r:id="rId10"/>
    <p:sldId id="289" r:id="rId11"/>
    <p:sldId id="290" r:id="rId12"/>
    <p:sldId id="292" r:id="rId13"/>
    <p:sldId id="293" r:id="rId14"/>
    <p:sldId id="294" r:id="rId15"/>
    <p:sldId id="295" r:id="rId16"/>
    <p:sldId id="276" r:id="rId17"/>
    <p:sldId id="277" r:id="rId18"/>
    <p:sldId id="284" r:id="rId19"/>
    <p:sldId id="300" r:id="rId20"/>
    <p:sldId id="302" r:id="rId21"/>
    <p:sldId id="308" r:id="rId22"/>
    <p:sldId id="305" r:id="rId23"/>
    <p:sldId id="307" r:id="rId24"/>
    <p:sldId id="268" r:id="rId25"/>
    <p:sldId id="27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05C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938EB8-0CAB-433A-AD29-FE59761F188E}" type="datetimeFigureOut">
              <a:rPr lang="en-US" smtClean="0"/>
              <a:pPr/>
              <a:t>11/6/2014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4263C4-4AC9-4E80-B209-BC8C1481E1F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4263C4-4AC9-4E80-B209-BC8C1481E1F4}"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Rot="1" noChangeAspect="1" noTextEdit="1"/>
          </p:cNvSpPr>
          <p:nvPr>
            <p:ph type="sldImg"/>
          </p:nvPr>
        </p:nvSpPr>
        <p:spPr bwMode="auto">
          <a:noFill/>
          <a:ln>
            <a:solidFill>
              <a:srgbClr val="000000"/>
            </a:solidFill>
            <a:miter lim="800000"/>
            <a:headEnd/>
            <a:tailEnd/>
          </a:ln>
        </p:spPr>
      </p:sp>
      <p:sp>
        <p:nvSpPr>
          <p:cNvPr id="65538"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Rot="1" noChangeAspect="1" noTextEdit="1"/>
          </p:cNvSpPr>
          <p:nvPr>
            <p:ph type="sldImg"/>
          </p:nvPr>
        </p:nvSpPr>
        <p:spPr bwMode="auto">
          <a:noFill/>
          <a:ln>
            <a:solidFill>
              <a:srgbClr val="000000"/>
            </a:solidFill>
            <a:miter lim="800000"/>
            <a:headEnd/>
            <a:tailEnd/>
          </a:ln>
        </p:spPr>
      </p:sp>
      <p:sp>
        <p:nvSpPr>
          <p:cNvPr id="71682"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Rot="1" noChangeAspect="1" noTextEdit="1"/>
          </p:cNvSpPr>
          <p:nvPr>
            <p:ph type="sldImg"/>
          </p:nvPr>
        </p:nvSpPr>
        <p:spPr bwMode="auto">
          <a:noFill/>
          <a:ln>
            <a:solidFill>
              <a:srgbClr val="000000"/>
            </a:solidFill>
            <a:miter lim="800000"/>
            <a:headEnd/>
            <a:tailEnd/>
          </a:ln>
        </p:spPr>
      </p:sp>
      <p:sp>
        <p:nvSpPr>
          <p:cNvPr id="74754"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TextEdit="1"/>
          </p:cNvSpPr>
          <p:nvPr>
            <p:ph type="sldImg"/>
          </p:nvPr>
        </p:nvSpPr>
        <p:spPr bwMode="auto">
          <a:noFill/>
          <a:ln>
            <a:solidFill>
              <a:srgbClr val="000000"/>
            </a:solidFill>
            <a:miter lim="800000"/>
            <a:headEnd/>
            <a:tailEnd/>
          </a:ln>
        </p:spPr>
      </p:sp>
      <p:sp>
        <p:nvSpPr>
          <p:cNvPr id="76802"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1DEABC-D766-4322-8E78-B830FAE35C72}" type="datetime4">
              <a:rPr lang="en-US" smtClean="0"/>
              <a:pPr/>
              <a:t>November 6, 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November 6,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November 6,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3CFDFB6-A031-4EA8-AA19-CC3735CA187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33F43-3E86-47E4-BFBB-2476D384E1C6}" type="datetime4">
              <a:rPr lang="en-US" smtClean="0"/>
              <a:pPr/>
              <a:t>November 6,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1663BA-01FC-4367-B6F3-ABB2645D55F1}" type="datetime4">
              <a:rPr lang="en-US" smtClean="0"/>
              <a:pPr/>
              <a:t>November 6, 2014</a:t>
            </a:fld>
            <a:endParaRPr lang="en-US" dirty="0"/>
          </a:p>
        </p:txBody>
      </p:sp>
      <p:sp>
        <p:nvSpPr>
          <p:cNvPr id="8" name="Slide Number Placeholder 7"/>
          <p:cNvSpPr>
            <a:spLocks noGrp="1"/>
          </p:cNvSpPr>
          <p:nvPr>
            <p:ph type="sldNum" sz="quarter" idx="11"/>
          </p:nvPr>
        </p:nvSpPr>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November 6,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November 6, 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November 6, 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November 6, 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November 6,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November 6,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7D0EFEE-2756-4A20-BF2A-63F0A94F99AC}" type="datetime4">
              <a:rPr lang="en-US" smtClean="0"/>
              <a:pPr/>
              <a:t>November 6, 2014</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 id="2147483924" r:id="rId12"/>
  </p:sldLayoutIdLs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4.jpeg"/><Relationship Id="rId5" Type="http://schemas.openxmlformats.org/officeDocument/2006/relationships/oleObject" Target="../embeddings/Microsoft_Office_Excel_97-2003_Worksheet2.xls"/><Relationship Id="rId4" Type="http://schemas.openxmlformats.org/officeDocument/2006/relationships/oleObject" Target="../embeddings/Microsoft_Office_Excel_97-2003_Worksheet1.xls"/></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oleObject" Target="../embeddings/Microsoft_Office_Excel_97-2003_Worksheet4.xls"/><Relationship Id="rId4" Type="http://schemas.openxmlformats.org/officeDocument/2006/relationships/oleObject" Target="../embeddings/Microsoft_Office_Excel_97-2003_Worksheet3.xls"/></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3326" y="568234"/>
            <a:ext cx="7772400" cy="4571999"/>
          </a:xfrm>
        </p:spPr>
        <p:txBody>
          <a:bodyPr/>
          <a:lstStyle/>
          <a:p>
            <a:r>
              <a:rPr lang="en-US" sz="2400" b="1" dirty="0" smtClean="0">
                <a:latin typeface="+mn-lt"/>
              </a:rPr>
              <a:t>21</a:t>
            </a:r>
            <a:r>
              <a:rPr lang="en-US" sz="2400" b="1" baseline="30000" dirty="0" smtClean="0">
                <a:latin typeface="+mn-lt"/>
              </a:rPr>
              <a:t>st</a:t>
            </a:r>
            <a:r>
              <a:rPr lang="en-US" sz="2400" b="1" dirty="0" smtClean="0">
                <a:latin typeface="+mn-lt"/>
              </a:rPr>
              <a:t> session of </a:t>
            </a:r>
            <a:r>
              <a:rPr lang="en-US" sz="2400" b="1" dirty="0" err="1" smtClean="0">
                <a:latin typeface="+mn-lt"/>
              </a:rPr>
              <a:t>fao</a:t>
            </a:r>
            <a:r>
              <a:rPr lang="en-US" sz="2400" b="1" dirty="0" smtClean="0">
                <a:latin typeface="+mn-lt"/>
              </a:rPr>
              <a:t>-IGG ON TEA, BANDUNG</a:t>
            </a:r>
            <a:br>
              <a:rPr lang="en-US" sz="2400" b="1" dirty="0" smtClean="0">
                <a:latin typeface="+mn-lt"/>
              </a:rPr>
            </a:br>
            <a:r>
              <a:rPr lang="en-US" sz="2400" b="1" dirty="0" smtClean="0">
                <a:latin typeface="+mn-lt"/>
              </a:rPr>
              <a:t>05-07 November, 2014 </a:t>
            </a:r>
            <a:br>
              <a:rPr lang="en-US" sz="2400" b="1" dirty="0" smtClean="0">
                <a:latin typeface="+mn-lt"/>
              </a:rPr>
            </a:br>
            <a:r>
              <a:rPr lang="en-US" sz="2400" b="1" dirty="0" smtClean="0">
                <a:latin typeface="+mn-lt"/>
              </a:rPr>
              <a:t/>
            </a:r>
            <a:br>
              <a:rPr lang="en-US" sz="2400" b="1" dirty="0" smtClean="0">
                <a:latin typeface="+mn-lt"/>
              </a:rPr>
            </a:br>
            <a:r>
              <a:rPr lang="en-US" sz="2400" b="1" dirty="0" smtClean="0">
                <a:latin typeface="+mn-lt"/>
              </a:rPr>
              <a:t/>
            </a:r>
            <a:br>
              <a:rPr lang="en-US" sz="2400" b="1" dirty="0" smtClean="0">
                <a:latin typeface="+mn-lt"/>
              </a:rPr>
            </a:br>
            <a:r>
              <a:rPr lang="en-US" sz="2400" b="1" dirty="0" smtClean="0">
                <a:latin typeface="+mn-lt"/>
              </a:rPr>
              <a:t>Report of The </a:t>
            </a:r>
            <a:br>
              <a:rPr lang="en-US" sz="2400" b="1" dirty="0" smtClean="0">
                <a:latin typeface="+mn-lt"/>
              </a:rPr>
            </a:br>
            <a:r>
              <a:rPr lang="en-US" sz="2400" b="1" dirty="0" smtClean="0">
                <a:latin typeface="+mn-lt"/>
              </a:rPr>
              <a:t>Working Group on MRL in tea brew </a:t>
            </a:r>
            <a:br>
              <a:rPr lang="en-US" sz="2400" b="1" dirty="0" smtClean="0">
                <a:latin typeface="+mn-lt"/>
              </a:rPr>
            </a:br>
            <a:r>
              <a:rPr lang="en-US" sz="2400" b="1" dirty="0" smtClean="0">
                <a:latin typeface="+mn-lt"/>
              </a:rPr>
              <a:t>(2012-2014) </a:t>
            </a:r>
            <a:br>
              <a:rPr lang="en-US" sz="2400" b="1" dirty="0" smtClean="0">
                <a:latin typeface="+mn-lt"/>
              </a:rPr>
            </a:br>
            <a:r>
              <a:rPr lang="en-US" sz="2400" b="1" dirty="0">
                <a:latin typeface="+mn-lt"/>
              </a:rPr>
              <a:t/>
            </a:r>
            <a:br>
              <a:rPr lang="en-US" sz="2400" b="1" dirty="0">
                <a:latin typeface="+mn-lt"/>
              </a:rPr>
            </a:br>
            <a:r>
              <a:rPr lang="en-US" sz="2400" dirty="0" smtClean="0">
                <a:solidFill>
                  <a:srgbClr val="0F05CD"/>
                </a:solidFill>
              </a:rPr>
              <a:t>CHAIR: China       Co-Chair : India &amp; USA</a:t>
            </a:r>
            <a:br>
              <a:rPr lang="en-US" sz="2400" dirty="0" smtClean="0">
                <a:solidFill>
                  <a:srgbClr val="0F05CD"/>
                </a:solidFill>
              </a:rPr>
            </a:br>
            <a:endParaRPr lang="en-US" sz="2400" b="1" dirty="0">
              <a:latin typeface="+mn-lt"/>
            </a:endParaRPr>
          </a:p>
        </p:txBody>
      </p:sp>
      <p:sp>
        <p:nvSpPr>
          <p:cNvPr id="3" name="Subtitle 2"/>
          <p:cNvSpPr>
            <a:spLocks noGrp="1"/>
          </p:cNvSpPr>
          <p:nvPr>
            <p:ph type="subTitle" idx="1"/>
          </p:nvPr>
        </p:nvSpPr>
        <p:spPr>
          <a:xfrm>
            <a:off x="457200" y="4859383"/>
            <a:ext cx="7332006" cy="1489160"/>
          </a:xfrm>
        </p:spPr>
        <p:txBody>
          <a:bodyPr>
            <a:normAutofit fontScale="92500" lnSpcReduction="10000"/>
          </a:bodyPr>
          <a:lstStyle/>
          <a:p>
            <a:endParaRPr lang="en-US" dirty="0" smtClean="0">
              <a:solidFill>
                <a:srgbClr val="0F05CD"/>
              </a:solidFill>
              <a:latin typeface="+mn-lt"/>
            </a:endParaRPr>
          </a:p>
          <a:p>
            <a:pPr>
              <a:spcBef>
                <a:spcPts val="0"/>
              </a:spcBef>
              <a:spcAft>
                <a:spcPts val="0"/>
              </a:spcAft>
            </a:pPr>
            <a:r>
              <a:rPr lang="en-US" b="1" dirty="0" smtClean="0">
                <a:solidFill>
                  <a:schemeClr val="tx1"/>
                </a:solidFill>
                <a:latin typeface="+mn-lt"/>
              </a:rPr>
              <a:t>DR Y Jiang</a:t>
            </a:r>
          </a:p>
          <a:p>
            <a:pPr>
              <a:spcBef>
                <a:spcPts val="0"/>
              </a:spcBef>
              <a:spcAft>
                <a:spcPts val="0"/>
              </a:spcAft>
            </a:pPr>
            <a:r>
              <a:rPr lang="en-US" b="1" dirty="0" smtClean="0">
                <a:solidFill>
                  <a:schemeClr val="tx1"/>
                </a:solidFill>
                <a:latin typeface="+mn-lt"/>
              </a:rPr>
              <a:t>Dr a k </a:t>
            </a:r>
            <a:r>
              <a:rPr lang="en-US" b="1" dirty="0" err="1" smtClean="0">
                <a:solidFill>
                  <a:schemeClr val="tx1"/>
                </a:solidFill>
                <a:latin typeface="+mn-lt"/>
              </a:rPr>
              <a:t>barooah</a:t>
            </a:r>
            <a:r>
              <a:rPr lang="en-US" b="1" dirty="0" smtClean="0">
                <a:solidFill>
                  <a:schemeClr val="tx1"/>
                </a:solidFill>
                <a:latin typeface="+mn-lt"/>
              </a:rPr>
              <a:t> </a:t>
            </a:r>
          </a:p>
          <a:p>
            <a:pPr>
              <a:spcBef>
                <a:spcPts val="0"/>
              </a:spcBef>
              <a:spcAft>
                <a:spcPts val="0"/>
              </a:spcAft>
            </a:pPr>
            <a:r>
              <a:rPr lang="en-US" b="1" dirty="0" smtClean="0">
                <a:solidFill>
                  <a:schemeClr val="tx1"/>
                </a:solidFill>
                <a:latin typeface="+mn-lt"/>
              </a:rPr>
              <a:t>MR PETER GOGGI </a:t>
            </a:r>
          </a:p>
          <a:p>
            <a:pPr>
              <a:spcBef>
                <a:spcPts val="0"/>
              </a:spcBef>
              <a:spcAft>
                <a:spcPts val="0"/>
              </a:spcAft>
            </a:pPr>
            <a:r>
              <a:rPr lang="en-US" dirty="0" err="1" smtClean="0">
                <a:solidFill>
                  <a:schemeClr val="tx1"/>
                </a:solidFill>
                <a:latin typeface="+mn-lt"/>
              </a:rPr>
              <a:t>Jt</a:t>
            </a:r>
            <a:r>
              <a:rPr lang="en-US" dirty="0" smtClean="0">
                <a:solidFill>
                  <a:schemeClr val="tx1"/>
                </a:solidFill>
                <a:latin typeface="+mn-lt"/>
              </a:rPr>
              <a:t> Coordinators, WG on TEA BREW</a:t>
            </a:r>
            <a:endParaRPr lang="en-US" dirty="0">
              <a:solidFill>
                <a:schemeClr val="tx1"/>
              </a:solidFill>
            </a:endParaRPr>
          </a:p>
        </p:txBody>
      </p:sp>
    </p:spTree>
    <p:extLst>
      <p:ext uri="{BB962C8B-B14F-4D97-AF65-F5344CB8AC3E}">
        <p14:creationId xmlns:p14="http://schemas.microsoft.com/office/powerpoint/2010/main" xmlns="" val="2661343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91440" y="2111838"/>
          <a:ext cx="8791304" cy="2743200"/>
        </p:xfrm>
        <a:graphic>
          <a:graphicData uri="http://schemas.openxmlformats.org/drawingml/2006/table">
            <a:tbl>
              <a:tblPr/>
              <a:tblGrid>
                <a:gridCol w="1606731"/>
                <a:gridCol w="1371601"/>
                <a:gridCol w="1254035"/>
                <a:gridCol w="1489165"/>
                <a:gridCol w="1397726"/>
                <a:gridCol w="1672046"/>
              </a:tblGrid>
              <a:tr h="239395">
                <a:tc>
                  <a:txBody>
                    <a:bodyPr/>
                    <a:lstStyle/>
                    <a:p>
                      <a:pPr marL="0" marR="0" algn="l">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Pesticides </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Rate of application</a:t>
                      </a:r>
                      <a:endParaRPr lang="en-US" sz="3600" kern="100" dirty="0">
                        <a:latin typeface="Times New Roman" pitchFamily="18" charset="0"/>
                        <a:ea typeface="SimSun"/>
                        <a:cs typeface="Times New Roman" pitchFamily="18" charset="0"/>
                      </a:endParaRPr>
                    </a:p>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In field</a:t>
                      </a:r>
                      <a:r>
                        <a:rPr lang="en-US" sz="2000" kern="0" dirty="0">
                          <a:solidFill>
                            <a:srgbClr val="000000"/>
                          </a:solidFill>
                          <a:latin typeface="Times New Roman" pitchFamily="18" charset="0"/>
                          <a:ea typeface="SimSun"/>
                          <a:cs typeface="Times New Roman" pitchFamily="18" charset="0"/>
                        </a:rPr>
                        <a:t> </a:t>
                      </a:r>
                      <a:r>
                        <a:rPr lang="en-US" sz="2000" kern="0" dirty="0">
                          <a:solidFill>
                            <a:srgbClr val="000000"/>
                          </a:solidFill>
                          <a:latin typeface="Times New Roman" pitchFamily="18" charset="0"/>
                          <a:ea typeface="Times New Roman"/>
                          <a:cs typeface="Times New Roman" pitchFamily="18" charset="0"/>
                        </a:rPr>
                        <a:t>(</a:t>
                      </a:r>
                      <a:r>
                        <a:rPr lang="en-US" sz="2000" kern="0" dirty="0" err="1" smtClean="0">
                          <a:solidFill>
                            <a:srgbClr val="000000"/>
                          </a:solidFill>
                          <a:latin typeface="Times New Roman" pitchFamily="18" charset="0"/>
                          <a:ea typeface="Times New Roman"/>
                          <a:cs typeface="Times New Roman" pitchFamily="18" charset="0"/>
                        </a:rPr>
                        <a:t>kg·ai</a:t>
                      </a:r>
                      <a:r>
                        <a:rPr lang="en-US" sz="2000" kern="0" dirty="0" smtClean="0">
                          <a:solidFill>
                            <a:srgbClr val="000000"/>
                          </a:solidFill>
                          <a:latin typeface="Times New Roman" pitchFamily="18" charset="0"/>
                          <a:ea typeface="Times New Roman"/>
                          <a:cs typeface="Times New Roman" pitchFamily="18" charset="0"/>
                        </a:rPr>
                        <a:t>/ha)</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RBT</a:t>
                      </a:r>
                      <a:endParaRPr lang="en-US" sz="3600" kern="100" dirty="0">
                        <a:latin typeface="Times New Roman" pitchFamily="18" charset="0"/>
                        <a:ea typeface="SimSun"/>
                        <a:cs typeface="Times New Roman" pitchFamily="18" charset="0"/>
                      </a:endParaRPr>
                    </a:p>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(mg/kg)</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RTB</a:t>
                      </a:r>
                      <a:endParaRPr lang="en-US" sz="3600" kern="100">
                        <a:latin typeface="Times New Roman" pitchFamily="18" charset="0"/>
                        <a:ea typeface="SimSun"/>
                        <a:cs typeface="Times New Roman" pitchFamily="18" charset="0"/>
                      </a:endParaRPr>
                    </a:p>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(mg/kg black tea used)</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Brew Factor (BF)</a:t>
                      </a:r>
                      <a:endParaRPr lang="en-US" sz="3600" kern="100" dirty="0">
                        <a:latin typeface="Times New Roman" pitchFamily="18" charset="0"/>
                        <a:ea typeface="SimSun"/>
                        <a:cs typeface="Times New Roman" pitchFamily="18" charset="0"/>
                      </a:endParaRPr>
                    </a:p>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a:t>
                      </a:r>
                      <a:r>
                        <a:rPr lang="en-US" sz="2000" kern="0" dirty="0" smtClean="0">
                          <a:solidFill>
                            <a:srgbClr val="000000"/>
                          </a:solidFill>
                          <a:latin typeface="Times New Roman" pitchFamily="18" charset="0"/>
                          <a:ea typeface="Times New Roman"/>
                          <a:cs typeface="Times New Roman" pitchFamily="18" charset="0"/>
                        </a:rPr>
                        <a:t>RTB</a:t>
                      </a:r>
                      <a:r>
                        <a:rPr lang="en-US" sz="2000" b="1" kern="0" dirty="0" smtClean="0">
                          <a:solidFill>
                            <a:srgbClr val="000000"/>
                          </a:solidFill>
                          <a:latin typeface="Times New Roman" pitchFamily="18" charset="0"/>
                          <a:ea typeface="Times New Roman"/>
                          <a:cs typeface="Times New Roman" pitchFamily="18" charset="0"/>
                        </a:rPr>
                        <a:t>÷</a:t>
                      </a:r>
                      <a:r>
                        <a:rPr lang="en-US" sz="2000" kern="0" dirty="0" smtClean="0">
                          <a:solidFill>
                            <a:srgbClr val="000000"/>
                          </a:solidFill>
                          <a:latin typeface="Times New Roman" pitchFamily="18" charset="0"/>
                          <a:ea typeface="Times New Roman"/>
                          <a:cs typeface="Times New Roman" pitchFamily="18" charset="0"/>
                        </a:rPr>
                        <a:t> RBT</a:t>
                      </a:r>
                      <a:r>
                        <a:rPr lang="en-US" sz="2000" kern="0" dirty="0">
                          <a:solidFill>
                            <a:srgbClr val="000000"/>
                          </a:solidFill>
                          <a:latin typeface="Times New Roman" pitchFamily="18" charset="0"/>
                          <a:ea typeface="Times New Roman"/>
                          <a:cs typeface="Times New Roman" pitchFamily="18" charset="0"/>
                        </a:rPr>
                        <a:t>)</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Transfer into brew</a:t>
                      </a:r>
                      <a:endParaRPr lang="en-US" sz="3600" kern="100" dirty="0">
                        <a:latin typeface="Times New Roman" pitchFamily="18" charset="0"/>
                        <a:ea typeface="SimSun"/>
                        <a:cs typeface="Times New Roman" pitchFamily="18" charset="0"/>
                      </a:endParaRPr>
                    </a:p>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(BF</a:t>
                      </a:r>
                      <a:r>
                        <a:rPr lang="en-US" sz="2000" kern="0" dirty="0">
                          <a:solidFill>
                            <a:srgbClr val="000000"/>
                          </a:solidFill>
                          <a:latin typeface="Times New Roman" pitchFamily="18" charset="0"/>
                          <a:ea typeface="SimSun"/>
                          <a:cs typeface="Times New Roman" pitchFamily="18" charset="0"/>
                        </a:rPr>
                        <a:t>×100) (%)</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995">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Deltamethrin</a:t>
                      </a:r>
                      <a:r>
                        <a:rPr lang="en-US" sz="2000" kern="0" dirty="0">
                          <a:solidFill>
                            <a:srgbClr val="000000"/>
                          </a:solidFill>
                          <a:latin typeface="Times New Roman" pitchFamily="18" charset="0"/>
                          <a:ea typeface="Times New Roman"/>
                          <a:cs typeface="Times New Roman" pitchFamily="18" charset="0"/>
                        </a:rPr>
                        <a:t> </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0.0056</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0.34</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0.003</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0.0090</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0.90</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995">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Bifenthrin</a:t>
                      </a:r>
                      <a:r>
                        <a:rPr lang="en-US" sz="2000" kern="0" dirty="0">
                          <a:solidFill>
                            <a:srgbClr val="000000"/>
                          </a:solidFill>
                          <a:latin typeface="Times New Roman" pitchFamily="18" charset="0"/>
                          <a:ea typeface="Times New Roman"/>
                          <a:cs typeface="Times New Roman" pitchFamily="18" charset="0"/>
                        </a:rPr>
                        <a:t> </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0.08</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0.83</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0.038</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0.0458</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4.58</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995">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Fenpropathrin</a:t>
                      </a:r>
                      <a:r>
                        <a:rPr lang="en-US" sz="2000" kern="0" dirty="0">
                          <a:solidFill>
                            <a:srgbClr val="000000"/>
                          </a:solidFill>
                          <a:latin typeface="Times New Roman" pitchFamily="18" charset="0"/>
                          <a:ea typeface="Times New Roman"/>
                          <a:cs typeface="Times New Roman" pitchFamily="18" charset="0"/>
                        </a:rPr>
                        <a:t> </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0.03</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1.38</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0.002</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0.0019</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0.19</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995">
                <a:tc>
                  <a:txBody>
                    <a:bodyPr/>
                    <a:lstStyle/>
                    <a:p>
                      <a:pPr marL="0" marR="0" algn="l">
                        <a:spcBef>
                          <a:spcPts val="0"/>
                        </a:spcBef>
                        <a:spcAft>
                          <a:spcPts val="0"/>
                        </a:spcAft>
                      </a:pPr>
                      <a:r>
                        <a:rPr lang="en-US" sz="2000" kern="0">
                          <a:solidFill>
                            <a:srgbClr val="000000"/>
                          </a:solidFill>
                          <a:latin typeface="Times New Roman" pitchFamily="18" charset="0"/>
                          <a:ea typeface="Times New Roman"/>
                          <a:cs typeface="Times New Roman" pitchFamily="18" charset="0"/>
                        </a:rPr>
                        <a:t>Hexaconazole </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0.05</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1.90</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0.022</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0.0114</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1.14</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210">
                <a:tc>
                  <a:txBody>
                    <a:bodyPr/>
                    <a:lstStyle/>
                    <a:p>
                      <a:pPr marL="0" marR="0" algn="l">
                        <a:spcBef>
                          <a:spcPts val="0"/>
                        </a:spcBef>
                        <a:spcAft>
                          <a:spcPts val="0"/>
                        </a:spcAft>
                      </a:pPr>
                      <a:r>
                        <a:rPr lang="en-US" sz="2000" kern="0">
                          <a:solidFill>
                            <a:srgbClr val="000000"/>
                          </a:solidFill>
                          <a:latin typeface="Times New Roman" pitchFamily="18" charset="0"/>
                          <a:ea typeface="Times New Roman"/>
                          <a:cs typeface="Times New Roman" pitchFamily="18" charset="0"/>
                        </a:rPr>
                        <a:t>Propiconazole </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0.25</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1.66</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0.218</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0.1315</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13.15</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91440" y="5172902"/>
            <a:ext cx="90595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1" i="0" u="none" strike="noStrike" cap="none" normalizeH="0" baseline="0" dirty="0" smtClean="0">
                <a:ln>
                  <a:noFill/>
                </a:ln>
                <a:solidFill>
                  <a:schemeClr val="tx1"/>
                </a:solidFill>
                <a:effectLst/>
                <a:latin typeface="Times New Roman" pitchFamily="18" charset="0"/>
                <a:ea typeface="SimSun"/>
                <a:cs typeface="Times New Roman" pitchFamily="18" charset="0"/>
              </a:rPr>
              <a:t>Note: 1. RBT: Residues in black tea. 2. RTB: Residues in tea brew.  [</a:t>
            </a:r>
            <a:r>
              <a:rPr kumimoji="0" lang="en-US" altLang="zh-CN" i="0" u="none" strike="noStrike" cap="none" normalizeH="0" baseline="0" dirty="0" smtClean="0">
                <a:ln>
                  <a:noFill/>
                </a:ln>
                <a:solidFill>
                  <a:schemeClr val="tx1"/>
                </a:solidFill>
                <a:effectLst/>
                <a:latin typeface="Times New Roman" pitchFamily="18" charset="0"/>
                <a:ea typeface="SimSun"/>
                <a:cs typeface="Times New Roman" pitchFamily="18" charset="0"/>
              </a:rPr>
              <a:t>Adapted from </a:t>
            </a:r>
            <a:r>
              <a:rPr kumimoji="0" lang="en-US" altLang="zh-CN" i="0" u="none" strike="noStrike" cap="none" normalizeH="0" baseline="0" dirty="0" err="1" smtClean="0">
                <a:ln>
                  <a:noFill/>
                </a:ln>
                <a:solidFill>
                  <a:srgbClr val="000000"/>
                </a:solidFill>
                <a:effectLst/>
                <a:latin typeface="Times New Roman" pitchFamily="18" charset="0"/>
                <a:ea typeface="SimSun"/>
                <a:cs typeface="Times New Roman" pitchFamily="18" charset="0"/>
              </a:rPr>
              <a:t>Barooah</a:t>
            </a:r>
            <a:r>
              <a:rPr kumimoji="0" lang="en-US" altLang="zh-CN" i="0" u="none" strike="noStrike" cap="none" normalizeH="0" baseline="0" dirty="0" smtClean="0">
                <a:ln>
                  <a:noFill/>
                </a:ln>
                <a:solidFill>
                  <a:srgbClr val="000000"/>
                </a:solidFill>
                <a:effectLst/>
                <a:latin typeface="Times New Roman" pitchFamily="18" charset="0"/>
                <a:ea typeface="SimSun"/>
                <a:cs typeface="Times New Roman" pitchFamily="18" charset="0"/>
              </a:rPr>
              <a:t>, </a:t>
            </a:r>
            <a:r>
              <a:rPr kumimoji="0" lang="en-US" altLang="zh-CN" i="1" u="none" strike="noStrike" cap="none" normalizeH="0" baseline="0" dirty="0" smtClean="0">
                <a:ln>
                  <a:noFill/>
                </a:ln>
                <a:solidFill>
                  <a:srgbClr val="000000"/>
                </a:solidFill>
                <a:effectLst/>
                <a:latin typeface="Times New Roman" pitchFamily="18" charset="0"/>
                <a:ea typeface="SimSun"/>
                <a:cs typeface="Times New Roman" pitchFamily="18" charset="0"/>
              </a:rPr>
              <a:t>et al,</a:t>
            </a:r>
            <a:r>
              <a:rPr kumimoji="0" lang="en-US" altLang="zh-CN" i="0" u="none" strike="noStrike" cap="none" normalizeH="0" baseline="0" dirty="0" smtClean="0">
                <a:ln>
                  <a:noFill/>
                </a:ln>
                <a:solidFill>
                  <a:srgbClr val="000000"/>
                </a:solidFill>
                <a:effectLst/>
                <a:latin typeface="Times New Roman" pitchFamily="18" charset="0"/>
                <a:ea typeface="SimSun"/>
                <a:cs typeface="Times New Roman" pitchFamily="18" charset="0"/>
              </a:rPr>
              <a:t> (2011)].</a:t>
            </a:r>
            <a:endParaRPr kumimoji="0" lang="en-US" altLang="zh-CN" sz="4400" i="0" u="none" strike="noStrike" cap="none" normalizeH="0" baseline="0" dirty="0" smtClean="0">
              <a:ln>
                <a:noFill/>
              </a:ln>
              <a:solidFill>
                <a:schemeClr val="tx1"/>
              </a:solidFill>
              <a:effectLst/>
              <a:latin typeface="Arial" pitchFamily="34" charset="0"/>
            </a:endParaRPr>
          </a:p>
        </p:txBody>
      </p:sp>
      <p:sp>
        <p:nvSpPr>
          <p:cNvPr id="6" name="Rectangle 5"/>
          <p:cNvSpPr/>
          <p:nvPr/>
        </p:nvSpPr>
        <p:spPr>
          <a:xfrm>
            <a:off x="195939" y="1097288"/>
            <a:ext cx="8582297" cy="369332"/>
          </a:xfrm>
          <a:prstGeom prst="rect">
            <a:avLst/>
          </a:prstGeom>
        </p:spPr>
        <p:txBody>
          <a:bodyPr wrap="square">
            <a:spAutoFit/>
          </a:bodyPr>
          <a:lstStyle/>
          <a:p>
            <a:r>
              <a:rPr lang="en-US" b="1" dirty="0" smtClean="0"/>
              <a:t>Residues of pesticides (mg/kg) in black tea and in tea brew and Brew Factor</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5939" y="940532"/>
            <a:ext cx="8582297" cy="369332"/>
          </a:xfrm>
          <a:prstGeom prst="rect">
            <a:avLst/>
          </a:prstGeom>
        </p:spPr>
        <p:txBody>
          <a:bodyPr wrap="square">
            <a:spAutoFit/>
          </a:bodyPr>
          <a:lstStyle/>
          <a:p>
            <a:r>
              <a:rPr lang="en-US" b="1" dirty="0" smtClean="0"/>
              <a:t>Residues of pesticides (mg/kg) in green tea and in tea brew and Brew Factor</a:t>
            </a:r>
            <a:endParaRPr lang="en-US" dirty="0"/>
          </a:p>
        </p:txBody>
      </p:sp>
      <p:graphicFrame>
        <p:nvGraphicFramePr>
          <p:cNvPr id="5" name="Table 4"/>
          <p:cNvGraphicFramePr>
            <a:graphicFrameLocks noGrp="1"/>
          </p:cNvGraphicFramePr>
          <p:nvPr/>
        </p:nvGraphicFramePr>
        <p:xfrm>
          <a:off x="91440" y="1693822"/>
          <a:ext cx="8791304" cy="3657600"/>
        </p:xfrm>
        <a:graphic>
          <a:graphicData uri="http://schemas.openxmlformats.org/drawingml/2006/table">
            <a:tbl>
              <a:tblPr/>
              <a:tblGrid>
                <a:gridCol w="1606731"/>
                <a:gridCol w="1371601"/>
                <a:gridCol w="1254035"/>
                <a:gridCol w="1489165"/>
                <a:gridCol w="1397726"/>
                <a:gridCol w="1672046"/>
              </a:tblGrid>
              <a:tr h="239395">
                <a:tc>
                  <a:txBody>
                    <a:bodyPr/>
                    <a:lstStyle/>
                    <a:p>
                      <a:pPr marL="0" marR="0" algn="l">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Pesticides </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Rate of application</a:t>
                      </a:r>
                      <a:endParaRPr lang="en-US" sz="3600" kern="100" dirty="0">
                        <a:latin typeface="Times New Roman" pitchFamily="18" charset="0"/>
                        <a:ea typeface="SimSun"/>
                        <a:cs typeface="Times New Roman" pitchFamily="18" charset="0"/>
                      </a:endParaRPr>
                    </a:p>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In field</a:t>
                      </a:r>
                      <a:r>
                        <a:rPr lang="en-US" sz="2000" kern="0" dirty="0">
                          <a:solidFill>
                            <a:srgbClr val="000000"/>
                          </a:solidFill>
                          <a:latin typeface="Times New Roman" pitchFamily="18" charset="0"/>
                          <a:ea typeface="SimSun"/>
                          <a:cs typeface="Times New Roman" pitchFamily="18" charset="0"/>
                        </a:rPr>
                        <a:t> </a:t>
                      </a:r>
                      <a:r>
                        <a:rPr lang="en-US" sz="2000" kern="0" dirty="0">
                          <a:solidFill>
                            <a:srgbClr val="000000"/>
                          </a:solidFill>
                          <a:latin typeface="Times New Roman" pitchFamily="18" charset="0"/>
                          <a:ea typeface="Times New Roman"/>
                          <a:cs typeface="Times New Roman" pitchFamily="18" charset="0"/>
                        </a:rPr>
                        <a:t>(</a:t>
                      </a:r>
                      <a:r>
                        <a:rPr lang="en-US" sz="2000" kern="0" dirty="0" err="1" smtClean="0">
                          <a:solidFill>
                            <a:srgbClr val="000000"/>
                          </a:solidFill>
                          <a:latin typeface="Times New Roman" pitchFamily="18" charset="0"/>
                          <a:ea typeface="Times New Roman"/>
                          <a:cs typeface="Times New Roman" pitchFamily="18" charset="0"/>
                        </a:rPr>
                        <a:t>kg·ai</a:t>
                      </a:r>
                      <a:r>
                        <a:rPr lang="en-US" sz="2000" kern="0" dirty="0" smtClean="0">
                          <a:solidFill>
                            <a:srgbClr val="000000"/>
                          </a:solidFill>
                          <a:latin typeface="Times New Roman" pitchFamily="18" charset="0"/>
                          <a:ea typeface="Times New Roman"/>
                          <a:cs typeface="Times New Roman" pitchFamily="18" charset="0"/>
                        </a:rPr>
                        <a:t>/ha)</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RBT</a:t>
                      </a:r>
                      <a:endParaRPr lang="en-US" sz="3600" kern="100" dirty="0">
                        <a:latin typeface="Times New Roman" pitchFamily="18" charset="0"/>
                        <a:ea typeface="SimSun"/>
                        <a:cs typeface="Times New Roman" pitchFamily="18" charset="0"/>
                      </a:endParaRPr>
                    </a:p>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(mg/kg)</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RTB</a:t>
                      </a:r>
                      <a:endParaRPr lang="en-US" sz="3600" kern="100">
                        <a:latin typeface="Times New Roman" pitchFamily="18" charset="0"/>
                        <a:ea typeface="SimSun"/>
                        <a:cs typeface="Times New Roman" pitchFamily="18" charset="0"/>
                      </a:endParaRPr>
                    </a:p>
                    <a:p>
                      <a:pPr marL="0" marR="0" algn="ctr">
                        <a:spcBef>
                          <a:spcPts val="0"/>
                        </a:spcBef>
                        <a:spcAft>
                          <a:spcPts val="0"/>
                        </a:spcAft>
                      </a:pPr>
                      <a:r>
                        <a:rPr lang="en-US" sz="2000" kern="0">
                          <a:solidFill>
                            <a:srgbClr val="000000"/>
                          </a:solidFill>
                          <a:latin typeface="Times New Roman" pitchFamily="18" charset="0"/>
                          <a:ea typeface="Times New Roman"/>
                          <a:cs typeface="Times New Roman" pitchFamily="18" charset="0"/>
                        </a:rPr>
                        <a:t>(mg/kg black tea used)</a:t>
                      </a:r>
                      <a:endParaRPr lang="en-US" sz="3600" kern="10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Brew Factor (BF)</a:t>
                      </a:r>
                      <a:endParaRPr lang="en-US" sz="3600" kern="100" dirty="0">
                        <a:latin typeface="Times New Roman" pitchFamily="18" charset="0"/>
                        <a:ea typeface="SimSun"/>
                        <a:cs typeface="Times New Roman" pitchFamily="18" charset="0"/>
                      </a:endParaRPr>
                    </a:p>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a:t>
                      </a:r>
                      <a:r>
                        <a:rPr lang="en-US" sz="2000" kern="0" dirty="0" smtClean="0">
                          <a:solidFill>
                            <a:srgbClr val="000000"/>
                          </a:solidFill>
                          <a:latin typeface="Times New Roman" pitchFamily="18" charset="0"/>
                          <a:ea typeface="Times New Roman"/>
                          <a:cs typeface="Times New Roman" pitchFamily="18" charset="0"/>
                        </a:rPr>
                        <a:t>RTB</a:t>
                      </a:r>
                      <a:r>
                        <a:rPr lang="en-US" sz="2000" b="1" kern="0" dirty="0" smtClean="0">
                          <a:solidFill>
                            <a:srgbClr val="000000"/>
                          </a:solidFill>
                          <a:latin typeface="Times New Roman" pitchFamily="18" charset="0"/>
                          <a:ea typeface="Times New Roman"/>
                          <a:cs typeface="Times New Roman" pitchFamily="18" charset="0"/>
                        </a:rPr>
                        <a:t>÷</a:t>
                      </a:r>
                      <a:r>
                        <a:rPr lang="en-US" sz="2000" kern="0" dirty="0" smtClean="0">
                          <a:solidFill>
                            <a:srgbClr val="000000"/>
                          </a:solidFill>
                          <a:latin typeface="Times New Roman" pitchFamily="18" charset="0"/>
                          <a:ea typeface="Times New Roman"/>
                          <a:cs typeface="Times New Roman" pitchFamily="18" charset="0"/>
                        </a:rPr>
                        <a:t> RBT</a:t>
                      </a:r>
                      <a:r>
                        <a:rPr lang="en-US" sz="2000" kern="0" dirty="0">
                          <a:solidFill>
                            <a:srgbClr val="000000"/>
                          </a:solidFill>
                          <a:latin typeface="Times New Roman" pitchFamily="18" charset="0"/>
                          <a:ea typeface="Times New Roman"/>
                          <a:cs typeface="Times New Roman" pitchFamily="18" charset="0"/>
                        </a:rPr>
                        <a:t>)</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Transfer into brew</a:t>
                      </a:r>
                      <a:endParaRPr lang="en-US" sz="3600" kern="100" dirty="0">
                        <a:latin typeface="Times New Roman" pitchFamily="18" charset="0"/>
                        <a:ea typeface="SimSun"/>
                        <a:cs typeface="Times New Roman" pitchFamily="18" charset="0"/>
                      </a:endParaRPr>
                    </a:p>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(BF</a:t>
                      </a:r>
                      <a:r>
                        <a:rPr lang="en-US" sz="2000" kern="0" dirty="0">
                          <a:solidFill>
                            <a:srgbClr val="000000"/>
                          </a:solidFill>
                          <a:latin typeface="Times New Roman" pitchFamily="18" charset="0"/>
                          <a:ea typeface="SimSun"/>
                          <a:cs typeface="Times New Roman" pitchFamily="18" charset="0"/>
                        </a:rPr>
                        <a:t>×100) (%)</a:t>
                      </a:r>
                      <a:endParaRPr lang="en-US" sz="3600" kern="100" dirty="0">
                        <a:latin typeface="Times New Roman" pitchFamily="18" charset="0"/>
                        <a:ea typeface="SimSu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305">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Dimethoate</a:t>
                      </a:r>
                      <a:endParaRPr lang="en-US" sz="2000" kern="0" dirty="0">
                        <a:solidFill>
                          <a:srgbClr val="000000"/>
                        </a:solidFill>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1.34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1.32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0.983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98.3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995">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Imidacloprid</a:t>
                      </a:r>
                      <a:endParaRPr lang="en-US" sz="2000" kern="0" dirty="0">
                        <a:solidFill>
                          <a:srgbClr val="000000"/>
                        </a:solidFill>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0.084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1.07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0.28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28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995">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Acetamiprid</a:t>
                      </a:r>
                      <a:endParaRPr lang="en-US" sz="2000" kern="0" dirty="0">
                        <a:solidFill>
                          <a:srgbClr val="000000"/>
                        </a:solidFill>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0.0225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5.46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4.64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0.85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85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995">
                <a:tc>
                  <a:txBody>
                    <a:bodyPr/>
                    <a:lstStyle/>
                    <a:p>
                      <a:pPr marL="0" marR="0" algn="l">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Tolfenpyrad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0.122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8.93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0.018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210">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Indoxacarb</a:t>
                      </a:r>
                      <a:endParaRPr lang="en-US" sz="2000" kern="0" dirty="0">
                        <a:solidFill>
                          <a:srgbClr val="000000"/>
                        </a:solidFill>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1.85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0.115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0.062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6.2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210">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Fenitrothion</a:t>
                      </a:r>
                      <a:endParaRPr lang="en-US" sz="2000" kern="0" dirty="0">
                        <a:solidFill>
                          <a:srgbClr val="000000"/>
                        </a:solidFill>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0.203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1.27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0.96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0.756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75.6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210">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Malathion</a:t>
                      </a:r>
                      <a:endParaRPr lang="en-US" sz="2000" kern="0" dirty="0">
                        <a:solidFill>
                          <a:srgbClr val="000000"/>
                        </a:solidFill>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0.405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7.76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6.70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0.863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86.3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210">
                <a:tc>
                  <a:txBody>
                    <a:bodyPr/>
                    <a:lstStyle/>
                    <a:p>
                      <a:pPr marL="0" marR="0" algn="l">
                        <a:spcBef>
                          <a:spcPts val="0"/>
                        </a:spcBef>
                        <a:spcAft>
                          <a:spcPts val="0"/>
                        </a:spcAft>
                      </a:pPr>
                      <a:r>
                        <a:rPr lang="en-US" sz="2000" kern="0" dirty="0" err="1">
                          <a:solidFill>
                            <a:srgbClr val="000000"/>
                          </a:solidFill>
                          <a:latin typeface="Times New Roman" pitchFamily="18" charset="0"/>
                          <a:ea typeface="Times New Roman"/>
                          <a:cs typeface="Times New Roman" pitchFamily="18" charset="0"/>
                        </a:rPr>
                        <a:t>Chlorfenapyr</a:t>
                      </a:r>
                      <a:endParaRPr lang="en-US" sz="2000" kern="0" dirty="0">
                        <a:solidFill>
                          <a:srgbClr val="000000"/>
                        </a:solidFill>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0.045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2.55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0.0038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0.0015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2000" kern="0" dirty="0">
                          <a:solidFill>
                            <a:srgbClr val="000000"/>
                          </a:solidFill>
                          <a:latin typeface="Times New Roman" pitchFamily="18" charset="0"/>
                          <a:ea typeface="Times New Roman"/>
                          <a:cs typeface="Times New Roman" pitchFamily="18" charset="0"/>
                        </a:rPr>
                        <a:t>0.15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7889" name="Rectangle 1"/>
          <p:cNvSpPr>
            <a:spLocks noChangeArrowheads="1"/>
          </p:cNvSpPr>
          <p:nvPr/>
        </p:nvSpPr>
        <p:spPr bwMode="auto">
          <a:xfrm>
            <a:off x="91440" y="5551714"/>
            <a:ext cx="8870570"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1" i="0" u="none" strike="noStrike" cap="none" normalizeH="0" baseline="0" dirty="0" smtClean="0">
                <a:ln>
                  <a:noFill/>
                </a:ln>
                <a:solidFill>
                  <a:schemeClr val="tx1"/>
                </a:solidFill>
                <a:effectLst/>
                <a:latin typeface="Times New Roman" pitchFamily="18" charset="0"/>
                <a:ea typeface="SimSun"/>
                <a:cs typeface="Times New Roman" pitchFamily="18" charset="0"/>
              </a:rPr>
              <a:t>Note: 1. RGT: Residues in green tea. 2. RTB: Residues in tea brew.</a:t>
            </a:r>
            <a:r>
              <a:rPr kumimoji="0" lang="en-US" altLang="zh-CN" sz="1400" b="0" i="0" u="none" strike="noStrike" cap="none" normalizeH="0" baseline="0" dirty="0" smtClean="0">
                <a:ln>
                  <a:noFill/>
                </a:ln>
                <a:solidFill>
                  <a:schemeClr val="tx1"/>
                </a:solidFill>
                <a:effectLst/>
                <a:latin typeface="Times New Roman" pitchFamily="18" charset="0"/>
                <a:ea typeface="SimSun"/>
                <a:cs typeface="Times New Roman" pitchFamily="18" charset="0"/>
              </a:rPr>
              <a:t> [</a:t>
            </a:r>
            <a:r>
              <a:rPr kumimoji="0" lang="en-US" altLang="zh-CN" b="0" i="0" u="none" strike="noStrike" cap="none" normalizeH="0" baseline="0" dirty="0" smtClean="0">
                <a:ln>
                  <a:noFill/>
                </a:ln>
                <a:solidFill>
                  <a:schemeClr val="tx1"/>
                </a:solidFill>
                <a:effectLst/>
                <a:latin typeface="Times New Roman" pitchFamily="18" charset="0"/>
                <a:ea typeface="SimSun"/>
                <a:cs typeface="Times New Roman" pitchFamily="18" charset="0"/>
              </a:rPr>
              <a:t>Adapted from Chen ZM et al, </a:t>
            </a:r>
            <a:r>
              <a:rPr kumimoji="0" lang="en-US" altLang="zh-CN" b="0" i="0" u="none" strike="noStrike" cap="none" normalizeH="0" baseline="0" dirty="0" smtClean="0">
                <a:ln>
                  <a:noFill/>
                </a:ln>
                <a:solidFill>
                  <a:srgbClr val="000000"/>
                </a:solidFill>
                <a:effectLst/>
                <a:latin typeface="Times New Roman" pitchFamily="18" charset="0"/>
                <a:ea typeface="SimSun"/>
                <a:cs typeface="Times New Roman" pitchFamily="18" charset="0"/>
              </a:rPr>
              <a:t>China].</a:t>
            </a:r>
            <a:endParaRPr kumimoji="0" lang="en-US" altLang="zh-CN" sz="44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7828" y="505877"/>
            <a:ext cx="7485017" cy="369332"/>
          </a:xfrm>
          <a:prstGeom prst="rect">
            <a:avLst/>
          </a:prstGeom>
        </p:spPr>
        <p:txBody>
          <a:bodyPr wrap="square">
            <a:spAutoFit/>
          </a:bodyPr>
          <a:lstStyle/>
          <a:p>
            <a:r>
              <a:rPr lang="en-US" b="1" dirty="0" smtClean="0"/>
              <a:t> Procedure for assessment of risk from pesticide residues in tea</a:t>
            </a:r>
            <a:endParaRPr lang="en-US" dirty="0"/>
          </a:p>
        </p:txBody>
      </p:sp>
      <p:sp>
        <p:nvSpPr>
          <p:cNvPr id="5" name="Rectangle 4"/>
          <p:cNvSpPr/>
          <p:nvPr/>
        </p:nvSpPr>
        <p:spPr>
          <a:xfrm>
            <a:off x="770707" y="1145954"/>
            <a:ext cx="6413864" cy="369332"/>
          </a:xfrm>
          <a:prstGeom prst="rect">
            <a:avLst/>
          </a:prstGeom>
        </p:spPr>
        <p:txBody>
          <a:bodyPr wrap="square">
            <a:spAutoFit/>
          </a:bodyPr>
          <a:lstStyle/>
          <a:p>
            <a:r>
              <a:rPr lang="en-US" b="1" dirty="0" smtClean="0">
                <a:solidFill>
                  <a:srgbClr val="0F05CD"/>
                </a:solidFill>
              </a:rPr>
              <a:t>Risk assessment based on the residues in dry tea leaves</a:t>
            </a:r>
            <a:endParaRPr lang="en-US" dirty="0">
              <a:solidFill>
                <a:srgbClr val="0F05CD"/>
              </a:solidFill>
            </a:endParaRPr>
          </a:p>
        </p:txBody>
      </p:sp>
      <p:sp>
        <p:nvSpPr>
          <p:cNvPr id="39937" name="Rectangle 1"/>
          <p:cNvSpPr>
            <a:spLocks noChangeArrowheads="1"/>
          </p:cNvSpPr>
          <p:nvPr/>
        </p:nvSpPr>
        <p:spPr bwMode="auto">
          <a:xfrm>
            <a:off x="825262" y="1793945"/>
            <a:ext cx="7887661"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dirty="0" smtClean="0">
                <a:ln>
                  <a:noFill/>
                </a:ln>
                <a:solidFill>
                  <a:schemeClr val="tx1"/>
                </a:solidFill>
                <a:effectLst/>
                <a:latin typeface="Times New Roman" pitchFamily="18" charset="0"/>
                <a:ea typeface="SimSun"/>
                <a:cs typeface="Times New Roman" pitchFamily="18" charset="0"/>
              </a:rPr>
              <a:t>In the current procedure for establishing MRLs in tea, the Theoretical Maximum Daily Intake (TMDI) is computed from the Highest Residues (HR) or Supervised Trial Median Residues (STMR) from field trial data and the daily consumption of dry tea leaves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CN" sz="2000" b="0" i="0" u="none" strike="noStrike" cap="none" normalizeH="0" baseline="0" dirty="0" smtClean="0">
              <a:ln>
                <a:noFill/>
              </a:ln>
              <a:solidFill>
                <a:schemeClr val="tx1"/>
              </a:solidFill>
              <a:effectLst/>
              <a:latin typeface="Times New Roman" pitchFamily="18" charset="0"/>
              <a:ea typeface="SimSun"/>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smtClean="0">
                <a:ln>
                  <a:noFill/>
                </a:ln>
                <a:solidFill>
                  <a:schemeClr val="tx1"/>
                </a:solidFill>
                <a:effectLst/>
                <a:latin typeface="Times New Roman" pitchFamily="18" charset="0"/>
                <a:ea typeface="SimSun"/>
                <a:cs typeface="Times New Roman" pitchFamily="18" charset="0"/>
              </a:rPr>
              <a:t>   TMDI = HR or STMR x Dry tea consumed daily     </a:t>
            </a:r>
            <a:endParaRPr kumimoji="0" lang="en-US" altLang="zh-CN" sz="4400" b="0" i="0" u="none" strike="noStrike" cap="none" normalizeH="0" baseline="0" dirty="0" smtClean="0">
              <a:ln>
                <a:noFill/>
              </a:ln>
              <a:solidFill>
                <a:schemeClr val="tx1"/>
              </a:solidFill>
              <a:effectLst/>
              <a:latin typeface="Arial" pitchFamily="34" charset="0"/>
            </a:endParaRPr>
          </a:p>
        </p:txBody>
      </p:sp>
      <p:sp>
        <p:nvSpPr>
          <p:cNvPr id="7" name="Rectangle 6"/>
          <p:cNvSpPr/>
          <p:nvPr/>
        </p:nvSpPr>
        <p:spPr>
          <a:xfrm>
            <a:off x="890579" y="4000588"/>
            <a:ext cx="7207624" cy="707886"/>
          </a:xfrm>
          <a:prstGeom prst="rect">
            <a:avLst/>
          </a:prstGeom>
        </p:spPr>
        <p:txBody>
          <a:bodyPr wrap="square">
            <a:spAutoFit/>
          </a:bodyPr>
          <a:lstStyle/>
          <a:p>
            <a:r>
              <a:rPr lang="en-US" sz="2000" dirty="0" smtClean="0">
                <a:latin typeface="Times New Roman" pitchFamily="18" charset="0"/>
                <a:cs typeface="Times New Roman" pitchFamily="18" charset="0"/>
              </a:rPr>
              <a:t>The TMDI so computed is then compared with the Acceptable Daily Intake (ADI) per person, for a particular compound. </a:t>
            </a:r>
            <a:endParaRPr lang="en-US"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6025" y="393669"/>
            <a:ext cx="5734594" cy="369332"/>
          </a:xfrm>
          <a:prstGeom prst="rect">
            <a:avLst/>
          </a:prstGeom>
        </p:spPr>
        <p:txBody>
          <a:bodyPr wrap="square">
            <a:spAutoFit/>
          </a:bodyPr>
          <a:lstStyle/>
          <a:p>
            <a:r>
              <a:rPr lang="en-US" b="1" dirty="0" smtClean="0">
                <a:solidFill>
                  <a:srgbClr val="0F05CD"/>
                </a:solidFill>
              </a:rPr>
              <a:t>Risk assessment based on the brew factor</a:t>
            </a:r>
            <a:endParaRPr lang="en-US" dirty="0">
              <a:solidFill>
                <a:srgbClr val="0F05CD"/>
              </a:solidFill>
            </a:endParaRPr>
          </a:p>
        </p:txBody>
      </p:sp>
      <p:sp>
        <p:nvSpPr>
          <p:cNvPr id="7" name="Rectangle 6"/>
          <p:cNvSpPr/>
          <p:nvPr/>
        </p:nvSpPr>
        <p:spPr>
          <a:xfrm>
            <a:off x="326571" y="953589"/>
            <a:ext cx="8347166" cy="707886"/>
          </a:xfrm>
          <a:prstGeom prst="rect">
            <a:avLst/>
          </a:prstGeom>
        </p:spPr>
        <p:txBody>
          <a:bodyPr wrap="square">
            <a:spAutoFit/>
          </a:bodyPr>
          <a:lstStyle/>
          <a:p>
            <a:r>
              <a:rPr lang="en-US" sz="2000" dirty="0" smtClean="0">
                <a:latin typeface="Times New Roman" pitchFamily="18" charset="0"/>
                <a:cs typeface="Times New Roman" pitchFamily="18" charset="0"/>
              </a:rPr>
              <a:t>The dietary risk assessment through consumption of tea liquor can therefore be assessed by incorporation of the brew factor in the intake calculations:</a:t>
            </a:r>
            <a:endParaRPr lang="en-US" sz="2000" dirty="0">
              <a:latin typeface="Times New Roman" pitchFamily="18" charset="0"/>
              <a:cs typeface="Times New Roman" pitchFamily="18" charset="0"/>
            </a:endParaRPr>
          </a:p>
        </p:txBody>
      </p:sp>
      <p:sp>
        <p:nvSpPr>
          <p:cNvPr id="8" name="Rectangle 7"/>
          <p:cNvSpPr/>
          <p:nvPr/>
        </p:nvSpPr>
        <p:spPr>
          <a:xfrm>
            <a:off x="1214847" y="2011680"/>
            <a:ext cx="7249884" cy="400110"/>
          </a:xfrm>
          <a:prstGeom prst="rect">
            <a:avLst/>
          </a:prstGeom>
        </p:spPr>
        <p:txBody>
          <a:bodyPr wrap="square">
            <a:spAutoFit/>
          </a:bodyPr>
          <a:lstStyle/>
          <a:p>
            <a:r>
              <a:rPr lang="en-US" dirty="0" smtClean="0"/>
              <a:t> </a:t>
            </a:r>
            <a:r>
              <a:rPr lang="en-US" sz="2000" dirty="0" err="1" smtClean="0">
                <a:latin typeface="Times New Roman" pitchFamily="18" charset="0"/>
                <a:cs typeface="Times New Roman" pitchFamily="18" charset="0"/>
              </a:rPr>
              <a:t>TMDIb</a:t>
            </a:r>
            <a:r>
              <a:rPr lang="en-US" sz="2000" dirty="0" smtClean="0">
                <a:latin typeface="Times New Roman" pitchFamily="18" charset="0"/>
                <a:cs typeface="Times New Roman" pitchFamily="18" charset="0"/>
              </a:rPr>
              <a:t> = HR or STMR x Dry tea consumed daily x Brew Factor </a:t>
            </a:r>
            <a:endParaRPr lang="en-US" sz="2000" dirty="0">
              <a:latin typeface="Times New Roman" pitchFamily="18" charset="0"/>
              <a:cs typeface="Times New Roman" pitchFamily="18" charset="0"/>
            </a:endParaRPr>
          </a:p>
        </p:txBody>
      </p:sp>
      <p:sp>
        <p:nvSpPr>
          <p:cNvPr id="40961" name="Rectangle 1"/>
          <p:cNvSpPr>
            <a:spLocks noChangeArrowheads="1"/>
          </p:cNvSpPr>
          <p:nvPr/>
        </p:nvSpPr>
        <p:spPr bwMode="auto">
          <a:xfrm>
            <a:off x="195933" y="2524705"/>
            <a:ext cx="8155181"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66700" algn="l"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dirty="0" smtClean="0">
                <a:ln>
                  <a:noFill/>
                </a:ln>
                <a:solidFill>
                  <a:schemeClr val="tx1"/>
                </a:solidFill>
                <a:effectLst/>
                <a:latin typeface="Times New Roman" pitchFamily="18" charset="0"/>
                <a:ea typeface="SimSun"/>
                <a:cs typeface="Times New Roman" pitchFamily="18" charset="0"/>
              </a:rPr>
              <a:t>where,  </a:t>
            </a:r>
            <a:r>
              <a:rPr kumimoji="0" lang="en-US" altLang="zh-CN" sz="2000" b="0" i="0" u="none" strike="noStrike" cap="none" normalizeH="0" baseline="0" dirty="0" err="1" smtClean="0">
                <a:ln>
                  <a:noFill/>
                </a:ln>
                <a:solidFill>
                  <a:schemeClr val="tx1"/>
                </a:solidFill>
                <a:effectLst/>
                <a:latin typeface="Times New Roman" pitchFamily="18" charset="0"/>
                <a:ea typeface="SimSun"/>
                <a:cs typeface="Times New Roman" pitchFamily="18" charset="0"/>
              </a:rPr>
              <a:t>TMDIb</a:t>
            </a:r>
            <a:r>
              <a:rPr kumimoji="0" lang="en-US" altLang="zh-CN" sz="2000" b="0" i="0" u="none" strike="noStrike" cap="none" normalizeH="0" baseline="0" dirty="0" smtClean="0">
                <a:ln>
                  <a:noFill/>
                </a:ln>
                <a:solidFill>
                  <a:schemeClr val="tx1"/>
                </a:solidFill>
                <a:effectLst/>
                <a:latin typeface="Times New Roman" pitchFamily="18" charset="0"/>
                <a:ea typeface="SimSun"/>
                <a:cs typeface="Times New Roman" pitchFamily="18" charset="0"/>
              </a:rPr>
              <a:t> is </a:t>
            </a:r>
            <a:r>
              <a:rPr kumimoji="0" lang="en-US" altLang="zh-CN" sz="2000" b="0" i="0" u="none" strike="noStrike" cap="none" normalizeH="0" baseline="0" dirty="0" err="1" smtClean="0">
                <a:ln>
                  <a:noFill/>
                </a:ln>
                <a:solidFill>
                  <a:schemeClr val="tx1"/>
                </a:solidFill>
                <a:effectLst/>
                <a:latin typeface="Times New Roman" pitchFamily="18" charset="0"/>
                <a:ea typeface="SimSun"/>
                <a:cs typeface="Times New Roman" pitchFamily="18" charset="0"/>
              </a:rPr>
              <a:t>Theoritical</a:t>
            </a:r>
            <a:r>
              <a:rPr kumimoji="0" lang="en-US" altLang="zh-CN" sz="2000" b="0" i="0" u="none" strike="noStrike" cap="none" normalizeH="0" baseline="0" dirty="0" smtClean="0">
                <a:ln>
                  <a:noFill/>
                </a:ln>
                <a:solidFill>
                  <a:schemeClr val="tx1"/>
                </a:solidFill>
                <a:effectLst/>
                <a:latin typeface="Times New Roman" pitchFamily="18" charset="0"/>
                <a:ea typeface="SimSun"/>
                <a:cs typeface="Times New Roman" pitchFamily="18" charset="0"/>
              </a:rPr>
              <a:t> maximum Daily Intake based on Brew factor</a:t>
            </a:r>
            <a:endParaRPr kumimoji="0" lang="en-US" altLang="zh-CN" sz="4400" b="0" i="0" u="none" strike="noStrike" cap="none" normalizeH="0" baseline="0" dirty="0" smtClean="0">
              <a:ln>
                <a:noFill/>
              </a:ln>
              <a:solidFill>
                <a:schemeClr val="tx1"/>
              </a:solidFill>
              <a:effectLst/>
              <a:latin typeface="Arial" pitchFamily="34" charset="0"/>
            </a:endParaRPr>
          </a:p>
        </p:txBody>
      </p:sp>
      <p:sp>
        <p:nvSpPr>
          <p:cNvPr id="10" name="Rectangle 9"/>
          <p:cNvSpPr/>
          <p:nvPr/>
        </p:nvSpPr>
        <p:spPr>
          <a:xfrm>
            <a:off x="679265" y="3787895"/>
            <a:ext cx="7341326" cy="646331"/>
          </a:xfrm>
          <a:prstGeom prst="rect">
            <a:avLst/>
          </a:prstGeom>
        </p:spPr>
        <p:txBody>
          <a:bodyPr wrap="square">
            <a:spAutoFit/>
          </a:bodyPr>
          <a:lstStyle/>
          <a:p>
            <a:r>
              <a:rPr lang="en-US" dirty="0" smtClean="0"/>
              <a:t>The compound specific brew factor improves risk assessment and will enable setting realistic maximum residue limits for pesticides in tea.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222071" y="228600"/>
            <a:ext cx="8596584"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rgbClr val="0F05CD"/>
                </a:solidFill>
                <a:effectLst/>
                <a:latin typeface="Times New Roman" pitchFamily="18" charset="0"/>
                <a:ea typeface="SimSun"/>
                <a:cs typeface="Times New Roman" pitchFamily="18" charset="0"/>
              </a:rPr>
              <a:t>Illustrations on the use of brew factor for assessing risk from residues in teas </a:t>
            </a:r>
            <a:endParaRPr kumimoji="0" lang="en-US" altLang="zh-CN" sz="3600" b="1" i="0" u="none" strike="noStrike" cap="none" normalizeH="0" baseline="0" dirty="0" smtClean="0">
              <a:ln>
                <a:noFill/>
              </a:ln>
              <a:solidFill>
                <a:srgbClr val="0F05CD"/>
              </a:solidFill>
              <a:effectLst/>
              <a:latin typeface="Arial" pitchFamily="34" charset="0"/>
            </a:endParaRPr>
          </a:p>
        </p:txBody>
      </p:sp>
      <p:sp>
        <p:nvSpPr>
          <p:cNvPr id="41986" name="Rectangle 2"/>
          <p:cNvSpPr>
            <a:spLocks noChangeArrowheads="1"/>
          </p:cNvSpPr>
          <p:nvPr/>
        </p:nvSpPr>
        <p:spPr bwMode="auto">
          <a:xfrm>
            <a:off x="1071166" y="718456"/>
            <a:ext cx="6673815"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Computation of MRL for </a:t>
            </a:r>
            <a:r>
              <a:rPr kumimoji="0" lang="en-US" altLang="zh-CN" sz="2000" b="1" i="0" u="none" strike="noStrike" cap="none" normalizeH="0" baseline="0" dirty="0" err="1" smtClean="0">
                <a:ln>
                  <a:noFill/>
                </a:ln>
                <a:solidFill>
                  <a:schemeClr val="tx1"/>
                </a:solidFill>
                <a:effectLst/>
                <a:latin typeface="Times New Roman" pitchFamily="18" charset="0"/>
                <a:ea typeface="SimSun"/>
                <a:cs typeface="Times New Roman" pitchFamily="18" charset="0"/>
              </a:rPr>
              <a:t>Fenpyroximate</a:t>
            </a: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 in tea</a:t>
            </a:r>
            <a:endParaRPr kumimoji="0" lang="en-US"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a:t>
            </a:r>
            <a:r>
              <a:rPr kumimoji="0" lang="en-US" altLang="zh-CN" sz="2000" b="1" i="0" u="none" strike="noStrike" cap="none" normalizeH="0" baseline="0" dirty="0" smtClean="0">
                <a:ln>
                  <a:noFill/>
                </a:ln>
                <a:solidFill>
                  <a:srgbClr val="0F05CD"/>
                </a:solidFill>
                <a:effectLst/>
                <a:latin typeface="Times New Roman" pitchFamily="18" charset="0"/>
                <a:ea typeface="SimSun"/>
                <a:cs typeface="Times New Roman" pitchFamily="18" charset="0"/>
              </a:rPr>
              <a:t>For an Indian adult </a:t>
            </a: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of 50kg weight) (ADI : 0.01 mg/kg </a:t>
            </a:r>
            <a:r>
              <a:rPr kumimoji="0" lang="en-US" altLang="zh-CN" sz="2000" b="1" i="0" u="none" strike="noStrike" cap="none" normalizeH="0" baseline="0" dirty="0" err="1" smtClean="0">
                <a:ln>
                  <a:noFill/>
                </a:ln>
                <a:solidFill>
                  <a:schemeClr val="tx1"/>
                </a:solidFill>
                <a:effectLst/>
                <a:latin typeface="Times New Roman" pitchFamily="18" charset="0"/>
                <a:ea typeface="SimSun"/>
                <a:cs typeface="Times New Roman" pitchFamily="18" charset="0"/>
              </a:rPr>
              <a:t>bw</a:t>
            </a: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a:t>
            </a:r>
            <a:endParaRPr kumimoji="0" lang="en-US"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6" name="Table 5"/>
          <p:cNvGraphicFramePr>
            <a:graphicFrameLocks noGrp="1"/>
          </p:cNvGraphicFramePr>
          <p:nvPr/>
        </p:nvGraphicFramePr>
        <p:xfrm>
          <a:off x="0" y="1632853"/>
          <a:ext cx="8818654" cy="4622855"/>
        </p:xfrm>
        <a:graphic>
          <a:graphicData uri="http://schemas.openxmlformats.org/drawingml/2006/table">
            <a:tbl>
              <a:tblPr/>
              <a:tblGrid>
                <a:gridCol w="927463"/>
                <a:gridCol w="940526"/>
                <a:gridCol w="941786"/>
                <a:gridCol w="834309"/>
                <a:gridCol w="834309"/>
                <a:gridCol w="834309"/>
                <a:gridCol w="834309"/>
                <a:gridCol w="834309"/>
                <a:gridCol w="918667"/>
                <a:gridCol w="918667"/>
              </a:tblGrid>
              <a:tr h="2063937">
                <a:tc>
                  <a:txBody>
                    <a:bodyPr/>
                    <a:lstStyle/>
                    <a:p>
                      <a:pPr marL="0" marR="0" algn="just">
                        <a:spcBef>
                          <a:spcPts val="0"/>
                        </a:spcBef>
                        <a:spcAft>
                          <a:spcPts val="0"/>
                        </a:spcAft>
                      </a:pPr>
                      <a:r>
                        <a:rPr lang="en-US" sz="1600" kern="100" dirty="0">
                          <a:latin typeface="Times New Roman"/>
                          <a:ea typeface="SimSun"/>
                          <a:cs typeface="Times New Roman"/>
                        </a:rPr>
                        <a:t>Pesticide</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smtClean="0">
                          <a:latin typeface="Times New Roman"/>
                          <a:ea typeface="SimSun"/>
                          <a:cs typeface="Times New Roman"/>
                        </a:rPr>
                        <a:t>Highest </a:t>
                      </a:r>
                      <a:r>
                        <a:rPr lang="en-US" sz="1600" kern="100" dirty="0">
                          <a:latin typeface="Times New Roman"/>
                          <a:ea typeface="SimSun"/>
                          <a:cs typeface="Times New Roman"/>
                        </a:rPr>
                        <a:t>residues</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(HR)</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(mg/kg)</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Food consumption</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(g)</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TMDI</a:t>
                      </a:r>
                      <a:endParaRPr lang="en-US" sz="2000" kern="100" dirty="0">
                        <a:latin typeface="Times New Roman"/>
                        <a:ea typeface="SimSun"/>
                        <a:cs typeface="Times New Roman"/>
                      </a:endParaRPr>
                    </a:p>
                    <a:p>
                      <a:pPr marL="0" marR="0" algn="ctr">
                        <a:spcBef>
                          <a:spcPts val="0"/>
                        </a:spcBef>
                        <a:spcAft>
                          <a:spcPts val="0"/>
                        </a:spcAft>
                      </a:pPr>
                      <a:r>
                        <a:rPr lang="en-US" sz="1400" kern="100" dirty="0">
                          <a:latin typeface="Times New Roman"/>
                          <a:ea typeface="SimSun"/>
                          <a:cs typeface="Times New Roman"/>
                        </a:rPr>
                        <a:t>(mg/day)</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based on HR</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TMDI</a:t>
                      </a:r>
                      <a:endParaRPr lang="en-US" sz="2000" kern="100" dirty="0">
                        <a:latin typeface="Times New Roman"/>
                        <a:ea typeface="SimSun"/>
                        <a:cs typeface="Times New Roman"/>
                      </a:endParaRPr>
                    </a:p>
                    <a:p>
                      <a:pPr marL="0" marR="0" algn="ctr">
                        <a:spcBef>
                          <a:spcPts val="0"/>
                        </a:spcBef>
                        <a:spcAft>
                          <a:spcPts val="0"/>
                        </a:spcAft>
                      </a:pPr>
                      <a:r>
                        <a:rPr lang="en-US" sz="1400" kern="100" dirty="0" smtClean="0">
                          <a:latin typeface="Times New Roman"/>
                          <a:ea typeface="SimSun"/>
                          <a:cs typeface="Times New Roman"/>
                        </a:rPr>
                        <a:t>(mg/day)</a:t>
                      </a:r>
                      <a:endParaRPr lang="en-US" sz="18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based on proposed MRL  of</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2 mg/kg</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ADI</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(mg/kg/</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day)</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ADI</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per</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person    </a:t>
                      </a:r>
                      <a:r>
                        <a:rPr lang="en-US" sz="1400" kern="100" dirty="0">
                          <a:latin typeface="Times New Roman"/>
                          <a:ea typeface="SimSun"/>
                          <a:cs typeface="Times New Roman"/>
                        </a:rPr>
                        <a:t>(</a:t>
                      </a:r>
                      <a:r>
                        <a:rPr lang="en-US" sz="1400" kern="100" dirty="0" smtClean="0">
                          <a:latin typeface="Times New Roman"/>
                          <a:ea typeface="SimSun"/>
                          <a:cs typeface="Times New Roman"/>
                        </a:rPr>
                        <a:t>mg/day)</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 of ADI per person</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based on HR</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 of ADI per person</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based on proposed MRL</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Proposed MRL</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(mg/kg)</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5878">
                <a:tc rowSpan="2">
                  <a:txBody>
                    <a:bodyPr/>
                    <a:lstStyle/>
                    <a:p>
                      <a:pPr marL="0" marR="0" algn="ctr">
                        <a:spcBef>
                          <a:spcPts val="0"/>
                        </a:spcBef>
                        <a:spcAft>
                          <a:spcPts val="0"/>
                        </a:spcAft>
                      </a:pPr>
                      <a:endParaRPr lang="en-US" sz="1600" kern="100" dirty="0">
                        <a:latin typeface="Times New Roman"/>
                        <a:ea typeface="SimSun"/>
                        <a:cs typeface="Times New Roman"/>
                      </a:endParaRPr>
                    </a:p>
                    <a:p>
                      <a:pPr marL="0" marR="0" algn="l">
                        <a:spcBef>
                          <a:spcPts val="0"/>
                        </a:spcBef>
                        <a:spcAft>
                          <a:spcPts val="0"/>
                        </a:spcAft>
                      </a:pPr>
                      <a:r>
                        <a:rPr lang="en-US" sz="1600" kern="100" dirty="0" err="1">
                          <a:latin typeface="Times New Roman"/>
                          <a:ea typeface="SimSun"/>
                          <a:cs typeface="Times New Roman"/>
                        </a:rPr>
                        <a:t>Fenpyroximate</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1.78</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10</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0.0178</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0.05</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0.01</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0.5</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3.56</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10.0</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5.0</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32582">
                <a:tc vMerge="1">
                  <a:txBody>
                    <a:bodyPr/>
                    <a:lstStyle/>
                    <a:p>
                      <a:endParaRPr lang="en-US"/>
                    </a:p>
                  </a:txBody>
                  <a:tcPr/>
                </a:tc>
                <a:tc>
                  <a:txBody>
                    <a:bodyPr/>
                    <a:lstStyle/>
                    <a:p>
                      <a:pPr marL="0" marR="0" algn="ctr">
                        <a:spcBef>
                          <a:spcPts val="0"/>
                        </a:spcBef>
                        <a:spcAft>
                          <a:spcPts val="0"/>
                        </a:spcAft>
                      </a:pPr>
                      <a:r>
                        <a:rPr lang="en-US" sz="1600" kern="100" dirty="0">
                          <a:latin typeface="Times New Roman"/>
                          <a:ea typeface="SimSun"/>
                          <a:cs typeface="Times New Roman"/>
                        </a:rPr>
                        <a:t>1.78</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10</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0.0178 x 0.031</a:t>
                      </a:r>
                      <a:r>
                        <a:rPr lang="en-US" sz="1600" kern="100" dirty="0">
                          <a:latin typeface="Times New Roman"/>
                          <a:ea typeface="SimSun"/>
                          <a:cs typeface="Algerian"/>
                        </a:rPr>
                        <a:t>*</a:t>
                      </a:r>
                      <a:r>
                        <a:rPr lang="en-US" sz="1600" kern="100" dirty="0">
                          <a:latin typeface="Times New Roman"/>
                          <a:ea typeface="SimSun"/>
                          <a:cs typeface="Times New Roman"/>
                        </a:rPr>
                        <a:t> =</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0.000552</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0.05</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x 0.031* =</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0.00155</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0.01</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0.5</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0.11</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0.31</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5.0</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6"/>
          <p:cNvSpPr/>
          <p:nvPr/>
        </p:nvSpPr>
        <p:spPr>
          <a:xfrm>
            <a:off x="2919794" y="6430808"/>
            <a:ext cx="1369286" cy="307777"/>
          </a:xfrm>
          <a:prstGeom prst="rect">
            <a:avLst/>
          </a:prstGeom>
        </p:spPr>
        <p:txBody>
          <a:bodyPr wrap="none">
            <a:spAutoFit/>
          </a:bodyPr>
          <a:lstStyle/>
          <a:p>
            <a:r>
              <a:rPr lang="en-US" sz="1400" dirty="0" smtClean="0"/>
              <a:t>* [Brew Factor]</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600898" y="457200"/>
            <a:ext cx="7199599"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Computation of MRL for </a:t>
            </a:r>
            <a:r>
              <a:rPr kumimoji="0" lang="en-US" altLang="zh-CN" sz="2000" b="1" i="0" u="none" strike="noStrike" cap="none" normalizeH="0" baseline="0" dirty="0" err="1" smtClean="0">
                <a:ln>
                  <a:noFill/>
                </a:ln>
                <a:solidFill>
                  <a:schemeClr val="tx1"/>
                </a:solidFill>
                <a:effectLst/>
                <a:latin typeface="Times New Roman" pitchFamily="18" charset="0"/>
                <a:ea typeface="SimSun"/>
                <a:cs typeface="Times New Roman" pitchFamily="18" charset="0"/>
              </a:rPr>
              <a:t>Indoxacarb</a:t>
            </a: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 in tea</a:t>
            </a:r>
            <a:endParaRPr kumimoji="0" lang="en-US"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a:t>
            </a:r>
            <a:r>
              <a:rPr kumimoji="0" lang="en-US" altLang="zh-CN" sz="2000" b="1" i="0" u="none" strike="noStrike" cap="none" normalizeH="0" baseline="0" dirty="0" smtClean="0">
                <a:ln>
                  <a:noFill/>
                </a:ln>
                <a:solidFill>
                  <a:srgbClr val="0F05CD"/>
                </a:solidFill>
                <a:effectLst/>
                <a:latin typeface="Times New Roman" pitchFamily="18" charset="0"/>
                <a:ea typeface="SimSun"/>
                <a:cs typeface="Times New Roman" pitchFamily="18" charset="0"/>
              </a:rPr>
              <a:t>For a Chinese adult </a:t>
            </a: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of 60 kg weight) (ADI : 0.01 mg/kg </a:t>
            </a:r>
            <a:r>
              <a:rPr kumimoji="0" lang="en-US" altLang="zh-CN" sz="2000" b="1" i="0" u="none" strike="noStrike" cap="none" normalizeH="0" baseline="0" dirty="0" err="1" smtClean="0">
                <a:ln>
                  <a:noFill/>
                </a:ln>
                <a:solidFill>
                  <a:schemeClr val="tx1"/>
                </a:solidFill>
                <a:effectLst/>
                <a:latin typeface="Times New Roman" pitchFamily="18" charset="0"/>
                <a:ea typeface="SimSun"/>
                <a:cs typeface="Times New Roman" pitchFamily="18" charset="0"/>
              </a:rPr>
              <a:t>bw</a:t>
            </a:r>
            <a:r>
              <a:rPr kumimoji="0" lang="en-US" altLang="zh-CN" sz="2000" b="1" i="0" u="none" strike="noStrike" cap="none" normalizeH="0" baseline="0" dirty="0" smtClean="0">
                <a:ln>
                  <a:noFill/>
                </a:ln>
                <a:solidFill>
                  <a:schemeClr val="tx1"/>
                </a:solidFill>
                <a:effectLst/>
                <a:latin typeface="Times New Roman" pitchFamily="18" charset="0"/>
                <a:ea typeface="SimSun"/>
                <a:cs typeface="Times New Roman" pitchFamily="18" charset="0"/>
              </a:rPr>
              <a:t>)</a:t>
            </a:r>
            <a:endParaRPr kumimoji="0" lang="en-US"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5" name="Table 4"/>
          <p:cNvGraphicFramePr>
            <a:graphicFrameLocks noGrp="1"/>
          </p:cNvGraphicFramePr>
          <p:nvPr/>
        </p:nvGraphicFramePr>
        <p:xfrm>
          <a:off x="0" y="1463034"/>
          <a:ext cx="8818654" cy="4580241"/>
        </p:xfrm>
        <a:graphic>
          <a:graphicData uri="http://schemas.openxmlformats.org/drawingml/2006/table">
            <a:tbl>
              <a:tblPr/>
              <a:tblGrid>
                <a:gridCol w="927463"/>
                <a:gridCol w="940526"/>
                <a:gridCol w="941786"/>
                <a:gridCol w="834309"/>
                <a:gridCol w="834309"/>
                <a:gridCol w="834309"/>
                <a:gridCol w="834309"/>
                <a:gridCol w="834309"/>
                <a:gridCol w="918667"/>
                <a:gridCol w="918667"/>
              </a:tblGrid>
              <a:tr h="2265163">
                <a:tc>
                  <a:txBody>
                    <a:bodyPr/>
                    <a:lstStyle/>
                    <a:p>
                      <a:pPr marL="0" marR="0" algn="just">
                        <a:spcBef>
                          <a:spcPts val="0"/>
                        </a:spcBef>
                        <a:spcAft>
                          <a:spcPts val="0"/>
                        </a:spcAft>
                      </a:pPr>
                      <a:r>
                        <a:rPr lang="en-US" sz="1600" kern="100" dirty="0">
                          <a:latin typeface="Times New Roman"/>
                          <a:ea typeface="SimSun"/>
                          <a:cs typeface="Times New Roman"/>
                        </a:rPr>
                        <a:t>Pesticide</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smtClean="0">
                          <a:latin typeface="Times New Roman"/>
                          <a:ea typeface="SimSun"/>
                          <a:cs typeface="Times New Roman"/>
                        </a:rPr>
                        <a:t>Highest </a:t>
                      </a:r>
                      <a:r>
                        <a:rPr lang="en-US" sz="1600" kern="100" dirty="0">
                          <a:latin typeface="Times New Roman"/>
                          <a:ea typeface="SimSun"/>
                          <a:cs typeface="Times New Roman"/>
                        </a:rPr>
                        <a:t>residues</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(HR)</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(mg/kg)</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Food consumption</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(g)</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TMDI</a:t>
                      </a:r>
                      <a:endParaRPr lang="en-US" sz="2000" kern="100" dirty="0">
                        <a:latin typeface="Times New Roman"/>
                        <a:ea typeface="SimSun"/>
                        <a:cs typeface="Times New Roman"/>
                      </a:endParaRPr>
                    </a:p>
                    <a:p>
                      <a:pPr marL="0" marR="0" algn="ctr">
                        <a:spcBef>
                          <a:spcPts val="0"/>
                        </a:spcBef>
                        <a:spcAft>
                          <a:spcPts val="0"/>
                        </a:spcAft>
                      </a:pPr>
                      <a:r>
                        <a:rPr lang="en-US" sz="1400" kern="100" dirty="0">
                          <a:latin typeface="Times New Roman"/>
                          <a:ea typeface="SimSun"/>
                          <a:cs typeface="Times New Roman"/>
                        </a:rPr>
                        <a:t>(mg/day)</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based on HR</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TMDI</a:t>
                      </a:r>
                      <a:endParaRPr lang="en-US" sz="2000" kern="100" dirty="0">
                        <a:latin typeface="Times New Roman"/>
                        <a:ea typeface="SimSun"/>
                        <a:cs typeface="Times New Roman"/>
                      </a:endParaRPr>
                    </a:p>
                    <a:p>
                      <a:pPr marL="0" marR="0" algn="ctr">
                        <a:spcBef>
                          <a:spcPts val="0"/>
                        </a:spcBef>
                        <a:spcAft>
                          <a:spcPts val="0"/>
                        </a:spcAft>
                      </a:pPr>
                      <a:r>
                        <a:rPr lang="en-US" sz="1400" kern="100" dirty="0" smtClean="0">
                          <a:latin typeface="Times New Roman"/>
                          <a:ea typeface="SimSun"/>
                          <a:cs typeface="Times New Roman"/>
                        </a:rPr>
                        <a:t>(mg/day)</a:t>
                      </a:r>
                      <a:endParaRPr lang="en-US" sz="18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based on proposed MRL  of</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2 mg/kg</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ADI</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(mg/kg/</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day)</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ADI</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per</a:t>
                      </a:r>
                      <a:endParaRPr lang="en-US" sz="2000" kern="100" dirty="0">
                        <a:latin typeface="Times New Roman"/>
                        <a:ea typeface="SimSun"/>
                        <a:cs typeface="Times New Roman"/>
                      </a:endParaRPr>
                    </a:p>
                    <a:p>
                      <a:pPr marL="0" marR="0" algn="ctr">
                        <a:spcBef>
                          <a:spcPts val="0"/>
                        </a:spcBef>
                        <a:spcAft>
                          <a:spcPts val="0"/>
                        </a:spcAft>
                      </a:pPr>
                      <a:r>
                        <a:rPr lang="en-US" sz="1600" kern="100" dirty="0">
                          <a:latin typeface="Times New Roman"/>
                          <a:ea typeface="SimSun"/>
                          <a:cs typeface="Times New Roman"/>
                        </a:rPr>
                        <a:t>person    </a:t>
                      </a:r>
                      <a:r>
                        <a:rPr lang="en-US" sz="1400" kern="100" dirty="0">
                          <a:latin typeface="Times New Roman"/>
                          <a:ea typeface="SimSun"/>
                          <a:cs typeface="Times New Roman"/>
                        </a:rPr>
                        <a:t>(</a:t>
                      </a:r>
                      <a:r>
                        <a:rPr lang="en-US" sz="1400" kern="100" dirty="0" smtClean="0">
                          <a:latin typeface="Times New Roman"/>
                          <a:ea typeface="SimSun"/>
                          <a:cs typeface="Times New Roman"/>
                        </a:rPr>
                        <a:t>mg/day)</a:t>
                      </a:r>
                      <a:endParaRPr lang="en-US" sz="2000" kern="100" dirty="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 of ADI per person</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based on HR</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 of ADI per person</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based on proposed MRL</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Proposed MRL</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(mg/kg)</a:t>
                      </a:r>
                      <a:endParaRPr lang="en-US" sz="2000" kern="100">
                        <a:latin typeface="Times New Roman"/>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5878">
                <a:tc rowSpan="2">
                  <a:txBody>
                    <a:bodyPr/>
                    <a:lstStyle/>
                    <a:p>
                      <a:pPr marL="0" marR="0" algn="ctr">
                        <a:spcBef>
                          <a:spcPts val="0"/>
                        </a:spcBef>
                        <a:spcAft>
                          <a:spcPts val="0"/>
                        </a:spcAft>
                      </a:pPr>
                      <a:endParaRPr lang="en-US" sz="1600" kern="100" dirty="0">
                        <a:latin typeface="Times New Roman"/>
                        <a:ea typeface="SimSun"/>
                        <a:cs typeface="Times New Roman"/>
                      </a:endParaRPr>
                    </a:p>
                    <a:p>
                      <a:pPr marL="0" marR="0" algn="ctr">
                        <a:spcBef>
                          <a:spcPts val="0"/>
                        </a:spcBef>
                        <a:spcAft>
                          <a:spcPts val="0"/>
                        </a:spcAft>
                      </a:pPr>
                      <a:r>
                        <a:rPr lang="en-US" sz="1600" kern="100" dirty="0" err="1">
                          <a:latin typeface="Times New Roman"/>
                          <a:ea typeface="SimSun"/>
                          <a:cs typeface="Times New Roman"/>
                        </a:rPr>
                        <a:t>Indoxacarb</a:t>
                      </a:r>
                      <a:r>
                        <a:rPr lang="en-US" sz="1600" kern="100" dirty="0">
                          <a:latin typeface="Times New Roman"/>
                          <a:ea typeface="SimSun"/>
                          <a:cs typeface="Times New Roman"/>
                        </a:rPr>
                        <a:t> </a:t>
                      </a:r>
                      <a:endParaRPr lang="en-US" sz="2000" kern="100" dirty="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1.85</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13</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0.02405</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0.039</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0.01</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0.6</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4.01</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6.5</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3</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32582">
                <a:tc vMerge="1">
                  <a:txBody>
                    <a:bodyPr/>
                    <a:lstStyle/>
                    <a:p>
                      <a:endParaRPr lang="en-US"/>
                    </a:p>
                  </a:txBody>
                  <a:tcPr/>
                </a:tc>
                <a:tc>
                  <a:txBody>
                    <a:bodyPr/>
                    <a:lstStyle/>
                    <a:p>
                      <a:pPr marL="0" marR="0" algn="ctr">
                        <a:spcBef>
                          <a:spcPts val="0"/>
                        </a:spcBef>
                        <a:spcAft>
                          <a:spcPts val="0"/>
                        </a:spcAft>
                      </a:pPr>
                      <a:r>
                        <a:rPr lang="en-US" sz="1600" kern="100">
                          <a:latin typeface="Times New Roman"/>
                          <a:ea typeface="SimSun"/>
                          <a:cs typeface="Times New Roman"/>
                        </a:rPr>
                        <a:t>1.85</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13</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0.02405x 0.062* =</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0.00149</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0.039x 0.062*=</a:t>
                      </a:r>
                      <a:endParaRPr lang="en-US" sz="2000" kern="100">
                        <a:latin typeface="Times New Roman"/>
                        <a:ea typeface="SimSun"/>
                        <a:cs typeface="Times New Roman"/>
                      </a:endParaRPr>
                    </a:p>
                    <a:p>
                      <a:pPr marL="0" marR="0" algn="ctr">
                        <a:spcBef>
                          <a:spcPts val="0"/>
                        </a:spcBef>
                        <a:spcAft>
                          <a:spcPts val="0"/>
                        </a:spcAft>
                      </a:pPr>
                      <a:r>
                        <a:rPr lang="en-US" sz="1600" kern="100">
                          <a:latin typeface="Times New Roman"/>
                          <a:ea typeface="SimSun"/>
                          <a:cs typeface="Times New Roman"/>
                        </a:rPr>
                        <a:t>0.002481</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0.01</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0.6</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0.25</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a:latin typeface="Times New Roman"/>
                          <a:ea typeface="SimSun"/>
                          <a:cs typeface="Times New Roman"/>
                        </a:rPr>
                        <a:t>0.414</a:t>
                      </a:r>
                      <a:endParaRPr lang="en-US" sz="2000" kern="10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kern="100" dirty="0">
                          <a:latin typeface="Times New Roman"/>
                          <a:ea typeface="SimSun"/>
                          <a:cs typeface="Times New Roman"/>
                        </a:rPr>
                        <a:t>3</a:t>
                      </a:r>
                      <a:endParaRPr lang="en-US" sz="2000" kern="100" dirty="0">
                        <a:latin typeface="Times New Roman"/>
                        <a:ea typeface="SimSu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3324747" y="6247926"/>
            <a:ext cx="1369286" cy="307777"/>
          </a:xfrm>
          <a:prstGeom prst="rect">
            <a:avLst/>
          </a:prstGeom>
        </p:spPr>
        <p:txBody>
          <a:bodyPr wrap="none">
            <a:spAutoFit/>
          </a:bodyPr>
          <a:lstStyle/>
          <a:p>
            <a:r>
              <a:rPr lang="en-US" sz="1400" dirty="0" smtClean="0"/>
              <a:t>* [Brew Factor]</a:t>
            </a:r>
            <a:endParaRPr lang="en-US" sz="1400" dirty="0"/>
          </a:p>
        </p:txBody>
      </p:sp>
      <p:sp>
        <p:nvSpPr>
          <p:cNvPr id="7" name="Rectangle 6"/>
          <p:cNvSpPr/>
          <p:nvPr/>
        </p:nvSpPr>
        <p:spPr>
          <a:xfrm>
            <a:off x="0" y="87868"/>
            <a:ext cx="1300356" cy="369332"/>
          </a:xfrm>
          <a:prstGeom prst="rect">
            <a:avLst/>
          </a:prstGeom>
        </p:spPr>
        <p:txBody>
          <a:bodyPr wrap="none">
            <a:spAutoFit/>
          </a:bodyPr>
          <a:lstStyle/>
          <a:p>
            <a:r>
              <a:rPr lang="en-US" altLang="zh-CN" b="1" dirty="0" smtClean="0">
                <a:solidFill>
                  <a:srgbClr val="0F05CD"/>
                </a:solidFill>
                <a:latin typeface="Times New Roman" pitchFamily="18" charset="0"/>
                <a:ea typeface="SimSun"/>
                <a:cs typeface="Times New Roman" pitchFamily="18" charset="0"/>
              </a:rPr>
              <a:t>Illustration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438400" y="1776543"/>
            <a:ext cx="4343400" cy="2336432"/>
          </a:xfrm>
          <a:prstGeom prst="rect">
            <a:avLst/>
          </a:prstGeom>
          <a:solidFill>
            <a:srgbClr val="FFC000">
              <a:alpha val="43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459" name="TextBox 3"/>
          <p:cNvSpPr txBox="1">
            <a:spLocks noChangeArrowheads="1"/>
          </p:cNvSpPr>
          <p:nvPr/>
        </p:nvSpPr>
        <p:spPr bwMode="auto">
          <a:xfrm flipH="1">
            <a:off x="1371600" y="997129"/>
            <a:ext cx="6629400" cy="708025"/>
          </a:xfrm>
          <a:prstGeom prst="rect">
            <a:avLst/>
          </a:prstGeom>
          <a:noFill/>
          <a:ln w="9525">
            <a:noFill/>
            <a:miter lim="800000"/>
            <a:headEnd/>
            <a:tailEnd/>
          </a:ln>
        </p:spPr>
        <p:txBody>
          <a:bodyPr>
            <a:spAutoFit/>
          </a:bodyPr>
          <a:lstStyle/>
          <a:p>
            <a:r>
              <a:rPr lang="en-US" sz="2000" b="1" dirty="0"/>
              <a:t>Overestimation of risk by conventional method as compared to risk assessment based on Brew Factor</a:t>
            </a:r>
          </a:p>
        </p:txBody>
      </p:sp>
      <p:sp>
        <p:nvSpPr>
          <p:cNvPr id="19460" name="TextBox 4"/>
          <p:cNvSpPr txBox="1">
            <a:spLocks noChangeArrowheads="1"/>
          </p:cNvSpPr>
          <p:nvPr/>
        </p:nvSpPr>
        <p:spPr bwMode="auto">
          <a:xfrm>
            <a:off x="2735263" y="1865075"/>
            <a:ext cx="3970337" cy="2247900"/>
          </a:xfrm>
          <a:prstGeom prst="rect">
            <a:avLst/>
          </a:prstGeom>
          <a:noFill/>
          <a:ln w="9525">
            <a:noFill/>
            <a:miter lim="800000"/>
            <a:headEnd/>
            <a:tailEnd/>
          </a:ln>
        </p:spPr>
        <p:txBody>
          <a:bodyPr>
            <a:spAutoFit/>
          </a:bodyPr>
          <a:lstStyle/>
          <a:p>
            <a:r>
              <a:rPr lang="en-US" sz="2000" dirty="0" err="1"/>
              <a:t>Bifenthrin</a:t>
            </a:r>
            <a:r>
              <a:rPr lang="en-US" sz="2000" dirty="0"/>
              <a:t>	:   21 fold</a:t>
            </a:r>
          </a:p>
          <a:p>
            <a:r>
              <a:rPr lang="en-US" sz="2000" dirty="0" err="1"/>
              <a:t>Fenpropathin</a:t>
            </a:r>
            <a:r>
              <a:rPr lang="en-US" sz="2000" dirty="0"/>
              <a:t>	: 526 fold</a:t>
            </a:r>
          </a:p>
          <a:p>
            <a:r>
              <a:rPr lang="en-US" sz="2000" dirty="0" err="1"/>
              <a:t>Cypermethrin</a:t>
            </a:r>
            <a:r>
              <a:rPr lang="en-US" sz="2000" dirty="0"/>
              <a:t>	: 196 fold</a:t>
            </a:r>
          </a:p>
          <a:p>
            <a:r>
              <a:rPr lang="en-US" sz="2000" dirty="0" err="1"/>
              <a:t>Deltamethrin</a:t>
            </a:r>
            <a:r>
              <a:rPr lang="en-US" sz="2000" dirty="0"/>
              <a:t>	: 111 fold</a:t>
            </a:r>
          </a:p>
          <a:p>
            <a:r>
              <a:rPr lang="en-US" sz="2000" dirty="0"/>
              <a:t>L-</a:t>
            </a:r>
            <a:r>
              <a:rPr lang="en-US" sz="2000" dirty="0" err="1"/>
              <a:t>cyhalothrin</a:t>
            </a:r>
            <a:r>
              <a:rPr lang="en-US" sz="2000" dirty="0"/>
              <a:t>	 : 90 fold</a:t>
            </a:r>
          </a:p>
          <a:p>
            <a:r>
              <a:rPr lang="en-US" sz="2000" dirty="0" err="1"/>
              <a:t>Hexaconazole</a:t>
            </a:r>
            <a:r>
              <a:rPr lang="en-US" sz="2000" dirty="0"/>
              <a:t>	 : 88 fold</a:t>
            </a:r>
          </a:p>
          <a:p>
            <a:r>
              <a:rPr lang="en-US" sz="2000" dirty="0" err="1"/>
              <a:t>Propiconazole</a:t>
            </a:r>
            <a:r>
              <a:rPr lang="en-US" sz="2000" dirty="0"/>
              <a:t>	 :   8 fold</a:t>
            </a:r>
          </a:p>
        </p:txBody>
      </p:sp>
      <p:sp>
        <p:nvSpPr>
          <p:cNvPr id="5" name="Slide Number Placeholder 4"/>
          <p:cNvSpPr>
            <a:spLocks noGrp="1"/>
          </p:cNvSpPr>
          <p:nvPr>
            <p:ph type="sldNum" sz="quarter" idx="12"/>
          </p:nvPr>
        </p:nvSpPr>
        <p:spPr/>
        <p:txBody>
          <a:bodyPr/>
          <a:lstStyle/>
          <a:p>
            <a:pPr>
              <a:defRPr/>
            </a:pPr>
            <a:fld id="{2C3F3913-8487-4946-B426-B52E1E404B6C}" type="slidenum">
              <a:rPr lang="en-US" smtClean="0"/>
              <a:pPr>
                <a:defRPr/>
              </a:pPr>
              <a:t>16</a:t>
            </a:fld>
            <a:endParaRPr lang="en-US"/>
          </a:p>
        </p:txBody>
      </p:sp>
      <p:sp>
        <p:nvSpPr>
          <p:cNvPr id="19462" name="TextBox 12"/>
          <p:cNvSpPr txBox="1">
            <a:spLocks noChangeArrowheads="1"/>
          </p:cNvSpPr>
          <p:nvPr/>
        </p:nvSpPr>
        <p:spPr bwMode="auto">
          <a:xfrm>
            <a:off x="0" y="6477000"/>
            <a:ext cx="820738" cy="523875"/>
          </a:xfrm>
          <a:prstGeom prst="rect">
            <a:avLst/>
          </a:prstGeom>
          <a:noFill/>
          <a:ln w="9525">
            <a:noFill/>
            <a:miter lim="800000"/>
            <a:headEnd/>
            <a:tailEnd/>
          </a:ln>
        </p:spPr>
        <p:txBody>
          <a:bodyPr wrap="none">
            <a:spAutoFit/>
          </a:bodyPr>
          <a:lstStyle/>
          <a:p>
            <a:r>
              <a:rPr lang="en-US" sz="1000"/>
              <a:t>Slide 27/39</a:t>
            </a:r>
          </a:p>
          <a:p>
            <a:endParaRPr lang="en-US"/>
          </a:p>
        </p:txBody>
      </p:sp>
      <p:sp>
        <p:nvSpPr>
          <p:cNvPr id="8" name="Rectangle 7"/>
          <p:cNvSpPr/>
          <p:nvPr/>
        </p:nvSpPr>
        <p:spPr>
          <a:xfrm>
            <a:off x="152400" y="352697"/>
            <a:ext cx="6629400" cy="369332"/>
          </a:xfrm>
          <a:prstGeom prst="rect">
            <a:avLst/>
          </a:prstGeom>
        </p:spPr>
        <p:txBody>
          <a:bodyPr wrap="square">
            <a:spAutoFit/>
          </a:bodyPr>
          <a:lstStyle/>
          <a:p>
            <a:r>
              <a:rPr lang="en-US" b="1" dirty="0" smtClean="0">
                <a:solidFill>
                  <a:srgbClr val="0F05CD"/>
                </a:solidFill>
              </a:rPr>
              <a:t>Advantage of assessing intakes with brew factors</a:t>
            </a:r>
            <a:endParaRPr lang="en-US" dirty="0">
              <a:solidFill>
                <a:srgbClr val="0F05CD"/>
              </a:solidFill>
            </a:endParaRPr>
          </a:p>
        </p:txBody>
      </p:sp>
      <p:sp>
        <p:nvSpPr>
          <p:cNvPr id="9" name="Rectangle 8"/>
          <p:cNvSpPr/>
          <p:nvPr/>
        </p:nvSpPr>
        <p:spPr>
          <a:xfrm>
            <a:off x="1123405" y="4441371"/>
            <a:ext cx="6087292" cy="1200329"/>
          </a:xfrm>
          <a:prstGeom prst="rect">
            <a:avLst/>
          </a:prstGeom>
        </p:spPr>
        <p:txBody>
          <a:bodyPr wrap="square">
            <a:spAutoFit/>
          </a:bodyPr>
          <a:lstStyle/>
          <a:p>
            <a:r>
              <a:rPr lang="en-US" dirty="0" smtClean="0"/>
              <a:t>The brew factor will also help in both short and long term risk assessment to improve the estimate of intake of pesticide residues in tea as a </a:t>
            </a:r>
            <a:r>
              <a:rPr lang="en-US" i="1" dirty="0" smtClean="0"/>
              <a:t>reduction factor</a:t>
            </a:r>
            <a:r>
              <a:rPr lang="en-US" dirty="0" smtClean="0"/>
              <a:t> which was found to be compound specific.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762000" y="914400"/>
            <a:ext cx="7772400" cy="1143000"/>
          </a:xfrm>
          <a:prstGeom prst="rect">
            <a:avLst/>
          </a:prstGeom>
          <a:solidFill>
            <a:srgbClr val="FDE3BA"/>
          </a:solidFill>
          <a:ln w="12700">
            <a:noFill/>
            <a:miter lim="800000"/>
            <a:headEnd/>
            <a:tailEnd/>
          </a:ln>
        </p:spPr>
        <p:txBody>
          <a:bodyPr lIns="90488" tIns="44450" rIns="90488" bIns="44450" anchor="ctr"/>
          <a:lstStyle/>
          <a:p>
            <a:pPr algn="ctr"/>
            <a:r>
              <a:rPr lang="en-GB" sz="3200">
                <a:solidFill>
                  <a:srgbClr val="414141"/>
                </a:solidFill>
              </a:rPr>
              <a:t>Benefit of Brew Factor</a:t>
            </a:r>
          </a:p>
        </p:txBody>
      </p:sp>
      <p:sp>
        <p:nvSpPr>
          <p:cNvPr id="20483" name="Rectangle 5"/>
          <p:cNvSpPr>
            <a:spLocks noChangeArrowheads="1"/>
          </p:cNvSpPr>
          <p:nvPr/>
        </p:nvSpPr>
        <p:spPr bwMode="auto">
          <a:xfrm>
            <a:off x="900113" y="4252913"/>
            <a:ext cx="3475037" cy="454025"/>
          </a:xfrm>
          <a:prstGeom prst="rect">
            <a:avLst/>
          </a:prstGeom>
          <a:noFill/>
          <a:ln w="12700">
            <a:noFill/>
            <a:miter lim="800000"/>
            <a:headEnd/>
            <a:tailEnd/>
          </a:ln>
        </p:spPr>
        <p:txBody>
          <a:bodyPr wrap="none" lIns="90488" tIns="44450" rIns="90488" bIns="44450">
            <a:spAutoFit/>
          </a:bodyPr>
          <a:lstStyle/>
          <a:p>
            <a:pPr eaLnBrk="0" hangingPunct="0"/>
            <a:r>
              <a:rPr lang="en-GB" sz="2400" b="1">
                <a:latin typeface="Times New Roman" pitchFamily="18" charset="0"/>
              </a:rPr>
              <a:t>MRL (present system)     </a:t>
            </a:r>
          </a:p>
        </p:txBody>
      </p:sp>
      <p:sp>
        <p:nvSpPr>
          <p:cNvPr id="20484" name="Rectangle 6"/>
          <p:cNvSpPr>
            <a:spLocks noChangeArrowheads="1"/>
          </p:cNvSpPr>
          <p:nvPr/>
        </p:nvSpPr>
        <p:spPr bwMode="auto">
          <a:xfrm>
            <a:off x="4710113" y="2805113"/>
            <a:ext cx="2668587" cy="454025"/>
          </a:xfrm>
          <a:prstGeom prst="rect">
            <a:avLst/>
          </a:prstGeom>
          <a:noFill/>
          <a:ln w="12700">
            <a:noFill/>
            <a:miter lim="800000"/>
            <a:headEnd/>
            <a:tailEnd/>
          </a:ln>
        </p:spPr>
        <p:txBody>
          <a:bodyPr wrap="none" lIns="90488" tIns="44450" rIns="90488" bIns="44450">
            <a:spAutoFit/>
          </a:bodyPr>
          <a:lstStyle/>
          <a:p>
            <a:pPr eaLnBrk="0" hangingPunct="0"/>
            <a:r>
              <a:rPr lang="en-GB" sz="2400" b="1">
                <a:latin typeface="Times New Roman" pitchFamily="18" charset="0"/>
              </a:rPr>
              <a:t>MRL (</a:t>
            </a:r>
            <a:r>
              <a:rPr lang="en-US" sz="2400" b="1">
                <a:latin typeface="Times New Roman" pitchFamily="18" charset="0"/>
              </a:rPr>
              <a:t>Realistic</a:t>
            </a:r>
            <a:r>
              <a:rPr lang="en-GB" sz="2400" b="1">
                <a:latin typeface="Times New Roman" pitchFamily="18" charset="0"/>
              </a:rPr>
              <a:t>)     </a:t>
            </a:r>
          </a:p>
        </p:txBody>
      </p:sp>
      <p:sp>
        <p:nvSpPr>
          <p:cNvPr id="20485" name="Line 7"/>
          <p:cNvSpPr>
            <a:spLocks noChangeShapeType="1"/>
          </p:cNvSpPr>
          <p:nvPr/>
        </p:nvSpPr>
        <p:spPr bwMode="auto">
          <a:xfrm>
            <a:off x="1011238" y="4876800"/>
            <a:ext cx="2652712" cy="0"/>
          </a:xfrm>
          <a:prstGeom prst="line">
            <a:avLst/>
          </a:prstGeom>
          <a:noFill/>
          <a:ln w="76200">
            <a:solidFill>
              <a:srgbClr val="FF0000"/>
            </a:solidFill>
            <a:round/>
            <a:headEnd/>
            <a:tailEnd/>
          </a:ln>
        </p:spPr>
        <p:txBody>
          <a:bodyPr/>
          <a:lstStyle/>
          <a:p>
            <a:endParaRPr lang="en-US"/>
          </a:p>
        </p:txBody>
      </p:sp>
      <p:sp>
        <p:nvSpPr>
          <p:cNvPr id="20486" name="Line 8"/>
          <p:cNvSpPr>
            <a:spLocks noChangeShapeType="1"/>
          </p:cNvSpPr>
          <p:nvPr/>
        </p:nvSpPr>
        <p:spPr bwMode="auto">
          <a:xfrm flipH="1">
            <a:off x="3663950" y="3429000"/>
            <a:ext cx="1219200" cy="1447800"/>
          </a:xfrm>
          <a:prstGeom prst="line">
            <a:avLst/>
          </a:prstGeom>
          <a:noFill/>
          <a:ln w="76200">
            <a:solidFill>
              <a:srgbClr val="FF0000"/>
            </a:solidFill>
            <a:round/>
            <a:headEnd/>
            <a:tailEnd/>
          </a:ln>
        </p:spPr>
        <p:txBody>
          <a:bodyPr/>
          <a:lstStyle/>
          <a:p>
            <a:endParaRPr lang="en-US"/>
          </a:p>
        </p:txBody>
      </p:sp>
      <p:sp>
        <p:nvSpPr>
          <p:cNvPr id="20487" name="Line 9"/>
          <p:cNvSpPr>
            <a:spLocks noChangeShapeType="1"/>
          </p:cNvSpPr>
          <p:nvPr/>
        </p:nvSpPr>
        <p:spPr bwMode="auto">
          <a:xfrm>
            <a:off x="4903788" y="3429000"/>
            <a:ext cx="2667000" cy="0"/>
          </a:xfrm>
          <a:prstGeom prst="line">
            <a:avLst/>
          </a:prstGeom>
          <a:noFill/>
          <a:ln w="76200">
            <a:solidFill>
              <a:srgbClr val="FF0000"/>
            </a:solidFill>
            <a:round/>
            <a:headEnd/>
            <a:tailEnd/>
          </a:ln>
        </p:spPr>
        <p:txBody>
          <a:bodyPr/>
          <a:lstStyle/>
          <a:p>
            <a:endParaRPr lang="en-US"/>
          </a:p>
        </p:txBody>
      </p:sp>
      <p:sp>
        <p:nvSpPr>
          <p:cNvPr id="20488" name="Line 10"/>
          <p:cNvSpPr>
            <a:spLocks noChangeShapeType="1"/>
          </p:cNvSpPr>
          <p:nvPr/>
        </p:nvSpPr>
        <p:spPr bwMode="auto">
          <a:xfrm>
            <a:off x="7772400" y="2133600"/>
            <a:ext cx="0" cy="3200400"/>
          </a:xfrm>
          <a:prstGeom prst="line">
            <a:avLst/>
          </a:prstGeom>
          <a:noFill/>
          <a:ln w="12700">
            <a:solidFill>
              <a:schemeClr val="tx1"/>
            </a:solidFill>
            <a:round/>
            <a:headEnd/>
            <a:tailEnd/>
          </a:ln>
        </p:spPr>
        <p:txBody>
          <a:bodyPr/>
          <a:lstStyle/>
          <a:p>
            <a:endParaRPr lang="en-US"/>
          </a:p>
        </p:txBody>
      </p:sp>
      <p:sp>
        <p:nvSpPr>
          <p:cNvPr id="20489" name="Line 11"/>
          <p:cNvSpPr>
            <a:spLocks noChangeShapeType="1"/>
          </p:cNvSpPr>
          <p:nvPr/>
        </p:nvSpPr>
        <p:spPr bwMode="auto">
          <a:xfrm>
            <a:off x="7772400" y="2209800"/>
            <a:ext cx="304800" cy="0"/>
          </a:xfrm>
          <a:prstGeom prst="line">
            <a:avLst/>
          </a:prstGeom>
          <a:noFill/>
          <a:ln w="12700">
            <a:solidFill>
              <a:schemeClr val="tx1"/>
            </a:solidFill>
            <a:round/>
            <a:headEnd/>
            <a:tailEnd/>
          </a:ln>
        </p:spPr>
        <p:txBody>
          <a:bodyPr/>
          <a:lstStyle/>
          <a:p>
            <a:endParaRPr lang="en-US"/>
          </a:p>
        </p:txBody>
      </p:sp>
      <p:sp>
        <p:nvSpPr>
          <p:cNvPr id="20490" name="Line 12"/>
          <p:cNvSpPr>
            <a:spLocks noChangeShapeType="1"/>
          </p:cNvSpPr>
          <p:nvPr/>
        </p:nvSpPr>
        <p:spPr bwMode="auto">
          <a:xfrm>
            <a:off x="7772400" y="4648200"/>
            <a:ext cx="304800" cy="0"/>
          </a:xfrm>
          <a:prstGeom prst="line">
            <a:avLst/>
          </a:prstGeom>
          <a:noFill/>
          <a:ln w="12700">
            <a:solidFill>
              <a:schemeClr val="tx1"/>
            </a:solidFill>
            <a:round/>
            <a:headEnd/>
            <a:tailEnd/>
          </a:ln>
        </p:spPr>
        <p:txBody>
          <a:bodyPr/>
          <a:lstStyle/>
          <a:p>
            <a:endParaRPr lang="en-US"/>
          </a:p>
        </p:txBody>
      </p:sp>
      <p:sp>
        <p:nvSpPr>
          <p:cNvPr id="20491" name="Line 13"/>
          <p:cNvSpPr>
            <a:spLocks noChangeShapeType="1"/>
          </p:cNvSpPr>
          <p:nvPr/>
        </p:nvSpPr>
        <p:spPr bwMode="auto">
          <a:xfrm>
            <a:off x="7772400" y="4038600"/>
            <a:ext cx="304800" cy="0"/>
          </a:xfrm>
          <a:prstGeom prst="line">
            <a:avLst/>
          </a:prstGeom>
          <a:noFill/>
          <a:ln w="12700">
            <a:solidFill>
              <a:schemeClr val="tx1"/>
            </a:solidFill>
            <a:round/>
            <a:headEnd/>
            <a:tailEnd/>
          </a:ln>
        </p:spPr>
        <p:txBody>
          <a:bodyPr/>
          <a:lstStyle/>
          <a:p>
            <a:endParaRPr lang="en-US"/>
          </a:p>
        </p:txBody>
      </p:sp>
      <p:sp>
        <p:nvSpPr>
          <p:cNvPr id="20492" name="Line 14"/>
          <p:cNvSpPr>
            <a:spLocks noChangeShapeType="1"/>
          </p:cNvSpPr>
          <p:nvPr/>
        </p:nvSpPr>
        <p:spPr bwMode="auto">
          <a:xfrm>
            <a:off x="7772400" y="3429000"/>
            <a:ext cx="304800" cy="0"/>
          </a:xfrm>
          <a:prstGeom prst="line">
            <a:avLst/>
          </a:prstGeom>
          <a:noFill/>
          <a:ln w="12700">
            <a:solidFill>
              <a:schemeClr val="tx1"/>
            </a:solidFill>
            <a:round/>
            <a:headEnd/>
            <a:tailEnd/>
          </a:ln>
        </p:spPr>
        <p:txBody>
          <a:bodyPr/>
          <a:lstStyle/>
          <a:p>
            <a:endParaRPr lang="en-US"/>
          </a:p>
        </p:txBody>
      </p:sp>
      <p:sp>
        <p:nvSpPr>
          <p:cNvPr id="20493" name="Line 15"/>
          <p:cNvSpPr>
            <a:spLocks noChangeShapeType="1"/>
          </p:cNvSpPr>
          <p:nvPr/>
        </p:nvSpPr>
        <p:spPr bwMode="auto">
          <a:xfrm>
            <a:off x="7772400" y="2819400"/>
            <a:ext cx="304800" cy="0"/>
          </a:xfrm>
          <a:prstGeom prst="line">
            <a:avLst/>
          </a:prstGeom>
          <a:noFill/>
          <a:ln w="12700">
            <a:solidFill>
              <a:schemeClr val="tx1"/>
            </a:solidFill>
            <a:round/>
            <a:headEnd/>
            <a:tailEnd/>
          </a:ln>
        </p:spPr>
        <p:txBody>
          <a:bodyPr/>
          <a:lstStyle/>
          <a:p>
            <a:endParaRPr lang="en-US"/>
          </a:p>
        </p:txBody>
      </p:sp>
      <p:sp>
        <p:nvSpPr>
          <p:cNvPr id="20494" name="Rectangle 16"/>
          <p:cNvSpPr>
            <a:spLocks noChangeArrowheads="1"/>
          </p:cNvSpPr>
          <p:nvPr/>
        </p:nvSpPr>
        <p:spPr bwMode="auto">
          <a:xfrm>
            <a:off x="1371600" y="5334000"/>
            <a:ext cx="5961063" cy="1074738"/>
          </a:xfrm>
          <a:prstGeom prst="rect">
            <a:avLst/>
          </a:prstGeom>
          <a:solidFill>
            <a:srgbClr val="00FF00">
              <a:alpha val="81960"/>
            </a:srgbClr>
          </a:solidFill>
          <a:ln w="12700">
            <a:noFill/>
            <a:miter lim="800000"/>
            <a:headEnd/>
            <a:tailEnd/>
          </a:ln>
        </p:spPr>
        <p:txBody>
          <a:bodyPr wrap="none" lIns="90488" tIns="44450" rIns="90488" bIns="44450">
            <a:spAutoFit/>
          </a:bodyPr>
          <a:lstStyle/>
          <a:p>
            <a:pPr eaLnBrk="0" hangingPunct="0"/>
            <a:r>
              <a:rPr lang="en-GB" sz="3200">
                <a:latin typeface="Times New Roman" pitchFamily="18" charset="0"/>
              </a:rPr>
              <a:t>Scope for upward revision of MRL</a:t>
            </a:r>
          </a:p>
          <a:p>
            <a:pPr eaLnBrk="0" hangingPunct="0"/>
            <a:r>
              <a:rPr lang="en-GB" sz="3200">
                <a:latin typeface="Times New Roman" pitchFamily="18" charset="0"/>
              </a:rPr>
              <a:t>without jeopardising Food Safety</a:t>
            </a:r>
          </a:p>
        </p:txBody>
      </p:sp>
      <p:sp>
        <p:nvSpPr>
          <p:cNvPr id="20495" name="Line 17"/>
          <p:cNvSpPr>
            <a:spLocks noChangeShapeType="1"/>
          </p:cNvSpPr>
          <p:nvPr/>
        </p:nvSpPr>
        <p:spPr bwMode="auto">
          <a:xfrm>
            <a:off x="7772400" y="5257800"/>
            <a:ext cx="304800" cy="0"/>
          </a:xfrm>
          <a:prstGeom prst="line">
            <a:avLst/>
          </a:prstGeom>
          <a:noFill/>
          <a:ln w="12700">
            <a:solidFill>
              <a:schemeClr val="tx1"/>
            </a:solidFill>
            <a:round/>
            <a:headEnd/>
            <a:tailEnd/>
          </a:ln>
        </p:spPr>
        <p:txBody>
          <a:bodyPr/>
          <a:lstStyle/>
          <a:p>
            <a:endParaRPr lang="en-US"/>
          </a:p>
        </p:txBody>
      </p:sp>
      <p:sp>
        <p:nvSpPr>
          <p:cNvPr id="16" name="Slide Number Placeholder 15"/>
          <p:cNvSpPr>
            <a:spLocks noGrp="1"/>
          </p:cNvSpPr>
          <p:nvPr>
            <p:ph type="sldNum" sz="quarter" idx="12"/>
          </p:nvPr>
        </p:nvSpPr>
        <p:spPr/>
        <p:txBody>
          <a:bodyPr/>
          <a:lstStyle/>
          <a:p>
            <a:pPr>
              <a:defRPr/>
            </a:pPr>
            <a:fld id="{81E1DE5F-A2AF-4E3A-A2B3-C738265B8145}" type="slidenum">
              <a:rPr lang="en-US" smtClean="0"/>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679276" y="418016"/>
            <a:ext cx="5891806"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1371600" marR="0" lvl="3" indent="0" algn="l" defTabSz="914400" rtl="0" eaLnBrk="1" fontAlgn="base" latinLnBrk="0" hangingPunct="1">
              <a:lnSpc>
                <a:spcPct val="100000"/>
              </a:lnSpc>
              <a:spcBef>
                <a:spcPct val="0"/>
              </a:spcBef>
              <a:spcAft>
                <a:spcPct val="0"/>
              </a:spcAft>
              <a:buClrTx/>
              <a:buSzTx/>
              <a:tabLst/>
            </a:pPr>
            <a:r>
              <a:rPr kumimoji="0" lang="en-GB" sz="2000" b="1" i="0" u="none" strike="noStrike" cap="none" normalizeH="0" baseline="0" dirty="0" smtClean="0">
                <a:ln>
                  <a:noFill/>
                </a:ln>
                <a:solidFill>
                  <a:srgbClr val="0F05CD"/>
                </a:solidFill>
                <a:effectLst/>
                <a:latin typeface="Arial" pitchFamily="34" charset="0"/>
                <a:ea typeface="Times New Roman" pitchFamily="18" charset="0"/>
              </a:rPr>
              <a:t>FAO-IGG Ring Test (Black tea)-2014</a:t>
            </a:r>
            <a:endParaRPr kumimoji="0" lang="en-GB" sz="3200" b="0" i="0" u="none" strike="noStrike" cap="none" normalizeH="0" baseline="0" dirty="0" smtClean="0">
              <a:ln>
                <a:noFill/>
              </a:ln>
              <a:solidFill>
                <a:srgbClr val="0F05CD"/>
              </a:solidFill>
              <a:effectLst/>
              <a:latin typeface="Arial" pitchFamily="34" charset="0"/>
            </a:endParaRPr>
          </a:p>
        </p:txBody>
      </p:sp>
      <p:sp>
        <p:nvSpPr>
          <p:cNvPr id="5" name="Rectangle 4"/>
          <p:cNvSpPr/>
          <p:nvPr/>
        </p:nvSpPr>
        <p:spPr>
          <a:xfrm>
            <a:off x="679276" y="1123406"/>
            <a:ext cx="8127289" cy="369332"/>
          </a:xfrm>
          <a:prstGeom prst="rect">
            <a:avLst/>
          </a:prstGeom>
        </p:spPr>
        <p:txBody>
          <a:bodyPr wrap="none">
            <a:spAutoFit/>
          </a:bodyPr>
          <a:lstStyle/>
          <a:p>
            <a:r>
              <a:rPr lang="en-GB" b="1" dirty="0" smtClean="0"/>
              <a:t>Sample</a:t>
            </a:r>
            <a:r>
              <a:rPr lang="en-GB" dirty="0" smtClean="0"/>
              <a:t>:         Field treated </a:t>
            </a:r>
            <a:r>
              <a:rPr lang="en-GB" b="1" dirty="0" smtClean="0"/>
              <a:t>black tea </a:t>
            </a:r>
            <a:r>
              <a:rPr lang="en-GB" dirty="0" smtClean="0"/>
              <a:t>samples prepared at TRA, </a:t>
            </a:r>
            <a:r>
              <a:rPr lang="en-GB" dirty="0" err="1" smtClean="0"/>
              <a:t>Tocklai</a:t>
            </a:r>
            <a:r>
              <a:rPr lang="en-GB" dirty="0" smtClean="0"/>
              <a:t>, India</a:t>
            </a:r>
            <a:endParaRPr lang="en-US" dirty="0"/>
          </a:p>
        </p:txBody>
      </p:sp>
      <p:sp>
        <p:nvSpPr>
          <p:cNvPr id="6" name="Rectangle 5"/>
          <p:cNvSpPr/>
          <p:nvPr/>
        </p:nvSpPr>
        <p:spPr>
          <a:xfrm>
            <a:off x="679275" y="1718940"/>
            <a:ext cx="8229593" cy="369332"/>
          </a:xfrm>
          <a:prstGeom prst="rect">
            <a:avLst/>
          </a:prstGeom>
        </p:spPr>
        <p:txBody>
          <a:bodyPr wrap="square">
            <a:spAutoFit/>
          </a:bodyPr>
          <a:lstStyle/>
          <a:p>
            <a:r>
              <a:rPr lang="en-GB" b="1" dirty="0" smtClean="0"/>
              <a:t>Pesticides</a:t>
            </a:r>
            <a:r>
              <a:rPr lang="en-GB" dirty="0" smtClean="0"/>
              <a:t>:     </a:t>
            </a:r>
            <a:r>
              <a:rPr lang="en-GB" dirty="0" err="1" smtClean="0"/>
              <a:t>Acetamiprid</a:t>
            </a:r>
            <a:r>
              <a:rPr lang="en-GB" dirty="0" smtClean="0"/>
              <a:t>, </a:t>
            </a:r>
            <a:r>
              <a:rPr lang="en-GB" dirty="0" err="1" smtClean="0"/>
              <a:t>Propiconazole</a:t>
            </a:r>
            <a:r>
              <a:rPr lang="en-GB" dirty="0" smtClean="0"/>
              <a:t>, </a:t>
            </a:r>
            <a:r>
              <a:rPr lang="en-GB" dirty="0" err="1" smtClean="0"/>
              <a:t>fenpyroximate</a:t>
            </a:r>
            <a:r>
              <a:rPr lang="en-GB" dirty="0" smtClean="0"/>
              <a:t> &amp; </a:t>
            </a:r>
            <a:r>
              <a:rPr lang="en-GB" dirty="0" err="1" smtClean="0"/>
              <a:t>flubendiamide</a:t>
            </a:r>
            <a:endParaRPr lang="en-US" dirty="0"/>
          </a:p>
        </p:txBody>
      </p:sp>
      <p:sp>
        <p:nvSpPr>
          <p:cNvPr id="7" name="Rectangle 6"/>
          <p:cNvSpPr/>
          <p:nvPr/>
        </p:nvSpPr>
        <p:spPr>
          <a:xfrm>
            <a:off x="701045" y="2380797"/>
            <a:ext cx="8229593" cy="369332"/>
          </a:xfrm>
          <a:prstGeom prst="rect">
            <a:avLst/>
          </a:prstGeom>
        </p:spPr>
        <p:txBody>
          <a:bodyPr wrap="square">
            <a:spAutoFit/>
          </a:bodyPr>
          <a:lstStyle/>
          <a:p>
            <a:r>
              <a:rPr lang="en-US" b="1" dirty="0" smtClean="0"/>
              <a:t>Water Solubility</a:t>
            </a:r>
            <a:r>
              <a:rPr lang="en-US" dirty="0" smtClean="0"/>
              <a:t>:   High           Medium           Low                      </a:t>
            </a:r>
            <a:r>
              <a:rPr lang="en-US" dirty="0" err="1" smtClean="0"/>
              <a:t>Low</a:t>
            </a:r>
            <a:endParaRPr lang="en-US" dirty="0"/>
          </a:p>
        </p:txBody>
      </p:sp>
      <p:cxnSp>
        <p:nvCxnSpPr>
          <p:cNvPr id="9" name="Straight Arrow Connector 8"/>
          <p:cNvCxnSpPr/>
          <p:nvPr/>
        </p:nvCxnSpPr>
        <p:spPr>
          <a:xfrm rot="16200000" flipH="1">
            <a:off x="2688378" y="2221471"/>
            <a:ext cx="292525" cy="261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4086104" y="2234534"/>
            <a:ext cx="2925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6200000" flipH="1">
            <a:off x="5372794" y="2228796"/>
            <a:ext cx="292526" cy="13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7214657" y="2214940"/>
            <a:ext cx="292526" cy="39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748941" y="3016528"/>
            <a:ext cx="8229593" cy="369332"/>
          </a:xfrm>
          <a:prstGeom prst="rect">
            <a:avLst/>
          </a:prstGeom>
        </p:spPr>
        <p:txBody>
          <a:bodyPr wrap="square">
            <a:spAutoFit/>
          </a:bodyPr>
          <a:lstStyle/>
          <a:p>
            <a:r>
              <a:rPr lang="en-US" b="1" dirty="0" smtClean="0"/>
              <a:t>No of participating laboratories</a:t>
            </a:r>
            <a:r>
              <a:rPr lang="en-US" dirty="0" smtClean="0"/>
              <a:t> :  14</a:t>
            </a:r>
            <a:endParaRPr lang="en-US" dirty="0"/>
          </a:p>
        </p:txBody>
      </p:sp>
      <p:sp>
        <p:nvSpPr>
          <p:cNvPr id="17" name="Rectangle 16"/>
          <p:cNvSpPr/>
          <p:nvPr/>
        </p:nvSpPr>
        <p:spPr>
          <a:xfrm>
            <a:off x="731522" y="3573881"/>
            <a:ext cx="8229593" cy="369332"/>
          </a:xfrm>
          <a:prstGeom prst="rect">
            <a:avLst/>
          </a:prstGeom>
        </p:spPr>
        <p:txBody>
          <a:bodyPr wrap="square">
            <a:spAutoFit/>
          </a:bodyPr>
          <a:lstStyle/>
          <a:p>
            <a:r>
              <a:rPr lang="en-US" b="1" dirty="0" smtClean="0"/>
              <a:t>Countries involved</a:t>
            </a:r>
            <a:r>
              <a:rPr lang="en-US" dirty="0" smtClean="0"/>
              <a:t> :  China, India, Kenya, USA and Germany</a:t>
            </a:r>
            <a:endParaRPr lang="en-US" dirty="0"/>
          </a:p>
        </p:txBody>
      </p:sp>
      <p:sp>
        <p:nvSpPr>
          <p:cNvPr id="18" name="Rectangle 17"/>
          <p:cNvSpPr/>
          <p:nvPr/>
        </p:nvSpPr>
        <p:spPr>
          <a:xfrm>
            <a:off x="753292" y="4105108"/>
            <a:ext cx="8229593" cy="369332"/>
          </a:xfrm>
          <a:prstGeom prst="rect">
            <a:avLst/>
          </a:prstGeom>
        </p:spPr>
        <p:txBody>
          <a:bodyPr wrap="square">
            <a:spAutoFit/>
          </a:bodyPr>
          <a:lstStyle/>
          <a:p>
            <a:r>
              <a:rPr lang="en-US" b="1" dirty="0" smtClean="0"/>
              <a:t>Date of dispatch of samples</a:t>
            </a:r>
            <a:r>
              <a:rPr lang="en-US" dirty="0" smtClean="0"/>
              <a:t>:  04.04.2014</a:t>
            </a:r>
            <a:endParaRPr lang="en-US" dirty="0"/>
          </a:p>
        </p:txBody>
      </p:sp>
      <p:sp>
        <p:nvSpPr>
          <p:cNvPr id="19" name="Rectangle 18"/>
          <p:cNvSpPr/>
          <p:nvPr/>
        </p:nvSpPr>
        <p:spPr>
          <a:xfrm>
            <a:off x="740229" y="4627628"/>
            <a:ext cx="8229593" cy="369332"/>
          </a:xfrm>
          <a:prstGeom prst="rect">
            <a:avLst/>
          </a:prstGeom>
        </p:spPr>
        <p:txBody>
          <a:bodyPr wrap="square">
            <a:spAutoFit/>
          </a:bodyPr>
          <a:lstStyle/>
          <a:p>
            <a:r>
              <a:rPr lang="en-US" b="1" dirty="0" smtClean="0"/>
              <a:t>Suggested method for extraction</a:t>
            </a:r>
            <a:r>
              <a:rPr lang="en-US" dirty="0" smtClean="0"/>
              <a:t> :  Based on QUECHERS (AOAC)</a:t>
            </a:r>
            <a:endParaRPr lang="en-US" dirty="0"/>
          </a:p>
        </p:txBody>
      </p:sp>
      <p:sp>
        <p:nvSpPr>
          <p:cNvPr id="20" name="Rectangle 19"/>
          <p:cNvSpPr/>
          <p:nvPr/>
        </p:nvSpPr>
        <p:spPr>
          <a:xfrm>
            <a:off x="761999" y="5119666"/>
            <a:ext cx="8229593" cy="369332"/>
          </a:xfrm>
          <a:prstGeom prst="rect">
            <a:avLst/>
          </a:prstGeom>
        </p:spPr>
        <p:txBody>
          <a:bodyPr wrap="square">
            <a:spAutoFit/>
          </a:bodyPr>
          <a:lstStyle/>
          <a:p>
            <a:r>
              <a:rPr lang="en-US" b="1" dirty="0" smtClean="0"/>
              <a:t>Suggested method for cleanup</a:t>
            </a:r>
            <a:r>
              <a:rPr lang="en-US" dirty="0" smtClean="0"/>
              <a:t> :    d-SPE</a:t>
            </a:r>
            <a:endParaRPr lang="en-US" dirty="0"/>
          </a:p>
        </p:txBody>
      </p:sp>
      <p:sp>
        <p:nvSpPr>
          <p:cNvPr id="21" name="Rectangle 20"/>
          <p:cNvSpPr/>
          <p:nvPr/>
        </p:nvSpPr>
        <p:spPr>
          <a:xfrm>
            <a:off x="757643" y="5559452"/>
            <a:ext cx="8229593" cy="369332"/>
          </a:xfrm>
          <a:prstGeom prst="rect">
            <a:avLst/>
          </a:prstGeom>
        </p:spPr>
        <p:txBody>
          <a:bodyPr wrap="square">
            <a:spAutoFit/>
          </a:bodyPr>
          <a:lstStyle/>
          <a:p>
            <a:r>
              <a:rPr lang="en-US" b="1" dirty="0" smtClean="0"/>
              <a:t>Suggested method for estimation</a:t>
            </a:r>
            <a:r>
              <a:rPr lang="en-US" dirty="0" smtClean="0"/>
              <a:t> :   LC-MS/MS  </a:t>
            </a:r>
            <a:endParaRPr lang="en-US" dirty="0"/>
          </a:p>
        </p:txBody>
      </p:sp>
      <p:sp>
        <p:nvSpPr>
          <p:cNvPr id="22" name="Rectangle 21"/>
          <p:cNvSpPr/>
          <p:nvPr/>
        </p:nvSpPr>
        <p:spPr>
          <a:xfrm>
            <a:off x="779413" y="6038427"/>
            <a:ext cx="8229593" cy="369332"/>
          </a:xfrm>
          <a:prstGeom prst="rect">
            <a:avLst/>
          </a:prstGeom>
        </p:spPr>
        <p:txBody>
          <a:bodyPr wrap="square">
            <a:spAutoFit/>
          </a:bodyPr>
          <a:lstStyle/>
          <a:p>
            <a:r>
              <a:rPr lang="en-US" b="1" dirty="0" smtClean="0"/>
              <a:t>Results submission </a:t>
            </a:r>
            <a:r>
              <a:rPr lang="en-US" dirty="0" smtClean="0"/>
              <a:t>:  June 2014.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361890"/>
            <a:ext cx="7772400" cy="400110"/>
          </a:xfrm>
          <a:prstGeom prst="rect">
            <a:avLst/>
          </a:prstGeom>
        </p:spPr>
        <p:txBody>
          <a:bodyPr wrap="square">
            <a:spAutoFit/>
          </a:bodyPr>
          <a:lstStyle/>
          <a:p>
            <a:pPr lvl="0" fontAlgn="b">
              <a:spcBef>
                <a:spcPts val="0"/>
              </a:spcBef>
              <a:spcAft>
                <a:spcPts val="0"/>
              </a:spcAft>
            </a:pPr>
            <a:r>
              <a:rPr lang="en-US" sz="2000" b="1" dirty="0" smtClean="0">
                <a:solidFill>
                  <a:srgbClr val="0070C0"/>
                </a:solidFill>
                <a:latin typeface="Times New Roman"/>
                <a:cs typeface="+mn-cs"/>
              </a:rPr>
              <a:t>Participating Labs in the FAO-IGG Ring Test-2014 (Black Tea)</a:t>
            </a:r>
            <a:endParaRPr lang="en-US" sz="2000" b="1" dirty="0">
              <a:solidFill>
                <a:srgbClr val="0070C0"/>
              </a:solidFill>
              <a:latin typeface="Times New Roman"/>
              <a:cs typeface="+mn-cs"/>
            </a:endParaRPr>
          </a:p>
        </p:txBody>
      </p:sp>
      <p:graphicFrame>
        <p:nvGraphicFramePr>
          <p:cNvPr id="5" name="Table 4"/>
          <p:cNvGraphicFramePr>
            <a:graphicFrameLocks noGrp="1"/>
          </p:cNvGraphicFramePr>
          <p:nvPr/>
        </p:nvGraphicFramePr>
        <p:xfrm>
          <a:off x="524688" y="766356"/>
          <a:ext cx="7543800" cy="5384800"/>
        </p:xfrm>
        <a:graphic>
          <a:graphicData uri="http://schemas.openxmlformats.org/drawingml/2006/table">
            <a:tbl>
              <a:tblPr/>
              <a:tblGrid>
                <a:gridCol w="7543800"/>
              </a:tblGrid>
              <a:tr h="360680">
                <a:tc>
                  <a:txBody>
                    <a:bodyPr/>
                    <a:lstStyle/>
                    <a:p>
                      <a:pPr algn="l" fontAlgn="b"/>
                      <a:endParaRPr lang="en-US" sz="2000" b="1" i="0" u="none" strike="noStrike" dirty="0">
                        <a:solidFill>
                          <a:srgbClr val="FF0000"/>
                        </a:solidFill>
                        <a:latin typeface="Times New Roman"/>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60680">
                <a:tc>
                  <a:txBody>
                    <a:bodyPr/>
                    <a:lstStyle/>
                    <a:p>
                      <a:pPr marL="342900" indent="-342900" algn="l" fontAlgn="b">
                        <a:buNone/>
                      </a:pPr>
                      <a:r>
                        <a:rPr lang="en-US" sz="2000" b="0" i="0" u="none" strike="noStrike" dirty="0" smtClean="0">
                          <a:solidFill>
                            <a:srgbClr val="000000"/>
                          </a:solidFill>
                          <a:latin typeface="Times New Roman"/>
                        </a:rPr>
                        <a:t>1. TRI, Chinese Academy</a:t>
                      </a:r>
                      <a:r>
                        <a:rPr lang="en-US" sz="2000" b="0" i="0" u="none" strike="noStrike" baseline="0" dirty="0" smtClean="0">
                          <a:solidFill>
                            <a:srgbClr val="000000"/>
                          </a:solidFill>
                          <a:latin typeface="Times New Roman"/>
                        </a:rPr>
                        <a:t> of Agricultural Sciences, </a:t>
                      </a:r>
                      <a:r>
                        <a:rPr lang="en-US" sz="2000" b="0" i="0" u="none" strike="noStrike" dirty="0" smtClean="0">
                          <a:solidFill>
                            <a:srgbClr val="000000"/>
                          </a:solidFill>
                          <a:latin typeface="Times New Roman"/>
                        </a:rPr>
                        <a:t>China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360680">
                <a:tc>
                  <a:txBody>
                    <a:bodyPr/>
                    <a:lstStyle/>
                    <a:p>
                      <a:pPr algn="l" fontAlgn="b"/>
                      <a:r>
                        <a:rPr lang="en-US" sz="2000" b="0" i="0" u="none" strike="noStrike" dirty="0" smtClean="0">
                          <a:solidFill>
                            <a:srgbClr val="000000"/>
                          </a:solidFill>
                          <a:latin typeface="Times New Roman"/>
                        </a:rPr>
                        <a:t>2. </a:t>
                      </a:r>
                      <a:r>
                        <a:rPr lang="en-US" sz="2000" b="0" i="0" u="none" strike="noStrike" dirty="0" err="1" smtClean="0">
                          <a:solidFill>
                            <a:srgbClr val="000000"/>
                          </a:solidFill>
                          <a:latin typeface="Times New Roman"/>
                        </a:rPr>
                        <a:t>Eurofins</a:t>
                      </a:r>
                      <a:r>
                        <a:rPr lang="en-US" sz="2000" b="0" i="0" u="none" strike="noStrike" dirty="0" smtClean="0">
                          <a:solidFill>
                            <a:srgbClr val="000000"/>
                          </a:solidFill>
                          <a:latin typeface="Times New Roman"/>
                        </a:rPr>
                        <a:t>, Germany</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algn="l" fontAlgn="b"/>
                      <a:r>
                        <a:rPr lang="de-DE" sz="2000" b="0" i="0" u="none" strike="noStrike" dirty="0" smtClean="0">
                          <a:solidFill>
                            <a:srgbClr val="000000"/>
                          </a:solidFill>
                          <a:latin typeface="Times New Roman"/>
                        </a:rPr>
                        <a:t>3.</a:t>
                      </a:r>
                      <a:r>
                        <a:rPr lang="en-US" sz="2000" b="0" i="0" u="none" strike="noStrike" dirty="0" smtClean="0">
                          <a:solidFill>
                            <a:srgbClr val="000000"/>
                          </a:solidFill>
                          <a:latin typeface="Times New Roman"/>
                        </a:rPr>
                        <a:t> Kenya Plant Health Inspectorate Service, Kenya</a:t>
                      </a:r>
                      <a:endParaRPr lang="de-DE"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algn="l" fontAlgn="b"/>
                      <a:r>
                        <a:rPr lang="en-US" sz="2000" b="0" i="0" u="none" strike="noStrike" dirty="0" smtClean="0">
                          <a:solidFill>
                            <a:srgbClr val="000000"/>
                          </a:solidFill>
                          <a:latin typeface="Times New Roman"/>
                        </a:rPr>
                        <a:t>4. </a:t>
                      </a:r>
                      <a:r>
                        <a:rPr lang="en-US" sz="2000" b="0" i="0" u="none" strike="noStrike" dirty="0" err="1" smtClean="0">
                          <a:solidFill>
                            <a:srgbClr val="000000"/>
                          </a:solidFill>
                          <a:latin typeface="Times New Roman"/>
                        </a:rPr>
                        <a:t>Eurofins</a:t>
                      </a:r>
                      <a:r>
                        <a:rPr lang="en-US" sz="2000" b="0" i="0" u="none" strike="noStrike" dirty="0" smtClean="0">
                          <a:solidFill>
                            <a:srgbClr val="000000"/>
                          </a:solidFill>
                          <a:latin typeface="Times New Roman"/>
                        </a:rPr>
                        <a:t> Central Analytical Laboratories, USA</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algn="l" fontAlgn="b"/>
                      <a:r>
                        <a:rPr lang="en-US" sz="2000" b="0" i="0" u="none" strike="noStrike" dirty="0" smtClean="0">
                          <a:solidFill>
                            <a:srgbClr val="000000"/>
                          </a:solidFill>
                          <a:latin typeface="Times New Roman"/>
                        </a:rPr>
                        <a:t>5. </a:t>
                      </a:r>
                      <a:r>
                        <a:rPr lang="en-US" sz="2000" b="0" i="0" u="none" strike="noStrike" dirty="0" err="1" smtClean="0">
                          <a:solidFill>
                            <a:srgbClr val="000000"/>
                          </a:solidFill>
                          <a:latin typeface="Times New Roman"/>
                        </a:rPr>
                        <a:t>TLab</a:t>
                      </a:r>
                      <a:r>
                        <a:rPr lang="en-US" sz="2000" b="0" i="0" u="none" strike="noStrike" dirty="0" smtClean="0">
                          <a:solidFill>
                            <a:srgbClr val="000000"/>
                          </a:solidFill>
                          <a:latin typeface="Times New Roman"/>
                        </a:rPr>
                        <a:t>, Tea</a:t>
                      </a:r>
                      <a:r>
                        <a:rPr lang="en-US" sz="2000" b="0" i="0" u="none" strike="noStrike" baseline="0" dirty="0" smtClean="0">
                          <a:solidFill>
                            <a:srgbClr val="000000"/>
                          </a:solidFill>
                          <a:latin typeface="Times New Roman"/>
                        </a:rPr>
                        <a:t> Research Association,</a:t>
                      </a:r>
                      <a:r>
                        <a:rPr lang="en-US" sz="2000" b="0" i="0" u="none" strike="noStrike" dirty="0" smtClean="0">
                          <a:solidFill>
                            <a:srgbClr val="000000"/>
                          </a:solidFill>
                          <a:latin typeface="Times New Roman"/>
                        </a:rPr>
                        <a:t> Kolkata, India</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algn="l" fontAlgn="b"/>
                      <a:r>
                        <a:rPr lang="en-US" sz="2000" b="0" i="0" u="none" strike="noStrike" dirty="0" smtClean="0">
                          <a:solidFill>
                            <a:srgbClr val="000000"/>
                          </a:solidFill>
                          <a:latin typeface="Times New Roman"/>
                        </a:rPr>
                        <a:t>6. SGS </a:t>
                      </a:r>
                      <a:r>
                        <a:rPr lang="en-US" sz="2000" b="0" i="0" u="none" strike="noStrike" dirty="0">
                          <a:solidFill>
                            <a:srgbClr val="000000"/>
                          </a:solidFill>
                          <a:latin typeface="Times New Roman"/>
                        </a:rPr>
                        <a:t>INSTITUT FRESENIUS </a:t>
                      </a:r>
                      <a:r>
                        <a:rPr lang="en-US" sz="2000" b="0" i="0" u="none" strike="noStrike" dirty="0" smtClean="0">
                          <a:solidFill>
                            <a:srgbClr val="000000"/>
                          </a:solidFill>
                          <a:latin typeface="Times New Roman"/>
                        </a:rPr>
                        <a:t>GmbH, Germany</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algn="l" fontAlgn="b"/>
                      <a:r>
                        <a:rPr lang="en-US" sz="2000" b="0" i="0" u="none" strike="noStrike" dirty="0" smtClean="0">
                          <a:solidFill>
                            <a:srgbClr val="000000"/>
                          </a:solidFill>
                          <a:latin typeface="Times New Roman"/>
                        </a:rPr>
                        <a:t>7. </a:t>
                      </a:r>
                      <a:r>
                        <a:rPr lang="en-US" sz="2000" b="0" i="0" u="none" strike="noStrike" dirty="0" err="1" smtClean="0">
                          <a:solidFill>
                            <a:srgbClr val="000000"/>
                          </a:solidFill>
                          <a:latin typeface="Times New Roman"/>
                        </a:rPr>
                        <a:t>TeeGschwendner</a:t>
                      </a:r>
                      <a:r>
                        <a:rPr lang="en-US" sz="2000" b="0" i="0" u="none" strike="noStrike" dirty="0" smtClean="0">
                          <a:solidFill>
                            <a:srgbClr val="000000"/>
                          </a:solidFill>
                          <a:latin typeface="Times New Roman"/>
                        </a:rPr>
                        <a:t> GmbH, Germany</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algn="l" fontAlgn="b"/>
                      <a:r>
                        <a:rPr lang="en-US" sz="2000" b="0" i="0" u="none" strike="noStrike" dirty="0" smtClean="0">
                          <a:solidFill>
                            <a:srgbClr val="000000"/>
                          </a:solidFill>
                          <a:latin typeface="Times New Roman"/>
                        </a:rPr>
                        <a:t>8. GALAB Laboratories GmbH, Germany</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35280">
                <a:tc>
                  <a:txBody>
                    <a:bodyPr/>
                    <a:lstStyle/>
                    <a:p>
                      <a:pPr algn="l" fontAlgn="b"/>
                      <a:r>
                        <a:rPr lang="en-US" sz="2000" b="0" i="0" u="none" strike="noStrike" dirty="0" smtClean="0">
                          <a:solidFill>
                            <a:srgbClr val="000000"/>
                          </a:solidFill>
                          <a:latin typeface="Times New Roman"/>
                        </a:rPr>
                        <a:t>9. </a:t>
                      </a:r>
                      <a:r>
                        <a:rPr lang="en-US" sz="2000" b="0" i="0" u="none" strike="noStrike" dirty="0" err="1" smtClean="0">
                          <a:solidFill>
                            <a:srgbClr val="000000"/>
                          </a:solidFill>
                          <a:latin typeface="Times New Roman"/>
                        </a:rPr>
                        <a:t>PhytoLab</a:t>
                      </a:r>
                      <a:r>
                        <a:rPr lang="en-US" sz="2000" b="0" i="0" u="none" strike="noStrike" dirty="0" smtClean="0">
                          <a:solidFill>
                            <a:srgbClr val="000000"/>
                          </a:solidFill>
                          <a:latin typeface="Times New Roman"/>
                        </a:rPr>
                        <a:t> GmbH &amp; Co. KG, Germany</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algn="l" fontAlgn="b"/>
                      <a:r>
                        <a:rPr lang="en-US" sz="2000" b="0" i="0" u="none" strike="noStrike" dirty="0" smtClean="0">
                          <a:solidFill>
                            <a:srgbClr val="000000"/>
                          </a:solidFill>
                          <a:latin typeface="Times New Roman"/>
                        </a:rPr>
                        <a:t>10. </a:t>
                      </a:r>
                      <a:r>
                        <a:rPr lang="en-US" sz="2000" b="0" i="0" u="none" strike="noStrike" dirty="0" err="1" smtClean="0">
                          <a:solidFill>
                            <a:srgbClr val="000000"/>
                          </a:solidFill>
                          <a:latin typeface="Times New Roman"/>
                        </a:rPr>
                        <a:t>Wessling</a:t>
                      </a:r>
                      <a:r>
                        <a:rPr lang="en-US" sz="2000" b="0" i="0" u="none" strike="noStrike" dirty="0" smtClean="0">
                          <a:solidFill>
                            <a:srgbClr val="000000"/>
                          </a:solidFill>
                          <a:latin typeface="Times New Roman"/>
                        </a:rPr>
                        <a:t> GmbH, Germany</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algn="l" fontAlgn="b"/>
                      <a:r>
                        <a:rPr lang="en-US" sz="2000" b="0" i="0" u="none" strike="noStrike" dirty="0" smtClean="0">
                          <a:solidFill>
                            <a:srgbClr val="000000"/>
                          </a:solidFill>
                          <a:latin typeface="Times New Roman"/>
                        </a:rPr>
                        <a:t>11. PMA </a:t>
                      </a:r>
                      <a:r>
                        <a:rPr lang="en-US" sz="2000" b="0" i="0" u="none" strike="noStrike" dirty="0" err="1" smtClean="0">
                          <a:solidFill>
                            <a:srgbClr val="000000"/>
                          </a:solidFill>
                          <a:latin typeface="Times New Roman"/>
                        </a:rPr>
                        <a:t>Peri</a:t>
                      </a:r>
                      <a:r>
                        <a:rPr lang="en-US" sz="2000" b="0" i="0" u="none" strike="noStrike" dirty="0" smtClean="0">
                          <a:solidFill>
                            <a:srgbClr val="000000"/>
                          </a:solidFill>
                          <a:latin typeface="Times New Roman"/>
                        </a:rPr>
                        <a:t> </a:t>
                      </a:r>
                      <a:r>
                        <a:rPr lang="en-US" sz="2000" b="0" i="0" u="none" strike="noStrike" dirty="0" err="1" smtClean="0">
                          <a:solidFill>
                            <a:srgbClr val="000000"/>
                          </a:solidFill>
                          <a:latin typeface="Times New Roman"/>
                        </a:rPr>
                        <a:t>Medizinische</a:t>
                      </a:r>
                      <a:r>
                        <a:rPr lang="en-US" sz="2000" b="0" i="0" u="none" strike="noStrike" dirty="0" smtClean="0">
                          <a:solidFill>
                            <a:srgbClr val="000000"/>
                          </a:solidFill>
                          <a:latin typeface="Times New Roman"/>
                        </a:rPr>
                        <a:t> </a:t>
                      </a:r>
                      <a:r>
                        <a:rPr lang="en-US" sz="2000" b="0" i="0" u="none" strike="noStrike" dirty="0" err="1" smtClean="0">
                          <a:solidFill>
                            <a:srgbClr val="000000"/>
                          </a:solidFill>
                          <a:latin typeface="Times New Roman"/>
                        </a:rPr>
                        <a:t>Analytik</a:t>
                      </a:r>
                      <a:r>
                        <a:rPr lang="en-US" sz="2000" b="0" i="0" u="none" strike="noStrike" dirty="0" smtClean="0">
                          <a:solidFill>
                            <a:srgbClr val="000000"/>
                          </a:solidFill>
                          <a:latin typeface="Times New Roman"/>
                        </a:rPr>
                        <a:t> Sindelfingen GmbH, Germany</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smtClean="0">
                          <a:solidFill>
                            <a:srgbClr val="000000"/>
                          </a:solidFill>
                          <a:latin typeface="Times New Roman"/>
                        </a:rPr>
                        <a:t>12. </a:t>
                      </a:r>
                      <a:r>
                        <a:rPr lang="en-US" sz="2000" b="0" i="0" u="none" strike="noStrike" dirty="0" err="1" smtClean="0">
                          <a:solidFill>
                            <a:srgbClr val="000000"/>
                          </a:solidFill>
                          <a:latin typeface="Times New Roman"/>
                        </a:rPr>
                        <a:t>bilacon</a:t>
                      </a:r>
                      <a:r>
                        <a:rPr lang="en-US" sz="2000" b="0" i="0" u="none" strike="noStrike" dirty="0" smtClean="0">
                          <a:solidFill>
                            <a:srgbClr val="000000"/>
                          </a:solidFill>
                          <a:latin typeface="Times New Roman"/>
                        </a:rPr>
                        <a:t> GmbH, Germany</a:t>
                      </a:r>
                    </a:p>
                  </a:txBody>
                  <a:tcPr marL="9525" marR="9525" marT="9525" marB="0" anchor="b">
                    <a:lnL>
                      <a:noFill/>
                    </a:lnL>
                    <a:lnR>
                      <a:noFill/>
                    </a:lnR>
                    <a:lnT>
                      <a:noFill/>
                    </a:lnT>
                    <a:lnB>
                      <a:noFill/>
                    </a:lnB>
                  </a:tcPr>
                </a:tc>
              </a:tr>
              <a:tr h="360680">
                <a:tc>
                  <a:txBody>
                    <a:bodyPr/>
                    <a:lstStyle/>
                    <a:p>
                      <a:pPr algn="l" fontAlgn="b"/>
                      <a:r>
                        <a:rPr lang="en-US" sz="2000" b="0" i="0" u="none" strike="noStrike" dirty="0" smtClean="0">
                          <a:solidFill>
                            <a:srgbClr val="000000"/>
                          </a:solidFill>
                          <a:latin typeface="Times New Roman"/>
                        </a:rPr>
                        <a:t>13. </a:t>
                      </a:r>
                      <a:r>
                        <a:rPr lang="de-DE" sz="2000" b="0" i="0" u="none" strike="noStrike" dirty="0" smtClean="0">
                          <a:solidFill>
                            <a:srgbClr val="000000"/>
                          </a:solidFill>
                          <a:latin typeface="Times New Roman"/>
                        </a:rPr>
                        <a:t>GBA Gesellschaft für Bioanalytik mbH, Germany</a:t>
                      </a:r>
                      <a:endParaRPr lang="en-US" sz="2000" b="0" i="0" u="none" strike="noStrike" dirty="0">
                        <a:solidFill>
                          <a:srgbClr val="000000"/>
                        </a:solidFill>
                        <a:latin typeface="Times New Roman"/>
                      </a:endParaRPr>
                    </a:p>
                  </a:txBody>
                  <a:tcPr marL="9525" marR="9525" marT="9525" marB="0" anchor="b">
                    <a:lnL>
                      <a:noFill/>
                    </a:lnL>
                    <a:lnR>
                      <a:noFill/>
                    </a:lnR>
                    <a:lnT>
                      <a:noFill/>
                    </a:lnT>
                    <a:lnB>
                      <a:noFill/>
                    </a:lnB>
                  </a:tcPr>
                </a:tc>
              </a:tr>
              <a:tr h="360680">
                <a:tc>
                  <a:txBody>
                    <a:bodyPr/>
                    <a:lstStyle/>
                    <a:p>
                      <a:pPr algn="l" fontAlgn="b"/>
                      <a:r>
                        <a:rPr lang="en-US" sz="2000" b="0" i="0" u="none" strike="noStrike" dirty="0" smtClean="0">
                          <a:solidFill>
                            <a:srgbClr val="000000"/>
                          </a:solidFill>
                          <a:latin typeface="Times New Roman"/>
                        </a:rPr>
                        <a:t>14. TEEKANNE GmbH &amp; Co. KG, Germany</a:t>
                      </a:r>
                      <a:endParaRPr lang="en-US" sz="2000" b="0" i="0" u="none" strike="noStrike" dirty="0">
                        <a:solidFill>
                          <a:srgbClr val="000000"/>
                        </a:solidFill>
                        <a:latin typeface="Times New Roman"/>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40927" y="78377"/>
            <a:ext cx="2158989"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GB" sz="2400" b="1" i="0" u="sng" strike="noStrike" cap="none" normalizeH="0" baseline="0" dirty="0" smtClean="0">
                <a:ln>
                  <a:noFill/>
                </a:ln>
                <a:effectLst/>
                <a:latin typeface="Calibri" pitchFamily="34" charset="0"/>
                <a:ea typeface="Times New Roman" pitchFamily="18" charset="0"/>
                <a:cs typeface="Arial" pitchFamily="34" charset="0"/>
              </a:rPr>
              <a:t>Background</a:t>
            </a:r>
            <a:endParaRPr kumimoji="0" lang="en-GB" sz="1800" b="1" i="0" u="sng" strike="noStrike" cap="none" normalizeH="0" baseline="0" dirty="0" smtClean="0">
              <a:ln>
                <a:noFill/>
              </a:ln>
              <a:effectLst/>
              <a:latin typeface="Arial" pitchFamily="34" charset="0"/>
            </a:endParaRPr>
          </a:p>
        </p:txBody>
      </p:sp>
      <p:sp>
        <p:nvSpPr>
          <p:cNvPr id="7" name="Rectangle 6"/>
          <p:cNvSpPr/>
          <p:nvPr/>
        </p:nvSpPr>
        <p:spPr>
          <a:xfrm>
            <a:off x="463810" y="765569"/>
            <a:ext cx="8425543" cy="1138773"/>
          </a:xfrm>
          <a:prstGeom prst="rect">
            <a:avLst/>
          </a:prstGeom>
        </p:spPr>
        <p:txBody>
          <a:bodyPr wrap="square">
            <a:spAutoFit/>
          </a:bodyPr>
          <a:lstStyle/>
          <a:p>
            <a:r>
              <a:rPr lang="en-GB" sz="2000" b="1" dirty="0" smtClean="0"/>
              <a:t>In last </a:t>
            </a:r>
            <a:r>
              <a:rPr lang="en-GB" sz="2000" b="1" dirty="0" err="1" smtClean="0"/>
              <a:t>Intersessional</a:t>
            </a:r>
            <a:r>
              <a:rPr lang="en-GB" sz="2000" b="1" dirty="0" smtClean="0"/>
              <a:t> Meeting held in Rome on 5-6 May 2014, </a:t>
            </a:r>
          </a:p>
          <a:p>
            <a:endParaRPr lang="en-GB" sz="1200" b="1" dirty="0" smtClean="0"/>
          </a:p>
          <a:p>
            <a:r>
              <a:rPr lang="en-GB" sz="2000" b="1" dirty="0" smtClean="0">
                <a:solidFill>
                  <a:srgbClr val="0F05CD"/>
                </a:solidFill>
              </a:rPr>
              <a:t>Following action points were decided</a:t>
            </a:r>
            <a:endParaRPr lang="en-US" sz="2000" b="1" dirty="0" smtClean="0">
              <a:solidFill>
                <a:srgbClr val="0F05CD"/>
              </a:solidFill>
            </a:endParaRPr>
          </a:p>
          <a:p>
            <a:endParaRPr lang="en-US" sz="1600" dirty="0"/>
          </a:p>
        </p:txBody>
      </p:sp>
      <p:sp>
        <p:nvSpPr>
          <p:cNvPr id="33793" name="Rectangle 1"/>
          <p:cNvSpPr>
            <a:spLocks noChangeArrowheads="1"/>
          </p:cNvSpPr>
          <p:nvPr/>
        </p:nvSpPr>
        <p:spPr bwMode="auto">
          <a:xfrm>
            <a:off x="295835" y="1740051"/>
            <a:ext cx="8377518" cy="45858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FontTx/>
              <a:buAutoNum type="arabicPeriod"/>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rPr>
              <a:t>To generate pesticide residue data for fixation of  MRLs in tea based on tea  brew for more number of pesticides used in tea production. These information are recommended to be submitted to CCPR, JMPR and EU for MRL fixation.</a:t>
            </a:r>
          </a:p>
          <a:p>
            <a:pPr marL="457200" marR="0" lvl="0" indent="-457200" algn="l" defTabSz="914400" rtl="0" eaLnBrk="0" fontAlgn="base" latinLnBrk="0" hangingPunct="0">
              <a:lnSpc>
                <a:spcPct val="100000"/>
              </a:lnSpc>
              <a:spcBef>
                <a:spcPct val="0"/>
              </a:spcBef>
              <a:spcAft>
                <a:spcPct val="0"/>
              </a:spcAft>
              <a:buClrTx/>
              <a:buSzTx/>
              <a:buFontTx/>
              <a:buAutoNum type="arabicPeriod"/>
              <a:tabLst/>
            </a:pPr>
            <a:endParaRPr kumimoji="0" lang="en-US" sz="2000" b="0" i="0" u="none" strike="noStrike" cap="none" normalizeH="0" baseline="0" dirty="0" smtClean="0">
              <a:ln>
                <a:noFill/>
              </a:ln>
              <a:solidFill>
                <a:schemeClr val="tx1"/>
              </a:solidFill>
              <a:effectLst/>
              <a:latin typeface="Arial" pitchFamily="34" charset="0"/>
              <a:ea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Tx/>
              <a:buAutoNum type="arabicPeriod"/>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rPr>
              <a:t>As discussed and agreed in the 44</a:t>
            </a:r>
            <a:r>
              <a:rPr kumimoji="0" lang="en-US" sz="2000" b="0" i="0" u="none" strike="noStrike" cap="none" normalizeH="0" baseline="30000" dirty="0" smtClean="0">
                <a:ln>
                  <a:noFill/>
                </a:ln>
                <a:solidFill>
                  <a:schemeClr val="tx1"/>
                </a:solidFill>
                <a:effectLst/>
                <a:latin typeface="Arial" pitchFamily="34" charset="0"/>
                <a:ea typeface="Times New Roman" pitchFamily="18" charset="0"/>
              </a:rPr>
              <a:t>th</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 CCPR Meeting, the MRLs for </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latin typeface="Arial" pitchFamily="34" charset="0"/>
                <a:ea typeface="Times New Roman" pitchFamily="18" charset="0"/>
              </a:rPr>
              <a:t>       </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pesticides in tea would </a:t>
            </a:r>
            <a:r>
              <a:rPr kumimoji="0" lang="en-US" sz="2000" b="0" i="0" strike="noStrike" cap="none" normalizeH="0" baseline="0" dirty="0" smtClean="0">
                <a:ln>
                  <a:noFill/>
                </a:ln>
                <a:solidFill>
                  <a:schemeClr val="tx1"/>
                </a:solidFill>
                <a:effectLst/>
                <a:latin typeface="Arial" pitchFamily="34" charset="0"/>
                <a:ea typeface="Times New Roman" pitchFamily="18" charset="0"/>
              </a:rPr>
              <a:t>be set on the dried tea </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but the residues in  </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latin typeface="Arial" pitchFamily="34" charset="0"/>
                <a:ea typeface="Times New Roman" pitchFamily="18" charset="0"/>
              </a:rPr>
              <a:t>       </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the tea brew should  be considered in the establishment of MRLs on </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latin typeface="Arial" pitchFamily="34" charset="0"/>
                <a:ea typeface="Times New Roman" pitchFamily="18" charset="0"/>
              </a:rPr>
              <a:t>       </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dried tea.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Tx/>
              <a:buAutoNum type="arabicPeriod" startAt="3"/>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rPr>
              <a:t>The guidance document will be discussed in the IGG Session and</a:t>
            </a:r>
          </a:p>
          <a:p>
            <a:pPr marL="457200" marR="0" lvl="0" indent="-457200" algn="l" defTabSz="914400" rtl="0" eaLnBrk="0" fontAlgn="base" latinLnBrk="0" hangingPunct="0">
              <a:lnSpc>
                <a:spcPct val="100000"/>
              </a:lnSpc>
              <a:spcBef>
                <a:spcPct val="0"/>
              </a:spcBef>
              <a:spcAft>
                <a:spcPct val="0"/>
              </a:spcAft>
              <a:buClrTx/>
              <a:buSzTx/>
              <a:tabLst/>
            </a:pPr>
            <a:r>
              <a:rPr lang="en-US" sz="2000" dirty="0" smtClean="0">
                <a:latin typeface="Arial" pitchFamily="34" charset="0"/>
                <a:ea typeface="Times New Roman" pitchFamily="18" charset="0"/>
              </a:rPr>
              <a:t>       t</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hen submitted to the CCPR and JMPR for reference. </a:t>
            </a: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smtClean="0">
              <a:latin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Tx/>
              <a:buAutoNum type="arabicPeriod" startAt="4"/>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rPr>
              <a:t>To review use of highly water soluble pesticides in tea as these are </a:t>
            </a:r>
          </a:p>
          <a:p>
            <a:pPr marL="457200" lvl="0" indent="-457200" eaLnBrk="0" fontAlgn="base" hangingPunct="0">
              <a:spcBef>
                <a:spcPct val="0"/>
              </a:spcBef>
              <a:spcAft>
                <a:spcPct val="0"/>
              </a:spcAft>
            </a:pPr>
            <a:r>
              <a:rPr lang="en-US" sz="2000" dirty="0" smtClean="0">
                <a:latin typeface="Arial" pitchFamily="34" charset="0"/>
                <a:ea typeface="Times New Roman" pitchFamily="18" charset="0"/>
              </a:rPr>
              <a:t>       </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associated  with </a:t>
            </a:r>
            <a:r>
              <a:rPr lang="en-US" sz="2000" dirty="0" smtClean="0"/>
              <a:t>greater risk to  tea consumers.</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 </a:t>
            </a:r>
            <a:endParaRPr kumimoji="0" lang="en-US"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4"/>
          <p:cNvSpPr>
            <a:spLocks noChangeArrowheads="1"/>
          </p:cNvSpPr>
          <p:nvPr/>
        </p:nvSpPr>
        <p:spPr bwMode="auto">
          <a:xfrm>
            <a:off x="838200" y="762000"/>
            <a:ext cx="7924800" cy="1200150"/>
          </a:xfrm>
          <a:prstGeom prst="rect">
            <a:avLst/>
          </a:prstGeom>
          <a:solidFill>
            <a:srgbClr val="99CC00">
              <a:alpha val="45882"/>
            </a:srgbClr>
          </a:solidFill>
          <a:ln w="9525">
            <a:solidFill>
              <a:srgbClr val="FFFF99"/>
            </a:solidFill>
            <a:miter lim="800000"/>
            <a:headEnd/>
            <a:tailEnd/>
          </a:ln>
        </p:spPr>
        <p:txBody>
          <a:bodyPr anchor="ctr">
            <a:spAutoFit/>
          </a:bodyPr>
          <a:lstStyle/>
          <a:p>
            <a:pPr eaLnBrk="0" hangingPunct="0"/>
            <a:r>
              <a:rPr lang="en-US" b="1"/>
              <a:t>Extraction with acetonitrile from the dry black tea leaves (</a:t>
            </a:r>
            <a:r>
              <a:rPr lang="en-US" b="1" i="1"/>
              <a:t>rehydrated prior to extraction</a:t>
            </a:r>
            <a:r>
              <a:rPr lang="en-US" b="1"/>
              <a:t>) and tea brew following a QUECHERS method &amp;  cleaned up by d-SPE &amp; residues estimated by QQQ LC-MS/MS using matrix matched calibration standards.</a:t>
            </a:r>
          </a:p>
        </p:txBody>
      </p:sp>
      <p:sp>
        <p:nvSpPr>
          <p:cNvPr id="64514" name="Rectangle 6"/>
          <p:cNvSpPr>
            <a:spLocks noChangeArrowheads="1"/>
          </p:cNvSpPr>
          <p:nvPr/>
        </p:nvSpPr>
        <p:spPr bwMode="auto">
          <a:xfrm>
            <a:off x="381000" y="166688"/>
            <a:ext cx="6483350" cy="366712"/>
          </a:xfrm>
          <a:prstGeom prst="rect">
            <a:avLst/>
          </a:prstGeom>
          <a:noFill/>
          <a:ln w="9525">
            <a:noFill/>
            <a:miter lim="800000"/>
            <a:headEnd/>
            <a:tailEnd/>
          </a:ln>
        </p:spPr>
        <p:txBody>
          <a:bodyPr wrap="none">
            <a:spAutoFit/>
          </a:bodyPr>
          <a:lstStyle/>
          <a:p>
            <a:r>
              <a:rPr lang="en-US" b="1"/>
              <a:t>TEST METHOD developed and provided with the samples </a:t>
            </a:r>
          </a:p>
        </p:txBody>
      </p:sp>
      <p:graphicFrame>
        <p:nvGraphicFramePr>
          <p:cNvPr id="64601" name="Group 89"/>
          <p:cNvGraphicFramePr>
            <a:graphicFrameLocks noGrp="1"/>
          </p:cNvGraphicFramePr>
          <p:nvPr>
            <p:ph/>
          </p:nvPr>
        </p:nvGraphicFramePr>
        <p:xfrm>
          <a:off x="762000" y="2362200"/>
          <a:ext cx="7848600" cy="1869440"/>
        </p:xfrm>
        <a:graphic>
          <a:graphicData uri="http://schemas.openxmlformats.org/drawingml/2006/table">
            <a:tbl>
              <a:tblPr/>
              <a:tblGrid>
                <a:gridCol w="1708150"/>
                <a:gridCol w="1222375"/>
                <a:gridCol w="1296988"/>
                <a:gridCol w="1219200"/>
                <a:gridCol w="1201737"/>
                <a:gridCol w="1200150"/>
              </a:tblGrid>
              <a:tr h="4064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rPr>
                        <a:t>Pesticides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Con (v)</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Q1 (m/z)</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CE (eV)</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Q2 (m/z)</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CE (eV)</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5900">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Acetamiprid</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52</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223&gt;126</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19</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223&gt;90</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30.5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Flubendiamide</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76</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681&gt;253.5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23.5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681&gt;274</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16.5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7188">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Propiconazole</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84</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342&gt;159</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29</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342&gt;69</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16</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5900">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TPP</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104</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327&gt;152</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32.5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327&gt;215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26.5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64603" name="Group 91"/>
          <p:cNvGraphicFramePr>
            <a:graphicFrameLocks noGrp="1"/>
          </p:cNvGraphicFramePr>
          <p:nvPr/>
        </p:nvGraphicFramePr>
        <p:xfrm>
          <a:off x="381000" y="4648200"/>
          <a:ext cx="8382000" cy="1371600"/>
        </p:xfrm>
        <a:graphic>
          <a:graphicData uri="http://schemas.openxmlformats.org/drawingml/2006/table">
            <a:tbl>
              <a:tblPr/>
              <a:tblGrid>
                <a:gridCol w="1784350"/>
                <a:gridCol w="814388"/>
                <a:gridCol w="1120775"/>
                <a:gridCol w="650875"/>
                <a:gridCol w="1071562"/>
                <a:gridCol w="950913"/>
                <a:gridCol w="1036637"/>
                <a:gridCol w="952500"/>
              </a:tblGrid>
              <a:tr h="2746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rPr>
                        <a:t>Pesticides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Con (v)</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Q1 (m/z)</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CE (eV)</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Q2 (m/z)</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CE (eV)</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Q3 (m/z)</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CE (eV)</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Fenpyroximate</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84</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422&gt;366</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16.0</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422&gt;135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32.0</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422&gt;138</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33.0</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TPP</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104</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327&gt;152</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32.5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327&gt;215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Calibri" pitchFamily="34" charset="0"/>
                        </a:rPr>
                        <a:t>26.5</a:t>
                      </a:r>
                      <a:endParaRPr kumimoji="0" lang="en-US" sz="1800" b="1" i="0" u="none" strike="noStrike" cap="none" normalizeH="0" baseline="0" smtClean="0">
                        <a:ln>
                          <a:noFill/>
                        </a:ln>
                        <a:solidFill>
                          <a:schemeClr val="tx1"/>
                        </a:solidFill>
                        <a:effectLst/>
                        <a:latin typeface="Arial" pitchFamily="34" charset="0"/>
                        <a:ea typeface="Times New Roman" pitchFamily="18"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4597" name="Rectangle 341"/>
          <p:cNvSpPr>
            <a:spLocks noChangeArrowheads="1"/>
          </p:cNvSpPr>
          <p:nvPr/>
        </p:nvSpPr>
        <p:spPr bwMode="auto">
          <a:xfrm>
            <a:off x="0" y="4173538"/>
            <a:ext cx="9144000" cy="0"/>
          </a:xfrm>
          <a:prstGeom prst="rect">
            <a:avLst/>
          </a:prstGeom>
          <a:noFill/>
          <a:ln w="9525">
            <a:noFill/>
            <a:miter lim="800000"/>
            <a:headEnd/>
            <a:tailEnd/>
          </a:ln>
        </p:spPr>
        <p:txBody>
          <a:bodyPr wrap="none" anchor="ctr">
            <a:spAutoFit/>
          </a:bodyPr>
          <a:lstStyle/>
          <a:p>
            <a:pPr eaLnBrk="0" hangingPunct="0">
              <a:tabLst>
                <a:tab pos="2286000" algn="l"/>
              </a:tabLst>
            </a:pPr>
            <a:endParaRPr lang="en-US" b="1"/>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6" name="Object 2"/>
          <p:cNvGraphicFramePr>
            <a:graphicFrameLocks noChangeAspect="1"/>
          </p:cNvGraphicFramePr>
          <p:nvPr>
            <p:ph sz="half" idx="1"/>
          </p:nvPr>
        </p:nvGraphicFramePr>
        <p:xfrm>
          <a:off x="228600" y="685800"/>
          <a:ext cx="7239000" cy="3006725"/>
        </p:xfrm>
        <a:graphic>
          <a:graphicData uri="http://schemas.openxmlformats.org/presentationml/2006/ole">
            <p:oleObj spid="_x0000_s58370" name="Worksheet" r:id="rId4" imgW="5886450" imgH="2524125" progId="Excel.Sheet.8">
              <p:embed/>
            </p:oleObj>
          </a:graphicData>
        </a:graphic>
      </p:graphicFrame>
      <p:sp>
        <p:nvSpPr>
          <p:cNvPr id="36868" name="Rectangle 309"/>
          <p:cNvSpPr>
            <a:spLocks noChangeArrowheads="1"/>
          </p:cNvSpPr>
          <p:nvPr/>
        </p:nvSpPr>
        <p:spPr bwMode="auto">
          <a:xfrm>
            <a:off x="304800" y="304800"/>
            <a:ext cx="8134350" cy="366713"/>
          </a:xfrm>
          <a:prstGeom prst="rect">
            <a:avLst/>
          </a:prstGeom>
          <a:noFill/>
          <a:ln w="9525">
            <a:noFill/>
            <a:miter lim="800000"/>
            <a:headEnd/>
            <a:tailEnd/>
          </a:ln>
        </p:spPr>
        <p:txBody>
          <a:bodyPr wrap="none">
            <a:spAutoFit/>
          </a:bodyPr>
          <a:lstStyle/>
          <a:p>
            <a:r>
              <a:rPr lang="en-US" b="1"/>
              <a:t>FAO-IGG Global Ring test-2014 (Black Tea)  Results for dry tea : Z-scores</a:t>
            </a:r>
          </a:p>
        </p:txBody>
      </p:sp>
      <p:graphicFrame>
        <p:nvGraphicFramePr>
          <p:cNvPr id="36867" name="Object 3"/>
          <p:cNvGraphicFramePr>
            <a:graphicFrameLocks noChangeAspect="1"/>
          </p:cNvGraphicFramePr>
          <p:nvPr>
            <p:ph sz="half" idx="2"/>
          </p:nvPr>
        </p:nvGraphicFramePr>
        <p:xfrm>
          <a:off x="195263" y="3609975"/>
          <a:ext cx="7315200" cy="3105150"/>
        </p:xfrm>
        <a:graphic>
          <a:graphicData uri="http://schemas.openxmlformats.org/presentationml/2006/ole">
            <p:oleObj spid="_x0000_s58371" name="Worksheet" r:id="rId5" imgW="5895975" imgH="2533650" progId="Excel.Sheet.8">
              <p:embed/>
            </p:oleObj>
          </a:graphicData>
        </a:graphic>
      </p:graphicFrame>
      <p:sp>
        <p:nvSpPr>
          <p:cNvPr id="36869" name="Text Box 313"/>
          <p:cNvSpPr txBox="1">
            <a:spLocks noChangeArrowheads="1"/>
          </p:cNvSpPr>
          <p:nvPr/>
        </p:nvSpPr>
        <p:spPr bwMode="auto">
          <a:xfrm>
            <a:off x="381000" y="762000"/>
            <a:ext cx="1136650" cy="366713"/>
          </a:xfrm>
          <a:prstGeom prst="rect">
            <a:avLst/>
          </a:prstGeom>
          <a:noFill/>
          <a:ln w="9525">
            <a:noFill/>
            <a:miter lim="800000"/>
            <a:headEnd/>
            <a:tailEnd/>
          </a:ln>
        </p:spPr>
        <p:txBody>
          <a:bodyPr wrap="none">
            <a:spAutoFit/>
          </a:bodyPr>
          <a:lstStyle/>
          <a:p>
            <a:r>
              <a:rPr lang="en-US" b="1"/>
              <a:t>Z-scores</a:t>
            </a:r>
          </a:p>
        </p:txBody>
      </p:sp>
      <p:sp>
        <p:nvSpPr>
          <p:cNvPr id="36870" name="Text Box 314"/>
          <p:cNvSpPr txBox="1">
            <a:spLocks noChangeArrowheads="1"/>
          </p:cNvSpPr>
          <p:nvPr/>
        </p:nvSpPr>
        <p:spPr bwMode="auto">
          <a:xfrm>
            <a:off x="1419225" y="6353175"/>
            <a:ext cx="4679950" cy="366713"/>
          </a:xfrm>
          <a:prstGeom prst="rect">
            <a:avLst/>
          </a:prstGeom>
          <a:noFill/>
          <a:ln w="9525">
            <a:noFill/>
            <a:miter lim="800000"/>
            <a:headEnd/>
            <a:tailEnd/>
          </a:ln>
        </p:spPr>
        <p:txBody>
          <a:bodyPr wrap="none">
            <a:spAutoFit/>
          </a:bodyPr>
          <a:lstStyle/>
          <a:p>
            <a:r>
              <a:rPr lang="en-US" b="1"/>
              <a:t>Participating Laboratory’s Code numbers</a:t>
            </a:r>
          </a:p>
        </p:txBody>
      </p:sp>
      <p:sp>
        <p:nvSpPr>
          <p:cNvPr id="36871" name="Text Box 315"/>
          <p:cNvSpPr txBox="1">
            <a:spLocks noChangeArrowheads="1"/>
          </p:cNvSpPr>
          <p:nvPr/>
        </p:nvSpPr>
        <p:spPr bwMode="auto">
          <a:xfrm>
            <a:off x="7467600" y="1219200"/>
            <a:ext cx="1504950" cy="366713"/>
          </a:xfrm>
          <a:prstGeom prst="rect">
            <a:avLst/>
          </a:prstGeom>
          <a:noFill/>
          <a:ln w="9525">
            <a:noFill/>
            <a:miter lim="800000"/>
            <a:headEnd/>
            <a:tailEnd/>
          </a:ln>
        </p:spPr>
        <p:txBody>
          <a:bodyPr wrap="none">
            <a:spAutoFit/>
          </a:bodyPr>
          <a:lstStyle/>
          <a:p>
            <a:r>
              <a:rPr lang="en-US" b="1"/>
              <a:t>Acetamiprid</a:t>
            </a:r>
          </a:p>
        </p:txBody>
      </p:sp>
      <p:sp>
        <p:nvSpPr>
          <p:cNvPr id="36872" name="Text Box 316"/>
          <p:cNvSpPr txBox="1">
            <a:spLocks noChangeArrowheads="1"/>
          </p:cNvSpPr>
          <p:nvPr/>
        </p:nvSpPr>
        <p:spPr bwMode="auto">
          <a:xfrm>
            <a:off x="7396163" y="3824288"/>
            <a:ext cx="1797050" cy="366712"/>
          </a:xfrm>
          <a:prstGeom prst="rect">
            <a:avLst/>
          </a:prstGeom>
          <a:noFill/>
          <a:ln w="9525">
            <a:noFill/>
            <a:miter lim="800000"/>
            <a:headEnd/>
            <a:tailEnd/>
          </a:ln>
        </p:spPr>
        <p:txBody>
          <a:bodyPr wrap="none">
            <a:spAutoFit/>
          </a:bodyPr>
          <a:lstStyle/>
          <a:p>
            <a:r>
              <a:rPr lang="en-US" b="1"/>
              <a:t>Flubendiamide</a:t>
            </a:r>
          </a:p>
        </p:txBody>
      </p:sp>
      <p:sp>
        <p:nvSpPr>
          <p:cNvPr id="36873" name="Text Box 317"/>
          <p:cNvSpPr txBox="1">
            <a:spLocks noChangeArrowheads="1"/>
          </p:cNvSpPr>
          <p:nvPr/>
        </p:nvSpPr>
        <p:spPr bwMode="auto">
          <a:xfrm>
            <a:off x="7546975" y="1676400"/>
            <a:ext cx="1598613" cy="369888"/>
          </a:xfrm>
          <a:prstGeom prst="rect">
            <a:avLst/>
          </a:prstGeom>
          <a:noFill/>
          <a:ln w="9525">
            <a:noFill/>
            <a:miter lim="800000"/>
            <a:headEnd/>
            <a:tailEnd/>
          </a:ln>
        </p:spPr>
        <p:txBody>
          <a:bodyPr wrap="none">
            <a:spAutoFit/>
          </a:bodyPr>
          <a:lstStyle/>
          <a:p>
            <a:r>
              <a:rPr lang="en-US" b="1">
                <a:latin typeface="Agency FB" pitchFamily="34" charset="0"/>
              </a:rPr>
              <a:t>√ </a:t>
            </a:r>
            <a:r>
              <a:rPr lang="en-US" b="1"/>
              <a:t>[13/14 labs]</a:t>
            </a:r>
          </a:p>
        </p:txBody>
      </p:sp>
      <p:sp>
        <p:nvSpPr>
          <p:cNvPr id="36874" name="Text Box 318"/>
          <p:cNvSpPr txBox="1">
            <a:spLocks noChangeArrowheads="1"/>
          </p:cNvSpPr>
          <p:nvPr/>
        </p:nvSpPr>
        <p:spPr bwMode="auto">
          <a:xfrm>
            <a:off x="7470775" y="4205288"/>
            <a:ext cx="1598613" cy="369887"/>
          </a:xfrm>
          <a:prstGeom prst="rect">
            <a:avLst/>
          </a:prstGeom>
          <a:noFill/>
          <a:ln w="9525">
            <a:noFill/>
            <a:miter lim="800000"/>
            <a:headEnd/>
            <a:tailEnd/>
          </a:ln>
        </p:spPr>
        <p:txBody>
          <a:bodyPr wrap="none">
            <a:spAutoFit/>
          </a:bodyPr>
          <a:lstStyle/>
          <a:p>
            <a:r>
              <a:rPr lang="en-US" b="1">
                <a:latin typeface="Agency FB" pitchFamily="34" charset="0"/>
              </a:rPr>
              <a:t>√ </a:t>
            </a:r>
            <a:r>
              <a:rPr lang="en-US" b="1"/>
              <a:t>[12/14 labs]</a:t>
            </a:r>
          </a:p>
        </p:txBody>
      </p:sp>
      <p:pic>
        <p:nvPicPr>
          <p:cNvPr id="36875" name="Picture 1"/>
          <p:cNvPicPr preferRelativeResize="0">
            <a:picLocks noChangeArrowheads="1"/>
          </p:cNvPicPr>
          <p:nvPr/>
        </p:nvPicPr>
        <p:blipFill>
          <a:blip r:embed="rId6"/>
          <a:srcRect/>
          <a:stretch>
            <a:fillRect/>
          </a:stretch>
        </p:blipFill>
        <p:spPr bwMode="auto">
          <a:xfrm>
            <a:off x="8153400" y="5867400"/>
            <a:ext cx="914400"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Object 2"/>
          <p:cNvGraphicFramePr>
            <a:graphicFrameLocks noChangeAspect="1"/>
          </p:cNvGraphicFramePr>
          <p:nvPr>
            <p:ph sz="half" idx="1"/>
          </p:nvPr>
        </p:nvGraphicFramePr>
        <p:xfrm>
          <a:off x="585653" y="522288"/>
          <a:ext cx="6656388" cy="2867025"/>
        </p:xfrm>
        <a:graphic>
          <a:graphicData uri="http://schemas.openxmlformats.org/presentationml/2006/ole">
            <p:oleObj spid="_x0000_s1026" name="Worksheet" r:id="rId4" imgW="5924550" imgH="2600325" progId="Excel.Sheet.8">
              <p:embed/>
            </p:oleObj>
          </a:graphicData>
        </a:graphic>
      </p:graphicFrame>
      <p:graphicFrame>
        <p:nvGraphicFramePr>
          <p:cNvPr id="37891" name="Object 3"/>
          <p:cNvGraphicFramePr>
            <a:graphicFrameLocks noChangeAspect="1"/>
          </p:cNvGraphicFramePr>
          <p:nvPr>
            <p:ph sz="half" idx="2"/>
          </p:nvPr>
        </p:nvGraphicFramePr>
        <p:xfrm>
          <a:off x="558800" y="3352800"/>
          <a:ext cx="6718300" cy="2911475"/>
        </p:xfrm>
        <a:graphic>
          <a:graphicData uri="http://schemas.openxmlformats.org/presentationml/2006/ole">
            <p:oleObj spid="_x0000_s1027" name="Worksheet" r:id="rId5" imgW="5934075" imgH="2571750" progId="Excel.Sheet.8">
              <p:embed/>
            </p:oleObj>
          </a:graphicData>
        </a:graphic>
      </p:graphicFrame>
      <p:sp>
        <p:nvSpPr>
          <p:cNvPr id="37892" name="Rectangle 9"/>
          <p:cNvSpPr>
            <a:spLocks noChangeArrowheads="1"/>
          </p:cNvSpPr>
          <p:nvPr/>
        </p:nvSpPr>
        <p:spPr bwMode="auto">
          <a:xfrm>
            <a:off x="361950" y="166688"/>
            <a:ext cx="8197850" cy="366712"/>
          </a:xfrm>
          <a:prstGeom prst="rect">
            <a:avLst/>
          </a:prstGeom>
          <a:noFill/>
          <a:ln w="9525">
            <a:noFill/>
            <a:miter lim="800000"/>
            <a:headEnd/>
            <a:tailEnd/>
          </a:ln>
        </p:spPr>
        <p:txBody>
          <a:bodyPr wrap="none">
            <a:spAutoFit/>
          </a:bodyPr>
          <a:lstStyle/>
          <a:p>
            <a:r>
              <a:rPr lang="en-US" b="1"/>
              <a:t>FAO-IGG Global Ring test-2014 (Black Tea)  Results for dry Tea : Z-scores</a:t>
            </a:r>
          </a:p>
        </p:txBody>
      </p:sp>
      <p:sp>
        <p:nvSpPr>
          <p:cNvPr id="37893" name="Text Box 10"/>
          <p:cNvSpPr txBox="1">
            <a:spLocks noChangeArrowheads="1"/>
          </p:cNvSpPr>
          <p:nvPr/>
        </p:nvSpPr>
        <p:spPr bwMode="auto">
          <a:xfrm>
            <a:off x="598715" y="609600"/>
            <a:ext cx="1136650" cy="366713"/>
          </a:xfrm>
          <a:prstGeom prst="rect">
            <a:avLst/>
          </a:prstGeom>
          <a:noFill/>
          <a:ln w="9525">
            <a:noFill/>
            <a:miter lim="800000"/>
            <a:headEnd/>
            <a:tailEnd/>
          </a:ln>
        </p:spPr>
        <p:txBody>
          <a:bodyPr wrap="none">
            <a:spAutoFit/>
          </a:bodyPr>
          <a:lstStyle/>
          <a:p>
            <a:r>
              <a:rPr lang="en-US" b="1" dirty="0"/>
              <a:t>Z-scores</a:t>
            </a:r>
          </a:p>
        </p:txBody>
      </p:sp>
      <p:sp>
        <p:nvSpPr>
          <p:cNvPr id="37894" name="Text Box 11"/>
          <p:cNvSpPr txBox="1">
            <a:spLocks noChangeArrowheads="1"/>
          </p:cNvSpPr>
          <p:nvPr/>
        </p:nvSpPr>
        <p:spPr bwMode="auto">
          <a:xfrm>
            <a:off x="7216683" y="1143000"/>
            <a:ext cx="1809750" cy="366713"/>
          </a:xfrm>
          <a:prstGeom prst="rect">
            <a:avLst/>
          </a:prstGeom>
          <a:noFill/>
          <a:ln w="9525">
            <a:noFill/>
            <a:miter lim="800000"/>
            <a:headEnd/>
            <a:tailEnd/>
          </a:ln>
        </p:spPr>
        <p:txBody>
          <a:bodyPr wrap="none">
            <a:spAutoFit/>
          </a:bodyPr>
          <a:lstStyle/>
          <a:p>
            <a:r>
              <a:rPr lang="en-US" b="1" dirty="0" err="1"/>
              <a:t>Fenpyroximate</a:t>
            </a:r>
            <a:endParaRPr lang="en-US" b="1" dirty="0"/>
          </a:p>
        </p:txBody>
      </p:sp>
      <p:sp>
        <p:nvSpPr>
          <p:cNvPr id="37895" name="Text Box 12"/>
          <p:cNvSpPr txBox="1">
            <a:spLocks noChangeArrowheads="1"/>
          </p:cNvSpPr>
          <p:nvPr/>
        </p:nvSpPr>
        <p:spPr bwMode="auto">
          <a:xfrm>
            <a:off x="7428411" y="1614488"/>
            <a:ext cx="1598613" cy="369887"/>
          </a:xfrm>
          <a:prstGeom prst="rect">
            <a:avLst/>
          </a:prstGeom>
          <a:noFill/>
          <a:ln w="9525">
            <a:noFill/>
            <a:miter lim="800000"/>
            <a:headEnd/>
            <a:tailEnd/>
          </a:ln>
        </p:spPr>
        <p:txBody>
          <a:bodyPr wrap="none">
            <a:spAutoFit/>
          </a:bodyPr>
          <a:lstStyle/>
          <a:p>
            <a:r>
              <a:rPr lang="en-US" b="1" dirty="0">
                <a:latin typeface="Agency FB" pitchFamily="34" charset="0"/>
              </a:rPr>
              <a:t>√ </a:t>
            </a:r>
            <a:r>
              <a:rPr lang="en-US" b="1" dirty="0"/>
              <a:t>[12/14 labs]</a:t>
            </a:r>
          </a:p>
        </p:txBody>
      </p:sp>
      <p:sp>
        <p:nvSpPr>
          <p:cNvPr id="37896" name="Text Box 13"/>
          <p:cNvSpPr txBox="1">
            <a:spLocks noChangeArrowheads="1"/>
          </p:cNvSpPr>
          <p:nvPr/>
        </p:nvSpPr>
        <p:spPr bwMode="auto">
          <a:xfrm>
            <a:off x="7264308" y="3657600"/>
            <a:ext cx="1746250" cy="366713"/>
          </a:xfrm>
          <a:prstGeom prst="rect">
            <a:avLst/>
          </a:prstGeom>
          <a:noFill/>
          <a:ln w="9525">
            <a:noFill/>
            <a:miter lim="800000"/>
            <a:headEnd/>
            <a:tailEnd/>
          </a:ln>
        </p:spPr>
        <p:txBody>
          <a:bodyPr wrap="none">
            <a:spAutoFit/>
          </a:bodyPr>
          <a:lstStyle/>
          <a:p>
            <a:r>
              <a:rPr lang="en-US" b="1" dirty="0" err="1"/>
              <a:t>Propiconazole</a:t>
            </a:r>
            <a:endParaRPr lang="en-US" b="1" dirty="0"/>
          </a:p>
        </p:txBody>
      </p:sp>
      <p:sp>
        <p:nvSpPr>
          <p:cNvPr id="37897" name="Text Box 14"/>
          <p:cNvSpPr txBox="1">
            <a:spLocks noChangeArrowheads="1"/>
          </p:cNvSpPr>
          <p:nvPr/>
        </p:nvSpPr>
        <p:spPr bwMode="auto">
          <a:xfrm>
            <a:off x="7418523" y="4191000"/>
            <a:ext cx="1598613" cy="369888"/>
          </a:xfrm>
          <a:prstGeom prst="rect">
            <a:avLst/>
          </a:prstGeom>
          <a:noFill/>
          <a:ln w="9525">
            <a:noFill/>
            <a:miter lim="800000"/>
            <a:headEnd/>
            <a:tailEnd/>
          </a:ln>
        </p:spPr>
        <p:txBody>
          <a:bodyPr wrap="none">
            <a:spAutoFit/>
          </a:bodyPr>
          <a:lstStyle/>
          <a:p>
            <a:r>
              <a:rPr lang="en-US" b="1" dirty="0">
                <a:latin typeface="Agency FB" pitchFamily="34" charset="0"/>
              </a:rPr>
              <a:t>√ </a:t>
            </a:r>
            <a:r>
              <a:rPr lang="en-US" b="1" dirty="0"/>
              <a:t>[13/14 labs]</a:t>
            </a:r>
          </a:p>
        </p:txBody>
      </p:sp>
      <p:sp>
        <p:nvSpPr>
          <p:cNvPr id="37898" name="Text Box 15"/>
          <p:cNvSpPr txBox="1">
            <a:spLocks noChangeArrowheads="1"/>
          </p:cNvSpPr>
          <p:nvPr/>
        </p:nvSpPr>
        <p:spPr bwMode="auto">
          <a:xfrm>
            <a:off x="1676400" y="6415088"/>
            <a:ext cx="4679950" cy="366712"/>
          </a:xfrm>
          <a:prstGeom prst="rect">
            <a:avLst/>
          </a:prstGeom>
          <a:noFill/>
          <a:ln w="9525">
            <a:noFill/>
            <a:miter lim="800000"/>
            <a:headEnd/>
            <a:tailEnd/>
          </a:ln>
        </p:spPr>
        <p:txBody>
          <a:bodyPr wrap="none">
            <a:spAutoFit/>
          </a:bodyPr>
          <a:lstStyle/>
          <a:p>
            <a:r>
              <a:rPr lang="en-US" b="1"/>
              <a:t>Participating Laboratory’s Code numbers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5"/>
          <p:cNvSpPr>
            <a:spLocks noChangeArrowheads="1"/>
          </p:cNvSpPr>
          <p:nvPr/>
        </p:nvSpPr>
        <p:spPr bwMode="auto">
          <a:xfrm>
            <a:off x="381000" y="304800"/>
            <a:ext cx="8274050" cy="366713"/>
          </a:xfrm>
          <a:prstGeom prst="rect">
            <a:avLst/>
          </a:prstGeom>
          <a:solidFill>
            <a:srgbClr val="FFFF99"/>
          </a:solidFill>
          <a:ln w="9525">
            <a:noFill/>
            <a:miter lim="800000"/>
            <a:headEnd/>
            <a:tailEnd/>
          </a:ln>
        </p:spPr>
        <p:txBody>
          <a:bodyPr wrap="none">
            <a:spAutoFit/>
          </a:bodyPr>
          <a:lstStyle/>
          <a:p>
            <a:r>
              <a:rPr lang="en-US" b="1"/>
              <a:t>FAO-IGG Global Ring test-2014 (Black Tea)  Results for tea Brew: Z-scores</a:t>
            </a:r>
          </a:p>
        </p:txBody>
      </p:sp>
      <p:graphicFrame>
        <p:nvGraphicFramePr>
          <p:cNvPr id="75808" name="Group 32"/>
          <p:cNvGraphicFramePr>
            <a:graphicFrameLocks noGrp="1"/>
          </p:cNvGraphicFramePr>
          <p:nvPr>
            <p:ph/>
          </p:nvPr>
        </p:nvGraphicFramePr>
        <p:xfrm>
          <a:off x="1371599" y="1066800"/>
          <a:ext cx="6453051" cy="3437382"/>
        </p:xfrm>
        <a:graphic>
          <a:graphicData uri="http://schemas.openxmlformats.org/drawingml/2006/table">
            <a:tbl>
              <a:tblPr/>
              <a:tblGrid>
                <a:gridCol w="2946599"/>
                <a:gridCol w="3506452"/>
              </a:tblGrid>
              <a:tr h="6762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cs typeface="Arial" pitchFamily="34" charset="0"/>
                        </a:rPr>
                        <a:t>Pesticides</a:t>
                      </a:r>
                      <a:endParaRPr kumimoji="0" lang="en-US" sz="1800" b="1" i="0" u="none" strike="noStrike" cap="none" normalizeH="0" baseline="0" dirty="0" smtClean="0">
                        <a:ln>
                          <a:noFill/>
                        </a:ln>
                        <a:solidFill>
                          <a:schemeClr val="tx1"/>
                        </a:solidFill>
                        <a:effectLst/>
                        <a:latin typeface="Arial"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rPr>
                        <a:t>Laboratories with satisfactory </a:t>
                      </a:r>
                    </a:p>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rPr>
                        <a:t>Z-scores</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62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Acetamiprid</a:t>
                      </a:r>
                      <a:endParaRPr kumimoji="0" lang="en-US" sz="1800" b="1"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13/14 labs </a:t>
                      </a:r>
                    </a:p>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[-1.49  to +1.58]  </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Flubendiamide</a:t>
                      </a:r>
                      <a:endParaRPr kumimoji="0" lang="en-US" sz="1800" b="1"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11/14 labs</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[-0.59  to +3.08]</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62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Fenpyroximate</a:t>
                      </a:r>
                      <a:endParaRPr kumimoji="0" lang="en-US" sz="1800" b="1"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12/14 labs</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[-0.66  to 2.88]</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62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Propiconazole</a:t>
                      </a:r>
                      <a:endParaRPr kumimoji="0" lang="en-US" sz="1800" b="1"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13/14 labs</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[-2.04  to 1.91]</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5804" name="Text Box 349"/>
          <p:cNvSpPr txBox="1">
            <a:spLocks noChangeArrowheads="1"/>
          </p:cNvSpPr>
          <p:nvPr/>
        </p:nvSpPr>
        <p:spPr bwMode="auto">
          <a:xfrm>
            <a:off x="315046" y="4908957"/>
            <a:ext cx="8686993" cy="369332"/>
          </a:xfrm>
          <a:prstGeom prst="rect">
            <a:avLst/>
          </a:prstGeom>
          <a:noFill/>
          <a:ln w="9525">
            <a:noFill/>
            <a:miter lim="800000"/>
            <a:headEnd/>
            <a:tailEnd/>
          </a:ln>
        </p:spPr>
        <p:txBody>
          <a:bodyPr wrap="none">
            <a:spAutoFit/>
          </a:bodyPr>
          <a:lstStyle/>
          <a:p>
            <a:r>
              <a:rPr lang="en-US" b="1" dirty="0">
                <a:solidFill>
                  <a:srgbClr val="0000FF"/>
                </a:solidFill>
              </a:rPr>
              <a:t>Results validated the method developed by </a:t>
            </a:r>
            <a:r>
              <a:rPr lang="en-US" b="1" dirty="0" err="1" smtClean="0">
                <a:solidFill>
                  <a:srgbClr val="0000FF"/>
                </a:solidFill>
              </a:rPr>
              <a:t>Tlabs</a:t>
            </a:r>
            <a:r>
              <a:rPr lang="en-US" b="1" dirty="0" smtClean="0">
                <a:solidFill>
                  <a:srgbClr val="0000FF"/>
                </a:solidFill>
              </a:rPr>
              <a:t>, India </a:t>
            </a:r>
            <a:r>
              <a:rPr lang="en-US" b="1" dirty="0">
                <a:solidFill>
                  <a:srgbClr val="0000FF"/>
                </a:solidFill>
              </a:rPr>
              <a:t>for testing tea &amp; brew</a:t>
            </a:r>
          </a:p>
        </p:txBody>
      </p:sp>
      <p:sp>
        <p:nvSpPr>
          <p:cNvPr id="75805" name="Rectangle 350"/>
          <p:cNvSpPr>
            <a:spLocks noChangeArrowheads="1"/>
          </p:cNvSpPr>
          <p:nvPr/>
        </p:nvSpPr>
        <p:spPr bwMode="auto">
          <a:xfrm>
            <a:off x="383535" y="5562600"/>
            <a:ext cx="8252739" cy="369332"/>
          </a:xfrm>
          <a:prstGeom prst="rect">
            <a:avLst/>
          </a:prstGeom>
          <a:solidFill>
            <a:srgbClr val="FFFF99"/>
          </a:solidFill>
          <a:ln w="9525">
            <a:noFill/>
            <a:miter lim="800000"/>
            <a:headEnd/>
            <a:tailEnd/>
          </a:ln>
        </p:spPr>
        <p:txBody>
          <a:bodyPr wrap="square">
            <a:spAutoFit/>
          </a:bodyPr>
          <a:lstStyle/>
          <a:p>
            <a:pPr algn="ctr"/>
            <a:r>
              <a:rPr lang="en-US" b="1" dirty="0"/>
              <a:t>It addressed the </a:t>
            </a:r>
            <a:r>
              <a:rPr lang="en-US" b="1" dirty="0" smtClean="0"/>
              <a:t>issue on </a:t>
            </a:r>
            <a:r>
              <a:rPr lang="en-US" b="1" dirty="0"/>
              <a:t>lack of </a:t>
            </a:r>
            <a:r>
              <a:rPr lang="en-US" b="1" dirty="0" smtClean="0"/>
              <a:t>method for </a:t>
            </a:r>
            <a:r>
              <a:rPr lang="en-US" b="1" dirty="0"/>
              <a:t>risk </a:t>
            </a:r>
            <a:r>
              <a:rPr lang="en-US" b="1" dirty="0" smtClean="0"/>
              <a:t>assessment </a:t>
            </a:r>
            <a:endParaRPr lang="en-US"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2951018" y="522288"/>
            <a:ext cx="2024913" cy="523220"/>
          </a:xfrm>
          <a:prstGeom prst="rect">
            <a:avLst/>
          </a:prstGeom>
          <a:noFill/>
          <a:ln w="9525">
            <a:noFill/>
            <a:miter lim="800000"/>
            <a:headEnd/>
            <a:tailEnd/>
          </a:ln>
        </p:spPr>
        <p:txBody>
          <a:bodyPr wrap="none">
            <a:spAutoFit/>
          </a:bodyPr>
          <a:lstStyle/>
          <a:p>
            <a:r>
              <a:rPr lang="en-US" sz="2800" b="1" dirty="0">
                <a:latin typeface="Calibri" pitchFamily="34" charset="0"/>
              </a:rPr>
              <a:t>Action Plans</a:t>
            </a:r>
            <a:endParaRPr lang="en-US" sz="2800" dirty="0">
              <a:latin typeface="Calibri" pitchFamily="34" charset="0"/>
            </a:endParaRPr>
          </a:p>
        </p:txBody>
      </p:sp>
      <p:sp>
        <p:nvSpPr>
          <p:cNvPr id="5" name="Rectangle 4"/>
          <p:cNvSpPr/>
          <p:nvPr/>
        </p:nvSpPr>
        <p:spPr>
          <a:xfrm>
            <a:off x="609599" y="1527391"/>
            <a:ext cx="7994073" cy="5632311"/>
          </a:xfrm>
          <a:prstGeom prst="rect">
            <a:avLst/>
          </a:prstGeom>
        </p:spPr>
        <p:txBody>
          <a:bodyPr wrap="square">
            <a:spAutoFit/>
          </a:bodyPr>
          <a:lstStyle/>
          <a:p>
            <a:pPr marL="457200" indent="-457200" fontAlgn="auto">
              <a:spcBef>
                <a:spcPts val="0"/>
              </a:spcBef>
              <a:spcAft>
                <a:spcPts val="0"/>
              </a:spcAft>
              <a:defRPr/>
            </a:pPr>
            <a:r>
              <a:rPr lang="en-US" sz="2000" dirty="0" smtClean="0">
                <a:latin typeface="Times New Roman" pitchFamily="18" charset="0"/>
                <a:cs typeface="Times New Roman" pitchFamily="18" charset="0"/>
              </a:rPr>
              <a:t>1. To </a:t>
            </a:r>
            <a:r>
              <a:rPr lang="en-US" sz="2000" dirty="0">
                <a:latin typeface="Times New Roman" pitchFamily="18" charset="0"/>
                <a:cs typeface="Times New Roman" pitchFamily="18" charset="0"/>
              </a:rPr>
              <a:t>generate pesticide residue data for fixation </a:t>
            </a:r>
            <a:r>
              <a:rPr lang="en-US" sz="2000" dirty="0" smtClean="0">
                <a:latin typeface="Times New Roman" pitchFamily="18" charset="0"/>
                <a:cs typeface="Times New Roman" pitchFamily="18" charset="0"/>
              </a:rPr>
              <a:t>of  MRLs </a:t>
            </a:r>
            <a:r>
              <a:rPr lang="en-US" sz="2000" dirty="0">
                <a:latin typeface="Times New Roman" pitchFamily="18" charset="0"/>
                <a:cs typeface="Times New Roman" pitchFamily="18" charset="0"/>
              </a:rPr>
              <a:t>in tea based on </a:t>
            </a:r>
            <a:r>
              <a:rPr lang="en-US" sz="2000" dirty="0" smtClean="0">
                <a:latin typeface="Times New Roman" pitchFamily="18" charset="0"/>
                <a:cs typeface="Times New Roman" pitchFamily="18" charset="0"/>
              </a:rPr>
              <a:t>   </a:t>
            </a:r>
          </a:p>
          <a:p>
            <a:pPr marL="457200" indent="-457200" fontAlgn="auto">
              <a:spcBef>
                <a:spcPts val="0"/>
              </a:spcBef>
              <a:spcAft>
                <a:spcPts val="0"/>
              </a:spcAft>
              <a:defRPr/>
            </a:pPr>
            <a:r>
              <a:rPr lang="en-US" sz="2000" dirty="0" smtClean="0">
                <a:latin typeface="Times New Roman" pitchFamily="18" charset="0"/>
                <a:cs typeface="Times New Roman" pitchFamily="18" charset="0"/>
              </a:rPr>
              <a:t>   risk assessment in tea  brew </a:t>
            </a:r>
            <a:r>
              <a:rPr lang="en-US" sz="2000" dirty="0">
                <a:latin typeface="Times New Roman" pitchFamily="18" charset="0"/>
                <a:cs typeface="Times New Roman" pitchFamily="18" charset="0"/>
              </a:rPr>
              <a:t>for more number of pesticides used in tea production. These </a:t>
            </a:r>
            <a:r>
              <a:rPr lang="en-US" sz="2000" dirty="0" smtClean="0">
                <a:latin typeface="Times New Roman" pitchFamily="18" charset="0"/>
                <a:cs typeface="Times New Roman" pitchFamily="18" charset="0"/>
              </a:rPr>
              <a:t>information </a:t>
            </a:r>
            <a:r>
              <a:rPr lang="en-US" sz="2000" dirty="0">
                <a:latin typeface="Times New Roman" pitchFamily="18" charset="0"/>
                <a:cs typeface="Times New Roman" pitchFamily="18" charset="0"/>
              </a:rPr>
              <a:t>are recommended to </a:t>
            </a:r>
            <a:r>
              <a:rPr lang="en-US" sz="2000" dirty="0" smtClean="0">
                <a:latin typeface="Times New Roman" pitchFamily="18" charset="0"/>
                <a:cs typeface="Times New Roman" pitchFamily="18" charset="0"/>
              </a:rPr>
              <a:t>be submitted </a:t>
            </a:r>
            <a:r>
              <a:rPr lang="en-US" sz="2000" dirty="0">
                <a:latin typeface="Times New Roman" pitchFamily="18" charset="0"/>
                <a:cs typeface="Times New Roman" pitchFamily="18" charset="0"/>
              </a:rPr>
              <a:t>to CCPR, JMPR and EU </a:t>
            </a:r>
            <a:r>
              <a:rPr lang="en-US" sz="2000" dirty="0" smtClean="0">
                <a:latin typeface="Times New Roman" pitchFamily="18" charset="0"/>
                <a:cs typeface="Times New Roman" pitchFamily="18" charset="0"/>
              </a:rPr>
              <a:t>for MRL fixation.</a:t>
            </a:r>
            <a:endParaRPr lang="en-US" sz="2000" dirty="0">
              <a:latin typeface="Times New Roman" pitchFamily="18" charset="0"/>
              <a:cs typeface="Times New Roman" pitchFamily="18" charset="0"/>
            </a:endParaRPr>
          </a:p>
          <a:p>
            <a:pPr fontAlgn="auto">
              <a:spcBef>
                <a:spcPts val="0"/>
              </a:spcBef>
              <a:spcAft>
                <a:spcPts val="0"/>
              </a:spcAft>
              <a:defRPr/>
            </a:pPr>
            <a:endParaRPr lang="en-US" sz="2000" dirty="0">
              <a:latin typeface="Times New Roman" pitchFamily="18" charset="0"/>
              <a:cs typeface="Times New Roman" pitchFamily="18" charset="0"/>
            </a:endParaRPr>
          </a:p>
          <a:p>
            <a:pPr fontAlgn="auto">
              <a:spcBef>
                <a:spcPts val="0"/>
              </a:spcBef>
              <a:spcAft>
                <a:spcPts val="0"/>
              </a:spcAft>
              <a:defRPr/>
            </a:pPr>
            <a:r>
              <a:rPr lang="en-US" sz="2000" dirty="0">
                <a:latin typeface="Times New Roman" pitchFamily="18" charset="0"/>
                <a:cs typeface="Times New Roman" pitchFamily="18" charset="0"/>
              </a:rPr>
              <a:t>2. As discussed and agreed in the CCPR Meeting, the MRLs for pesticides </a:t>
            </a:r>
            <a:endParaRPr lang="en-US" sz="2000" dirty="0" smtClean="0">
              <a:latin typeface="Times New Roman" pitchFamily="18" charset="0"/>
              <a:cs typeface="Times New Roman" pitchFamily="18" charset="0"/>
            </a:endParaRPr>
          </a:p>
          <a:p>
            <a:pPr fontAlgn="auto">
              <a:spcBef>
                <a:spcPts val="0"/>
              </a:spcBef>
              <a:spcAft>
                <a:spcPts val="0"/>
              </a:spcAft>
              <a:defRPr/>
            </a:pPr>
            <a:r>
              <a:rPr lang="en-US" sz="2000" dirty="0" smtClean="0">
                <a:latin typeface="Times New Roman" pitchFamily="18" charset="0"/>
                <a:cs typeface="Times New Roman" pitchFamily="18" charset="0"/>
              </a:rPr>
              <a:t>    in tea would </a:t>
            </a:r>
            <a:r>
              <a:rPr lang="en-US" sz="2000" dirty="0">
                <a:latin typeface="Times New Roman" pitchFamily="18" charset="0"/>
                <a:cs typeface="Times New Roman" pitchFamily="18" charset="0"/>
              </a:rPr>
              <a:t>be set on the dried tea but the residues in the tea brew should </a:t>
            </a:r>
            <a:endParaRPr lang="en-US" sz="2000" dirty="0" smtClean="0">
              <a:latin typeface="Times New Roman" pitchFamily="18" charset="0"/>
              <a:cs typeface="Times New Roman" pitchFamily="18" charset="0"/>
            </a:endParaRPr>
          </a:p>
          <a:p>
            <a:pPr fontAlgn="auto">
              <a:spcBef>
                <a:spcPts val="0"/>
              </a:spcBef>
              <a:spcAft>
                <a:spcPts val="0"/>
              </a:spcAft>
              <a:defRPr/>
            </a:pPr>
            <a:r>
              <a:rPr lang="en-US" sz="2000" dirty="0" smtClean="0">
                <a:latin typeface="Times New Roman" pitchFamily="18" charset="0"/>
                <a:cs typeface="Times New Roman" pitchFamily="18" charset="0"/>
              </a:rPr>
              <a:t>   be considered </a:t>
            </a:r>
            <a:r>
              <a:rPr lang="en-US" sz="2000" dirty="0">
                <a:latin typeface="Times New Roman" pitchFamily="18" charset="0"/>
                <a:cs typeface="Times New Roman" pitchFamily="18" charset="0"/>
              </a:rPr>
              <a:t>in the establishment of MRLs on dried tea . </a:t>
            </a:r>
            <a:endParaRPr lang="en-US" sz="2000" dirty="0" smtClean="0">
              <a:latin typeface="Times New Roman" pitchFamily="18" charset="0"/>
              <a:cs typeface="Times New Roman" pitchFamily="18" charset="0"/>
            </a:endParaRPr>
          </a:p>
          <a:p>
            <a:pPr fontAlgn="auto">
              <a:spcBef>
                <a:spcPts val="0"/>
              </a:spcBef>
              <a:spcAft>
                <a:spcPts val="0"/>
              </a:spcAft>
              <a:defRPr/>
            </a:pPr>
            <a:endParaRPr lang="en-US" sz="2000" dirty="0" smtClean="0">
              <a:latin typeface="Times New Roman" pitchFamily="18" charset="0"/>
              <a:cs typeface="Times New Roman" pitchFamily="18" charset="0"/>
            </a:endParaRPr>
          </a:p>
          <a:p>
            <a:pPr fontAlgn="auto">
              <a:spcBef>
                <a:spcPts val="0"/>
              </a:spcBef>
              <a:spcAft>
                <a:spcPts val="0"/>
              </a:spcAft>
              <a:defRPr/>
            </a:pPr>
            <a:r>
              <a:rPr lang="en-US" sz="2000" dirty="0" smtClean="0">
                <a:latin typeface="Times New Roman" pitchFamily="18" charset="0"/>
                <a:cs typeface="Times New Roman" pitchFamily="18" charset="0"/>
              </a:rPr>
              <a:t>3. The guidance document will </a:t>
            </a:r>
            <a:r>
              <a:rPr lang="en-US" sz="2000" dirty="0">
                <a:latin typeface="Times New Roman" pitchFamily="18" charset="0"/>
                <a:cs typeface="Times New Roman" pitchFamily="18" charset="0"/>
              </a:rPr>
              <a:t>be </a:t>
            </a:r>
            <a:r>
              <a:rPr lang="en-US" sz="2000" dirty="0" smtClean="0">
                <a:latin typeface="Times New Roman" pitchFamily="18" charset="0"/>
                <a:cs typeface="Times New Roman" pitchFamily="18" charset="0"/>
              </a:rPr>
              <a:t>discussed </a:t>
            </a:r>
            <a:r>
              <a:rPr lang="en-US" sz="2000" dirty="0">
                <a:latin typeface="Times New Roman" pitchFamily="18" charset="0"/>
                <a:cs typeface="Times New Roman" pitchFamily="18" charset="0"/>
              </a:rPr>
              <a:t>in the </a:t>
            </a:r>
            <a:r>
              <a:rPr lang="en-US" sz="2000" dirty="0" smtClean="0">
                <a:latin typeface="Times New Roman" pitchFamily="18" charset="0"/>
                <a:cs typeface="Times New Roman" pitchFamily="18" charset="0"/>
              </a:rPr>
              <a:t>21</a:t>
            </a:r>
            <a:r>
              <a:rPr lang="en-US" sz="2000" baseline="30000" dirty="0" smtClean="0">
                <a:latin typeface="Times New Roman" pitchFamily="18" charset="0"/>
                <a:cs typeface="Times New Roman" pitchFamily="18" charset="0"/>
              </a:rPr>
              <a:t>st</a:t>
            </a:r>
            <a:r>
              <a:rPr lang="en-US" sz="2000" dirty="0" smtClean="0">
                <a:latin typeface="Times New Roman" pitchFamily="18" charset="0"/>
                <a:cs typeface="Times New Roman" pitchFamily="18" charset="0"/>
              </a:rPr>
              <a:t> IGG session, and </a:t>
            </a:r>
          </a:p>
          <a:p>
            <a:pPr fontAlgn="auto">
              <a:spcBef>
                <a:spcPts val="0"/>
              </a:spcBef>
              <a:spcAft>
                <a:spcPts val="0"/>
              </a:spcAft>
              <a:defRPr/>
            </a:pPr>
            <a:r>
              <a:rPr lang="en-US" sz="2000" dirty="0" smtClean="0">
                <a:latin typeface="Times New Roman" pitchFamily="18" charset="0"/>
                <a:cs typeface="Times New Roman" pitchFamily="18" charset="0"/>
              </a:rPr>
              <a:t>    then submitted </a:t>
            </a:r>
            <a:r>
              <a:rPr lang="en-US" sz="2000" dirty="0">
                <a:latin typeface="Times New Roman" pitchFamily="18" charset="0"/>
                <a:cs typeface="Times New Roman" pitchFamily="18" charset="0"/>
              </a:rPr>
              <a:t>to </a:t>
            </a:r>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CCPR and JMPR for reference. </a:t>
            </a:r>
            <a:endParaRPr lang="en-US" sz="2000" dirty="0" smtClean="0">
              <a:latin typeface="Times New Roman" pitchFamily="18" charset="0"/>
              <a:cs typeface="Times New Roman" pitchFamily="18" charset="0"/>
            </a:endParaRPr>
          </a:p>
          <a:p>
            <a:pPr fontAlgn="auto">
              <a:spcBef>
                <a:spcPts val="0"/>
              </a:spcBef>
              <a:spcAft>
                <a:spcPts val="0"/>
              </a:spcAft>
              <a:defRPr/>
            </a:pPr>
            <a:endParaRPr lang="en-US" sz="2000" dirty="0" smtClean="0">
              <a:latin typeface="Times New Roman" pitchFamily="18" charset="0"/>
              <a:cs typeface="Times New Roman" pitchFamily="18" charset="0"/>
            </a:endParaRPr>
          </a:p>
          <a:p>
            <a:pPr fontAlgn="auto">
              <a:spcBef>
                <a:spcPts val="0"/>
              </a:spcBef>
              <a:spcAft>
                <a:spcPts val="0"/>
              </a:spcAft>
              <a:defRPr/>
            </a:pPr>
            <a:r>
              <a:rPr lang="en-US" sz="2000" dirty="0" smtClean="0">
                <a:latin typeface="Times New Roman" pitchFamily="18" charset="0"/>
                <a:cs typeface="Times New Roman" pitchFamily="18" charset="0"/>
              </a:rPr>
              <a:t>4. To review use of highly water soluble pesticides in tea as these are  </a:t>
            </a:r>
          </a:p>
          <a:p>
            <a:pPr fontAlgn="auto">
              <a:spcBef>
                <a:spcPts val="0"/>
              </a:spcBef>
              <a:spcAft>
                <a:spcPts val="0"/>
              </a:spcAft>
              <a:defRPr/>
            </a:pPr>
            <a:r>
              <a:rPr lang="en-US" sz="2000" dirty="0" smtClean="0">
                <a:latin typeface="Times New Roman" pitchFamily="18" charset="0"/>
                <a:cs typeface="Times New Roman" pitchFamily="18" charset="0"/>
              </a:rPr>
              <a:t>    associated  with greater risk to  tea consumers.</a:t>
            </a:r>
          </a:p>
          <a:p>
            <a:pPr fontAlgn="auto">
              <a:spcBef>
                <a:spcPts val="0"/>
              </a:spcBef>
              <a:spcAft>
                <a:spcPts val="0"/>
              </a:spcAft>
              <a:defRPr/>
            </a:pPr>
            <a:endParaRPr lang="en-US" sz="2000" dirty="0" smtClean="0">
              <a:latin typeface="Times New Roman" pitchFamily="18" charset="0"/>
              <a:cs typeface="Times New Roman" pitchFamily="18" charset="0"/>
            </a:endParaRPr>
          </a:p>
          <a:p>
            <a:pPr fontAlgn="auto">
              <a:spcBef>
                <a:spcPts val="0"/>
              </a:spcBef>
              <a:spcAft>
                <a:spcPts val="0"/>
              </a:spcAft>
              <a:defRPr/>
            </a:pPr>
            <a:r>
              <a:rPr lang="en-US" sz="2000" dirty="0" smtClean="0">
                <a:latin typeface="Times New Roman" pitchFamily="18" charset="0"/>
                <a:cs typeface="Times New Roman" pitchFamily="18" charset="0"/>
              </a:rPr>
              <a:t>5. Having completed its tasks and after acceptance of the document, the WG will be dissolved. </a:t>
            </a:r>
            <a:endParaRPr lang="en-US" sz="2000" dirty="0">
              <a:latin typeface="Times New Roman" pitchFamily="18" charset="0"/>
              <a:cs typeface="Times New Roman" pitchFamily="18" charset="0"/>
            </a:endParaRPr>
          </a:p>
          <a:p>
            <a:pPr fontAlgn="auto">
              <a:spcBef>
                <a:spcPts val="0"/>
              </a:spcBef>
              <a:spcAft>
                <a:spcPts val="0"/>
              </a:spcAft>
              <a:defRPr/>
            </a:pPr>
            <a:endParaRPr lang="en-US" sz="20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3"/>
          <p:cNvSpPr txBox="1">
            <a:spLocks noChangeArrowheads="1"/>
          </p:cNvSpPr>
          <p:nvPr/>
        </p:nvSpPr>
        <p:spPr bwMode="auto">
          <a:xfrm>
            <a:off x="3100387" y="2633990"/>
            <a:ext cx="2220736" cy="523220"/>
          </a:xfrm>
          <a:prstGeom prst="rect">
            <a:avLst/>
          </a:prstGeom>
          <a:noFill/>
          <a:ln w="9525">
            <a:noFill/>
            <a:miter lim="800000"/>
            <a:headEnd/>
            <a:tailEnd/>
          </a:ln>
        </p:spPr>
        <p:txBody>
          <a:bodyPr wrap="none">
            <a:spAutoFit/>
          </a:bodyPr>
          <a:lstStyle/>
          <a:p>
            <a:r>
              <a:rPr lang="en-US" sz="2800" dirty="0">
                <a:latin typeface="+mj-lt"/>
              </a:rPr>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0007" y="1058788"/>
            <a:ext cx="6111496" cy="400110"/>
          </a:xfrm>
          <a:prstGeom prst="rect">
            <a:avLst/>
          </a:prstGeom>
        </p:spPr>
        <p:txBody>
          <a:bodyPr wrap="square">
            <a:spAutoFit/>
          </a:bodyPr>
          <a:lstStyle/>
          <a:p>
            <a:r>
              <a:rPr lang="en-GB" sz="2000" b="1" dirty="0" smtClean="0">
                <a:solidFill>
                  <a:srgbClr val="0F05CD"/>
                </a:solidFill>
              </a:rPr>
              <a:t>The group agreed on the following action plans</a:t>
            </a:r>
            <a:endParaRPr lang="en-US" sz="2000" b="1" dirty="0">
              <a:solidFill>
                <a:srgbClr val="0F05CD"/>
              </a:solidFill>
            </a:endParaRPr>
          </a:p>
        </p:txBody>
      </p:sp>
      <p:sp>
        <p:nvSpPr>
          <p:cNvPr id="5" name="Rectangle 4"/>
          <p:cNvSpPr/>
          <p:nvPr/>
        </p:nvSpPr>
        <p:spPr>
          <a:xfrm>
            <a:off x="1071154" y="1987007"/>
            <a:ext cx="7458892" cy="1200329"/>
          </a:xfrm>
          <a:prstGeom prst="rect">
            <a:avLst/>
          </a:prstGeom>
        </p:spPr>
        <p:txBody>
          <a:bodyPr wrap="square">
            <a:spAutoFit/>
          </a:bodyPr>
          <a:lstStyle/>
          <a:p>
            <a:pPr marL="342900" indent="-342900">
              <a:buAutoNum type="arabicPeriod"/>
            </a:pPr>
            <a:r>
              <a:rPr lang="en-GB" dirty="0" smtClean="0">
                <a:latin typeface="Tahoma" pitchFamily="34" charset="0"/>
                <a:ea typeface="Times New Roman" pitchFamily="18" charset="0"/>
                <a:cs typeface="Tahoma" pitchFamily="34" charset="0"/>
              </a:rPr>
              <a:t>To prepare a detailed methodology and policy document on how to </a:t>
            </a:r>
          </a:p>
          <a:p>
            <a:pPr marL="342900" indent="-342900"/>
            <a:r>
              <a:rPr lang="en-GB" dirty="0" smtClean="0">
                <a:latin typeface="Tahoma" pitchFamily="34" charset="0"/>
                <a:ea typeface="Times New Roman" pitchFamily="18" charset="0"/>
                <a:cs typeface="Tahoma" pitchFamily="34" charset="0"/>
              </a:rPr>
              <a:t>     approach the regulators following acceptance at the 44th session of the CCPR of the proposal to fix MRLs in tea based on risk assessment using the brew factor </a:t>
            </a:r>
          </a:p>
        </p:txBody>
      </p:sp>
      <p:sp>
        <p:nvSpPr>
          <p:cNvPr id="6" name="Rectangle 5"/>
          <p:cNvSpPr/>
          <p:nvPr/>
        </p:nvSpPr>
        <p:spPr>
          <a:xfrm>
            <a:off x="1071154" y="3845390"/>
            <a:ext cx="7025896" cy="923330"/>
          </a:xfrm>
          <a:prstGeom prst="rect">
            <a:avLst/>
          </a:prstGeom>
        </p:spPr>
        <p:txBody>
          <a:bodyPr wrap="square">
            <a:spAutoFit/>
          </a:bodyPr>
          <a:lstStyle/>
          <a:p>
            <a:pPr marL="342900" indent="-342900">
              <a:buAutoNum type="arabicPeriod" startAt="2"/>
              <a:defRPr/>
            </a:pPr>
            <a:r>
              <a:rPr lang="en-GB" dirty="0" smtClean="0">
                <a:latin typeface="Tahoma" pitchFamily="34" charset="0"/>
                <a:ea typeface="Times New Roman" pitchFamily="18" charset="0"/>
                <a:cs typeface="Tahoma" pitchFamily="34" charset="0"/>
              </a:rPr>
              <a:t>To organize a ring test on a few widely used pesticides among </a:t>
            </a:r>
          </a:p>
          <a:p>
            <a:pPr marL="342900" indent="-342900">
              <a:defRPr/>
            </a:pPr>
            <a:r>
              <a:rPr lang="en-GB" dirty="0" smtClean="0">
                <a:latin typeface="Tahoma" pitchFamily="34" charset="0"/>
                <a:ea typeface="Times New Roman" pitchFamily="18" charset="0"/>
                <a:cs typeface="Tahoma" pitchFamily="34" charset="0"/>
              </a:rPr>
              <a:t>     different tea producing and consuming countries (</a:t>
            </a:r>
            <a:r>
              <a:rPr lang="en-GB" dirty="0" smtClean="0"/>
              <a:t>India, China, Sri Lanka, Kenya, UK, USA and Germany)</a:t>
            </a:r>
            <a:endParaRPr lang="en-US" dirty="0" smtClean="0">
              <a:latin typeface="Tahoma" pitchFamily="34" charset="0"/>
              <a:ea typeface="Times New Roman" pitchFamily="18" charset="0"/>
              <a:cs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ChangeArrowheads="1"/>
          </p:cNvSpPr>
          <p:nvPr/>
        </p:nvSpPr>
        <p:spPr bwMode="auto">
          <a:xfrm>
            <a:off x="931794" y="738161"/>
            <a:ext cx="7346883" cy="461665"/>
          </a:xfrm>
          <a:prstGeom prst="rect">
            <a:avLst/>
          </a:prstGeom>
          <a:noFill/>
          <a:ln w="9525">
            <a:noFill/>
            <a:miter lim="800000"/>
            <a:headEnd/>
            <a:tailEnd/>
          </a:ln>
        </p:spPr>
        <p:txBody>
          <a:bodyPr wrap="none">
            <a:spAutoFit/>
          </a:bodyPr>
          <a:lstStyle/>
          <a:p>
            <a:r>
              <a:rPr lang="en-GB" sz="2400" b="1" dirty="0" smtClean="0">
                <a:solidFill>
                  <a:srgbClr val="0F05CD"/>
                </a:solidFill>
              </a:rPr>
              <a:t>Status of work undertaken since the last meeting</a:t>
            </a:r>
            <a:endParaRPr lang="en-US" sz="2400" dirty="0">
              <a:solidFill>
                <a:srgbClr val="0F05CD"/>
              </a:solidFill>
            </a:endParaRPr>
          </a:p>
        </p:txBody>
      </p:sp>
      <p:sp>
        <p:nvSpPr>
          <p:cNvPr id="15361" name="Rectangle 1"/>
          <p:cNvSpPr>
            <a:spLocks noChangeArrowheads="1"/>
          </p:cNvSpPr>
          <p:nvPr/>
        </p:nvSpPr>
        <p:spPr bwMode="auto">
          <a:xfrm>
            <a:off x="748936" y="1300865"/>
            <a:ext cx="7728857" cy="4678204"/>
          </a:xfrm>
          <a:prstGeom prst="rect">
            <a:avLst/>
          </a:prstGeom>
          <a:noFill/>
          <a:ln w="9525">
            <a:noFill/>
            <a:miter lim="800000"/>
            <a:headEnd/>
            <a:tailEnd/>
          </a:ln>
          <a:effectLst/>
        </p:spPr>
        <p:txBody>
          <a:bodyPr wrap="square" anchor="ctr">
            <a:spAutoFit/>
          </a:bodyPr>
          <a:lstStyle/>
          <a:p>
            <a:pPr marL="457200" indent="-457200">
              <a:tabLst>
                <a:tab pos="228600" algn="l"/>
              </a:tabLst>
              <a:defRPr/>
            </a:pPr>
            <a:endParaRPr lang="en-US" altLang="zh-CN" sz="2000" dirty="0">
              <a:latin typeface="Times New Roman" pitchFamily="18" charset="0"/>
              <a:cs typeface="Times New Roman" pitchFamily="18" charset="0"/>
            </a:endParaRPr>
          </a:p>
          <a:p>
            <a:pPr marL="457200" lvl="3" indent="-457200">
              <a:buAutoNum type="arabicPeriod"/>
              <a:tabLst>
                <a:tab pos="228600" algn="l"/>
              </a:tabLst>
              <a:defRPr/>
            </a:pPr>
            <a:r>
              <a:rPr lang="en-GB" dirty="0" smtClean="0"/>
              <a:t>Policy document </a:t>
            </a:r>
            <a:r>
              <a:rPr lang="en-GB" sz="2000" dirty="0" smtClean="0"/>
              <a:t>entitled “</a:t>
            </a:r>
            <a:r>
              <a:rPr lang="en-GB" b="1" dirty="0" smtClean="0"/>
              <a:t>Guidance Document on Risk Assessment Using Brew Factor For Fixation of MRLs of Pesticides In Tea</a:t>
            </a:r>
            <a:r>
              <a:rPr lang="en-GB" sz="2000" dirty="0" smtClean="0"/>
              <a:t>” drafted jointly by India and China with comments from USA and Japan.</a:t>
            </a:r>
          </a:p>
          <a:p>
            <a:pPr marL="457200" lvl="3" indent="-457200">
              <a:tabLst>
                <a:tab pos="228600" algn="l"/>
              </a:tabLst>
              <a:defRPr/>
            </a:pPr>
            <a:endParaRPr lang="en-GB" sz="2000" dirty="0" smtClean="0"/>
          </a:p>
          <a:p>
            <a:pPr marL="457200" lvl="3" indent="-457200">
              <a:tabLst>
                <a:tab pos="228600" algn="l"/>
              </a:tabLst>
              <a:defRPr/>
            </a:pPr>
            <a:endParaRPr lang="en-GB" sz="2000" dirty="0" smtClean="0"/>
          </a:p>
          <a:p>
            <a:pPr marL="457200" lvl="3" indent="-457200">
              <a:buAutoNum type="arabicPeriod" startAt="2"/>
              <a:tabLst>
                <a:tab pos="228600" algn="l"/>
              </a:tabLst>
              <a:defRPr/>
            </a:pPr>
            <a:r>
              <a:rPr lang="en-GB" b="1" dirty="0" smtClean="0"/>
              <a:t>Ring Test for Black Tea </a:t>
            </a:r>
            <a:r>
              <a:rPr lang="en-GB" sz="2000" dirty="0" smtClean="0"/>
              <a:t>organized. Field treated tea samples prepared at </a:t>
            </a:r>
            <a:r>
              <a:rPr lang="en-GB" sz="2000" dirty="0" err="1" smtClean="0"/>
              <a:t>Tocklai</a:t>
            </a:r>
            <a:r>
              <a:rPr lang="en-GB" sz="2000" dirty="0" smtClean="0"/>
              <a:t>, Tea Research Association, Assam, India containing incurred residues of </a:t>
            </a:r>
            <a:r>
              <a:rPr lang="en-GB" sz="2000" b="1" dirty="0" err="1" smtClean="0">
                <a:solidFill>
                  <a:srgbClr val="0F05CD"/>
                </a:solidFill>
              </a:rPr>
              <a:t>acetamiprid</a:t>
            </a:r>
            <a:r>
              <a:rPr lang="en-GB" sz="2000" b="1" dirty="0" smtClean="0">
                <a:solidFill>
                  <a:srgbClr val="0F05CD"/>
                </a:solidFill>
              </a:rPr>
              <a:t>, </a:t>
            </a:r>
            <a:r>
              <a:rPr lang="en-GB" sz="2000" b="1" dirty="0" err="1" smtClean="0">
                <a:solidFill>
                  <a:srgbClr val="0F05CD"/>
                </a:solidFill>
              </a:rPr>
              <a:t>fenpyroximate</a:t>
            </a:r>
            <a:r>
              <a:rPr lang="en-GB" sz="2000" b="1" dirty="0" smtClean="0">
                <a:solidFill>
                  <a:srgbClr val="0F05CD"/>
                </a:solidFill>
              </a:rPr>
              <a:t>, </a:t>
            </a:r>
            <a:r>
              <a:rPr lang="en-GB" sz="2000" b="1" dirty="0" err="1" smtClean="0">
                <a:solidFill>
                  <a:srgbClr val="0F05CD"/>
                </a:solidFill>
              </a:rPr>
              <a:t>flubendiamide</a:t>
            </a:r>
            <a:r>
              <a:rPr lang="en-GB" sz="2000" b="1" dirty="0" smtClean="0">
                <a:solidFill>
                  <a:srgbClr val="0F05CD"/>
                </a:solidFill>
              </a:rPr>
              <a:t> and </a:t>
            </a:r>
            <a:r>
              <a:rPr lang="en-GB" sz="2000" b="1" dirty="0" err="1" smtClean="0">
                <a:solidFill>
                  <a:srgbClr val="0F05CD"/>
                </a:solidFill>
              </a:rPr>
              <a:t>propiconazole</a:t>
            </a:r>
            <a:r>
              <a:rPr lang="en-GB" sz="2000" dirty="0" smtClean="0"/>
              <a:t> &amp; test methods [based on </a:t>
            </a:r>
            <a:r>
              <a:rPr lang="en-GB" sz="2000" dirty="0" err="1" smtClean="0"/>
              <a:t>Quechers</a:t>
            </a:r>
            <a:r>
              <a:rPr lang="en-GB" sz="2000" dirty="0" smtClean="0"/>
              <a:t> – LCMSMS] sent to </a:t>
            </a:r>
            <a:r>
              <a:rPr lang="en-GB" sz="2000" b="1" dirty="0" smtClean="0">
                <a:solidFill>
                  <a:srgbClr val="0F05CD"/>
                </a:solidFill>
              </a:rPr>
              <a:t>14 laboratories</a:t>
            </a:r>
            <a:r>
              <a:rPr lang="en-GB" sz="2000" dirty="0" smtClean="0"/>
              <a:t> in China, India, Kenya, US and Germany in April 2014. Results were highly encouraging and validated the method for assessing residues in dry tea and tea brew.</a:t>
            </a: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543260" y="1882152"/>
            <a:ext cx="7660214"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 pos="6121400" algn="r"/>
              </a:tabLst>
            </a:pPr>
            <a:r>
              <a:rPr kumimoji="0" lang="en-US" altLang="zh-CN" sz="2400" b="1" i="0" u="none" strike="noStrike" cap="none" normalizeH="0" baseline="0" dirty="0" smtClean="0">
                <a:ln>
                  <a:noFill/>
                </a:ln>
                <a:solidFill>
                  <a:schemeClr val="tx1"/>
                </a:solidFill>
                <a:effectLst/>
                <a:latin typeface="Times New Roman" pitchFamily="18" charset="0"/>
                <a:ea typeface="SimSun"/>
                <a:cs typeface="Arial Narrow" pitchFamily="34" charset="0"/>
              </a:rPr>
              <a:t>GUIDANCE DOCUMENT ON RISK ASSESSMENT </a:t>
            </a:r>
          </a:p>
          <a:p>
            <a:pPr marL="0" marR="0" lvl="0" indent="0" algn="ctr" defTabSz="914400" rtl="0" eaLnBrk="1" fontAlgn="base" latinLnBrk="0" hangingPunct="1">
              <a:lnSpc>
                <a:spcPct val="100000"/>
              </a:lnSpc>
              <a:spcBef>
                <a:spcPct val="0"/>
              </a:spcBef>
              <a:spcAft>
                <a:spcPct val="0"/>
              </a:spcAft>
              <a:buClrTx/>
              <a:buSzTx/>
              <a:buFontTx/>
              <a:buNone/>
              <a:tabLst>
                <a:tab pos="-457200" algn="l"/>
                <a:tab pos="6121400" algn="r"/>
              </a:tabLst>
            </a:pPr>
            <a:r>
              <a:rPr kumimoji="0" lang="en-US" altLang="zh-CN" sz="2400" b="1" i="0" u="none" strike="noStrike" cap="none" normalizeH="0" baseline="0" dirty="0" smtClean="0">
                <a:ln>
                  <a:noFill/>
                </a:ln>
                <a:solidFill>
                  <a:schemeClr val="tx1"/>
                </a:solidFill>
                <a:effectLst/>
                <a:latin typeface="Times New Roman" pitchFamily="18" charset="0"/>
                <a:ea typeface="SimSun"/>
                <a:cs typeface="Arial Narrow" pitchFamily="34" charset="0"/>
              </a:rPr>
              <a:t>USING BREW FACTOR FOR FIXATION OF MRLS </a:t>
            </a:r>
          </a:p>
          <a:p>
            <a:pPr marL="0" marR="0" lvl="0" indent="0" algn="ctr" defTabSz="914400" rtl="0" eaLnBrk="1" fontAlgn="base" latinLnBrk="0" hangingPunct="1">
              <a:lnSpc>
                <a:spcPct val="100000"/>
              </a:lnSpc>
              <a:spcBef>
                <a:spcPct val="0"/>
              </a:spcBef>
              <a:spcAft>
                <a:spcPct val="0"/>
              </a:spcAft>
              <a:buClrTx/>
              <a:buSzTx/>
              <a:buFontTx/>
              <a:buNone/>
              <a:tabLst>
                <a:tab pos="-457200" algn="l"/>
                <a:tab pos="6121400" algn="r"/>
              </a:tabLst>
            </a:pPr>
            <a:r>
              <a:rPr kumimoji="0" lang="en-US" altLang="zh-CN" sz="2400" b="1" i="0" u="none" strike="noStrike" cap="none" normalizeH="0" baseline="0" dirty="0" smtClean="0">
                <a:ln>
                  <a:noFill/>
                </a:ln>
                <a:solidFill>
                  <a:schemeClr val="tx1"/>
                </a:solidFill>
                <a:effectLst/>
                <a:latin typeface="Times New Roman" pitchFamily="18" charset="0"/>
                <a:ea typeface="SimSun"/>
                <a:cs typeface="Arial Narrow" pitchFamily="34" charset="0"/>
              </a:rPr>
              <a:t>OF PESTICIDES IN TEA</a:t>
            </a:r>
            <a:endParaRPr kumimoji="0" lang="en-US" altLang="zh-CN" sz="2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 pos="6121400" algn="r"/>
              </a:tabLst>
            </a:pPr>
            <a:endParaRPr lang="en-US" altLang="zh-CN" sz="2000" dirty="0" smtClean="0">
              <a:latin typeface="Arial" pitchFamily="34" charset="0"/>
              <a:ea typeface="SimSun"/>
              <a:cs typeface="Arial Narrow"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 pos="6121400" algn="r"/>
              </a:tabLst>
            </a:pPr>
            <a:endParaRPr lang="en-US" altLang="zh-CN" sz="2000" dirty="0" smtClean="0">
              <a:latin typeface="Arial" pitchFamily="34" charset="0"/>
              <a:ea typeface="SimSun"/>
              <a:cs typeface="Arial Narrow"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 pos="6121400" algn="r"/>
              </a:tabLst>
            </a:pPr>
            <a:endParaRPr lang="en-US" altLang="zh-CN" sz="2000" dirty="0" smtClean="0">
              <a:latin typeface="Arial" pitchFamily="34" charset="0"/>
              <a:ea typeface="SimSun"/>
              <a:cs typeface="Arial Narrow"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 pos="6121400" algn="r"/>
              </a:tabLst>
            </a:pPr>
            <a:r>
              <a:rPr kumimoji="0" lang="en-US" altLang="zh-CN" sz="2400" b="1" i="0" u="none" strike="noStrike" cap="none" normalizeH="0" baseline="0" dirty="0" smtClean="0">
                <a:ln>
                  <a:noFill/>
                </a:ln>
                <a:solidFill>
                  <a:schemeClr val="tx1"/>
                </a:solidFill>
                <a:effectLst/>
                <a:latin typeface="Times New Roman" pitchFamily="18" charset="0"/>
                <a:ea typeface="SimSun"/>
                <a:cs typeface="Arial Narrow" pitchFamily="34" charset="0"/>
              </a:rPr>
              <a:t>[Prepared By Indian and Chinese delegations, Working Groups on MRL and Tea Brew of FAO-IGG on Tea with comments from USA , Japan and Sri Lanka]</a:t>
            </a:r>
          </a:p>
          <a:p>
            <a:pPr marL="0" marR="0" lvl="0" indent="0" algn="ctr" defTabSz="914400" rtl="0" eaLnBrk="0" fontAlgn="base" latinLnBrk="0" hangingPunct="0">
              <a:lnSpc>
                <a:spcPct val="100000"/>
              </a:lnSpc>
              <a:spcBef>
                <a:spcPct val="0"/>
              </a:spcBef>
              <a:spcAft>
                <a:spcPct val="0"/>
              </a:spcAft>
              <a:buClrTx/>
              <a:buSzTx/>
              <a:buFontTx/>
              <a:buNone/>
              <a:tabLst>
                <a:tab pos="-457200" algn="l"/>
                <a:tab pos="6121400" algn="r"/>
              </a:tabLst>
            </a:pPr>
            <a:endParaRPr lang="en-US" altLang="zh-CN" sz="2400" b="1" dirty="0" smtClean="0">
              <a:latin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 pos="6121400" algn="r"/>
              </a:tabLst>
            </a:pPr>
            <a:endParaRPr kumimoji="0" lang="en-US" altLang="zh-CN" sz="4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4"/>
          <p:cNvSpPr txBox="1">
            <a:spLocks noChangeArrowheads="1"/>
          </p:cNvSpPr>
          <p:nvPr/>
        </p:nvSpPr>
        <p:spPr bwMode="auto">
          <a:xfrm>
            <a:off x="3031262" y="93858"/>
            <a:ext cx="3180679" cy="523220"/>
          </a:xfrm>
          <a:prstGeom prst="rect">
            <a:avLst/>
          </a:prstGeom>
          <a:noFill/>
          <a:ln w="9525">
            <a:noFill/>
            <a:miter lim="800000"/>
            <a:headEnd/>
            <a:tailEnd/>
          </a:ln>
        </p:spPr>
        <p:txBody>
          <a:bodyPr wrap="none">
            <a:spAutoFit/>
          </a:bodyPr>
          <a:lstStyle/>
          <a:p>
            <a:r>
              <a:rPr lang="en-US" sz="2800" b="1" dirty="0" smtClean="0"/>
              <a:t>The Concept…….</a:t>
            </a:r>
            <a:endParaRPr lang="en-US" sz="2800" b="1" dirty="0">
              <a:latin typeface="Calibri" pitchFamily="34" charset="0"/>
            </a:endParaRPr>
          </a:p>
        </p:txBody>
      </p:sp>
      <p:sp>
        <p:nvSpPr>
          <p:cNvPr id="13315" name="Rectangle 5"/>
          <p:cNvSpPr>
            <a:spLocks noChangeArrowheads="1"/>
          </p:cNvSpPr>
          <p:nvPr/>
        </p:nvSpPr>
        <p:spPr bwMode="auto">
          <a:xfrm>
            <a:off x="590552" y="1143000"/>
            <a:ext cx="2743200" cy="923925"/>
          </a:xfrm>
          <a:prstGeom prst="rect">
            <a:avLst/>
          </a:prstGeom>
          <a:noFill/>
          <a:ln w="9525">
            <a:solidFill>
              <a:schemeClr val="accent1">
                <a:alpha val="85881"/>
              </a:schemeClr>
            </a:solidFill>
            <a:miter lim="800000"/>
            <a:headEnd/>
            <a:tailEnd/>
          </a:ln>
        </p:spPr>
        <p:txBody>
          <a:bodyPr>
            <a:spAutoFit/>
          </a:bodyPr>
          <a:lstStyle/>
          <a:p>
            <a:r>
              <a:rPr lang="en-US" dirty="0" smtClean="0">
                <a:solidFill>
                  <a:srgbClr val="000000"/>
                </a:solidFill>
                <a:cs typeface="Times New Roman" pitchFamily="18" charset="0"/>
              </a:rPr>
              <a:t>Main Reason for opposition </a:t>
            </a:r>
            <a:r>
              <a:rPr lang="en-US" dirty="0">
                <a:solidFill>
                  <a:srgbClr val="000000"/>
                </a:solidFill>
                <a:cs typeface="Times New Roman" pitchFamily="18" charset="0"/>
              </a:rPr>
              <a:t>to fixing MRL in tea brew </a:t>
            </a:r>
            <a:endParaRPr lang="en-US" dirty="0">
              <a:latin typeface="Calibri" pitchFamily="34" charset="0"/>
            </a:endParaRPr>
          </a:p>
        </p:txBody>
      </p:sp>
      <p:sp>
        <p:nvSpPr>
          <p:cNvPr id="13316" name="Rectangle 6"/>
          <p:cNvSpPr>
            <a:spLocks noChangeArrowheads="1"/>
          </p:cNvSpPr>
          <p:nvPr/>
        </p:nvSpPr>
        <p:spPr bwMode="auto">
          <a:xfrm>
            <a:off x="5400696" y="1295400"/>
            <a:ext cx="2286000" cy="646113"/>
          </a:xfrm>
          <a:prstGeom prst="rect">
            <a:avLst/>
          </a:prstGeom>
          <a:noFill/>
          <a:ln w="9525">
            <a:solidFill>
              <a:schemeClr val="accent1">
                <a:alpha val="85881"/>
              </a:schemeClr>
            </a:solidFill>
            <a:miter lim="800000"/>
            <a:headEnd/>
            <a:tailEnd/>
          </a:ln>
        </p:spPr>
        <p:txBody>
          <a:bodyPr>
            <a:spAutoFit/>
          </a:bodyPr>
          <a:lstStyle/>
          <a:p>
            <a:r>
              <a:rPr lang="en-US">
                <a:solidFill>
                  <a:srgbClr val="000000"/>
                </a:solidFill>
                <a:cs typeface="Times New Roman" pitchFamily="18" charset="0"/>
              </a:rPr>
              <a:t>Brew is not the commodity on sale</a:t>
            </a:r>
            <a:endParaRPr lang="en-US">
              <a:latin typeface="Calibri" pitchFamily="34" charset="0"/>
            </a:endParaRPr>
          </a:p>
        </p:txBody>
      </p:sp>
      <p:sp>
        <p:nvSpPr>
          <p:cNvPr id="13317" name="Rectangle 7"/>
          <p:cNvSpPr>
            <a:spLocks noChangeArrowheads="1"/>
          </p:cNvSpPr>
          <p:nvPr/>
        </p:nvSpPr>
        <p:spPr bwMode="auto">
          <a:xfrm>
            <a:off x="1581152" y="2678113"/>
            <a:ext cx="6105544" cy="369332"/>
          </a:xfrm>
          <a:prstGeom prst="rect">
            <a:avLst/>
          </a:prstGeom>
          <a:noFill/>
          <a:ln w="9525">
            <a:solidFill>
              <a:schemeClr val="accent1">
                <a:alpha val="85881"/>
              </a:schemeClr>
            </a:solidFill>
            <a:miter lim="800000"/>
            <a:headEnd/>
            <a:tailEnd/>
          </a:ln>
        </p:spPr>
        <p:txBody>
          <a:bodyPr wrap="square">
            <a:spAutoFit/>
          </a:bodyPr>
          <a:lstStyle/>
          <a:p>
            <a:r>
              <a:rPr lang="en-US" dirty="0" smtClean="0">
                <a:solidFill>
                  <a:srgbClr val="000000"/>
                </a:solidFill>
                <a:cs typeface="Times New Roman" pitchFamily="18" charset="0"/>
              </a:rPr>
              <a:t>Generation of data </a:t>
            </a:r>
            <a:r>
              <a:rPr lang="en-US" dirty="0">
                <a:solidFill>
                  <a:srgbClr val="000000"/>
                </a:solidFill>
                <a:cs typeface="Times New Roman" pitchFamily="18" charset="0"/>
              </a:rPr>
              <a:t>on residues in made tea and tea brew </a:t>
            </a:r>
          </a:p>
        </p:txBody>
      </p:sp>
      <p:sp>
        <p:nvSpPr>
          <p:cNvPr id="13319" name="Rectangle 9"/>
          <p:cNvSpPr>
            <a:spLocks noChangeArrowheads="1"/>
          </p:cNvSpPr>
          <p:nvPr/>
        </p:nvSpPr>
        <p:spPr bwMode="auto">
          <a:xfrm>
            <a:off x="2443151" y="3409952"/>
            <a:ext cx="3352801" cy="369332"/>
          </a:xfrm>
          <a:prstGeom prst="rect">
            <a:avLst/>
          </a:prstGeom>
          <a:noFill/>
          <a:ln w="9525">
            <a:solidFill>
              <a:schemeClr val="accent1">
                <a:alpha val="85881"/>
              </a:schemeClr>
            </a:solidFill>
            <a:miter lim="800000"/>
            <a:headEnd/>
            <a:tailEnd/>
          </a:ln>
        </p:spPr>
        <p:txBody>
          <a:bodyPr wrap="square">
            <a:spAutoFit/>
          </a:bodyPr>
          <a:lstStyle/>
          <a:p>
            <a:r>
              <a:rPr lang="en-US" dirty="0" smtClean="0">
                <a:solidFill>
                  <a:srgbClr val="000000"/>
                </a:solidFill>
                <a:cs typeface="Times New Roman" pitchFamily="18" charset="0"/>
              </a:rPr>
              <a:t>Determination of  </a:t>
            </a:r>
            <a:r>
              <a:rPr lang="en-US" dirty="0">
                <a:solidFill>
                  <a:srgbClr val="000000"/>
                </a:solidFill>
                <a:cs typeface="Times New Roman" pitchFamily="18" charset="0"/>
              </a:rPr>
              <a:t>brew factor </a:t>
            </a:r>
          </a:p>
        </p:txBody>
      </p:sp>
      <p:sp>
        <p:nvSpPr>
          <p:cNvPr id="13320" name="Rectangle 10"/>
          <p:cNvSpPr>
            <a:spLocks noChangeArrowheads="1"/>
          </p:cNvSpPr>
          <p:nvPr/>
        </p:nvSpPr>
        <p:spPr bwMode="auto">
          <a:xfrm>
            <a:off x="1828800" y="4152904"/>
            <a:ext cx="4267200" cy="369888"/>
          </a:xfrm>
          <a:prstGeom prst="rect">
            <a:avLst/>
          </a:prstGeom>
          <a:noFill/>
          <a:ln w="9525">
            <a:solidFill>
              <a:schemeClr val="accent1">
                <a:alpha val="85881"/>
              </a:schemeClr>
            </a:solidFill>
            <a:miter lim="800000"/>
            <a:headEnd/>
            <a:tailEnd/>
          </a:ln>
        </p:spPr>
        <p:txBody>
          <a:bodyPr>
            <a:spAutoFit/>
          </a:bodyPr>
          <a:lstStyle/>
          <a:p>
            <a:r>
              <a:rPr lang="en-US" dirty="0">
                <a:solidFill>
                  <a:srgbClr val="000000"/>
                </a:solidFill>
                <a:cs typeface="Times New Roman" pitchFamily="18" charset="0"/>
              </a:rPr>
              <a:t>Risk assessment based on brew factor </a:t>
            </a:r>
          </a:p>
        </p:txBody>
      </p:sp>
      <p:sp>
        <p:nvSpPr>
          <p:cNvPr id="13321" name="Rectangle 11"/>
          <p:cNvSpPr>
            <a:spLocks noChangeArrowheads="1"/>
          </p:cNvSpPr>
          <p:nvPr/>
        </p:nvSpPr>
        <p:spPr bwMode="auto">
          <a:xfrm>
            <a:off x="1252520" y="4926017"/>
            <a:ext cx="5676900" cy="369332"/>
          </a:xfrm>
          <a:prstGeom prst="rect">
            <a:avLst/>
          </a:prstGeom>
          <a:noFill/>
          <a:ln w="9525">
            <a:solidFill>
              <a:schemeClr val="accent1">
                <a:alpha val="85881"/>
              </a:schemeClr>
            </a:solidFill>
            <a:miter lim="800000"/>
            <a:headEnd/>
            <a:tailEnd/>
          </a:ln>
        </p:spPr>
        <p:txBody>
          <a:bodyPr wrap="square">
            <a:spAutoFit/>
          </a:bodyPr>
          <a:lstStyle/>
          <a:p>
            <a:r>
              <a:rPr lang="en-US" dirty="0">
                <a:solidFill>
                  <a:srgbClr val="000000"/>
                </a:solidFill>
                <a:cs typeface="Times New Roman" pitchFamily="18" charset="0"/>
              </a:rPr>
              <a:t>Data submission </a:t>
            </a:r>
            <a:r>
              <a:rPr lang="en-US" dirty="0" smtClean="0">
                <a:solidFill>
                  <a:srgbClr val="000000"/>
                </a:solidFill>
                <a:cs typeface="Times New Roman" pitchFamily="18" charset="0"/>
              </a:rPr>
              <a:t>to regulators for </a:t>
            </a:r>
            <a:r>
              <a:rPr lang="en-US" dirty="0">
                <a:solidFill>
                  <a:srgbClr val="000000"/>
                </a:solidFill>
                <a:cs typeface="Times New Roman" pitchFamily="18" charset="0"/>
              </a:rPr>
              <a:t>MRL fixation in tea</a:t>
            </a:r>
          </a:p>
        </p:txBody>
      </p:sp>
      <p:sp>
        <p:nvSpPr>
          <p:cNvPr id="13" name="Right Arrow 12"/>
          <p:cNvSpPr/>
          <p:nvPr/>
        </p:nvSpPr>
        <p:spPr>
          <a:xfrm>
            <a:off x="3900495" y="1408113"/>
            <a:ext cx="978408" cy="3556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wn Arrow 15"/>
          <p:cNvSpPr/>
          <p:nvPr/>
        </p:nvSpPr>
        <p:spPr>
          <a:xfrm>
            <a:off x="3811908" y="3188501"/>
            <a:ext cx="177174" cy="176210"/>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3811908" y="3874325"/>
            <a:ext cx="177174" cy="176210"/>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3807140" y="4612533"/>
            <a:ext cx="177174" cy="176210"/>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303619" y="2653766"/>
            <a:ext cx="954107" cy="923330"/>
          </a:xfrm>
          <a:prstGeom prst="rect">
            <a:avLst/>
          </a:prstGeom>
          <a:solidFill>
            <a:srgbClr val="00B050">
              <a:alpha val="63000"/>
            </a:srgbClr>
          </a:solidFill>
          <a:ln>
            <a:solidFill>
              <a:schemeClr val="accent1">
                <a:shade val="50000"/>
              </a:schemeClr>
            </a:solidFill>
          </a:ln>
        </p:spPr>
        <p:txBody>
          <a:bodyPr wrap="none" rtlCol="0">
            <a:spAutoFit/>
          </a:bodyPr>
          <a:lstStyle/>
          <a:p>
            <a:r>
              <a:rPr lang="en-US" dirty="0" smtClean="0"/>
              <a:t>Way </a:t>
            </a:r>
          </a:p>
          <a:p>
            <a:r>
              <a:rPr lang="en-US" dirty="0" smtClean="0"/>
              <a:t>to go </a:t>
            </a:r>
          </a:p>
          <a:p>
            <a:r>
              <a:rPr lang="en-US" dirty="0" smtClean="0"/>
              <a:t>forward</a:t>
            </a:r>
            <a:endParaRPr lang="en-US" dirty="0"/>
          </a:p>
        </p:txBody>
      </p:sp>
      <p:sp>
        <p:nvSpPr>
          <p:cNvPr id="20" name="Right Arrow 19"/>
          <p:cNvSpPr/>
          <p:nvPr/>
        </p:nvSpPr>
        <p:spPr>
          <a:xfrm>
            <a:off x="1257726" y="2678113"/>
            <a:ext cx="266274" cy="193675"/>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9932" y="2038181"/>
            <a:ext cx="8347165" cy="861774"/>
          </a:xfrm>
          <a:prstGeom prst="rect">
            <a:avLst/>
          </a:prstGeom>
        </p:spPr>
        <p:txBody>
          <a:bodyPr wrap="square">
            <a:spAutoFit/>
          </a:bodyPr>
          <a:lstStyle/>
          <a:p>
            <a:r>
              <a:rPr lang="en-US" sz="2000" dirty="0" smtClean="0"/>
              <a:t>No contradiction with the purpose of Codex MRLs as </a:t>
            </a:r>
            <a:r>
              <a:rPr lang="en-US" sz="2000" b="1" i="1" dirty="0" smtClean="0">
                <a:solidFill>
                  <a:srgbClr val="0F05CD"/>
                </a:solidFill>
              </a:rPr>
              <a:t>MRLs for trade</a:t>
            </a:r>
            <a:r>
              <a:rPr lang="en-US" sz="2000" dirty="0" smtClean="0"/>
              <a:t> </a:t>
            </a:r>
          </a:p>
          <a:p>
            <a:endParaRPr lang="en-US" sz="1000" dirty="0" smtClean="0"/>
          </a:p>
          <a:p>
            <a:r>
              <a:rPr lang="en-US" sz="2000" dirty="0" smtClean="0"/>
              <a:t>It will also not be unfair to growers with critical GAP</a:t>
            </a:r>
            <a:endParaRPr lang="en-US" sz="2000" dirty="0"/>
          </a:p>
        </p:txBody>
      </p:sp>
      <p:sp>
        <p:nvSpPr>
          <p:cNvPr id="47106" name="Rectangle 2"/>
          <p:cNvSpPr>
            <a:spLocks noChangeArrowheads="1"/>
          </p:cNvSpPr>
          <p:nvPr/>
        </p:nvSpPr>
        <p:spPr bwMode="auto">
          <a:xfrm>
            <a:off x="509451" y="3487790"/>
            <a:ext cx="8203475" cy="22159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zh-CN" sz="2000" b="1" u="sng" dirty="0" smtClean="0"/>
              <a:t>Scope</a:t>
            </a:r>
            <a:r>
              <a:rPr lang="en-US" altLang="zh-CN" sz="2000" dirty="0" smtClean="0"/>
              <a:t>  </a:t>
            </a:r>
          </a:p>
          <a:p>
            <a:pPr marL="0" marR="0" lvl="0" indent="0" algn="l" defTabSz="914400" rtl="0" eaLnBrk="1" fontAlgn="base" latinLnBrk="0" hangingPunct="1">
              <a:lnSpc>
                <a:spcPct val="100000"/>
              </a:lnSpc>
              <a:spcBef>
                <a:spcPct val="0"/>
              </a:spcBef>
              <a:spcAft>
                <a:spcPct val="0"/>
              </a:spcAft>
              <a:buClrTx/>
              <a:buSzTx/>
              <a:buFontTx/>
              <a:buNone/>
              <a:tabLst/>
            </a:pPr>
            <a:endParaRPr lang="en-US" altLang="zh-CN" sz="2000" dirty="0" smtClean="0"/>
          </a:p>
          <a:p>
            <a:pPr marL="0" marR="0" lvl="0" indent="0" algn="l" defTabSz="914400" rtl="0" eaLnBrk="0" fontAlgn="base" latinLnBrk="0" hangingPunct="0">
              <a:lnSpc>
                <a:spcPct val="100000"/>
              </a:lnSpc>
              <a:spcBef>
                <a:spcPct val="0"/>
              </a:spcBef>
              <a:spcAft>
                <a:spcPct val="0"/>
              </a:spcAft>
              <a:buClrTx/>
              <a:buSzTx/>
              <a:buFontTx/>
              <a:buNone/>
              <a:tabLst/>
            </a:pPr>
            <a:r>
              <a:rPr lang="en-US" altLang="zh-CN" sz="2000" dirty="0" smtClean="0"/>
              <a:t>This document is applicable in assisting regulators, scientists or other competent bodies while fixing MRLs of pesticide in dry tea leaves (traded commodity) using brew factors for risk assessment</a:t>
            </a:r>
            <a:r>
              <a:rPr kumimoji="0" lang="en-US" altLang="zh-CN" sz="2400" b="0" i="0" u="none" strike="noStrike" cap="none" normalizeH="0" baseline="0" dirty="0" smtClean="0">
                <a:ln>
                  <a:noFill/>
                </a:ln>
                <a:solidFill>
                  <a:schemeClr val="tx1"/>
                </a:solidFill>
                <a:effectLst/>
                <a:latin typeface="Times New Roman" pitchFamily="18" charset="0"/>
                <a:ea typeface="SimSun"/>
                <a:cs typeface="Times New Roman" pitchFamily="18" charset="0"/>
              </a:rPr>
              <a:t>.    </a:t>
            </a:r>
          </a:p>
          <a:p>
            <a:pPr lvl="0" eaLnBrk="0" fontAlgn="base" hangingPunct="0">
              <a:spcBef>
                <a:spcPct val="0"/>
              </a:spcBef>
              <a:spcAft>
                <a:spcPct val="0"/>
              </a:spcAft>
            </a:pPr>
            <a:endParaRPr lang="en-US" altLang="zh-CN" sz="900" dirty="0" smtClean="0">
              <a:ea typeface="SimSun"/>
              <a:cs typeface="Times New Roman" pitchFamily="18" charset="0"/>
            </a:endParaRPr>
          </a:p>
          <a:p>
            <a:pPr lvl="0" eaLnBrk="0" fontAlgn="base" hangingPunct="0">
              <a:spcBef>
                <a:spcPct val="0"/>
              </a:spcBef>
              <a:spcAft>
                <a:spcPct val="0"/>
              </a:spcAft>
            </a:pPr>
            <a:r>
              <a:rPr lang="en-US" altLang="zh-CN" sz="2000" dirty="0" smtClean="0">
                <a:ea typeface="SimSun"/>
                <a:cs typeface="Times New Roman" pitchFamily="18" charset="0"/>
              </a:rPr>
              <a:t>It is </a:t>
            </a:r>
            <a:r>
              <a:rPr lang="en-US" altLang="zh-CN" sz="2000" u="sng" dirty="0" smtClean="0">
                <a:ea typeface="SimSun"/>
                <a:cs typeface="Times New Roman" pitchFamily="18" charset="0"/>
              </a:rPr>
              <a:t>not applicable </a:t>
            </a:r>
            <a:r>
              <a:rPr lang="en-US" altLang="zh-CN" sz="2000" dirty="0" smtClean="0">
                <a:ea typeface="SimSun"/>
                <a:cs typeface="Times New Roman" pitchFamily="18" charset="0"/>
              </a:rPr>
              <a:t>to </a:t>
            </a:r>
            <a:r>
              <a:rPr lang="en-US" altLang="zh-CN" sz="2000" i="1" dirty="0" err="1" smtClean="0">
                <a:ea typeface="SimSun"/>
                <a:cs typeface="Times New Roman" pitchFamily="18" charset="0"/>
              </a:rPr>
              <a:t>Matcha</a:t>
            </a:r>
            <a:r>
              <a:rPr lang="en-US" altLang="zh-CN" sz="2000" i="1" dirty="0" smtClean="0">
                <a:ea typeface="SimSun"/>
                <a:cs typeface="Times New Roman" pitchFamily="18" charset="0"/>
              </a:rPr>
              <a:t> tea.</a:t>
            </a:r>
            <a:endParaRPr lang="en-US" altLang="zh-CN" sz="2400" i="1" dirty="0" smtClean="0">
              <a:ea typeface="SimSun"/>
              <a:cs typeface="Times New Roman" pitchFamily="18" charset="0"/>
            </a:endParaRPr>
          </a:p>
        </p:txBody>
      </p:sp>
      <p:sp>
        <p:nvSpPr>
          <p:cNvPr id="5" name="Rectangle 8"/>
          <p:cNvSpPr>
            <a:spLocks noChangeArrowheads="1"/>
          </p:cNvSpPr>
          <p:nvPr/>
        </p:nvSpPr>
        <p:spPr bwMode="auto">
          <a:xfrm>
            <a:off x="417050" y="809901"/>
            <a:ext cx="7772400" cy="369888"/>
          </a:xfrm>
          <a:prstGeom prst="rect">
            <a:avLst/>
          </a:prstGeom>
          <a:noFill/>
          <a:ln w="9525">
            <a:noFill/>
            <a:miter lim="800000"/>
            <a:headEnd/>
            <a:tailEnd/>
          </a:ln>
        </p:spPr>
        <p:txBody>
          <a:bodyPr>
            <a:spAutoFit/>
          </a:bodyPr>
          <a:lstStyle/>
          <a:p>
            <a:r>
              <a:rPr lang="en-US" dirty="0">
                <a:solidFill>
                  <a:srgbClr val="000000"/>
                </a:solidFill>
                <a:cs typeface="Times New Roman" pitchFamily="18" charset="0"/>
              </a:rPr>
              <a:t>This approach will ensure </a:t>
            </a:r>
            <a:r>
              <a:rPr lang="en-US" b="1" dirty="0">
                <a:solidFill>
                  <a:srgbClr val="000000"/>
                </a:solidFill>
                <a:cs typeface="Times New Roman" pitchFamily="18" charset="0"/>
              </a:rPr>
              <a:t>food safety</a:t>
            </a:r>
            <a:r>
              <a:rPr lang="en-US" dirty="0">
                <a:solidFill>
                  <a:srgbClr val="000000"/>
                </a:solidFill>
                <a:cs typeface="Times New Roman" pitchFamily="18" charset="0"/>
              </a:rPr>
              <a:t> as well as </a:t>
            </a:r>
            <a:r>
              <a:rPr lang="en-US" b="1" dirty="0">
                <a:solidFill>
                  <a:srgbClr val="000000"/>
                </a:solidFill>
                <a:cs typeface="Times New Roman" pitchFamily="18" charset="0"/>
              </a:rPr>
              <a:t>realistic MRLs </a:t>
            </a:r>
            <a:r>
              <a:rPr lang="en-US" dirty="0">
                <a:solidFill>
                  <a:srgbClr val="000000"/>
                </a:solidFill>
                <a:cs typeface="Times New Roman" pitchFamily="18" charset="0"/>
              </a:rPr>
              <a:t>in </a:t>
            </a:r>
            <a:r>
              <a:rPr lang="en-US" dirty="0" smtClean="0">
                <a:solidFill>
                  <a:srgbClr val="000000"/>
                </a:solidFill>
                <a:cs typeface="Times New Roman" pitchFamily="18" charset="0"/>
              </a:rPr>
              <a:t>tea</a:t>
            </a:r>
            <a:endParaRPr lang="en-US" dirty="0">
              <a:latin typeface="Calibri" pitchFamily="34" charset="0"/>
            </a:endParaRPr>
          </a:p>
        </p:txBody>
      </p:sp>
      <p:sp>
        <p:nvSpPr>
          <p:cNvPr id="6" name="Rectangle 12"/>
          <p:cNvSpPr>
            <a:spLocks noChangeArrowheads="1"/>
          </p:cNvSpPr>
          <p:nvPr/>
        </p:nvSpPr>
        <p:spPr bwMode="auto">
          <a:xfrm>
            <a:off x="595576" y="1454112"/>
            <a:ext cx="7620000" cy="369888"/>
          </a:xfrm>
          <a:prstGeom prst="rect">
            <a:avLst/>
          </a:prstGeom>
          <a:noFill/>
          <a:ln w="9525">
            <a:noFill/>
            <a:miter lim="800000"/>
            <a:headEnd/>
            <a:tailEnd/>
          </a:ln>
        </p:spPr>
        <p:txBody>
          <a:bodyPr>
            <a:spAutoFit/>
          </a:bodyPr>
          <a:lstStyle/>
          <a:p>
            <a:r>
              <a:rPr lang="en-US" dirty="0">
                <a:solidFill>
                  <a:srgbClr val="000000"/>
                </a:solidFill>
                <a:cs typeface="Times New Roman" pitchFamily="18" charset="0"/>
              </a:rPr>
              <a:t>Will have more acceptability than setting MRLs in tea brew in general</a:t>
            </a:r>
            <a:endParaRPr lang="en-US" dirty="0">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89163" y="311723"/>
            <a:ext cx="5917474" cy="400110"/>
          </a:xfrm>
          <a:prstGeom prst="rect">
            <a:avLst/>
          </a:prstGeom>
        </p:spPr>
        <p:txBody>
          <a:bodyPr wrap="square">
            <a:spAutoFit/>
          </a:bodyPr>
          <a:lstStyle/>
          <a:p>
            <a:r>
              <a:rPr lang="en-US" sz="2000" b="1" dirty="0" smtClean="0">
                <a:solidFill>
                  <a:srgbClr val="0070C0"/>
                </a:solidFill>
              </a:rPr>
              <a:t>Definitions and terms used in this document</a:t>
            </a:r>
            <a:endParaRPr lang="en-US" sz="2000" dirty="0">
              <a:solidFill>
                <a:srgbClr val="0070C0"/>
              </a:solidFill>
            </a:endParaRPr>
          </a:p>
        </p:txBody>
      </p:sp>
      <p:sp>
        <p:nvSpPr>
          <p:cNvPr id="5" name="Rectangle 4"/>
          <p:cNvSpPr/>
          <p:nvPr/>
        </p:nvSpPr>
        <p:spPr>
          <a:xfrm>
            <a:off x="483325" y="1104092"/>
            <a:ext cx="7524205" cy="923330"/>
          </a:xfrm>
          <a:prstGeom prst="rect">
            <a:avLst/>
          </a:prstGeom>
        </p:spPr>
        <p:txBody>
          <a:bodyPr wrap="square">
            <a:spAutoFit/>
          </a:bodyPr>
          <a:lstStyle/>
          <a:p>
            <a:r>
              <a:rPr lang="en-US" dirty="0" smtClean="0"/>
              <a:t>Black Tea:  As defined in ISO 3720  (2011)</a:t>
            </a:r>
          </a:p>
          <a:p>
            <a:r>
              <a:rPr lang="en-US" dirty="0" smtClean="0"/>
              <a:t>Green Tea:  As defined in ISO 11287  (2011) </a:t>
            </a:r>
          </a:p>
          <a:p>
            <a:endParaRPr lang="en-US" dirty="0"/>
          </a:p>
        </p:txBody>
      </p:sp>
      <p:sp>
        <p:nvSpPr>
          <p:cNvPr id="6" name="Rectangle 5"/>
          <p:cNvSpPr/>
          <p:nvPr/>
        </p:nvSpPr>
        <p:spPr>
          <a:xfrm>
            <a:off x="522513" y="1932682"/>
            <a:ext cx="8268794" cy="1200329"/>
          </a:xfrm>
          <a:prstGeom prst="rect">
            <a:avLst/>
          </a:prstGeom>
        </p:spPr>
        <p:txBody>
          <a:bodyPr wrap="square">
            <a:spAutoFit/>
          </a:bodyPr>
          <a:lstStyle/>
          <a:p>
            <a:pPr lvl="0" eaLnBrk="0" fontAlgn="base" hangingPunct="0">
              <a:spcBef>
                <a:spcPct val="0"/>
              </a:spcBef>
              <a:spcAft>
                <a:spcPct val="0"/>
              </a:spcAft>
            </a:pPr>
            <a:r>
              <a:rPr lang="en-US" dirty="0" smtClean="0"/>
              <a:t>Dry tea leaves: Refers to any dry tea leaves of fermented tea (</a:t>
            </a:r>
            <a:r>
              <a:rPr lang="en-US" b="1" dirty="0" smtClean="0"/>
              <a:t>Black tea</a:t>
            </a:r>
            <a:r>
              <a:rPr lang="en-US" dirty="0" smtClean="0"/>
              <a:t>), </a:t>
            </a:r>
          </a:p>
          <a:p>
            <a:pPr lvl="0" eaLnBrk="0" fontAlgn="base" hangingPunct="0">
              <a:spcBef>
                <a:spcPct val="0"/>
              </a:spcBef>
              <a:spcAft>
                <a:spcPct val="0"/>
              </a:spcAft>
            </a:pPr>
            <a:r>
              <a:rPr lang="en-US" dirty="0" smtClean="0"/>
              <a:t>                         semi-fermented tea (</a:t>
            </a:r>
            <a:r>
              <a:rPr lang="en-US" b="1" dirty="0" smtClean="0"/>
              <a:t>Oolong tea</a:t>
            </a:r>
            <a:r>
              <a:rPr lang="en-US" dirty="0" smtClean="0"/>
              <a:t>), </a:t>
            </a:r>
          </a:p>
          <a:p>
            <a:pPr lvl="0" eaLnBrk="0" fontAlgn="base" hangingPunct="0">
              <a:spcBef>
                <a:spcPct val="0"/>
              </a:spcBef>
              <a:spcAft>
                <a:spcPct val="0"/>
              </a:spcAft>
            </a:pPr>
            <a:r>
              <a:rPr lang="en-US" dirty="0" smtClean="0"/>
              <a:t>                         non-fermented tea (</a:t>
            </a:r>
            <a:r>
              <a:rPr lang="en-US" b="1" dirty="0" smtClean="0"/>
              <a:t>Green tea, White tea</a:t>
            </a:r>
            <a:r>
              <a:rPr lang="en-US" dirty="0" smtClean="0"/>
              <a:t>) and </a:t>
            </a:r>
          </a:p>
          <a:p>
            <a:pPr lvl="0" eaLnBrk="0" fontAlgn="base" hangingPunct="0">
              <a:spcBef>
                <a:spcPct val="0"/>
              </a:spcBef>
              <a:spcAft>
                <a:spcPct val="0"/>
              </a:spcAft>
            </a:pPr>
            <a:r>
              <a:rPr lang="en-US" dirty="0" smtClean="0"/>
              <a:t>                         post-fermented tea (</a:t>
            </a:r>
            <a:r>
              <a:rPr lang="en-US" b="1" dirty="0" err="1" smtClean="0"/>
              <a:t>Pu-er</a:t>
            </a:r>
            <a:r>
              <a:rPr lang="en-US" b="1" dirty="0" smtClean="0"/>
              <a:t> tea</a:t>
            </a:r>
            <a:r>
              <a:rPr lang="en-US" dirty="0" smtClean="0"/>
              <a:t>)</a:t>
            </a:r>
            <a:endParaRPr lang="en-US" altLang="zh-CN" dirty="0" smtClean="0">
              <a:ea typeface="SimSun"/>
              <a:cs typeface="Times New Roman" pitchFamily="18" charset="0"/>
            </a:endParaRPr>
          </a:p>
        </p:txBody>
      </p:sp>
      <p:sp>
        <p:nvSpPr>
          <p:cNvPr id="7" name="Rectangle 6"/>
          <p:cNvSpPr/>
          <p:nvPr/>
        </p:nvSpPr>
        <p:spPr>
          <a:xfrm>
            <a:off x="522504" y="4046371"/>
            <a:ext cx="7458891" cy="369332"/>
          </a:xfrm>
          <a:prstGeom prst="rect">
            <a:avLst/>
          </a:prstGeom>
        </p:spPr>
        <p:txBody>
          <a:bodyPr wrap="square">
            <a:spAutoFit/>
          </a:bodyPr>
          <a:lstStyle/>
          <a:p>
            <a:r>
              <a:rPr lang="en-US" dirty="0" smtClean="0"/>
              <a:t>Brew:  Tea liquor produced by adding hot boiling water to dry tea leaves</a:t>
            </a:r>
            <a:endParaRPr lang="en-US" dirty="0"/>
          </a:p>
        </p:txBody>
      </p:sp>
      <p:sp>
        <p:nvSpPr>
          <p:cNvPr id="8" name="Rectangle 7"/>
          <p:cNvSpPr/>
          <p:nvPr/>
        </p:nvSpPr>
        <p:spPr>
          <a:xfrm>
            <a:off x="496387" y="4578544"/>
            <a:ext cx="7772400" cy="369332"/>
          </a:xfrm>
          <a:prstGeom prst="rect">
            <a:avLst/>
          </a:prstGeom>
        </p:spPr>
        <p:txBody>
          <a:bodyPr wrap="square">
            <a:spAutoFit/>
          </a:bodyPr>
          <a:lstStyle/>
          <a:p>
            <a:r>
              <a:rPr lang="en-US" dirty="0" smtClean="0"/>
              <a:t>Brew Factor (BF) = Residues in tea brew ÷ Residues in dry tea leaves</a:t>
            </a:r>
            <a:endParaRPr lang="en-US" dirty="0"/>
          </a:p>
        </p:txBody>
      </p:sp>
      <p:sp>
        <p:nvSpPr>
          <p:cNvPr id="9" name="Rectangle 8"/>
          <p:cNvSpPr/>
          <p:nvPr/>
        </p:nvSpPr>
        <p:spPr>
          <a:xfrm>
            <a:off x="483324" y="5120487"/>
            <a:ext cx="8621487" cy="369332"/>
          </a:xfrm>
          <a:prstGeom prst="rect">
            <a:avLst/>
          </a:prstGeom>
        </p:spPr>
        <p:txBody>
          <a:bodyPr wrap="square">
            <a:spAutoFit/>
          </a:bodyPr>
          <a:lstStyle/>
          <a:p>
            <a:r>
              <a:rPr lang="en-US" dirty="0" smtClean="0"/>
              <a:t>Processing factor (PF)= Residues in fresh tea shoots ÷ Residues in dry tea leaves</a:t>
            </a:r>
            <a:endParaRPr lang="en-US" dirty="0"/>
          </a:p>
        </p:txBody>
      </p:sp>
      <p:sp>
        <p:nvSpPr>
          <p:cNvPr id="10" name="Rectangle 9"/>
          <p:cNvSpPr/>
          <p:nvPr/>
        </p:nvSpPr>
        <p:spPr>
          <a:xfrm>
            <a:off x="496391" y="3243284"/>
            <a:ext cx="8294916" cy="646331"/>
          </a:xfrm>
          <a:prstGeom prst="rect">
            <a:avLst/>
          </a:prstGeom>
        </p:spPr>
        <p:txBody>
          <a:bodyPr wrap="square">
            <a:spAutoFit/>
          </a:bodyPr>
          <a:lstStyle/>
          <a:p>
            <a:r>
              <a:rPr lang="en-US" dirty="0" smtClean="0"/>
              <a:t>Tea shoots: Fresh green tea shoots comprising mostly 2 leaves and a bud,  </a:t>
            </a:r>
          </a:p>
          <a:p>
            <a:r>
              <a:rPr lang="en-US" dirty="0" smtClean="0"/>
              <a:t>                    plucked to produce dry tea leaves.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2591" y="365760"/>
            <a:ext cx="6544491" cy="461665"/>
          </a:xfrm>
          <a:prstGeom prst="rect">
            <a:avLst/>
          </a:prstGeom>
        </p:spPr>
        <p:txBody>
          <a:bodyPr wrap="square">
            <a:spAutoFit/>
          </a:bodyPr>
          <a:lstStyle/>
          <a:p>
            <a:r>
              <a:rPr lang="en-US" sz="2400" b="1" dirty="0" smtClean="0"/>
              <a:t>Procedure for determination of Brew Factor</a:t>
            </a:r>
            <a:endParaRPr lang="en-US" sz="2400" dirty="0"/>
          </a:p>
        </p:txBody>
      </p:sp>
      <p:sp>
        <p:nvSpPr>
          <p:cNvPr id="5" name="Rectangle 4"/>
          <p:cNvSpPr/>
          <p:nvPr/>
        </p:nvSpPr>
        <p:spPr>
          <a:xfrm>
            <a:off x="574765" y="1175659"/>
            <a:ext cx="8125097" cy="923330"/>
          </a:xfrm>
          <a:prstGeom prst="rect">
            <a:avLst/>
          </a:prstGeom>
        </p:spPr>
        <p:txBody>
          <a:bodyPr wrap="square">
            <a:spAutoFit/>
          </a:bodyPr>
          <a:lstStyle/>
          <a:p>
            <a:r>
              <a:rPr lang="en-US" dirty="0" smtClean="0"/>
              <a:t>To determine the brew factor, the data on residues of a pesticide in both dry tea leaves and the residues in the tea brew prepared from the same dry tea leaves are required</a:t>
            </a:r>
            <a:endParaRPr lang="en-US" dirty="0"/>
          </a:p>
        </p:txBody>
      </p:sp>
      <p:sp>
        <p:nvSpPr>
          <p:cNvPr id="6" name="Rectangle 5"/>
          <p:cNvSpPr/>
          <p:nvPr/>
        </p:nvSpPr>
        <p:spPr>
          <a:xfrm>
            <a:off x="587835" y="4672926"/>
            <a:ext cx="8974183" cy="677108"/>
          </a:xfrm>
          <a:prstGeom prst="rect">
            <a:avLst/>
          </a:prstGeom>
        </p:spPr>
        <p:txBody>
          <a:bodyPr wrap="square">
            <a:spAutoFit/>
          </a:bodyPr>
          <a:lstStyle/>
          <a:p>
            <a:r>
              <a:rPr lang="en-US" dirty="0" smtClean="0"/>
              <a:t>Brew Factor  = Residues in tea brew </a:t>
            </a:r>
            <a:r>
              <a:rPr lang="en-US" sz="1600" dirty="0" smtClean="0"/>
              <a:t>(mg/kg) </a:t>
            </a:r>
            <a:r>
              <a:rPr lang="en-US" sz="2000" dirty="0" smtClean="0"/>
              <a:t>÷</a:t>
            </a:r>
            <a:r>
              <a:rPr lang="en-US" dirty="0" smtClean="0"/>
              <a:t> Residues in dry tea leaves</a:t>
            </a:r>
            <a:r>
              <a:rPr lang="en-US" sz="1600" dirty="0" smtClean="0"/>
              <a:t>(mg/kg)</a:t>
            </a:r>
            <a:endParaRPr lang="en-US" dirty="0" smtClean="0"/>
          </a:p>
          <a:p>
            <a:r>
              <a:rPr lang="en-US" dirty="0" smtClean="0"/>
              <a:t>		</a:t>
            </a:r>
            <a:endParaRPr lang="en-US" dirty="0"/>
          </a:p>
        </p:txBody>
      </p:sp>
      <p:sp>
        <p:nvSpPr>
          <p:cNvPr id="7" name="Rectangle 6"/>
          <p:cNvSpPr/>
          <p:nvPr/>
        </p:nvSpPr>
        <p:spPr>
          <a:xfrm>
            <a:off x="574760" y="3161216"/>
            <a:ext cx="8112040" cy="1200329"/>
          </a:xfrm>
          <a:prstGeom prst="rect">
            <a:avLst/>
          </a:prstGeom>
        </p:spPr>
        <p:txBody>
          <a:bodyPr wrap="square">
            <a:spAutoFit/>
          </a:bodyPr>
          <a:lstStyle/>
          <a:p>
            <a:r>
              <a:rPr lang="en-US" dirty="0" smtClean="0"/>
              <a:t>The residues in tea brew is the residues in tea liquor expressed </a:t>
            </a:r>
            <a:r>
              <a:rPr lang="en-US" i="1" dirty="0" smtClean="0"/>
              <a:t>in mg per kg of dry tea leaves used for preparing the brew</a:t>
            </a:r>
            <a:r>
              <a:rPr lang="en-US" dirty="0" smtClean="0"/>
              <a:t>.  It is obtained by dividing the </a:t>
            </a:r>
            <a:r>
              <a:rPr lang="en-US" i="1" dirty="0" smtClean="0"/>
              <a:t>amount of residues in brew (mg) </a:t>
            </a:r>
            <a:r>
              <a:rPr lang="en-US" dirty="0" smtClean="0"/>
              <a:t>by </a:t>
            </a:r>
            <a:r>
              <a:rPr lang="en-US" i="1" dirty="0" smtClean="0"/>
              <a:t>the amount of dry tea leaves used (kg)</a:t>
            </a:r>
            <a:r>
              <a:rPr lang="en-US" dirty="0" smtClean="0"/>
              <a:t> for preparing the brew. </a:t>
            </a:r>
            <a:endParaRPr lang="en-US" dirty="0"/>
          </a:p>
        </p:txBody>
      </p:sp>
      <p:sp>
        <p:nvSpPr>
          <p:cNvPr id="8" name="Rectangle 7"/>
          <p:cNvSpPr/>
          <p:nvPr/>
        </p:nvSpPr>
        <p:spPr>
          <a:xfrm>
            <a:off x="587823" y="2495009"/>
            <a:ext cx="7903028" cy="369332"/>
          </a:xfrm>
          <a:prstGeom prst="rect">
            <a:avLst/>
          </a:prstGeom>
        </p:spPr>
        <p:txBody>
          <a:bodyPr wrap="square">
            <a:spAutoFit/>
          </a:bodyPr>
          <a:lstStyle/>
          <a:p>
            <a:r>
              <a:rPr lang="en-US" dirty="0" smtClean="0"/>
              <a:t>The residues in dry tea leaves are expressed in mg/kg. </a:t>
            </a:r>
            <a:endParaRPr lang="en-US" dirty="0"/>
          </a:p>
        </p:txBody>
      </p:sp>
      <p:sp>
        <p:nvSpPr>
          <p:cNvPr id="9" name="Rectangle 8"/>
          <p:cNvSpPr/>
          <p:nvPr/>
        </p:nvSpPr>
        <p:spPr>
          <a:xfrm>
            <a:off x="587823" y="5326075"/>
            <a:ext cx="2800767" cy="369332"/>
          </a:xfrm>
          <a:prstGeom prst="rect">
            <a:avLst/>
          </a:prstGeom>
        </p:spPr>
        <p:txBody>
          <a:bodyPr wrap="none">
            <a:spAutoFit/>
          </a:bodyPr>
          <a:lstStyle/>
          <a:p>
            <a:r>
              <a:rPr lang="en-US" dirty="0" smtClean="0"/>
              <a:t>Brew Factor has no units </a:t>
            </a:r>
            <a:endParaRPr lang="en-US" dirty="0"/>
          </a:p>
        </p:txBody>
      </p:sp>
      <p:sp>
        <p:nvSpPr>
          <p:cNvPr id="10" name="Rectangle 9"/>
          <p:cNvSpPr/>
          <p:nvPr/>
        </p:nvSpPr>
        <p:spPr>
          <a:xfrm>
            <a:off x="587834" y="5898160"/>
            <a:ext cx="8112028" cy="369332"/>
          </a:xfrm>
          <a:prstGeom prst="rect">
            <a:avLst/>
          </a:prstGeom>
        </p:spPr>
        <p:txBody>
          <a:bodyPr wrap="square">
            <a:spAutoFit/>
          </a:bodyPr>
          <a:lstStyle/>
          <a:p>
            <a:r>
              <a:rPr lang="en-GB" dirty="0" smtClean="0"/>
              <a:t>Percent transfer of dry tea re</a:t>
            </a:r>
            <a:r>
              <a:rPr lang="en-US" dirty="0" smtClean="0"/>
              <a:t>s</a:t>
            </a:r>
            <a:r>
              <a:rPr lang="en-GB" dirty="0" err="1" smtClean="0"/>
              <a:t>idues</a:t>
            </a:r>
            <a:r>
              <a:rPr lang="en-GB" dirty="0" smtClean="0"/>
              <a:t> into tea liquor = Brew Factor x 100</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764</TotalTime>
  <Words>2284</Words>
  <Application>Microsoft Macintosh PowerPoint</Application>
  <PresentationFormat>On-screen Show (4:3)</PresentationFormat>
  <Paragraphs>454</Paragraphs>
  <Slides>25</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Essential</vt:lpstr>
      <vt:lpstr>Worksheet</vt:lpstr>
      <vt:lpstr>21st session of fao-IGG ON TEA, BANDUNG 05-07 November, 2014    Report of The  Working Group on MRL in tea brew  (2012-2014)   CHAIR: China       Co-Chair : India &amp; USA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joyphukan@gmail.com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 sessional Meet of fao IGG ON TEA, WASHINGTON  WG on organic tea   17-18 September, 2012</dc:title>
  <dc:creator>Joydeep  Phukan</dc:creator>
  <cp:lastModifiedBy>localadmin</cp:lastModifiedBy>
  <cp:revision>46</cp:revision>
  <dcterms:created xsi:type="dcterms:W3CDTF">2012-08-23T12:00:39Z</dcterms:created>
  <dcterms:modified xsi:type="dcterms:W3CDTF">2014-11-06T03:51:59Z</dcterms:modified>
</cp:coreProperties>
</file>