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84" r:id="rId2"/>
  </p:sldMasterIdLst>
  <p:notesMasterIdLst>
    <p:notesMasterId r:id="rId15"/>
  </p:notesMasterIdLst>
  <p:handoutMasterIdLst>
    <p:handoutMasterId r:id="rId16"/>
  </p:handoutMasterIdLst>
  <p:sldIdLst>
    <p:sldId id="281" r:id="rId3"/>
    <p:sldId id="282" r:id="rId4"/>
    <p:sldId id="310" r:id="rId5"/>
    <p:sldId id="284" r:id="rId6"/>
    <p:sldId id="283" r:id="rId7"/>
    <p:sldId id="289" r:id="rId8"/>
    <p:sldId id="311" r:id="rId9"/>
    <p:sldId id="312" r:id="rId10"/>
    <p:sldId id="316" r:id="rId11"/>
    <p:sldId id="313" r:id="rId12"/>
    <p:sldId id="314" r:id="rId13"/>
    <p:sldId id="315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6633"/>
    <a:srgbClr val="0033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599" autoAdjust="0"/>
  </p:normalViewPr>
  <p:slideViewPr>
    <p:cSldViewPr>
      <p:cViewPr varScale="1">
        <p:scale>
          <a:sx n="66" d="100"/>
          <a:sy n="66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B1E2A0-8058-4B43-99F1-5D52BB1CA39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D17BB2-C472-4051-8B81-99DA23AB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8FF9D-2512-497A-997A-B1E77CD7E2B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013A5-1425-477F-A278-502F6B7F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4D032-AA6E-42C2-9DDC-BE2D4FD2FC4D}" type="slidenum">
              <a:rPr lang="fr-FR"/>
              <a:pPr/>
              <a:t>12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2/10/2011	</a:t>
            </a:r>
            <a:r>
              <a:rPr lang="en-US" sz="1400" dirty="0"/>
              <a:t>								</a:t>
            </a:r>
            <a:fld id="{3C3A89D1-252B-4C2C-B6BD-122D28FC9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EDA9159-42B6-410C-B845-08B71905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12875"/>
            <a:ext cx="2058988" cy="471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29325" cy="471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C54C173-77D7-4DA6-B5D2-4EE215C3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2/10/2011	</a:t>
            </a:r>
            <a:r>
              <a:rPr lang="en-US" sz="1400" dirty="0"/>
              <a:t>								</a:t>
            </a:r>
            <a:fld id="{F63638C2-13FE-414B-B76F-EA332302F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47664" y="6237312"/>
            <a:ext cx="597666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Agricultural Sector Technical Working Group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28</a:t>
            </a:r>
            <a:r>
              <a:rPr lang="en-US" sz="900" kern="0" baseline="3000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November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2012 - Dar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Salaam (Tanzania)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2/10/2011	</a:t>
            </a:r>
            <a:r>
              <a:rPr lang="en-US" sz="1400" dirty="0"/>
              <a:t>								</a:t>
            </a:r>
            <a:fld id="{7765914D-5BF5-4D36-9F31-60F28F0DE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7177786-3A9F-44D4-A8B5-0285AF84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6A26FF32-D8D7-4933-B958-92298A58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4213AED6-569C-46F9-9CAC-2238609E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57C599F7-9062-4A83-9A8E-25387BC4D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A7AFAFD8-A20D-4A58-BE69-D3758DE6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0D13C3C1-3713-41B5-94C7-50BA60B9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061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8725"/>
            <a:ext cx="89646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19/07/2011	</a:t>
            </a:r>
            <a:r>
              <a:rPr lang="en-US" sz="1400" dirty="0" smtClean="0"/>
              <a:t>								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00113" y="115888"/>
          <a:ext cx="7621587" cy="865187"/>
        </p:xfrm>
        <a:graphic>
          <a:graphicData uri="http://schemas.openxmlformats.org/presentationml/2006/ole">
            <p:oleObj spid="_x0000_s1026" name="Photo Editor Photo" r:id="rId15" imgW="7621064" imgH="942857" progId="">
              <p:embed/>
            </p:oleObj>
          </a:graphicData>
        </a:graphic>
      </p:graphicFrame>
      <p:pic>
        <p:nvPicPr>
          <p:cNvPr id="1031" name="Picture 10" descr="FA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6237312"/>
            <a:ext cx="4016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1" name="Line 11"/>
          <p:cNvSpPr>
            <a:spLocks noChangeShapeType="1"/>
          </p:cNvSpPr>
          <p:nvPr userDrawn="1"/>
        </p:nvSpPr>
        <p:spPr bwMode="auto">
          <a:xfrm>
            <a:off x="611188" y="1001713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8" descr="OECD_globe_10cm_HD_4c.jpg"/>
          <p:cNvPicPr>
            <a:picLocks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6237312"/>
            <a:ext cx="402336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upload.wikimedia.org/wikipedia/commons/thumb/c/c2/Coat_of_arms_of_Tanzania.svg/125px-Coat_of_arms_of_Tanzania.svg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37312"/>
            <a:ext cx="372413" cy="43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0F38-B953-4893-860F-3D6C47FC005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A58D-4CE7-4C6F-B683-3BE266DD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foundation.org/Pages/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maf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08725"/>
            <a:ext cx="8964613" cy="341313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								</a:t>
            </a:r>
            <a:fld id="{3C814646-C597-4DB7-9979-45D59EF9B8E6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772816"/>
            <a:ext cx="8229600" cy="682625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MAFAP in Tanzania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7" y="4941168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</a:rPr>
              <a:t>Agricultural Sector </a:t>
            </a:r>
            <a:r>
              <a:rPr lang="en-US" sz="1600" kern="0" dirty="0" smtClean="0">
                <a:solidFill>
                  <a:srgbClr val="336600"/>
                </a:solidFill>
              </a:rPr>
              <a:t>Consultative Working </a:t>
            </a:r>
            <a:r>
              <a:rPr lang="en-US" sz="1600" kern="0" dirty="0" smtClean="0">
                <a:solidFill>
                  <a:srgbClr val="336600"/>
                </a:solidFill>
              </a:rPr>
              <a:t>Group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</a:rPr>
              <a:t>28</a:t>
            </a:r>
            <a:r>
              <a:rPr lang="en-US" sz="1600" kern="0" baseline="30000" dirty="0" smtClean="0">
                <a:solidFill>
                  <a:srgbClr val="336600"/>
                </a:solidFill>
              </a:rPr>
              <a:t>th</a:t>
            </a:r>
            <a:r>
              <a:rPr lang="en-US" sz="1600" kern="0" dirty="0" smtClean="0">
                <a:solidFill>
                  <a:srgbClr val="336600"/>
                </a:solidFill>
              </a:rPr>
              <a:t> November 2012 - Dar </a:t>
            </a:r>
            <a:r>
              <a:rPr lang="en-US" sz="1600" kern="0" dirty="0" err="1" smtClean="0">
                <a:solidFill>
                  <a:srgbClr val="336600"/>
                </a:solidFill>
              </a:rPr>
              <a:t>es</a:t>
            </a:r>
            <a:r>
              <a:rPr lang="en-US" sz="1600" kern="0" dirty="0" smtClean="0">
                <a:solidFill>
                  <a:srgbClr val="336600"/>
                </a:solidFill>
              </a:rPr>
              <a:t> Salaam (Tanzania)</a:t>
            </a:r>
            <a:endParaRPr lang="en-US" sz="2400" kern="0" dirty="0" smtClean="0">
              <a:solidFill>
                <a:srgbClr val="3366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63688" y="6165304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6" descr="Bill &amp; Melinda Gates Found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40200"/>
            <a:ext cx="1001894" cy="2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9912" y="63099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+mn-lt"/>
              </a:rPr>
              <a:t>With the financial support of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3140968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MAFAP TEAM TANZANIA 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MAFC</a:t>
            </a:r>
            <a:r>
              <a:rPr lang="en-US" sz="2400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ESRF – 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FAO – OECD)</a:t>
            </a:r>
            <a:endParaRPr kumimoji="0" lang="en-US" sz="360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79615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MAFAP in a nutshell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Institutional arrangements for MAFAP implementation in Tanzania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</a:rPr>
              <a:t> Work carried out so far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3933056"/>
            <a:ext cx="9144000" cy="72008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547500"/>
            <a:ext cx="784887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Capacity building on price analysis and public expenditure for staff at ESRF and MAFC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Technical notes for price analysis on </a:t>
            </a:r>
            <a:r>
              <a:rPr lang="en-US" sz="2400" u="sng" dirty="0" smtClean="0">
                <a:latin typeface="+mn-lt"/>
              </a:rPr>
              <a:t>six</a:t>
            </a:r>
            <a:r>
              <a:rPr lang="en-US" sz="2400" dirty="0" smtClean="0">
                <a:latin typeface="+mn-lt"/>
              </a:rPr>
              <a:t> commodities, and preliminary analysis on </a:t>
            </a:r>
            <a:r>
              <a:rPr lang="en-US" sz="2400" u="sng" dirty="0" smtClean="0">
                <a:latin typeface="+mn-lt"/>
              </a:rPr>
              <a:t>two</a:t>
            </a:r>
            <a:r>
              <a:rPr lang="en-US" sz="2400" dirty="0" smtClean="0">
                <a:latin typeface="+mn-lt"/>
              </a:rPr>
              <a:t> additional ones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Analysis of public expenditures for the agricultural sector [2006-2011]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Selection of specific topic to be addressed in the country report</a:t>
            </a:r>
          </a:p>
          <a:p>
            <a:pPr marL="457200" indent="-457200">
              <a:spcAft>
                <a:spcPts val="1200"/>
              </a:spcAft>
            </a:pP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20372" y="548680"/>
            <a:ext cx="67691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+mn-lt"/>
              </a:rPr>
              <a:t>For additional information please visit: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3"/>
              </a:rPr>
              <a:t>www.fao.org/mafap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56792"/>
            <a:ext cx="4608512" cy="5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79615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MAFAP in a nutshell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Institutional arrangements for MAFAP implementation in Tanzania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 Work carried out so far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79615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</a:rPr>
              <a:t>MAFAP in a nutshell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Institutional arrangements for MAFAP implementation in Tanzania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 Work carried out so far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1988840"/>
            <a:ext cx="9144000" cy="864096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42548"/>
            <a:ext cx="784887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Bill and Melinda Gates Foundation  funded project implemented by FAO and OECD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195572"/>
            <a:ext cx="849694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n-lt"/>
              </a:rPr>
              <a:t>Ultimate objective: </a:t>
            </a:r>
            <a:r>
              <a:rPr lang="en-US" sz="2400" dirty="0" smtClean="0">
                <a:latin typeface="+mn-lt"/>
              </a:rPr>
              <a:t>informed decision making to ensure that policies and investments are supportive of agricultural development, the sustainable use of natural resources and enhanced food security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i="1" dirty="0" smtClean="0">
                <a:latin typeface="+mn-lt"/>
              </a:rPr>
              <a:t>Through: </a:t>
            </a:r>
          </a:p>
          <a:p>
            <a:pPr marL="13716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Improved capacity to monitor policies affecting agriculture and food systems </a:t>
            </a:r>
          </a:p>
          <a:p>
            <a:pPr marL="13716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Better informed policy dialogue at national, regional and international levels</a:t>
            </a:r>
          </a:p>
          <a:p>
            <a:pPr marL="1371600" lvl="2" indent="-457200">
              <a:spcAft>
                <a:spcPts val="1200"/>
              </a:spcAft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MAFAP basics: where..........</a:t>
            </a:r>
          </a:p>
        </p:txBody>
      </p:sp>
      <p:pic>
        <p:nvPicPr>
          <p:cNvPr id="2050" name="Picture 2" descr="http://www.fao.org/uploads/RTEmagicC_RTEmagicC_countries_2011_0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684" y="1700808"/>
            <a:ext cx="6058644" cy="45439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44824"/>
            <a:ext cx="784887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endParaRPr lang="en-US" sz="2400" dirty="0" smtClean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6826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MAFAP Scope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979548"/>
            <a:ext cx="849694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n-lt"/>
              </a:rPr>
              <a:t>Agricultural Policy Review:</a:t>
            </a:r>
            <a:r>
              <a:rPr lang="en-US" sz="2400" dirty="0" smtClean="0">
                <a:latin typeface="+mn-lt"/>
              </a:rPr>
              <a:t> how has agricultural, food and rural development policy developed in the country?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Three pillars of indicators: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536" y="3573016"/>
            <a:ext cx="2736304" cy="1584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)Incentives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via 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rices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75856" y="3573016"/>
            <a:ext cx="2736304" cy="158417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)Incentives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via public expenditure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228184" y="3573016"/>
            <a:ext cx="2736304" cy="1584176"/>
          </a:xfrm>
          <a:prstGeom prst="roundRect">
            <a:avLst/>
          </a:prstGeom>
          <a:solidFill>
            <a:srgbClr val="FF660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Development and performance indicators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79615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MAFAP in a nutshell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+mn-lt"/>
              </a:rPr>
              <a:t>Institutional arrangements for MAFAP implementation in Tanzania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 Work carried out so far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2708920"/>
            <a:ext cx="9144000" cy="1296144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313" y="946175"/>
            <a:ext cx="8229600" cy="6826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MAFAP timeline in Tanzania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1844824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First scoping mission in 2010 [</a:t>
            </a:r>
            <a:r>
              <a:rPr lang="en-US" sz="2200" i="1" dirty="0" smtClean="0"/>
              <a:t>inclusion of Tanzania as MAFAP intensive country</a:t>
            </a:r>
            <a:r>
              <a:rPr lang="en-US" sz="2200" dirty="0" smtClean="0"/>
              <a:t>]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Second scoping mission in 2011 [</a:t>
            </a:r>
            <a:r>
              <a:rPr lang="en-US" sz="2200" i="1" dirty="0" smtClean="0"/>
              <a:t>identification of partners</a:t>
            </a:r>
            <a:r>
              <a:rPr lang="en-US" sz="2200" dirty="0" smtClean="0"/>
              <a:t>] 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Signature of agreements with partners October 2011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Capacity building workshop November 2011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Data gathering and analysis November 2011 – November 2012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Presentation of MAFAP to </a:t>
            </a:r>
            <a:r>
              <a:rPr lang="en-US" sz="2200" smtClean="0"/>
              <a:t>ASCG </a:t>
            </a:r>
            <a:r>
              <a:rPr lang="en-US" sz="2200" i="1" smtClean="0"/>
              <a:t>[April 2012</a:t>
            </a:r>
            <a:r>
              <a:rPr lang="en-US" sz="2200" i="1" dirty="0" smtClean="0"/>
              <a:t>]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Presentation of initial results </a:t>
            </a:r>
            <a:r>
              <a:rPr lang="en-US" sz="2200" i="1" dirty="0" smtClean="0"/>
              <a:t>[today]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/>
              <a:t>Final report launched </a:t>
            </a:r>
            <a:r>
              <a:rPr lang="en-US" sz="2200" i="1" dirty="0" smtClean="0"/>
              <a:t>[First quarter 2013]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313" y="946175"/>
            <a:ext cx="8229600" cy="6826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MAFAP implementation in Tanzania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4293096"/>
            <a:ext cx="391325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+mn-lt"/>
              </a:rPr>
              <a:t>Agricultural sector consultative Group</a:t>
            </a:r>
            <a:endParaRPr lang="en-US" b="1" i="1" dirty="0">
              <a:latin typeface="+mn-lt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55576" y="1556792"/>
            <a:ext cx="8388424" cy="1224136"/>
            <a:chOff x="755576" y="1556792"/>
            <a:chExt cx="8388424" cy="1224136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1988760"/>
              <a:ext cx="2271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Institutional partner</a:t>
              </a:r>
              <a:endParaRPr lang="en-US" b="1" dirty="0">
                <a:latin typeface="+mn-lt"/>
              </a:endParaRPr>
            </a:p>
          </p:txBody>
        </p:sp>
        <p:pic>
          <p:nvPicPr>
            <p:cNvPr id="14338" name="Picture 2" descr="http://upload.wikimedia.org/wikipedia/commons/thumb/c/c2/Coat_of_arms_of_Tanzania.svg/125px-Coat_of_arms_of_Tanzania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1772816"/>
              <a:ext cx="620689" cy="720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499992" y="1916832"/>
              <a:ext cx="4644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Department of Policy and Planning </a:t>
              </a:r>
            </a:p>
            <a:p>
              <a:r>
                <a:rPr lang="en-US" sz="1400" dirty="0" smtClean="0">
                  <a:latin typeface="+mn-lt"/>
                </a:rPr>
                <a:t>Ministry of Agriculture, Food Security and Cooperatives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419872" y="1556792"/>
              <a:ext cx="5400600" cy="12241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2987824" y="2060848"/>
              <a:ext cx="360040" cy="216024"/>
            </a:xfrm>
            <a:prstGeom prst="rightArrow">
              <a:avLst/>
            </a:prstGeom>
            <a:solidFill>
              <a:srgbClr val="33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755576" y="2852936"/>
            <a:ext cx="8064896" cy="1224136"/>
            <a:chOff x="755576" y="2852936"/>
            <a:chExt cx="8064896" cy="1224136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3069040"/>
              <a:ext cx="67749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55576" y="3203684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Technical partner</a:t>
              </a:r>
              <a:endParaRPr lang="en-US" b="1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9992" y="3265239"/>
              <a:ext cx="3934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Economic and Social Research Foundation (ESRF)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>
              <a:off x="2987824" y="3275692"/>
              <a:ext cx="360040" cy="216024"/>
            </a:xfrm>
            <a:prstGeom prst="rightArrow">
              <a:avLst/>
            </a:prstGeom>
            <a:solidFill>
              <a:srgbClr val="33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19872" y="2852936"/>
              <a:ext cx="5400600" cy="12241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1259632" y="4869160"/>
            <a:ext cx="7416824" cy="1315809"/>
            <a:chOff x="1259632" y="4869160"/>
            <a:chExt cx="7416824" cy="1315809"/>
          </a:xfrm>
        </p:grpSpPr>
        <p:sp>
          <p:nvSpPr>
            <p:cNvPr id="19" name="Rectangle 18"/>
            <p:cNvSpPr/>
            <p:nvPr/>
          </p:nvSpPr>
          <p:spPr>
            <a:xfrm>
              <a:off x="1259632" y="5326216"/>
              <a:ext cx="1912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i="1" dirty="0" smtClean="0">
                  <a:latin typeface="+mn-lt"/>
                </a:rPr>
                <a:t>MAFAP secretariat</a:t>
              </a:r>
            </a:p>
          </p:txBody>
        </p:sp>
        <p:pic>
          <p:nvPicPr>
            <p:cNvPr id="20" name="Picture 19" descr="OECD_globe_20c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5896" y="5644969"/>
              <a:ext cx="559744" cy="540000"/>
            </a:xfrm>
            <a:prstGeom prst="rect">
              <a:avLst/>
            </a:prstGeom>
          </p:spPr>
        </p:pic>
        <p:pic>
          <p:nvPicPr>
            <p:cNvPr id="21" name="Picture 10" descr="FA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4924889"/>
              <a:ext cx="53576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492297" y="5085104"/>
              <a:ext cx="4184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Agricultural Development Economics Division (ESA)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4305" y="5661248"/>
              <a:ext cx="3284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Trade and Agriculture Directorate (TAD)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8" name="Left Brace 27"/>
            <p:cNvSpPr/>
            <p:nvPr/>
          </p:nvSpPr>
          <p:spPr bwMode="auto">
            <a:xfrm>
              <a:off x="3131840" y="4869160"/>
              <a:ext cx="288032" cy="129614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3300"/>
      </a:dk1>
      <a:lt1>
        <a:srgbClr val="FFFFFF"/>
      </a:lt1>
      <a:dk2>
        <a:srgbClr val="008000"/>
      </a:dk2>
      <a:lt2>
        <a:srgbClr val="3E3E5C"/>
      </a:lt2>
      <a:accent1>
        <a:srgbClr val="60597B"/>
      </a:accent1>
      <a:accent2>
        <a:srgbClr val="6666FF"/>
      </a:accent2>
      <a:accent3>
        <a:srgbClr val="FFFFFF"/>
      </a:accent3>
      <a:accent4>
        <a:srgbClr val="002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FFFF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00"/>
        </a:dk1>
        <a:lt1>
          <a:srgbClr val="FFFFFF"/>
        </a:lt1>
        <a:dk2>
          <a:srgbClr val="008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2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400</Words>
  <Application>Microsoft Office PowerPoint</Application>
  <PresentationFormat>On-screen Show (4:3)</PresentationFormat>
  <Paragraphs>62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Custom Design</vt:lpstr>
      <vt:lpstr>Photo Editor Photo</vt:lpstr>
      <vt:lpstr>MAFAP in Tanzania</vt:lpstr>
      <vt:lpstr>Presentation Outline</vt:lpstr>
      <vt:lpstr>Presentation Outline</vt:lpstr>
      <vt:lpstr>Slide 4</vt:lpstr>
      <vt:lpstr>MAFAP basics: where..........</vt:lpstr>
      <vt:lpstr>MAFAP Scope</vt:lpstr>
      <vt:lpstr>Presentation Outline</vt:lpstr>
      <vt:lpstr>MAFAP timeline in Tanzania</vt:lpstr>
      <vt:lpstr>MAFAP implementation in Tanzania</vt:lpstr>
      <vt:lpstr>Presentation Outline</vt:lpstr>
      <vt:lpstr>Slide 11</vt:lpstr>
      <vt:lpstr>Slide 12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MAFAP  Analyzing incentives and disincentives along the value chain</dc:title>
  <dc:creator>Dieng, Coumba (TCSP)</dc:creator>
  <cp:lastModifiedBy>Barreirohurle</cp:lastModifiedBy>
  <cp:revision>186</cp:revision>
  <dcterms:created xsi:type="dcterms:W3CDTF">2011-02-09T16:29:39Z</dcterms:created>
  <dcterms:modified xsi:type="dcterms:W3CDTF">2012-11-28T07:28:31Z</dcterms:modified>
</cp:coreProperties>
</file>