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5"/>
  </p:notesMasterIdLst>
  <p:handoutMasterIdLst>
    <p:handoutMasterId r:id="rId26"/>
  </p:handoutMasterIdLst>
  <p:sldIdLst>
    <p:sldId id="281" r:id="rId2"/>
    <p:sldId id="282" r:id="rId3"/>
    <p:sldId id="313" r:id="rId4"/>
    <p:sldId id="314" r:id="rId5"/>
    <p:sldId id="331" r:id="rId6"/>
    <p:sldId id="315" r:id="rId7"/>
    <p:sldId id="329" r:id="rId8"/>
    <p:sldId id="332" r:id="rId9"/>
    <p:sldId id="333" r:id="rId10"/>
    <p:sldId id="334" r:id="rId11"/>
    <p:sldId id="320" r:id="rId12"/>
    <p:sldId id="321" r:id="rId13"/>
    <p:sldId id="322" r:id="rId14"/>
    <p:sldId id="317" r:id="rId15"/>
    <p:sldId id="324" r:id="rId16"/>
    <p:sldId id="328" r:id="rId17"/>
    <p:sldId id="318" r:id="rId18"/>
    <p:sldId id="319" r:id="rId19"/>
    <p:sldId id="325" r:id="rId20"/>
    <p:sldId id="327" r:id="rId21"/>
    <p:sldId id="330" r:id="rId22"/>
    <p:sldId id="323" r:id="rId23"/>
    <p:sldId id="312" r:id="rId2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33"/>
    <a:srgbClr val="003300"/>
    <a:srgbClr val="0099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958" autoAdjust="0"/>
  </p:normalViewPr>
  <p:slideViewPr>
    <p:cSldViewPr>
      <p:cViewPr>
        <p:scale>
          <a:sx n="60" d="100"/>
          <a:sy n="60" d="100"/>
        </p:scale>
        <p:origin x="-154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B1E2A0-8058-4B43-99F1-5D52BB1CA39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0362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10362"/>
            <a:ext cx="2944283" cy="493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D17BB2-C472-4051-8B81-99DA23AB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8FF9D-2512-497A-997A-B1E77CD7E2B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6027"/>
            <a:ext cx="5435600" cy="44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362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10362"/>
            <a:ext cx="2944283" cy="4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013A5-1425-477F-A278-502F6B7F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for the invitation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at MAFAP website</a:t>
            </a:r>
          </a:p>
          <a:p>
            <a:r>
              <a:rPr lang="en-US" dirty="0" smtClean="0"/>
              <a:t>Currently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Tariff of 100% except for unrefined which is 35%. Many exceptions</a:t>
            </a:r>
            <a:r>
              <a:rPr lang="en-US" baseline="0" dirty="0" smtClean="0"/>
              <a:t> (reductions and exemptions) for individual companies and/or quantities</a:t>
            </a:r>
          </a:p>
          <a:p>
            <a:r>
              <a:rPr lang="en-US" baseline="0" dirty="0" smtClean="0"/>
              <a:t>For calculation of reference prices data of processing from South Africa was used, with the data provided by </a:t>
            </a:r>
            <a:r>
              <a:rPr lang="en-US" baseline="0" dirty="0" err="1" smtClean="0"/>
              <a:t>Mtibwa</a:t>
            </a:r>
            <a:r>
              <a:rPr lang="en-US" baseline="0" dirty="0" smtClean="0"/>
              <a:t> Sugar show that processing costs are at least 50% times higher in TZA.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Even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protection</a:t>
            </a:r>
            <a:r>
              <a:rPr lang="es-ES" dirty="0" smtClean="0"/>
              <a:t> </a:t>
            </a:r>
            <a:r>
              <a:rPr lang="es-ES" dirty="0" err="1" smtClean="0"/>
              <a:t>wheat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increasing</a:t>
            </a:r>
            <a:r>
              <a:rPr lang="es-ES" dirty="0" smtClean="0"/>
              <a:t> in TZA, </a:t>
            </a:r>
            <a:r>
              <a:rPr lang="es-ES" dirty="0" err="1" smtClean="0"/>
              <a:t>imports</a:t>
            </a:r>
            <a:r>
              <a:rPr lang="es-ES" dirty="0" smtClean="0"/>
              <a:t> are 6X local </a:t>
            </a:r>
            <a:r>
              <a:rPr lang="es-ES" dirty="0" err="1" smtClean="0"/>
              <a:t>production</a:t>
            </a:r>
            <a:r>
              <a:rPr lang="es-ES" dirty="0" smtClean="0"/>
              <a:t>. </a:t>
            </a:r>
            <a:r>
              <a:rPr lang="es-ES" dirty="0" err="1" smtClean="0"/>
              <a:t>Probably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idea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retain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protection</a:t>
            </a:r>
            <a:r>
              <a:rPr lang="es-E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domestic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3.5% </a:t>
            </a:r>
            <a:r>
              <a:rPr lang="es-ES" baseline="0" dirty="0" err="1" smtClean="0"/>
              <a:t>marketed</a:t>
            </a:r>
            <a:endParaRPr lang="es-ES" baseline="0" dirty="0" smtClean="0"/>
          </a:p>
          <a:p>
            <a:r>
              <a:rPr lang="es-ES" baseline="0" dirty="0" err="1" smtClean="0"/>
              <a:t>Comapred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powder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milks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account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conversion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factors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processing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costs</a:t>
            </a:r>
            <a:endParaRPr lang="es-ES" baseline="0" dirty="0" smtClean="0"/>
          </a:p>
          <a:p>
            <a:endParaRPr lang="es-E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Protection to farmers due to external tariff + inefficiencies</a:t>
            </a:r>
            <a:r>
              <a:rPr lang="en-US" baseline="0" dirty="0" smtClean="0"/>
              <a:t> in the value chain</a:t>
            </a:r>
            <a:endParaRPr lang="en-US" dirty="0" smtClean="0"/>
          </a:p>
          <a:p>
            <a:r>
              <a:rPr lang="en-US" dirty="0" smtClean="0"/>
              <a:t>We see a reduction of the protection as of 2007:</a:t>
            </a:r>
            <a:r>
              <a:rPr lang="en-US" baseline="0" dirty="0" smtClean="0"/>
              <a:t> this can be due to </a:t>
            </a:r>
            <a:r>
              <a:rPr lang="en-US" dirty="0" smtClean="0"/>
              <a:t>inefficiencies in the value</a:t>
            </a:r>
            <a:r>
              <a:rPr lang="en-US" baseline="0" dirty="0" smtClean="0"/>
              <a:t> chain are reduced when international prices increased (2008 &amp; 2009) limiting the impact of international price increases on TZ; effect of Maize food releases by NFRA and/or tariff free imports. </a:t>
            </a:r>
          </a:p>
          <a:p>
            <a:r>
              <a:rPr lang="en-US" baseline="0" dirty="0" smtClean="0"/>
              <a:t>As of 2010 TZA becomes a net exporter (continues in 2011) </a:t>
            </a:r>
          </a:p>
          <a:p>
            <a:r>
              <a:rPr lang="es-ES" baseline="0" dirty="0" err="1" smtClean="0"/>
              <a:t>Following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liberalization</a:t>
            </a:r>
            <a:r>
              <a:rPr lang="es-ES" baseline="0" dirty="0" smtClean="0"/>
              <a:t> (2007)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traders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benefiting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more </a:t>
            </a:r>
            <a:r>
              <a:rPr lang="es-ES" baseline="0" dirty="0" err="1" smtClean="0"/>
              <a:t>protection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farmers</a:t>
            </a:r>
            <a:endParaRPr lang="es-ES" baseline="0" dirty="0" smtClean="0"/>
          </a:p>
          <a:p>
            <a:r>
              <a:rPr lang="es-ES" baseline="0" dirty="0" err="1" smtClean="0"/>
              <a:t>Still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Tanzania can </a:t>
            </a:r>
            <a:r>
              <a:rPr lang="es-ES" baseline="0" dirty="0" err="1" smtClean="0"/>
              <a:t>export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protection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border</a:t>
            </a:r>
            <a:r>
              <a:rPr lang="es-ES" baseline="0" dirty="0" smtClean="0"/>
              <a:t>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Imported good are protected with the exception of sugar</a:t>
            </a:r>
          </a:p>
          <a:p>
            <a:r>
              <a:rPr lang="en-US" dirty="0" smtClean="0"/>
              <a:t>Protection is reduced over time</a:t>
            </a:r>
          </a:p>
          <a:p>
            <a:r>
              <a:rPr lang="en-US" dirty="0" smtClean="0"/>
              <a:t>Results of 2005 and 2006</a:t>
            </a:r>
            <a:r>
              <a:rPr lang="en-US" baseline="0" dirty="0" smtClean="0"/>
              <a:t> reflect importance of rice in the aggregate as of 2007 Milk is include with lower effective protection.</a:t>
            </a:r>
            <a:endParaRPr lang="en-US" dirty="0" smtClean="0"/>
          </a:p>
          <a:p>
            <a:r>
              <a:rPr lang="en-US" dirty="0" smtClean="0"/>
              <a:t>This is mainly due</a:t>
            </a:r>
            <a:r>
              <a:rPr lang="en-US" baseline="0" dirty="0" smtClean="0"/>
              <a:t> to the effect of reduction of the effective application of the tariff (Sugar, Wheat), but also due to shift to exports of rice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 2008 when trade for beans was really small and export price surged, for</a:t>
            </a:r>
            <a:r>
              <a:rPr lang="en-US" baseline="0" dirty="0" smtClean="0"/>
              <a:t> peas incentives were reduced but remain positive</a:t>
            </a:r>
          </a:p>
          <a:p>
            <a:r>
              <a:rPr lang="en-US" baseline="0" dirty="0" smtClean="0"/>
              <a:t>Distribution of the price gaps between lower prices for consumers and higher prices for producers will depend on </a:t>
            </a:r>
            <a:r>
              <a:rPr lang="en-US" baseline="0" dirty="0" err="1" smtClean="0"/>
              <a:t>elasticities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Farmers</a:t>
            </a:r>
            <a:r>
              <a:rPr lang="es-ES" dirty="0" smtClean="0"/>
              <a:t> are more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isolated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export</a:t>
            </a:r>
            <a:r>
              <a:rPr lang="es-ES" dirty="0" smtClean="0"/>
              <a:t> </a:t>
            </a:r>
            <a:r>
              <a:rPr lang="es-ES" dirty="0" err="1" smtClean="0"/>
              <a:t>prices</a:t>
            </a:r>
            <a:r>
              <a:rPr lang="es-ES" dirty="0" smtClean="0"/>
              <a:t> </a:t>
            </a:r>
            <a:r>
              <a:rPr lang="es-ES" dirty="0" err="1" smtClean="0"/>
              <a:t>while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follow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quite </a:t>
            </a:r>
            <a:r>
              <a:rPr lang="es-ES" baseline="0" dirty="0" err="1" smtClean="0"/>
              <a:t>smoothly</a:t>
            </a:r>
            <a:r>
              <a:rPr lang="es-ES" baseline="0" dirty="0" smtClean="0"/>
              <a:t> </a:t>
            </a:r>
          </a:p>
          <a:p>
            <a:r>
              <a:rPr lang="es-ES" baseline="0" dirty="0" err="1" smtClean="0"/>
              <a:t>Lack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price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transmission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farmgate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despite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efforts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split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production</a:t>
            </a:r>
            <a:r>
              <a:rPr lang="es-ES" baseline="0" dirty="0" smtClean="0"/>
              <a:t> and trading roles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auction</a:t>
            </a:r>
            <a:endParaRPr lang="es-ES" baseline="0" dirty="0" smtClean="0"/>
          </a:p>
          <a:p>
            <a:r>
              <a:rPr lang="es-ES" baseline="0" dirty="0" err="1" smtClean="0"/>
              <a:t>Disceprancy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TCB and NBS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 exports</a:t>
            </a:r>
            <a:r>
              <a:rPr lang="en-US" baseline="0" dirty="0" smtClean="0"/>
              <a:t> are still penalized but beans distorts the results reducing the overall penalization</a:t>
            </a:r>
          </a:p>
          <a:p>
            <a:r>
              <a:rPr lang="en-US" dirty="0" smtClean="0"/>
              <a:t>When considering potential improvements to the value chain most of the years</a:t>
            </a:r>
            <a:r>
              <a:rPr lang="en-US" baseline="0" dirty="0" smtClean="0"/>
              <a:t> even with the inclusion of beans domestic producers of export oriented goods are penalized.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commodity in Tanzania 10% of production</a:t>
            </a:r>
          </a:p>
          <a:p>
            <a:r>
              <a:rPr lang="en-US" dirty="0" smtClean="0"/>
              <a:t>Exported or imported depending on the year, however</a:t>
            </a:r>
            <a:r>
              <a:rPr lang="en-US" baseline="0" dirty="0" smtClean="0"/>
              <a:t> international trade is a small share of total production</a:t>
            </a:r>
          </a:p>
          <a:p>
            <a:r>
              <a:rPr lang="en-US" baseline="0" dirty="0" smtClean="0"/>
              <a:t>Export Bans impact in 2009 </a:t>
            </a:r>
          </a:p>
          <a:p>
            <a:r>
              <a:rPr lang="en-US" baseline="0" dirty="0" smtClean="0"/>
              <a:t>Food releases by NFRA impact in 2006 and 2008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Prices in Tanzania are in general higher than their international equivalents. </a:t>
            </a:r>
          </a:p>
          <a:p>
            <a:r>
              <a:rPr lang="en-US" dirty="0" smtClean="0"/>
              <a:t>This is due to the fact that most of our commodities are imports and beans (a significant share</a:t>
            </a:r>
            <a:r>
              <a:rPr lang="en-US" baseline="0" dirty="0" smtClean="0"/>
              <a:t> of production which is exported) </a:t>
            </a:r>
            <a:r>
              <a:rPr lang="en-US" dirty="0" smtClean="0"/>
              <a:t>are incentivized</a:t>
            </a:r>
          </a:p>
          <a:p>
            <a:r>
              <a:rPr lang="en-US" dirty="0" smtClean="0"/>
              <a:t>This discrepancy</a:t>
            </a:r>
            <a:r>
              <a:rPr lang="en-US" baseline="0" dirty="0" smtClean="0"/>
              <a:t> is reduced with time (distortions in Tanzania are being reduced)</a:t>
            </a:r>
          </a:p>
          <a:p>
            <a:r>
              <a:rPr lang="en-US" baseline="0" dirty="0" smtClean="0"/>
              <a:t>Specific inefficiencies at harbor, transport and excessive margins play a minor role compared to overall lack of market integration, taxation and trade policy</a:t>
            </a:r>
          </a:p>
          <a:p>
            <a:r>
              <a:rPr lang="en-US" baseline="0" dirty="0" smtClean="0"/>
              <a:t>Results are more or less coherent with previous analysis by Anderson up to 2004 BUT higher as we don’t input 0 NRP for non analyzed products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D032-AA6E-42C2-9DDC-BE2D4FD2FC4D}" type="slidenum">
              <a:rPr lang="fr-FR"/>
              <a:pPr/>
              <a:t>23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 smtClean="0"/>
              <a:t>Analysis does</a:t>
            </a:r>
            <a:r>
              <a:rPr lang="en-US" sz="1600" baseline="0" dirty="0" smtClean="0"/>
              <a:t> not reach the farmer in most cases (we use wholesale prices in surplus areas)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Analysis does not seem to work with farm gate prices as reported by NBS (i.e. farm gate prices higher than wholesale</a:t>
            </a:r>
            <a:r>
              <a:rPr lang="en-US" sz="1600" baseline="0" dirty="0" smtClean="0"/>
              <a:t> prices)</a:t>
            </a:r>
          </a:p>
          <a:p>
            <a:pPr eaLnBrk="1" hangingPunct="1"/>
            <a:r>
              <a:rPr lang="en-US" sz="1600" baseline="0" dirty="0" smtClean="0"/>
              <a:t>We need to know more about policies and, MOST IMPORTANT, how they are implemented</a:t>
            </a:r>
          </a:p>
          <a:p>
            <a:pPr eaLnBrk="1" hangingPunct="1"/>
            <a:r>
              <a:rPr lang="en-US" sz="1600" baseline="0" dirty="0" smtClean="0"/>
              <a:t>We need to include the impacts of PE (in particular for specific commodities)</a:t>
            </a:r>
          </a:p>
          <a:p>
            <a:pPr eaLnBrk="1" hangingPunct="1"/>
            <a:r>
              <a:rPr lang="en-US" sz="1600" baseline="0" dirty="0" smtClean="0"/>
              <a:t>These indicators can be used, together with public expenditure, to assess coherence of objectives and actual implementation.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%</a:t>
            </a:r>
            <a:r>
              <a:rPr lang="en-US" baseline="0" dirty="0" smtClean="0"/>
              <a:t> of marketed production probably much higher, would cover </a:t>
            </a:r>
            <a:r>
              <a:rPr lang="en-US" dirty="0" smtClean="0"/>
              <a:t>74%</a:t>
            </a:r>
            <a:r>
              <a:rPr lang="en-US" baseline="0" dirty="0" smtClean="0"/>
              <a:t> of production if we add bananas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GROUPS OF COMMODITIES</a:t>
            </a:r>
          </a:p>
          <a:p>
            <a:r>
              <a:rPr lang="en-US" dirty="0" smtClean="0"/>
              <a:t>Imports</a:t>
            </a:r>
            <a:r>
              <a:rPr lang="en-US" baseline="0" dirty="0" smtClean="0"/>
              <a:t> will add: MEAT</a:t>
            </a:r>
          </a:p>
          <a:p>
            <a:r>
              <a:rPr lang="en-US" baseline="0" dirty="0" smtClean="0"/>
              <a:t>Exports will add: NUTS</a:t>
            </a:r>
            <a:r>
              <a:rPr lang="en-US" baseline="0" smtClean="0"/>
              <a:t>, LIVESTOCK</a:t>
            </a:r>
            <a:endParaRPr lang="en-US" baseline="0" dirty="0" smtClean="0"/>
          </a:p>
          <a:p>
            <a:r>
              <a:rPr lang="en-US" baseline="0" dirty="0" smtClean="0"/>
              <a:t>Thinly traded will add: CASSAVA; SORGHUM MILLET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C3A89D1-252B-4C2C-B6BD-122D28FC9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EDA9159-42B6-410C-B845-08B71905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12875"/>
            <a:ext cx="2058988" cy="471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29325" cy="471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C54C173-77D7-4DA6-B5D2-4EE215C3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F63638C2-13FE-414B-B76F-EA332302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47664" y="6438528"/>
            <a:ext cx="59766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ASTWG Meeting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– 28</a:t>
            </a:r>
            <a:r>
              <a:rPr lang="en-US" sz="900" kern="0" baseline="3000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November 2012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– Dar </a:t>
            </a:r>
            <a:r>
              <a:rPr lang="en-US" sz="900" kern="0" baseline="0" dirty="0" err="1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es</a:t>
            </a:r>
            <a:r>
              <a:rPr lang="en-US" sz="900" kern="0" baseline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Salaam</a:t>
            </a:r>
            <a:endParaRPr lang="en-US" sz="900" kern="0" dirty="0" smtClean="0">
              <a:solidFill>
                <a:srgbClr val="3366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765914D-5BF5-4D36-9F31-60F28F0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7177786-3A9F-44D4-A8B5-0285AF84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6A26FF32-D8D7-4933-B958-92298A58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4213AED6-569C-46F9-9CAC-2238609E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57C599F7-9062-4A83-9A8E-25387BC4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A7AFAFD8-A20D-4A58-BE69-D3758DE6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0D13C3C1-3713-41B5-94C7-50BA60B9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061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8725"/>
            <a:ext cx="8964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19/07/2011	</a:t>
            </a:r>
            <a:r>
              <a:rPr lang="en-US" sz="1400" dirty="0" smtClean="0"/>
              <a:t>								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00113" y="115888"/>
          <a:ext cx="7621587" cy="865187"/>
        </p:xfrm>
        <a:graphic>
          <a:graphicData uri="http://schemas.openxmlformats.org/presentationml/2006/ole">
            <p:oleObj spid="_x0000_s1026" name="Photo Editor Photo" r:id="rId15" imgW="7621064" imgH="942857" progId="">
              <p:embed/>
            </p:oleObj>
          </a:graphicData>
        </a:graphic>
      </p:graphicFrame>
      <p:pic>
        <p:nvPicPr>
          <p:cNvPr id="1031" name="Picture 10" descr="FA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6381328"/>
            <a:ext cx="4016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1" name="Line 11"/>
          <p:cNvSpPr>
            <a:spLocks noChangeShapeType="1"/>
          </p:cNvSpPr>
          <p:nvPr userDrawn="1"/>
        </p:nvSpPr>
        <p:spPr bwMode="auto">
          <a:xfrm>
            <a:off x="611188" y="1001713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OECD_globe_10cm_HD_4c.jpg"/>
          <p:cNvPicPr>
            <a:picLocks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6381328"/>
            <a:ext cx="402336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381328"/>
            <a:ext cx="379394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fap@fao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mafa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08725"/>
            <a:ext cx="8964613" cy="341313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								</a:t>
            </a:r>
            <a:fld id="{3C814646-C597-4DB7-9979-45D59EF9B8E6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026295"/>
            <a:ext cx="8229600" cy="682625"/>
          </a:xfrm>
        </p:spPr>
        <p:txBody>
          <a:bodyPr/>
          <a:lstStyle/>
          <a:p>
            <a:r>
              <a:rPr lang="en-US" sz="4400" dirty="0" smtClean="0"/>
              <a:t>Results of price incentives and disincentives analysis in Tanzania</a:t>
            </a:r>
            <a:endParaRPr lang="en-US" sz="4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7" y="5301208"/>
            <a:ext cx="799288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  <a:latin typeface="+mn-lt"/>
              </a:rPr>
              <a:t>Agricultural Sector </a:t>
            </a:r>
            <a:r>
              <a:rPr lang="en-US" sz="1600" kern="0" dirty="0" smtClean="0">
                <a:solidFill>
                  <a:srgbClr val="336600"/>
                </a:solidFill>
                <a:latin typeface="+mn-lt"/>
              </a:rPr>
              <a:t>Consultative Working </a:t>
            </a:r>
            <a:r>
              <a:rPr lang="en-US" sz="1600" kern="0" dirty="0" smtClean="0">
                <a:solidFill>
                  <a:srgbClr val="336600"/>
                </a:solidFill>
                <a:latin typeface="+mn-lt"/>
              </a:rPr>
              <a:t>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  <a:latin typeface="+mn-lt"/>
              </a:rPr>
              <a:t>28</a:t>
            </a:r>
            <a:r>
              <a:rPr lang="en-US" sz="1600" kern="0" baseline="30000" dirty="0" smtClean="0">
                <a:solidFill>
                  <a:srgbClr val="336600"/>
                </a:solidFill>
                <a:latin typeface="+mn-lt"/>
              </a:rPr>
              <a:t>th</a:t>
            </a:r>
            <a:r>
              <a:rPr lang="en-US" sz="1600" kern="0" dirty="0" smtClean="0">
                <a:solidFill>
                  <a:srgbClr val="336600"/>
                </a:solidFill>
                <a:latin typeface="+mn-lt"/>
              </a:rPr>
              <a:t> November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2012 - Dar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Salaam (Tanzania)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79712" y="6165304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3933056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MAFAP TEAM TANZANIA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(MAFC – ESRF – FAO – OECD)</a:t>
            </a:r>
            <a:endParaRPr kumimoji="0" lang="en-US" sz="360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40200"/>
            <a:ext cx="1001894" cy="2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9912" y="63099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+mn-lt"/>
              </a:rPr>
              <a:t>With the financial support of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20272" y="162880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now documents are only available for registered users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360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20272" y="3380799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request a username and password by e-mailing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hlinkClick r:id="rId4"/>
              </a:rPr>
              <a:t>mafap@fao.org</a:t>
            </a:r>
            <a:endParaRPr lang="en-US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36512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Sugar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956376" y="0"/>
            <a:ext cx="1187624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IMPORTS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36" y="1700808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900225"/>
            <a:ext cx="86044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Import tariff of 100% with ad-hoc exemptions during the period 2008-2010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Even</a:t>
            </a:r>
            <a:r>
              <a:rPr lang="es-ES" sz="1400" dirty="0" smtClean="0"/>
              <a:t> </a:t>
            </a:r>
            <a:r>
              <a:rPr lang="es-ES" sz="1400" dirty="0" err="1" smtClean="0"/>
              <a:t>when</a:t>
            </a:r>
            <a:r>
              <a:rPr lang="es-ES" sz="1400" dirty="0" smtClean="0"/>
              <a:t> </a:t>
            </a:r>
            <a:r>
              <a:rPr lang="es-ES" sz="1400" dirty="0" err="1" smtClean="0"/>
              <a:t>prices</a:t>
            </a:r>
            <a:r>
              <a:rPr lang="es-ES" sz="1400" dirty="0" smtClean="0"/>
              <a:t> are </a:t>
            </a:r>
            <a:r>
              <a:rPr lang="es-ES" sz="1400" dirty="0" err="1" smtClean="0"/>
              <a:t>higher</a:t>
            </a:r>
            <a:r>
              <a:rPr lang="es-ES" sz="1400" dirty="0" smtClean="0"/>
              <a:t> at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wholesale</a:t>
            </a:r>
            <a:r>
              <a:rPr lang="es-ES" sz="1400" dirty="0" smtClean="0"/>
              <a:t> </a:t>
            </a:r>
            <a:r>
              <a:rPr lang="es-ES" sz="1400" dirty="0" err="1" smtClean="0"/>
              <a:t>level</a:t>
            </a:r>
            <a:r>
              <a:rPr lang="es-ES" sz="1400" dirty="0" smtClean="0"/>
              <a:t> (</a:t>
            </a:r>
            <a:r>
              <a:rPr lang="es-ES" sz="1400" dirty="0" err="1" smtClean="0"/>
              <a:t>i.e.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tariff</a:t>
            </a:r>
            <a:r>
              <a:rPr lang="es-ES" sz="1400" dirty="0" smtClean="0"/>
              <a:t> </a:t>
            </a:r>
            <a:r>
              <a:rPr lang="es-ES" sz="1400" dirty="0" err="1" smtClean="0"/>
              <a:t>works</a:t>
            </a:r>
            <a:r>
              <a:rPr lang="es-ES" sz="1400" dirty="0" smtClean="0"/>
              <a:t> at </a:t>
            </a:r>
            <a:r>
              <a:rPr lang="es-ES" sz="1400" dirty="0" err="1" smtClean="0"/>
              <a:t>wholesale</a:t>
            </a:r>
            <a:r>
              <a:rPr lang="es-ES" sz="1400" dirty="0" smtClean="0"/>
              <a:t> </a:t>
            </a:r>
            <a:r>
              <a:rPr lang="es-ES" sz="1400" dirty="0" err="1" smtClean="0"/>
              <a:t>level</a:t>
            </a:r>
            <a:r>
              <a:rPr lang="es-ES" sz="1400" dirty="0" smtClean="0"/>
              <a:t>) </a:t>
            </a:r>
            <a:r>
              <a:rPr lang="es-ES" sz="1400" dirty="0" err="1" smtClean="0"/>
              <a:t>farmers</a:t>
            </a:r>
            <a:r>
              <a:rPr lang="es-ES" sz="1400" dirty="0" smtClean="0"/>
              <a:t> do </a:t>
            </a: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benefit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them</a:t>
            </a:r>
            <a:r>
              <a:rPr lang="es-ES" sz="1400" dirty="0" smtClean="0"/>
              <a:t> </a:t>
            </a:r>
            <a:r>
              <a:rPr lang="es-ES" sz="1400" dirty="0" err="1" smtClean="0"/>
              <a:t>due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very</a:t>
            </a:r>
            <a:r>
              <a:rPr lang="es-ES" sz="1400" dirty="0" smtClean="0"/>
              <a:t> </a:t>
            </a:r>
            <a:r>
              <a:rPr lang="es-ES" sz="1400" dirty="0" err="1" smtClean="0"/>
              <a:t>high</a:t>
            </a:r>
            <a:r>
              <a:rPr lang="es-ES" sz="1400" dirty="0" smtClean="0"/>
              <a:t> </a:t>
            </a:r>
            <a:r>
              <a:rPr lang="es-ES" sz="1400" dirty="0" err="1" smtClean="0"/>
              <a:t>processing</a:t>
            </a:r>
            <a:r>
              <a:rPr lang="es-ES" sz="1400" dirty="0" smtClean="0"/>
              <a:t> </a:t>
            </a:r>
            <a:r>
              <a:rPr lang="es-ES" sz="1400" dirty="0" err="1" smtClean="0"/>
              <a:t>costs</a:t>
            </a:r>
            <a:r>
              <a:rPr lang="es-ES" sz="1400" dirty="0" smtClean="0"/>
              <a:t> in Tanzania.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Protection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farmers</a:t>
            </a:r>
            <a:r>
              <a:rPr lang="es-ES" sz="1400" dirty="0" smtClean="0"/>
              <a:t> in 2007 </a:t>
            </a:r>
            <a:r>
              <a:rPr lang="es-ES" sz="1400" dirty="0" err="1" smtClean="0"/>
              <a:t>coincided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low</a:t>
            </a:r>
            <a:r>
              <a:rPr lang="es-ES" sz="1400" dirty="0" smtClean="0"/>
              <a:t> </a:t>
            </a:r>
            <a:r>
              <a:rPr lang="es-ES" sz="1400" dirty="0" err="1" smtClean="0"/>
              <a:t>production</a:t>
            </a:r>
            <a:r>
              <a:rPr lang="es-ES" sz="1400" dirty="0" smtClean="0"/>
              <a:t> and </a:t>
            </a:r>
            <a:r>
              <a:rPr lang="es-ES" sz="1400" dirty="0" err="1" smtClean="0"/>
              <a:t>increased</a:t>
            </a:r>
            <a:r>
              <a:rPr lang="es-ES" sz="1400" dirty="0" smtClean="0"/>
              <a:t> </a:t>
            </a:r>
            <a:r>
              <a:rPr lang="es-ES" sz="1400" dirty="0" err="1" smtClean="0"/>
              <a:t>exports</a:t>
            </a:r>
            <a:r>
              <a:rPr lang="es-ES" sz="1400" dirty="0" smtClean="0"/>
              <a:t> </a:t>
            </a:r>
            <a:r>
              <a:rPr lang="es-ES" sz="1400" dirty="0" err="1" smtClean="0"/>
              <a:t>which</a:t>
            </a:r>
            <a:r>
              <a:rPr lang="es-ES" sz="1400" dirty="0" smtClean="0"/>
              <a:t> </a:t>
            </a:r>
            <a:r>
              <a:rPr lang="es-ES" sz="1400" dirty="0" err="1" smtClean="0"/>
              <a:t>led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competition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</a:t>
            </a:r>
            <a:r>
              <a:rPr lang="es-ES" sz="1400" dirty="0" err="1" smtClean="0"/>
              <a:t>mills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sugar</a:t>
            </a:r>
            <a:r>
              <a:rPr lang="es-ES" sz="1400" dirty="0" smtClean="0"/>
              <a:t> </a:t>
            </a:r>
            <a:r>
              <a:rPr lang="es-ES" sz="1400" dirty="0" err="1" smtClean="0"/>
              <a:t>cane</a:t>
            </a: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4982" y="980728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Wheat</a:t>
            </a:r>
          </a:p>
        </p:txBody>
      </p:sp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352" y="1628800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685362"/>
            <a:ext cx="860444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Import tariff of 35% which is reduced to 10% as of 2007. The level of protection follows this trend however as of 2008 the reduction in the protection does not lead to lower prices. 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smtClean="0"/>
              <a:t>Incentives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production</a:t>
            </a:r>
            <a:r>
              <a:rPr lang="es-ES" sz="1400" dirty="0" smtClean="0"/>
              <a:t> </a:t>
            </a:r>
            <a:r>
              <a:rPr lang="es-ES" sz="1400" dirty="0" err="1" smtClean="0"/>
              <a:t>also</a:t>
            </a:r>
            <a:r>
              <a:rPr lang="es-ES" sz="1400" dirty="0" smtClean="0"/>
              <a:t> </a:t>
            </a:r>
            <a:r>
              <a:rPr lang="es-ES" sz="1400" dirty="0" err="1" smtClean="0"/>
              <a:t>include</a:t>
            </a:r>
            <a:r>
              <a:rPr lang="es-ES" sz="1400" dirty="0" smtClean="0"/>
              <a:t> </a:t>
            </a:r>
            <a:r>
              <a:rPr lang="es-ES" sz="1400" dirty="0" err="1" smtClean="0"/>
              <a:t>high</a:t>
            </a:r>
            <a:r>
              <a:rPr lang="es-ES" sz="1400" dirty="0" smtClean="0"/>
              <a:t> </a:t>
            </a:r>
            <a:r>
              <a:rPr lang="es-ES" sz="1400" dirty="0" err="1" smtClean="0"/>
              <a:t>costs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handling</a:t>
            </a:r>
            <a:r>
              <a:rPr lang="es-ES" sz="1400" dirty="0" smtClean="0"/>
              <a:t> at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port</a:t>
            </a:r>
            <a:r>
              <a:rPr lang="es-ES" sz="1400" dirty="0" smtClean="0"/>
              <a:t> of Dar es </a:t>
            </a:r>
            <a:r>
              <a:rPr lang="es-ES" sz="1400" dirty="0" err="1" smtClean="0"/>
              <a:t>Salaam</a:t>
            </a:r>
            <a:r>
              <a:rPr lang="es-ES" sz="1400" dirty="0" smtClean="0"/>
              <a:t> and </a:t>
            </a:r>
            <a:r>
              <a:rPr lang="es-ES" sz="1400" dirty="0" err="1" smtClean="0"/>
              <a:t>lack</a:t>
            </a:r>
            <a:r>
              <a:rPr lang="es-ES" sz="1400" dirty="0" smtClean="0"/>
              <a:t> of </a:t>
            </a:r>
            <a:r>
              <a:rPr lang="es-ES" sz="1400" dirty="0" err="1" smtClean="0"/>
              <a:t>competition</a:t>
            </a:r>
            <a:r>
              <a:rPr lang="es-ES" sz="1400" dirty="0" smtClean="0"/>
              <a:t> in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import</a:t>
            </a:r>
            <a:r>
              <a:rPr lang="es-ES" sz="1400" dirty="0" smtClean="0"/>
              <a:t> </a:t>
            </a:r>
            <a:r>
              <a:rPr lang="es-ES" sz="1400" dirty="0" err="1" smtClean="0"/>
              <a:t>market</a:t>
            </a:r>
            <a:r>
              <a:rPr lang="es-ES" sz="1400" dirty="0" smtClean="0"/>
              <a:t>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During</a:t>
            </a:r>
            <a:r>
              <a:rPr lang="es-ES" sz="1400" dirty="0" smtClean="0"/>
              <a:t> 2009 and 2010 </a:t>
            </a:r>
            <a:r>
              <a:rPr lang="es-ES" sz="1400" dirty="0" err="1" smtClean="0"/>
              <a:t>imports</a:t>
            </a:r>
            <a:r>
              <a:rPr lang="es-ES" sz="1400" dirty="0" smtClean="0"/>
              <a:t> at </a:t>
            </a:r>
            <a:r>
              <a:rPr lang="es-ES" sz="1400" dirty="0" err="1" smtClean="0"/>
              <a:t>lower</a:t>
            </a:r>
            <a:r>
              <a:rPr lang="es-ES" sz="1400" dirty="0" smtClean="0"/>
              <a:t> </a:t>
            </a:r>
            <a:r>
              <a:rPr lang="es-ES" sz="1400" dirty="0" err="1" smtClean="0"/>
              <a:t>tariff</a:t>
            </a:r>
            <a:r>
              <a:rPr lang="es-ES" sz="1400" dirty="0" smtClean="0"/>
              <a:t> do </a:t>
            </a: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reflect</a:t>
            </a:r>
            <a:r>
              <a:rPr lang="es-ES" sz="1400" dirty="0" smtClean="0"/>
              <a:t> </a:t>
            </a:r>
            <a:r>
              <a:rPr lang="es-ES" sz="1400" dirty="0" err="1" smtClean="0"/>
              <a:t>lower</a:t>
            </a:r>
            <a:r>
              <a:rPr lang="es-ES" sz="1400" dirty="0" smtClean="0"/>
              <a:t> </a:t>
            </a:r>
            <a:r>
              <a:rPr lang="es-ES" sz="1400" dirty="0" err="1" smtClean="0"/>
              <a:t>protection</a:t>
            </a:r>
            <a:r>
              <a:rPr lang="es-ES" sz="1400" dirty="0" smtClean="0"/>
              <a:t> </a:t>
            </a:r>
            <a:r>
              <a:rPr lang="es-ES" sz="1400" dirty="0" err="1" smtClean="0"/>
              <a:t>which</a:t>
            </a:r>
            <a:r>
              <a:rPr lang="es-ES" sz="1400" dirty="0" smtClean="0"/>
              <a:t> coincides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increased</a:t>
            </a:r>
            <a:r>
              <a:rPr lang="es-ES" sz="1400" dirty="0" smtClean="0"/>
              <a:t> </a:t>
            </a:r>
            <a:r>
              <a:rPr lang="es-ES" sz="1400" dirty="0" err="1" smtClean="0"/>
              <a:t>exports</a:t>
            </a:r>
            <a:r>
              <a:rPr lang="es-ES" sz="1400" dirty="0" smtClean="0"/>
              <a:t> of </a:t>
            </a:r>
            <a:r>
              <a:rPr lang="es-ES" sz="1400" dirty="0" err="1" smtClean="0"/>
              <a:t>wheat</a:t>
            </a:r>
            <a:r>
              <a:rPr lang="es-ES" sz="1400" dirty="0" smtClean="0"/>
              <a:t> </a:t>
            </a:r>
            <a:r>
              <a:rPr lang="es-ES" sz="1400" dirty="0" err="1" smtClean="0"/>
              <a:t>flour</a:t>
            </a:r>
            <a:r>
              <a:rPr lang="es-ES" sz="1400" dirty="0" smtClean="0"/>
              <a:t>. 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956376" y="0"/>
            <a:ext cx="1187624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IMPORTS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8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Cow Milk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56376" y="0"/>
            <a:ext cx="1187624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IMPORTS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36" y="1794744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4900225"/>
            <a:ext cx="86044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Import tariff of 60% with reduced tariff for Kenya and Uganda (effective tariff always above 50%)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Domestic</a:t>
            </a:r>
            <a:r>
              <a:rPr lang="es-ES" sz="1400" dirty="0" smtClean="0"/>
              <a:t> </a:t>
            </a:r>
            <a:r>
              <a:rPr lang="es-ES" sz="1400" dirty="0" err="1" smtClean="0"/>
              <a:t>prices</a:t>
            </a:r>
            <a:r>
              <a:rPr lang="es-ES" sz="1400" dirty="0" smtClean="0"/>
              <a:t> are </a:t>
            </a:r>
            <a:r>
              <a:rPr lang="es-ES" sz="1400" dirty="0" err="1" smtClean="0"/>
              <a:t>isolated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</a:t>
            </a:r>
            <a:r>
              <a:rPr lang="es-ES" sz="1400" dirty="0" err="1" smtClean="0"/>
              <a:t>internationsl</a:t>
            </a:r>
            <a:r>
              <a:rPr lang="es-ES" sz="1400" dirty="0" smtClean="0"/>
              <a:t> </a:t>
            </a:r>
            <a:r>
              <a:rPr lang="es-ES" sz="1400" dirty="0" err="1" smtClean="0"/>
              <a:t>prices</a:t>
            </a:r>
            <a:r>
              <a:rPr lang="es-ES" sz="1400" dirty="0" smtClean="0"/>
              <a:t> and </a:t>
            </a:r>
            <a:r>
              <a:rPr lang="es-ES" sz="1400" dirty="0" err="1" smtClean="0"/>
              <a:t>variations</a:t>
            </a:r>
            <a:r>
              <a:rPr lang="es-ES" sz="1400" dirty="0" smtClean="0"/>
              <a:t> in </a:t>
            </a:r>
            <a:r>
              <a:rPr lang="es-ES" sz="1400" dirty="0" err="1" smtClean="0"/>
              <a:t>protection</a:t>
            </a:r>
            <a:r>
              <a:rPr lang="es-ES" sz="1400" dirty="0" smtClean="0"/>
              <a:t> relate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variation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international</a:t>
            </a:r>
            <a:r>
              <a:rPr lang="es-ES" sz="1400" dirty="0" smtClean="0"/>
              <a:t> </a:t>
            </a:r>
            <a:r>
              <a:rPr lang="es-ES" sz="1400" dirty="0" err="1" smtClean="0"/>
              <a:t>markets</a:t>
            </a: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smtClean="0"/>
              <a:t>No data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farm</a:t>
            </a:r>
            <a:r>
              <a:rPr lang="es-ES" sz="1400" dirty="0" smtClean="0"/>
              <a:t> </a:t>
            </a:r>
            <a:r>
              <a:rPr lang="es-ES" sz="1400" dirty="0" err="1" smtClean="0"/>
              <a:t>gate</a:t>
            </a:r>
            <a:r>
              <a:rPr lang="es-ES" sz="1400" dirty="0" smtClean="0"/>
              <a:t> </a:t>
            </a:r>
            <a:r>
              <a:rPr lang="es-ES" sz="1400" dirty="0" err="1" smtClean="0"/>
              <a:t>prices</a:t>
            </a:r>
            <a:r>
              <a:rPr lang="es-ES" sz="1400" dirty="0" smtClean="0"/>
              <a:t> </a:t>
            </a:r>
            <a:r>
              <a:rPr lang="es-ES" sz="1400" dirty="0" err="1" smtClean="0"/>
              <a:t>but</a:t>
            </a:r>
            <a:r>
              <a:rPr lang="es-ES" sz="1400" dirty="0" smtClean="0"/>
              <a:t> </a:t>
            </a:r>
            <a:r>
              <a:rPr lang="es-ES" sz="1400" dirty="0" err="1" smtClean="0"/>
              <a:t>only</a:t>
            </a:r>
            <a:r>
              <a:rPr lang="es-ES" sz="1400" dirty="0" smtClean="0"/>
              <a:t> a </a:t>
            </a:r>
            <a:r>
              <a:rPr lang="es-ES" sz="1400" dirty="0" err="1" smtClean="0"/>
              <a:t>very</a:t>
            </a:r>
            <a:r>
              <a:rPr lang="es-ES" sz="1400" dirty="0" smtClean="0"/>
              <a:t> </a:t>
            </a:r>
            <a:r>
              <a:rPr lang="es-ES" sz="1400" dirty="0" err="1" smtClean="0"/>
              <a:t>limited</a:t>
            </a:r>
            <a:r>
              <a:rPr lang="es-ES" sz="1400" dirty="0" smtClean="0"/>
              <a:t> % of </a:t>
            </a:r>
            <a:r>
              <a:rPr lang="es-ES" sz="1400" dirty="0" err="1" smtClean="0"/>
              <a:t>farmers</a:t>
            </a:r>
            <a:r>
              <a:rPr lang="es-ES" sz="1400" dirty="0" smtClean="0"/>
              <a:t> </a:t>
            </a:r>
            <a:r>
              <a:rPr lang="es-ES" sz="1400" dirty="0" err="1" smtClean="0"/>
              <a:t>get</a:t>
            </a:r>
            <a:r>
              <a:rPr lang="es-ES" sz="1400" dirty="0" smtClean="0"/>
              <a:t> </a:t>
            </a:r>
            <a:r>
              <a:rPr lang="es-ES" sz="1400" dirty="0" err="1" smtClean="0"/>
              <a:t>this</a:t>
            </a:r>
            <a:r>
              <a:rPr lang="es-ES" sz="1400" dirty="0" smtClean="0"/>
              <a:t> </a:t>
            </a:r>
            <a:r>
              <a:rPr lang="es-ES" sz="1400" dirty="0" err="1" smtClean="0"/>
              <a:t>protection</a:t>
            </a: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8" y="101818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Rice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874" y="1340768"/>
            <a:ext cx="5903894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6524434" y="1444306"/>
            <a:ext cx="639854" cy="2416742"/>
          </a:xfrm>
          <a:prstGeom prst="rect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908720"/>
            <a:ext cx="14756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Net exporter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4" idx="3"/>
          </p:cNvCxnSpPr>
          <p:nvPr/>
        </p:nvCxnSpPr>
        <p:spPr bwMode="auto">
          <a:xfrm flipH="1">
            <a:off x="7164288" y="1278052"/>
            <a:ext cx="1241884" cy="1374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9552" y="4509120"/>
            <a:ext cx="8604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Import tariff of 75% lead to higher domestic prices and avoiding ¨cheap imports¨ as declared by President </a:t>
            </a:r>
            <a:r>
              <a:rPr lang="en-US" sz="1400" dirty="0" err="1" smtClean="0"/>
              <a:t>Kikwete</a:t>
            </a:r>
            <a:r>
              <a:rPr lang="en-US" sz="1400" dirty="0" smtClean="0"/>
              <a:t> </a:t>
            </a:r>
            <a:r>
              <a:rPr lang="en-US" sz="1400" b="1" dirty="0" smtClean="0"/>
              <a:t>BUT </a:t>
            </a:r>
            <a:r>
              <a:rPr lang="en-US" sz="1400" dirty="0" smtClean="0"/>
              <a:t>other factors also affect higher prices including excessive marketing costs along the value chain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When</a:t>
            </a:r>
            <a:r>
              <a:rPr lang="es-ES" sz="1400" dirty="0" smtClean="0"/>
              <a:t> </a:t>
            </a:r>
            <a:r>
              <a:rPr lang="es-ES" sz="1400" dirty="0" err="1" smtClean="0"/>
              <a:t>international</a:t>
            </a:r>
            <a:r>
              <a:rPr lang="es-ES" sz="1400" dirty="0" smtClean="0"/>
              <a:t> </a:t>
            </a:r>
            <a:r>
              <a:rPr lang="es-ES" sz="1400" dirty="0" err="1" smtClean="0"/>
              <a:t>prices</a:t>
            </a:r>
            <a:r>
              <a:rPr lang="es-ES" sz="1400" dirty="0" smtClean="0"/>
              <a:t> </a:t>
            </a:r>
            <a:r>
              <a:rPr lang="es-ES" sz="1400" dirty="0" err="1" smtClean="0"/>
              <a:t>started</a:t>
            </a:r>
            <a:r>
              <a:rPr lang="es-ES" sz="1400" dirty="0" smtClean="0"/>
              <a:t> </a:t>
            </a:r>
            <a:r>
              <a:rPr lang="es-ES" sz="1400" dirty="0" err="1" smtClean="0"/>
              <a:t>raising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level</a:t>
            </a:r>
            <a:r>
              <a:rPr lang="es-ES" sz="1400" dirty="0" smtClean="0"/>
              <a:t> of incentive </a:t>
            </a:r>
            <a:r>
              <a:rPr lang="es-ES" sz="1400" dirty="0" err="1" smtClean="0"/>
              <a:t>was</a:t>
            </a:r>
            <a:r>
              <a:rPr lang="es-ES" sz="1400" dirty="0" smtClean="0"/>
              <a:t> </a:t>
            </a:r>
            <a:r>
              <a:rPr lang="es-ES" sz="1400" dirty="0" err="1" smtClean="0"/>
              <a:t>reduced</a:t>
            </a:r>
            <a:r>
              <a:rPr lang="es-ES" sz="1400" dirty="0" smtClean="0"/>
              <a:t>, </a:t>
            </a:r>
            <a:r>
              <a:rPr lang="es-ES" sz="1400" dirty="0" err="1" smtClean="0"/>
              <a:t>probably</a:t>
            </a:r>
            <a:r>
              <a:rPr lang="es-ES" sz="1400" dirty="0" smtClean="0"/>
              <a:t> </a:t>
            </a:r>
            <a:r>
              <a:rPr lang="es-ES" sz="1400" dirty="0" err="1" smtClean="0"/>
              <a:t>due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decreasing</a:t>
            </a:r>
            <a:r>
              <a:rPr lang="es-ES" sz="1400" dirty="0" smtClean="0"/>
              <a:t> </a:t>
            </a:r>
            <a:r>
              <a:rPr lang="es-ES" sz="1400" dirty="0" err="1" smtClean="0"/>
              <a:t>margins</a:t>
            </a:r>
            <a:r>
              <a:rPr lang="es-ES" sz="1400" dirty="0" smtClean="0"/>
              <a:t> </a:t>
            </a:r>
            <a:r>
              <a:rPr lang="es-ES" sz="1400" dirty="0" err="1" smtClean="0"/>
              <a:t>along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value</a:t>
            </a:r>
            <a:r>
              <a:rPr lang="es-ES" sz="1400" dirty="0" smtClean="0"/>
              <a:t> </a:t>
            </a:r>
            <a:r>
              <a:rPr lang="es-ES" sz="1400" dirty="0" err="1" smtClean="0"/>
              <a:t>chain</a:t>
            </a:r>
            <a:r>
              <a:rPr lang="es-ES" sz="1400" dirty="0" smtClean="0"/>
              <a:t> and/</a:t>
            </a:r>
            <a:r>
              <a:rPr lang="es-ES" sz="1400" dirty="0" err="1" smtClean="0"/>
              <a:t>or</a:t>
            </a:r>
            <a:r>
              <a:rPr lang="es-ES" sz="1400" dirty="0" smtClean="0"/>
              <a:t> </a:t>
            </a:r>
            <a:r>
              <a:rPr lang="es-ES" sz="1400" dirty="0" err="1" smtClean="0"/>
              <a:t>impact</a:t>
            </a:r>
            <a:r>
              <a:rPr lang="es-ES" sz="1400" dirty="0" smtClean="0"/>
              <a:t> of </a:t>
            </a:r>
            <a:r>
              <a:rPr lang="es-ES" sz="1400" dirty="0" err="1" smtClean="0"/>
              <a:t>releases</a:t>
            </a:r>
            <a:r>
              <a:rPr lang="es-ES" sz="1400" dirty="0" smtClean="0"/>
              <a:t> of </a:t>
            </a:r>
            <a:r>
              <a:rPr lang="es-ES" sz="1400" dirty="0" err="1" smtClean="0"/>
              <a:t>maize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NFRA.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smtClean="0"/>
              <a:t>As of 2007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liberalization</a:t>
            </a:r>
            <a:r>
              <a:rPr lang="es-ES" sz="1400" dirty="0" smtClean="0"/>
              <a:t> of </a:t>
            </a:r>
            <a:r>
              <a:rPr lang="es-ES" sz="1400" dirty="0" err="1" smtClean="0"/>
              <a:t>the</a:t>
            </a:r>
            <a:r>
              <a:rPr lang="es-ES" sz="1400" dirty="0" smtClean="0"/>
              <a:t> rice </a:t>
            </a:r>
            <a:r>
              <a:rPr lang="es-ES" sz="1400" dirty="0" err="1" smtClean="0"/>
              <a:t>market</a:t>
            </a:r>
            <a:r>
              <a:rPr lang="es-ES" sz="1400" dirty="0" smtClean="0"/>
              <a:t> </a:t>
            </a:r>
            <a:r>
              <a:rPr lang="es-ES" sz="1400" dirty="0" err="1" smtClean="0"/>
              <a:t>results</a:t>
            </a:r>
            <a:r>
              <a:rPr lang="es-ES" sz="1400" dirty="0" smtClean="0"/>
              <a:t> in incentives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farmers</a:t>
            </a:r>
            <a:r>
              <a:rPr lang="es-ES" sz="1400" dirty="0" smtClean="0"/>
              <a:t> </a:t>
            </a:r>
            <a:r>
              <a:rPr lang="es-ES" sz="1400" dirty="0" err="1" smtClean="0"/>
              <a:t>reduced</a:t>
            </a:r>
            <a:r>
              <a:rPr lang="es-ES" sz="1400" dirty="0" smtClean="0"/>
              <a:t> and </a:t>
            </a:r>
            <a:r>
              <a:rPr lang="es-ES" sz="1400" dirty="0" err="1" smtClean="0"/>
              <a:t>mantained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traders</a:t>
            </a:r>
            <a:r>
              <a:rPr lang="es-ES" sz="1400" dirty="0" smtClean="0"/>
              <a:t>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7956376" y="0"/>
            <a:ext cx="1187624" cy="3326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IMPORTS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Imported goods [Sugar, Wheat, Rice, Milk]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23728" y="1916832"/>
            <a:ext cx="1728192" cy="2160240"/>
          </a:xfrm>
          <a:prstGeom prst="rect">
            <a:avLst/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latin typeface="Arial" charset="0"/>
              </a:rPr>
              <a:t>Rice 80% of indicator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1960" y="3068960"/>
            <a:ext cx="3384376" cy="1008112"/>
          </a:xfrm>
          <a:prstGeom prst="rect">
            <a:avLst/>
          </a:prstGeom>
          <a:blipFill dpi="0" rotWithShape="1">
            <a:blip r:embed="rId5" cstate="print">
              <a:alphaModFix amt="17000"/>
            </a:blip>
            <a:srcRect/>
            <a:tile tx="0" ty="0" sx="100000" sy="100000" flip="none" algn="tl"/>
          </a:blipFill>
          <a:ln w="25400" cap="flat" cmpd="sng" algn="ctr">
            <a:solidFill>
              <a:schemeClr val="accent2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latin typeface="Arial" charset="0"/>
              </a:rPr>
              <a:t>Inclusion of Milk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Pulses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812360" y="0"/>
            <a:ext cx="1331640" cy="33265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EXPORTS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34227"/>
            <a:ext cx="3600000" cy="17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34227"/>
            <a:ext cx="3600000" cy="17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19672" y="1916832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916832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509120"/>
            <a:ext cx="860444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The situation shows incentives for farmers irrespective of the option considered in the analysis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This means that domestic prices are higher than that of exported commodities: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Tanzania is suffering higher food prices than could be expected 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Need for better integration of the beans market to assure: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Lower prices for consumers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Higher prices for producers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Coffee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812360" y="0"/>
            <a:ext cx="1331640" cy="33265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EXPORTS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352" y="1794744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900225"/>
            <a:ext cx="86044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Disincentives</a:t>
            </a:r>
            <a:r>
              <a:rPr lang="es-ES" sz="1400" dirty="0" smtClean="0"/>
              <a:t> </a:t>
            </a:r>
            <a:r>
              <a:rPr lang="es-ES" sz="1400" dirty="0" err="1" smtClean="0"/>
              <a:t>mainly</a:t>
            </a:r>
            <a:r>
              <a:rPr lang="es-ES" sz="1400" dirty="0" smtClean="0"/>
              <a:t> </a:t>
            </a:r>
            <a:r>
              <a:rPr lang="es-ES" sz="1400" dirty="0" err="1" smtClean="0"/>
              <a:t>related</a:t>
            </a:r>
            <a:r>
              <a:rPr lang="es-ES" sz="1400" dirty="0" smtClean="0"/>
              <a:t> </a:t>
            </a:r>
            <a:r>
              <a:rPr lang="es-ES" sz="1400" dirty="0" err="1" smtClean="0"/>
              <a:t>to</a:t>
            </a:r>
            <a:r>
              <a:rPr lang="es-ES" sz="1400" dirty="0" smtClean="0"/>
              <a:t> </a:t>
            </a:r>
            <a:r>
              <a:rPr lang="es-ES" sz="1400" dirty="0" err="1" smtClean="0"/>
              <a:t>maket</a:t>
            </a:r>
            <a:r>
              <a:rPr lang="es-ES" sz="1400" dirty="0" smtClean="0"/>
              <a:t> </a:t>
            </a:r>
            <a:r>
              <a:rPr lang="es-ES" sz="1400" dirty="0" err="1" smtClean="0"/>
              <a:t>power</a:t>
            </a:r>
            <a:r>
              <a:rPr lang="es-ES" sz="1400" dirty="0" smtClean="0"/>
              <a:t> of </a:t>
            </a:r>
            <a:r>
              <a:rPr lang="es-ES" sz="1400" dirty="0" err="1" smtClean="0"/>
              <a:t>buyers</a:t>
            </a:r>
            <a:r>
              <a:rPr lang="es-ES" sz="1400" dirty="0" smtClean="0"/>
              <a:t> at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auction</a:t>
            </a: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Impact</a:t>
            </a:r>
            <a:r>
              <a:rPr lang="es-ES" sz="1400" dirty="0" smtClean="0"/>
              <a:t> of </a:t>
            </a:r>
            <a:r>
              <a:rPr lang="es-ES" sz="1400" dirty="0" err="1" smtClean="0"/>
              <a:t>district</a:t>
            </a:r>
            <a:r>
              <a:rPr lang="es-ES" sz="1400" dirty="0" smtClean="0"/>
              <a:t> </a:t>
            </a:r>
            <a:r>
              <a:rPr lang="es-ES" sz="1400" dirty="0" err="1" smtClean="0"/>
              <a:t>cess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less</a:t>
            </a:r>
            <a:r>
              <a:rPr lang="es-ES" sz="1400" dirty="0" smtClean="0"/>
              <a:t> </a:t>
            </a:r>
            <a:r>
              <a:rPr lang="es-ES" sz="1400" dirty="0" err="1" smtClean="0"/>
              <a:t>important</a:t>
            </a:r>
            <a:r>
              <a:rPr lang="es-ES" sz="1400" dirty="0" smtClean="0"/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</a:t>
            </a:r>
            <a:r>
              <a:rPr lang="es-ES" sz="1400" dirty="0" err="1" smtClean="0"/>
              <a:t>overall</a:t>
            </a:r>
            <a:r>
              <a:rPr lang="es-ES" sz="1400" dirty="0" smtClean="0"/>
              <a:t> </a:t>
            </a:r>
            <a:r>
              <a:rPr lang="es-ES" sz="1400" dirty="0" err="1" smtClean="0"/>
              <a:t>disincentives</a:t>
            </a:r>
            <a:r>
              <a:rPr lang="es-ES" sz="1400" dirty="0" smtClean="0"/>
              <a:t> (5% versus 20% </a:t>
            </a:r>
            <a:r>
              <a:rPr lang="es-ES" sz="1400" dirty="0" err="1" smtClean="0"/>
              <a:t>disincentives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average</a:t>
            </a:r>
            <a:r>
              <a:rPr lang="es-ES" sz="1400" dirty="0" smtClean="0"/>
              <a:t>)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err="1" smtClean="0"/>
              <a:t>Not</a:t>
            </a:r>
            <a:r>
              <a:rPr lang="es-ES" sz="1400" dirty="0" smtClean="0"/>
              <a:t> </a:t>
            </a:r>
            <a:r>
              <a:rPr lang="es-ES" sz="1400" dirty="0" err="1" smtClean="0"/>
              <a:t>clear</a:t>
            </a:r>
            <a:r>
              <a:rPr lang="es-ES" sz="1400" dirty="0" smtClean="0"/>
              <a:t> </a:t>
            </a:r>
            <a:r>
              <a:rPr lang="es-ES" sz="1400" dirty="0" err="1" smtClean="0"/>
              <a:t>explanation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reduction</a:t>
            </a:r>
            <a:r>
              <a:rPr lang="es-ES" sz="1400" dirty="0" smtClean="0"/>
              <a:t> of </a:t>
            </a:r>
            <a:r>
              <a:rPr lang="es-ES" sz="1400" dirty="0" err="1" smtClean="0"/>
              <a:t>disincentives</a:t>
            </a:r>
            <a:r>
              <a:rPr lang="es-ES" sz="1400" dirty="0" smtClean="0"/>
              <a:t> </a:t>
            </a:r>
            <a:r>
              <a:rPr lang="es-ES" sz="1400" dirty="0" err="1" smtClean="0"/>
              <a:t>during</a:t>
            </a:r>
            <a:r>
              <a:rPr lang="es-ES" sz="1400" dirty="0" smtClean="0"/>
              <a:t> 2007-2009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Cotton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812360" y="0"/>
            <a:ext cx="1331640" cy="33265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EXPORTS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4653136"/>
            <a:ext cx="874846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Very low level of processing in Tanzania, most exports are raw cotton not combed or carded. 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Disincentives linked to two aspects: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High level of levies and taxes on cotton (estimated at 40.000 </a:t>
            </a:r>
            <a:r>
              <a:rPr lang="en-US" sz="1400" dirty="0" err="1" smtClean="0"/>
              <a:t>TzSh</a:t>
            </a:r>
            <a:r>
              <a:rPr lang="en-US" sz="1400" dirty="0" smtClean="0"/>
              <a:t> per ton)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Very low ginning out turn of cotton factories in Tanzania compared to international standards</a:t>
            </a: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Need to assess the potential of increasing processing in Tanzania as a way to improve the incentives for farmers.  </a:t>
            </a:r>
          </a:p>
          <a:p>
            <a:pPr marL="179388" indent="-179388">
              <a:spcAft>
                <a:spcPts val="600"/>
              </a:spcAft>
            </a:pPr>
            <a:endParaRPr lang="es-ES" sz="1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1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Exported goods [cotton, coffee, pulses]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139952" y="2204864"/>
            <a:ext cx="3384376" cy="1008112"/>
          </a:xfrm>
          <a:prstGeom prst="rect">
            <a:avLst/>
          </a:prstGeom>
          <a:blipFill dpi="0" rotWithShape="1">
            <a:blip r:embed="rId4" cstate="print">
              <a:alphaModFix amt="17000"/>
            </a:blip>
            <a:srcRect/>
            <a:tile tx="0" ty="0" sx="100000" sy="100000" flip="none" algn="tl"/>
          </a:blipFill>
          <a:ln w="25400" cap="flat" cmpd="sng" algn="ctr">
            <a:solidFill>
              <a:schemeClr val="accent2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latin typeface="Arial" charset="0"/>
              </a:rPr>
              <a:t>Inclusion of pulses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8177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 Products analyzed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Results for specific commodities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Overall results for the agricultural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Analysis by commodity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Maize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9330"/>
            <a:ext cx="5904656" cy="293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835696" y="1700808"/>
            <a:ext cx="576064" cy="2376264"/>
          </a:xfrm>
          <a:prstGeom prst="rect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3968" y="1700808"/>
            <a:ext cx="720080" cy="2376264"/>
          </a:xfrm>
          <a:prstGeom prst="rect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88224" y="1700808"/>
            <a:ext cx="720080" cy="2376264"/>
          </a:xfrm>
          <a:prstGeom prst="rect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>
            <a:stCxn id="17" idx="1"/>
          </p:cNvCxnSpPr>
          <p:nvPr/>
        </p:nvCxnSpPr>
        <p:spPr bwMode="auto">
          <a:xfrm flipH="1">
            <a:off x="2195736" y="1237402"/>
            <a:ext cx="5328592" cy="1039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7" idx="1"/>
          </p:cNvCxnSpPr>
          <p:nvPr/>
        </p:nvCxnSpPr>
        <p:spPr bwMode="auto">
          <a:xfrm flipH="1">
            <a:off x="4716016" y="1237402"/>
            <a:ext cx="2808312" cy="11428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7" idx="1"/>
          </p:cNvCxnSpPr>
          <p:nvPr/>
        </p:nvCxnSpPr>
        <p:spPr bwMode="auto">
          <a:xfrm flipH="1">
            <a:off x="6948264" y="1237402"/>
            <a:ext cx="576064" cy="1111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24328" y="1052736"/>
            <a:ext cx="14542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 importer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835696" y="1717142"/>
            <a:ext cx="576064" cy="23762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83968" y="1700808"/>
            <a:ext cx="2304256" cy="237626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3356992"/>
            <a:ext cx="130035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Export ban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  <a:endCxn id="5" idx="2"/>
          </p:cNvCxnSpPr>
          <p:nvPr/>
        </p:nvCxnSpPr>
        <p:spPr bwMode="auto">
          <a:xfrm>
            <a:off x="1479868" y="3541658"/>
            <a:ext cx="643860" cy="535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5" idx="3"/>
          </p:cNvCxnSpPr>
          <p:nvPr/>
        </p:nvCxnSpPr>
        <p:spPr bwMode="auto">
          <a:xfrm>
            <a:off x="1479868" y="3541658"/>
            <a:ext cx="3952016" cy="535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39552" y="4581128"/>
            <a:ext cx="86044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/>
              <a:t> Volatile impact on farmers of policies and lack of market integration however overall </a:t>
            </a:r>
            <a:r>
              <a:rPr lang="en-US" sz="1400" i="1" dirty="0" smtClean="0"/>
              <a:t>not too important </a:t>
            </a:r>
            <a:r>
              <a:rPr lang="en-US" sz="1400" dirty="0" smtClean="0"/>
              <a:t>(max 20%)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 smtClean="0"/>
              <a:t> IMPORTS - </a:t>
            </a:r>
            <a:r>
              <a:rPr lang="en-US" sz="1400" dirty="0" smtClean="0"/>
              <a:t>Interventions by NFRA more than compensate the incentives provided by the tariff when TZA is a net importer (2006 and 2008) while excessive marketing costs provide disincentives when NFRA is not active (2010).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 smtClean="0"/>
              <a:t>EXPORTS – </a:t>
            </a:r>
            <a:r>
              <a:rPr lang="en-US" sz="1400" dirty="0" smtClean="0"/>
              <a:t>The export ban prevent farmers from obtaining higher prices (2009); when there is no export ban the lack of storage forces domestic prices to be higher than value obtained from exports. </a:t>
            </a:r>
            <a:endParaRPr lang="en-US" sz="1400" b="1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7812360" y="0"/>
            <a:ext cx="1331640" cy="332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i="1" dirty="0" err="1" smtClean="0">
                <a:solidFill>
                  <a:schemeClr val="bg1"/>
                </a:solidFill>
                <a:latin typeface="Arial" charset="0"/>
              </a:rPr>
              <a:t>Thinly</a:t>
            </a:r>
            <a:r>
              <a:rPr lang="es-ES" sz="1400" b="1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  <a:latin typeface="Arial" charset="0"/>
              </a:rPr>
              <a:t>traded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501008"/>
            <a:ext cx="9144000" cy="864096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8177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 Products analyzed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Results for specific commodities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+mn-lt"/>
              </a:rPr>
              <a:t>Overall results for the agricultural sector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8229600" cy="6826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Overall Agricultural sector [8 commodities]</a:t>
            </a: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904000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20372" y="548680"/>
            <a:ext cx="67691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For additional information please visit: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3"/>
              </a:rPr>
              <a:t>www.fao.org/mafap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56792"/>
            <a:ext cx="4608512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8177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+mn-lt"/>
              </a:rPr>
              <a:t> Products analyzed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Results for specific commodities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Overall results for the agricultural sector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988840"/>
            <a:ext cx="9144000" cy="864096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090613"/>
            <a:ext cx="1943447" cy="682625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Products analyzed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8 commodities [</a:t>
            </a:r>
            <a:r>
              <a:rPr lang="en-US" i="1" dirty="0" smtClean="0"/>
              <a:t>Rice, Maize, Coffee, Cotton, Sugar, Wheat, Cow Milk and pulses</a:t>
            </a:r>
            <a:r>
              <a:rPr lang="en-US" dirty="0" smtClean="0"/>
              <a:t>]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75856" y="1090191"/>
            <a:ext cx="2231479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 under analysis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00193" y="1090191"/>
            <a:ext cx="2664296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Planned for future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years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1844824"/>
            <a:ext cx="3312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4 commodities [</a:t>
            </a:r>
            <a:r>
              <a:rPr lang="en-US" i="1" dirty="0" smtClean="0"/>
              <a:t>Cassava, Nuts, Livestock and Sorghum/millet</a:t>
            </a:r>
            <a:r>
              <a:rPr lang="en-US" dirty="0" smtClean="0"/>
              <a:t>]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300192" y="1844824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3 commodities [</a:t>
            </a:r>
            <a:r>
              <a:rPr lang="en-US" i="1" dirty="0" smtClean="0"/>
              <a:t>Tobacco, Tea, Palm oil</a:t>
            </a:r>
            <a:r>
              <a:rPr lang="en-US" dirty="0" smtClean="0"/>
              <a:t>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264" y="2996952"/>
            <a:ext cx="5040000" cy="37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2450547" y="4653136"/>
            <a:ext cx="4425709" cy="212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95536" y="1124744"/>
            <a:ext cx="316835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IMPORTS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526947" y="1124744"/>
            <a:ext cx="3168352" cy="864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EXPORTS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63688" y="4941168"/>
            <a:ext cx="2952000" cy="86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THINLY TRADED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76" name="AutoShape 4" descr="data:image/jpeg;base64,/9j/4AAQSkZJRgABAQAAAQABAAD/2wCEAAkGBhQSERQUExQWFBUVGSEaFxgYGB4aHxweHh8aGB4hHxgdHSYfGxsjGxwXHy8gIycpLCwsFx4xNTAqNSYrLSkBCQoKDgwOGg8PGikkHBwpKSwpKSopKSkpKSwpKSwpKSkpKSwpKSkpKSwpKSkpLCwsKSkpLCwpLCwpLCwpKSkpLP/AABEIAJwAzQMBIgACEQEDEQH/xAAbAAADAQEBAQEAAAAAAAAAAAAEBQYDAgcBAP/EAD0QAAIBAgQEBAQEBQQBBAMAAAECEQMhAAQSMQVBUWEGEyJxMoGRoUKxwfAUI1LR4QdicoIVM5LS8RZDov/EABkBAAMBAQEAAAAAAAAAAAAAAAABAgMEBf/EAB8RAAIDAQEBAQEBAQAAAAAAAAABAhEhEjFBUWEyA//aAAwDAQACEQMRAD8A82o0IJ//AKPXBApFrAQDy5n+2OKKk3sI+g/zg3LeqTOlB8T+/IdWPTHA2eij9SypdwqLrfpFlH6YKHDdJh3AJsYh29hFh8zjbh9S0qhCbBZIMc2ZusEAH/cYw+4JkaAM1DqP4RssciOv7tjNsYqp5dQo0oAB+J/VHy2n2Bxr/EAep2JA5ncnoq8h+4xUM+XIslO3z+/vhdmqWVMavSQIGl9vZTIxHIdCleIsVY3UpcDmVuTuDJEG3T2xQ8H8azTAYKriBDGA3sdpxOZmlRElKxqOCCAU+HcC6kib/ljjg/DhmnKhtNSLvplY2JAmxA9x7YrwT0vqfiU2DIRPf9g4+5ytQcamZ0nnqMfS4/LCHM+CqtEA0a7ld2sw/JjH0xy3nJsyweRgz9sLofKfgDxHKEt6aisOXce/94wEhCuFiT8TE/hF7/25nljvi+dcCCkTu6AW9hN/pzxxw7hCBLnywCLk6mvEjVsBM2Fr8pnGbV6zROkOaPA6K3rUfNZ0uzEkhZmP9vqA2+uGnDeF0IC0KSqeUd+5/XGOZzbnXpF2IGsbBR8UAXn4jeN8H5evSpgaCdXXcn3GH00RQwXggABZ4ItaLC/XuTfHbUaPwmoG99J/IYTf+RW5aYH9QsPrsMFMZWPKUqexX8sHSYuWavm8uGKJUBYclH5mI7YySuPikNFp3v0HL6TgKtS9dNAPLAIBEzPzInDvPcDp1KJVZRojVTOlhO8GP0w0nLwTpemRyNRxZlEX0wfz/wAYls9nMyjtSKFDqEeqSVP4gwtptAjmb4qchmBTIRiRAgMeYFhJ69cEcdpK1DXF09UjcDYwTt1kf5xo4/USpUybyHhwsFOZZqrA6v6AvQAC55XP2xrmuG+SD5FMgLeN72k3P2kY04TxwN6YCnp/nmTjjxFn6nlQQU9Q2axHPb0z2MYnqyqdmtCsNILgO9yAYCibbweWOTn68wKagdV0kfWf0xM0+IlYi14iZH1/e2GS56oL6THbD34KkH1s5UsDWVCeREH2BjArVVYnUWYjmWY/kcc1OLK6EVELAbwJI52vIOJurxWnP8p3Km41BlIHLkZw1f0KEFDKmpdvRTEcrmeUcyeS/kMGpS18oRNgLhf/AJOef9gMcPW8yAnpQWA/MzzPVvpYDDHKZWdKSqqOpiZ5m/xHpysMNsugijUp6lDg6BGzfO8CZvc4qW8qpTC0iFG3oj+xOEz8Iy4uzO5N/SYF/a+2Pwp0EEJSYd9ZH31YlVRMj6/h8MQq1CCTN4O30sL/AF9sOuD+CFIPmVJPRQCfqwP0jCQ5qkBqLMpBkhXLfKIMg+2COGeJ0RyASAb3H6AGD2wtG/Btnv8AT2mVYU6hEjYqsE7i6gH88LeE8DXKVgazgsVITTIUcjAO/uRhsPF9CJaot+zD9MZ1+LLXU6RbrBt/8cEmKKYfleNaTGoHlvvj5xDLowLIJk3X/GJWhwNqjsyvTQKPi1SAdp9NrbwSOWGVFxl1AWq7xbUxAnb5/IAe53xnZVfgbS8O0gQXDNPK8df3J+WNW4Tl4CGiI5AyNr/CDO9+eM/Dtby6jySCy2BaQDuJESoPfqMVWT4jTrKQwFrEHcH8wMaR0zlaEWZytNUi1KIjSAzfRgR2nvgHz2JCIfi3LRcXmEELMDnOGHGvCzgmpQcsDcqx25WPO3LcRiTrNmBfVTTTtM3GxuACPliGt00i8wOThBesgqEVCG1iWELG3oFvabWxaLwnWLuR7AfWcTvBuHOtMs5UO2nWbEsY5WlVGwB7nDV6dSmuuZX3/T+2KjEmTZzmvBIJ1LUJO9zbBORFRQFqiHW0jZh1H9r4WJ4tVTp1+qJI3MbfSbTjPMeLJgaSQedv7SMaRcY6Q1KQ2zmTm4EkXj9MIuNcdFCoUb/0mUCwneQRHT93x+bxFUogM49JO03j92+uA+LslZwwYhR8SC5+VpBBvI6nEuSeoqKa9JfhnD62ttGtyxm+0crTCLHMmTiuyWXzGgh1RrRp1E26bfocPeDVqOkKilAtgBbp9T1wwzRtABbrePthKnrG5NHmPFciyv8AzFFODIXUv2i8G42wz4dm9IXkD8J35YC47wZFzN9RmZJOq9pggbRH1GN8vQsy29FwRcfUbR0tY9sNNIbVlBWoB11ogdhdl2nuDyYDCVuBZet6nR0aTJg3+lv/ALx9yfFDSqAzpWxBKmCswbG9vaTikr0QApVNasJBRrH2Mf5w8YvDyePLWWPqPbYHYDBGQ4bWb1+W+n8PpIE8rmxvGBkLU2DMgd5G4MQOkmOW8YsKnH0rJcgEAEydug6RgbVDJKtlq4MstRADteT9LAY4fVJA9Tb3+Fff+2PQ/D9TLsrBguuepuLbX98G5nw/lqm3p7GCPo2BfpPXw8vyzm8Gf6mIMR0GD8nwvzLUyCZupMH6n4v3OKPinhKmoGhwPrp+YvGJ+KlFwQIIsDaCOx5SMJv8LQZU8NVh6tIPKdQ/L+2Hq8KU/wAonTpEj0yJ5z2iR88acN4qKoXcssSOf7tg+vTFN5MMxJMT6QOpPMjp98Yyboq/hMZHOVUZldNNFLeaYCk7wq/jJkRpnlME4a0OMebHlglTYGBJ5f8AX93wPneEjMZqnUqudFK+mbN/SNIOmJvtthtlVAcuFCooMKBE23jlf/OHlIQDVrlXFMowYgnaVAnmept32xrT4oQSzBgV3dRsImCPxCOl8Mc1mQWV95iRvgfhfCqjKTUYeoligH9UenXOwgWwL0XzRnk+Ptp1AioN7WP+D2OBuLcIWsy1qJCmZZPwseR7EGCRzjGa0YYlCChUEBREGSCbfS/NW6Y1oZ2AUa4IMd+e3XvjRu8ZCVeCOhnB5wotrdjMkK2mYn4tj098N+HrURKaozmip9SkarE3ufUNyd8ZZXKUwzkhkDtJg/iPpJHSQBPtippcGGn0Pv1viY4ypNEPX4GVqCor6GVyPhnUo5TOxnodsfeMK7Kpp6VkSRzB+X64ecb4QxBHqVuqnflveD3xLcdyzaVM+j4ChJEk7Xn4he3ObXjDr4NMKoZdqtMCrBYXtsJ9+0H5nAKCaxvEMw94g/kYw94Flf5KWCs0noJk9bid74Dzfhpqb3rU1a5hiRMnrEbRiXg7sGHEaiyyIxSTBBE2MXU8ojBuT8QSdPqnvYfTbc474TRemsVFFjZgQykTPxC09sUVThtCugVlAJurCxB9/eMCVkypek/xR0qj+cjEpFQeneD0O8YAbiNPzUZAGRwSTI+E9I+Izv8AsYos7kCrUy6/DKa+3IxymYI7YU8YNJE8vMRTcsxpOtwDJIBtYm8cueAaYdUroKYemQ4JsANQZSYnTBuOftjDK5EKXKV6lMMxOgEEAm9gV2vuN8NeCinlMn5sL5jiajKPxNAjnzKg33JJ3st8us9woQTbzDc+0A25YqUeUTGVgtPiaVAPUYIkHefcGRhRxvw+jKdIUEwTpAEx1UWPusYXPWpUZ0M0WhS0mR0WAF98dJx9HGlpU9/0OCmmMT1abBl9QSoN7xbqG2k98VXBKebqkD0Bf6mIP3U3OEPEKbRM61/q5j3PMYL4Fk8xBNJCytuD6Q3zJBt1GLsGiyHCakQ1RD20n++E+d8H6mlG0k7jcH9R88EpwutYkuOsPIHu0gxP+0k4D4nxMoNGmoq7FiCJ5byYHzJPPphWJIOyfDRQpMiOBUbeoIt2APK15N+oxhnszICryi494Hy6Y78I5Sm1Vg4ZlYCzkEXsB1k97XAxV5jwhR1ipRApOOQ+E+67D5ffGbj0V1TP1PhdIUgpp6vSNzeY/q5HfExWcrUKqJpsDBNmU9GG09xbFNw12CBagKuohvcdDsRGxwn45ltFWQLNf9DhNYEXunHDVDLTLiQeYMbEjFF/44ov8v1iLA7/AF2P54ispmmBNMK2lYZWiRfYnoCZw8yfiPyx6/h6i8e4/fywoqvQkn8Eq1KySSrAyQtMRJLEte/pC7nDCnQdaZaS7ofUsXuOUbgzF8NMxVo5iCCA6XU9LQLH9cKGVmD03BRjpVnkQ4EEskGZ5QYxYWDVeKurCU0UyQqgwWJ2HpmR1JI5Yf8ADONekEGVOxH0PsZwsPBqaOugWB1ABSbkaSfkb/MY3ylRfJtAmSR3Nz7GeWF/QZRDiCuLkEe4B/tiQ8RuBWCDTrf1KrGFqFb2JsHUgGDcR0wpHFvwlzIYTJ3DT+v6Y5TPO1QhriSFkz2BUxIJWbDrh9YChRQZrPtTp0jpPV56e/U2A9ueG2W4slRQ0h1PX7gjkcTXEXZ6QFOCdS6piFHcfoL4yy+aSi4RELKZ2EEGeW4jax2wu/gc2U9fLi70heLqN47f1f8AEycDcL4rSqSqkKwsRFr9V3HPb7Y/fxgUKfVDXuCCI6g7e+Bczm6eoVFYI86mgRrPcbzYdsVnqFTeMc/xyiadRgRyaQY7H+5j7ThZxdxWajSUagGLMRBjRKgGNvivt8OEbcDWuz1gzUlqEl22L84CyQy8rjl9GmUfQhWknlLA9TtcwIBYzJPO+Jtej5o0zmcp0KXq0t5cekEBVPIkH4m/U2ubzlfOivUqMxNQK0KASNPyB59e2Dq2QpugAHnSbR6VJ7nnfpt2wTkOHU6A0CnrexYJ+GdpM3JuZwDw83pnc3JNhz++NqNu8/bB9Th1Jf8A98/9bYDrKgNiW6Wj7zjZiRvl6+ltgSOQ/cTvi24d4jXRquAp0gdTE2HYb+464hqNMs4UaRzZv6QNyft7mBhrw5qVaoKb6ghsoCgkRckEfCSJnleOQxNUEtK/h2eWrVm+1wdj39/0wXxvhtQIWoGbXQgGf+J2b2xkoWkmmnSSn/yJk/8AbmfecFZbidtLEe4/e+JtEb6S3D61Y1TqAg9gG2FtMzv2MRvi44JxXV6XPqH3xO8bycsKo5/EQN5sGn6A+/fANHNwzz6dBGq5aJiLbwZ64iLaZcl0i9z+Xka1+JfuOkfcYTcUqlqYI06ZvIm0H6EGMdcL4y7FlKkhb6hFvv8AuDgLjfElomAJNWYBErq6dpMD54tv6iIrdBsplJEshAJgwYMDqd4mf2ccU+FpqqsrElIkaiQpudjzjf5Y1zDRQQO0VOerbeYIUz8p5DHC5rWlRaR0gzte/dT0J2tOJVM0PiVkdmKqokySIk8wWO5jvhQ3Em88pTXXpiSzEKBsQDF2EyeRgYLr8Hp1RU0n+bCrB20wCLdJmT2xgdQQFyEqOdR07KLmB/1Budi0csOq1gv4VZzOhZtYflhLx/iimkxpQHFmW3PZvn/jGXFuLD+GZlBLFIsCbkRJjkMTHBOEZjNsQltK6GY8t4/5ATPcYhaOkvQbI0Xcs7nTFisbQRBnmLAz3w+4Tw3zDWViZ06he4KgxHvpj54oOCf6dikCXqlywIMxsbEbbY0ThFOjrBruBGliNK7f7o3v+eKb+CTQrzeRNKplqVMoajyW1DUqAetmg7kAge5wxoUK7ND1q+mYXQum1+hLThbmfE1AVB/DUvOzAGjzCNYRT3AgXuQJJw7o56rUbTT1s1gSPQAfc7D6ntgapBZvncgqKpFOrWqGykqTH/J2MDAuZ4FSaoHq00eoLLNwDYkAHoNzHS2DcxmXorqrGWJhF7ja/ScStfiasTVDgrS/DcMI33N56WOJuhJNhGZz7ec1OqxpCYQqmrVYXAg2BJG3LGuR8oEUaj+fWDakLIZZdx6DsR+mGHDaFSuWYjywzek8yvIxyMHbHfEalLJ6pkmN5BYzyHT5fpio4DkfXYUgalQgHzN/6fMMAdJveLCTgaukHYfvqeeOc/5j5NWBFFZ81lIk6FExI7C2A8rxNCitWVkn4UsCBa56E/0jaMU9QvCLztUTqWWB5hv8yPpgBKj1DFJAxt0BudPM9Tvy3wpz3GCx77QD+vIdr4oP9PstqrvUqbrTMLy9ULcbEQTbHRzWkdA/E+EV6VirBBcv/V0NiYXoD7neA78DV1NeYj0GLXJsJ+k4Y8UzmjQoAC7AREdu4jlicr50ZaumYUHTq0umxE9P9pFxymMZp3g/h6jWLOnpaCORuD1nrhDRpMK6TZGJDC3pPKOxODctnwdJBlSAQexv+/bHHEagDiD8SyPl/wDX2xlJUxxdhdKtBKH1A8vfp8uW+IjjPFXpVqtISWqaVQAXufSR12ntiqq3fUd7YVcTz9KlmqNSqQPSQCVva2wBBjURPfC6XVFqLqx95tdEXSKSHYtdiJsQTYc5vOFRzbUvMSGqNSIKH0mGNjB1b8+l8Mn4jUrsKdBQi/EC5IZ420xaCL3N4xKMhFTzHBZWZgBzLCxGnmouvuBimqEhm+bAf+Y3qNyTaPY7c+XfHWZ4n5YLqoYzePxW+7REe0Y1yHD1ctFBhPICR8zhm3BXprqFJSAQf5hkEiQJ73MWO+JSG2iYTJZmvmkenTKKBBYMWG4b4QI7RimHDKKtqqU6rer0gsQqyCIA3i5ucNeFcaEfzoRh+BVm3WRaO2/bDRc1RNLzKhVUOxeFmP8Al88U9IcmYZE0DApFSYn0zA+Ytv3xhxsU1p6KTsKzH+WquZYk/wBMxG5JiwBOB+DcPpVWqVZ1USYpKdrCGa/Im4HaeeJrh+ZpUGzObga6lUpRQDUdItpRRe/QbTyxC1BWjnxRmqmUywLZiajelVaAsxOwALR33254keE+HqldjUzlV1pAgm8s5gWEkhekkcrYa0uAVa9Zc1n6vlqp9FCmZeDeGYSE6kLfuCMVFXiuSprFRVAAn1LO3c8/riqod/AzhWbylKl6ClNFn025WJIG/vjvIcUSvUd1nQnoWbSd2OncWKgEi98ccJyVJKBJQAVJZgQBAJkLHZfvOPOsr4pXJ5WvURNdSrVZqankoIp6ielpj8hs1bJpOx/478UUxUWkCNQF+o1bCN7jljHhfh9qrFyF0MQbi5MAXFriOf0xP+E+AS5zObchmaRqks03JCi46TaBi4pcfIcJTpPpiEBGkkixMH4U7kYlrStSpBlelUpulMNHmTGlfhCxNyZkyL7YjPHhqpVRaSmpTBSQSbkk/inkI53nDfKZuuc4zVzdEKqBsoJBkdZAF+wxJ5rxFVq5mmjU3VDmBcqVhbATy2E/PDSd4Pws/EHFTpeiKbggep9MgEQ+kAGbib7YS5HiNCXZQCWMsQxYdoNyB2tGwtEEpmzUerqAYNUclTcMNUDUDyAERgR6uXpOyLTCBfwzEc9um+Br8BM8ry9GO52/ffD3gHE/IrLJgP6D8+Z6XAwmbMBRa3fGCVNRtsbTzPtjrpv0zzwuOLVQQQzQOpPWR+uJ/L5pipSqQQBAc7iOZI/DI++NK2bmiFqXZSN+YA+7TGFlQarnabD974hIEUXhnxCaZ8qpISYQm2kkwR2Um/v74os54iUNSk+kllY/0kMI+82xB+UWALWIgEflPW35d8NVyGYqkmnSdupCne0x3xEqGi6/j00/GCB1WfvOJ/xQzMFehoYEENYW2i02E7gdsNOG8MqrQUVf5ZiDrBG2GOW4HlnI81qbkXAOkx8ibfLpjmUalZv2qMMrwqsuVCUWmpYyxkITuQbGxmF5Tg3I+FahOtmRiPxOuqDuSOQv74YvwdiJp1iqxIklp+XT2vgLhvEc0zlJjyjBUrpXYNuJ1QCOfMYtv9M/fA161eipeoJoreFGg/flg7hnHVreoqFQKCLyDztbkO2JviuezNfMLlW8sIQHZlBB0kkEQTY2+4xt4t8SUcnlvL2ZhoQD5X66RgX8FX6E5fPUs/mBVGryaHwnSVBJlYANyPi3A5Wwn8UUKNbNIHK+VRhFpyPVVfYXPJb9tQmMIM/42TLZdKWXE1VUamJsrEXFrswMjpPthNwHIZnNEFKb1CZkuYUartsZJJJJMj6Wxai/QKfxL4repOV4dLmNLOg2HPTy/wCx2w18Gf6e1qSq9VwrQdKySFDbyJ9Rub9zgzg/AauWp/ycusi7EsJJ53iOv98c0M7nKytUpGCJFzIET25RhdUqB74F8R4BorUlavUcVDGgaVA3jvFibdDgPxbwSh/CLpULU1KqxYmWGqeZ9IOFnhvOVa2b/ia1QstMuo1bCF0sY25m+FPjvxsHbTl9lsXmN5XVHaTE7lsJRt4FtDTxn48WlTNHLsC0QzAyFnkO47HCPwDwZ82+olSiwCSDEDkFsGMyegJJvzU+FvBwqwagaD8KyZM8yN4+nO4x6zR4MUy3lU3FKRBan2/pNr8rAdBGNJJRwLG2VFOnsotba5j8vthLkeJU6ucr1FhgqrTBGxIkmPqBgfg+XPl1RUcmmHce4Bgk8ybYm6Fb+HR6Wk+tluDf1D1ezCw+faMZ+gojfN5qm9Wu4UMWAU/8YiOwtPS2FPF+AUfINQTQgSHU7k7QJuPbCzKcBris6axoaCpgNK7xpY+mee5w849VqMkVSCnwkBSpX/dHOCBAEcu+ErTKwx4DkiqKGqSVHuSdjfnfnj5WXMVG8zLLWZWF9CIYILKAzONwBEAmI74L4X5AyzO4ZF33GoCZBLTKk2Pz54K4bliiRTJWnuksWMSTdgQT7m98WmSeJUqBdrye2GPmhbAS2B1qxZLnm3L6frjahT6Xvdj+mOlszSo0SmTeNTD6D54dcG4QHcBEaq/OPSo+ZP8AbA+QrPIWmqH3RGP1ZcXOQ40UprTNVTWP4Kagx29KxOMmygPJ8L8k+uhljJEknW31f0z7EYoq2apFZSabkW/Bb3iCMLtUghnLuROkNsOrMOnQc7YS5/MIgFOn6qtRtKhvVpm0gGwPP5YzasaKDK+IaqN5RQVbah6vUb87EflthbmhUzmZ0JT0EEayRGgbxbdj+snDPzaGSp+XTGqqbf7nbud5NySdhhZX8S0snRgsHzFZi7BeU9TsBFgT98HOjTG3iDMPQSlSp1n1OQtiBCgXNhPNb98EZnjFPh9AajLRtMliZJubkmZJOPPPEHEXYCuanvAiBuAOg/PCRc21diSGcteQQT0vLD6YIwtA8HA/1EqCs9SnHmPMsZt0AA5Add7YUVatXOOxl3diDquYPKTyjoMUHA/9PKtRtdRClOLyYYnr0xccO4ZR4ehK0XM3MkGT3MbdgBjR1HwVkp4e8B6fVUpGrtMtE/8AVRO/Ivf7Ysv/ACtddKUaHlqBcaQBA2AuIvyA54JXxiFplzTqEAX0hQo+pwDwbjTZuqczUXTTQFKSkzeQWYnYxYdr9b5ttgC8e8dZymfKWii1GgA3aJG59t4w3fOLl8poLQAIY7Ek3O8epp374lOL8co1M41YH00gyD/c34oPayz+eJnxF4sfNNp5LLKF5RAA72588CTYH3xD4mKIKNGQhJaoFtMkwJPIb9Jxt4ToCvDeS4QbuSLkcgN2PawHM4T8H8qsyqSRygAmT3O8nkOe0jHr3COFKlNAVCKANKiJgdYsonkPrOLdLKBnzgtdFFU+V5YUDcqSxM/0kiYjmdxgPjXGqooHyBEFRrg7mw09YPM9cFcf4pT/AJdBQJqVFMDop1E/aL9cLvEXEv5TU6aOxVdfp2t1Y2W9+ZtMYjWwRmuYajRp0ryRJ+tyfe+EPEgadbzXJZakTHq0svQDkQB85+WHCuNnMDSFJfZfMbSpiBpETqMbTE3v1peJ+HqNNqVcmp5qx6dJgDnA2tdv+uHGO6NyRhV4xTLaGD02UQA1N7j4rWvvGNuLZcutOpVJA8xIETaLggcrT2nHX8Vqqfy7SDMbAGLD326bYLzmYSUeo5TQ1hMTIiRFyRfuBqw+L8J6BP4ZWqA04akkNogLpeTud7CDpPX5YZmi0lkIAaCViYPMz3t9MK34xAdmlizkKAJMEQNuUXnGX/5WtMAaSf05XmOmJ5aY2zyvL5cAXsOQwQKgHysBgWpUG5Pyxh55JtjopvSUxp/EMYUELPzgdTH5YPpcS8tdFMXMyx3PvGy9r4Rp9++3+TjXz4sm/Mn9ThUFlDlvE700ZQql2PqboOQH33wNS4mabeYI82CFJ/DPPaAe/wBsKf4wILXJ7fl/fGHmkn1XPQfvbAoibGp4k5ltZBi7c45x0+WA2Y1BsSwuJmTPXmTjhnWBeew6/PfFD4a8Ms7CtmNVOkvwrOhn/UL+fLDaoVm/BfBdXMwKtRkT+iAGI9ixIHdgMWHCvBFLKw9EL5nUAMf/AHsfrAGAWz4CstCmqDpETO3cnax64LrO2Xoamc+kEwqqJPTbrbvvjGUnRfpo2fzSVwpqBtQMKAItvJXYCcLvEHiLMlzl1dA0CSoiJsNyYN8CcP4p/DprqvrzFVZhjJ2kKByW9wOY+qerWdA7lleq3xmfhPLeBiVFtjeFlxmslDJjLoQHKhR7CCzGf3MYlOO+ImoUVy9EAMiy7Ttq2APJo/fPCTK52o1VGqP8A1NNyQAWIB7hSLYn83mqrBi0+u5tzkmfvjeELZEmduzNoUFpI/DJJ3gADtio8N+FmLlq50AC4kEx3IsP3Y4w8M8AqVUJUwXtrHJeYB68t8WOSyVLKikCzVGJhRaBe7EAC/LUfvhzl8Q0NuFcHSmpNKiEG2qB9eRkjb23vGPufzVRszGpQukwu8dCx5mcD8Q4/pDEAkUxaPxEmLHneBfEjmOK1wHdVZmqQA0WAn8P6Yw1lJDrO5lUriosOJmoxOw06QB3JBsNg2CsvnA+QJUzqDFmNrTLEz8/yxLcd48mlaQUvU9Mqo5xBt1iDjduFNXovSVWpKnqIZzpkbqAPyj3OK4zRdHzJcPLZUhNA0mGcnbVLCV57xq7YZ0OIPSopQzDurDTof1MA42gxBB6TsSMLuGaqQ0toGogtoYwxG0kggRhmONQvqYOvMFrR7zPzxeC0yq5iq2dC0k9JIWsUBWB/UJPpM3A64N40r16gVaalEuzFZ62BHYX62GAOCcUNDMVGq1W01n9LNEoQBpkdCDp+Uxvhjx/xGKegpuX/mBBYgdI6mDHUYHVUJa7FPFM7Vy5VFVntPpbRAEchPXlhjl11KNYYtEmWnfpN4xpxbMLUhwQCFGlxYgNH5GJB5E4l8x4hoyPNpozAabSCImzDkZxCTkXiIymZ+eNkAB64FDQDjqlYE46mjIMaoT2jGJznJRb88DFySFkx74zUSYw1EnoOpVSefzx9apFl+ZP64CbfGlTaMFBY2yGfZL01Gobvpv/AO8/D8o98PqfieFHmHW5/CPgQe4ksx33xG0nMYNo1dEMACZ/EJB9xzxEooaZaZfxEEqCtWHpX/0qaiCSba2HK203PLqCM9xk1GDPBP4UvAHfmTHbniErZlgdcy7Ndjc3vN+dh9MG8MzBgzfvzxlKGGkWU2ZVa3qIGsbE/l2ntiRGZKVSpGpgbBv3c4o8sYAM3wi8Tn1K3MYj/l/qmXPUc16kVAaTR5l4FyvLYbcx2w84Pw9ajQIYgwdR27tzPsMTxzBQ6lhSyqxjqd8VXhWqWVnPxATP2v1xrMzV0VmWCAaSIRRdvhnnYDYYH4txpKdNiq+pwAq+239zhPnOJOxVSbFS57xYAn+nt3xN8P4k9aKrn1eaEECwG9hy/wAnEc2rC9HHHc07oiUwIspJ/qiZPSLx39hhIGrJUFMOYGza2PTlPUb4Y8aEBwPxRPzYH89umF2ayaq0iQQ7RfphxeDY34cKiIxWooI+MiNZm13uQvfBfCs6oMLWTSGMqssxY8gbn5jCnjFQoCVJBJvHy+2DuGUQ9GnVNqnqBYQJA22GBqwsoM3wgsimmRRUG8qGkfM+kzzwoahTUsvlqQWsxMgjaxE2n3wv8T5cl0/mVI0barb9DjTh6/ytMkhdu0kA7e/2GDkLC6OfpOypVOlgfKJBkxE02DewgmORvjrN1tBkOlVRe839xvPfCzKZYK9MyWNQS+ozJCmMNMvVLOkxeTt0E4bihJmGWzorh2MJ/SOkc5thXxOa7DU2kpYsCQW945i1z1w3ocJpqwgGTJJm974U5zhiI7fEZYySZ6Yjzwq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xQWFBUVGSEaFxgYGB4aHxweHh8aGB4hHxgdHSYfGxsjGxwXHy8gIycpLCwsFx4xNTAqNSYrLSkBCQoKDgwOGg8PGikkHBwpKSwpKSopKSkpKSwpKSwpKSkpKSwpKSkpKSwpKSkpLCwsKSkpLCwpLCwpLCwpKSkpLP/AABEIAJwAzQMBIgACEQEDEQH/xAAbAAADAQEBAQEAAAAAAAAAAAAEBQYDAgcBAP/EAD0QAAIBAgQEBAQEBQQBBAMAAAECEQMhAAQSMQVBUWEGEyJxMoGRoUKxwfAUI1LR4QdicoIVM5LS8RZDov/EABkBAAMBAQEAAAAAAAAAAAAAAAABAgMEBf/EAB8RAAIDAQEBAQEBAQAAAAAAAAABAhEhEjFBUWEyA//aAAwDAQACEQMRAD8A82o0IJ//AKPXBApFrAQDy5n+2OKKk3sI+g/zg3LeqTOlB8T+/IdWPTHA2eij9SypdwqLrfpFlH6YKHDdJh3AJsYh29hFh8zjbh9S0qhCbBZIMc2ZusEAH/cYw+4JkaAM1DqP4RssciOv7tjNsYqp5dQo0oAB+J/VHy2n2Bxr/EAep2JA5ncnoq8h+4xUM+XIslO3z+/vhdmqWVMavSQIGl9vZTIxHIdCleIsVY3UpcDmVuTuDJEG3T2xQ8H8azTAYKriBDGA3sdpxOZmlRElKxqOCCAU+HcC6kib/ljjg/DhmnKhtNSLvplY2JAmxA9x7YrwT0vqfiU2DIRPf9g4+5ytQcamZ0nnqMfS4/LCHM+CqtEA0a7ld2sw/JjH0xy3nJsyweRgz9sLofKfgDxHKEt6aisOXce/94wEhCuFiT8TE/hF7/25nljvi+dcCCkTu6AW9hN/pzxxw7hCBLnywCLk6mvEjVsBM2Fr8pnGbV6zROkOaPA6K3rUfNZ0uzEkhZmP9vqA2+uGnDeF0IC0KSqeUd+5/XGOZzbnXpF2IGsbBR8UAXn4jeN8H5evSpgaCdXXcn3GH00RQwXggABZ4ItaLC/XuTfHbUaPwmoG99J/IYTf+RW5aYH9QsPrsMFMZWPKUqexX8sHSYuWavm8uGKJUBYclH5mI7YySuPikNFp3v0HL6TgKtS9dNAPLAIBEzPzInDvPcDp1KJVZRojVTOlhO8GP0w0nLwTpemRyNRxZlEX0wfz/wAYls9nMyjtSKFDqEeqSVP4gwtptAjmb4qchmBTIRiRAgMeYFhJ69cEcdpK1DXF09UjcDYwTt1kf5xo4/USpUybyHhwsFOZZqrA6v6AvQAC55XP2xrmuG+SD5FMgLeN72k3P2kY04TxwN6YCnp/nmTjjxFn6nlQQU9Q2axHPb0z2MYnqyqdmtCsNILgO9yAYCibbweWOTn68wKagdV0kfWf0xM0+IlYi14iZH1/e2GS56oL6THbD34KkH1s5UsDWVCeREH2BjArVVYnUWYjmWY/kcc1OLK6EVELAbwJI52vIOJurxWnP8p3Km41BlIHLkZw1f0KEFDKmpdvRTEcrmeUcyeS/kMGpS18oRNgLhf/AJOef9gMcPW8yAnpQWA/MzzPVvpYDDHKZWdKSqqOpiZ5m/xHpysMNsugijUp6lDg6BGzfO8CZvc4qW8qpTC0iFG3oj+xOEz8Iy4uzO5N/SYF/a+2Pwp0EEJSYd9ZH31YlVRMj6/h8MQq1CCTN4O30sL/AF9sOuD+CFIPmVJPRQCfqwP0jCQ5qkBqLMpBkhXLfKIMg+2COGeJ0RyASAb3H6AGD2wtG/Btnv8AT2mVYU6hEjYqsE7i6gH88LeE8DXKVgazgsVITTIUcjAO/uRhsPF9CJaot+zD9MZ1+LLXU6RbrBt/8cEmKKYfleNaTGoHlvvj5xDLowLIJk3X/GJWhwNqjsyvTQKPi1SAdp9NrbwSOWGVFxl1AWq7xbUxAnb5/IAe53xnZVfgbS8O0gQXDNPK8df3J+WNW4Tl4CGiI5AyNr/CDO9+eM/Dtby6jySCy2BaQDuJESoPfqMVWT4jTrKQwFrEHcH8wMaR0zlaEWZytNUi1KIjSAzfRgR2nvgHz2JCIfi3LRcXmEELMDnOGHGvCzgmpQcsDcqx25WPO3LcRiTrNmBfVTTTtM3GxuACPliGt00i8wOThBesgqEVCG1iWELG3oFvabWxaLwnWLuR7AfWcTvBuHOtMs5UO2nWbEsY5WlVGwB7nDV6dSmuuZX3/T+2KjEmTZzmvBIJ1LUJO9zbBORFRQFqiHW0jZh1H9r4WJ4tVTp1+qJI3MbfSbTjPMeLJgaSQedv7SMaRcY6Q1KQ2zmTm4EkXj9MIuNcdFCoUb/0mUCwneQRHT93x+bxFUogM49JO03j92+uA+LslZwwYhR8SC5+VpBBvI6nEuSeoqKa9JfhnD62ttGtyxm+0crTCLHMmTiuyWXzGgh1RrRp1E26bfocPeDVqOkKilAtgBbp9T1wwzRtABbrePthKnrG5NHmPFciyv8AzFFODIXUv2i8G42wz4dm9IXkD8J35YC47wZFzN9RmZJOq9pggbRH1GN8vQsy29FwRcfUbR0tY9sNNIbVlBWoB11ogdhdl2nuDyYDCVuBZet6nR0aTJg3+lv/ALx9yfFDSqAzpWxBKmCswbG9vaTikr0QApVNasJBRrH2Mf5w8YvDyePLWWPqPbYHYDBGQ4bWb1+W+n8PpIE8rmxvGBkLU2DMgd5G4MQOkmOW8YsKnH0rJcgEAEydug6RgbVDJKtlq4MstRADteT9LAY4fVJA9Tb3+Fff+2PQ/D9TLsrBguuepuLbX98G5nw/lqm3p7GCPo2BfpPXw8vyzm8Gf6mIMR0GD8nwvzLUyCZupMH6n4v3OKPinhKmoGhwPrp+YvGJ+KlFwQIIsDaCOx5SMJv8LQZU8NVh6tIPKdQ/L+2Hq8KU/wAonTpEj0yJ5z2iR88acN4qKoXcssSOf7tg+vTFN5MMxJMT6QOpPMjp98Yyboq/hMZHOVUZldNNFLeaYCk7wq/jJkRpnlME4a0OMebHlglTYGBJ5f8AX93wPneEjMZqnUqudFK+mbN/SNIOmJvtthtlVAcuFCooMKBE23jlf/OHlIQDVrlXFMowYgnaVAnmept32xrT4oQSzBgV3dRsImCPxCOl8Mc1mQWV95iRvgfhfCqjKTUYeoligH9UenXOwgWwL0XzRnk+Ptp1AioN7WP+D2OBuLcIWsy1qJCmZZPwseR7EGCRzjGa0YYlCChUEBREGSCbfS/NW6Y1oZ2AUa4IMd+e3XvjRu8ZCVeCOhnB5wotrdjMkK2mYn4tj098N+HrURKaozmip9SkarE3ufUNyd8ZZXKUwzkhkDtJg/iPpJHSQBPtippcGGn0Pv1viY4ypNEPX4GVqCor6GVyPhnUo5TOxnodsfeMK7Kpp6VkSRzB+X64ecb4QxBHqVuqnflveD3xLcdyzaVM+j4ChJEk7Xn4he3ObXjDr4NMKoZdqtMCrBYXtsJ9+0H5nAKCaxvEMw94g/kYw94Flf5KWCs0noJk9bid74Dzfhpqb3rU1a5hiRMnrEbRiXg7sGHEaiyyIxSTBBE2MXU8ojBuT8QSdPqnvYfTbc474TRemsVFFjZgQykTPxC09sUVThtCugVlAJurCxB9/eMCVkypek/xR0qj+cjEpFQeneD0O8YAbiNPzUZAGRwSTI+E9I+Izv8AsYos7kCrUy6/DKa+3IxymYI7YU8YNJE8vMRTcsxpOtwDJIBtYm8cueAaYdUroKYemQ4JsANQZSYnTBuOftjDK5EKXKV6lMMxOgEEAm9gV2vuN8NeCinlMn5sL5jiajKPxNAjnzKg33JJ3st8us9woQTbzDc+0A25YqUeUTGVgtPiaVAPUYIkHefcGRhRxvw+jKdIUEwTpAEx1UWPusYXPWpUZ0M0WhS0mR0WAF98dJx9HGlpU9/0OCmmMT1abBl9QSoN7xbqG2k98VXBKebqkD0Bf6mIP3U3OEPEKbRM61/q5j3PMYL4Fk8xBNJCytuD6Q3zJBt1GLsGiyHCakQ1RD20n++E+d8H6mlG0k7jcH9R88EpwutYkuOsPIHu0gxP+0k4D4nxMoNGmoq7FiCJ5byYHzJPPphWJIOyfDRQpMiOBUbeoIt2APK15N+oxhnszICryi494Hy6Y78I5Sm1Vg4ZlYCzkEXsB1k97XAxV5jwhR1ipRApOOQ+E+67D5ffGbj0V1TP1PhdIUgpp6vSNzeY/q5HfExWcrUKqJpsDBNmU9GG09xbFNw12CBagKuohvcdDsRGxwn45ltFWQLNf9DhNYEXunHDVDLTLiQeYMbEjFF/44ov8v1iLA7/AF2P54ispmmBNMK2lYZWiRfYnoCZw8yfiPyx6/h6i8e4/fywoqvQkn8Eq1KySSrAyQtMRJLEte/pC7nDCnQdaZaS7ofUsXuOUbgzF8NMxVo5iCCA6XU9LQLH9cKGVmD03BRjpVnkQ4EEskGZ5QYxYWDVeKurCU0UyQqgwWJ2HpmR1JI5Yf8ADONekEGVOxH0PsZwsPBqaOugWB1ABSbkaSfkb/MY3ylRfJtAmSR3Nz7GeWF/QZRDiCuLkEe4B/tiQ8RuBWCDTrf1KrGFqFb2JsHUgGDcR0wpHFvwlzIYTJ3DT+v6Y5TPO1QhriSFkz2BUxIJWbDrh9YChRQZrPtTp0jpPV56e/U2A9ueG2W4slRQ0h1PX7gjkcTXEXZ6QFOCdS6piFHcfoL4yy+aSi4RELKZ2EEGeW4jax2wu/gc2U9fLi70heLqN47f1f8AEycDcL4rSqSqkKwsRFr9V3HPb7Y/fxgUKfVDXuCCI6g7e+Bczm6eoVFYI86mgRrPcbzYdsVnqFTeMc/xyiadRgRyaQY7H+5j7ThZxdxWajSUagGLMRBjRKgGNvivt8OEbcDWuz1gzUlqEl22L84CyQy8rjl9GmUfQhWknlLA9TtcwIBYzJPO+Jtej5o0zmcp0KXq0t5cekEBVPIkH4m/U2ubzlfOivUqMxNQK0KASNPyB59e2Dq2QpugAHnSbR6VJ7nnfpt2wTkOHU6A0CnrexYJ+GdpM3JuZwDw83pnc3JNhz++NqNu8/bB9Th1Jf8A98/9bYDrKgNiW6Wj7zjZiRvl6+ltgSOQ/cTvi24d4jXRquAp0gdTE2HYb+464hqNMs4UaRzZv6QNyft7mBhrw5qVaoKb6ghsoCgkRckEfCSJnleOQxNUEtK/h2eWrVm+1wdj39/0wXxvhtQIWoGbXQgGf+J2b2xkoWkmmnSSn/yJk/8AbmfecFZbidtLEe4/e+JtEb6S3D61Y1TqAg9gG2FtMzv2MRvi44JxXV6XPqH3xO8bycsKo5/EQN5sGn6A+/fANHNwzz6dBGq5aJiLbwZ64iLaZcl0i9z+Xka1+JfuOkfcYTcUqlqYI06ZvIm0H6EGMdcL4y7FlKkhb6hFvv8AuDgLjfElomAJNWYBErq6dpMD54tv6iIrdBsplJEshAJgwYMDqd4mf2ccU+FpqqsrElIkaiQpudjzjf5Y1zDRQQO0VOerbeYIUz8p5DHC5rWlRaR0gzte/dT0J2tOJVM0PiVkdmKqokySIk8wWO5jvhQ3Em88pTXXpiSzEKBsQDF2EyeRgYLr8Hp1RU0n+bCrB20wCLdJmT2xgdQQFyEqOdR07KLmB/1Budi0csOq1gv4VZzOhZtYflhLx/iimkxpQHFmW3PZvn/jGXFuLD+GZlBLFIsCbkRJjkMTHBOEZjNsQltK6GY8t4/5ATPcYhaOkvQbI0Xcs7nTFisbQRBnmLAz3w+4Tw3zDWViZ06he4KgxHvpj54oOCf6dikCXqlywIMxsbEbbY0ThFOjrBruBGliNK7f7o3v+eKb+CTQrzeRNKplqVMoajyW1DUqAetmg7kAge5wxoUK7ND1q+mYXQum1+hLThbmfE1AVB/DUvOzAGjzCNYRT3AgXuQJJw7o56rUbTT1s1gSPQAfc7D6ntgapBZvncgqKpFOrWqGykqTH/J2MDAuZ4FSaoHq00eoLLNwDYkAHoNzHS2DcxmXorqrGWJhF7ja/ScStfiasTVDgrS/DcMI33N56WOJuhJNhGZz7ec1OqxpCYQqmrVYXAg2BJG3LGuR8oEUaj+fWDakLIZZdx6DsR+mGHDaFSuWYjywzek8yvIxyMHbHfEalLJ6pkmN5BYzyHT5fpio4DkfXYUgalQgHzN/6fMMAdJveLCTgaukHYfvqeeOc/5j5NWBFFZ81lIk6FExI7C2A8rxNCitWVkn4UsCBa56E/0jaMU9QvCLztUTqWWB5hv8yPpgBKj1DFJAxt0BudPM9Tvy3wpz3GCx77QD+vIdr4oP9PstqrvUqbrTMLy9ULcbEQTbHRzWkdA/E+EV6VirBBcv/V0NiYXoD7neA78DV1NeYj0GLXJsJ+k4Y8UzmjQoAC7AREdu4jlicr50ZaumYUHTq0umxE9P9pFxymMZp3g/h6jWLOnpaCORuD1nrhDRpMK6TZGJDC3pPKOxODctnwdJBlSAQexv+/bHHEagDiD8SyPl/wDX2xlJUxxdhdKtBKH1A8vfp8uW+IjjPFXpVqtISWqaVQAXufSR12ntiqq3fUd7YVcTz9KlmqNSqQPSQCVva2wBBjURPfC6XVFqLqx95tdEXSKSHYtdiJsQTYc5vOFRzbUvMSGqNSIKH0mGNjB1b8+l8Mn4jUrsKdBQi/EC5IZ420xaCL3N4xKMhFTzHBZWZgBzLCxGnmouvuBimqEhm+bAf+Y3qNyTaPY7c+XfHWZ4n5YLqoYzePxW+7REe0Y1yHD1ctFBhPICR8zhm3BXprqFJSAQf5hkEiQJ73MWO+JSG2iYTJZmvmkenTKKBBYMWG4b4QI7RimHDKKtqqU6rer0gsQqyCIA3i5ucNeFcaEfzoRh+BVm3WRaO2/bDRc1RNLzKhVUOxeFmP8Al88U9IcmYZE0DApFSYn0zA+Ytv3xhxsU1p6KTsKzH+WquZYk/wBMxG5JiwBOB+DcPpVWqVZ1USYpKdrCGa/Im4HaeeJrh+ZpUGzObga6lUpRQDUdItpRRe/QbTyxC1BWjnxRmqmUywLZiajelVaAsxOwALR33254keE+HqldjUzlV1pAgm8s5gWEkhekkcrYa0uAVa9Zc1n6vlqp9FCmZeDeGYSE6kLfuCMVFXiuSprFRVAAn1LO3c8/riqod/AzhWbylKl6ClNFn025WJIG/vjvIcUSvUd1nQnoWbSd2OncWKgEi98ccJyVJKBJQAVJZgQBAJkLHZfvOPOsr4pXJ5WvURNdSrVZqankoIp6ielpj8hs1bJpOx/478UUxUWkCNQF+o1bCN7jljHhfh9qrFyF0MQbi5MAXFriOf0xP+E+AS5zObchmaRqks03JCi46TaBi4pcfIcJTpPpiEBGkkixMH4U7kYlrStSpBlelUpulMNHmTGlfhCxNyZkyL7YjPHhqpVRaSmpTBSQSbkk/inkI53nDfKZuuc4zVzdEKqBsoJBkdZAF+wxJ5rxFVq5mmjU3VDmBcqVhbATy2E/PDSd4Pws/EHFTpeiKbggep9MgEQ+kAGbib7YS5HiNCXZQCWMsQxYdoNyB2tGwtEEpmzUerqAYNUclTcMNUDUDyAERgR6uXpOyLTCBfwzEc9um+Br8BM8ry9GO52/ffD3gHE/IrLJgP6D8+Z6XAwmbMBRa3fGCVNRtsbTzPtjrpv0zzwuOLVQQQzQOpPWR+uJ/L5pipSqQQBAc7iOZI/DI++NK2bmiFqXZSN+YA+7TGFlQarnabD974hIEUXhnxCaZ8qpISYQm2kkwR2Um/v74os54iUNSk+kllY/0kMI+82xB+UWALWIgEflPW35d8NVyGYqkmnSdupCne0x3xEqGi6/j00/GCB1WfvOJ/xQzMFehoYEENYW2i02E7gdsNOG8MqrQUVf5ZiDrBG2GOW4HlnI81qbkXAOkx8ibfLpjmUalZv2qMMrwqsuVCUWmpYyxkITuQbGxmF5Tg3I+FahOtmRiPxOuqDuSOQv74YvwdiJp1iqxIklp+XT2vgLhvEc0zlJjyjBUrpXYNuJ1QCOfMYtv9M/fA161eipeoJoreFGg/flg7hnHVreoqFQKCLyDztbkO2JviuezNfMLlW8sIQHZlBB0kkEQTY2+4xt4t8SUcnlvL2ZhoQD5X66RgX8FX6E5fPUs/mBVGryaHwnSVBJlYANyPi3A5Wwn8UUKNbNIHK+VRhFpyPVVfYXPJb9tQmMIM/42TLZdKWXE1VUamJsrEXFrswMjpPthNwHIZnNEFKb1CZkuYUartsZJJJJMj6Wxai/QKfxL4repOV4dLmNLOg2HPTy/wCx2w18Gf6e1qSq9VwrQdKySFDbyJ9Rub9zgzg/AauWp/ycusi7EsJJ53iOv98c0M7nKytUpGCJFzIET25RhdUqB74F8R4BorUlavUcVDGgaVA3jvFibdDgPxbwSh/CLpULU1KqxYmWGqeZ9IOFnhvOVa2b/ia1QstMuo1bCF0sY25m+FPjvxsHbTl9lsXmN5XVHaTE7lsJRt4FtDTxn48WlTNHLsC0QzAyFnkO47HCPwDwZ82+olSiwCSDEDkFsGMyegJJvzU+FvBwqwagaD8KyZM8yN4+nO4x6zR4MUy3lU3FKRBan2/pNr8rAdBGNJJRwLG2VFOnsotba5j8vthLkeJU6ucr1FhgqrTBGxIkmPqBgfg+XPl1RUcmmHce4Bgk8ybYm6Fb+HR6Wk+tluDf1D1ezCw+faMZ+gojfN5qm9Wu4UMWAU/8YiOwtPS2FPF+AUfINQTQgSHU7k7QJuPbCzKcBris6axoaCpgNK7xpY+mee5w849VqMkVSCnwkBSpX/dHOCBAEcu+ErTKwx4DkiqKGqSVHuSdjfnfnj5WXMVG8zLLWZWF9CIYILKAzONwBEAmI74L4X5AyzO4ZF33GoCZBLTKk2Pz54K4bliiRTJWnuksWMSTdgQT7m98WmSeJUqBdrye2GPmhbAS2B1qxZLnm3L6frjahT6Xvdj+mOlszSo0SmTeNTD6D54dcG4QHcBEaq/OPSo+ZP8AbA+QrPIWmqH3RGP1ZcXOQ40UprTNVTWP4Kagx29KxOMmygPJ8L8k+uhljJEknW31f0z7EYoq2apFZSabkW/Bb3iCMLtUghnLuROkNsOrMOnQc7YS5/MIgFOn6qtRtKhvVpm0gGwPP5YzasaKDK+IaqN5RQVbah6vUb87EflthbmhUzmZ0JT0EEayRGgbxbdj+snDPzaGSp+XTGqqbf7nbud5NySdhhZX8S0snRgsHzFZi7BeU9TsBFgT98HOjTG3iDMPQSlSp1n1OQtiBCgXNhPNb98EZnjFPh9AajLRtMliZJubkmZJOPPPEHEXYCuanvAiBuAOg/PCRc21diSGcteQQT0vLD6YIwtA8HA/1EqCs9SnHmPMsZt0AA5Add7YUVatXOOxl3diDquYPKTyjoMUHA/9PKtRtdRClOLyYYnr0xccO4ZR4ehK0XM3MkGT3MbdgBjR1HwVkp4e8B6fVUpGrtMtE/8AVRO/Ivf7Ysv/ACtddKUaHlqBcaQBA2AuIvyA54JXxiFplzTqEAX0hQo+pwDwbjTZuqczUXTTQFKSkzeQWYnYxYdr9b5ttgC8e8dZymfKWii1GgA3aJG59t4w3fOLl8poLQAIY7Ek3O8epp374lOL8co1M41YH00gyD/c34oPayz+eJnxF4sfNNp5LLKF5RAA72588CTYH3xD4mKIKNGQhJaoFtMkwJPIb9Jxt4ToCvDeS4QbuSLkcgN2PawHM4T8H8qsyqSRygAmT3O8nkOe0jHr3COFKlNAVCKANKiJgdYsonkPrOLdLKBnzgtdFFU+V5YUDcqSxM/0kiYjmdxgPjXGqooHyBEFRrg7mw09YPM9cFcf4pT/AJdBQJqVFMDop1E/aL9cLvEXEv5TU6aOxVdfp2t1Y2W9+ZtMYjWwRmuYajRp0ryRJ+tyfe+EPEgadbzXJZakTHq0svQDkQB85+WHCuNnMDSFJfZfMbSpiBpETqMbTE3v1peJ+HqNNqVcmp5qx6dJgDnA2tdv+uHGO6NyRhV4xTLaGD02UQA1N7j4rWvvGNuLZcutOpVJA8xIETaLggcrT2nHX8Vqqfy7SDMbAGLD326bYLzmYSUeo5TQ1hMTIiRFyRfuBqw+L8J6BP4ZWqA04akkNogLpeTud7CDpPX5YZmi0lkIAaCViYPMz3t9MK34xAdmlizkKAJMEQNuUXnGX/5WtMAaSf05XmOmJ5aY2zyvL5cAXsOQwQKgHysBgWpUG5Pyxh55JtjopvSUxp/EMYUELPzgdTH5YPpcS8tdFMXMyx3PvGy9r4Rp9++3+TjXz4sm/Mn9ThUFlDlvE700ZQql2PqboOQH33wNS4mabeYI82CFJ/DPPaAe/wBsKf4wILXJ7fl/fGHmkn1XPQfvbAoibGp4k5ltZBi7c45x0+WA2Y1BsSwuJmTPXmTjhnWBeew6/PfFD4a8Ms7CtmNVOkvwrOhn/UL+fLDaoVm/BfBdXMwKtRkT+iAGI9ixIHdgMWHCvBFLKw9EL5nUAMf/AHsfrAGAWz4CstCmqDpETO3cnax64LrO2Xoamc+kEwqqJPTbrbvvjGUnRfpo2fzSVwpqBtQMKAItvJXYCcLvEHiLMlzl1dA0CSoiJsNyYN8CcP4p/DprqvrzFVZhjJ2kKByW9wOY+qerWdA7lleq3xmfhPLeBiVFtjeFlxmslDJjLoQHKhR7CCzGf3MYlOO+ImoUVy9EAMiy7Ttq2APJo/fPCTK52o1VGqP8A1NNyQAWIB7hSLYn83mqrBi0+u5tzkmfvjeELZEmduzNoUFpI/DJJ3gADtio8N+FmLlq50AC4kEx3IsP3Y4w8M8AqVUJUwXtrHJeYB68t8WOSyVLKikCzVGJhRaBe7EAC/LUfvhzl8Q0NuFcHSmpNKiEG2qB9eRkjb23vGPufzVRszGpQukwu8dCx5mcD8Q4/pDEAkUxaPxEmLHneBfEjmOK1wHdVZmqQA0WAn8P6Yw1lJDrO5lUriosOJmoxOw06QB3JBsNg2CsvnA+QJUzqDFmNrTLEz8/yxLcd48mlaQUvU9Mqo5xBt1iDjduFNXovSVWpKnqIZzpkbqAPyj3OK4zRdHzJcPLZUhNA0mGcnbVLCV57xq7YZ0OIPSopQzDurDTof1MA42gxBB6TsSMLuGaqQ0toGogtoYwxG0kggRhmONQvqYOvMFrR7zPzxeC0yq5iq2dC0k9JIWsUBWB/UJPpM3A64N40r16gVaalEuzFZ62BHYX62GAOCcUNDMVGq1W01n9LNEoQBpkdCDp+Uxvhjx/xGKegpuX/mBBYgdI6mDHUYHVUJa7FPFM7Vy5VFVntPpbRAEchPXlhjl11KNYYtEmWnfpN4xpxbMLUhwQCFGlxYgNH5GJB5E4l8x4hoyPNpozAabSCImzDkZxCTkXiIymZ+eNkAB64FDQDjqlYE46mjIMaoT2jGJznJRb88DFySFkx74zUSYw1EnoOpVSefzx9apFl+ZP64CbfGlTaMFBY2yGfZL01Gobvpv/AO8/D8o98PqfieFHmHW5/CPgQe4ksx33xG0nMYNo1dEMACZ/EJB9xzxEooaZaZfxEEqCtWHpX/0qaiCSba2HK203PLqCM9xk1GDPBP4UvAHfmTHbniErZlgdcy7Ndjc3vN+dh9MG8MzBgzfvzxlKGGkWU2ZVa3qIGsbE/l2ntiRGZKVSpGpgbBv3c4o8sYAM3wi8Tn1K3MYj/l/qmXPUc16kVAaTR5l4FyvLYbcx2w84Pw9ajQIYgwdR27tzPsMTxzBQ6lhSyqxjqd8VXhWqWVnPxATP2v1xrMzV0VmWCAaSIRRdvhnnYDYYH4txpKdNiq+pwAq+239zhPnOJOxVSbFS57xYAn+nt3xN8P4k9aKrn1eaEECwG9hy/wAnEc2rC9HHHc07oiUwIspJ/qiZPSLx39hhIGrJUFMOYGza2PTlPUb4Y8aEBwPxRPzYH89umF2ayaq0iQQ7RfphxeDY34cKiIxWooI+MiNZm13uQvfBfCs6oMLWTSGMqssxY8gbn5jCnjFQoCVJBJvHy+2DuGUQ9GnVNqnqBYQJA22GBqwsoM3wgsimmRRUG8qGkfM+kzzwoahTUsvlqQWsxMgjaxE2n3wv8T5cl0/mVI0barb9DjTh6/ytMkhdu0kA7e/2GDkLC6OfpOypVOlgfKJBkxE02DewgmORvjrN1tBkOlVRe839xvPfCzKZYK9MyWNQS+ozJCmMNMvVLOkxeTt0E4bihJmGWzorh2MJ/SOkc5thXxOa7DU2kpYsCQW945i1z1w3ocJpqwgGTJJm974U5zhiI7fEZYySZ6Yjzwq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hQSERQUExQWFBUVGSEaFxgYGB4aHxweHh8aGB4hHxgdHSYfGxsjGxwXHy8gIycpLCwsFx4xNTAqNSYrLSkBCQoKDgwOGg8PGikkHBwpKSwpKSopKSkpKSwpKSwpKSkpKSwpKSkpKSwpKSkpLCwsKSkpLCwpLCwpLCwpKSkpLP/AABEIAJwAzQMBIgACEQEDEQH/xAAbAAADAQEBAQEAAAAAAAAAAAAEBQYDAgcBAP/EAD0QAAIBAgQEBAQEBQQBBAMAAAECEQMhAAQSMQVBUWEGEyJxMoGRoUKxwfAUI1LR4QdicoIVM5LS8RZDov/EABkBAAMBAQEAAAAAAAAAAAAAAAABAgMEBf/EAB8RAAIDAQEBAQEBAQAAAAAAAAABAhEhEjFBUWEyA//aAAwDAQACEQMRAD8A82o0IJ//AKPXBApFrAQDy5n+2OKKk3sI+g/zg3LeqTOlB8T+/IdWPTHA2eij9SypdwqLrfpFlH6YKHDdJh3AJsYh29hFh8zjbh9S0qhCbBZIMc2ZusEAH/cYw+4JkaAM1DqP4RssciOv7tjNsYqp5dQo0oAB+J/VHy2n2Bxr/EAep2JA5ncnoq8h+4xUM+XIslO3z+/vhdmqWVMavSQIGl9vZTIxHIdCleIsVY3UpcDmVuTuDJEG3T2xQ8H8azTAYKriBDGA3sdpxOZmlRElKxqOCCAU+HcC6kib/ljjg/DhmnKhtNSLvplY2JAmxA9x7YrwT0vqfiU2DIRPf9g4+5ytQcamZ0nnqMfS4/LCHM+CqtEA0a7ld2sw/JjH0xy3nJsyweRgz9sLofKfgDxHKEt6aisOXce/94wEhCuFiT8TE/hF7/25nljvi+dcCCkTu6AW9hN/pzxxw7hCBLnywCLk6mvEjVsBM2Fr8pnGbV6zROkOaPA6K3rUfNZ0uzEkhZmP9vqA2+uGnDeF0IC0KSqeUd+5/XGOZzbnXpF2IGsbBR8UAXn4jeN8H5evSpgaCdXXcn3GH00RQwXggABZ4ItaLC/XuTfHbUaPwmoG99J/IYTf+RW5aYH9QsPrsMFMZWPKUqexX8sHSYuWavm8uGKJUBYclH5mI7YySuPikNFp3v0HL6TgKtS9dNAPLAIBEzPzInDvPcDp1KJVZRojVTOlhO8GP0w0nLwTpemRyNRxZlEX0wfz/wAYls9nMyjtSKFDqEeqSVP4gwtptAjmb4qchmBTIRiRAgMeYFhJ69cEcdpK1DXF09UjcDYwTt1kf5xo4/USpUybyHhwsFOZZqrA6v6AvQAC55XP2xrmuG+SD5FMgLeN72k3P2kY04TxwN6YCnp/nmTjjxFn6nlQQU9Q2axHPb0z2MYnqyqdmtCsNILgO9yAYCibbweWOTn68wKagdV0kfWf0xM0+IlYi14iZH1/e2GS56oL6THbD34KkH1s5UsDWVCeREH2BjArVVYnUWYjmWY/kcc1OLK6EVELAbwJI52vIOJurxWnP8p3Km41BlIHLkZw1f0KEFDKmpdvRTEcrmeUcyeS/kMGpS18oRNgLhf/AJOef9gMcPW8yAnpQWA/MzzPVvpYDDHKZWdKSqqOpiZ5m/xHpysMNsugijUp6lDg6BGzfO8CZvc4qW8qpTC0iFG3oj+xOEz8Iy4uzO5N/SYF/a+2Pwp0EEJSYd9ZH31YlVRMj6/h8MQq1CCTN4O30sL/AF9sOuD+CFIPmVJPRQCfqwP0jCQ5qkBqLMpBkhXLfKIMg+2COGeJ0RyASAb3H6AGD2wtG/Btnv8AT2mVYU6hEjYqsE7i6gH88LeE8DXKVgazgsVITTIUcjAO/uRhsPF9CJaot+zD9MZ1+LLXU6RbrBt/8cEmKKYfleNaTGoHlvvj5xDLowLIJk3X/GJWhwNqjsyvTQKPi1SAdp9NrbwSOWGVFxl1AWq7xbUxAnb5/IAe53xnZVfgbS8O0gQXDNPK8df3J+WNW4Tl4CGiI5AyNr/CDO9+eM/Dtby6jySCy2BaQDuJESoPfqMVWT4jTrKQwFrEHcH8wMaR0zlaEWZytNUi1KIjSAzfRgR2nvgHz2JCIfi3LRcXmEELMDnOGHGvCzgmpQcsDcqx25WPO3LcRiTrNmBfVTTTtM3GxuACPliGt00i8wOThBesgqEVCG1iWELG3oFvabWxaLwnWLuR7AfWcTvBuHOtMs5UO2nWbEsY5WlVGwB7nDV6dSmuuZX3/T+2KjEmTZzmvBIJ1LUJO9zbBORFRQFqiHW0jZh1H9r4WJ4tVTp1+qJI3MbfSbTjPMeLJgaSQedv7SMaRcY6Q1KQ2zmTm4EkXj9MIuNcdFCoUb/0mUCwneQRHT93x+bxFUogM49JO03j92+uA+LslZwwYhR8SC5+VpBBvI6nEuSeoqKa9JfhnD62ttGtyxm+0crTCLHMmTiuyWXzGgh1RrRp1E26bfocPeDVqOkKilAtgBbp9T1wwzRtABbrePthKnrG5NHmPFciyv8AzFFODIXUv2i8G42wz4dm9IXkD8J35YC47wZFzN9RmZJOq9pggbRH1GN8vQsy29FwRcfUbR0tY9sNNIbVlBWoB11ogdhdl2nuDyYDCVuBZet6nR0aTJg3+lv/ALx9yfFDSqAzpWxBKmCswbG9vaTikr0QApVNasJBRrH2Mf5w8YvDyePLWWPqPbYHYDBGQ4bWb1+W+n8PpIE8rmxvGBkLU2DMgd5G4MQOkmOW8YsKnH0rJcgEAEydug6RgbVDJKtlq4MstRADteT9LAY4fVJA9Tb3+Fff+2PQ/D9TLsrBguuepuLbX98G5nw/lqm3p7GCPo2BfpPXw8vyzm8Gf6mIMR0GD8nwvzLUyCZupMH6n4v3OKPinhKmoGhwPrp+YvGJ+KlFwQIIsDaCOx5SMJv8LQZU8NVh6tIPKdQ/L+2Hq8KU/wAonTpEj0yJ5z2iR88acN4qKoXcssSOf7tg+vTFN5MMxJMT6QOpPMjp98Yyboq/hMZHOVUZldNNFLeaYCk7wq/jJkRpnlME4a0OMebHlglTYGBJ5f8AX93wPneEjMZqnUqudFK+mbN/SNIOmJvtthtlVAcuFCooMKBE23jlf/OHlIQDVrlXFMowYgnaVAnmept32xrT4oQSzBgV3dRsImCPxCOl8Mc1mQWV95iRvgfhfCqjKTUYeoligH9UenXOwgWwL0XzRnk+Ptp1AioN7WP+D2OBuLcIWsy1qJCmZZPwseR7EGCRzjGa0YYlCChUEBREGSCbfS/NW6Y1oZ2AUa4IMd+e3XvjRu8ZCVeCOhnB5wotrdjMkK2mYn4tj098N+HrURKaozmip9SkarE3ufUNyd8ZZXKUwzkhkDtJg/iPpJHSQBPtippcGGn0Pv1viY4ypNEPX4GVqCor6GVyPhnUo5TOxnodsfeMK7Kpp6VkSRzB+X64ecb4QxBHqVuqnflveD3xLcdyzaVM+j4ChJEk7Xn4he3ObXjDr4NMKoZdqtMCrBYXtsJ9+0H5nAKCaxvEMw94g/kYw94Flf5KWCs0noJk9bid74Dzfhpqb3rU1a5hiRMnrEbRiXg7sGHEaiyyIxSTBBE2MXU8ojBuT8QSdPqnvYfTbc474TRemsVFFjZgQykTPxC09sUVThtCugVlAJurCxB9/eMCVkypek/xR0qj+cjEpFQeneD0O8YAbiNPzUZAGRwSTI+E9I+Izv8AsYos7kCrUy6/DKa+3IxymYI7YU8YNJE8vMRTcsxpOtwDJIBtYm8cueAaYdUroKYemQ4JsANQZSYnTBuOftjDK5EKXKV6lMMxOgEEAm9gV2vuN8NeCinlMn5sL5jiajKPxNAjnzKg33JJ3st8us9woQTbzDc+0A25YqUeUTGVgtPiaVAPUYIkHefcGRhRxvw+jKdIUEwTpAEx1UWPusYXPWpUZ0M0WhS0mR0WAF98dJx9HGlpU9/0OCmmMT1abBl9QSoN7xbqG2k98VXBKebqkD0Bf6mIP3U3OEPEKbRM61/q5j3PMYL4Fk8xBNJCytuD6Q3zJBt1GLsGiyHCakQ1RD20n++E+d8H6mlG0k7jcH9R88EpwutYkuOsPIHu0gxP+0k4D4nxMoNGmoq7FiCJ5byYHzJPPphWJIOyfDRQpMiOBUbeoIt2APK15N+oxhnszICryi494Hy6Y78I5Sm1Vg4ZlYCzkEXsB1k97XAxV5jwhR1ipRApOOQ+E+67D5ffGbj0V1TP1PhdIUgpp6vSNzeY/q5HfExWcrUKqJpsDBNmU9GG09xbFNw12CBagKuohvcdDsRGxwn45ltFWQLNf9DhNYEXunHDVDLTLiQeYMbEjFF/44ov8v1iLA7/AF2P54ispmmBNMK2lYZWiRfYnoCZw8yfiPyx6/h6i8e4/fywoqvQkn8Eq1KySSrAyQtMRJLEte/pC7nDCnQdaZaS7ofUsXuOUbgzF8NMxVo5iCCA6XU9LQLH9cKGVmD03BRjpVnkQ4EEskGZ5QYxYWDVeKurCU0UyQqgwWJ2HpmR1JI5Yf8ADONekEGVOxH0PsZwsPBqaOugWB1ABSbkaSfkb/MY3ylRfJtAmSR3Nz7GeWF/QZRDiCuLkEe4B/tiQ8RuBWCDTrf1KrGFqFb2JsHUgGDcR0wpHFvwlzIYTJ3DT+v6Y5TPO1QhriSFkz2BUxIJWbDrh9YChRQZrPtTp0jpPV56e/U2A9ueG2W4slRQ0h1PX7gjkcTXEXZ6QFOCdS6piFHcfoL4yy+aSi4RELKZ2EEGeW4jax2wu/gc2U9fLi70heLqN47f1f8AEycDcL4rSqSqkKwsRFr9V3HPb7Y/fxgUKfVDXuCCI6g7e+Bczm6eoVFYI86mgRrPcbzYdsVnqFTeMc/xyiadRgRyaQY7H+5j7ThZxdxWajSUagGLMRBjRKgGNvivt8OEbcDWuz1gzUlqEl22L84CyQy8rjl9GmUfQhWknlLA9TtcwIBYzJPO+Jtej5o0zmcp0KXq0t5cekEBVPIkH4m/U2ubzlfOivUqMxNQK0KASNPyB59e2Dq2QpugAHnSbR6VJ7nnfpt2wTkOHU6A0CnrexYJ+GdpM3JuZwDw83pnc3JNhz++NqNu8/bB9Th1Jf8A98/9bYDrKgNiW6Wj7zjZiRvl6+ltgSOQ/cTvi24d4jXRquAp0gdTE2HYb+464hqNMs4UaRzZv6QNyft7mBhrw5qVaoKb6ghsoCgkRckEfCSJnleOQxNUEtK/h2eWrVm+1wdj39/0wXxvhtQIWoGbXQgGf+J2b2xkoWkmmnSSn/yJk/8AbmfecFZbidtLEe4/e+JtEb6S3D61Y1TqAg9gG2FtMzv2MRvi44JxXV6XPqH3xO8bycsKo5/EQN5sGn6A+/fANHNwzz6dBGq5aJiLbwZ64iLaZcl0i9z+Xka1+JfuOkfcYTcUqlqYI06ZvIm0H6EGMdcL4y7FlKkhb6hFvv8AuDgLjfElomAJNWYBErq6dpMD54tv6iIrdBsplJEshAJgwYMDqd4mf2ccU+FpqqsrElIkaiQpudjzjf5Y1zDRQQO0VOerbeYIUz8p5DHC5rWlRaR0gzte/dT0J2tOJVM0PiVkdmKqokySIk8wWO5jvhQ3Em88pTXXpiSzEKBsQDF2EyeRgYLr8Hp1RU0n+bCrB20wCLdJmT2xgdQQFyEqOdR07KLmB/1Budi0csOq1gv4VZzOhZtYflhLx/iimkxpQHFmW3PZvn/jGXFuLD+GZlBLFIsCbkRJjkMTHBOEZjNsQltK6GY8t4/5ATPcYhaOkvQbI0Xcs7nTFisbQRBnmLAz3w+4Tw3zDWViZ06he4KgxHvpj54oOCf6dikCXqlywIMxsbEbbY0ThFOjrBruBGliNK7f7o3v+eKb+CTQrzeRNKplqVMoajyW1DUqAetmg7kAge5wxoUK7ND1q+mYXQum1+hLThbmfE1AVB/DUvOzAGjzCNYRT3AgXuQJJw7o56rUbTT1s1gSPQAfc7D6ntgapBZvncgqKpFOrWqGykqTH/J2MDAuZ4FSaoHq00eoLLNwDYkAHoNzHS2DcxmXorqrGWJhF7ja/ScStfiasTVDgrS/DcMI33N56WOJuhJNhGZz7ec1OqxpCYQqmrVYXAg2BJG3LGuR8oEUaj+fWDakLIZZdx6DsR+mGHDaFSuWYjywzek8yvIxyMHbHfEalLJ6pkmN5BYzyHT5fpio4DkfXYUgalQgHzN/6fMMAdJveLCTgaukHYfvqeeOc/5j5NWBFFZ81lIk6FExI7C2A8rxNCitWVkn4UsCBa56E/0jaMU9QvCLztUTqWWB5hv8yPpgBKj1DFJAxt0BudPM9Tvy3wpz3GCx77QD+vIdr4oP9PstqrvUqbrTMLy9ULcbEQTbHRzWkdA/E+EV6VirBBcv/V0NiYXoD7neA78DV1NeYj0GLXJsJ+k4Y8UzmjQoAC7AREdu4jlicr50ZaumYUHTq0umxE9P9pFxymMZp3g/h6jWLOnpaCORuD1nrhDRpMK6TZGJDC3pPKOxODctnwdJBlSAQexv+/bHHEagDiD8SyPl/wDX2xlJUxxdhdKtBKH1A8vfp8uW+IjjPFXpVqtISWqaVQAXufSR12ntiqq3fUd7YVcTz9KlmqNSqQPSQCVva2wBBjURPfC6XVFqLqx95tdEXSKSHYtdiJsQTYc5vOFRzbUvMSGqNSIKH0mGNjB1b8+l8Mn4jUrsKdBQi/EC5IZ420xaCL3N4xKMhFTzHBZWZgBzLCxGnmouvuBimqEhm+bAf+Y3qNyTaPY7c+XfHWZ4n5YLqoYzePxW+7REe0Y1yHD1ctFBhPICR8zhm3BXprqFJSAQf5hkEiQJ73MWO+JSG2iYTJZmvmkenTKKBBYMWG4b4QI7RimHDKKtqqU6rer0gsQqyCIA3i5ucNeFcaEfzoRh+BVm3WRaO2/bDRc1RNLzKhVUOxeFmP8Al88U9IcmYZE0DApFSYn0zA+Ytv3xhxsU1p6KTsKzH+WquZYk/wBMxG5JiwBOB+DcPpVWqVZ1USYpKdrCGa/Im4HaeeJrh+ZpUGzObga6lUpRQDUdItpRRe/QbTyxC1BWjnxRmqmUywLZiajelVaAsxOwALR33254keE+HqldjUzlV1pAgm8s5gWEkhekkcrYa0uAVa9Zc1n6vlqp9FCmZeDeGYSE6kLfuCMVFXiuSprFRVAAn1LO3c8/riqod/AzhWbylKl6ClNFn025WJIG/vjvIcUSvUd1nQnoWbSd2OncWKgEi98ccJyVJKBJQAVJZgQBAJkLHZfvOPOsr4pXJ5WvURNdSrVZqankoIp6ielpj8hs1bJpOx/478UUxUWkCNQF+o1bCN7jljHhfh9qrFyF0MQbi5MAXFriOf0xP+E+AS5zObchmaRqks03JCi46TaBi4pcfIcJTpPpiEBGkkixMH4U7kYlrStSpBlelUpulMNHmTGlfhCxNyZkyL7YjPHhqpVRaSmpTBSQSbkk/inkI53nDfKZuuc4zVzdEKqBsoJBkdZAF+wxJ5rxFVq5mmjU3VDmBcqVhbATy2E/PDSd4Pws/EHFTpeiKbggep9MgEQ+kAGbib7YS5HiNCXZQCWMsQxYdoNyB2tGwtEEpmzUerqAYNUclTcMNUDUDyAERgR6uXpOyLTCBfwzEc9um+Br8BM8ry9GO52/ffD3gHE/IrLJgP6D8+Z6XAwmbMBRa3fGCVNRtsbTzPtjrpv0zzwuOLVQQQzQOpPWR+uJ/L5pipSqQQBAc7iOZI/DI++NK2bmiFqXZSN+YA+7TGFlQarnabD974hIEUXhnxCaZ8qpISYQm2kkwR2Um/v74os54iUNSk+kllY/0kMI+82xB+UWALWIgEflPW35d8NVyGYqkmnSdupCne0x3xEqGi6/j00/GCB1WfvOJ/xQzMFehoYEENYW2i02E7gdsNOG8MqrQUVf5ZiDrBG2GOW4HlnI81qbkXAOkx8ibfLpjmUalZv2qMMrwqsuVCUWmpYyxkITuQbGxmF5Tg3I+FahOtmRiPxOuqDuSOQv74YvwdiJp1iqxIklp+XT2vgLhvEc0zlJjyjBUrpXYNuJ1QCOfMYtv9M/fA161eipeoJoreFGg/flg7hnHVreoqFQKCLyDztbkO2JviuezNfMLlW8sIQHZlBB0kkEQTY2+4xt4t8SUcnlvL2ZhoQD5X66RgX8FX6E5fPUs/mBVGryaHwnSVBJlYANyPi3A5Wwn8UUKNbNIHK+VRhFpyPVVfYXPJb9tQmMIM/42TLZdKWXE1VUamJsrEXFrswMjpPthNwHIZnNEFKb1CZkuYUartsZJJJJMj6Wxai/QKfxL4repOV4dLmNLOg2HPTy/wCx2w18Gf6e1qSq9VwrQdKySFDbyJ9Rub9zgzg/AauWp/ycusi7EsJJ53iOv98c0M7nKytUpGCJFzIET25RhdUqB74F8R4BorUlavUcVDGgaVA3jvFibdDgPxbwSh/CLpULU1KqxYmWGqeZ9IOFnhvOVa2b/ia1QstMuo1bCF0sY25m+FPjvxsHbTl9lsXmN5XVHaTE7lsJRt4FtDTxn48WlTNHLsC0QzAyFnkO47HCPwDwZ82+olSiwCSDEDkFsGMyegJJvzU+FvBwqwagaD8KyZM8yN4+nO4x6zR4MUy3lU3FKRBan2/pNr8rAdBGNJJRwLG2VFOnsotba5j8vthLkeJU6ucr1FhgqrTBGxIkmPqBgfg+XPl1RUcmmHce4Bgk8ybYm6Fb+HR6Wk+tluDf1D1ezCw+faMZ+gojfN5qm9Wu4UMWAU/8YiOwtPS2FPF+AUfINQTQgSHU7k7QJuPbCzKcBris6axoaCpgNK7xpY+mee5w849VqMkVSCnwkBSpX/dHOCBAEcu+ErTKwx4DkiqKGqSVHuSdjfnfnj5WXMVG8zLLWZWF9CIYILKAzONwBEAmI74L4X5AyzO4ZF33GoCZBLTKk2Pz54K4bliiRTJWnuksWMSTdgQT7m98WmSeJUqBdrye2GPmhbAS2B1qxZLnm3L6frjahT6Xvdj+mOlszSo0SmTeNTD6D54dcG4QHcBEaq/OPSo+ZP8AbA+QrPIWmqH3RGP1ZcXOQ40UprTNVTWP4Kagx29KxOMmygPJ8L8k+uhljJEknW31f0z7EYoq2apFZSabkW/Bb3iCMLtUghnLuROkNsOrMOnQc7YS5/MIgFOn6qtRtKhvVpm0gGwPP5YzasaKDK+IaqN5RQVbah6vUb87EflthbmhUzmZ0JT0EEayRGgbxbdj+snDPzaGSp+XTGqqbf7nbud5NySdhhZX8S0snRgsHzFZi7BeU9TsBFgT98HOjTG3iDMPQSlSp1n1OQtiBCgXNhPNb98EZnjFPh9AajLRtMliZJubkmZJOPPPEHEXYCuanvAiBuAOg/PCRc21diSGcteQQT0vLD6YIwtA8HA/1EqCs9SnHmPMsZt0AA5Add7YUVatXOOxl3diDquYPKTyjoMUHA/9PKtRtdRClOLyYYnr0xccO4ZR4ehK0XM3MkGT3MbdgBjR1HwVkp4e8B6fVUpGrtMtE/8AVRO/Ivf7Ysv/ACtddKUaHlqBcaQBA2AuIvyA54JXxiFplzTqEAX0hQo+pwDwbjTZuqczUXTTQFKSkzeQWYnYxYdr9b5ttgC8e8dZymfKWii1GgA3aJG59t4w3fOLl8poLQAIY7Ek3O8epp374lOL8co1M41YH00gyD/c34oPayz+eJnxF4sfNNp5LLKF5RAA72588CTYH3xD4mKIKNGQhJaoFtMkwJPIb9Jxt4ToCvDeS4QbuSLkcgN2PawHM4T8H8qsyqSRygAmT3O8nkOe0jHr3COFKlNAVCKANKiJgdYsonkPrOLdLKBnzgtdFFU+V5YUDcqSxM/0kiYjmdxgPjXGqooHyBEFRrg7mw09YPM9cFcf4pT/AJdBQJqVFMDop1E/aL9cLvEXEv5TU6aOxVdfp2t1Y2W9+ZtMYjWwRmuYajRp0ryRJ+tyfe+EPEgadbzXJZakTHq0svQDkQB85+WHCuNnMDSFJfZfMbSpiBpETqMbTE3v1peJ+HqNNqVcmp5qx6dJgDnA2tdv+uHGO6NyRhV4xTLaGD02UQA1N7j4rWvvGNuLZcutOpVJA8xIETaLggcrT2nHX8Vqqfy7SDMbAGLD326bYLzmYSUeo5TQ1hMTIiRFyRfuBqw+L8J6BP4ZWqA04akkNogLpeTud7CDpPX5YZmi0lkIAaCViYPMz3t9MK34xAdmlizkKAJMEQNuUXnGX/5WtMAaSf05XmOmJ5aY2zyvL5cAXsOQwQKgHysBgWpUG5Pyxh55JtjopvSUxp/EMYUELPzgdTH5YPpcS8tdFMXMyx3PvGy9r4Rp9++3+TjXz4sm/Mn9ThUFlDlvE700ZQql2PqboOQH33wNS4mabeYI82CFJ/DPPaAe/wBsKf4wILXJ7fl/fGHmkn1XPQfvbAoibGp4k5ltZBi7c45x0+WA2Y1BsSwuJmTPXmTjhnWBeew6/PfFD4a8Ms7CtmNVOkvwrOhn/UL+fLDaoVm/BfBdXMwKtRkT+iAGI9ixIHdgMWHCvBFLKw9EL5nUAMf/AHsfrAGAWz4CstCmqDpETO3cnax64LrO2Xoamc+kEwqqJPTbrbvvjGUnRfpo2fzSVwpqBtQMKAItvJXYCcLvEHiLMlzl1dA0CSoiJsNyYN8CcP4p/DprqvrzFVZhjJ2kKByW9wOY+qerWdA7lleq3xmfhPLeBiVFtjeFlxmslDJjLoQHKhR7CCzGf3MYlOO+ImoUVy9EAMiy7Ttq2APJo/fPCTK52o1VGqP8A1NNyQAWIB7hSLYn83mqrBi0+u5tzkmfvjeELZEmduzNoUFpI/DJJ3gADtio8N+FmLlq50AC4kEx3IsP3Y4w8M8AqVUJUwXtrHJeYB68t8WOSyVLKikCzVGJhRaBe7EAC/LUfvhzl8Q0NuFcHSmpNKiEG2qB9eRkjb23vGPufzVRszGpQukwu8dCx5mcD8Q4/pDEAkUxaPxEmLHneBfEjmOK1wHdVZmqQA0WAn8P6Yw1lJDrO5lUriosOJmoxOw06QB3JBsNg2CsvnA+QJUzqDFmNrTLEz8/yxLcd48mlaQUvU9Mqo5xBt1iDjduFNXovSVWpKnqIZzpkbqAPyj3OK4zRdHzJcPLZUhNA0mGcnbVLCV57xq7YZ0OIPSopQzDurDTof1MA42gxBB6TsSMLuGaqQ0toGogtoYwxG0kggRhmONQvqYOvMFrR7zPzxeC0yq5iq2dC0k9JIWsUBWB/UJPpM3A64N40r16gVaalEuzFZ62BHYX62GAOCcUNDMVGq1W01n9LNEoQBpkdCDp+Uxvhjx/xGKegpuX/mBBYgdI6mDHUYHVUJa7FPFM7Vy5VFVntPpbRAEchPXlhjl11KNYYtEmWnfpN4xpxbMLUhwQCFGlxYgNH5GJB5E4l8x4hoyPNpozAabSCImzDkZxCTkXiIymZ+eNkAB64FDQDjqlYE46mjIMaoT2jGJznJRb88DFySFkx74zUSYw1EnoOpVSefzx9apFl+ZP64CbfGlTaMFBY2yGfZL01Gobvpv/AO8/D8o98PqfieFHmHW5/CPgQe4ksx33xG0nMYNo1dEMACZ/EJB9xzxEooaZaZfxEEqCtWHpX/0qaiCSba2HK203PLqCM9xk1GDPBP4UvAHfmTHbniErZlgdcy7Ndjc3vN+dh9MG8MzBgzfvzxlKGGkWU2ZVa3qIGsbE/l2ntiRGZKVSpGpgbBv3c4o8sYAM3wi8Tn1K3MYj/l/qmXPUc16kVAaTR5l4FyvLYbcx2w84Pw9ajQIYgwdR27tzPsMTxzBQ6lhSyqxjqd8VXhWqWVnPxATP2v1xrMzV0VmWCAaSIRRdvhnnYDYYH4txpKdNiq+pwAq+239zhPnOJOxVSbFS57xYAn+nt3xN8P4k9aKrn1eaEECwG9hy/wAnEc2rC9HHHc07oiUwIspJ/qiZPSLx39hhIGrJUFMOYGza2PTlPUb4Y8aEBwPxRPzYH89umF2ayaq0iQQ7RfphxeDY34cKiIxWooI+MiNZm13uQvfBfCs6oMLWTSGMqssxY8gbn5jCnjFQoCVJBJvHy+2DuGUQ9GnVNqnqBYQJA22GBqwsoM3wgsimmRRUG8qGkfM+kzzwoahTUsvlqQWsxMgjaxE2n3wv8T5cl0/mVI0barb9DjTh6/ytMkhdu0kA7e/2GDkLC6OfpOypVOlgfKJBkxE02DewgmORvjrN1tBkOlVRe839xvPfCzKZYK9MyWNQS+ozJCmMNMvVLOkxeTt0E4bihJmGWzorh2MJ/SOkc5thXxOa7DU2kpYsCQW945i1z1w3ocJpqwgGTJJm974U5zhiI7fEZYySZ6Yjzwq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hQSEBUUEhQVFRUWFBgVFRgWFxgUGBYXFhgVGBcUGBYZHSYfGBwjGhcaHy8gIycpLCwsGB40NTAqNSYrLCkBCQoKDgwOGg8PGiwkHyQsLCwsLCwvLCwsLCwsKSksLCksLCwsLCwsKSwsLCwsLCwsLCwsLCwsLCwsLCwsLCwsLP/AABEIALABHgMBIgACEQEDEQH/xAAcAAABBQEBAQAAAAAAAAAAAAACAAEDBAUGBwj/xABDEAABAgQEBAMGBAQDBgcAAAABAhEAAyExBBJBUQUiYXEGE4EykaGx0fAjQsHhBxRS8WKCkhUzQ1Ny0hYkc4OTsuL/xAAZAQADAQEBAAAAAAAAAAAAAAAAAQIDBAX/xAAtEQACAgEDAwIFAwUAAAAAAAAAAQIREgMhMRNBUaHRBCJCYXFSkbEUMjND8P/aAAwDAQACEQMRAD8A9gCoMGBSINo3ZyJDgwQVAwQiTRBZoTwMPCKHeE8CTCeCgsJ4TwLwngoLDeE8A8J4KHYbws0A8O8KgsJ4TwMIQDsJ4Tw0KAAnhPDQoQwnhQ0KAY8KGeE8ADwnhnhs0ABPCeBzQs0AWE8NmgXhQCsJ4Z4aGeGKws0MTAvCgJsRMApUEYExSJYMKHaGhmY8OIZoeAoeHENDPCKChoYqhBUAWOIeGhGAY7wxMNCeAQUJ4GFAMOHECDCeEMN4Z4GHhDsd4eAeE8ABvCgXh3gGKHhnhngAdoeBeE8ADwoaFAA8M8JoTQAJ4UJoTQxChododoBUC0M0EYQEFiojMKJSmGCYdk4gtDhMHlhNCsqgSmAKoIzYETRD3E2iNRhQlGGSqKM+4gTBVg0iD8uE2WosCFB5IfJCsqgBCg8ohZIVjojeE8HlhZYLCgM0NngyIaHYqYIXDhUO8M4gGPmhwYEmEBCCw4ErhGEGgGILhwqGYbQ7iAB3ggqEGhiBCGOFQxMMFCDCoAA8yGCzEmaGzwAA5ggqEqYIAzxD5JtLuEZbw6UNEYxEEJsFMScTM8W8dODwqpqUGYvMlCEjVazlTm6Pdqx5Jhf4w45C1KmeTMSaZCkJCSXYpyso0Bq6hXtB8a8VYjFygiegJmIXmlrRMyBlXQtKVVqAyrt1MchxPhk+asKUUqUEhFNQl2LsNKV2jVKKW5wz1ZzlcdkdVxD+MOKmIKDkSJgYmVmlLRzD2ZhJqQCLUzUg/BXjmZLxKXmTTJWoJWiZMVMSgNzF1AqBBq4IG/TihwGbmAIDakED0i/wbCLw+KlziQci0rAH5glQpQFnD7xVwon5rTs+hsTxyQhcuXMmISuapSJYf2lJopI2INK6lrxTx3HpSA4Klc6pbJSSXQwVTUBxXrHjeNTJmYkz/wAVKjOM0BKiQkqmFdMyaV1G0a/G/EwxLBUsIGYqGXMDmVlL5m6fExkpRRpqakmqS3O+4h40w0mSiatZKFrKBlSpRCk+06bjLq8XcT4tw0iWha5gKZgCpeTnzJLcwbStz848lxyU4pIRlUEhRXllFTFagAVKu5YAVsI2ZOAzykIVhFLKEJQFnMk5EHkT6AlL6htaxL1YPYcepFXtZ6bgPEuGnAmXOQWliYX5WRXmOZqAgg7G7R5txr+OCkYpSJEqWqSiYQVKJzTEpJBKTQJdqUOm8HL4P5cmaJchSCuUZbqzzGS75EpysxPxYm0cIjgk5c3y8pCiapUhQUkUcqTkt23iFOJpKc+D33gPijD46UJmHmAjVJ5VpIZwpPre3WNKYqPFvCHh9eCxSJqsxyoUCEyppcqSQ3sinNf/AAx6BP42VhLKVLZQJZC05gH5TmSadmNIOpFF9S+a/cteLfFsvBYczFEFZBEpD1WrT0Duekc9/Dr+JKsbMXJnhKZrZ5ZSGSpI9pNzzC/Z9ozv4gYM4+SkBcoKQXSFOkczPzMSO1t9COG4FxNfDMVnHlrWElCglSVJUlTOyhV3H7RanFrYylqOLs+hMVxGXKQVzFBCU1UpRAA9YwcZ/EXBpw/nomeal8rSwSQooUsBQNUuEmpFPfHHeOcZO4hgJScOlyZiJi0pUCWyqYaWUQfdHPeHvD02Vh8XmkzkzQlBkkpL5kiY5QE1KiFEXYZ7EwlPT8mrlNr5T0XC/wAVcGpctC/NlGYBWYjKhJNgVPYv7VqiojrJ09KUlSiwAck2A3j5t8ScQnK8tM+TkWEOXQUFRPKVGvMSECpq72tHZ+E/GeIxiF4aesqHlgBQl1YUOZQN6ivQxTcVvexOc0uNzvuL+PcFhZvlTZ4C9QlKl5f+rKC3zibg/jTB4pYRJnpUshwkhSCaOWCgHYaCPLfGHh7EKnmfKzTfMTkmAIGZIUCCQBemoq7wfhDwbNw8yXiFTFImJUSEBLhiCkZrM4Jo1jE9WHNjSn4PaEzAXAILXq7d9oMGPPsBLmSsTMxCZiXmAhQ8tIFTmckGpd/fGd4vxHEcQUjDzTLQlJJ8tXlFS3DAkFyGrdrwurp+f5HFz7x/j3PVaQ4Mef4fjOOEpAUtGcJSFukGrDMcwDGusTHjOM/5ifcP+2Gp6b+pevsQ9aS/1y9Pc7oxGhaVPlUCxILEFiLg7EbRwauN47RaXFrMe/JHESPD/EEJnpExLTwoKHmkJPmEZlFOWpYQOcF9SHDUlP6GvzR7t5UCqX1jxjwngMdg5iimYlKVJYjOFgl3djR6XazxuTOLcRzK/FSQACllhLnUHl9YalDnNEz1ZJ0tNv8Ab3PShJ6wYBEePY/xjjJTCYVZiCWTMSQ27iwv7jE3CvEGLnoJzzUMW9pRCqaKEafI/rRi/iZrjSl6e564QYAiPMBPxQI/EmGmZ8672Zt2+URSeOY8Fvx0h7lSSNKkk2h1p/rRH9Xqd9GXoeolBiJTx5pM8W45JIPmUdqSy/YiKE/x5jKj8R3aqkJB6ki0UlH9aIn8TKv8cvT3PViTtEf80do8nw/jzFLOU+YnbmoXIFxtU+kacrxDiVf8UeqtD3EaVDvJHLL4qd7Qfp7gSfB8zX4rr8HiyjwerXL/AKj9I6OahSrLy1qw+FXb3QZf+pv8o/UR4jm/J7UYpdjGl+C0C6/cH+Zi2jwnJArmPUFvhF5CS/8AvFH/ACj6RNm6n3CJc35KUV4KCPDEjULPQrI/+rRYl8Fkhmky6bpCjTqoExMVdT9vBJX3iMmWMcLShKRoEnLtt2iGfwoL9szD/wC4tPyIiYnqWhKJ+z+0Kx0mU0+H5YDc/wD8sz/uiSXweWhWdKAFl3V+Yvd1XMT5/t4Bc06D4mFY6QSs7HKHOjqp74i8+cDSWCP/AFR9IkRNOo+cElfT77QWOjPOKxZWk+UgIDuPNBUdmNh7o854n/DjGTZy1BKAFLKhmnBRAJJqY9ZzbNALnVFAetouOq4boHFPkpcK4aJUiWhSE5kIAUoBNVNWt7xaQjdOX1H6GDM0NpA5x090ZtsaSK2N4JJnF5sqWvTmSFHsCYDA+H5EgqMmUhBUz5RdrXeLgmj7EMZg6e6DN8DoY4bY/r9IBci7EesSk6/pDFVbfCFkOit/Lq2B9f8A8wJQp/ZJ7KTf3iLQV0+DQvT5QZE4/cpqBb2F+hT/AN0U5+NKBWTOZtkH5LjVc7QlKN4M/sDi+zOcT4gCvZkzD/pHwKok/nJhth1eq0/o8biph+3gfMh5x8EdOf6n6exjJnzv+Sn/AF/QQlHEmwkpHVS1H5CNlaf8IPcQBkB3y93+UGa8AtNrmT/78UczxLgs6eOadJBDt+G7PS5JPuithfD8+WKYpCQQPZSdP7x1EzhyDdJYnRRH6xErhMo0ZVLcyvrD6r4H01yYUrhKn/ExCpg2AWn4+ZEk3h2HSCpUtSmBNyolq2JqY2k8KQN/VT/MwM3hcsggvUEM41oRbaDqSFhDuecHxOkLSpEmUlIcrQUcxYq1IISGbaxjspOJSUhSEIAIewNxV2Aihh/4dypSs6J0wdKfMNG6OEoZgA2zUHuMa6k4v+0iMUuSsnGrFso7CIzxJX9fygl+HEKNch1qkVgP/DSP+XK/0j6RnZWx1sxKoYIMUjxFjvApx5ciooT8f1EOxUaQllnhZTT4xny8WbWtvs/6wK8Qt2GuuzbRNlUaoD6wxIdnMZ3nrcNsx6GIv5+rPXXpU/fqIVjo1fLG5ra0NlAvWM8BRA6Hr97xYTLU1Tpo9g7Q9xqidMxPbq8Hy6V9ft4opw5qHFYZOFIIqwZoW49i7y/ZhlTUjQU+/W0Vk4elVe4atFfGIKVZgXDV9xBgphsaEzFIoDrt6wE9iGCmtVxFaUlCgCdnu+36iC/l0ixPvhUx2g04hADFuz+6CXjQBQbRDMw6SGLkXr0ilI4lImz5mHQTnlsVjKoAVFlWLOAYMZMdo0FcQGg+yIYYy3W8RIwQ69a9t+0QzeGnRRFOm7j5fGJpjtC4j4hTJ8two+ZMEsMHqp71tE5x9fXXr/ePNfFvEEqIRzzMiFLQpCgZecHmJINSklIfR+pjqPAmPE7ASjMOYpK5bm/KotW/skRrLRagpBa4OiVxEN2MQjH7jVhf0iWSlJqAP10gjKGm/wAfW0Y4fcMjOx3GPLlzJhcplgqOXZNxtBYPjYmISsWUkKA1YilIzPGQBCZamyqSona6UpcdyYl8KS/wlpLAJXkS39LJYe+L6exXazVGNJDhz6QjilaDt6PEqZQFifnDkaW6uDWJwJyI04hZFQRtA+csGx+xEHF5WLyoVgpiRME1DuA3llwpwRUOxYaC8Wp2Ic6enUnu37RctHFJvuStRPggm4tSdC9YhlY4kOaU2MU+C+JU4lc1IQpIlKAzGoW+YOKDKeU02aJ+M8XlYeV5kxyHCQAxJKrXIGj+kT0ndDvtRFi+LLlqSHzBSmFOmsP/ALYcP0eJMDPlT5aJiHKVjMHDFlbjSJxhg/s/KDAlyK0riRUSLM30hHEKJLMzaGLKMKEuQj5X7PCElhRKd7C0VgQ5EXmE6gU3F4bKujH46xJkb8gs1SIiLuxQB/misUZORtpkpBflFK0/WEmXsRfbZx+sSeWfR29dvnBSpgCg4cA111/aNRWCMMCNiOjw/lAFyWrtCxU2py87mmnW1G7Q6SQHcAmpHzeEUKYUi5INKfesYeEl+bOUasLlLG9avb+0Nj+KBRShJYqWEufjrG3h0pSAEM2rJb1pAD3QnpqztaB8k6E6OYlWvLqT1/aIv5kC5L37VhMtBeSbVp26wky6Vf8AaH80fC3r9Yb+YD2rYP8ASJGLyh+t4XlZgeUEWLh/Rob+b5gGvYNfdukMcUoFgLt07wDGlYRiGTlo0GXaz9m22h0zCRYg1hJBAcgu1fv3wAijxfi5kSJk0gHy0FWU0J2D+ojzngHispx0zEL8sInhPmcrBCUlI5SKvqXv3j0PjvDPPkTJanZSCHHZwWN6gR5pw7w2TP8ALxCCmUpRTy8hfKVBtQBSNtPGnZ16GDjLLk9H8P8AiSTjUKXJUrlUykqSyq2LA2It6w3imYtODnqlAmYJasjCz0JDagEnekcIrLwvEqRIUpSVJSs52KhmcBAIalCbPWO9wbz5IUFJyzEO49oPRvTfoYicVF2uDn4Z57wfgmbg00/8YecUa5gDKJDVBcSgRHVfw4xYVgJYUkhSFKSdQr8wV7lCJ+GeFE4eUJKV5kJJcKALgl2L3IOrbd4v8I4GjDSRLQtbJJuQTXdg2gHpG2vqxnFJGWmmnK+72NIsfyv74iy1olt9KHXrDFLWJJffcHSDmTNSTSpjjNDnfFfh1c/KZK1IU6XsxSnMag6uo/YgPDeBny8O81POpSlm3K7MhnqwFxvHTSpwVuzW1HfeFNbZPS8PL5aHbKKcQw5gR0Pq/aEcW9hpqw6t2idaQRzAHqQ49B93isrDINm69BXQWiAVGbM4diFTlqViSJZDJRLSmWWDsgrBzGlOUgmNHAYZaJSUEleVLFSiHI3J0+g9Y5zjnhvElSVSsSUkoZYlrU1AcrBJApZ4s8R4oZMlYU5WlBSCr8xIYF3+zHXqTU4xS5Moabi2UPD/ABRKsUtEiWMsyapaiTlKtSpm9w6d40vG0gHATgoB8oKeiswYhtjHFeFMUEYtNfYCiTbmKSGL9/hHWeLOKS1YCcLkJTrX20MevbpBqKtRV9jSCbe5ynhjxYqWtEqar8JglzdGxBOg22j0lOUgAOG1d+1dmjw/hwSuehKycqloSSNAo1Neke6SkgJAFAAEgMLCm7nuYjVjiy9SiJRoWobO/wCjXh0E6aGu+tREk4tcaPtfuIj8wgj01Fe3yjKzBor4uctHX6XdvS8KSsqDlzTQRLOVo+ouHHUH6w+Uj8wG2lB7otGTNlSjlVShqXOz1H384aXKtVmDfIaQ80q/Lq3x1gkJ/qIN37tFsERg5S5b0FfcfpFbiGNCEqILi3X7+kXMXlA5vp6/DSOH4zxHMTlbKCKHVjUU6P8AZhLdhO1FtFWTjwlaV+XnqCHV+Z7kaakCO6kTzMALhI01BAuB7o4LDYRBUMqgnMc1SoBidCQTrT9o72XPSlIATRIbRizCj33eNdVJVRx/CPUbln5J1YcOedZfSw7ter/CCkYcUIanT4wKZwBtv2+2eCROGgLEBvSMD0QlzANtBsD8KCK4BJswD3/TfvEsyY7Fhdu/Xt2gFJOdi7M/yrAMlQs60O8Er9n+6xVTiDnVUBvQf4X9PlFlMxL3HUbdesSMiUpTgpBIfUtd6nvCKzY3/XrCmTkEUJB0YhtQw+kRrxyUg1zFwlxuSzNCHQpWcXL39OrRTxbDmLcqVF1JBYMXL6degizNxyS7MNWdqaxFPnoDOHJvRwdr/dYLQ6Z49xriXn4okVtmJ1Aqw9I7nwPxQGWuUboLjdld9j8zGtOnSM5Bly85IL5UguVMCXTSoF/78RgOJBE6aciZa86kCpSyUkAA7O1+sdDmpQpIum2ekA2Z/U6bgX290KXOKiQ3WgPo28Z2A4ukpDG4NK5QLMC/WDl8ZzJIDUctVqExzCxZpJm6Mo2Z3FdSWMTFIAL3sal26HTf0jAPHFFKFuK0N6kjp6dogXxgiY13SFterJ37wrHg2dEiW1SwH/UXbbpDTJoNDf0Dt1bpGB/tAgrBehLtowvuGZoim45QbTld6nUG/ZoVj6Z0QANXLbv1ItFYy082Zb1o1C3va9owMTjnQatV3FmP7iHTiCuaACBypNauXZqdQIQ1A3EpShgFvrWvUB4gxplrQpKxmSbh6He/eMbEYknzDzAhJJsOVId9vrS8RT1kFbFxkQp9OYAeltYaDAGRwLDpClIdRPM6lZlNZhvv7owfFeIQJc1CC5MsEgVZmUGjZw0skzCkE8tHSQGKqEFXYi0ZWN4CVz7KKSE5stCxSQAMwZ+WrlqxrF3K2wjSOZ8MSkEqKkhRzJYEO16/e0ek4HjCqD0ZqAEgD5xzfhfw2JcyZKUpRVlGhTkcULvUlJb/ADHaN3B4DIUpUz0q5qzKudWagHzitaScgk0zQn8WYsQaJB1oCRpEKuMKzAAgP2t9bRY/2aCo5gVUAYihYg3FfsxRxuBCSlQQxBIoojI1UuTQ6fGMk0ZtIKZxstfUjTR7bWiKbxZSbFv7fvFL+RU1KkqJABdg5TahJBNaNQ1iJXDpzlKgQzVSlS3oA3K8WkiGonoyDmJzGl36k/OJVTAQwIsB329Y5jA8VKipqcuYDaqha20W5GJCpYUSQoEgsNAx363imycB+O8WIJGpoRq9XI9I4xAXMp1bKzZknKA+rgkVI+UW+LcQzTMuVSgtTOkDMNHzVKSCxoKxBxSQuVkBzlSlMteYE8oJSTs6Sm9maNILuY/EpuOCQCMHMSuWC4UqiUmjhN2JIzUFALsej+hSilAAfMSS2agB2O31jjMZiyJiXUHyAApoyVsQKUOnbLF3i3ElIVIL5c00A1H5gzUO5MGpJyoXw8NjpVcQDjKHBLahiRptaKuF4olXmhJLIUb1oxBPZwRob7xiLxf/AJpCXAoSKiwBf5Rl4CcpEzEhQbPLWpPVzQJ3ALh9ydozqzsUTr53HkiUiYqgdgHvma/7PE2Ox6TkDkOMyds1CB1jjcBKUvh4CwSULCv6SwrrqCRTtG3Nwi5okAgpmJSCoacqKje+0S1Q2lYE3iZGKWnP7SEKy1Zgwe1SXah/a3J4m84Iu6RQ+vv2fpGBjcAqbOK0KOYCzWSjncG5LhKWaLycKpWICqcqRUAkKqXYpFfbdu0S6LpFnFY4eStQshYD3erHSrVr0EVMFjCBNIoDzBmqSK/KIcDweacLPzBSgZpKUgOWzcyQDUkXa20PI4NMlukvkIbMxJ9Ukgj72gpIpNcEfE+LFJlMTzJV78yUh/Rz74NOMzeSHYMlz0Lhi3VMZ/GsEVSEKSSkoCVMosU8xDnK7F2cf4ukaeEQGlnzEZgxURyqmDnKmLMzknmAqkawOqKIMasJnrBoG+JZVN45CZKz4y6ylRJUUpBIL9TzBikvS/SPQMYXnKJlvkUBLLFRIyyzUPoo60NbNAyOBhUsEpBSpeeqSFJC8qSokEVDX27RUJ0Q3sUOEIyqKayxkJAXUgJ6sKONrNEmEO9HcDQaEgG1PnE+KwCUrWoOnKky6MQRMZ1E7sSddPSwMHklqc+Yl6JAy905me9QepjOTGmYJn55BSKqCuzavXWhp9RGzh5GYJKOYkpCyRoAbBnFSHL6dIvSuECSkBAqSVElioGuUhR7tXtEXCEKIAW4JDqsS4Jq4NYlvwLKwE8J/wB5uSQQlgxIzJod7mAVw5Rd6JKKBLkJUCodWoY01y2C8tFPV/QFzqa+6Fh3SmpzdT2DVbpEWGTOanYFZkqTYpBypNzTWtLg1/aJ5XClGehYSAEBJLWIBcip0IBc/wBTaRpZAqYmwymx1KgHNDWwpFsTgl1AAlVCRR3HQ2h5BkzP4lwh0zVJYkpUkjcEs7p3A1tADhWUoWlRqkJUkUBYJZnDtQktqY1k4wkCwALU+e+rROqWQkkPYks2w36QJkNsz+HYEJSWfKdCXZhUtv8At6R4nB57K2LalrH4/GJBNyvluTzBwXsTRtXhYaQrIl2NjXTmFWajCoguwew8mQkqzjmUE5XDBmLtaK6wA5Fc5cigrQOnuekFLw8wEgVZSqEs7q0B7/tFHFzVIKSdQACqhfMXADXDtaHuI05bmZmdgxDANV3cnbpDzJYF0kpZQNQbsbH6RElTAKJGwPsknMK7G7ViZC1lGdqBzmIBYVuIaM5FSe2UuauogsSbk1L9qREjlZgXYuwfWpbrd4uzcLR2SXc1tRtPg3eF5HKOVNLt1ro30ijN0ZGDkLcqygKMtQaqSVJWUkhPUh6/1Uizhpy5kg5nzheQpfUAZqNy1eOin4DmCgNAlqBgwdQPoIoYPgsuVnKc7KVmLLFaV9wpV41ZamiDhnBpcuYoLKlFiVF3exHY/UxZxPC0KQSp6UzGr1LmoYioZ3EaJXKCgQllBN3c7V33rBpxF3LvQAVJ1+sLIh78nMce4MCXSQM1CECqQAOYJFgKUHWHxXDQVy3QSy0qKiykp2BYggFw5r0qI6HEyiXKCyqB60DOdRVtXoxiBWGJyhRDpUSrlB1941p17Q8m6CKUTD4hw5QxKMR+GBZQdlJSsqSlWWzOpIf6iMhfDzJzKXMCiSaS7c6ZZUVFmQTl2NjHZ47BLWQDUVACW5rcyux+JEYPEcCFzUFaWALZgxIAclnIYFwXY2gT7Gil3Zd4Pi80oGWkqUCAcgpmDkEsKuBR9xGnKlqTJSFe0GDfmc1Z2dz11iujGCWkBA/MlL5ktYVLGt79YrYHia5kpRmKKVXLpDhnL5b6WiJUF3uTHh/Mcx5GJPMCpSmDkjZ26Ui1g8LLQxCUghKgFWJBUeVgbAlm0il/OFSSHBImBOpBAVytSxAdqXizw4khTgsVU3FE5uxe3aJHyX5c/MSUk6gvSzj9O0Bi8KlYapZLDV9QfQgQSZSCklqkNR79fU/PeBm4ckFKSPZJD0NLdLn4wh2Vk4CSlK3S3K6rMm5YCw7dIoycAhKx/QkZUgsHYhgNWd/d1izKlKSkqFQwYGv5i/cVZvrDTeHqmKSkpYAkE05QFHMDXt6+6DcEyVGMHmLBYNlFquQ7v9NrQ6pgBADFQOlGBBIAs4YGvQRX/kMxmFZKbBJZmACiFE2YO1KxOnD/AIiqEtkAYHqTXSJpl7EU1YUS6HDjoXNaHUD4Q8lToOUZKJUBdy9dNtYtzMH+IFJOhCgfzJYt7n+2iTCpQHOVTksXL5cv9oKC/BRUoqDJNT6OBV6evvihw/DkLzCgNCDo+VXbe20dCkIL0AL0du7+/wCURrSXGUu9TYAtQs3yhVQWytLkUc3JqBXYWgJsluXK7qbXQO5BNY0BiQKln6Vao98ErEHRiWFflCpCtmceGpfORUJDBv6SDTY2ESTMAkgZaB6NZgX+MT4idy0rTm5etaa1TFbzCqtmc2qNC8JvsNLuUAUypglhVVuQTRmdgdmbWNJJqFEgtX2gA+rW+3jnONpCZgJJzGYkB2qFaA9X9wiX+dSFLScxKcxSk8pqRYi6HLNTTvDCWxpz8IhTlTAn2OzjTo3R3gpgVejgXDkB9TS1qRXlYgeW7lRADWrWzm5qRF2YQHKk1IAdnFrtrWH2IKicOnzCS3MAAACCBe5Zu0SY6XKmJSlb0Y7nQjmFWdoBc4ZhoS+Us4oCfQNWCMwMSa/ta0Fgxp8lwwsMrMNA7g5tNN6xKU8pS9tOn7xBPWEpcPzKFH0P38Ihw2JJCqsRtVxenYxVktbE6kKWltR6EDUPEkoKI1+A20/enrFDC4yqgCo0Be/9v2iWW6qZspvQhI+I1d4EQ0bynLVCTqGoa6/31iKdghYG7+gZ2fahiUkhbE61tykBwPXWAnYYBOrMBS4YmvxaN2ShIkcoBZ3qd+WnrSIABQpDsR/hVQ37MTEaElUsULKq96F2ZjdjY7iJkzwkJypfMaEsKK1O1Q0QUWAagvUJqC9w1T1iCWFLs6VBWZmdr31iWYrWh+dCA3XT3RGmfkQCVVIAdtAbHX0fSEBcEvlJJs9xoTmZg2ojI49w9apQXLLKcJOUhJCVKIJBa1iw29+rMUxAckEelKN97QAm5k9Khjb39odlUZGH4IpJSpRACklLEEEF1elrHQxHK4erIpaQCkgKSJactw7VNaKBJdr7xsrGYFJJzB0vu5BtZqRRxOHSCAsKAmWZTJSaEI3ALGtqQDK+EwWZP5VJaWUlORJPthm0IYXG7RoS8RlcpFAVuQBRme1y/wCsZmFxSAkIzZk8xCmAoVFqir0cBvzQGGTmQtSSSQqYCXYDR63Fh6Qm/BVeTYVPCaZhRjR3sT9jvFhOJoBqHApftfR4zJU1HtKsak3YFw9+nw6xbzgAcwY3FqEMdGLnWJAUvFhRZYU+3suxDOdbiIcTPSnKlyygTUgMxBuS1lesQqxmZQAWQC7C5qzVHYt2MRzsPVBW605lMCTR+V+o0iW9wRbMweykNQA2Lgg16ux90RY+XlfKklWUgKvUUq9jX3Q8nDpIKmzBSUpFXYpeh6VMLDYhS1KcUqGLCo7dm1g/I/wPLmly7oBF20GUtSoF6NBS5mYkagC6bg61979YfylOQGJIJF6GlX1p+kAvBFRB9ksnmJ0BVQpFmgGMsHM9km9XDt7hp74gnLUkBzet9Cbk9WMaEzAe0ACAbmpFDcEloxJ+KJVMDjKghNQoalg1RreJlEqLsv4fEPLzOBzNU2oN/WLK51cp1D2rT5vGBN4kPLQByJWkKY6KS9lb6xpyMZRDpfMyQRegepHbtCG13NIyGSzZ3GtdSS53D/CMucEpzXYHM/QMVU2qaxIjiTpzJchDu1TR6B92igrGpKFTFg+UWajghQTXoHg5Fui8siYlBCXDuMzUb2So61rQi/pHNcd4nOlTOYAOlZStITmyhaWGYaM49I2yQkMS9AA9iGp1cpHvMc/xxK1ysocqUqYDlFkuGympFrUHyitN/NTIadEs3iSWQEqLhaKAMUk3UbgOTZ43cPjjMl5iyVOASa1se41jixxbMgpUEgJUGUQHHPRT6gmtd43uDYwiTMClBxNUAABS1CWrR4uUaRKL+KWrzAk1dxT81B7IDF3o1z6wcuTNJcyVAklLBL1YUZ6kXbYEmgLZfFcWqWkKJexFSKjMX6EZQRFdOMPlJqapdySSTlUCQrdl96ndocVGtyqNkqYhShmqpnIQAZbBbuWBTmAL0qLRWM2YErXlykLGZJKQlKSFHKp1MnlBJzNRid4Az2ICQQcwrnKakUUDfc++I0EpWfaehTztlSD7IL8rGoDBiYpYVwyXQOCUsBRIa8tVUuCk1cXDZSHZr1ieXVRGmgDKbvURk4YrRLJLpYrLnMoa5TW5IHV3MSpxa1TOVTpZXKKAFw5bfr1ENxV7E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hQSEBUUEhQVFRUWFBgVFRgWFxgUGBYXFhgVGBcUGBYZHSYfGBwjGhcaHy8gIycpLCwsGB40NTAqNSYrLCkBCQoKDgwOGg8PGiwkHyQsLCwsLCwvLCwsLCwsKSksLCksLCwsLCwsKSwsLCwsLCwsLCwsLCwsLCwsLCwsLCwsLP/AABEIALABHgMBIgACEQEDEQH/xAAcAAABBQEBAQAAAAAAAAAAAAACAAEDBAUGBwj/xABDEAABAgQEBAMGBAQDBgcAAAABAhEAAyExBBJBUQUiYXEGE4EykaGx0fAjQsHhBxRS8WKCkhUzQ1Ny0hYkc4OTsuL/xAAZAQADAQEBAAAAAAAAAAAAAAAAAQIDBAX/xAAtEQACAgEDAwIFAwUAAAAAAAAAAQIREgMhMRNBUaHRBCJCYXFSkbEUMjND8P/aAAwDAQACEQMRAD8A9gCoMGBSINo3ZyJDgwQVAwQiTRBZoTwMPCKHeE8CTCeCgsJ4TwLwngoLDeE8A8J4KHYbws0A8O8KgsJ4TwMIQDsJ4Tw0KAAnhPDQoQwnhQ0KAY8KGeE8ADwnhnhs0ABPCeBzQs0AWE8NmgXhQCsJ4Z4aGeGKws0MTAvCgJsRMApUEYExSJYMKHaGhmY8OIZoeAoeHENDPCKChoYqhBUAWOIeGhGAY7wxMNCeAQUJ4GFAMOHECDCeEMN4Z4GHhDsd4eAeE8ABvCgXh3gGKHhnhngAdoeBeE8ADwoaFAA8M8JoTQAJ4UJoTQxChododoBUC0M0EYQEFiojMKJSmGCYdk4gtDhMHlhNCsqgSmAKoIzYETRD3E2iNRhQlGGSqKM+4gTBVg0iD8uE2WosCFB5IfJCsqgBCg8ohZIVjojeE8HlhZYLCgM0NngyIaHYqYIXDhUO8M4gGPmhwYEmEBCCw4ErhGEGgGILhwqGYbQ7iAB3ggqEGhiBCGOFQxMMFCDCoAA8yGCzEmaGzwAA5ggqEqYIAzxD5JtLuEZbw6UNEYxEEJsFMScTM8W8dODwqpqUGYvMlCEjVazlTm6Pdqx5Jhf4w45C1KmeTMSaZCkJCSXYpyso0Bq6hXtB8a8VYjFygiegJmIXmlrRMyBlXQtKVVqAyrt1MchxPhk+asKUUqUEhFNQl2LsNKV2jVKKW5wz1ZzlcdkdVxD+MOKmIKDkSJgYmVmlLRzD2ZhJqQCLUzUg/BXjmZLxKXmTTJWoJWiZMVMSgNzF1AqBBq4IG/TihwGbmAIDakED0i/wbCLw+KlziQci0rAH5glQpQFnD7xVwon5rTs+hsTxyQhcuXMmISuapSJYf2lJopI2INK6lrxTx3HpSA4Klc6pbJSSXQwVTUBxXrHjeNTJmYkz/wAVKjOM0BKiQkqmFdMyaV1G0a/G/EwxLBUsIGYqGXMDmVlL5m6fExkpRRpqakmqS3O+4h40w0mSiatZKFrKBlSpRCk+06bjLq8XcT4tw0iWha5gKZgCpeTnzJLcwbStz848lxyU4pIRlUEhRXllFTFagAVKu5YAVsI2ZOAzykIVhFLKEJQFnMk5EHkT6AlL6htaxL1YPYcepFXtZ6bgPEuGnAmXOQWliYX5WRXmOZqAgg7G7R5txr+OCkYpSJEqWqSiYQVKJzTEpJBKTQJdqUOm8HL4P5cmaJchSCuUZbqzzGS75EpysxPxYm0cIjgk5c3y8pCiapUhQUkUcqTkt23iFOJpKc+D33gPijD46UJmHmAjVJ5VpIZwpPre3WNKYqPFvCHh9eCxSJqsxyoUCEyppcqSQ3sinNf/AAx6BP42VhLKVLZQJZC05gH5TmSadmNIOpFF9S+a/cteLfFsvBYczFEFZBEpD1WrT0Duekc9/Dr+JKsbMXJnhKZrZ5ZSGSpI9pNzzC/Z9ozv4gYM4+SkBcoKQXSFOkczPzMSO1t9COG4FxNfDMVnHlrWElCglSVJUlTOyhV3H7RanFrYylqOLs+hMVxGXKQVzFBCU1UpRAA9YwcZ/EXBpw/nomeal8rSwSQooUsBQNUuEmpFPfHHeOcZO4hgJScOlyZiJi0pUCWyqYaWUQfdHPeHvD02Vh8XmkzkzQlBkkpL5kiY5QE1KiFEXYZ7EwlPT8mrlNr5T0XC/wAVcGpctC/NlGYBWYjKhJNgVPYv7VqiojrJ09KUlSiwAck2A3j5t8ScQnK8tM+TkWEOXQUFRPKVGvMSECpq72tHZ+E/GeIxiF4aesqHlgBQl1YUOZQN6ivQxTcVvexOc0uNzvuL+PcFhZvlTZ4C9QlKl5f+rKC3zibg/jTB4pYRJnpUshwkhSCaOWCgHYaCPLfGHh7EKnmfKzTfMTkmAIGZIUCCQBemoq7wfhDwbNw8yXiFTFImJUSEBLhiCkZrM4Jo1jE9WHNjSn4PaEzAXAILXq7d9oMGPPsBLmSsTMxCZiXmAhQ8tIFTmckGpd/fGd4vxHEcQUjDzTLQlJJ8tXlFS3DAkFyGrdrwurp+f5HFz7x/j3PVaQ4Mef4fjOOEpAUtGcJSFukGrDMcwDGusTHjOM/5ifcP+2Gp6b+pevsQ9aS/1y9Pc7oxGhaVPlUCxILEFiLg7EbRwauN47RaXFrMe/JHESPD/EEJnpExLTwoKHmkJPmEZlFOWpYQOcF9SHDUlP6GvzR7t5UCqX1jxjwngMdg5iimYlKVJYjOFgl3djR6XazxuTOLcRzK/FSQACllhLnUHl9YalDnNEz1ZJ0tNv8Ab3PShJ6wYBEePY/xjjJTCYVZiCWTMSQ27iwv7jE3CvEGLnoJzzUMW9pRCqaKEafI/rRi/iZrjSl6e564QYAiPMBPxQI/EmGmZ8672Zt2+URSeOY8Fvx0h7lSSNKkk2h1p/rRH9Xqd9GXoeolBiJTx5pM8W45JIPmUdqSy/YiKE/x5jKj8R3aqkJB6ki0UlH9aIn8TKv8cvT3PViTtEf80do8nw/jzFLOU+YnbmoXIFxtU+kacrxDiVf8UeqtD3EaVDvJHLL4qd7Qfp7gSfB8zX4rr8HiyjwerXL/AKj9I6OahSrLy1qw+FXb3QZf+pv8o/UR4jm/J7UYpdjGl+C0C6/cH+Zi2jwnJArmPUFvhF5CS/8AvFH/ACj6RNm6n3CJc35KUV4KCPDEjULPQrI/+rRYl8Fkhmky6bpCjTqoExMVdT9vBJX3iMmWMcLShKRoEnLtt2iGfwoL9szD/wC4tPyIiYnqWhKJ+z+0Kx0mU0+H5YDc/wD8sz/uiSXweWhWdKAFl3V+Yvd1XMT5/t4Bc06D4mFY6QSs7HKHOjqp74i8+cDSWCP/AFR9IkRNOo+cElfT77QWOjPOKxZWk+UgIDuPNBUdmNh7o854n/DjGTZy1BKAFLKhmnBRAJJqY9ZzbNALnVFAetouOq4boHFPkpcK4aJUiWhSE5kIAUoBNVNWt7xaQjdOX1H6GDM0NpA5x090ZtsaSK2N4JJnF5sqWvTmSFHsCYDA+H5EgqMmUhBUz5RdrXeLgmj7EMZg6e6DN8DoY4bY/r9IBci7EesSk6/pDFVbfCFkOit/Lq2B9f8A8wJQp/ZJ7KTf3iLQV0+DQvT5QZE4/cpqBb2F+hT/AN0U5+NKBWTOZtkH5LjVc7QlKN4M/sDi+zOcT4gCvZkzD/pHwKok/nJhth1eq0/o8biph+3gfMh5x8EdOf6n6exjJnzv+Sn/AF/QQlHEmwkpHVS1H5CNlaf8IPcQBkB3y93+UGa8AtNrmT/78UczxLgs6eOadJBDt+G7PS5JPuithfD8+WKYpCQQPZSdP7x1EzhyDdJYnRRH6xErhMo0ZVLcyvrD6r4H01yYUrhKn/ExCpg2AWn4+ZEk3h2HSCpUtSmBNyolq2JqY2k8KQN/VT/MwM3hcsggvUEM41oRbaDqSFhDuecHxOkLSpEmUlIcrQUcxYq1IISGbaxjspOJSUhSEIAIewNxV2Aihh/4dypSs6J0wdKfMNG6OEoZgA2zUHuMa6k4v+0iMUuSsnGrFso7CIzxJX9fygl+HEKNch1qkVgP/DSP+XK/0j6RnZWx1sxKoYIMUjxFjvApx5ciooT8f1EOxUaQllnhZTT4xny8WbWtvs/6wK8Qt2GuuzbRNlUaoD6wxIdnMZ3nrcNsx6GIv5+rPXXpU/fqIVjo1fLG5ra0NlAvWM8BRA6Hr97xYTLU1Tpo9g7Q9xqidMxPbq8Hy6V9ft4opw5qHFYZOFIIqwZoW49i7y/ZhlTUjQU+/W0Vk4elVe4atFfGIKVZgXDV9xBgphsaEzFIoDrt6wE9iGCmtVxFaUlCgCdnu+36iC/l0ixPvhUx2g04hADFuz+6CXjQBQbRDMw6SGLkXr0ilI4lImz5mHQTnlsVjKoAVFlWLOAYMZMdo0FcQGg+yIYYy3W8RIwQ69a9t+0QzeGnRRFOm7j5fGJpjtC4j4hTJ8two+ZMEsMHqp71tE5x9fXXr/ePNfFvEEqIRzzMiFLQpCgZecHmJINSklIfR+pjqPAmPE7ASjMOYpK5bm/KotW/skRrLRagpBa4OiVxEN2MQjH7jVhf0iWSlJqAP10gjKGm/wAfW0Y4fcMjOx3GPLlzJhcplgqOXZNxtBYPjYmISsWUkKA1YilIzPGQBCZamyqSona6UpcdyYl8KS/wlpLAJXkS39LJYe+L6exXazVGNJDhz6QjilaDt6PEqZQFifnDkaW6uDWJwJyI04hZFQRtA+csGx+xEHF5WLyoVgpiRME1DuA3llwpwRUOxYaC8Wp2Ic6enUnu37RctHFJvuStRPggm4tSdC9YhlY4kOaU2MU+C+JU4lc1IQpIlKAzGoW+YOKDKeU02aJ+M8XlYeV5kxyHCQAxJKrXIGj+kT0ndDvtRFi+LLlqSHzBSmFOmsP/ALYcP0eJMDPlT5aJiHKVjMHDFlbjSJxhg/s/KDAlyK0riRUSLM30hHEKJLMzaGLKMKEuQj5X7PCElhRKd7C0VgQ5EXmE6gU3F4bKujH46xJkb8gs1SIiLuxQB/misUZORtpkpBflFK0/WEmXsRfbZx+sSeWfR29dvnBSpgCg4cA111/aNRWCMMCNiOjw/lAFyWrtCxU2py87mmnW1G7Q6SQHcAmpHzeEUKYUi5INKfesYeEl+bOUasLlLG9avb+0Nj+KBRShJYqWEufjrG3h0pSAEM2rJb1pAD3QnpqztaB8k6E6OYlWvLqT1/aIv5kC5L37VhMtBeSbVp26wky6Vf8AaH80fC3r9Yb+YD2rYP8ASJGLyh+t4XlZgeUEWLh/Rob+b5gGvYNfdukMcUoFgLt07wDGlYRiGTlo0GXaz9m22h0zCRYg1hJBAcgu1fv3wAijxfi5kSJk0gHy0FWU0J2D+ojzngHispx0zEL8sInhPmcrBCUlI5SKvqXv3j0PjvDPPkTJanZSCHHZwWN6gR5pw7w2TP8ALxCCmUpRTy8hfKVBtQBSNtPGnZ16GDjLLk9H8P8AiSTjUKXJUrlUykqSyq2LA2It6w3imYtODnqlAmYJasjCz0JDagEnekcIrLwvEqRIUpSVJSs52KhmcBAIalCbPWO9wbz5IUFJyzEO49oPRvTfoYicVF2uDn4Z57wfgmbg00/8YecUa5gDKJDVBcSgRHVfw4xYVgJYUkhSFKSdQr8wV7lCJ+GeFE4eUJKV5kJJcKALgl2L3IOrbd4v8I4GjDSRLQtbJJuQTXdg2gHpG2vqxnFJGWmmnK+72NIsfyv74iy1olt9KHXrDFLWJJffcHSDmTNSTSpjjNDnfFfh1c/KZK1IU6XsxSnMag6uo/YgPDeBny8O81POpSlm3K7MhnqwFxvHTSpwVuzW1HfeFNbZPS8PL5aHbKKcQw5gR0Pq/aEcW9hpqw6t2idaQRzAHqQ49B93isrDINm69BXQWiAVGbM4diFTlqViSJZDJRLSmWWDsgrBzGlOUgmNHAYZaJSUEleVLFSiHI3J0+g9Y5zjnhvElSVSsSUkoZYlrU1AcrBJApZ4s8R4oZMlYU5WlBSCr8xIYF3+zHXqTU4xS5Moabi2UPD/ABRKsUtEiWMsyapaiTlKtSpm9w6d40vG0gHATgoB8oKeiswYhtjHFeFMUEYtNfYCiTbmKSGL9/hHWeLOKS1YCcLkJTrX20MevbpBqKtRV9jSCbe5ynhjxYqWtEqar8JglzdGxBOg22j0lOUgAOG1d+1dmjw/hwSuehKycqloSSNAo1Neke6SkgJAFAAEgMLCm7nuYjVjiy9SiJRoWobO/wCjXh0E6aGu+tREk4tcaPtfuIj8wgj01Fe3yjKzBor4uctHX6XdvS8KSsqDlzTQRLOVo+ouHHUH6w+Uj8wG2lB7otGTNlSjlVShqXOz1H384aXKtVmDfIaQ80q/Lq3x1gkJ/qIN37tFsERg5S5b0FfcfpFbiGNCEqILi3X7+kXMXlA5vp6/DSOH4zxHMTlbKCKHVjUU6P8AZhLdhO1FtFWTjwlaV+XnqCHV+Z7kaakCO6kTzMALhI01BAuB7o4LDYRBUMqgnMc1SoBidCQTrT9o72XPSlIATRIbRizCj33eNdVJVRx/CPUbln5J1YcOedZfSw7ter/CCkYcUIanT4wKZwBtv2+2eCROGgLEBvSMD0QlzANtBsD8KCK4BJswD3/TfvEsyY7Fhdu/Xt2gFJOdi7M/yrAMlQs60O8Er9n+6xVTiDnVUBvQf4X9PlFlMxL3HUbdesSMiUpTgpBIfUtd6nvCKzY3/XrCmTkEUJB0YhtQw+kRrxyUg1zFwlxuSzNCHQpWcXL39OrRTxbDmLcqVF1JBYMXL6degizNxyS7MNWdqaxFPnoDOHJvRwdr/dYLQ6Z49xriXn4okVtmJ1Aqw9I7nwPxQGWuUboLjdld9j8zGtOnSM5Bly85IL5UguVMCXTSoF/78RgOJBE6aciZa86kCpSyUkAA7O1+sdDmpQpIum2ekA2Z/U6bgX290KXOKiQ3WgPo28Z2A4ukpDG4NK5QLMC/WDl8ZzJIDUctVqExzCxZpJm6Mo2Z3FdSWMTFIAL3sal26HTf0jAPHFFKFuK0N6kjp6dogXxgiY13SFterJ37wrHg2dEiW1SwH/UXbbpDTJoNDf0Dt1bpGB/tAgrBehLtowvuGZoim45QbTld6nUG/ZoVj6Z0QANXLbv1ItFYy082Zb1o1C3va9owMTjnQatV3FmP7iHTiCuaACBypNauXZqdQIQ1A3EpShgFvrWvUB4gxplrQpKxmSbh6He/eMbEYknzDzAhJJsOVId9vrS8RT1kFbFxkQp9OYAeltYaDAGRwLDpClIdRPM6lZlNZhvv7owfFeIQJc1CC5MsEgVZmUGjZw0skzCkE8tHSQGKqEFXYi0ZWN4CVz7KKSE5stCxSQAMwZ+WrlqxrF3K2wjSOZ8MSkEqKkhRzJYEO16/e0ek4HjCqD0ZqAEgD5xzfhfw2JcyZKUpRVlGhTkcULvUlJb/ADHaN3B4DIUpUz0q5qzKudWagHzitaScgk0zQn8WYsQaJB1oCRpEKuMKzAAgP2t9bRY/2aCo5gVUAYihYg3FfsxRxuBCSlQQxBIoojI1UuTQ6fGMk0ZtIKZxstfUjTR7bWiKbxZSbFv7fvFL+RU1KkqJABdg5TahJBNaNQ1iJXDpzlKgQzVSlS3oA3K8WkiGonoyDmJzGl36k/OJVTAQwIsB329Y5jA8VKipqcuYDaqha20W5GJCpYUSQoEgsNAx363imycB+O8WIJGpoRq9XI9I4xAXMp1bKzZknKA+rgkVI+UW+LcQzTMuVSgtTOkDMNHzVKSCxoKxBxSQuVkBzlSlMteYE8oJSTs6Sm9maNILuY/EpuOCQCMHMSuWC4UqiUmjhN2JIzUFALsej+hSilAAfMSS2agB2O31jjMZiyJiXUHyAApoyVsQKUOnbLF3i3ElIVIL5c00A1H5gzUO5MGpJyoXw8NjpVcQDjKHBLahiRptaKuF4olXmhJLIUb1oxBPZwRob7xiLxf/AJpCXAoSKiwBf5Rl4CcpEzEhQbPLWpPVzQJ3ALh9ydozqzsUTr53HkiUiYqgdgHvma/7PE2Ox6TkDkOMyds1CB1jjcBKUvh4CwSULCv6SwrrqCRTtG3Nwi5okAgpmJSCoacqKje+0S1Q2lYE3iZGKWnP7SEKy1Zgwe1SXah/a3J4m84Iu6RQ+vv2fpGBjcAqbOK0KOYCzWSjncG5LhKWaLycKpWICqcqRUAkKqXYpFfbdu0S6LpFnFY4eStQshYD3erHSrVr0EVMFjCBNIoDzBmqSK/KIcDweacLPzBSgZpKUgOWzcyQDUkXa20PI4NMlukvkIbMxJ9Ukgj72gpIpNcEfE+LFJlMTzJV78yUh/Rz74NOMzeSHYMlz0Lhi3VMZ/GsEVSEKSSkoCVMosU8xDnK7F2cf4ukaeEQGlnzEZgxURyqmDnKmLMzknmAqkawOqKIMasJnrBoG+JZVN45CZKz4y6ylRJUUpBIL9TzBikvS/SPQMYXnKJlvkUBLLFRIyyzUPoo60NbNAyOBhUsEpBSpeeqSFJC8qSokEVDX27RUJ0Q3sUOEIyqKayxkJAXUgJ6sKONrNEmEO9HcDQaEgG1PnE+KwCUrWoOnKky6MQRMZ1E7sSddPSwMHklqc+Yl6JAy905me9QepjOTGmYJn55BSKqCuzavXWhp9RGzh5GYJKOYkpCyRoAbBnFSHL6dIvSuECSkBAqSVElioGuUhR7tXtEXCEKIAW4JDqsS4Jq4NYlvwLKwE8J/wB5uSQQlgxIzJod7mAVw5Rd6JKKBLkJUCodWoY01y2C8tFPV/QFzqa+6Fh3SmpzdT2DVbpEWGTOanYFZkqTYpBypNzTWtLg1/aJ5XClGehYSAEBJLWIBcip0IBc/wBTaRpZAqYmwymx1KgHNDWwpFsTgl1AAlVCRR3HQ2h5BkzP4lwh0zVJYkpUkjcEs7p3A1tADhWUoWlRqkJUkUBYJZnDtQktqY1k4wkCwALU+e+rROqWQkkPYks2w36QJkNsz+HYEJSWfKdCXZhUtv8At6R4nB57K2LalrH4/GJBNyvluTzBwXsTRtXhYaQrIl2NjXTmFWajCoguwew8mQkqzjmUE5XDBmLtaK6wA5Fc5cigrQOnuekFLw8wEgVZSqEs7q0B7/tFHFzVIKSdQACqhfMXADXDtaHuI05bmZmdgxDANV3cnbpDzJYF0kpZQNQbsbH6RElTAKJGwPsknMK7G7ViZC1lGdqBzmIBYVuIaM5FSe2UuauogsSbk1L9qREjlZgXYuwfWpbrd4uzcLR2SXc1tRtPg3eF5HKOVNLt1ro30ijN0ZGDkLcqygKMtQaqSVJWUkhPUh6/1Uizhpy5kg5nzheQpfUAZqNy1eOin4DmCgNAlqBgwdQPoIoYPgsuVnKc7KVmLLFaV9wpV41ZamiDhnBpcuYoLKlFiVF3exHY/UxZxPC0KQSp6UzGr1LmoYioZ3EaJXKCgQllBN3c7V33rBpxF3LvQAVJ1+sLIh78nMce4MCXSQM1CECqQAOYJFgKUHWHxXDQVy3QSy0qKiykp2BYggFw5r0qI6HEyiXKCyqB60DOdRVtXoxiBWGJyhRDpUSrlB1941p17Q8m6CKUTD4hw5QxKMR+GBZQdlJSsqSlWWzOpIf6iMhfDzJzKXMCiSaS7c6ZZUVFmQTl2NjHZ47BLWQDUVACW5rcyux+JEYPEcCFzUFaWALZgxIAclnIYFwXY2gT7Gil3Zd4Pi80oGWkqUCAcgpmDkEsKuBR9xGnKlqTJSFe0GDfmc1Z2dz11iujGCWkBA/MlL5ktYVLGt79YrYHia5kpRmKKVXLpDhnL5b6WiJUF3uTHh/Mcx5GJPMCpSmDkjZ26Ui1g8LLQxCUghKgFWJBUeVgbAlm0il/OFSSHBImBOpBAVytSxAdqXizw4khTgsVU3FE5uxe3aJHyX5c/MSUk6gvSzj9O0Bi8KlYapZLDV9QfQgQSZSCklqkNR79fU/PeBm4ckFKSPZJD0NLdLn4wh2Vk4CSlK3S3K6rMm5YCw7dIoycAhKx/QkZUgsHYhgNWd/d1izKlKSkqFQwYGv5i/cVZvrDTeHqmKSkpYAkE05QFHMDXt6+6DcEyVGMHmLBYNlFquQ7v9NrQ6pgBADFQOlGBBIAs4YGvQRX/kMxmFZKbBJZmACiFE2YO1KxOnD/AIiqEtkAYHqTXSJpl7EU1YUS6HDjoXNaHUD4Q8lToOUZKJUBdy9dNtYtzMH+IFJOhCgfzJYt7n+2iTCpQHOVTksXL5cv9oKC/BRUoqDJNT6OBV6evvihw/DkLzCgNCDo+VXbe20dCkIL0AL0du7+/wCURrSXGUu9TYAtQs3yhVQWytLkUc3JqBXYWgJsluXK7qbXQO5BNY0BiQKln6Vao98ErEHRiWFflCpCtmceGpfORUJDBv6SDTY2ESTMAkgZaB6NZgX+MT4idy0rTm5etaa1TFbzCqtmc2qNC8JvsNLuUAUypglhVVuQTRmdgdmbWNJJqFEgtX2gA+rW+3jnONpCZgJJzGYkB2qFaA9X9wiX+dSFLScxKcxSk8pqRYi6HLNTTvDCWxpz8IhTlTAn2OzjTo3R3gpgVejgXDkB9TS1qRXlYgeW7lRADWrWzm5qRF2YQHKk1IAdnFrtrWH2IKicOnzCS3MAAACCBe5Zu0SY6XKmJSlb0Y7nQjmFWdoBc4ZhoS+Us4oCfQNWCMwMSa/ta0Fgxp8lwwsMrMNA7g5tNN6xKU8pS9tOn7xBPWEpcPzKFH0P38Ihw2JJCqsRtVxenYxVktbE6kKWltR6EDUPEkoKI1+A20/enrFDC4yqgCo0Be/9v2iWW6qZspvQhI+I1d4EQ0bynLVCTqGoa6/31iKdghYG7+gZ2fahiUkhbE61tykBwPXWAnYYBOrMBS4YmvxaN2ShIkcoBZ3qd+WnrSIABQpDsR/hVQ37MTEaElUsULKq96F2ZjdjY7iJkzwkJypfMaEsKK1O1Q0QUWAagvUJqC9w1T1iCWFLs6VBWZmdr31iWYrWh+dCA3XT3RGmfkQCVVIAdtAbHX0fSEBcEvlJJs9xoTmZg2ojI49w9apQXLLKcJOUhJCVKIJBa1iw29+rMUxAckEelKN97QAm5k9Khjb39odlUZGH4IpJSpRACklLEEEF1elrHQxHK4erIpaQCkgKSJactw7VNaKBJdr7xsrGYFJJzB0vu5BtZqRRxOHSCAsKAmWZTJSaEI3ALGtqQDK+EwWZP5VJaWUlORJPthm0IYXG7RoS8RlcpFAVuQBRme1y/wCsZmFxSAkIzZk8xCmAoVFqir0cBvzQGGTmQtSSSQqYCXYDR63Fh6Qm/BVeTYVPCaZhRjR3sT9jvFhOJoBqHApftfR4zJU1HtKsak3YFw9+nw6xbzgAcwY3FqEMdGLnWJAUvFhRZYU+3suxDOdbiIcTPSnKlyygTUgMxBuS1lesQqxmZQAWQC7C5qzVHYt2MRzsPVBW605lMCTR+V+o0iW9wRbMweykNQA2Lgg16ux90RY+XlfKklWUgKvUUq9jX3Q8nDpIKmzBSUpFXYpeh6VMLDYhS1KcUqGLCo7dm1g/I/wPLmly7oBF20GUtSoF6NBS5mYkagC6bg61979YfylOQGJIJF6GlX1p+kAvBFRB9ksnmJ0BVQpFmgGMsHM9km9XDt7hp74gnLUkBzet9Cbk9WMaEzAe0ACAbmpFDcEloxJ+KJVMDjKghNQoalg1RreJlEqLsv4fEPLzOBzNU2oN/WLK51cp1D2rT5vGBN4kPLQByJWkKY6KS9lb6xpyMZRDpfMyQRegepHbtCG13NIyGSzZ3GtdSS53D/CMucEpzXYHM/QMVU2qaxIjiTpzJchDu1TR6B92igrGpKFTFg+UWajghQTXoHg5Fui8siYlBCXDuMzUb2So61rQi/pHNcd4nOlTOYAOlZStITmyhaWGYaM49I2yQkMS9AA9iGp1cpHvMc/xxK1ysocqUqYDlFkuGympFrUHyitN/NTIadEs3iSWQEqLhaKAMUk3UbgOTZ43cPjjMl5iyVOASa1se41jixxbMgpUEgJUGUQHHPRT6gmtd43uDYwiTMClBxNUAABS1CWrR4uUaRKL+KWrzAk1dxT81B7IDF3o1z6wcuTNJcyVAklLBL1YUZ6kXbYEmgLZfFcWqWkKJexFSKjMX6EZQRFdOMPlJqapdySSTlUCQrdl96ndocVGtyqNkqYhShmqpnIQAZbBbuWBTmAL0qLRWM2YErXlykLGZJKQlKSFHKp1MnlBJzNRid4Az2ICQQcwrnKakUUDfc++I0EpWfaehTztlSD7IL8rGoDBiYpYVwyXQOCUsBRIa8tVUuCk1cXDZSHZr1ieXVRGmgDKbvURk4YrRLJLpYrLnMoa5TW5IHV3MSpxa1TOVTpZXKKAFw5bfr1ENxV7E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data:image/jpeg;base64,/9j/4AAQSkZJRgABAQAAAQABAAD/2wCEAAkGBhQQERQUEhQWFBUUFRcXFhcYFxcYFxgUFxUWFxQXFhUYHSYeGB0jHBUWIC8gJScpLCwsFx8xNTAqNSYsLCkBCQoKDgwOGg8PGiwkHCQsKSwsLCwsLCwsLCwsLCwsLCwsLCwsLCwsLCwsLCwpLCwsLCwpLCwsLCksLCwsKSwsLP/AABEIALcBEwMBIgACEQEDEQH/xAAbAAABBQEBAAAAAAAAAAAAAAAAAQIDBAUGB//EAD8QAAIBAgQEAwUHAQcFAAMAAAERAgAhAxIxQQQFIlFhcYEGEzKRoRRCUrHB0fDhBxUjYpKi8TNygrLSU2Oz/8QAGQEBAQEBAQEAAAAAAAAAAAAAAAECAwQF/8QAJBEAAgICAgMAAwADAAAAAAAAAAECERIhAxMxQVEEYXEUIjL/2gAMAwEAAhEDEQA/APRVQqcqFXuPGIqFTlSqgGKlVOVCoBqoVOVCoBqpVTlQqAaqFTlQqAaqFTlQqEGqhU5UKgGqhU9UioBqoy05UKqBqoVOVCoBqoVOVCoBqoVOVCoBqoVOVCoBioVPVCoBioVPVCoBioVOVCoWhqopyoqCgVKqVUVmyiKhU5UUsCKhUtFLAioVOopYGqlVKqKWBFQqVUqq2BqoVOVCpZBqoVOVCpYGqhU5UKlgaqFTlQqWUaqFTlRSwNVCpyoVLA1UKnKhUsDVQqcqFSwNVCpyoVLA1Uip6pFSwNVCpyoVLA1UtKqKWBKKdRXM0JRS0VQFFLRSwJRSqlVANpaVUKgEopVQqWBFQqVUKlihKKVUKlihKKWkpYoKKWilgSilVCpYEopVQqWBFRSqhUsCKhUqoVLFCKilVCpYEVCpVSUsUIqVUKilgSinUUBWxOOhHWQ9Or/1dMlzTDH3n5A/rWAh3p2Xy/npWLR0wZsT5zACwkfkPqz+VVsTnUj8IEfO5+tvpVBUmWljEn+24n45X8f4qX7VP8cv9RqCcxEMkAdzYfWmy4mG84h/5o+lRs0okn2ycSxOX+on6GtLgedA2xLH8St/5AaelvKseeNEWZPpY+ulR+8/5YX0o+SKHXJnWfbIfjj/AKh2fel+1Q/HH/VH964nE4iWxA+SqI8TPeRXovydYfKvRrp+nYcXzqELDqPmo/6v2qqfaA/hiNNSfytXLRkXqfnTCFqPy/gOlTtL1I6Yc8mdJRKOwB9O9WcHnu04+sf2P71xcze3j2/i0p2Fxk4kAX8C/HT+laXJ9MvjO7jznDO8h5x/Z0HnGH3P+muW4fmMZFHplojcHylv5WNWxE1u0YxNmfO47RJ9QP3qM89/yf7r/wDrWWqUw8RS0MTVHO39wL/uv/61Nh84gficT5MfMX+lYwwt3TcnrS0XE6Ecywv/AMkfqPzqxCQNwQR3BY+lcjJvalgSLix8D/DVM0dc6UCuY+3Yn45f6pfvUWLjylcyJPiXQYnUnFHcfMUkMeMtJRPlIE/IVyaoJPiaDE690hNc3h8fiAWmbd7/AJ7Uh5liEfGfoPyFQuJ0rodc7hc1xB95+YB+utTDns/ww+Uv/qgo3KKxo+0B3gPSRH6Gmy59LaMR6k/tVJRtUOsPE59NBCI76l/W1IOfz3jD/d+9BRu0Vjj2gl/+Mf6j+1FQUcSPaOeGXOcdyjEaDyFh3foqjj7TmZ/6oNzYpAjUDsu1cni8Vml1GQWVhBkaSuSLdk9T2qbg+WRxsxEssHcRsXpd5l8LZb8K86bezsdd/fU4hZg+6D00vY/KoZ8Vi4xtmI+UdN9h/Ws3gssMOAjLPERQkwXqzYn+iqeOIdtCtLX209fnXUyXPsWUXIJF8gK80Tpt9Kv8JPLASjByWxD1/FWJm2DZ76nzqQEgXet3YPutK5yTflm4yS8I3BMyFwYk6hgkd7iypkpoA/ECdiD663rI+0SIAJNkrdhqUuw+tJHiz+LU3Ata/wAt/nWMGdOxGjDFiMwDHcAEC/ZWI8u1Njih2epGh2/n1qgeOmtUO981ha9KeOMFoADpa4J2KOtXBkzRoykRsPP+n1p2FiCQsb3P1VvlpVT7fHUkhg2I8qU8TGJaRPYfQkeVZpmrRJ9mzMuw13Fjojp5eG1QxxQdA2twCrI3Pj9akxOIRFwO7Ja0WlvrVRxzE9TOnuzlQQsQek6VpGW0ixi8PuPUS+Sf8FXOD5jOAUuqO12Y90fvD+eFUpcYBuSRcWT88vr20pn26Nyeldj4PTt86W0h/qzp8LiYyGYEbvvumPFOj3gAJCJrjZc1JLiSFcIZhbUZrHtsdas8F7WZQBOMJgFOJ+8jcqw2CABvoKq5F7MtHXt7qkYeodU+W85HEYMcWA1YL2IKIBOo7HyqwDe7JPi9PIqtWWh8lvqbL9hRLBHdfMj63pmNxsMNCcxHM0zGL3sGHpVEc9wsTowsWOYvpUokgFEdQDudN6ilug0W5RXn+fzFBiQGL/MfnUWQx0B+SPrUsYL7vjcfrXTIxiNEjqERQMY04xenyqPEgRdFb22plYxod7x+dEZKq+NzPCw/jnCPS1IgFd+9Y3MefYkpkYUnDKMsYgiZkI5pv71hsFbxrMuRRGJv43ECHxSEX3IAPk6TDxRMZokSHcEGPzFq884riDis4pkjFE5wAXJgha2P1SFqgw8TEiTKGKYzAkZSiRaRhERhG41JdxrtWVzfomJ6aF3pRiCuQ9mvafExsc4GOC5ZjCRgiwjGMgEAwJphtDeuuEBoa65JhJhN00C9zapIx/lvlWfzPmsMCxBMiGAPFpyOmh7nwpmkMWXjLwpa5HE9r8V2gAOx1HneisdqFHK4+FmIE5Sayg2QkIhO1wirXuNVUYwhGVsQolZQ7ho2BN996hnw00SLi2p0Pqht9RUuNgiQBgdAM4vHrLJIG8R8IfjWDRf5HiZJ4kDGWUgEFBBEjqGxsl4G1q3BiWV2n4v13/asDkmEYQJMpR/yqKZtGQkZeD07aqmnjSJSMAZTM2S2ELxQB2ZIY7G1MvhKN+WOA5Ikh208PG3iRpTocWJ4YllMc0zFaWA+JkadUfmb61jx4dQjEytkJd5ZiYonM7AXC38avco4P3kCBiYaEiY5pFkyymR+HYobbedTNXbLXotQMQGdNP3/AFpssUdx65tG727iqfNMTKZQgh1AdMj5Ehly0NzVCXMVljlMSGSTIFjMTESJJItuLLY61VOyONG9mDvIElpp76jXQH5UzE4gIs2B8u/e2yrJnKWY62ETK+sQSRFI3JMrWsdqix8bNIr7hGWWUFxbtbYvTsO9Yyky0aeFzICYjICJkUGWSdLhdN/XuqtjHDTZO2lthI6Dy7A9q5fCwJYmJHLEhJ2ZFySmEzc/XRrWxpCIuJJsiBuTsEAiEAN9fCjk1oUaWHxAJIBZGvkZSWuvb5eqjUElo/lrv41iAg4kpRE4xLbFoxkj0C2aRvp39aiweZGMoq0TPQXKMiLxWqXa2jrSkyUb+b+bLaqmPLUpi/e4aN9SxdedTcYSAIlth/I7PzqtxEpaxDiewLYPgiPrtWZSvRUqKePzH8RNjYHuQ+xVw0tSPSHFmowyyGWQGoVhER2/J28dauYmC79cjsCHcsIIFXBBfhrVbhYM/wCK5QikLd2tUgAd/npU1RRvCYsxKBhmiBIuWYA2LlpupkXFtzXY8N7UAQcwSdrX0CEvDQvszdVyGPxIxIMAxEVEZRAEEAHpMjt8zamyxYTiJzYRDkDEE4m4j1XH1TZvVTYLPFcVnxBLEzSGYmTihpuAwdl2XhVaXESjHpiiQU73RzEhILUAWYHhTOKxBIsEIsm43+EH0ge+9QYXDkxBIAjmDX4WdwWtCmr38YkvYNbgPbnFwHGQ9/BtynISDTRuEbqN0TrZV3fLuZw4jDGJhSzRl6SB3BHcfwqvOOWcvhIzJgLLLIsgNrTXXe3jW5ynElw4iIREowAfxIkfESFvcvWuqWiWdNzHncMI5SSZEE5REIBMMkgdvnXH8x9ozL4szH3QZIDtlJTuWde3aqksQyzGesrysWASyWBqh+Yd6r5YmcRqAIiTbOkb9yyLeIrk235KOM4iOfEMpnEkCIiRARGa8tDtYWQ32X++hhYkZR6JAZs2UkF6oElgo3TVJLFCLBJJzSJVmAJIEEBK1tj5VmzlCeJKbyr4UB1XUWFtYny9aJWQ3uN5nDGkZdMEBaMUBI3MpAXRIl8RO2jtkY0oznCMUATDPKRkCFeZnmkEgTcW7GqUuYKQNrFjpiGHb5gaXtvTvtsZTzFw75RFljLJE2B3+e+tSaYs6rl3Ivf+8MYywRmWHMMZoEgx95CciZSAETmYuZautjkR4nh4SjxkoyjCEDhz1JeYHDMis5GUJs3F0lzvshzYicpGByjDyQUjrmEpkknrkTe4Q2Wh1PaDm4nCMYFvqMkiNQRe3ydbbopr4ntbgoiMc8grWiAWPvX76h/K9c1xHHjFkWOo9RtKQzWtIk6foALDTLMcuIXcmP3pZQXIK5BeoS1+dXeHimFrYHvL4SHrK4e2ml65uy2WTiZr5MG97wvfzVJVOHHTwxlEQANiGb31KO/ailP6LR6Vi+zHBGx4fA1BtEBkaPKQ9dNKgPsPwK/6ERqemWLHfXpxB/StgYxQY+v7fy1JCUgzlitgNdNTI28LeNfL7JL2e3FfDLl7H8Ifiw5SHaWLjSDNt5vYb0YvsVwkxlMJoaATxUEDopVqSzbgegBXkTe9SCMkn22H5U7JfWMI/DnsT2D4ZARGJAAEdMnqCNZ5lqTZVFw39nODhzzwxscFd8Pt3y31Nq6YvufkgL/N0ssN79t5d7+VXtn9JhH4crj/ANn4nOUxxMhmJN8ISTBBuJhhnttWdL+yoE5vtO+nuCB//TTS1d57rvf0f0J/ipfdh/8AArS5prwydcfhwON/ZniEkx4rD6iy8OcXYayznRWow/7NsYAf43DT06ZRxRHpuOoOW+lu21d8cPa/hfzoEHdPtV75/SdUTz7A/s44jDSxMA6ZurFBkmczML2stBamn+z7ier/AKXUNsQg3BNiYh3ttp6V6GOGG4G33j+VOyxFremt/V/SnfInVE8sj/Z/xsTaEVawxMMO4ZKl+fnVjhf7P+JlIYkgMNIwgMkpRVxqcoLG71dzXpU7eHp/FvTrdreNV/kTHTE844z2U4ozMvcuUkD1xQF9J2tb6h1oR9i56znGJXV1Wera/VaV20T4fkP5anwJ3+h/4rL5pMvUjyfjeX5eJMJZZQYgMXMMolKUYxlJoSAJvl0GhHxVa4z2cxMLL/iYePKcohxLRZMQgSUVqe+7t6ecZbn5n8qZNEfDmfgDr5utd70Z6jy3gPZyWJCWJ7yJkjbQhhkZZSA6s4LidiNhUM/Y6eJGJOKFJxuDM4chKSGIIkiOZWkHcrs/V/s8VfCh2vhwP6aUw8DhG5wcJ6h4cAfoAaf5Eh1I80wvYk4ccWb/AMMYPvBKULZowMiI6kjLIETSObSmcs9isfHkTiCWGBCxy4hMmFAKAsl96/hY16T/AHRgSjlODhGJBiQgspCVjoqfLluBqcLD+uzPer3yHUjh/Zj2R4rBzwxYQMJdUcwJMZEBguO5YIuHAkHvvj2bKAGDhW7dI+WU3vW1DgMEXGHAHYgy+hzflT5cLhnWL/8APF/+qy+aTd2bUEtHnPPvZqXDqU4whGeIRHrtq4RRPl3fg1VPhfZ/FlPBPunCWNHCeZTBzTnIdNlH3Z8gjXpePyfBmFPCEgxJGWImDY/FTYck4cJYSUjIXxPiIIK6u05eF62ud0Y69nnnO/ZXEwIdU11fELiIRIJluT2C02tWfyv2exr4mTEMZHLGOaIM8yKAJJJykTBFkNa9UxOTYMwYmDB1GaaIY8dKfHlOEB8B0AHVPsgPi8KLndUHxJs8R4zO5LOYgGWJaeaIZiTMyaARBOnSQ7VX4Ll+LPFEMsisxkGQoxGaeaX3bDU9xXt8/Z3hzKcjhMziYTOealDcEZ/E04ez/DiRmMMCUvikDLNK5N5ZmbknzNdF+SktIz0/s4f2c9lcSfDRni5xKbOXPhwEIfDGAjLQIP8A8vUw809lsSBUImUUCs0JE62MggNNgda9CHKcL8J/1S/+qdHlOF+H/dL/AOq5d8rN9aqjyA8BjTlKGHCZOU5rjQiBNvvXkNvvH0u+y/Ic+HKWJEgiYAc4BgfEMhIMbABnXyFennkWDmMslyCC5TNjkds3/wCuHy8akHKsL8J+c/1Naf5DqkRcSTOO/ueA+7/uwqK7SHL8MCwI9SfzdLWe9msEVIYj0B+RHnrp504E9l5k/Rb/AL+lSDED18v20tTMTHEVe5KAAZJ8AP5+vmOosorUH5GmjFiFt8g9LC1/60rjfTVO1ytHdinhC91qf55A96AiljoM5itUzoyNBTYccDpGW4NtwVue9SkhIRkS9DmHqyaxece0eHwgNolSnmZ+G5tIbFmJud7UI2ltmucbuQNTr+z2p2fsCfKw30JX6+dcxyD2wPFzEYyhGUj0wnHL0Zkck8xM5XFitLCSL64Rkdt+48D9b1WmvIUk/BDEE3StvJdr289+1OEV28Tr+ZoGAddb/iaOnfbSlOCNyL7o3R8X/SoUZGRQco+l9fDQ/wBKedFnO3b+fw0+GBEEoG/YLYL+lPGD53vstv8Aj1oCEQAP3pW7nw3fYOjPH8Lt2ezqX7Pe4kdr7abCxpxlpp9GL6a0FkEeIkdIx37rW2g8D2pTiYngAL7+Nr0/EaZJt/miB4XkLX9bUw4EZC97mzd/Lz2VALGZCvr4j9z8vOnRkT97+frvThEAJobryZv+viKcY9/V6f10oQj/APJr+HWkCGr/ANW2u1PT0A8i9P8AmlEQNAPTTft5mhRuYHb9vm6WE+0frbuGfWnE9gyO49P4fCgzHnfwGo11/ShBDLxf8WtKJX7etNnioWGY6oPYDc+BGp9aVELNlBb2HoHc67DegEPVqj2+WunnQcTwfl/zaqnGc4jhWKeUyDkIxIirCfwu4t4+ZEMuc5REoEGINixsEwzsdtrqgNAnZCw0f6Ck96bMxHoTprc/z8qoYnO8OMQTLVA3Kd3cXXY+PjVjhcX3kzFxCylZY5pRkApA5rxGmm1L9AnjisWL10D8Kcy/6beP83qTQM+Op7edqUSHnfxNr+C/hoBhkU1b/j0pTifTxpMw1Xz/AG20Gq0oJFkL6+Oi08/KqAGP/PrTjiL/AJpASv5uP5vSytuB/BsDUA08QO/yB/aigS8z6D9qKCjncTm4hMCTkJDpRWh2uYyHfqD28cbjvaGIlhAxjmBEl0kSWsnl6fIkgJXua4aXMs0hKDggPgP3UGCgz8PY3+VWuJxMqliE5bEAFEi9gRHsrvy2rt1V5OL5Gz0Hk3P8OOHhxfWU2Y5s0pXWaTJcgLaWFqucZzSUMWMVGKkBIHpRyyJzEE6ME+IXavJ58wEzJQiTESyx1N+mTKJaPgLIa2tf3jDGjGBzG5BBKQ7JshEh7P5x8TC5X4o9C5l7V+7ERh5WhJuyWaXmgt9/NcRxXNTjzlmN0C7gMyGdX1M0Gl16aE0MPHyzmDfKVYietozEYtX2G6LsDVnheLkp4gjG5GQxSzSyiU5dlEHy2AVVcdbMNuRUw4yGLCeHiYoxI6S6zLNKOUm8BltmDBJ08CPQOW+1ksThsQkLKIYcZEkmWJkzTzGRkCQAGQbmR3uOUPCRkACEI+ZRyExjlGuoF72kboVLICMbmMIDEaJUbZbqTBsJBDUrszZyT0aho7vl3NMsYCVhASj8NyTMQiVY79t99rfC85GJOYiT0kRZADKZIPja1k682hx8s4HUh8ILLJj0lSNmZEMgBHwvZ4fmkgWjAZiS8xExpuHdrW7QvrycWdFI9M9+IgnRNORIK0R8bGpCTYaLYX0Oq8NNta4yHtLGRiJSGa8ib5cyhdJ2Aj06k/Spzjnoz5swJMvh3kmIn8Mle3idbVErNNpHdSQ+Jn+gZ0DGlJw3ERmNCNLSEgRog2QdRvXn3Dc7jiRlLOcW8YwFgWZQciToenVsdSPa9gc4UJCAMH8WUkRB1yxGYgWlEMG+ZmrgwnZ2/wBoFyEtLAHe6/L1Ham4mMQ0Tt4oE9gewOl7GuR432nUo5RYoX6Y6dKKUtdNRtra1w/OjKAz6mLiGQd807gPS21x6SmU6n33c6kjS/7P13dQ4uJl38PiOrAuT62dYo54JhQHUhmiiCHEyI32QvYso6queI6JHpWJEyEspQjcmRJJlIsnchj5KBo43HYgll0GKYRwyrRsTiE7CQjEyAOr1sqr43PbgRRYfUXlUheQi2CFuTe4qHG5vA4H/UnmMYjpWxDudAwBYFPxrO4bjoT92TCX+HHrjKIESTNnNKII0DyEhtOyoo2Zs6zh5FAl6AWeu8iBoyiBsA90JjGyJRNu99EQd9f3qnhcaIxJkRBEA5iWJIGQWgANjoAj2pcDiRIjKQAADqTYyQ82ST8r6VKNEHGc2GCs9xmPwZWlaRBIQuW9LX3qeXNIBFlEGQV7IIrX7z9ayua2EhGcYAzF0eqRIPTso5Vpe/iDUw8aeHKAOIozjcTzY0A4uLALBJA3AIOxsKkZyL3H8xjiQjISUeqXUpZiBaMYAgokItvSuT4rmCkZBRZB6QQG1pcssgEa5QfE6fP+LkcrMcsepQAyvNJIoOJRuzr4lcZxvM0CRKLOW0r5gogxOqJbPkDXTjjkcZz3ovcPzeZkcMHOs1ypAxuUJEHIbzv3JD1rr/ZXjhMiJmDlvIMEjKDIiTM8t0CjJ6sIivOPe5pCUTMAFuSH4feAm8Tbcap3vGtrlvtAeHhIRKjKOYAZgLQmESZARDL3YTzRFdZ8arRITryetTxY2uwdzqstile6C8qdHDXxdu5C8VtXNcn51iY8o2GmbsfiIc+p7FEABhK99mPDSuZHNZEah6kkXT8+1eZqj0rZcYGvj/P+NjaklLshte+n83OxqCGcmVktmDmHiNtvkqkGGYoWZLumxp+ZVZKGCZSJzWizoAyF3On9Kix+LhEy3NhcSRKs9r2udyBrUxxUAbk7NXuGgSz86yuY4UzMkIe9Aw5XfVnj7slFkgz11sKpCwOdYcQBKQBQJDFmGPu9jRXG8xwZHFl5q4k7AD7pW21JVo5uTPPMEiF8QFCMj5ggZATta9wyz3peI42cyDMeKyvoFmbDwHjbwrQxuVlRYGaeHmWaIPVlJIBSbja9iu1SS4MwcQtAZHPIPMh8MYneXz3bA9+S8nJowcEykYjKmUBoSWLB3B6gGhtuqs4UDIkgmJItYykSQVaK2u/AnwqXiORsgqUYSMXIIvUBwfY/iOmlbOLyzLGMgMyCYIaIdrAEAljQFC9zVlyREItkI4YRAExnnlcWEJDKUcsiASgLf5fNTe4EcKIGwG2Vn3nVYAgWsrBvtSct5ZIzlKfwdQD6QCUbXJKtuWfK10YPSiRZgXe+WK2YADVvitrXnlKvAcX6MzG4uUEgwJfCepuRMie+bTxEULUw8ZnmDIAE3N+0kQV4fn2dVuYYbliG+UFBdwGQe22vbXQmpw2FOUjmBOUE6eUWb7sDx9K6qCasyk7Oi4XEEYW+JkAPNJnqAJ10YaDBOjBNfD4ueJIaEt2VgI3lOW4e2oJIOqMceElDDnlIYH+VO9wdhlFzY3Prb5VwgiQfhCgSfvES6jfYEZA/HyFc2lG2dZJ6RLM9AzG15WEYiT+9mC8PH9IcTjMspSJD91my6G5W7+729HVjmPE4YgRcEsEgO2USBJIy7gu1oqx05Xm/GmM5SiMsJ9EbLoAUcuwsbqzdTijmc5vZ0nL+JiIGBGUFsgMkGJzepDN/OrP94guIQSKGgsVG4urn0NcdwuFMiBiQczW6ynq8zYldgLutLA4bFlmNxEC8jL8BAsAepA7a+tur40ntkjNnQ4YzWcQAgL3RQi9hfMVu/CpcGOQS0iBcgCJYtok7W9NkCeXhzaWUGH3i0D43AVhrcp3+d/F50CN9USkIqyj37Px9axLjZ2zXk0MTmBMgAStSWc0AI7We/wDtO1WeH48yAYbD0teQk2Q/EPu1e/NYEmRLEkCMhQZblYDyJQPhWjyoyxABK8w0QzZnUDa3qzvUlBJEi2zXw+KDAvaMb301CiErA62sd0adDiDmK0nGIN/BaS+fkL6uqUIoI7i5sUWQCfA+Q/WrGBwoMncSgYgTjLYWikzoInVWkCr1yaR0pjsDizGIEiX9wS0EsxvYEAg3sN7+FvgPagQzRIAkSg+olnUrsWLB9R3qhgRHUTIKJsFEZYIAXDBCmTe5T/7cfHJJlHMGZrVmxJNrZbXNtMptetRSkRtrwdtxnORiFmUiBmIAdyM2TSWUfE3Y9jcGqnOOPhNGAj0xPWZAZGQ4kxCmNPi0b3tzmDiBhzMQbZReRZFso011JHj3EmIcoTQGo012dy2S29qzhRylImx+YAxEBZwzEaQkLZuyFmltauf5jMRxCVlAsVuGQNG7xI7a+VWMSbEhOW8oSiyZCEQvivluSO30Bq824gYU3EZwCXIkIwOQ5QyUQx2HnXp441pHJ7KH2kRMiYxJIAZ7avIb6q+lt9al4Hic0ojDhfM7GIu7yGZX8O43rMxcbNrIyRS32V+/7UmBxJhISFiCwex9R/SvTiZs9f8AZjmkhLEiMKKAEJSOUTlje7lIBRtfIpAaERsL5up4DmcZRHT1BAgmOqLIjGUrWJAJ0V+/hHK+agE5zM9KiBiGIJsBmv8ACANNChpXccp56I4YCGGJElsEEEaKKR6Lg6EbGvDzcTW0evjnZ6RLmsBr5g62JQlbbc9hUH95YZccyCv1feBta99f2VcTj8395eKsECWQDEwUhrqIkC179rzy4gIXFybJgtFMDw07GvNizraOqx/aDDBEjJAS6yS1ERJNlqhsSb/ODjeaQEcHPkWJOEndG2aQjtoItrQnz4rjOJRy3+NK5HUoZjmubl7iwrJxeLlhSw8syTGRlEJyEGQIAvsoi/gtF0jCzDnR0nPuNBx5GE45SIEWJ1w4klu93RWLic3w4ExxDASGoYABN0AvGitqJm0TYOOMXEAEjKRiHJEZYiUkGdlnO7QqHjuMyyII1iJEgNg/ijtqe9UuWcZjSkPKcpFDL0CdySxrZG/fsNP7PGWaZBGYEfFvbNOI8f02LpKNPZl7VkeDzQH44l5c3c63fiUQra3SqEcRfPICMWABpmKaAK7krQrSrkME4oEYxEYsgSOhNhlADYcQNBY7gUSjARsc8YjURYF7ggA2uri13WaQi19GQ48RYAaOZZ4hxWYAgmWmWT307Gkx8K4SzMQuwJSEbNosnMc3gas4ccKRgyImIbFiIjcMAFsh2AuNyncXiQjLec8o3z3W4Nmjr508PSOphYvLZZTE6mYJKub5epC9ySL/AHgNga0+H4COBhudpCMQzGGoEWjYpxidUwV4XCTEBgKIiNvjESL2uQd3YnyrN4qMZKK6dAVlbRWU3IcvmiVvXKUtehpbKQ5wT0yZbUkGSCAApDX4NDYLSrGFzGOIEChhjNoOo5QUgybd2OhZtXm4nCD3ZJIb6AgirtAXWYBLd7VFyfhsTOSoxiZASUhbUlqyuu3kQTXolCNWjhJyNifThyyyRMCSWSY3MiTrmuhowS7J1g8x5CcOU4ZpzIh7yRVjIxiSQSboyJve1aXO+KEo5oPMWjZRj8RJYJy5Sjo8yRaNGGKTlhCRlmEBOTLkTGMiRHcgKN3oNC6vEmlZmX7KXCH/ABoAyziMctiV8JBAa1vdq+oq6MKZhkiVhhykhaPxExZKJ10toN7xnEU5TMRG5yylbrFxLLrL4oSOug/FbT5dzEYoyRj05CDIRkGSQCiWibAW1Rtetzb8pGErMHjeXzwhEyHxgkxXwgFo/MfTWp+VjMybIAMhohkHL3QIH7Oul4jkssSJniOUg5SQzAEWEEyQASNgCW0FViHJ4gAZUs3VZyB7kK6ifF38DjuVbOseN2Yv92ZpDKAikxKwKTOnfQBehrV4Ll/u49cjZsoWkUENmJSB17eFXjhAIRYdwidFa5Fm4m/npUkcMExiLdM2rP4oiV7W7X0A2rzz5Gz0KKRU4nE6jsj+UQD+v18qfHFIBKMiOmQB1uDEx0YS2so6Kp+L5fCJJZ6QWVoBrc7tD1A3p8o5VlidpX7gkkh2JCA/eubaGX0zMXF0yuTDBzskXytaXs1tuBTJQ6YAj4ouUjFGTBIuLhgRWtzrWxgcHEkkxYQEdkS84iWCC5C4/O4iPBuUWAtkdYxOj10Z9b7VVNLRmjJ5dy7Mc5iQChFdIBGwn3+DsR3O93moGCOogxzE6kAgwMCsodiZW7eTq99n6coCERchWkQkvi2auPQVU4jCGJDDIKjHDJBMsxjKQmYyRJuLHchanWrlk7JKKoyOPxicNqKLAGWWocM5kxntcW7nxrmuPwAACJRGUkZWXE6yY89xqwbt12/D8vMoqcoSDUJAknMy5aojKDZXYF0zlY3s6wcyeWQgZsDMSgLkaA2H/aga78XJGOjzuDOZPLCUMssxutLZsvSbg3VyR4A1V4vAyHKRcdktHaW/8NdXw3s+IxvOUxmy5In3aRCkDIMjK7JlGqfNOTHFxjk6AMvR1ECLitQmdcot0n09K5FYlDRzuKFIjsSD81Wlw/FSEYgaRdhsyNQB3Xr51oYnJyZgDDepzC5bIZkrj1FgSQyTSHlU4YQiz14hzGMbmMAYg2joM7Z1zG1qOaZjFojwOaSiMwLJCZ3Dv56b/oKvz50ZoMoXILRDuU7AWA/RWzxy6U5RiIkyEQTKzM8spGIuissr2LD3q3g8knKJyqMsz+KIUBaMhe12Be7CrElD2aTbL54yZAlmuAU/j7GQnIvQAohWQFwDBw/Ej3plPpjEjeUgcpEspOrIV9OnYimx4bFgRFCRlYS8SYhtX09FV7A4IzOeQYzGQA9BJ67PT8JrlpHbzReM8IkucdT98Qs7dOcKiqA9194xiTchbm/1b9aK54/07ZL9GvLBEJYgEYyFkLgxicup02FwAfDtmYAljynEGQibm9xcRIEtSj4Ea2NmlFI/83/DLSejQlwnuskc0zG5jGKcyyIkklRCEStn51BLlcJEIGJhEkq0hGRI+IG5vHwAQvRRWE/YxV0W/sIzZ8EDEkdYnMQRI5QOsiwlA9j0nwbBhxkRlAEgAM4AzZSEJhgJ9ibJLuUVfRqMUXJXku8QCybEi0XveRDt+zMThiQ5yigMT7ozZYjrRiB303oorBuSKnMuCMyRG4igNiTnLYMkYsNePrRgcjEImRWYAGZt8CgIEgBHZC6fhRRWrdUcnFMTis3SIxMhGYuZp5SJXXxZswYNvoRDPk/XnR6iAB0KXxgmSGokJJ2RFuxRVTpaFDcblGHKwgUM7uAQBLEP0LS8NEqucPwEcIyEIDNIgSlbV9TJfc/d8b6UlFVt+CpLyacGThk5ycsUMwAtITLCy5shBd9ZDe1XFdgBpobasG7F7kXtqbUlFc7NUT4Eg4gmIkbAFv6RTV2b2F7KnS4bJoSgIhlEC5jC+tyV6Ciis+y0VZTMSbMxIBJOksoklvY6gjfyp2Fj4ljkzRmD1OMSwrIbFF9gQruIKK6UvhhqyfgZxAREiYEktfEhm+9svHRaXpZYxEsQ9g9ghoNB3GlFFTrVlvRBicTExIJ8JJm6FgwlcfMnXShi8M54cSBESiJCMWDljrcWiEYlPdXoorVKPgnlWyTgccjLERsIoxB0lrI7AG4uPEDQKPjjPDeeHxkR1EhqGCy9zpa1qKK0ksjFaGRx5yGLGJAcT2DI6mVGzd7kgRQ8X8LDEzwiRE9cs1hE5YohEFRZibBrtRRSWrNpbDA4a46YyzMgnqOWJjF3RiXGQ1OgIYtViOFhGJjoUSSjIhPNlzHuyye/eiisvYrRARCClEDKQMhAGgzIaW1nt8zrPPgxiASl0RfU5SOpJtlBvqDtfaiijKTkARzRg5SBkpWYEspHSbDYdW571BxuIRIxhEE9MTI/DFyGcIskMaX1N6KKz7MSRXlweIScsMOIBIRiCekmNy7m2tFFFM2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WHEAT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417" y="3284984"/>
            <a:ext cx="1440000" cy="864000"/>
          </a:xfrm>
          <a:prstGeom prst="rect">
            <a:avLst/>
          </a:prstGeom>
        </p:spPr>
      </p:pic>
      <p:pic>
        <p:nvPicPr>
          <p:cNvPr id="16" name="Picture 15" descr="MILK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952"/>
            <a:ext cx="1440000" cy="864000"/>
          </a:xfrm>
          <a:prstGeom prst="rect">
            <a:avLst/>
          </a:prstGeom>
        </p:spPr>
      </p:pic>
      <p:pic>
        <p:nvPicPr>
          <p:cNvPr id="17" name="Picture 16" descr="SUGAR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132856"/>
            <a:ext cx="1440000" cy="864000"/>
          </a:xfrm>
          <a:prstGeom prst="rect">
            <a:avLst/>
          </a:prstGeom>
        </p:spPr>
      </p:pic>
      <p:pic>
        <p:nvPicPr>
          <p:cNvPr id="19" name="Picture 18" descr="RICE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284984"/>
            <a:ext cx="1440000" cy="864000"/>
          </a:xfrm>
          <a:prstGeom prst="rect">
            <a:avLst/>
          </a:prstGeom>
        </p:spPr>
      </p:pic>
      <p:pic>
        <p:nvPicPr>
          <p:cNvPr id="20" name="Picture 19" descr="COFFEE.jp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6947" y="2132856"/>
            <a:ext cx="1440000" cy="864000"/>
          </a:xfrm>
          <a:prstGeom prst="rect">
            <a:avLst/>
          </a:prstGeom>
        </p:spPr>
      </p:pic>
      <p:pic>
        <p:nvPicPr>
          <p:cNvPr id="21" name="Picture 20" descr="COTTON.jp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5139" y="2132856"/>
            <a:ext cx="1440000" cy="864000"/>
          </a:xfrm>
          <a:prstGeom prst="rect">
            <a:avLst/>
          </a:prstGeom>
        </p:spPr>
      </p:pic>
      <p:pic>
        <p:nvPicPr>
          <p:cNvPr id="22" name="Picture 21" descr="BEANS.jp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3051" y="3212976"/>
            <a:ext cx="1440000" cy="864000"/>
          </a:xfrm>
          <a:prstGeom prst="rect">
            <a:avLst/>
          </a:prstGeom>
        </p:spPr>
      </p:pic>
      <p:pic>
        <p:nvPicPr>
          <p:cNvPr id="23" name="Picture 22" descr="MAIZE.jpg"/>
          <p:cNvPicPr preferRelativeResize="0"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4941168"/>
            <a:ext cx="1440000" cy="864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07504" y="1052736"/>
            <a:ext cx="3923928" cy="3384376"/>
          </a:xfrm>
          <a:prstGeom prst="rect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12568" y="1052736"/>
            <a:ext cx="3923928" cy="338437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403648" y="4653136"/>
            <a:ext cx="5904656" cy="1584176"/>
          </a:xfrm>
          <a:prstGeom prst="rect">
            <a:avLst/>
          </a:prstGeom>
          <a:noFill/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861" y="1979548"/>
            <a:ext cx="8177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 Products analyzed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+mn-lt"/>
              </a:rPr>
              <a:t>Results for specific commodities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latin typeface="+mn-lt"/>
              </a:rPr>
              <a:t>Overall results for the agricultural sector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2780928"/>
            <a:ext cx="9144000" cy="864096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8" y="101818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Methodological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8892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Compare domestic prices (real prices in the Tanzanian market) with their equivalents from international trade.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International trade prices are adjusted to take into account:</a:t>
            </a:r>
          </a:p>
          <a:p>
            <a:pPr marL="1093788" lvl="2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Cost of import or export procedures</a:t>
            </a:r>
          </a:p>
          <a:p>
            <a:pPr marL="1093788" lvl="2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Cost of processing</a:t>
            </a:r>
          </a:p>
          <a:p>
            <a:pPr marL="1093788" lvl="2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Cost of transport and handling, storage, etc.</a:t>
            </a:r>
          </a:p>
          <a:p>
            <a:pPr marL="1093788" lvl="2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Margins of agents along the value chain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This is done at two stages of the value chain: wholesale and farm gate</a:t>
            </a:r>
          </a:p>
          <a:p>
            <a:pPr marL="179388" indent="-179388">
              <a:spcAft>
                <a:spcPts val="600"/>
              </a:spcAft>
            </a:pPr>
            <a:endParaRPr lang="es-ES" sz="2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2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8" y="1018183"/>
            <a:ext cx="822960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Methodological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889248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i="1" u="sng" dirty="0" smtClean="0"/>
              <a:t>HYPOTHESIS</a:t>
            </a:r>
            <a:r>
              <a:rPr lang="en-US" sz="2400" dirty="0" smtClean="0"/>
              <a:t>: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Domestic prices embed the impact of domestic market  and trade policies and actual functioning of markets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smtClean="0"/>
              <a:t>International </a:t>
            </a:r>
            <a:r>
              <a:rPr lang="es-ES" sz="2400" dirty="0" err="1" smtClean="0"/>
              <a:t>prices</a:t>
            </a:r>
            <a:r>
              <a:rPr lang="es-ES" sz="2400" dirty="0" smtClean="0"/>
              <a:t> do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impact</a:t>
            </a:r>
            <a:r>
              <a:rPr lang="es-ES" sz="2400" dirty="0" smtClean="0"/>
              <a:t> of </a:t>
            </a:r>
            <a:r>
              <a:rPr lang="es-ES" sz="2400" dirty="0" err="1" smtClean="0"/>
              <a:t>domestic</a:t>
            </a:r>
            <a:r>
              <a:rPr lang="es-ES" sz="2400" dirty="0" smtClean="0"/>
              <a:t> </a:t>
            </a:r>
            <a:r>
              <a:rPr lang="es-ES" sz="2400" dirty="0" err="1" smtClean="0"/>
              <a:t>market</a:t>
            </a:r>
            <a:r>
              <a:rPr lang="es-ES" sz="2400" dirty="0" smtClean="0"/>
              <a:t> and </a:t>
            </a:r>
            <a:r>
              <a:rPr lang="es-ES" sz="2400" dirty="0" err="1" smtClean="0"/>
              <a:t>trade</a:t>
            </a:r>
            <a:r>
              <a:rPr lang="es-ES" sz="2400" dirty="0" smtClean="0"/>
              <a:t> </a:t>
            </a:r>
            <a:r>
              <a:rPr lang="es-ES" sz="2400" dirty="0" err="1" smtClean="0"/>
              <a:t>policies</a:t>
            </a:r>
            <a:r>
              <a:rPr lang="es-ES" sz="2400" dirty="0" smtClean="0"/>
              <a:t> and </a:t>
            </a:r>
            <a:r>
              <a:rPr lang="es-ES" sz="2400" dirty="0" err="1" smtClean="0"/>
              <a:t>reflect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functioning</a:t>
            </a:r>
            <a:r>
              <a:rPr lang="es-ES" sz="2400" dirty="0" smtClean="0"/>
              <a:t> of </a:t>
            </a:r>
            <a:r>
              <a:rPr lang="es-ES" sz="2400" dirty="0" err="1" smtClean="0"/>
              <a:t>integrated</a:t>
            </a:r>
            <a:r>
              <a:rPr lang="es-ES" sz="2400" dirty="0" smtClean="0"/>
              <a:t> </a:t>
            </a:r>
            <a:r>
              <a:rPr lang="es-ES" sz="2400" dirty="0" err="1" smtClean="0"/>
              <a:t>markets</a:t>
            </a:r>
            <a:r>
              <a:rPr lang="es-ES" sz="2400" dirty="0" smtClean="0"/>
              <a:t>.</a:t>
            </a:r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i="1" u="sng" dirty="0" smtClean="0"/>
              <a:t>CONCLUSION</a:t>
            </a:r>
            <a:r>
              <a:rPr lang="es-ES" sz="2400" dirty="0" smtClean="0"/>
              <a:t>:</a:t>
            </a:r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Differences</a:t>
            </a:r>
            <a:r>
              <a:rPr lang="es-ES" sz="2400" dirty="0" smtClean="0"/>
              <a:t> can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used</a:t>
            </a:r>
            <a:r>
              <a:rPr lang="es-ES" sz="2400" dirty="0" smtClean="0"/>
              <a:t> as </a:t>
            </a:r>
            <a:r>
              <a:rPr lang="es-ES" sz="2400" dirty="0" err="1" smtClean="0"/>
              <a:t>measurement</a:t>
            </a:r>
            <a:r>
              <a:rPr lang="es-ES" sz="2400" dirty="0" smtClean="0"/>
              <a:t> of </a:t>
            </a:r>
            <a:r>
              <a:rPr lang="es-ES" sz="2400" dirty="0" err="1" smtClean="0"/>
              <a:t>impact</a:t>
            </a:r>
            <a:r>
              <a:rPr lang="es-ES" sz="2400" dirty="0" smtClean="0"/>
              <a:t> of </a:t>
            </a:r>
            <a:r>
              <a:rPr lang="es-ES" sz="2400" dirty="0" err="1" smtClean="0"/>
              <a:t>domestic</a:t>
            </a:r>
            <a:r>
              <a:rPr lang="es-ES" sz="2400" dirty="0" smtClean="0"/>
              <a:t> </a:t>
            </a:r>
            <a:r>
              <a:rPr lang="es-ES" sz="2400" dirty="0" err="1" smtClean="0"/>
              <a:t>market</a:t>
            </a:r>
            <a:r>
              <a:rPr lang="es-ES" sz="2400" dirty="0" smtClean="0"/>
              <a:t> and </a:t>
            </a:r>
            <a:r>
              <a:rPr lang="es-ES" sz="2400" dirty="0" err="1" smtClean="0"/>
              <a:t>trade</a:t>
            </a:r>
            <a:r>
              <a:rPr lang="es-ES" sz="2400" dirty="0" smtClean="0"/>
              <a:t> </a:t>
            </a:r>
            <a:r>
              <a:rPr lang="es-ES" sz="2400" dirty="0" err="1" smtClean="0"/>
              <a:t>policies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actual </a:t>
            </a:r>
            <a:r>
              <a:rPr lang="es-ES" sz="2400" dirty="0" err="1" smtClean="0"/>
              <a:t>functioning</a:t>
            </a:r>
            <a:r>
              <a:rPr lang="es-ES" sz="2400" dirty="0" smtClean="0"/>
              <a:t> of </a:t>
            </a:r>
            <a:r>
              <a:rPr lang="es-ES" sz="2400" dirty="0" err="1" smtClean="0"/>
              <a:t>markets</a:t>
            </a:r>
            <a:endParaRPr lang="es-ES" sz="2400" dirty="0" smtClean="0"/>
          </a:p>
          <a:p>
            <a:pPr marL="636588" lvl="1" indent="-179388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smtClean="0"/>
              <a:t> Incentives and </a:t>
            </a:r>
            <a:r>
              <a:rPr lang="es-ES" sz="2400" dirty="0" err="1" smtClean="0"/>
              <a:t>disincentive</a:t>
            </a:r>
            <a:r>
              <a:rPr lang="es-ES" sz="2400" dirty="0" smtClean="0"/>
              <a:t> </a:t>
            </a:r>
            <a:r>
              <a:rPr lang="es-ES" sz="2400" dirty="0" err="1" smtClean="0"/>
              <a:t>depending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relationship</a:t>
            </a:r>
            <a:endParaRPr lang="es-ES" sz="2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8" y="1234207"/>
            <a:ext cx="8960190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Output per commodity [</a:t>
            </a:r>
            <a:r>
              <a:rPr lang="en-US" i="1" dirty="0" smtClean="0"/>
              <a:t>technical notes</a:t>
            </a:r>
            <a:r>
              <a:rPr lang="en-US" dirty="0" smtClean="0"/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889248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Revision</a:t>
            </a:r>
            <a:r>
              <a:rPr lang="es-ES" sz="2400" dirty="0" smtClean="0"/>
              <a:t> of </a:t>
            </a:r>
            <a:r>
              <a:rPr lang="es-ES" sz="2400" dirty="0" err="1" smtClean="0"/>
              <a:t>production</a:t>
            </a:r>
            <a:r>
              <a:rPr lang="es-ES" sz="2400" dirty="0" smtClean="0"/>
              <a:t>, </a:t>
            </a:r>
            <a:r>
              <a:rPr lang="es-ES" sz="2400" dirty="0" err="1" smtClean="0"/>
              <a:t>consumption</a:t>
            </a:r>
            <a:r>
              <a:rPr lang="es-ES" sz="2400" dirty="0" smtClean="0"/>
              <a:t>, </a:t>
            </a:r>
            <a:r>
              <a:rPr lang="es-ES" sz="2400" dirty="0" err="1" smtClean="0"/>
              <a:t>trade</a:t>
            </a:r>
            <a:r>
              <a:rPr lang="es-ES" sz="2400" dirty="0" smtClean="0"/>
              <a:t> and marketing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commodity</a:t>
            </a:r>
            <a:r>
              <a:rPr lang="es-ES" sz="2400" dirty="0" smtClean="0"/>
              <a:t>.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Revision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policy</a:t>
            </a:r>
            <a:r>
              <a:rPr lang="es-ES" sz="2400" dirty="0" smtClean="0"/>
              <a:t> </a:t>
            </a:r>
            <a:r>
              <a:rPr lang="es-ES" sz="2400" dirty="0" err="1" smtClean="0"/>
              <a:t>decisions</a:t>
            </a:r>
            <a:r>
              <a:rPr lang="es-ES" sz="2400" dirty="0" smtClean="0"/>
              <a:t> and </a:t>
            </a:r>
            <a:r>
              <a:rPr lang="es-ES" sz="2400" dirty="0" err="1" smtClean="0"/>
              <a:t>programs</a:t>
            </a:r>
            <a:r>
              <a:rPr lang="es-ES" sz="2400" dirty="0" smtClean="0"/>
              <a:t> </a:t>
            </a:r>
            <a:r>
              <a:rPr lang="es-ES" sz="2400" dirty="0" err="1" smtClean="0"/>
              <a:t>affecting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commodity</a:t>
            </a:r>
            <a:endParaRPr lang="es-ES" sz="2400" dirty="0" smtClean="0"/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Description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assumptions</a:t>
            </a:r>
            <a:r>
              <a:rPr lang="es-ES" sz="2400" dirty="0" smtClean="0"/>
              <a:t> and data </a:t>
            </a:r>
            <a:r>
              <a:rPr lang="es-ES" sz="2400" dirty="0" err="1" smtClean="0"/>
              <a:t>used</a:t>
            </a:r>
            <a:r>
              <a:rPr lang="es-ES" sz="2400" dirty="0" smtClean="0"/>
              <a:t>.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Indicators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commodity</a:t>
            </a:r>
            <a:r>
              <a:rPr lang="es-ES" sz="2400" dirty="0" smtClean="0"/>
              <a:t> and </a:t>
            </a:r>
            <a:r>
              <a:rPr lang="es-ES" sz="2400" dirty="0" err="1" smtClean="0"/>
              <a:t>interpretation</a:t>
            </a:r>
            <a:endParaRPr lang="es-ES" sz="2400" dirty="0" smtClean="0"/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400" dirty="0" err="1" smtClean="0"/>
              <a:t>Conclusions</a:t>
            </a:r>
            <a:r>
              <a:rPr lang="es-ES" sz="2400" dirty="0" smtClean="0"/>
              <a:t> and </a:t>
            </a:r>
            <a:r>
              <a:rPr lang="es-ES" sz="2400" dirty="0" err="1" smtClean="0"/>
              <a:t>recommendations</a:t>
            </a:r>
            <a:endParaRPr lang="es-ES" sz="2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s-ES" sz="2400" dirty="0" smtClean="0"/>
          </a:p>
          <a:p>
            <a:pPr marL="179388" indent="-179388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 marL="179388" indent="-179388"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3300"/>
      </a:dk1>
      <a:lt1>
        <a:srgbClr val="FFFFFF"/>
      </a:lt1>
      <a:dk2>
        <a:srgbClr val="008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2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FFFF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00"/>
        </a:dk1>
        <a:lt1>
          <a:srgbClr val="FFFFFF"/>
        </a:lt1>
        <a:dk2>
          <a:srgbClr val="008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1718</Words>
  <Application>Microsoft Office PowerPoint</Application>
  <PresentationFormat>On-screen Show (4:3)</PresentationFormat>
  <Paragraphs>196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Photo Editor Photo</vt:lpstr>
      <vt:lpstr>Results of price incentives and disincentives analysis in Tanzania</vt:lpstr>
      <vt:lpstr>Presentation Outline</vt:lpstr>
      <vt:lpstr>Presentation Outline</vt:lpstr>
      <vt:lpstr>Products analyzed</vt:lpstr>
      <vt:lpstr>Slide 5</vt:lpstr>
      <vt:lpstr>Presentation Outline</vt:lpstr>
      <vt:lpstr>Methodological approach</vt:lpstr>
      <vt:lpstr>Methodological approach</vt:lpstr>
      <vt:lpstr>Output per commodity [technical notes]</vt:lpstr>
      <vt:lpstr>Slide 10</vt:lpstr>
      <vt:lpstr>Sugar</vt:lpstr>
      <vt:lpstr>Wheat</vt:lpstr>
      <vt:lpstr>Cow Milk</vt:lpstr>
      <vt:lpstr>Rice</vt:lpstr>
      <vt:lpstr>Imported goods [Sugar, Wheat, Rice, Milk]</vt:lpstr>
      <vt:lpstr>Pulses</vt:lpstr>
      <vt:lpstr>Coffee</vt:lpstr>
      <vt:lpstr>Cotton</vt:lpstr>
      <vt:lpstr>Exported goods [cotton, coffee, pulses]</vt:lpstr>
      <vt:lpstr>Maize</vt:lpstr>
      <vt:lpstr>Presentation Outline</vt:lpstr>
      <vt:lpstr>Overall Agricultural sector [8 commodities]</vt:lpstr>
      <vt:lpstr>Slide 23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MAFAP  Analyzing incentives and disincentives along the value chain</dc:title>
  <dc:creator>Dieng, Coumba (TCSP)</dc:creator>
  <cp:lastModifiedBy>Barreirohurle</cp:lastModifiedBy>
  <cp:revision>327</cp:revision>
  <dcterms:created xsi:type="dcterms:W3CDTF">2011-02-09T16:29:39Z</dcterms:created>
  <dcterms:modified xsi:type="dcterms:W3CDTF">2012-11-28T07:14:26Z</dcterms:modified>
</cp:coreProperties>
</file>