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8"/>
  </p:notesMasterIdLst>
  <p:handoutMasterIdLst>
    <p:handoutMasterId r:id="rId19"/>
  </p:handoutMasterIdLst>
  <p:sldIdLst>
    <p:sldId id="281" r:id="rId2"/>
    <p:sldId id="283" r:id="rId3"/>
    <p:sldId id="284" r:id="rId4"/>
    <p:sldId id="285" r:id="rId5"/>
    <p:sldId id="286" r:id="rId6"/>
    <p:sldId id="287" r:id="rId7"/>
    <p:sldId id="288" r:id="rId8"/>
    <p:sldId id="295" r:id="rId9"/>
    <p:sldId id="289" r:id="rId10"/>
    <p:sldId id="290" r:id="rId11"/>
    <p:sldId id="298" r:id="rId12"/>
    <p:sldId id="297" r:id="rId13"/>
    <p:sldId id="291" r:id="rId14"/>
    <p:sldId id="292" r:id="rId15"/>
    <p:sldId id="294" r:id="rId16"/>
    <p:sldId id="293" r:id="rId17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FF"/>
    <a:srgbClr val="336600"/>
    <a:srgbClr val="666633"/>
    <a:srgbClr val="0033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3738" autoAdjust="0"/>
  </p:normalViewPr>
  <p:slideViewPr>
    <p:cSldViewPr>
      <p:cViewPr>
        <p:scale>
          <a:sx n="70" d="100"/>
          <a:sy n="70" d="100"/>
        </p:scale>
        <p:origin x="-12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FAP\Public%20expenditures%20work\Tanzania\outputs\preliminary%20analysis%20-%20technical%20note\PE_tanzania_dev_and_reccurent_budgets_final_JIKforpp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AFAP\Public%20expenditures%20work\Tanzania\outputs\preliminary%20analysis%20-%20technical%20note\PE_tanzania_dev_and_reccurent_budgets_final_JIKforp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TAD\Data\KOMOROWSKA\MAFAP\Public%20expenditures%20work\Tanzania\outputs\preliminary%20analysis%20-%20technical%20note\PE_tanzania_dev_and_reccurent_budgets_final_JIKfor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109361329833771"/>
          <c:y val="0.12265257253802203"/>
          <c:w val="0.7821185016346639"/>
          <c:h val="0.65092115454090438"/>
        </c:manualLayout>
      </c:layout>
      <c:areaChart>
        <c:grouping val="stacked"/>
        <c:ser>
          <c:idx val="1"/>
          <c:order val="0"/>
          <c:tx>
            <c:strRef>
              <c:f>Composition!$A$8</c:f>
              <c:strCache>
                <c:ptCount val="1"/>
                <c:pt idx="0">
                  <c:v>I. Agriculture specific policies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accent6">
                  <a:lumMod val="50000"/>
                </a:schemeClr>
              </a:solidFill>
            </a:ln>
          </c:spPr>
          <c:cat>
            <c:strRef>
              <c:f>Composition!$B$7:$F$7</c:f>
              <c:strCache>
                <c:ptCount val="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2010/11p</c:v>
                </c:pt>
              </c:strCache>
            </c:strRef>
          </c:cat>
          <c:val>
            <c:numRef>
              <c:f>Composition!$B$8:$F$8</c:f>
              <c:numCache>
                <c:formatCode>0.0</c:formatCode>
                <c:ptCount val="5"/>
                <c:pt idx="0">
                  <c:v>160.95352532336662</c:v>
                </c:pt>
                <c:pt idx="1">
                  <c:v>224.13772492049998</c:v>
                </c:pt>
                <c:pt idx="2">
                  <c:v>272.03787230461671</c:v>
                </c:pt>
                <c:pt idx="3">
                  <c:v>425.79773056375001</c:v>
                </c:pt>
                <c:pt idx="4">
                  <c:v>414.35927455806996</c:v>
                </c:pt>
              </c:numCache>
            </c:numRef>
          </c:val>
        </c:ser>
        <c:ser>
          <c:idx val="2"/>
          <c:order val="1"/>
          <c:tx>
            <c:strRef>
              <c:f>Composition!$A$40</c:f>
              <c:strCache>
                <c:ptCount val="1"/>
                <c:pt idx="0">
                  <c:v>II. Agriculture supportive policies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chemeClr val="accent3">
                  <a:lumMod val="50000"/>
                </a:schemeClr>
              </a:solidFill>
            </a:ln>
          </c:spPr>
          <c:cat>
            <c:strRef>
              <c:f>Composition!$B$7:$F$7</c:f>
              <c:strCache>
                <c:ptCount val="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2010/11p</c:v>
                </c:pt>
              </c:strCache>
            </c:strRef>
          </c:cat>
          <c:val>
            <c:numRef>
              <c:f>Composition!$B$40:$F$40</c:f>
              <c:numCache>
                <c:formatCode>0.0</c:formatCode>
                <c:ptCount val="5"/>
                <c:pt idx="0">
                  <c:v>392.93474241099983</c:v>
                </c:pt>
                <c:pt idx="1">
                  <c:v>598.93357608099996</c:v>
                </c:pt>
                <c:pt idx="2">
                  <c:v>473.94817789139984</c:v>
                </c:pt>
                <c:pt idx="3">
                  <c:v>204.41934515435995</c:v>
                </c:pt>
                <c:pt idx="4">
                  <c:v>234.12190183042821</c:v>
                </c:pt>
              </c:numCache>
            </c:numRef>
          </c:val>
        </c:ser>
        <c:axId val="77077120"/>
        <c:axId val="83620224"/>
      </c:areaChart>
      <c:catAx>
        <c:axId val="7707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83620224"/>
        <c:crosses val="autoZero"/>
        <c:auto val="1"/>
        <c:lblAlgn val="ctr"/>
        <c:lblOffset val="100"/>
      </c:catAx>
      <c:valAx>
        <c:axId val="83620224"/>
        <c:scaling>
          <c:orientation val="minMax"/>
          <c:max val="9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77077120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lang="en-US" sz="1800"/>
          </a:pPr>
          <a:endParaRPr lang="en-US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109361329833768"/>
          <c:y val="0.12265257253802206"/>
          <c:w val="0.78211850163466368"/>
          <c:h val="0.65092115454090471"/>
        </c:manualLayout>
      </c:layout>
      <c:areaChart>
        <c:grouping val="stacked"/>
        <c:ser>
          <c:idx val="1"/>
          <c:order val="0"/>
          <c:tx>
            <c:strRef>
              <c:f>Composition!$A$8</c:f>
              <c:strCache>
                <c:ptCount val="1"/>
                <c:pt idx="0">
                  <c:v>I. Agriculture specific policies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accent6">
                  <a:lumMod val="50000"/>
                </a:schemeClr>
              </a:solidFill>
            </a:ln>
          </c:spPr>
          <c:cat>
            <c:strRef>
              <c:f>Composition!$B$7:$F$7</c:f>
              <c:strCache>
                <c:ptCount val="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2010/11p</c:v>
                </c:pt>
              </c:strCache>
            </c:strRef>
          </c:cat>
          <c:val>
            <c:numRef>
              <c:f>Composition!$B$8:$F$8</c:f>
              <c:numCache>
                <c:formatCode>0.0</c:formatCode>
                <c:ptCount val="5"/>
                <c:pt idx="0">
                  <c:v>160.95352532336656</c:v>
                </c:pt>
                <c:pt idx="1">
                  <c:v>224.13772492049998</c:v>
                </c:pt>
                <c:pt idx="2">
                  <c:v>272.03787230461671</c:v>
                </c:pt>
                <c:pt idx="3">
                  <c:v>425.79773056375001</c:v>
                </c:pt>
                <c:pt idx="4">
                  <c:v>414.35927455806996</c:v>
                </c:pt>
              </c:numCache>
            </c:numRef>
          </c:val>
        </c:ser>
        <c:ser>
          <c:idx val="2"/>
          <c:order val="1"/>
          <c:tx>
            <c:strRef>
              <c:f>Composition!$A$40</c:f>
              <c:strCache>
                <c:ptCount val="1"/>
                <c:pt idx="0">
                  <c:v>II. Agriculture supportive policies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chemeClr val="accent3">
                  <a:lumMod val="50000"/>
                </a:schemeClr>
              </a:solidFill>
            </a:ln>
          </c:spPr>
          <c:cat>
            <c:strRef>
              <c:f>Composition!$B$7:$F$7</c:f>
              <c:strCache>
                <c:ptCount val="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2010/11p</c:v>
                </c:pt>
              </c:strCache>
            </c:strRef>
          </c:cat>
          <c:val>
            <c:numRef>
              <c:f>Composition!$B$40:$F$40</c:f>
              <c:numCache>
                <c:formatCode>0.0</c:formatCode>
                <c:ptCount val="5"/>
                <c:pt idx="0">
                  <c:v>392.93474241099966</c:v>
                </c:pt>
                <c:pt idx="1">
                  <c:v>598.93357608099996</c:v>
                </c:pt>
                <c:pt idx="2">
                  <c:v>473.94817789139967</c:v>
                </c:pt>
                <c:pt idx="3">
                  <c:v>204.41934515435995</c:v>
                </c:pt>
                <c:pt idx="4">
                  <c:v>234.12190183042821</c:v>
                </c:pt>
              </c:numCache>
            </c:numRef>
          </c:val>
        </c:ser>
        <c:axId val="77157120"/>
        <c:axId val="77158656"/>
      </c:areaChart>
      <c:catAx>
        <c:axId val="7715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77158656"/>
        <c:crosses val="autoZero"/>
        <c:auto val="1"/>
        <c:lblAlgn val="ctr"/>
        <c:lblOffset val="100"/>
      </c:catAx>
      <c:valAx>
        <c:axId val="77158656"/>
        <c:scaling>
          <c:orientation val="minMax"/>
          <c:max val="9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77157120"/>
        <c:crosses val="autoZero"/>
        <c:crossBetween val="midCat"/>
      </c:valAx>
    </c:plotArea>
    <c:legend>
      <c:legendPos val="b"/>
      <c:txPr>
        <a:bodyPr/>
        <a:lstStyle/>
        <a:p>
          <a:pPr>
            <a:defRPr lang="en-US" sz="1800"/>
          </a:pPr>
          <a:endParaRPr lang="en-US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486224310858579"/>
          <c:y val="3.1164960648717082E-2"/>
          <c:w val="0.77543391212080393"/>
          <c:h val="0.4546238916280213"/>
        </c:manualLayout>
      </c:layout>
      <c:barChart>
        <c:barDir val="col"/>
        <c:grouping val="stacked"/>
        <c:ser>
          <c:idx val="0"/>
          <c:order val="0"/>
          <c:tx>
            <c:strRef>
              <c:f>'Role of aid'!$AB$86</c:f>
              <c:strCache>
                <c:ptCount val="1"/>
                <c:pt idx="0">
                  <c:v>donor</c:v>
                </c:pt>
              </c:strCache>
            </c:strRef>
          </c:tx>
          <c:cat>
            <c:strRef>
              <c:f>'Role of aid'!$AE$87:$AE$107</c:f>
              <c:strCache>
                <c:ptCount val="21"/>
                <c:pt idx="0">
                  <c:v>I. AGRICULTURE SPECIFIC POLICIES</c:v>
                </c:pt>
                <c:pt idx="1">
                  <c:v>Payments to producers - input subsidies</c:v>
                </c:pt>
                <c:pt idx="2">
                  <c:v>Payments to producers - Other</c:v>
                </c:pt>
                <c:pt idx="3">
                  <c:v>Payments to processors</c:v>
                </c:pt>
                <c:pt idx="4">
                  <c:v>General sector support -  research</c:v>
                </c:pt>
                <c:pt idx="5">
                  <c:v>General sector support - technical assistance</c:v>
                </c:pt>
                <c:pt idx="6">
                  <c:v>General sector support - training</c:v>
                </c:pt>
                <c:pt idx="7">
                  <c:v>General sector support - extension</c:v>
                </c:pt>
                <c:pt idx="8">
                  <c:v>General sector support - inspection</c:v>
                </c:pt>
                <c:pt idx="9">
                  <c:v>General sector support -  infrastructure</c:v>
                </c:pt>
                <c:pt idx="10">
                  <c:v>General sector support - storage</c:v>
                </c:pt>
                <c:pt idx="11">
                  <c:v>General sector support - marketing</c:v>
                </c:pt>
                <c:pt idx="12">
                  <c:v>General sector support - other</c:v>
                </c:pt>
                <c:pt idx="13">
                  <c:v>II. AGRICULTURE SUPPORTIVE POLICIES</c:v>
                </c:pt>
                <c:pt idx="14">
                  <c:v>Rural education</c:v>
                </c:pt>
                <c:pt idx="15">
                  <c:v>Rural health</c:v>
                </c:pt>
                <c:pt idx="16">
                  <c:v>Rural infrastructure - roads</c:v>
                </c:pt>
                <c:pt idx="17">
                  <c:v>Rural infrastructure - water and sanitation</c:v>
                </c:pt>
                <c:pt idx="18">
                  <c:v>Rural infrastructure - energy</c:v>
                </c:pt>
                <c:pt idx="19">
                  <c:v>Rural infrastructure - other</c:v>
                </c:pt>
                <c:pt idx="20">
                  <c:v>Other</c:v>
                </c:pt>
              </c:strCache>
            </c:strRef>
          </c:cat>
          <c:val>
            <c:numRef>
              <c:f>'Role of aid'!$AB$87:$AB$107</c:f>
              <c:numCache>
                <c:formatCode>General</c:formatCode>
                <c:ptCount val="21"/>
                <c:pt idx="0">
                  <c:v>87.986915589387706</c:v>
                </c:pt>
                <c:pt idx="1">
                  <c:v>36.195296696928644</c:v>
                </c:pt>
                <c:pt idx="2">
                  <c:v>2.9921979460522854</c:v>
                </c:pt>
                <c:pt idx="3">
                  <c:v>0.91659282739999992</c:v>
                </c:pt>
                <c:pt idx="4">
                  <c:v>7.7914163801509284</c:v>
                </c:pt>
                <c:pt idx="5">
                  <c:v>0</c:v>
                </c:pt>
                <c:pt idx="6">
                  <c:v>16.986016954195268</c:v>
                </c:pt>
                <c:pt idx="7">
                  <c:v>9.8317084373941679</c:v>
                </c:pt>
                <c:pt idx="8">
                  <c:v>0.55041707554853425</c:v>
                </c:pt>
                <c:pt idx="9">
                  <c:v>1.8102345950417855</c:v>
                </c:pt>
                <c:pt idx="10">
                  <c:v>0.18700696789181054</c:v>
                </c:pt>
                <c:pt idx="11">
                  <c:v>5.5731252735912005</c:v>
                </c:pt>
                <c:pt idx="12">
                  <c:v>5.1529024351929609</c:v>
                </c:pt>
                <c:pt idx="13">
                  <c:v>230.50332410515881</c:v>
                </c:pt>
                <c:pt idx="14">
                  <c:v>46.837295091565295</c:v>
                </c:pt>
                <c:pt idx="15">
                  <c:v>70.643687492846212</c:v>
                </c:pt>
                <c:pt idx="16">
                  <c:v>69.389834851080636</c:v>
                </c:pt>
                <c:pt idx="17">
                  <c:v>28.843267835096242</c:v>
                </c:pt>
                <c:pt idx="18">
                  <c:v>14.614558834570468</c:v>
                </c:pt>
                <c:pt idx="19">
                  <c:v>0</c:v>
                </c:pt>
                <c:pt idx="20">
                  <c:v>0.17468</c:v>
                </c:pt>
              </c:numCache>
            </c:numRef>
          </c:val>
        </c:ser>
        <c:ser>
          <c:idx val="1"/>
          <c:order val="1"/>
          <c:tx>
            <c:strRef>
              <c:f>'Role of aid'!$AC$86</c:f>
              <c:strCache>
                <c:ptCount val="1"/>
                <c:pt idx="0">
                  <c:v>national</c:v>
                </c:pt>
              </c:strCache>
            </c:strRef>
          </c:tx>
          <c:cat>
            <c:strRef>
              <c:f>'Role of aid'!$AE$87:$AE$107</c:f>
              <c:strCache>
                <c:ptCount val="21"/>
                <c:pt idx="0">
                  <c:v>I. AGRICULTURE SPECIFIC POLICIES</c:v>
                </c:pt>
                <c:pt idx="1">
                  <c:v>Payments to producers - input subsidies</c:v>
                </c:pt>
                <c:pt idx="2">
                  <c:v>Payments to producers - Other</c:v>
                </c:pt>
                <c:pt idx="3">
                  <c:v>Payments to processors</c:v>
                </c:pt>
                <c:pt idx="4">
                  <c:v>General sector support -  research</c:v>
                </c:pt>
                <c:pt idx="5">
                  <c:v>General sector support - technical assistance</c:v>
                </c:pt>
                <c:pt idx="6">
                  <c:v>General sector support - training</c:v>
                </c:pt>
                <c:pt idx="7">
                  <c:v>General sector support - extension</c:v>
                </c:pt>
                <c:pt idx="8">
                  <c:v>General sector support - inspection</c:v>
                </c:pt>
                <c:pt idx="9">
                  <c:v>General sector support -  infrastructure</c:v>
                </c:pt>
                <c:pt idx="10">
                  <c:v>General sector support - storage</c:v>
                </c:pt>
                <c:pt idx="11">
                  <c:v>General sector support - marketing</c:v>
                </c:pt>
                <c:pt idx="12">
                  <c:v>General sector support - other</c:v>
                </c:pt>
                <c:pt idx="13">
                  <c:v>II. AGRICULTURE SUPPORTIVE POLICIES</c:v>
                </c:pt>
                <c:pt idx="14">
                  <c:v>Rural education</c:v>
                </c:pt>
                <c:pt idx="15">
                  <c:v>Rural health</c:v>
                </c:pt>
                <c:pt idx="16">
                  <c:v>Rural infrastructure - roads</c:v>
                </c:pt>
                <c:pt idx="17">
                  <c:v>Rural infrastructure - water and sanitation</c:v>
                </c:pt>
                <c:pt idx="18">
                  <c:v>Rural infrastructure - energy</c:v>
                </c:pt>
                <c:pt idx="19">
                  <c:v>Rural infrastructure - other</c:v>
                </c:pt>
                <c:pt idx="20">
                  <c:v>Other</c:v>
                </c:pt>
              </c:strCache>
            </c:strRef>
          </c:cat>
          <c:val>
            <c:numRef>
              <c:f>'Role of aid'!$AC$87:$AC$107</c:f>
              <c:numCache>
                <c:formatCode>General</c:formatCode>
                <c:ptCount val="21"/>
                <c:pt idx="0">
                  <c:v>211.47030994467332</c:v>
                </c:pt>
                <c:pt idx="1">
                  <c:v>81.860958608048122</c:v>
                </c:pt>
                <c:pt idx="2">
                  <c:v>7.455333341798813E-2</c:v>
                </c:pt>
                <c:pt idx="3">
                  <c:v>3.1238788762290941</c:v>
                </c:pt>
                <c:pt idx="4">
                  <c:v>34.136998295174564</c:v>
                </c:pt>
                <c:pt idx="5">
                  <c:v>9.0139023154175123E-3</c:v>
                </c:pt>
                <c:pt idx="6">
                  <c:v>54.456172651745383</c:v>
                </c:pt>
                <c:pt idx="7">
                  <c:v>10.444633002878014</c:v>
                </c:pt>
                <c:pt idx="8">
                  <c:v>1.0818575452506023</c:v>
                </c:pt>
                <c:pt idx="9">
                  <c:v>1.5776353556584788</c:v>
                </c:pt>
                <c:pt idx="10">
                  <c:v>6.7086438320875974</c:v>
                </c:pt>
                <c:pt idx="11">
                  <c:v>3.663086548122366</c:v>
                </c:pt>
                <c:pt idx="12">
                  <c:v>14.332877993745464</c:v>
                </c:pt>
                <c:pt idx="13">
                  <c:v>150.36822456847864</c:v>
                </c:pt>
                <c:pt idx="14">
                  <c:v>11.939020345393553</c:v>
                </c:pt>
                <c:pt idx="15">
                  <c:v>1.5250303517237001</c:v>
                </c:pt>
                <c:pt idx="16">
                  <c:v>85.45801595394498</c:v>
                </c:pt>
                <c:pt idx="17">
                  <c:v>22.134285416401667</c:v>
                </c:pt>
                <c:pt idx="18">
                  <c:v>27.435603852809052</c:v>
                </c:pt>
                <c:pt idx="19">
                  <c:v>0.81406763505491953</c:v>
                </c:pt>
                <c:pt idx="20">
                  <c:v>1.0622010131507862</c:v>
                </c:pt>
              </c:numCache>
            </c:numRef>
          </c:val>
        </c:ser>
        <c:overlap val="100"/>
        <c:axId val="77187328"/>
        <c:axId val="77197312"/>
      </c:barChart>
      <c:catAx>
        <c:axId val="77187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197312"/>
        <c:crosses val="autoZero"/>
        <c:auto val="1"/>
        <c:lblAlgn val="ctr"/>
        <c:lblOffset val="100"/>
      </c:catAx>
      <c:valAx>
        <c:axId val="77197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18732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0.07869</cdr:x>
      <cdr:y>0</cdr:y>
    </cdr:from>
    <cdr:to>
      <cdr:x>0.15538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568" y="-143866"/>
          <a:ext cx="666190" cy="557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err="1"/>
            <a:t>bln</a:t>
          </a:r>
          <a:r>
            <a:rPr lang="en-US" sz="1800" baseline="0" dirty="0"/>
            <a:t> </a:t>
          </a:r>
          <a:r>
            <a:rPr lang="en-US" sz="1800" baseline="0" dirty="0" err="1"/>
            <a:t>TSh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0.07869</cdr:x>
      <cdr:y>0</cdr:y>
    </cdr:from>
    <cdr:to>
      <cdr:x>0.15538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568" y="-143866"/>
          <a:ext cx="666190" cy="557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err="1"/>
            <a:t>bln</a:t>
          </a:r>
          <a:r>
            <a:rPr lang="en-US" sz="1800" baseline="0" dirty="0"/>
            <a:t> </a:t>
          </a:r>
          <a:r>
            <a:rPr lang="en-US" sz="1800" baseline="0" dirty="0" err="1"/>
            <a:t>TSh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39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39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B1E2A0-8058-4B43-99F1-5D52BB1CA39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10362"/>
            <a:ext cx="2944283" cy="493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10362"/>
            <a:ext cx="2944283" cy="493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D17BB2-C472-4051-8B81-99DA23AB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68FF9D-2512-497A-997A-B1E77CD7E2B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6027"/>
            <a:ext cx="5435600" cy="44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362"/>
            <a:ext cx="294428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10362"/>
            <a:ext cx="294428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F013A5-1425-477F-A278-502F6B7F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</a:t>
            </a:r>
            <a:r>
              <a:rPr lang="en-US" baseline="0" dirty="0" smtClean="0"/>
              <a:t> for the invitation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what is captured in this expenditures: what</a:t>
            </a:r>
            <a:r>
              <a:rPr lang="en-GB" baseline="0" dirty="0" smtClean="0"/>
              <a:t> ministries and expenditures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4D032-AA6E-42C2-9DDC-BE2D4FD2FC4D}" type="slidenum">
              <a:rPr lang="fr-FR"/>
              <a:pPr/>
              <a:t>16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3C3A89D1-252B-4C2C-B6BD-122D28FC9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EDA9159-42B6-410C-B845-08B71905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412875"/>
            <a:ext cx="2058988" cy="4713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29325" cy="4713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C54C173-77D7-4DA6-B5D2-4EE215C3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998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F63638C2-13FE-414B-B76F-EA332302F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47664" y="6237312"/>
            <a:ext cx="59766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ASTWG Meeting</a:t>
            </a:r>
            <a:r>
              <a:rPr lang="en-US" sz="900" kern="0" baseline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– 28</a:t>
            </a:r>
            <a:r>
              <a:rPr lang="en-US" sz="900" kern="0" baseline="3000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November 2012</a:t>
            </a:r>
            <a:r>
              <a:rPr lang="en-US" sz="900" kern="0" baseline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– Dar </a:t>
            </a:r>
            <a:r>
              <a:rPr lang="en-US" sz="900" kern="0" baseline="0" dirty="0" err="1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es</a:t>
            </a:r>
            <a:r>
              <a:rPr lang="en-US" sz="900" kern="0" baseline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Salaam</a:t>
            </a:r>
            <a:endParaRPr lang="en-US" sz="900" kern="0" dirty="0" smtClean="0">
              <a:solidFill>
                <a:srgbClr val="3366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765914D-5BF5-4D36-9F31-60F28F0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37177786-3A9F-44D4-A8B5-0285AF842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6A26FF32-D8D7-4933-B958-92298A58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4213AED6-569C-46F9-9CAC-2238609E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57C599F7-9062-4A83-9A8E-25387BC4D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A7AFAFD8-A20D-4A58-BE69-D3758DE6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0D13C3C1-3713-41B5-94C7-50BA60B9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90613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8725"/>
            <a:ext cx="89646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19/07/2011	</a:t>
            </a:r>
            <a:r>
              <a:rPr lang="en-US" sz="1400" dirty="0" smtClean="0"/>
              <a:t>								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00113" y="115888"/>
          <a:ext cx="7621587" cy="865187"/>
        </p:xfrm>
        <a:graphic>
          <a:graphicData uri="http://schemas.openxmlformats.org/presentationml/2006/ole">
            <p:oleObj spid="_x0000_s1026" name="Photo Editor Photo" r:id="rId15" imgW="7621064" imgH="942857" progId="">
              <p:embed/>
            </p:oleObj>
          </a:graphicData>
        </a:graphic>
      </p:graphicFrame>
      <p:pic>
        <p:nvPicPr>
          <p:cNvPr id="1031" name="Picture 10" descr="FA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560" y="6237312"/>
            <a:ext cx="4016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1" name="Line 11"/>
          <p:cNvSpPr>
            <a:spLocks noChangeShapeType="1"/>
          </p:cNvSpPr>
          <p:nvPr userDrawn="1"/>
        </p:nvSpPr>
        <p:spPr bwMode="auto">
          <a:xfrm>
            <a:off x="611188" y="1001713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" name="Picture 8" descr="OECD_globe_10cm_HD_4c.jpg"/>
          <p:cNvPicPr>
            <a:picLocks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624" y="6237312"/>
            <a:ext cx="402336" cy="4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237312"/>
            <a:ext cx="379394" cy="4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00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99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sfoundation.org/Pages/hom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mafa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08725"/>
            <a:ext cx="8964613" cy="341313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								</a:t>
            </a:r>
            <a:fld id="{3C814646-C597-4DB7-9979-45D59EF9B8E6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026295"/>
            <a:ext cx="8229600" cy="682625"/>
          </a:xfrm>
        </p:spPr>
        <p:txBody>
          <a:bodyPr/>
          <a:lstStyle/>
          <a:p>
            <a:r>
              <a:rPr lang="en-US" sz="4400" dirty="0" smtClean="0"/>
              <a:t>Results of public expenditure analysis in Tanzania</a:t>
            </a:r>
            <a:endParaRPr lang="en-US" sz="4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7" y="5301208"/>
            <a:ext cx="799288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6600"/>
                </a:solidFill>
              </a:rPr>
              <a:t>Agricultural Sector </a:t>
            </a:r>
            <a:r>
              <a:rPr lang="en-US" sz="1600" kern="0" dirty="0" smtClean="0">
                <a:solidFill>
                  <a:srgbClr val="336600"/>
                </a:solidFill>
              </a:rPr>
              <a:t>Consultative Working </a:t>
            </a:r>
            <a:r>
              <a:rPr lang="en-US" sz="1600" kern="0" dirty="0" smtClean="0">
                <a:solidFill>
                  <a:srgbClr val="336600"/>
                </a:solidFill>
              </a:rPr>
              <a:t>Group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6600"/>
                </a:solidFill>
              </a:rPr>
              <a:t>28</a:t>
            </a:r>
            <a:r>
              <a:rPr lang="en-US" sz="1600" kern="0" baseline="30000" dirty="0" smtClean="0">
                <a:solidFill>
                  <a:srgbClr val="336600"/>
                </a:solidFill>
              </a:rPr>
              <a:t>th</a:t>
            </a:r>
            <a:r>
              <a:rPr lang="en-US" sz="1600" kern="0" dirty="0" smtClean="0">
                <a:solidFill>
                  <a:srgbClr val="336600"/>
                </a:solidFill>
              </a:rPr>
              <a:t> November 2012 - Dar </a:t>
            </a:r>
            <a:r>
              <a:rPr lang="en-US" sz="1600" kern="0" dirty="0" err="1" smtClean="0">
                <a:solidFill>
                  <a:srgbClr val="336600"/>
                </a:solidFill>
              </a:rPr>
              <a:t>es</a:t>
            </a:r>
            <a:r>
              <a:rPr lang="en-US" sz="1600" kern="0" dirty="0" smtClean="0">
                <a:solidFill>
                  <a:srgbClr val="336600"/>
                </a:solidFill>
              </a:rPr>
              <a:t> Salaam (Tanzania)</a:t>
            </a:r>
            <a:endParaRPr lang="en-US" sz="2400" kern="0" dirty="0" smtClean="0">
              <a:solidFill>
                <a:srgbClr val="3366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07704" y="6165304"/>
            <a:ext cx="612068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3933056"/>
            <a:ext cx="79928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2400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MAFAP TEAM TANZANIA 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2400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(MAFC – ESRF – FAO – OECD)</a:t>
            </a:r>
            <a:endParaRPr lang="en-US" sz="3600" kern="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Bill &amp; Melinda Gates Found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40200"/>
            <a:ext cx="1001894" cy="2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9912" y="6309900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+mn-lt"/>
              </a:rPr>
              <a:t>With the financial support of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II. Agriculture supportive expenditures</a:t>
            </a:r>
            <a:br>
              <a:rPr lang="en-GB" sz="3200" dirty="0" smtClean="0"/>
            </a:br>
            <a:r>
              <a:rPr lang="en-GB" sz="2400" dirty="0" smtClean="0"/>
              <a:t>→ mostly in rural infrastructure</a:t>
            </a:r>
            <a:endParaRPr lang="en-US" sz="24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5088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65235"/>
            <a:ext cx="4788024" cy="28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entagon 8"/>
          <p:cNvSpPr/>
          <p:nvPr/>
        </p:nvSpPr>
        <p:spPr bwMode="auto">
          <a:xfrm>
            <a:off x="5724128" y="2348880"/>
            <a:ext cx="2490576" cy="64807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2006/07-2007/08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683568" y="5157192"/>
            <a:ext cx="2490576" cy="64807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2008/09-2010/11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 of spending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44674"/>
          <a:ext cx="8686800" cy="501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II. Agriculture supportive expenditures</a:t>
            </a:r>
            <a:br>
              <a:rPr lang="en-GB" sz="3200" dirty="0" smtClean="0"/>
            </a:br>
            <a:r>
              <a:rPr lang="en-GB" sz="2400" dirty="0" smtClean="0"/>
              <a:t>→ mostly in rural infrastructure</a:t>
            </a:r>
            <a:endParaRPr lang="en-US" sz="24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5088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65235"/>
            <a:ext cx="4788024" cy="28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entagon 8"/>
          <p:cNvSpPr/>
          <p:nvPr/>
        </p:nvSpPr>
        <p:spPr bwMode="auto">
          <a:xfrm>
            <a:off x="5724128" y="2348880"/>
            <a:ext cx="2490576" cy="64807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2006/07-2007/08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683568" y="5157192"/>
            <a:ext cx="2490576" cy="64807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2008/09-2010/11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1484784"/>
          <a:ext cx="8964488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82625"/>
          </a:xfrm>
        </p:spPr>
        <p:txBody>
          <a:bodyPr/>
          <a:lstStyle/>
          <a:p>
            <a:r>
              <a:rPr lang="en-GB" sz="3200" dirty="0" smtClean="0"/>
              <a:t>Aid is consistent with national priorities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55679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n-lt"/>
              </a:rPr>
              <a:t>bln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TSh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8229600" cy="1114251"/>
          </a:xfrm>
        </p:spPr>
        <p:txBody>
          <a:bodyPr/>
          <a:lstStyle/>
          <a:p>
            <a:r>
              <a:rPr lang="en-GB" sz="3200" dirty="0" smtClean="0"/>
              <a:t>Share of administrative costs remains high, though significant improvements made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3527" y="2636838"/>
          <a:ext cx="8363273" cy="270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/>
                <a:gridCol w="1327016"/>
                <a:gridCol w="1327016"/>
                <a:gridCol w="1327016"/>
                <a:gridCol w="1327016"/>
                <a:gridCol w="1327016"/>
              </a:tblGrid>
              <a:tr h="576138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2006/07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2007/08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2008/09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2009/10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2010/11</a:t>
                      </a:r>
                      <a:r>
                        <a:rPr lang="en-US" sz="2000" b="1" i="0" u="none" strike="noStrike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Administration costs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Policy 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transfers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agricultural budget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5301208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336600"/>
                </a:solidFill>
                <a:latin typeface="+mj-lt"/>
                <a:ea typeface="+mj-ea"/>
                <a:cs typeface="+mj-cs"/>
              </a:rPr>
              <a:t>b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ased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data for MAFC and MLFD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Disbursement rates could be improved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1" cy="282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1298213"/>
                <a:gridCol w="1298213"/>
                <a:gridCol w="1298213"/>
                <a:gridCol w="1298213"/>
                <a:gridCol w="1298213"/>
              </a:tblGrid>
              <a:tr h="50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billion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2006/07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2007/08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2008/09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2009/10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2010/11</a:t>
                      </a:r>
                      <a:r>
                        <a:rPr lang="en-US" sz="2000" b="1" i="0" u="none" strike="noStrike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340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expenditures in support of food and agriculture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budgeted amount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891.7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1143.3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944.5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actual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spending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584.5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878.4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825.1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759.3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728.0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actual as a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share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budget (%)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20372" y="548680"/>
            <a:ext cx="676910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 smtClean="0"/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+mn-lt"/>
              </a:rPr>
              <a:t>For additional information please visit: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3"/>
              </a:rPr>
              <a:t>www.fao.org/mafap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556792"/>
            <a:ext cx="4608512" cy="52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281488"/>
          </a:xfrm>
        </p:spPr>
        <p:txBody>
          <a:bodyPr/>
          <a:lstStyle/>
          <a:p>
            <a:pPr marL="400050" indent="-514350">
              <a:buFontTx/>
              <a:buAutoNum type="arabicPeriod"/>
            </a:pPr>
            <a:r>
              <a:rPr lang="en-GB" dirty="0" smtClean="0"/>
              <a:t>Why we need to measure support to the agriculture sector in Africa</a:t>
            </a:r>
          </a:p>
          <a:p>
            <a:pPr marL="800100" lvl="1" indent="-514350">
              <a:buFont typeface="Wingdings" pitchFamily="2" charset="2"/>
              <a:buChar char="ü"/>
            </a:pPr>
            <a:r>
              <a:rPr lang="en-GB" dirty="0" smtClean="0"/>
              <a:t>The </a:t>
            </a:r>
            <a:r>
              <a:rPr lang="en-GB" u="sng" dirty="0" smtClean="0"/>
              <a:t>level</a:t>
            </a:r>
            <a:r>
              <a:rPr lang="en-GB" dirty="0" smtClean="0"/>
              <a:t> – how much is being spent</a:t>
            </a:r>
          </a:p>
          <a:p>
            <a:pPr marL="800100" lvl="1" indent="-514350">
              <a:buFont typeface="Wingdings" pitchFamily="2" charset="2"/>
              <a:buChar char="ü"/>
            </a:pPr>
            <a:r>
              <a:rPr lang="en-GB" dirty="0" smtClean="0"/>
              <a:t>The </a:t>
            </a:r>
            <a:r>
              <a:rPr lang="en-GB" u="sng" dirty="0" smtClean="0"/>
              <a:t>composition</a:t>
            </a:r>
            <a:r>
              <a:rPr lang="en-GB" dirty="0" smtClean="0"/>
              <a:t> – where the money is going</a:t>
            </a:r>
          </a:p>
          <a:p>
            <a:pPr marL="400050" indent="-514350">
              <a:buFontTx/>
              <a:buAutoNum type="arabicPeriod"/>
            </a:pPr>
            <a:r>
              <a:rPr lang="en-GB" dirty="0" smtClean="0"/>
              <a:t>MAFAP methodology for measuring public expenditures in support of the food and agriculture sector</a:t>
            </a:r>
          </a:p>
          <a:p>
            <a:pPr marL="400050" indent="-514350">
              <a:buFontTx/>
              <a:buAutoNum type="arabicPeriod"/>
            </a:pPr>
            <a:r>
              <a:rPr lang="en-GB" dirty="0" smtClean="0"/>
              <a:t>Application in the case of Tanzania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measuring support to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137323"/>
          </a:xfrm>
        </p:spPr>
        <p:txBody>
          <a:bodyPr/>
          <a:lstStyle/>
          <a:p>
            <a:r>
              <a:rPr lang="en-GB" sz="2800" dirty="0" smtClean="0"/>
              <a:t>Agriculture’s key role in raising incomes, reducing poverty and improving food security</a:t>
            </a:r>
          </a:p>
          <a:p>
            <a:pPr marL="803275" lvl="2">
              <a:buFont typeface="Wingdings" pitchFamily="2" charset="2"/>
              <a:buChar char="ü"/>
            </a:pPr>
            <a:r>
              <a:rPr lang="en-GB" dirty="0" smtClean="0"/>
              <a:t>Reflected in 2003 Maputo declaration</a:t>
            </a:r>
          </a:p>
          <a:p>
            <a:r>
              <a:rPr lang="en-GB" sz="2800" dirty="0" smtClean="0"/>
              <a:t>Important to be able to analyse the incentives expenditures provide in order to  make evidence-based policy choices</a:t>
            </a:r>
          </a:p>
          <a:p>
            <a:pPr marL="803275" lvl="2">
              <a:buFont typeface="Wingdings" pitchFamily="2" charset="2"/>
              <a:buChar char="ü"/>
            </a:pPr>
            <a:r>
              <a:rPr lang="en-GB" dirty="0" smtClean="0"/>
              <a:t>Having an economically meaningful  classification system is a pre-requisite for policy analysis and efficient allocation of scarce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behind measuring support to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39"/>
            <a:ext cx="8712968" cy="4248473"/>
          </a:xfrm>
        </p:spPr>
        <p:txBody>
          <a:bodyPr/>
          <a:lstStyle/>
          <a:p>
            <a:r>
              <a:rPr lang="en-GB" sz="2400" dirty="0" smtClean="0"/>
              <a:t>The composition of public expenditures in support of agriculture is just as, if not more, important than the total level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Complementarities and trade-offs  between spending in different categories </a:t>
            </a:r>
          </a:p>
          <a:p>
            <a:r>
              <a:rPr lang="en-GB" sz="2400" dirty="0" smtClean="0"/>
              <a:t>Proposed indicators seek to keep track of both the level and composition of expenditures (national and aid)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Economic incentives to </a:t>
            </a:r>
            <a:r>
              <a:rPr lang="en-GB" sz="2400" dirty="0" err="1" smtClean="0"/>
              <a:t>ag</a:t>
            </a:r>
            <a:r>
              <a:rPr lang="en-GB" sz="2400" dirty="0" smtClean="0"/>
              <a:t>. sector development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How much of budgetary allocations are disbursed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Correspondence of spending with stated objectives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Effectiveness – economic impact: </a:t>
            </a:r>
            <a:r>
              <a:rPr lang="en-GB" sz="2400" u="sng" dirty="0" smtClean="0"/>
              <a:t>out of scope</a:t>
            </a:r>
            <a:endParaRPr 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behind measuring support to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81488"/>
          </a:xfrm>
        </p:spPr>
        <p:txBody>
          <a:bodyPr/>
          <a:lstStyle/>
          <a:p>
            <a:r>
              <a:rPr lang="en-GB" sz="2600" dirty="0" smtClean="0"/>
              <a:t>Seek to measure </a:t>
            </a:r>
            <a:r>
              <a:rPr lang="en-GB" sz="2600" b="1" u="sng" dirty="0" smtClean="0"/>
              <a:t>all</a:t>
            </a:r>
            <a:r>
              <a:rPr lang="en-GB" sz="2600" dirty="0" smtClean="0"/>
              <a:t> expenditures that are supportive of </a:t>
            </a:r>
            <a:r>
              <a:rPr lang="en-GB" sz="2600" dirty="0" err="1" smtClean="0"/>
              <a:t>sectoral</a:t>
            </a:r>
            <a:r>
              <a:rPr lang="en-GB" sz="2600" dirty="0" smtClean="0"/>
              <a:t> development</a:t>
            </a:r>
          </a:p>
          <a:p>
            <a:r>
              <a:rPr lang="en-GB" sz="2600" dirty="0" smtClean="0"/>
              <a:t>Seek to reconcile aid flows and national expenditures</a:t>
            </a:r>
          </a:p>
          <a:p>
            <a:r>
              <a:rPr lang="en-GB" sz="2600" dirty="0" smtClean="0"/>
              <a:t>Following OECD’s principles, propose an economically meaningful classification: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Payments to farmers </a:t>
            </a:r>
            <a:r>
              <a:rPr lang="en-GB" sz="2400" dirty="0" err="1" smtClean="0"/>
              <a:t>vs</a:t>
            </a:r>
            <a:r>
              <a:rPr lang="en-GB" sz="2400" dirty="0" smtClean="0"/>
              <a:t> payments to the sector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Public </a:t>
            </a:r>
            <a:r>
              <a:rPr lang="en-GB" sz="2400" dirty="0" err="1" smtClean="0"/>
              <a:t>vs</a:t>
            </a:r>
            <a:r>
              <a:rPr lang="en-GB" sz="2400" dirty="0" smtClean="0"/>
              <a:t> private goods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Ag-specific </a:t>
            </a:r>
            <a:r>
              <a:rPr lang="en-GB" sz="2400" dirty="0" err="1" smtClean="0"/>
              <a:t>vs</a:t>
            </a:r>
            <a:r>
              <a:rPr lang="en-GB" sz="2400" dirty="0" smtClean="0"/>
              <a:t> </a:t>
            </a:r>
            <a:r>
              <a:rPr lang="en-GB" sz="2400" dirty="0" err="1" smtClean="0"/>
              <a:t>ag</a:t>
            </a:r>
            <a:r>
              <a:rPr lang="en-GB" sz="2400" dirty="0" smtClean="0"/>
              <a:t>-supportive </a:t>
            </a:r>
            <a:r>
              <a:rPr lang="en-GB" sz="2400" dirty="0" err="1" smtClean="0"/>
              <a:t>vs</a:t>
            </a:r>
            <a:r>
              <a:rPr lang="en-GB" sz="2400" dirty="0" smtClean="0"/>
              <a:t> non-</a:t>
            </a:r>
            <a:r>
              <a:rPr lang="en-GB" sz="2400" dirty="0" err="1" smtClean="0"/>
              <a:t>ag</a:t>
            </a:r>
            <a:r>
              <a:rPr lang="en-GB" sz="2400" dirty="0" smtClean="0"/>
              <a:t> expenditures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MAFAP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I. Agriculture-specific policies</a:t>
            </a:r>
          </a:p>
          <a:p>
            <a:pPr>
              <a:buFont typeface="Wingdings" pitchFamily="2" charset="2"/>
              <a:buNone/>
            </a:pPr>
            <a:r>
              <a:rPr lang="en-GB" sz="2800" dirty="0" smtClean="0"/>
              <a:t>1.1. Payments to the agents in the agro-food sector: producers (e.g. input subsidies), consumers, input suppliers, processors, traders, transporters</a:t>
            </a:r>
          </a:p>
          <a:p>
            <a:pPr>
              <a:buFont typeface="Wingdings" pitchFamily="2" charset="2"/>
              <a:buNone/>
            </a:pPr>
            <a:r>
              <a:rPr lang="en-GB" sz="2800" dirty="0" smtClean="0"/>
              <a:t>1.2. General sector support: </a:t>
            </a:r>
            <a:r>
              <a:rPr lang="en-GB" sz="2800" dirty="0" err="1" smtClean="0"/>
              <a:t>ag</a:t>
            </a:r>
            <a:r>
              <a:rPr lang="en-GB" sz="2800" dirty="0" smtClean="0"/>
              <a:t>. research, tech. assistance, training, extension, inspection, infrastructure, storage, marketing and other</a:t>
            </a:r>
          </a:p>
          <a:p>
            <a:pPr>
              <a:buFont typeface="Wingdings" pitchFamily="2" charset="2"/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II. Agriculture supportive policies: rural education, health, infrastructure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8229600" cy="826219"/>
          </a:xfrm>
        </p:spPr>
        <p:txBody>
          <a:bodyPr/>
          <a:lstStyle/>
          <a:p>
            <a:r>
              <a:rPr lang="en-GB" dirty="0" smtClean="0"/>
              <a:t>Agriculture support may be higher than we think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831171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 of spending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44674"/>
          <a:ext cx="8686800" cy="501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9"/>
            <a:ext cx="9036496" cy="792088"/>
          </a:xfrm>
        </p:spPr>
        <p:txBody>
          <a:bodyPr/>
          <a:lstStyle/>
          <a:p>
            <a:r>
              <a:rPr lang="en-GB" sz="3200" dirty="0" smtClean="0"/>
              <a:t>I. Agriculture-specific payments </a:t>
            </a:r>
            <a:br>
              <a:rPr lang="en-GB" sz="3200" dirty="0" smtClean="0"/>
            </a:br>
            <a:r>
              <a:rPr lang="en-GB" sz="2400" dirty="0" smtClean="0"/>
              <a:t>→ directed to the sector as a whole</a:t>
            </a:r>
            <a:endParaRPr lang="en-US" sz="24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651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33294"/>
            <a:ext cx="4765551" cy="282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entagon 8"/>
          <p:cNvSpPr/>
          <p:nvPr/>
        </p:nvSpPr>
        <p:spPr bwMode="auto">
          <a:xfrm>
            <a:off x="683568" y="4941168"/>
            <a:ext cx="2490576" cy="64807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2008/09-2010/11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5652120" y="1988840"/>
            <a:ext cx="2490576" cy="64807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2006/07-2007/08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55776" y="2420888"/>
            <a:ext cx="1296144" cy="792088"/>
          </a:xfrm>
          <a:prstGeom prst="rect">
            <a:avLst/>
          </a:prstGeom>
          <a:solidFill>
            <a:srgbClr val="FFFF00">
              <a:alpha val="40000"/>
            </a:srgb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3300"/>
      </a:dk1>
      <a:lt1>
        <a:srgbClr val="FFFFFF"/>
      </a:lt1>
      <a:dk2>
        <a:srgbClr val="008000"/>
      </a:dk2>
      <a:lt2>
        <a:srgbClr val="3E3E5C"/>
      </a:lt2>
      <a:accent1>
        <a:srgbClr val="60597B"/>
      </a:accent1>
      <a:accent2>
        <a:srgbClr val="6666FF"/>
      </a:accent2>
      <a:accent3>
        <a:srgbClr val="FFFFFF"/>
      </a:accent3>
      <a:accent4>
        <a:srgbClr val="002A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FFFFC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00"/>
        </a:dk1>
        <a:lt1>
          <a:srgbClr val="FFFFFF"/>
        </a:lt1>
        <a:dk2>
          <a:srgbClr val="008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2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530</Words>
  <Application>Microsoft Office PowerPoint</Application>
  <PresentationFormat>On-screen Show (4:3)</PresentationFormat>
  <Paragraphs>122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Photo Editor Photo</vt:lpstr>
      <vt:lpstr>Results of public expenditure analysis in Tanzania</vt:lpstr>
      <vt:lpstr>Presentation Outline</vt:lpstr>
      <vt:lpstr>Importance of measuring support to agriculture</vt:lpstr>
      <vt:lpstr>Principles behind measuring support to agriculture</vt:lpstr>
      <vt:lpstr>Principles behind measuring support to agriculture</vt:lpstr>
      <vt:lpstr>MAFAP classification</vt:lpstr>
      <vt:lpstr>Agriculture support may be higher than we think</vt:lpstr>
      <vt:lpstr>Composition of spending</vt:lpstr>
      <vt:lpstr>I. Agriculture-specific payments  → directed to the sector as a whole</vt:lpstr>
      <vt:lpstr>II. Agriculture supportive expenditures → mostly in rural infrastructure</vt:lpstr>
      <vt:lpstr>Composition of spending</vt:lpstr>
      <vt:lpstr>II. Agriculture supportive expenditures → mostly in rural infrastructure</vt:lpstr>
      <vt:lpstr>Aid is consistent with national priorities</vt:lpstr>
      <vt:lpstr>Share of administrative costs remains high, though significant improvements made</vt:lpstr>
      <vt:lpstr>Disbursement rates could be improved</vt:lpstr>
      <vt:lpstr>Slide 16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MAFAP  Analyzing incentives and disincentives along the value chain</dc:title>
  <dc:creator>Dieng, Coumba (TCSP)</dc:creator>
  <cp:lastModifiedBy>Barreirohurle</cp:lastModifiedBy>
  <cp:revision>221</cp:revision>
  <dcterms:created xsi:type="dcterms:W3CDTF">2011-02-09T16:29:39Z</dcterms:created>
  <dcterms:modified xsi:type="dcterms:W3CDTF">2012-11-28T07:14:23Z</dcterms:modified>
</cp:coreProperties>
</file>