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7"/>
  </p:notesMasterIdLst>
  <p:handoutMasterIdLst>
    <p:handoutMasterId r:id="rId8"/>
  </p:handoutMasterIdLst>
  <p:sldIdLst>
    <p:sldId id="281" r:id="rId2"/>
    <p:sldId id="282" r:id="rId3"/>
    <p:sldId id="311" r:id="rId4"/>
    <p:sldId id="312" r:id="rId5"/>
    <p:sldId id="310" r:id="rId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6633"/>
    <a:srgbClr val="0099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7676" autoAdjust="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B1E2A0-8058-4B43-99F1-5D52BB1CA39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D17BB2-C472-4051-8B81-99DA23AB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68FF9D-2512-497A-997A-B1E77CD7E2B7}" type="datetimeFigureOut">
              <a:rPr lang="en-US"/>
              <a:pPr>
                <a:defRPr/>
              </a:pPr>
              <a:t>11/28/2012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013A5-1425-477F-A278-502F6B7F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Huge time pressure for</a:t>
            </a:r>
            <a:r>
              <a:rPr lang="en-US" baseline="0" dirty="0" smtClean="0"/>
              <a:t> finalizing the report</a:t>
            </a:r>
            <a:endParaRPr lang="en-US" dirty="0" smtClean="0"/>
          </a:p>
          <a:p>
            <a:r>
              <a:rPr lang="en-US" dirty="0" smtClean="0"/>
              <a:t>Who does what – discussion on MONDAY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commodities would be of most interest to do the Policy Briefs?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on potential date for ASCG</a:t>
            </a:r>
            <a:r>
              <a:rPr lang="en-US" baseline="0" dirty="0" smtClean="0"/>
              <a:t> meeting to present country report and policy briefs</a:t>
            </a:r>
          </a:p>
          <a:p>
            <a:r>
              <a:rPr lang="en-US" baseline="0" dirty="0" smtClean="0"/>
              <a:t>Discuss the suitable bigger venue for presentation of results and discussion with stakeholders – maybe </a:t>
            </a:r>
            <a:r>
              <a:rPr lang="en-US" baseline="0" dirty="0" err="1" smtClean="0"/>
              <a:t>bilaterals</a:t>
            </a:r>
            <a:r>
              <a:rPr lang="en-US" baseline="0" dirty="0" smtClean="0"/>
              <a:t> on specific commodities.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KEY MESSAGE 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ITEM 8: 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ownership and engagement are required for sustainability and support - what MAFAP becomes in Tanzania is also about what they want to do about 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013A5-1425-477F-A278-502F6B7F8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4D032-AA6E-42C2-9DDC-BE2D4FD2FC4D}" type="slidenum">
              <a:rPr lang="fr-FR"/>
              <a:pPr/>
              <a:t>5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3C3A89D1-252B-4C2C-B6BD-122D28FC9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EDA9159-42B6-410C-B845-08B71905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12875"/>
            <a:ext cx="2058988" cy="4713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29325" cy="4713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C54C173-77D7-4DA6-B5D2-4EE215C3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F63638C2-13FE-414B-B76F-EA332302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47664" y="6237312"/>
            <a:ext cx="597666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Agricultural Sector Technical Working Group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900" kern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28</a:t>
            </a:r>
            <a:r>
              <a:rPr lang="en-US" sz="900" kern="0" baseline="3000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900" kern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900" kern="0" dirty="0" smtClean="0">
                <a:solidFill>
                  <a:srgbClr val="336600"/>
                </a:solidFill>
                <a:latin typeface="Arial" pitchFamily="34" charset="0"/>
                <a:ea typeface="+mn-ea"/>
                <a:cs typeface="+mn-cs"/>
              </a:rPr>
              <a:t>November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2012 - Dar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Salaam (Tanzania)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7765914D-5BF5-4D36-9F31-60F28F0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4038600" cy="348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37177786-3A9F-44D4-A8B5-0285AF842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6A26FF32-D8D7-4933-B958-92298A58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4213AED6-569C-46F9-9CAC-2238609E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57C599F7-9062-4A83-9A8E-25387BC4D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A7AFAFD8-A20D-4A58-BE69-D3758DE6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2/10/2011	</a:t>
            </a:r>
            <a:r>
              <a:rPr lang="en-US" sz="1400"/>
              <a:t>								</a:t>
            </a:r>
            <a:fld id="{0D13C3C1-3713-41B5-94C7-50BA60B9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0613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08725"/>
            <a:ext cx="89646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19/07/2011	</a:t>
            </a:r>
            <a:r>
              <a:rPr lang="en-US" sz="1400" dirty="0" smtClean="0"/>
              <a:t>								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00113" y="115888"/>
          <a:ext cx="7621587" cy="865187"/>
        </p:xfrm>
        <a:graphic>
          <a:graphicData uri="http://schemas.openxmlformats.org/presentationml/2006/ole">
            <p:oleObj spid="_x0000_s1026" name="Photo Editor Photo" r:id="rId15" imgW="7621064" imgH="942857" progId="">
              <p:embed/>
            </p:oleObj>
          </a:graphicData>
        </a:graphic>
      </p:graphicFrame>
      <p:pic>
        <p:nvPicPr>
          <p:cNvPr id="1031" name="Picture 10" descr="FA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552" y="6237312"/>
            <a:ext cx="4016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1" name="Line 11"/>
          <p:cNvSpPr>
            <a:spLocks noChangeShapeType="1"/>
          </p:cNvSpPr>
          <p:nvPr userDrawn="1"/>
        </p:nvSpPr>
        <p:spPr bwMode="auto">
          <a:xfrm>
            <a:off x="611188" y="1001713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" name="Picture 8" descr="OECD_globe_10cm_HD_4c.jpg"/>
          <p:cNvPicPr>
            <a:picLocks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6237312"/>
            <a:ext cx="402336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309320"/>
            <a:ext cx="379394" cy="4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66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sfoundation.org/Pages/ho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mafa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08725"/>
            <a:ext cx="8964613" cy="341313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								</a:t>
            </a:r>
            <a:fld id="{3C814646-C597-4DB7-9979-45D59EF9B8E6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772816"/>
            <a:ext cx="8229600" cy="682625"/>
          </a:xfrm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steps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7" y="4941168"/>
            <a:ext cx="79928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</a:rPr>
              <a:t>Agricultural Sector </a:t>
            </a:r>
            <a:r>
              <a:rPr lang="en-US" sz="1600" kern="0" dirty="0" smtClean="0">
                <a:solidFill>
                  <a:srgbClr val="336600"/>
                </a:solidFill>
              </a:rPr>
              <a:t>Consultative Working </a:t>
            </a:r>
            <a:r>
              <a:rPr lang="en-US" sz="1600" kern="0" dirty="0" smtClean="0">
                <a:solidFill>
                  <a:srgbClr val="336600"/>
                </a:solidFill>
              </a:rPr>
              <a:t>Group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336600"/>
                </a:solidFill>
              </a:rPr>
              <a:t>28</a:t>
            </a:r>
            <a:r>
              <a:rPr lang="en-US" sz="1600" kern="0" baseline="30000" dirty="0" smtClean="0">
                <a:solidFill>
                  <a:srgbClr val="336600"/>
                </a:solidFill>
              </a:rPr>
              <a:t>th</a:t>
            </a:r>
            <a:r>
              <a:rPr lang="en-US" sz="1600" kern="0" dirty="0" smtClean="0">
                <a:solidFill>
                  <a:srgbClr val="336600"/>
                </a:solidFill>
              </a:rPr>
              <a:t> November 2012 - Dar </a:t>
            </a:r>
            <a:r>
              <a:rPr lang="en-US" sz="1600" kern="0" dirty="0" err="1" smtClean="0">
                <a:solidFill>
                  <a:srgbClr val="336600"/>
                </a:solidFill>
              </a:rPr>
              <a:t>es</a:t>
            </a:r>
            <a:r>
              <a:rPr lang="en-US" sz="1600" kern="0" dirty="0" smtClean="0">
                <a:solidFill>
                  <a:srgbClr val="336600"/>
                </a:solidFill>
              </a:rPr>
              <a:t> Salaam (Tanzania)</a:t>
            </a:r>
            <a:endParaRPr lang="en-US" sz="2400" kern="0" dirty="0" smtClean="0">
              <a:solidFill>
                <a:srgbClr val="3366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63688" y="6165304"/>
            <a:ext cx="61206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6" descr="Bill &amp; Melinda Gates Found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540200"/>
            <a:ext cx="1001894" cy="2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9912" y="6309900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+mn-lt"/>
              </a:rPr>
              <a:t>With the financial support of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7584" y="3140968"/>
            <a:ext cx="799288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MAFAP TEAM TANZANIA </a:t>
            </a:r>
          </a:p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 MAFC </a:t>
            </a:r>
            <a:r>
              <a:rPr lang="en-US" sz="2400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ESRF– FAO – OECD)</a:t>
            </a:r>
            <a:endParaRPr kumimoji="0" lang="en-US" sz="360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4" y="1412776"/>
            <a:ext cx="86764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b="1" dirty="0" smtClean="0"/>
              <a:t>Price Incentives and Disincentives Analysis</a:t>
            </a:r>
            <a:r>
              <a:rPr lang="en-US" sz="1700" dirty="0" smtClean="0"/>
              <a:t>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Draft technical notes for Milk and Pulses </a:t>
            </a:r>
            <a:r>
              <a:rPr lang="en-US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[Dec. 2012]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Finalize analysis and draft technical notes for Sorghum/Millet, Cassava, Nuts and Livestock </a:t>
            </a:r>
            <a:r>
              <a:rPr lang="en-US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[Dec. 2012]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b="1" dirty="0" smtClean="0"/>
              <a:t>Public Expenditure Analysis</a:t>
            </a:r>
            <a:r>
              <a:rPr lang="en-US" sz="1700" dirty="0" smtClean="0"/>
              <a:t>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Include some additional expenditure that might have been missed (i.e. School Feeding Program) </a:t>
            </a:r>
            <a:r>
              <a:rPr lang="en-US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[Dec. 2012]</a:t>
            </a:r>
            <a:endParaRPr lang="en-US" sz="17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b="1" dirty="0" smtClean="0"/>
              <a:t>Country Report</a:t>
            </a:r>
            <a:r>
              <a:rPr lang="en-US" sz="1700" dirty="0" smtClean="0"/>
              <a:t>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Finalize Policy Review Section </a:t>
            </a:r>
            <a:r>
              <a:rPr lang="en-US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[Dec. 2012]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Finalize Topic of Specific Interest (Export bans and Maize markets) </a:t>
            </a:r>
            <a:r>
              <a:rPr lang="en-US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[Dec. 2012]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>
                <a:solidFill>
                  <a:srgbClr val="003300"/>
                </a:solidFill>
              </a:rPr>
              <a:t>Integrate all parts into the final document &amp; policy coherence analysis</a:t>
            </a:r>
            <a:r>
              <a:rPr lang="en-US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[Dec. 2012]</a:t>
            </a:r>
            <a:endParaRPr lang="en-US" sz="1700" dirty="0" smtClean="0">
              <a:solidFill>
                <a:srgbClr val="00330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700" b="1" dirty="0" smtClean="0"/>
              <a:t>Development of Policy Briefs</a:t>
            </a:r>
            <a:r>
              <a:rPr lang="en-US" sz="1700" dirty="0" smtClean="0"/>
              <a:t>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sz="1700" dirty="0" smtClean="0"/>
              <a:t>For main commodities, Public Expenditure and Overall Findings </a:t>
            </a:r>
            <a:r>
              <a:rPr lang="en-US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[Jan. 2013]</a:t>
            </a:r>
          </a:p>
          <a:p>
            <a:pPr marL="800100" lvl="1" indent="-342900">
              <a:spcAft>
                <a:spcPts val="600"/>
              </a:spcAft>
            </a:pPr>
            <a:endParaRPr lang="en-US" sz="17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6655201" y="1043444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TECHNICAL WORK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752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25" y="-1"/>
            <a:ext cx="4318554" cy="62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69567"/>
            <a:ext cx="842493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/>
              <a:t>Launch of Country Report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/>
              <a:t>Present the Country Report and Policy Briefs at ASCG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[Feb. 2013]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/>
              <a:t>Public presentation of Country Report in a suitable policy forum and discussion of specific findings with relevant stakeholders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</a:t>
            </a:r>
            <a:r>
              <a:rPr lang="en-US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tbc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/>
              <a:t>Technical workshop for Eastern African MAFAP countries (Tanzania, Kenya and Uganda) involving EAC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[Dates </a:t>
            </a:r>
            <a:r>
              <a:rPr lang="en-US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tbc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] 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/>
              <a:t>Policy Dialogue at EAC level based on MAFAP findings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[Dates </a:t>
            </a:r>
            <a:r>
              <a:rPr lang="en-US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tbc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]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Phase of MAFAP in Tanzania: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/>
              <a:t>Updating analysis in technical notes and biennial country reports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/>
              <a:t>Consolidation of in-country institutionalization of policy monitoring and analysis functions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eriod"/>
            </a:pPr>
            <a:r>
              <a:rPr lang="en-US" dirty="0" smtClean="0"/>
              <a:t>Options to expand to other topics (consumers, input markets, etc.)</a:t>
            </a:r>
          </a:p>
          <a:p>
            <a:pPr marL="800100" lvl="1" indent="-342900">
              <a:spcAft>
                <a:spcPts val="600"/>
              </a:spcAft>
            </a:pP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67744" y="5746030"/>
            <a:ext cx="4572000" cy="92333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Improvement of price data collection in Tanzania and cooperation with specific commodity boards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6075" y="1124744"/>
            <a:ext cx="637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POLICY DIALOGUE, OUTREACH AND COMMUNICATION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20372" y="548680"/>
            <a:ext cx="6769100" cy="18158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 smtClean="0"/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+mn-lt"/>
              </a:rPr>
              <a:t>For additional information please visit: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3"/>
              </a:rPr>
              <a:t>www.fao.org/mafap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556792"/>
            <a:ext cx="4608512" cy="52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3300"/>
      </a:dk1>
      <a:lt1>
        <a:srgbClr val="FFFFFF"/>
      </a:lt1>
      <a:dk2>
        <a:srgbClr val="008000"/>
      </a:dk2>
      <a:lt2>
        <a:srgbClr val="3E3E5C"/>
      </a:lt2>
      <a:accent1>
        <a:srgbClr val="60597B"/>
      </a:accent1>
      <a:accent2>
        <a:srgbClr val="6666FF"/>
      </a:accent2>
      <a:accent3>
        <a:srgbClr val="FFFFFF"/>
      </a:accent3>
      <a:accent4>
        <a:srgbClr val="002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FFFFC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00"/>
        </a:dk1>
        <a:lt1>
          <a:srgbClr val="FFFFFF"/>
        </a:lt1>
        <a:dk2>
          <a:srgbClr val="008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2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397</Words>
  <Application>Microsoft Office PowerPoint</Application>
  <PresentationFormat>On-screen Show (4:3)</PresentationFormat>
  <Paragraphs>43</Paragraphs>
  <Slides>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Default Design</vt:lpstr>
      <vt:lpstr>Photo Editor Photo</vt:lpstr>
      <vt:lpstr>Future steps</vt:lpstr>
      <vt:lpstr>Slide 2</vt:lpstr>
      <vt:lpstr>Slide 3</vt:lpstr>
      <vt:lpstr>Slide 4</vt:lpstr>
      <vt:lpstr>Slide 5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MAFAP  Analyzing incentives and disincentives along the value chain</dc:title>
  <dc:creator>Dieng, Coumba (TCSP)</dc:creator>
  <cp:lastModifiedBy>Barreirohurle</cp:lastModifiedBy>
  <cp:revision>187</cp:revision>
  <dcterms:created xsi:type="dcterms:W3CDTF">2011-02-09T16:29:39Z</dcterms:created>
  <dcterms:modified xsi:type="dcterms:W3CDTF">2012-11-28T07:14:20Z</dcterms:modified>
</cp:coreProperties>
</file>