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9" r:id="rId8"/>
    <p:sldId id="285" r:id="rId9"/>
    <p:sldId id="277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63" r:id="rId18"/>
    <p:sldId id="264" r:id="rId19"/>
    <p:sldId id="265" r:id="rId20"/>
    <p:sldId id="281" r:id="rId21"/>
    <p:sldId id="282" r:id="rId22"/>
    <p:sldId id="283" r:id="rId23"/>
    <p:sldId id="288" r:id="rId24"/>
    <p:sldId id="290" r:id="rId25"/>
    <p:sldId id="284" r:id="rId26"/>
    <p:sldId id="292" r:id="rId27"/>
    <p:sldId id="294" r:id="rId28"/>
    <p:sldId id="296" r:id="rId29"/>
    <p:sldId id="298" r:id="rId30"/>
    <p:sldId id="299" r:id="rId31"/>
    <p:sldId id="300" r:id="rId32"/>
    <p:sldId id="266" r:id="rId33"/>
    <p:sldId id="267" r:id="rId34"/>
    <p:sldId id="279" r:id="rId35"/>
    <p:sldId id="30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9BF6-AAB1-4158-B316-A7F70D159CE6}" type="datetimeFigureOut">
              <a:rPr lang="en-US" smtClean="0"/>
              <a:pPr/>
              <a:t>6/21/2015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1EA8A-6CA8-46BE-AA05-5980C92E087D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www.google.co.in/url?sa=i&amp;rct=j&amp;q=&amp;esrc=s&amp;source=images&amp;cd=&amp;cad=rja&amp;uact=8&amp;docid=WhESmBwbj0ja2M&amp;tbnid=QMp-Zv9yA6nDdM:&amp;ved=0CAUQjRw&amp;url=http://www.whereincity.com/india/india-map.php&amp;ei=sBhrU86vPNHo8AXF-YDADw&amp;psig=AFQjCNFkXQSs6AAlEaofmomC70TXnY6I_A&amp;ust=139961397911480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ITF KIN\Desktop\Fm\Untitled-2.jpg"/>
          <p:cNvPicPr>
            <a:picLocks noChangeAspect="1" noChangeArrowheads="1"/>
          </p:cNvPicPr>
          <p:nvPr/>
        </p:nvPicPr>
        <p:blipFill>
          <a:blip r:embed="rId2" cstate="print"/>
          <a:srcRect l="1488" r="1041"/>
          <a:stretch>
            <a:fillRect/>
          </a:stretch>
        </p:blipFill>
        <p:spPr bwMode="auto">
          <a:xfrm>
            <a:off x="0" y="685800"/>
            <a:ext cx="9501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000240"/>
            <a:ext cx="8858280" cy="2714643"/>
          </a:xfrm>
        </p:spPr>
        <p:txBody>
          <a:bodyPr>
            <a:normAutofit/>
          </a:bodyPr>
          <a:lstStyle/>
          <a:p>
            <a:r>
              <a:rPr lang="en-IN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Challenges and opportunities in Food Security in District </a:t>
            </a:r>
            <a:r>
              <a:rPr lang="en-IN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Kinnaur</a:t>
            </a:r>
            <a:r>
              <a:rPr lang="en-IN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- Himachal Pradesh</a:t>
            </a:r>
            <a:endParaRPr lang="en-IN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7848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7620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457200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533400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7391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1295400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1295400"/>
            <a:ext cx="15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5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9906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4876800" cy="40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371600"/>
            <a:ext cx="3733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14478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914400"/>
            <a:ext cx="6596062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990600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Challenges in High altitude areas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Loss of agro-biodiversity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Loss of cultural values and traditional wisdom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Changing climate pattern and resultant Disasters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Negative impact of development 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Loss of Agro-biodiversity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Loss of Millets-(traditional crops)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Dryland farming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Sustainability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7030A0"/>
                </a:solidFill>
              </a:rPr>
              <a:t>Kuth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koda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sattu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chulli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chilgoza</a:t>
            </a:r>
            <a:endParaRPr lang="en-US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Nutritional value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232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Loss of cultural values and traditional wisdom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Intrusion of outside people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Lack of livelihood opportunities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Polyandry system.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593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Climate induced Hazards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Landslides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Erosion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Avalanches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Glaciers lake outburst floods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Cloudburst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Flashfloods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591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hereincity.com/india/images/india-map.gif">
            <a:hlinkClick r:id="rId2"/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48468"/>
            <a:ext cx="6858047" cy="590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428625" y="357188"/>
            <a:ext cx="83058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Glacier Land Slide : </a:t>
            </a:r>
            <a:r>
              <a:rPr lang="en-US" sz="2800" b="1" dirty="0" err="1">
                <a:solidFill>
                  <a:srgbClr val="002060"/>
                </a:solidFill>
                <a:latin typeface="Calibri" pitchFamily="34" charset="0"/>
              </a:rPr>
              <a:t>Pareechu</a:t>
            </a:r>
            <a:r>
              <a:rPr lang="en-US" sz="2800" b="1" dirty="0">
                <a:solidFill>
                  <a:srgbClr val="002060"/>
                </a:solidFill>
                <a:latin typeface="Calibri" pitchFamily="34" charset="0"/>
              </a:rPr>
              <a:t> Lake in Tibet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Calibri" pitchFamily="34" charset="0"/>
              </a:rPr>
              <a:t>Rising Risk of Massive Flash Floods Downstream in India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52400" y="5256213"/>
            <a:ext cx="24209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1F497D"/>
                  </a:outerShdw>
                </a:effectLst>
                <a:latin typeface="Trebuchet MS" pitchFamily="34" charset="0"/>
              </a:rPr>
              <a:t>Area  prior to </a:t>
            </a:r>
          </a:p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1F497D"/>
                  </a:outerShdw>
                </a:effectLst>
                <a:latin typeface="Trebuchet MS" pitchFamily="34" charset="0"/>
              </a:rPr>
              <a:t>the lake formation</a:t>
            </a:r>
          </a:p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1F497D"/>
                  </a:outerShdw>
                </a:effectLst>
                <a:latin typeface="Trebuchet MS" pitchFamily="34" charset="0"/>
              </a:rPr>
              <a:t>(May 2004)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 cstate="print">
            <a:lum bright="12000" contrast="78000"/>
          </a:blip>
          <a:srcRect l="4126" t="9930" r="5101" b="6660"/>
          <a:stretch>
            <a:fillRect/>
          </a:stretch>
        </p:blipFill>
        <p:spPr bwMode="auto">
          <a:xfrm>
            <a:off x="127000" y="1308100"/>
            <a:ext cx="3330575" cy="38862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1060450" y="2946400"/>
            <a:ext cx="1111250" cy="741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itchFamily="34" charset="0"/>
            </a:endParaRPr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3" cstate="print"/>
          <a:srcRect l="14580" t="8984" r="5219" b="5444"/>
          <a:stretch>
            <a:fillRect/>
          </a:stretch>
        </p:blipFill>
        <p:spPr bwMode="auto">
          <a:xfrm>
            <a:off x="2819400" y="2466975"/>
            <a:ext cx="4991100" cy="38576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6164263" y="5057775"/>
            <a:ext cx="1473200" cy="11255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Gill Sans MT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867400" y="1295400"/>
            <a:ext cx="3200400" cy="2660650"/>
            <a:chOff x="0" y="0"/>
            <a:chExt cx="2016" cy="1676"/>
          </a:xfrm>
        </p:grpSpPr>
        <p:pic>
          <p:nvPicPr>
            <p:cNvPr id="3688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l="7172" t="9456" r="3253" b="6134"/>
            <a:stretch>
              <a:fillRect/>
            </a:stretch>
          </p:blipFill>
          <p:spPr bwMode="auto">
            <a:xfrm>
              <a:off x="0" y="0"/>
              <a:ext cx="2016" cy="1676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36883" name="Text Box 11"/>
            <p:cNvSpPr txBox="1">
              <a:spLocks noChangeArrowheads="1"/>
            </p:cNvSpPr>
            <p:nvPr/>
          </p:nvSpPr>
          <p:spPr bwMode="auto">
            <a:xfrm>
              <a:off x="240" y="1446"/>
              <a:ext cx="618" cy="19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</a:rPr>
                <a:t>Blockade</a:t>
              </a:r>
            </a:p>
          </p:txBody>
        </p:sp>
        <p:sp>
          <p:nvSpPr>
            <p:cNvPr id="36884" name="Line 12"/>
            <p:cNvSpPr>
              <a:spLocks noChangeShapeType="1"/>
            </p:cNvSpPr>
            <p:nvPr/>
          </p:nvSpPr>
          <p:spPr bwMode="auto">
            <a:xfrm flipV="1">
              <a:off x="720" y="1014"/>
              <a:ext cx="480" cy="43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5" name="Text Box 13"/>
            <p:cNvSpPr txBox="1">
              <a:spLocks noChangeArrowheads="1"/>
            </p:cNvSpPr>
            <p:nvPr/>
          </p:nvSpPr>
          <p:spPr bwMode="auto">
            <a:xfrm>
              <a:off x="1344" y="486"/>
              <a:ext cx="600" cy="19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</a:rPr>
                <a:t>Overflow</a:t>
              </a:r>
            </a:p>
          </p:txBody>
        </p:sp>
        <p:sp>
          <p:nvSpPr>
            <p:cNvPr id="36886" name="Line 14"/>
            <p:cNvSpPr>
              <a:spLocks noChangeShapeType="1"/>
            </p:cNvSpPr>
            <p:nvPr/>
          </p:nvSpPr>
          <p:spPr bwMode="auto">
            <a:xfrm flipH="1">
              <a:off x="1344" y="642"/>
              <a:ext cx="270" cy="27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3" name="Text Box 15"/>
          <p:cNvSpPr txBox="1">
            <a:spLocks noChangeArrowheads="1"/>
          </p:cNvSpPr>
          <p:nvPr/>
        </p:nvSpPr>
        <p:spPr bwMode="auto">
          <a:xfrm>
            <a:off x="5257800" y="5029200"/>
            <a:ext cx="58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Times New Roman" pitchFamily="18" charset="0"/>
              </a:rPr>
              <a:t>Lake</a:t>
            </a:r>
          </a:p>
        </p:txBody>
      </p:sp>
      <p:sp>
        <p:nvSpPr>
          <p:cNvPr id="36874" name="Line 16"/>
          <p:cNvSpPr>
            <a:spLocks noChangeShapeType="1"/>
          </p:cNvSpPr>
          <p:nvPr/>
        </p:nvSpPr>
        <p:spPr bwMode="auto">
          <a:xfrm flipV="1">
            <a:off x="685800" y="3657600"/>
            <a:ext cx="838200" cy="1676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712" name="Text Box 17"/>
          <p:cNvSpPr txBox="1">
            <a:spLocks noChangeArrowheads="1"/>
          </p:cNvSpPr>
          <p:nvPr/>
        </p:nvSpPr>
        <p:spPr bwMode="auto">
          <a:xfrm>
            <a:off x="3625850" y="1219200"/>
            <a:ext cx="21875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Lake formed </a:t>
            </a:r>
          </a:p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Due to Landslide</a:t>
            </a:r>
          </a:p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(August 2004)</a:t>
            </a:r>
          </a:p>
        </p:txBody>
      </p:sp>
      <p:sp>
        <p:nvSpPr>
          <p:cNvPr id="36876" name="Line 18"/>
          <p:cNvSpPr>
            <a:spLocks noChangeShapeType="1"/>
          </p:cNvSpPr>
          <p:nvPr/>
        </p:nvSpPr>
        <p:spPr bwMode="auto">
          <a:xfrm flipH="1" flipV="1">
            <a:off x="4724400" y="2133600"/>
            <a:ext cx="533400" cy="2514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877" name="Line 19"/>
          <p:cNvSpPr>
            <a:spLocks noChangeShapeType="1"/>
          </p:cNvSpPr>
          <p:nvPr/>
        </p:nvSpPr>
        <p:spPr bwMode="auto">
          <a:xfrm flipH="1" flipV="1">
            <a:off x="5867400" y="3962400"/>
            <a:ext cx="304800" cy="2209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878" name="Line 20"/>
          <p:cNvSpPr>
            <a:spLocks noChangeShapeType="1"/>
          </p:cNvSpPr>
          <p:nvPr/>
        </p:nvSpPr>
        <p:spPr bwMode="auto">
          <a:xfrm flipV="1">
            <a:off x="7620000" y="3962400"/>
            <a:ext cx="1371600" cy="2209800"/>
          </a:xfrm>
          <a:prstGeom prst="line">
            <a:avLst/>
          </a:prstGeom>
          <a:noFill/>
          <a:ln w="28575">
            <a:solidFill>
              <a:srgbClr val="CC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879" name="Text Box 21"/>
          <p:cNvSpPr txBox="1">
            <a:spLocks noChangeArrowheads="1"/>
          </p:cNvSpPr>
          <p:nvPr/>
        </p:nvSpPr>
        <p:spPr bwMode="auto">
          <a:xfrm>
            <a:off x="3352800" y="5562600"/>
            <a:ext cx="13573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Times New Roman" pitchFamily="18" charset="0"/>
              </a:rPr>
              <a:t>Water spread </a:t>
            </a:r>
          </a:p>
          <a:p>
            <a:r>
              <a:rPr lang="en-US" sz="1400" b="1">
                <a:solidFill>
                  <a:srgbClr val="FFFFFF"/>
                </a:solidFill>
                <a:latin typeface="Times New Roman" pitchFamily="18" charset="0"/>
              </a:rPr>
              <a:t>~ 193 ha</a:t>
            </a:r>
          </a:p>
        </p:txBody>
      </p:sp>
      <p:sp>
        <p:nvSpPr>
          <p:cNvPr id="36880" name="Text Box 23"/>
          <p:cNvSpPr txBox="1">
            <a:spLocks noChangeArrowheads="1"/>
          </p:cNvSpPr>
          <p:nvPr/>
        </p:nvSpPr>
        <p:spPr bwMode="auto">
          <a:xfrm>
            <a:off x="2809875" y="6453188"/>
            <a:ext cx="347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Threat of massive flash floods</a:t>
            </a:r>
          </a:p>
        </p:txBody>
      </p:sp>
      <p:sp>
        <p:nvSpPr>
          <p:cNvPr id="36881" name="Rectangle 24"/>
          <p:cNvSpPr>
            <a:spLocks noChangeArrowheads="1"/>
          </p:cNvSpPr>
          <p:nvPr/>
        </p:nvSpPr>
        <p:spPr bwMode="auto">
          <a:xfrm>
            <a:off x="3317875" y="3230563"/>
            <a:ext cx="2514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66"/>
                </a:solidFill>
              </a:rPr>
              <a:t>Part of Sutlej Basin</a:t>
            </a:r>
          </a:p>
          <a:p>
            <a:r>
              <a:rPr lang="en-US" sz="1200" b="1" dirty="0">
                <a:solidFill>
                  <a:srgbClr val="FFFF66"/>
                </a:solidFill>
              </a:rPr>
              <a:t>Using IRS-P6 LISS-4 MSS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My Documents\My Documents\COMPAQ\My Documents\RANDY\LANDSLIDE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838200" y="685800"/>
            <a:ext cx="5181600" cy="11874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LANDSLIDE NEAR VILLAGE LIPPA IN KINNAUR CAUSING DANGER TO INHABITED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My Documents\My Documents\COMPAQ\My Documents\RANDY\LANDSLIDE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495800" y="381000"/>
            <a:ext cx="3276600" cy="19177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KHADRALA LANDSLIDE ALONG NH-22 CAUSED THE BURIAL OF MILITARY CONVOY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2" name="Picture 4" descr="DSC000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128000" cy="6096000"/>
          </a:xfrm>
          <a:prstGeom prst="rect">
            <a:avLst/>
          </a:prstGeom>
          <a:noFill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200400" y="533400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CC0000"/>
                </a:solidFill>
              </a:rPr>
              <a:t>Damages in Leo Village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2" name="Picture 4" descr="DSC00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971800" y="609600"/>
            <a:ext cx="357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CC0000"/>
                </a:solidFill>
              </a:rPr>
              <a:t>Onset of floods-26th June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My Documents\My Documents\COMPAQ\My Documents\RANDY\LANDSLIDE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3886200" cy="15525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LANDSLIDE</a:t>
            </a:r>
            <a:r>
              <a:rPr lang="en-US">
                <a:solidFill>
                  <a:srgbClr val="FF3300"/>
                </a:solidFill>
              </a:rPr>
              <a:t> </a:t>
            </a:r>
            <a:r>
              <a:rPr lang="en-US" b="1">
                <a:solidFill>
                  <a:srgbClr val="FF3300"/>
                </a:solidFill>
              </a:rPr>
              <a:t>ACTIVATION IN THE SHOLDING NALA IN KINNAUR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6" name="Picture 4" descr="DSC000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971800" y="609600"/>
            <a:ext cx="357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CC0000"/>
                </a:solidFill>
              </a:rPr>
              <a:t>Onset of floods-26th June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4" descr="DSC000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200400" y="4572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Damages caused due to flood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4" name="Picture 4" descr="DSC001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819400" y="457200"/>
            <a:ext cx="409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CC0000"/>
                </a:solidFill>
              </a:rPr>
              <a:t>Making a foot track in the beginning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DUST POLUTION DUE TO UNSCIENTIFIC &amp; ILLEGAL CONSTRUCTION ACTIVITIES OF J.K.H.C.L.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SAPNI\DSCF0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457" y="3943350"/>
            <a:ext cx="3581400" cy="2686050"/>
          </a:xfrm>
          <a:prstGeom prst="rect">
            <a:avLst/>
          </a:prstGeom>
          <a:noFill/>
        </p:spPr>
      </p:pic>
      <p:pic>
        <p:nvPicPr>
          <p:cNvPr id="1027" name="Picture 3" descr="E:\SAPNI\DSCF0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8424" y="1066800"/>
            <a:ext cx="3556000" cy="2667000"/>
          </a:xfrm>
          <a:prstGeom prst="rect">
            <a:avLst/>
          </a:prstGeom>
          <a:noFill/>
        </p:spPr>
      </p:pic>
      <p:pic>
        <p:nvPicPr>
          <p:cNvPr id="1028" name="Picture 4" descr="E:\SAPNI\DSCF0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3" y="3943351"/>
            <a:ext cx="3591984" cy="2693989"/>
          </a:xfrm>
          <a:prstGeom prst="rect">
            <a:avLst/>
          </a:prstGeom>
          <a:noFill/>
        </p:spPr>
      </p:pic>
      <p:pic>
        <p:nvPicPr>
          <p:cNvPr id="1029" name="Picture 5" descr="E:\SAPNI\DSCF03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457" y="1066800"/>
            <a:ext cx="3581400" cy="2686050"/>
          </a:xfrm>
          <a:prstGeom prst="rect">
            <a:avLst/>
          </a:prstGeom>
          <a:noFill/>
        </p:spPr>
      </p:pic>
    </p:spTree>
  </p:cSld>
  <p:clrMapOvr>
    <a:masterClrMapping/>
  </p:clrMapOvr>
  <p:transition advTm="12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1818DE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3778657" cy="38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hp_fcc321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/>
          </a:blip>
          <a:srcRect b="4587"/>
          <a:stretch>
            <a:fillRect/>
          </a:stretch>
        </p:blipFill>
        <p:spPr bwMode="auto">
          <a:xfrm>
            <a:off x="4604883" y="593834"/>
            <a:ext cx="4039083" cy="38934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1214414" y="4929198"/>
            <a:ext cx="685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>
                <a:latin typeface="Comic Sans MS" pitchFamily="66" charset="0"/>
              </a:rPr>
              <a:t>55673 Sq Km  [2 D Area]</a:t>
            </a:r>
          </a:p>
          <a:p>
            <a:pPr algn="ctr"/>
            <a:r>
              <a:rPr lang="en-US" altLang="en-US" b="1" dirty="0" smtClean="0">
                <a:latin typeface="Comic Sans MS" pitchFamily="66" charset="0"/>
              </a:rPr>
              <a:t>86384 Sq Km  [3 D Area]</a:t>
            </a:r>
          </a:p>
          <a:p>
            <a:pPr algn="ctr"/>
            <a:r>
              <a:rPr lang="en-US" altLang="en-US" b="1" dirty="0" smtClean="0">
                <a:latin typeface="Comic Sans MS" pitchFamily="66" charset="0"/>
              </a:rPr>
              <a:t>Percentage increase as per 3D area = 56%</a:t>
            </a:r>
            <a:endParaRPr lang="en-US" altLang="en-US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29" y="54429"/>
            <a:ext cx="5225143" cy="598714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DENSITY OF FOREST PRIOR TO CONSTRUCTION</a:t>
            </a:r>
            <a:endParaRPr lang="en-US" sz="1400" dirty="0"/>
          </a:p>
        </p:txBody>
      </p:sp>
      <p:pic>
        <p:nvPicPr>
          <p:cNvPr id="7" name="Content Placeholder 6" descr="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6205" y="489857"/>
            <a:ext cx="4462244" cy="2612571"/>
          </a:xfrm>
        </p:spPr>
      </p:pic>
      <p:sp>
        <p:nvSpPr>
          <p:cNvPr id="9" name="TextBox 8"/>
          <p:cNvSpPr txBox="1"/>
          <p:nvPr/>
        </p:nvSpPr>
        <p:spPr>
          <a:xfrm>
            <a:off x="4626429" y="3156857"/>
            <a:ext cx="5181600" cy="806794"/>
          </a:xfrm>
          <a:prstGeom prst="rect">
            <a:avLst/>
          </a:prstGeom>
          <a:noFill/>
        </p:spPr>
        <p:txBody>
          <a:bodyPr wrap="square" lIns="91407" tIns="45705" rIns="91407" bIns="45705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DAMAGED DONE TO ADJOINING FOREST AFTER CONSTRUCTION WORK STARTED</a:t>
            </a:r>
          </a:p>
          <a:p>
            <a:endParaRPr lang="en-US" dirty="0"/>
          </a:p>
        </p:txBody>
      </p:sp>
      <p:pic>
        <p:nvPicPr>
          <p:cNvPr id="12289" name="Picture 1" descr="E:\PRESENTATION TO CHIEF SECRETARY\Tidong-Disaster (10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1857" y="3769178"/>
            <a:ext cx="3973286" cy="2979965"/>
          </a:xfrm>
          <a:prstGeom prst="rect">
            <a:avLst/>
          </a:prstGeom>
          <a:noFill/>
        </p:spPr>
      </p:pic>
      <p:pic>
        <p:nvPicPr>
          <p:cNvPr id="12290" name="Picture 2" descr="E:\PRESENTATION TO CHIEF SECRETARY\Picture 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143" y="3374572"/>
            <a:ext cx="4426857" cy="3319805"/>
          </a:xfrm>
          <a:prstGeom prst="rect">
            <a:avLst/>
          </a:prstGeom>
          <a:noFill/>
        </p:spPr>
      </p:pic>
      <p:pic>
        <p:nvPicPr>
          <p:cNvPr id="12291" name="Picture 3" descr="E:\PRESENTATION TO CHIEF SECRETARY\Picture 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35429"/>
            <a:ext cx="4005943" cy="2666999"/>
          </a:xfrm>
          <a:prstGeom prst="rect">
            <a:avLst/>
          </a:prstGeom>
          <a:noFill/>
        </p:spPr>
      </p:pic>
      <p:sp>
        <p:nvSpPr>
          <p:cNvPr id="17" name="Freeform 16"/>
          <p:cNvSpPr/>
          <p:nvPr/>
        </p:nvSpPr>
        <p:spPr>
          <a:xfrm>
            <a:off x="4994622" y="1959428"/>
            <a:ext cx="1863378" cy="1229446"/>
          </a:xfrm>
          <a:custGeom>
            <a:avLst/>
            <a:gdLst>
              <a:gd name="connsiteX0" fmla="*/ 0 w 2492188"/>
              <a:gd name="connsiteY0" fmla="*/ 1368306 h 1368306"/>
              <a:gd name="connsiteX1" fmla="*/ 17929 w 2492188"/>
              <a:gd name="connsiteY1" fmla="*/ 1314517 h 1368306"/>
              <a:gd name="connsiteX2" fmla="*/ 35858 w 2492188"/>
              <a:gd name="connsiteY2" fmla="*/ 920070 h 1368306"/>
              <a:gd name="connsiteX3" fmla="*/ 53788 w 2492188"/>
              <a:gd name="connsiteY3" fmla="*/ 866282 h 1368306"/>
              <a:gd name="connsiteX4" fmla="*/ 143435 w 2492188"/>
              <a:gd name="connsiteY4" fmla="*/ 758706 h 1368306"/>
              <a:gd name="connsiteX5" fmla="*/ 251011 w 2492188"/>
              <a:gd name="connsiteY5" fmla="*/ 686988 h 1368306"/>
              <a:gd name="connsiteX6" fmla="*/ 304800 w 2492188"/>
              <a:gd name="connsiteY6" fmla="*/ 669058 h 1368306"/>
              <a:gd name="connsiteX7" fmla="*/ 412376 w 2492188"/>
              <a:gd name="connsiteY7" fmla="*/ 597341 h 1368306"/>
              <a:gd name="connsiteX8" fmla="*/ 466164 w 2492188"/>
              <a:gd name="connsiteY8" fmla="*/ 561482 h 1368306"/>
              <a:gd name="connsiteX9" fmla="*/ 591670 w 2492188"/>
              <a:gd name="connsiteY9" fmla="*/ 507694 h 1368306"/>
              <a:gd name="connsiteX10" fmla="*/ 645458 w 2492188"/>
              <a:gd name="connsiteY10" fmla="*/ 471835 h 1368306"/>
              <a:gd name="connsiteX11" fmla="*/ 824753 w 2492188"/>
              <a:gd name="connsiteY11" fmla="*/ 418047 h 1368306"/>
              <a:gd name="connsiteX12" fmla="*/ 986117 w 2492188"/>
              <a:gd name="connsiteY12" fmla="*/ 328400 h 1368306"/>
              <a:gd name="connsiteX13" fmla="*/ 1147482 w 2492188"/>
              <a:gd name="connsiteY13" fmla="*/ 256682 h 1368306"/>
              <a:gd name="connsiteX14" fmla="*/ 1201270 w 2492188"/>
              <a:gd name="connsiteY14" fmla="*/ 238753 h 1368306"/>
              <a:gd name="connsiteX15" fmla="*/ 1255058 w 2492188"/>
              <a:gd name="connsiteY15" fmla="*/ 202894 h 1368306"/>
              <a:gd name="connsiteX16" fmla="*/ 1362635 w 2492188"/>
              <a:gd name="connsiteY16" fmla="*/ 167035 h 1368306"/>
              <a:gd name="connsiteX17" fmla="*/ 1416423 w 2492188"/>
              <a:gd name="connsiteY17" fmla="*/ 131176 h 1368306"/>
              <a:gd name="connsiteX18" fmla="*/ 1595717 w 2492188"/>
              <a:gd name="connsiteY18" fmla="*/ 77388 h 1368306"/>
              <a:gd name="connsiteX19" fmla="*/ 1667435 w 2492188"/>
              <a:gd name="connsiteY19" fmla="*/ 95317 h 1368306"/>
              <a:gd name="connsiteX20" fmla="*/ 1721223 w 2492188"/>
              <a:gd name="connsiteY20" fmla="*/ 131176 h 1368306"/>
              <a:gd name="connsiteX21" fmla="*/ 2079811 w 2492188"/>
              <a:gd name="connsiteY21" fmla="*/ 113247 h 1368306"/>
              <a:gd name="connsiteX22" fmla="*/ 2151529 w 2492188"/>
              <a:gd name="connsiteY22" fmla="*/ 95317 h 1368306"/>
              <a:gd name="connsiteX23" fmla="*/ 2259105 w 2492188"/>
              <a:gd name="connsiteY23" fmla="*/ 59458 h 1368306"/>
              <a:gd name="connsiteX24" fmla="*/ 2330823 w 2492188"/>
              <a:gd name="connsiteY24" fmla="*/ 41529 h 1368306"/>
              <a:gd name="connsiteX25" fmla="*/ 2492188 w 2492188"/>
              <a:gd name="connsiteY25" fmla="*/ 5670 h 136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92188" h="1368306">
                <a:moveTo>
                  <a:pt x="0" y="1368306"/>
                </a:moveTo>
                <a:cubicBezTo>
                  <a:pt x="5976" y="1350376"/>
                  <a:pt x="16422" y="1333356"/>
                  <a:pt x="17929" y="1314517"/>
                </a:cubicBezTo>
                <a:cubicBezTo>
                  <a:pt x="28425" y="1183318"/>
                  <a:pt x="25362" y="1051269"/>
                  <a:pt x="35858" y="920070"/>
                </a:cubicBezTo>
                <a:cubicBezTo>
                  <a:pt x="37365" y="901231"/>
                  <a:pt x="45336" y="883186"/>
                  <a:pt x="53788" y="866282"/>
                </a:cubicBezTo>
                <a:cubicBezTo>
                  <a:pt x="72623" y="828612"/>
                  <a:pt x="110992" y="783940"/>
                  <a:pt x="143435" y="758706"/>
                </a:cubicBezTo>
                <a:cubicBezTo>
                  <a:pt x="177454" y="732247"/>
                  <a:pt x="210126" y="700617"/>
                  <a:pt x="251011" y="686988"/>
                </a:cubicBezTo>
                <a:cubicBezTo>
                  <a:pt x="268941" y="681011"/>
                  <a:pt x="288279" y="678236"/>
                  <a:pt x="304800" y="669058"/>
                </a:cubicBezTo>
                <a:cubicBezTo>
                  <a:pt x="342473" y="648128"/>
                  <a:pt x="376517" y="621247"/>
                  <a:pt x="412376" y="597341"/>
                </a:cubicBezTo>
                <a:cubicBezTo>
                  <a:pt x="430305" y="585388"/>
                  <a:pt x="445721" y="568296"/>
                  <a:pt x="466164" y="561482"/>
                </a:cubicBezTo>
                <a:cubicBezTo>
                  <a:pt x="526511" y="541367"/>
                  <a:pt x="529633" y="543144"/>
                  <a:pt x="591670" y="507694"/>
                </a:cubicBezTo>
                <a:cubicBezTo>
                  <a:pt x="610379" y="497003"/>
                  <a:pt x="625767" y="480587"/>
                  <a:pt x="645458" y="471835"/>
                </a:cubicBezTo>
                <a:cubicBezTo>
                  <a:pt x="701584" y="446890"/>
                  <a:pt x="765147" y="432948"/>
                  <a:pt x="824753" y="418047"/>
                </a:cubicBezTo>
                <a:cubicBezTo>
                  <a:pt x="948054" y="335846"/>
                  <a:pt x="891444" y="359957"/>
                  <a:pt x="986117" y="328400"/>
                </a:cubicBezTo>
                <a:cubicBezTo>
                  <a:pt x="1071355" y="271574"/>
                  <a:pt x="1019463" y="299355"/>
                  <a:pt x="1147482" y="256682"/>
                </a:cubicBezTo>
                <a:lnTo>
                  <a:pt x="1201270" y="238753"/>
                </a:lnTo>
                <a:cubicBezTo>
                  <a:pt x="1219199" y="226800"/>
                  <a:pt x="1235367" y="211646"/>
                  <a:pt x="1255058" y="202894"/>
                </a:cubicBezTo>
                <a:cubicBezTo>
                  <a:pt x="1289599" y="187542"/>
                  <a:pt x="1362635" y="167035"/>
                  <a:pt x="1362635" y="167035"/>
                </a:cubicBezTo>
                <a:cubicBezTo>
                  <a:pt x="1380564" y="155082"/>
                  <a:pt x="1396732" y="139928"/>
                  <a:pt x="1416423" y="131176"/>
                </a:cubicBezTo>
                <a:cubicBezTo>
                  <a:pt x="1472547" y="106232"/>
                  <a:pt x="1536112" y="92289"/>
                  <a:pt x="1595717" y="77388"/>
                </a:cubicBezTo>
                <a:cubicBezTo>
                  <a:pt x="1619623" y="83364"/>
                  <a:pt x="1644786" y="85610"/>
                  <a:pt x="1667435" y="95317"/>
                </a:cubicBezTo>
                <a:cubicBezTo>
                  <a:pt x="1687241" y="103805"/>
                  <a:pt x="1699695" y="130240"/>
                  <a:pt x="1721223" y="131176"/>
                </a:cubicBezTo>
                <a:lnTo>
                  <a:pt x="2079811" y="113247"/>
                </a:lnTo>
                <a:cubicBezTo>
                  <a:pt x="2103717" y="107270"/>
                  <a:pt x="2127926" y="102398"/>
                  <a:pt x="2151529" y="95317"/>
                </a:cubicBezTo>
                <a:cubicBezTo>
                  <a:pt x="2187733" y="84456"/>
                  <a:pt x="2222435" y="68625"/>
                  <a:pt x="2259105" y="59458"/>
                </a:cubicBezTo>
                <a:cubicBezTo>
                  <a:pt x="2283011" y="53482"/>
                  <a:pt x="2307221" y="48610"/>
                  <a:pt x="2330823" y="41529"/>
                </a:cubicBezTo>
                <a:cubicBezTo>
                  <a:pt x="2469253" y="0"/>
                  <a:pt x="2394034" y="5670"/>
                  <a:pt x="2492188" y="567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65306" tIns="32653" rIns="65306" bIns="32653"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740639" y="3726756"/>
            <a:ext cx="2160904" cy="1997849"/>
          </a:xfrm>
          <a:custGeom>
            <a:avLst/>
            <a:gdLst>
              <a:gd name="connsiteX0" fmla="*/ 3012141 w 3025265"/>
              <a:gd name="connsiteY0" fmla="*/ 0 h 2796988"/>
              <a:gd name="connsiteX1" fmla="*/ 2976282 w 3025265"/>
              <a:gd name="connsiteY1" fmla="*/ 53788 h 2796988"/>
              <a:gd name="connsiteX2" fmla="*/ 2922494 w 3025265"/>
              <a:gd name="connsiteY2" fmla="*/ 161365 h 2796988"/>
              <a:gd name="connsiteX3" fmla="*/ 2832847 w 3025265"/>
              <a:gd name="connsiteY3" fmla="*/ 322729 h 2796988"/>
              <a:gd name="connsiteX4" fmla="*/ 2689412 w 3025265"/>
              <a:gd name="connsiteY4" fmla="*/ 484094 h 2796988"/>
              <a:gd name="connsiteX5" fmla="*/ 2635624 w 3025265"/>
              <a:gd name="connsiteY5" fmla="*/ 502023 h 2796988"/>
              <a:gd name="connsiteX6" fmla="*/ 2528047 w 3025265"/>
              <a:gd name="connsiteY6" fmla="*/ 573741 h 2796988"/>
              <a:gd name="connsiteX7" fmla="*/ 2474259 w 3025265"/>
              <a:gd name="connsiteY7" fmla="*/ 609600 h 2796988"/>
              <a:gd name="connsiteX8" fmla="*/ 2366682 w 3025265"/>
              <a:gd name="connsiteY8" fmla="*/ 699247 h 2796988"/>
              <a:gd name="connsiteX9" fmla="*/ 2312894 w 3025265"/>
              <a:gd name="connsiteY9" fmla="*/ 753035 h 2796988"/>
              <a:gd name="connsiteX10" fmla="*/ 2223247 w 3025265"/>
              <a:gd name="connsiteY10" fmla="*/ 824753 h 2796988"/>
              <a:gd name="connsiteX11" fmla="*/ 2187388 w 3025265"/>
              <a:gd name="connsiteY11" fmla="*/ 878541 h 2796988"/>
              <a:gd name="connsiteX12" fmla="*/ 2133600 w 3025265"/>
              <a:gd name="connsiteY12" fmla="*/ 914400 h 2796988"/>
              <a:gd name="connsiteX13" fmla="*/ 2061882 w 3025265"/>
              <a:gd name="connsiteY13" fmla="*/ 968188 h 2796988"/>
              <a:gd name="connsiteX14" fmla="*/ 2008094 w 3025265"/>
              <a:gd name="connsiteY14" fmla="*/ 1004047 h 2796988"/>
              <a:gd name="connsiteX15" fmla="*/ 1900518 w 3025265"/>
              <a:gd name="connsiteY15" fmla="*/ 1075765 h 2796988"/>
              <a:gd name="connsiteX16" fmla="*/ 1828800 w 3025265"/>
              <a:gd name="connsiteY16" fmla="*/ 1129553 h 2796988"/>
              <a:gd name="connsiteX17" fmla="*/ 1792941 w 3025265"/>
              <a:gd name="connsiteY17" fmla="*/ 1183341 h 2796988"/>
              <a:gd name="connsiteX18" fmla="*/ 1631577 w 3025265"/>
              <a:gd name="connsiteY18" fmla="*/ 1272988 h 2796988"/>
              <a:gd name="connsiteX19" fmla="*/ 1488141 w 3025265"/>
              <a:gd name="connsiteY19" fmla="*/ 1398494 h 2796988"/>
              <a:gd name="connsiteX20" fmla="*/ 1434353 w 3025265"/>
              <a:gd name="connsiteY20" fmla="*/ 1452282 h 2796988"/>
              <a:gd name="connsiteX21" fmla="*/ 1380565 w 3025265"/>
              <a:gd name="connsiteY21" fmla="*/ 1488141 h 2796988"/>
              <a:gd name="connsiteX22" fmla="*/ 1219200 w 3025265"/>
              <a:gd name="connsiteY22" fmla="*/ 1631576 h 2796988"/>
              <a:gd name="connsiteX23" fmla="*/ 1183341 w 3025265"/>
              <a:gd name="connsiteY23" fmla="*/ 1685365 h 2796988"/>
              <a:gd name="connsiteX24" fmla="*/ 1075765 w 3025265"/>
              <a:gd name="connsiteY24" fmla="*/ 1792941 h 2796988"/>
              <a:gd name="connsiteX25" fmla="*/ 986118 w 3025265"/>
              <a:gd name="connsiteY25" fmla="*/ 1864659 h 2796988"/>
              <a:gd name="connsiteX26" fmla="*/ 896471 w 3025265"/>
              <a:gd name="connsiteY26" fmla="*/ 1954306 h 2796988"/>
              <a:gd name="connsiteX27" fmla="*/ 806824 w 3025265"/>
              <a:gd name="connsiteY27" fmla="*/ 2043953 h 2796988"/>
              <a:gd name="connsiteX28" fmla="*/ 770965 w 3025265"/>
              <a:gd name="connsiteY28" fmla="*/ 2097741 h 2796988"/>
              <a:gd name="connsiteX29" fmla="*/ 663388 w 3025265"/>
              <a:gd name="connsiteY29" fmla="*/ 2187388 h 2796988"/>
              <a:gd name="connsiteX30" fmla="*/ 537882 w 3025265"/>
              <a:gd name="connsiteY30" fmla="*/ 2312894 h 2796988"/>
              <a:gd name="connsiteX31" fmla="*/ 502024 w 3025265"/>
              <a:gd name="connsiteY31" fmla="*/ 2366682 h 2796988"/>
              <a:gd name="connsiteX32" fmla="*/ 394447 w 3025265"/>
              <a:gd name="connsiteY32" fmla="*/ 2474259 h 2796988"/>
              <a:gd name="connsiteX33" fmla="*/ 358588 w 3025265"/>
              <a:gd name="connsiteY33" fmla="*/ 2545976 h 2796988"/>
              <a:gd name="connsiteX34" fmla="*/ 251012 w 3025265"/>
              <a:gd name="connsiteY34" fmla="*/ 2617694 h 2796988"/>
              <a:gd name="connsiteX35" fmla="*/ 125506 w 3025265"/>
              <a:gd name="connsiteY35" fmla="*/ 2743200 h 2796988"/>
              <a:gd name="connsiteX36" fmla="*/ 71718 w 3025265"/>
              <a:gd name="connsiteY36" fmla="*/ 2779059 h 2796988"/>
              <a:gd name="connsiteX37" fmla="*/ 0 w 3025265"/>
              <a:gd name="connsiteY37" fmla="*/ 2796988 h 279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265" h="2796988">
                <a:moveTo>
                  <a:pt x="3012141" y="0"/>
                </a:moveTo>
                <a:cubicBezTo>
                  <a:pt x="3000188" y="17929"/>
                  <a:pt x="2985919" y="34514"/>
                  <a:pt x="2976282" y="53788"/>
                </a:cubicBezTo>
                <a:cubicBezTo>
                  <a:pt x="2902048" y="202255"/>
                  <a:pt x="3025265" y="7207"/>
                  <a:pt x="2922494" y="161365"/>
                </a:cubicBezTo>
                <a:cubicBezTo>
                  <a:pt x="2890937" y="256038"/>
                  <a:pt x="2915048" y="199428"/>
                  <a:pt x="2832847" y="322729"/>
                </a:cubicBezTo>
                <a:cubicBezTo>
                  <a:pt x="2798679" y="373981"/>
                  <a:pt x="2742044" y="466550"/>
                  <a:pt x="2689412" y="484094"/>
                </a:cubicBezTo>
                <a:lnTo>
                  <a:pt x="2635624" y="502023"/>
                </a:lnTo>
                <a:lnTo>
                  <a:pt x="2528047" y="573741"/>
                </a:lnTo>
                <a:cubicBezTo>
                  <a:pt x="2510118" y="585694"/>
                  <a:pt x="2489496" y="594363"/>
                  <a:pt x="2474259" y="609600"/>
                </a:cubicBezTo>
                <a:cubicBezTo>
                  <a:pt x="2317118" y="766741"/>
                  <a:pt x="2516454" y="574438"/>
                  <a:pt x="2366682" y="699247"/>
                </a:cubicBezTo>
                <a:cubicBezTo>
                  <a:pt x="2347203" y="715479"/>
                  <a:pt x="2331976" y="736338"/>
                  <a:pt x="2312894" y="753035"/>
                </a:cubicBezTo>
                <a:cubicBezTo>
                  <a:pt x="2284094" y="778235"/>
                  <a:pt x="2250307" y="797693"/>
                  <a:pt x="2223247" y="824753"/>
                </a:cubicBezTo>
                <a:cubicBezTo>
                  <a:pt x="2208010" y="839990"/>
                  <a:pt x="2202625" y="863304"/>
                  <a:pt x="2187388" y="878541"/>
                </a:cubicBezTo>
                <a:cubicBezTo>
                  <a:pt x="2172151" y="893778"/>
                  <a:pt x="2151135" y="901875"/>
                  <a:pt x="2133600" y="914400"/>
                </a:cubicBezTo>
                <a:cubicBezTo>
                  <a:pt x="2109284" y="931769"/>
                  <a:pt x="2086198" y="950819"/>
                  <a:pt x="2061882" y="968188"/>
                </a:cubicBezTo>
                <a:cubicBezTo>
                  <a:pt x="2044347" y="980713"/>
                  <a:pt x="2024648" y="990252"/>
                  <a:pt x="2008094" y="1004047"/>
                </a:cubicBezTo>
                <a:cubicBezTo>
                  <a:pt x="1918558" y="1078660"/>
                  <a:pt x="1995045" y="1044255"/>
                  <a:pt x="1900518" y="1075765"/>
                </a:cubicBezTo>
                <a:cubicBezTo>
                  <a:pt x="1876612" y="1093694"/>
                  <a:pt x="1849930" y="1108423"/>
                  <a:pt x="1828800" y="1129553"/>
                </a:cubicBezTo>
                <a:cubicBezTo>
                  <a:pt x="1813563" y="1144790"/>
                  <a:pt x="1809158" y="1169151"/>
                  <a:pt x="1792941" y="1183341"/>
                </a:cubicBezTo>
                <a:cubicBezTo>
                  <a:pt x="1717062" y="1249735"/>
                  <a:pt x="1705455" y="1248363"/>
                  <a:pt x="1631577" y="1272988"/>
                </a:cubicBezTo>
                <a:cubicBezTo>
                  <a:pt x="1454925" y="1449640"/>
                  <a:pt x="1660978" y="1250348"/>
                  <a:pt x="1488141" y="1398494"/>
                </a:cubicBezTo>
                <a:cubicBezTo>
                  <a:pt x="1468889" y="1414995"/>
                  <a:pt x="1453832" y="1436050"/>
                  <a:pt x="1434353" y="1452282"/>
                </a:cubicBezTo>
                <a:cubicBezTo>
                  <a:pt x="1417799" y="1466077"/>
                  <a:pt x="1396671" y="1473825"/>
                  <a:pt x="1380565" y="1488141"/>
                </a:cubicBezTo>
                <a:cubicBezTo>
                  <a:pt x="1196344" y="1651892"/>
                  <a:pt x="1341276" y="1550192"/>
                  <a:pt x="1219200" y="1631576"/>
                </a:cubicBezTo>
                <a:cubicBezTo>
                  <a:pt x="1207247" y="1649506"/>
                  <a:pt x="1197657" y="1669259"/>
                  <a:pt x="1183341" y="1685365"/>
                </a:cubicBezTo>
                <a:cubicBezTo>
                  <a:pt x="1149650" y="1723268"/>
                  <a:pt x="1103895" y="1750746"/>
                  <a:pt x="1075765" y="1792941"/>
                </a:cubicBezTo>
                <a:cubicBezTo>
                  <a:pt x="1029423" y="1862454"/>
                  <a:pt x="1060349" y="1839915"/>
                  <a:pt x="986118" y="1864659"/>
                </a:cubicBezTo>
                <a:cubicBezTo>
                  <a:pt x="890494" y="2008094"/>
                  <a:pt x="1016000" y="1834777"/>
                  <a:pt x="896471" y="1954306"/>
                </a:cubicBezTo>
                <a:cubicBezTo>
                  <a:pt x="776942" y="2073835"/>
                  <a:pt x="950259" y="1948329"/>
                  <a:pt x="806824" y="2043953"/>
                </a:cubicBezTo>
                <a:cubicBezTo>
                  <a:pt x="794871" y="2061882"/>
                  <a:pt x="786202" y="2082504"/>
                  <a:pt x="770965" y="2097741"/>
                </a:cubicBezTo>
                <a:cubicBezTo>
                  <a:pt x="604974" y="2263732"/>
                  <a:pt x="839618" y="1981787"/>
                  <a:pt x="663388" y="2187388"/>
                </a:cubicBezTo>
                <a:cubicBezTo>
                  <a:pt x="562981" y="2304529"/>
                  <a:pt x="662196" y="2219660"/>
                  <a:pt x="537882" y="2312894"/>
                </a:cubicBezTo>
                <a:cubicBezTo>
                  <a:pt x="525929" y="2330823"/>
                  <a:pt x="516340" y="2350577"/>
                  <a:pt x="502024" y="2366682"/>
                </a:cubicBezTo>
                <a:cubicBezTo>
                  <a:pt x="468333" y="2404585"/>
                  <a:pt x="417126" y="2428901"/>
                  <a:pt x="394447" y="2474259"/>
                </a:cubicBezTo>
                <a:cubicBezTo>
                  <a:pt x="382494" y="2498165"/>
                  <a:pt x="377487" y="2527077"/>
                  <a:pt x="358588" y="2545976"/>
                </a:cubicBezTo>
                <a:cubicBezTo>
                  <a:pt x="328114" y="2576450"/>
                  <a:pt x="251012" y="2617694"/>
                  <a:pt x="251012" y="2617694"/>
                </a:cubicBezTo>
                <a:cubicBezTo>
                  <a:pt x="219453" y="2712367"/>
                  <a:pt x="248807" y="2660999"/>
                  <a:pt x="125506" y="2743200"/>
                </a:cubicBezTo>
                <a:cubicBezTo>
                  <a:pt x="107577" y="2755153"/>
                  <a:pt x="92623" y="2773833"/>
                  <a:pt x="71718" y="2779059"/>
                </a:cubicBezTo>
                <a:lnTo>
                  <a:pt x="0" y="2796988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65306" tIns="32653" rIns="65306" bIns="32653"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904975" y="3726757"/>
            <a:ext cx="2869795" cy="1707926"/>
          </a:xfrm>
          <a:custGeom>
            <a:avLst/>
            <a:gdLst>
              <a:gd name="connsiteX0" fmla="*/ 0 w 4017713"/>
              <a:gd name="connsiteY0" fmla="*/ 0 h 2391097"/>
              <a:gd name="connsiteX1" fmla="*/ 53788 w 4017713"/>
              <a:gd name="connsiteY1" fmla="*/ 286870 h 2391097"/>
              <a:gd name="connsiteX2" fmla="*/ 71717 w 4017713"/>
              <a:gd name="connsiteY2" fmla="*/ 358588 h 2391097"/>
              <a:gd name="connsiteX3" fmla="*/ 107576 w 4017713"/>
              <a:gd name="connsiteY3" fmla="*/ 484094 h 2391097"/>
              <a:gd name="connsiteX4" fmla="*/ 143435 w 4017713"/>
              <a:gd name="connsiteY4" fmla="*/ 555812 h 2391097"/>
              <a:gd name="connsiteX5" fmla="*/ 161364 w 4017713"/>
              <a:gd name="connsiteY5" fmla="*/ 609600 h 2391097"/>
              <a:gd name="connsiteX6" fmla="*/ 233082 w 4017713"/>
              <a:gd name="connsiteY6" fmla="*/ 717176 h 2391097"/>
              <a:gd name="connsiteX7" fmla="*/ 268941 w 4017713"/>
              <a:gd name="connsiteY7" fmla="*/ 770965 h 2391097"/>
              <a:gd name="connsiteX8" fmla="*/ 304800 w 4017713"/>
              <a:gd name="connsiteY8" fmla="*/ 824753 h 2391097"/>
              <a:gd name="connsiteX9" fmla="*/ 358588 w 4017713"/>
              <a:gd name="connsiteY9" fmla="*/ 878541 h 2391097"/>
              <a:gd name="connsiteX10" fmla="*/ 394447 w 4017713"/>
              <a:gd name="connsiteY10" fmla="*/ 950259 h 2391097"/>
              <a:gd name="connsiteX11" fmla="*/ 466164 w 4017713"/>
              <a:gd name="connsiteY11" fmla="*/ 1057835 h 2391097"/>
              <a:gd name="connsiteX12" fmla="*/ 502023 w 4017713"/>
              <a:gd name="connsiteY12" fmla="*/ 1111623 h 2391097"/>
              <a:gd name="connsiteX13" fmla="*/ 555811 w 4017713"/>
              <a:gd name="connsiteY13" fmla="*/ 1165412 h 2391097"/>
              <a:gd name="connsiteX14" fmla="*/ 609600 w 4017713"/>
              <a:gd name="connsiteY14" fmla="*/ 1272988 h 2391097"/>
              <a:gd name="connsiteX15" fmla="*/ 663388 w 4017713"/>
              <a:gd name="connsiteY15" fmla="*/ 1326776 h 2391097"/>
              <a:gd name="connsiteX16" fmla="*/ 699247 w 4017713"/>
              <a:gd name="connsiteY16" fmla="*/ 1380565 h 2391097"/>
              <a:gd name="connsiteX17" fmla="*/ 806823 w 4017713"/>
              <a:gd name="connsiteY17" fmla="*/ 1470212 h 2391097"/>
              <a:gd name="connsiteX18" fmla="*/ 860611 w 4017713"/>
              <a:gd name="connsiteY18" fmla="*/ 1541929 h 2391097"/>
              <a:gd name="connsiteX19" fmla="*/ 1075764 w 4017713"/>
              <a:gd name="connsiteY19" fmla="*/ 1721223 h 2391097"/>
              <a:gd name="connsiteX20" fmla="*/ 1183341 w 4017713"/>
              <a:gd name="connsiteY20" fmla="*/ 1775012 h 2391097"/>
              <a:gd name="connsiteX21" fmla="*/ 1272988 w 4017713"/>
              <a:gd name="connsiteY21" fmla="*/ 1846729 h 2391097"/>
              <a:gd name="connsiteX22" fmla="*/ 1326776 w 4017713"/>
              <a:gd name="connsiteY22" fmla="*/ 1918447 h 2391097"/>
              <a:gd name="connsiteX23" fmla="*/ 1452282 w 4017713"/>
              <a:gd name="connsiteY23" fmla="*/ 2008094 h 2391097"/>
              <a:gd name="connsiteX24" fmla="*/ 1524000 w 4017713"/>
              <a:gd name="connsiteY24" fmla="*/ 2026023 h 2391097"/>
              <a:gd name="connsiteX25" fmla="*/ 1613647 w 4017713"/>
              <a:gd name="connsiteY25" fmla="*/ 2061882 h 2391097"/>
              <a:gd name="connsiteX26" fmla="*/ 1703294 w 4017713"/>
              <a:gd name="connsiteY26" fmla="*/ 2079812 h 2391097"/>
              <a:gd name="connsiteX27" fmla="*/ 1757082 w 4017713"/>
              <a:gd name="connsiteY27" fmla="*/ 2097741 h 2391097"/>
              <a:gd name="connsiteX28" fmla="*/ 1846729 w 4017713"/>
              <a:gd name="connsiteY28" fmla="*/ 2115670 h 2391097"/>
              <a:gd name="connsiteX29" fmla="*/ 1918447 w 4017713"/>
              <a:gd name="connsiteY29" fmla="*/ 2133600 h 2391097"/>
              <a:gd name="connsiteX30" fmla="*/ 2026023 w 4017713"/>
              <a:gd name="connsiteY30" fmla="*/ 2169459 h 2391097"/>
              <a:gd name="connsiteX31" fmla="*/ 2133600 w 4017713"/>
              <a:gd name="connsiteY31" fmla="*/ 2187388 h 2391097"/>
              <a:gd name="connsiteX32" fmla="*/ 2187388 w 4017713"/>
              <a:gd name="connsiteY32" fmla="*/ 2205317 h 2391097"/>
              <a:gd name="connsiteX33" fmla="*/ 3155576 w 4017713"/>
              <a:gd name="connsiteY33" fmla="*/ 2241176 h 2391097"/>
              <a:gd name="connsiteX34" fmla="*/ 3532094 w 4017713"/>
              <a:gd name="connsiteY34" fmla="*/ 2259106 h 2391097"/>
              <a:gd name="connsiteX35" fmla="*/ 3711388 w 4017713"/>
              <a:gd name="connsiteY35" fmla="*/ 2277035 h 2391097"/>
              <a:gd name="connsiteX36" fmla="*/ 3783106 w 4017713"/>
              <a:gd name="connsiteY36" fmla="*/ 2312894 h 2391097"/>
              <a:gd name="connsiteX37" fmla="*/ 3962400 w 4017713"/>
              <a:gd name="connsiteY37" fmla="*/ 2366682 h 239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017713" h="2391097">
                <a:moveTo>
                  <a:pt x="0" y="0"/>
                </a:moveTo>
                <a:cubicBezTo>
                  <a:pt x="24042" y="192342"/>
                  <a:pt x="6242" y="96686"/>
                  <a:pt x="53788" y="286870"/>
                </a:cubicBezTo>
                <a:lnTo>
                  <a:pt x="71717" y="358588"/>
                </a:lnTo>
                <a:cubicBezTo>
                  <a:pt x="80814" y="394974"/>
                  <a:pt x="92145" y="448088"/>
                  <a:pt x="107576" y="484094"/>
                </a:cubicBezTo>
                <a:cubicBezTo>
                  <a:pt x="118105" y="508661"/>
                  <a:pt x="132906" y="531245"/>
                  <a:pt x="143435" y="555812"/>
                </a:cubicBezTo>
                <a:cubicBezTo>
                  <a:pt x="150880" y="573183"/>
                  <a:pt x="152186" y="593079"/>
                  <a:pt x="161364" y="609600"/>
                </a:cubicBezTo>
                <a:cubicBezTo>
                  <a:pt x="182294" y="647273"/>
                  <a:pt x="209176" y="681317"/>
                  <a:pt x="233082" y="717176"/>
                </a:cubicBezTo>
                <a:lnTo>
                  <a:pt x="268941" y="770965"/>
                </a:lnTo>
                <a:cubicBezTo>
                  <a:pt x="280894" y="788894"/>
                  <a:pt x="289563" y="809516"/>
                  <a:pt x="304800" y="824753"/>
                </a:cubicBezTo>
                <a:cubicBezTo>
                  <a:pt x="322729" y="842682"/>
                  <a:pt x="343850" y="857908"/>
                  <a:pt x="358588" y="878541"/>
                </a:cubicBezTo>
                <a:cubicBezTo>
                  <a:pt x="374123" y="900290"/>
                  <a:pt x="380696" y="927340"/>
                  <a:pt x="394447" y="950259"/>
                </a:cubicBezTo>
                <a:cubicBezTo>
                  <a:pt x="416620" y="987214"/>
                  <a:pt x="442258" y="1021976"/>
                  <a:pt x="466164" y="1057835"/>
                </a:cubicBezTo>
                <a:cubicBezTo>
                  <a:pt x="478117" y="1075764"/>
                  <a:pt x="486786" y="1096386"/>
                  <a:pt x="502023" y="1111623"/>
                </a:cubicBezTo>
                <a:lnTo>
                  <a:pt x="555811" y="1165412"/>
                </a:lnTo>
                <a:cubicBezTo>
                  <a:pt x="573781" y="1219320"/>
                  <a:pt x="570981" y="1226646"/>
                  <a:pt x="609600" y="1272988"/>
                </a:cubicBezTo>
                <a:cubicBezTo>
                  <a:pt x="625832" y="1292467"/>
                  <a:pt x="647156" y="1307297"/>
                  <a:pt x="663388" y="1326776"/>
                </a:cubicBezTo>
                <a:cubicBezTo>
                  <a:pt x="677183" y="1343330"/>
                  <a:pt x="684010" y="1365328"/>
                  <a:pt x="699247" y="1380565"/>
                </a:cubicBezTo>
                <a:cubicBezTo>
                  <a:pt x="865252" y="1546570"/>
                  <a:pt x="630577" y="1264591"/>
                  <a:pt x="806823" y="1470212"/>
                </a:cubicBezTo>
                <a:cubicBezTo>
                  <a:pt x="826270" y="1492900"/>
                  <a:pt x="840621" y="1519718"/>
                  <a:pt x="860611" y="1541929"/>
                </a:cubicBezTo>
                <a:cubicBezTo>
                  <a:pt x="964150" y="1656972"/>
                  <a:pt x="955322" y="1640929"/>
                  <a:pt x="1075764" y="1721223"/>
                </a:cubicBezTo>
                <a:cubicBezTo>
                  <a:pt x="1145278" y="1767565"/>
                  <a:pt x="1109111" y="1750268"/>
                  <a:pt x="1183341" y="1775012"/>
                </a:cubicBezTo>
                <a:cubicBezTo>
                  <a:pt x="1293164" y="1939744"/>
                  <a:pt x="1143082" y="1738473"/>
                  <a:pt x="1272988" y="1846729"/>
                </a:cubicBezTo>
                <a:cubicBezTo>
                  <a:pt x="1295944" y="1865859"/>
                  <a:pt x="1305646" y="1897317"/>
                  <a:pt x="1326776" y="1918447"/>
                </a:cubicBezTo>
                <a:cubicBezTo>
                  <a:pt x="1331366" y="1923037"/>
                  <a:pt x="1434468" y="2000460"/>
                  <a:pt x="1452282" y="2008094"/>
                </a:cubicBezTo>
                <a:cubicBezTo>
                  <a:pt x="1474931" y="2017801"/>
                  <a:pt x="1500623" y="2018231"/>
                  <a:pt x="1524000" y="2026023"/>
                </a:cubicBezTo>
                <a:cubicBezTo>
                  <a:pt x="1554533" y="2036201"/>
                  <a:pt x="1582820" y="2052634"/>
                  <a:pt x="1613647" y="2061882"/>
                </a:cubicBezTo>
                <a:cubicBezTo>
                  <a:pt x="1642836" y="2070639"/>
                  <a:pt x="1673730" y="2072421"/>
                  <a:pt x="1703294" y="2079812"/>
                </a:cubicBezTo>
                <a:cubicBezTo>
                  <a:pt x="1721629" y="2084396"/>
                  <a:pt x="1738747" y="2093157"/>
                  <a:pt x="1757082" y="2097741"/>
                </a:cubicBezTo>
                <a:cubicBezTo>
                  <a:pt x="1786646" y="2105132"/>
                  <a:pt x="1816981" y="2109059"/>
                  <a:pt x="1846729" y="2115670"/>
                </a:cubicBezTo>
                <a:cubicBezTo>
                  <a:pt x="1870784" y="2121016"/>
                  <a:pt x="1894844" y="2126519"/>
                  <a:pt x="1918447" y="2133600"/>
                </a:cubicBezTo>
                <a:cubicBezTo>
                  <a:pt x="1954651" y="2144461"/>
                  <a:pt x="1989353" y="2160292"/>
                  <a:pt x="2026023" y="2169459"/>
                </a:cubicBezTo>
                <a:cubicBezTo>
                  <a:pt x="2061291" y="2178276"/>
                  <a:pt x="2097741" y="2181412"/>
                  <a:pt x="2133600" y="2187388"/>
                </a:cubicBezTo>
                <a:cubicBezTo>
                  <a:pt x="2151529" y="2193364"/>
                  <a:pt x="2168746" y="2202210"/>
                  <a:pt x="2187388" y="2205317"/>
                </a:cubicBezTo>
                <a:cubicBezTo>
                  <a:pt x="2451229" y="2249291"/>
                  <a:pt x="3114233" y="2240257"/>
                  <a:pt x="3155576" y="2241176"/>
                </a:cubicBezTo>
                <a:lnTo>
                  <a:pt x="3532094" y="2259106"/>
                </a:lnTo>
                <a:cubicBezTo>
                  <a:pt x="3592032" y="2262973"/>
                  <a:pt x="3652659" y="2264450"/>
                  <a:pt x="3711388" y="2277035"/>
                </a:cubicBezTo>
                <a:cubicBezTo>
                  <a:pt x="3737522" y="2282635"/>
                  <a:pt x="3757750" y="2304442"/>
                  <a:pt x="3783106" y="2312894"/>
                </a:cubicBezTo>
                <a:cubicBezTo>
                  <a:pt x="4017713" y="2391097"/>
                  <a:pt x="3861254" y="2316110"/>
                  <a:pt x="3962400" y="2366682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65306" tIns="32653" rIns="65306" bIns="32653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2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571" y="3483429"/>
            <a:ext cx="4499429" cy="3374571"/>
          </a:xfrm>
          <a:prstGeom prst="rect">
            <a:avLst/>
          </a:prstGeom>
        </p:spPr>
      </p:pic>
      <p:pic>
        <p:nvPicPr>
          <p:cNvPr id="3" name="Picture 2" descr="IMG_1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37857"/>
            <a:ext cx="4426857" cy="3320143"/>
          </a:xfrm>
          <a:prstGeom prst="rect">
            <a:avLst/>
          </a:prstGeom>
        </p:spPr>
      </p:pic>
      <p:pic>
        <p:nvPicPr>
          <p:cNvPr id="4" name="Picture 3" descr="IMG_14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0857" y="0"/>
            <a:ext cx="4463143" cy="3347357"/>
          </a:xfrm>
          <a:prstGeom prst="rect">
            <a:avLst/>
          </a:prstGeom>
        </p:spPr>
      </p:pic>
      <p:pic>
        <p:nvPicPr>
          <p:cNvPr id="5" name="Picture 4" descr="IMG_14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426857" cy="3320143"/>
          </a:xfrm>
          <a:prstGeom prst="rect">
            <a:avLst/>
          </a:prstGeom>
        </p:spPr>
      </p:pic>
    </p:spTree>
  </p:cSld>
  <p:clrMapOvr>
    <a:masterClrMapping/>
  </p:clrMapOvr>
  <p:transition advTm="12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Developmental hazards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Environment degradation due to HE Projects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Degradation due to Roads constructions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Air pollution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Landslides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Drying of water resources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Dumping of Muck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Heavy and uncontrolled blasting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Degradation of agricultural land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Degradation of soil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Loss of productivity of agricultural and Horticultural crops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216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Micro-climate change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Erratic behavior of climate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Excessive rains/no rains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5749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Opportunities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338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Improved accessibility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Niche habitat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Access to Hydro economy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Tourism and eco-tourism opportunities.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Climate change - a boon in some areas.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Check on migration.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867400"/>
            <a:ext cx="4114800" cy="685800"/>
          </a:xfrm>
        </p:spPr>
        <p:txBody>
          <a:bodyPr>
            <a:normAutofit fontScale="90000"/>
          </a:bodyPr>
          <a:lstStyle/>
          <a:p>
            <a:r>
              <a:rPr lang="en-IN" smtClean="0"/>
              <a:t>THANKS</a:t>
            </a:r>
            <a:endParaRPr lang="en-IN" dirty="0"/>
          </a:p>
        </p:txBody>
      </p:sp>
      <p:pic>
        <p:nvPicPr>
          <p:cNvPr id="7" name="Content Placeholder 6" descr="201504041531556736_Prolonged-winter-clouds-uncertainty-over-apple-industry_SECVPF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457200"/>
            <a:ext cx="7391400" cy="4953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CC3300"/>
                </a:solidFill>
                <a:latin typeface="Comic Sans MS" pitchFamily="66" charset="0"/>
              </a:rPr>
              <a:t/>
            </a:r>
            <a:br>
              <a:rPr lang="en-US" sz="3100" b="1" dirty="0" smtClean="0">
                <a:solidFill>
                  <a:srgbClr val="CC3300"/>
                </a:solidFill>
                <a:latin typeface="Comic Sans MS" pitchFamily="66" charset="0"/>
              </a:rPr>
            </a:br>
            <a:r>
              <a:rPr lang="en-US" sz="2700" b="1" dirty="0" smtClean="0">
                <a:solidFill>
                  <a:srgbClr val="CC3300"/>
                </a:solidFill>
                <a:latin typeface="Comic Sans MS" pitchFamily="66" charset="0"/>
              </a:rPr>
              <a:t>District wise 3D and 2D geographical area</a:t>
            </a:r>
            <a:r>
              <a:rPr lang="en-US" b="1" dirty="0" smtClean="0">
                <a:solidFill>
                  <a:srgbClr val="CC3300"/>
                </a:solidFill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CC3300"/>
                </a:solidFill>
                <a:latin typeface="Comic Sans MS" pitchFamily="66" charset="0"/>
              </a:rPr>
            </a:b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8596" y="785795"/>
          <a:ext cx="8229600" cy="4555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/>
                <a:gridCol w="2143140"/>
                <a:gridCol w="2714644"/>
                <a:gridCol w="2514560"/>
              </a:tblGrid>
              <a:tr h="372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District 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2D area (sq.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kms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.)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3D area (sq. kms.)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Bilaspur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1167.00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1327.0252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Chamba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6528.00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11674.5283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Hamirpur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1118.00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1146.642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Kangra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5739.00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7088.4325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Kinnaur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6401.00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11762.311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Kullu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5503.00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9693.987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Lahaul &amp; Spiti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13835.00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22892.628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Mandi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3950.00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5402.766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Shimla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5131.00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7888.039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Sirmour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2825.00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3654.497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Solan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1936.00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2284.508</a:t>
                      </a:r>
                    </a:p>
                  </a:txBody>
                  <a:tcPr marT="45715" marB="45715" horzOverflow="overflow"/>
                </a:tc>
              </a:tr>
              <a:tr h="300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12.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Una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1540.00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1569.406</a:t>
                      </a:r>
                    </a:p>
                  </a:txBody>
                  <a:tcPr marT="45715" marB="45715" horzOverflow="overflow"/>
                </a:tc>
              </a:tr>
              <a:tr h="525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omic Sans MS" pitchFamily="66" charset="0"/>
                        </a:rPr>
                        <a:t>Himachal Pradesh 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omic Sans MS" pitchFamily="66" charset="0"/>
                        </a:rPr>
                        <a:t>55673.00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omic Sans MS" pitchFamily="66" charset="0"/>
                        </a:rPr>
                        <a:t>86384.769</a:t>
                      </a:r>
                    </a:p>
                  </a:txBody>
                  <a:tcPr marT="45715" marB="45715" horzOverflow="overflow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8596" y="5572140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b="1" dirty="0" smtClean="0">
                <a:solidFill>
                  <a:srgbClr val="FF6600"/>
                </a:solidFill>
                <a:latin typeface="Comic Sans MS" pitchFamily="66" charset="0"/>
              </a:rPr>
              <a:t>The 3 D Geographical Area is 56% higher than the 2 D area. Hilly States need to be  suitably compensated for this area  handicap in THFC devolution formula</a:t>
            </a:r>
            <a:endParaRPr lang="en-US" altLang="en-US" b="1" dirty="0">
              <a:solidFill>
                <a:srgbClr val="FF66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  <a:latin typeface="Comic Sans MS" pitchFamily="66" charset="0"/>
              </a:rPr>
              <a:t>Introduction to Himachal Pradesh</a:t>
            </a:r>
            <a:endParaRPr lang="en-IN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85860"/>
          <a:ext cx="8229600" cy="4847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67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 Census</a:t>
                      </a:r>
                    </a:p>
                  </a:txBody>
                  <a:tcPr horzOverflow="overflow"/>
                </a:tc>
              </a:tr>
              <a:tr h="840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Sq.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55673(2D Area)                 86384(3DArea)</a:t>
                      </a:r>
                    </a:p>
                  </a:txBody>
                  <a:tcPr horzOverflow="overflow"/>
                </a:tc>
              </a:tr>
              <a:tr h="467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horzOverflow="overflow"/>
                </a:tc>
              </a:tr>
              <a:tr h="467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Tehsils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 horzOverflow="overflow"/>
                </a:tc>
              </a:tr>
              <a:tr h="840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Blocks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horzOverflow="overflow"/>
                </a:tc>
              </a:tr>
              <a:tr h="131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Village 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20690</a:t>
                      </a:r>
                    </a:p>
                  </a:txBody>
                  <a:tcPr horzOverflow="overflow"/>
                </a:tc>
              </a:tr>
              <a:tr h="840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 Panchayats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3243</a:t>
                      </a:r>
                    </a:p>
                  </a:txBody>
                  <a:tcPr horzOverflow="overflow"/>
                </a:tc>
              </a:tr>
              <a:tr h="467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Towns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8259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6600"/>
                </a:solidFill>
                <a:latin typeface="Comic Sans MS" pitchFamily="66" charset="0"/>
              </a:rPr>
              <a:t>Demographic Profile of the State</a:t>
            </a:r>
            <a:endParaRPr lang="en-IN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8596" y="857232"/>
          <a:ext cx="8229600" cy="5286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1857388"/>
                <a:gridCol w="2085932"/>
              </a:tblGrid>
              <a:tr h="45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 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India</a:t>
                      </a:r>
                    </a:p>
                  </a:txBody>
                  <a:tcPr marT="45715" marB="45715" horzOverflow="overflow"/>
                </a:tc>
              </a:tr>
              <a:tr h="479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(million) (Census 2011)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1121</a:t>
                      </a:r>
                    </a:p>
                  </a:txBody>
                  <a:tcPr marT="45715" marB="45715" horzOverflow="overflow"/>
                </a:tc>
              </a:tr>
              <a:tr h="45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Decennial Growth Rate(%)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12.94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17.64</a:t>
                      </a:r>
                    </a:p>
                  </a:txBody>
                  <a:tcPr marT="45715" marB="45715" horzOverflow="overflow"/>
                </a:tc>
              </a:tr>
              <a:tr h="479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Density per sq. km.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</a:t>
                      </a:r>
                    </a:p>
                  </a:txBody>
                  <a:tcPr marT="45715" marB="45715" horzOverflow="overflow"/>
                </a:tc>
              </a:tr>
              <a:tr h="4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 Ratio (Females per 1000 males)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972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943</a:t>
                      </a:r>
                    </a:p>
                  </a:txBody>
                  <a:tcPr marT="45715" marB="45715" horzOverflow="overflow"/>
                </a:tc>
              </a:tr>
              <a:tr h="45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 Population 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89.96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68.84</a:t>
                      </a:r>
                    </a:p>
                  </a:txBody>
                  <a:tcPr marT="45715" marB="45715" horzOverflow="overflow"/>
                </a:tc>
              </a:tr>
              <a:tr h="45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Literacy Rates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82.80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73.0</a:t>
                      </a:r>
                    </a:p>
                  </a:txBody>
                  <a:tcPr marT="45715" marB="45715" horzOverflow="overflow"/>
                </a:tc>
              </a:tr>
              <a:tr h="45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Expectancy (2006-10)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70.0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66.1</a:t>
                      </a:r>
                    </a:p>
                  </a:txBody>
                  <a:tcPr marT="45715" marB="45715" horzOverflow="overflow"/>
                </a:tc>
              </a:tr>
              <a:tr h="45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67.7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64.6</a:t>
                      </a:r>
                    </a:p>
                  </a:txBody>
                  <a:tcPr marT="45715" marB="45715" horzOverflow="overflow"/>
                </a:tc>
              </a:tr>
              <a:tr h="45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72.4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67.7</a:t>
                      </a:r>
                    </a:p>
                  </a:txBody>
                  <a:tcPr marT="45715" marB="45715" horzOverflow="overflow"/>
                </a:tc>
              </a:tr>
              <a:tr h="704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Forest Area as a %age of total Area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66.5% </a:t>
                      </a:r>
                    </a:p>
                  </a:txBody>
                  <a:tcPr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21.0% </a:t>
                      </a:r>
                    </a:p>
                  </a:txBody>
                  <a:tcPr marT="45710" marB="45710"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7543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8153400" cy="57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6096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</a:rPr>
              <a:t>Food insecure livelihood groups</a:t>
            </a:r>
            <a:endParaRPr lang="en-US" sz="48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5814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Subsistence farming households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Marginal ,commercial farming households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Agricultural </a:t>
            </a:r>
            <a:r>
              <a:rPr lang="en-US" dirty="0" err="1" smtClean="0">
                <a:solidFill>
                  <a:srgbClr val="7030A0"/>
                </a:solidFill>
              </a:rPr>
              <a:t>labouring</a:t>
            </a:r>
            <a:r>
              <a:rPr lang="en-US" dirty="0" smtClean="0">
                <a:solidFill>
                  <a:srgbClr val="7030A0"/>
                </a:solidFill>
              </a:rPr>
              <a:t> households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Migratory </a:t>
            </a:r>
            <a:r>
              <a:rPr lang="en-US" dirty="0" err="1" smtClean="0">
                <a:solidFill>
                  <a:srgbClr val="7030A0"/>
                </a:solidFill>
              </a:rPr>
              <a:t>labouring</a:t>
            </a:r>
            <a:r>
              <a:rPr lang="en-US" dirty="0" smtClean="0">
                <a:solidFill>
                  <a:srgbClr val="7030A0"/>
                </a:solidFill>
              </a:rPr>
              <a:t> households(non-farm)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Pastoralist tribal households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592</Words>
  <Application>Microsoft Office PowerPoint</Application>
  <PresentationFormat>On-screen Show (4:3)</PresentationFormat>
  <Paragraphs>195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Challenges and opportunities in Food Security in District Kinnaur - Himachal Pradesh</vt:lpstr>
      <vt:lpstr>Slide 2</vt:lpstr>
      <vt:lpstr>Slide 3</vt:lpstr>
      <vt:lpstr> District wise 3D and 2D geographical area </vt:lpstr>
      <vt:lpstr>Introduction to Himachal Pradesh</vt:lpstr>
      <vt:lpstr>Demographic Profile of the State</vt:lpstr>
      <vt:lpstr>Slide 7</vt:lpstr>
      <vt:lpstr>Slide 8</vt:lpstr>
      <vt:lpstr>Food insecure livelihood groups</vt:lpstr>
      <vt:lpstr>Slide 10</vt:lpstr>
      <vt:lpstr>Slide 11</vt:lpstr>
      <vt:lpstr>Slide 12</vt:lpstr>
      <vt:lpstr>Slide 13</vt:lpstr>
      <vt:lpstr>Slide 14</vt:lpstr>
      <vt:lpstr>Slide 15</vt:lpstr>
      <vt:lpstr>Challenges in High altitude areas</vt:lpstr>
      <vt:lpstr>Loss of Agro-biodiversity</vt:lpstr>
      <vt:lpstr>Loss of cultural values and traditional wisdom</vt:lpstr>
      <vt:lpstr>Climate induced Hazards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DUST POLUTION DUE TO UNSCIENTIFIC &amp; ILLEGAL CONSTRUCTION ACTIVITIES OF J.K.H.C.L.</vt:lpstr>
      <vt:lpstr>DENSITY OF FOREST PRIOR TO CONSTRUCTION</vt:lpstr>
      <vt:lpstr>Slide 31</vt:lpstr>
      <vt:lpstr>Developmental hazards</vt:lpstr>
      <vt:lpstr>Micro-climate change</vt:lpstr>
      <vt:lpstr>Opportunities</vt:lpstr>
      <vt:lpstr>THANKS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and opportunities in Food Security in high altitude areas in Himachal Pradesh</dc:title>
  <dc:creator>USER</dc:creator>
  <cp:lastModifiedBy>USER</cp:lastModifiedBy>
  <cp:revision>78</cp:revision>
  <dcterms:created xsi:type="dcterms:W3CDTF">2015-06-12T18:02:59Z</dcterms:created>
  <dcterms:modified xsi:type="dcterms:W3CDTF">2015-06-20T18:49:51Z</dcterms:modified>
</cp:coreProperties>
</file>