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5641" autoAdjust="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24715-7EC8-4646-A1FD-705649F28F4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0AB55-B585-463D-B2C8-DDF720678D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1B725-63F1-45FB-90FB-97EFC5D265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1B725-63F1-45FB-90FB-97EFC5D265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57912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543300" cy="381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3543300" cy="381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18D3-45B0-471D-821B-A23837C8AF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737053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yazone.com/uploads/posts/2011-01/pejzazhi-centralnoj-az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90" y="2500306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Food security and climate change in Central Asia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Osmanova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Inna,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June 24,2015,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Ormea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171451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Research and studies, such as "Ways to improve the sustainability of arid economies" - prepared assessment report on Tajikistan based on the latest national data on climate change, development and sustainability</a:t>
            </a:r>
            <a:endParaRPr lang="ru-RU" sz="3600" dirty="0" smtClean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2628"/>
            <a:ext cx="6300762" cy="590290"/>
          </a:xfrm>
        </p:spPr>
        <p:txBody>
          <a:bodyPr anchor="t"/>
          <a:lstStyle/>
          <a:p>
            <a:pPr algn="l"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Projects</a:t>
            </a:r>
            <a:r>
              <a:rPr lang="ru-RU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:</a:t>
            </a:r>
            <a:endParaRPr lang="en-US" sz="3000" i="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1438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Promoting regional and international cooperation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785926"/>
            <a:ext cx="8229600" cy="4340237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Cooperation within the NEXUS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platform (Water - Energy-Food)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Promotion of cooperation and South-South </a:t>
            </a:r>
            <a:r>
              <a:rPr lang="ru-RU" dirty="0" smtClean="0"/>
              <a:t> </a:t>
            </a:r>
            <a:r>
              <a:rPr lang="en-US" dirty="0" smtClean="0"/>
              <a:t>network (e.g. APAN and Drynet)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UNFCCC COP 15 (Copenhagen: 2009)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International High-Level Summit on Sustainable Development (Rio + 20: 2012)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Global Climate Treaty =&gt; Towards Paris 2015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888" y="3142754"/>
            <a:ext cx="4824412" cy="18704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	</a:t>
            </a:r>
            <a:endParaRPr lang="ru-RU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dirty="0" smtClean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673551" y="1571612"/>
            <a:ext cx="6138809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2888" y="2838464"/>
            <a:ext cx="5757872" cy="344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	Inna </a:t>
            </a:r>
            <a:r>
              <a:rPr lang="en-US" sz="1600" b="1" dirty="0" err="1" smtClean="0"/>
              <a:t>Osmanova</a:t>
            </a:r>
            <a:endParaRPr lang="ru-RU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	</a:t>
            </a:r>
            <a:r>
              <a:rPr lang="en-US" sz="1600" b="1" dirty="0" smtClean="0"/>
              <a:t>iosmanova@carececo.org</a:t>
            </a:r>
          </a:p>
          <a:p>
            <a:pPr>
              <a:buFont typeface="Arial" pitchFamily="34" charset="0"/>
              <a:buNone/>
            </a:pPr>
            <a:r>
              <a:rPr lang="en-US" sz="1800" b="1" dirty="0" smtClean="0"/>
              <a:t>	</a:t>
            </a:r>
            <a:endParaRPr lang="en-GB" sz="3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10607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1.wp.com/depts.washington.edu/caict/images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Agriculture in Central Asia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0" y="1285860"/>
            <a:ext cx="9144000" cy="382906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Tajikistan</a:t>
            </a:r>
            <a:r>
              <a:rPr lang="en-US" sz="3000" dirty="0" smtClean="0"/>
              <a:t> </a:t>
            </a:r>
            <a:r>
              <a:rPr lang="en-US" dirty="0" smtClean="0"/>
              <a:t>- </a:t>
            </a:r>
            <a:r>
              <a:rPr lang="en-US" sz="2600" dirty="0" smtClean="0"/>
              <a:t>21% of GDP and 64% of total employment </a:t>
            </a:r>
          </a:p>
          <a:p>
            <a:r>
              <a:rPr lang="en-US" sz="3000" b="1" dirty="0" smtClean="0"/>
              <a:t>Kyrgyz Republic</a:t>
            </a:r>
            <a:r>
              <a:rPr lang="en-US" dirty="0" smtClean="0"/>
              <a:t>-</a:t>
            </a:r>
            <a:r>
              <a:rPr lang="en-US" sz="2600" dirty="0" smtClean="0"/>
              <a:t>17% of GDP and 30,7 % of total employment </a:t>
            </a:r>
          </a:p>
          <a:p>
            <a:r>
              <a:rPr lang="en-US" sz="3000" b="1" dirty="0" smtClean="0"/>
              <a:t>Uzbekistan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sz="2600" dirty="0" smtClean="0"/>
              <a:t>17,2% of GDP and 42% of total employment </a:t>
            </a:r>
          </a:p>
          <a:p>
            <a:r>
              <a:rPr lang="en-US" sz="3000" b="1" dirty="0" smtClean="0"/>
              <a:t>Turkmenistan</a:t>
            </a:r>
            <a:r>
              <a:rPr lang="en-US" dirty="0" smtClean="0"/>
              <a:t> - </a:t>
            </a:r>
            <a:r>
              <a:rPr lang="en-US" sz="2600" dirty="0" smtClean="0"/>
              <a:t>8% of GDP and 48% of total employment </a:t>
            </a:r>
          </a:p>
          <a:p>
            <a:r>
              <a:rPr lang="en-US" sz="3000" b="1" dirty="0" smtClean="0"/>
              <a:t>Kazakhstan</a:t>
            </a:r>
            <a:r>
              <a:rPr lang="en-US" dirty="0" smtClean="0"/>
              <a:t> – </a:t>
            </a:r>
            <a:r>
              <a:rPr lang="en-US" sz="2600" dirty="0" smtClean="0"/>
              <a:t>4,6% of GDP  and 24% of total employment </a:t>
            </a:r>
            <a:endParaRPr lang="ru-RU" sz="2600" dirty="0"/>
          </a:p>
        </p:txBody>
      </p:sp>
      <p:pic>
        <p:nvPicPr>
          <p:cNvPr id="1026" name="Picture 2" descr="http://www.stanradar.com/upload/news/thumb/1398240427_52035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429147"/>
            <a:ext cx="3048000" cy="2286001"/>
          </a:xfrm>
          <a:prstGeom prst="rect">
            <a:avLst/>
          </a:prstGeom>
          <a:noFill/>
        </p:spPr>
      </p:pic>
      <p:pic>
        <p:nvPicPr>
          <p:cNvPr id="1028" name="Picture 4" descr="http://www.time.kg/uploads/posts/2014-10/1412904422_eko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417926"/>
            <a:ext cx="2928958" cy="2297222"/>
          </a:xfrm>
          <a:prstGeom prst="rect">
            <a:avLst/>
          </a:prstGeom>
          <a:noFill/>
        </p:spPr>
      </p:pic>
      <p:pic>
        <p:nvPicPr>
          <p:cNvPr id="1030" name="Picture 6" descr="http://ukhtoma.ru/geobotany/asia/persia_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429132"/>
            <a:ext cx="2786049" cy="230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ctsd.org/sites/default/files/styles/landscape_700_desktop/public/news/Climate%20change_1.jpg?itok=uwv4qGz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7786742" cy="333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Threats to food security in Central Asia: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257428"/>
          </a:xfrm>
        </p:spPr>
        <p:txBody>
          <a:bodyPr>
            <a:noAutofit/>
          </a:bodyPr>
          <a:lstStyle/>
          <a:p>
            <a:r>
              <a:rPr lang="en-US" sz="2400" dirty="0" smtClean="0"/>
              <a:t>Rapid economic development and resource-intensive economies</a:t>
            </a:r>
            <a:endParaRPr lang="ru-RU" sz="2400" dirty="0" smtClean="0"/>
          </a:p>
          <a:p>
            <a:r>
              <a:rPr lang="en-US" sz="2400" dirty="0" smtClean="0"/>
              <a:t>Population growth</a:t>
            </a:r>
          </a:p>
          <a:p>
            <a:r>
              <a:rPr lang="en-US" sz="2400" b="1" dirty="0" smtClean="0"/>
              <a:t>Climate change</a:t>
            </a:r>
            <a:r>
              <a:rPr lang="en-US" sz="2400" dirty="0" smtClean="0"/>
              <a:t>, etc. Crop yields decries to 30% by 2050</a:t>
            </a:r>
            <a:r>
              <a:rPr lang="en-US" sz="23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    - Kazakhstan: losses of wheat reached 50-70% </a:t>
            </a:r>
          </a:p>
          <a:p>
            <a:pPr>
              <a:buNone/>
            </a:pPr>
            <a:r>
              <a:rPr lang="en-US" sz="2400" dirty="0" smtClean="0"/>
              <a:t>     - Tajikistan decreased the crop yields by 30-40% 	 	              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Policies and regulations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8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Insufficient legal basis on climate adaptation and resilience, including the issues of agriculture and food security </a:t>
            </a:r>
          </a:p>
          <a:p>
            <a:r>
              <a:rPr lang="en-US" dirty="0" smtClean="0"/>
              <a:t>NAPAs are still on preparation stage</a:t>
            </a:r>
          </a:p>
          <a:p>
            <a:r>
              <a:rPr lang="en-US" dirty="0" smtClean="0"/>
              <a:t>Planning of sector-based programs (including agriculture) does not envisage a close linkage between climate change and thematic activities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42910" y="1000108"/>
            <a:ext cx="8143932" cy="1130350"/>
          </a:xfrm>
          <a:prstGeom prst="flowChartAlternateProcess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097805"/>
            <a:ext cx="79296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 smtClean="0">
                <a:latin typeface="Calibri" pitchFamily="34" charset="0"/>
              </a:rPr>
              <a:t>Support national policies of Central Asian countries</a:t>
            </a:r>
            <a:r>
              <a:rPr lang="ru-RU" sz="2800" b="1" i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on climate change issues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66" y="2620028"/>
            <a:ext cx="78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 smtClean="0">
                <a:latin typeface="Calibri" pitchFamily="34" charset="0"/>
              </a:rPr>
              <a:t>Capacity building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on climate change issues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05432" y="3822332"/>
            <a:ext cx="73385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 smtClean="0">
                <a:latin typeface="Calibri" pitchFamily="34" charset="0"/>
              </a:rPr>
              <a:t>Assessments and Research</a:t>
            </a:r>
            <a:r>
              <a:rPr lang="ru-RU" sz="2800" b="1" i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climate change and adaptation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8242" y="5406110"/>
            <a:ext cx="7624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 smtClean="0">
                <a:latin typeface="Calibri" pitchFamily="34" charset="0"/>
              </a:rPr>
              <a:t>Promoting regional and international cooperation</a:t>
            </a:r>
            <a:endParaRPr lang="ru-RU" sz="2800" b="1" i="1" dirty="0"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1438" y="142852"/>
            <a:ext cx="88582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Our Approaches: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42910" y="2370088"/>
            <a:ext cx="8143932" cy="1130350"/>
          </a:xfrm>
          <a:prstGeom prst="flowChartAlternateProcess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42910" y="5143512"/>
            <a:ext cx="8143932" cy="1130350"/>
          </a:xfrm>
          <a:prstGeom prst="flowChartAlternateProcess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42910" y="3727410"/>
            <a:ext cx="8143932" cy="1130350"/>
          </a:xfrm>
          <a:prstGeom prst="flowChartAlternateProcess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1851119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In order to manage and apply knowledge on climate change adaptation in the region and to support government agencies and other organizations working in the field of adaptation, with a focus on capacity building, within the framework of various projects on a regular basis we conduct regional trainings and conferences</a:t>
            </a:r>
            <a:endParaRPr lang="ru-RU" sz="2100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lvl="1"/>
            <a:endParaRPr lang="ru-RU" sz="2100" dirty="0" smtClean="0"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endParaRPr lang="ru-RU" sz="21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2628"/>
            <a:ext cx="6300762" cy="590290"/>
          </a:xfrm>
        </p:spPr>
        <p:txBody>
          <a:bodyPr anchor="t"/>
          <a:lstStyle/>
          <a:p>
            <a:pPr algn="l"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Projects</a:t>
            </a:r>
            <a:r>
              <a:rPr lang="ru-RU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:</a:t>
            </a:r>
            <a:endParaRPr lang="en-US" sz="3000" i="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iosmanova.CARECECO.000\AppData\Local\Microsoft\Windows\Temporary Internet Files\Content.Word\IMG_84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361</Words>
  <PresentationFormat>Экран (4:3)</PresentationFormat>
  <Paragraphs>45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Food security and climate change in Central Asia</vt:lpstr>
      <vt:lpstr>Слайд 2</vt:lpstr>
      <vt:lpstr>Agriculture in Central Asia</vt:lpstr>
      <vt:lpstr>Threats to food security in Central Asia:</vt:lpstr>
      <vt:lpstr>Слайд 5</vt:lpstr>
      <vt:lpstr>Слайд 6</vt:lpstr>
      <vt:lpstr>Policies and regulations</vt:lpstr>
      <vt:lpstr>Слайд 8</vt:lpstr>
      <vt:lpstr>Projects:</vt:lpstr>
      <vt:lpstr>Projects:</vt:lpstr>
      <vt:lpstr>Promoting regional and international cooperation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 and climate change in mountain areas of Central Asia</dc:title>
  <dc:creator>User</dc:creator>
  <cp:lastModifiedBy>Inna</cp:lastModifiedBy>
  <cp:revision>67</cp:revision>
  <dcterms:created xsi:type="dcterms:W3CDTF">2015-06-20T03:05:23Z</dcterms:created>
  <dcterms:modified xsi:type="dcterms:W3CDTF">2015-06-22T20:52:40Z</dcterms:modified>
</cp:coreProperties>
</file>