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84" r:id="rId2"/>
    <p:sldId id="285" r:id="rId3"/>
    <p:sldId id="286" r:id="rId4"/>
    <p:sldId id="287" r:id="rId5"/>
    <p:sldId id="288" r:id="rId6"/>
    <p:sldId id="289" r:id="rId7"/>
    <p:sldId id="271" r:id="rId8"/>
    <p:sldId id="290" r:id="rId9"/>
    <p:sldId id="282" r:id="rId10"/>
    <p:sldId id="283" r:id="rId11"/>
    <p:sldId id="275" r:id="rId12"/>
    <p:sldId id="278" r:id="rId1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98" autoAdjust="0"/>
  </p:normalViewPr>
  <p:slideViewPr>
    <p:cSldViewPr showGuides="1">
      <p:cViewPr varScale="1">
        <p:scale>
          <a:sx n="96" d="100"/>
          <a:sy n="96" d="100"/>
        </p:scale>
        <p:origin x="-198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CF5505-8EAD-46A3-BCF2-85919E3891A0}" type="datetimeFigureOut">
              <a:rPr lang="de-DE" smtClean="0"/>
              <a:t>21.06.2015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A7BA2-35F0-4226-AC91-DA777EF55DA0}" type="slidenum">
              <a:rPr lang="de-DE" smtClean="0"/>
              <a:t>‹Nr.›</a:t>
            </a:fld>
            <a:endParaRPr lang="de-DE"/>
          </a:p>
        </p:txBody>
      </p:sp>
    </p:spTree>
    <p:extLst>
      <p:ext uri="{BB962C8B-B14F-4D97-AF65-F5344CB8AC3E}">
        <p14:creationId xmlns:p14="http://schemas.microsoft.com/office/powerpoint/2010/main" val="962236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Physical</a:t>
            </a:r>
            <a:r>
              <a:rPr lang="de-DE" dirty="0" smtClean="0"/>
              <a:t> </a:t>
            </a:r>
            <a:r>
              <a:rPr lang="de-DE" dirty="0" err="1" smtClean="0"/>
              <a:t>and</a:t>
            </a:r>
            <a:r>
              <a:rPr lang="de-DE" dirty="0" smtClean="0"/>
              <a:t> Human </a:t>
            </a:r>
            <a:r>
              <a:rPr lang="de-DE" dirty="0" err="1" smtClean="0"/>
              <a:t>Geography</a:t>
            </a:r>
            <a:r>
              <a:rPr lang="de-DE" dirty="0" smtClean="0"/>
              <a:t> , break </a:t>
            </a:r>
            <a:r>
              <a:rPr lang="de-DE" dirty="0" err="1" smtClean="0"/>
              <a:t>the</a:t>
            </a:r>
            <a:r>
              <a:rPr lang="de-DE" dirty="0" smtClean="0"/>
              <a:t> traditional </a:t>
            </a:r>
            <a:r>
              <a:rPr lang="de-DE" dirty="0" err="1" smtClean="0"/>
              <a:t>divide</a:t>
            </a:r>
            <a:r>
              <a:rPr lang="de-DE" dirty="0" smtClean="0"/>
              <a:t> </a:t>
            </a:r>
            <a:r>
              <a:rPr lang="de-DE" dirty="0" err="1" smtClean="0"/>
              <a:t>between</a:t>
            </a:r>
            <a:r>
              <a:rPr lang="de-DE" dirty="0" smtClean="0"/>
              <a:t> </a:t>
            </a:r>
            <a:r>
              <a:rPr lang="de-DE" dirty="0" err="1" smtClean="0"/>
              <a:t>disciplines</a:t>
            </a:r>
            <a:r>
              <a:rPr lang="de-DE" dirty="0" smtClean="0"/>
              <a:t> </a:t>
            </a:r>
            <a:endParaRPr lang="de-DE" dirty="0"/>
          </a:p>
        </p:txBody>
      </p:sp>
      <p:sp>
        <p:nvSpPr>
          <p:cNvPr id="4" name="Foliennummernplatzhalter 3"/>
          <p:cNvSpPr>
            <a:spLocks noGrp="1"/>
          </p:cNvSpPr>
          <p:nvPr>
            <p:ph type="sldNum" sz="quarter" idx="10"/>
          </p:nvPr>
        </p:nvSpPr>
        <p:spPr/>
        <p:txBody>
          <a:bodyPr/>
          <a:lstStyle/>
          <a:p>
            <a:fld id="{3E3A7BA2-35F0-4226-AC91-DA777EF55DA0}" type="slidenum">
              <a:rPr lang="de-DE" smtClean="0"/>
              <a:t>2</a:t>
            </a:fld>
            <a:endParaRPr lang="de-DE"/>
          </a:p>
        </p:txBody>
      </p:sp>
    </p:spTree>
    <p:extLst>
      <p:ext uri="{BB962C8B-B14F-4D97-AF65-F5344CB8AC3E}">
        <p14:creationId xmlns:p14="http://schemas.microsoft.com/office/powerpoint/2010/main" val="2093832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http://www.africa-expert.com/about-kenya/national-parks/mount-kenya/</a:t>
            </a:r>
          </a:p>
          <a:p>
            <a:endParaRPr lang="en-US" dirty="0" smtClean="0"/>
          </a:p>
          <a:p>
            <a:r>
              <a:rPr lang="en-US" dirty="0" smtClean="0"/>
              <a:t>That included climbing Mount Kenya (although I did not make it to the top) and exposure to different field projects (range and pasture management in the dry north, re-settlement in coastal areas near </a:t>
            </a:r>
            <a:r>
              <a:rPr lang="en-US" dirty="0" err="1" smtClean="0"/>
              <a:t>Lamu</a:t>
            </a:r>
            <a:r>
              <a:rPr lang="en-US" dirty="0" smtClean="0"/>
              <a:t>)</a:t>
            </a:r>
          </a:p>
          <a:p>
            <a:endParaRPr lang="en-US" dirty="0" smtClean="0"/>
          </a:p>
          <a:p>
            <a:r>
              <a:rPr lang="en-US" dirty="0" smtClean="0"/>
              <a:t>Visit to rural development projects of the German Development Cooperation and study tour to the German Assisted Settlement </a:t>
            </a:r>
            <a:r>
              <a:rPr lang="en-US" dirty="0" err="1" smtClean="0"/>
              <a:t>Programme</a:t>
            </a:r>
            <a:r>
              <a:rPr lang="en-US" dirty="0" smtClean="0"/>
              <a:t>, </a:t>
            </a:r>
            <a:r>
              <a:rPr lang="en-US" dirty="0" err="1" smtClean="0"/>
              <a:t>Lamu</a:t>
            </a:r>
            <a:r>
              <a:rPr lang="en-US" dirty="0" smtClean="0"/>
              <a:t> District, to assess the ecological features of the Lake Kenyatta and Lake Amu depressions as basis for a concept of environmentally oriented land use of the area.</a:t>
            </a:r>
            <a:endParaRPr lang="de-DE" dirty="0"/>
          </a:p>
        </p:txBody>
      </p:sp>
      <p:sp>
        <p:nvSpPr>
          <p:cNvPr id="4" name="Foliennummernplatzhalter 3"/>
          <p:cNvSpPr>
            <a:spLocks noGrp="1"/>
          </p:cNvSpPr>
          <p:nvPr>
            <p:ph type="sldNum" sz="quarter" idx="10"/>
          </p:nvPr>
        </p:nvSpPr>
        <p:spPr/>
        <p:txBody>
          <a:bodyPr/>
          <a:lstStyle/>
          <a:p>
            <a:fld id="{3E3A7BA2-35F0-4226-AC91-DA777EF55DA0}" type="slidenum">
              <a:rPr lang="de-DE" smtClean="0"/>
              <a:t>3</a:t>
            </a:fld>
            <a:endParaRPr lang="de-DE"/>
          </a:p>
        </p:txBody>
      </p:sp>
    </p:spTree>
    <p:extLst>
      <p:ext uri="{BB962C8B-B14F-4D97-AF65-F5344CB8AC3E}">
        <p14:creationId xmlns:p14="http://schemas.microsoft.com/office/powerpoint/2010/main" val="2440934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http://www.panoramio.com/photo/54423219</a:t>
            </a:r>
          </a:p>
          <a:p>
            <a:endParaRPr lang="en-US" dirty="0" smtClean="0"/>
          </a:p>
          <a:p>
            <a:r>
              <a:rPr lang="en-US" dirty="0" smtClean="0"/>
              <a:t>These are the highlands in Madagascar where I spent 9 months to prepare my thesis on land use planning and PRA, again in the framework of a GIZ project to promote sustainable forestry management and rural development in the central highlands. </a:t>
            </a:r>
          </a:p>
          <a:p>
            <a:r>
              <a:rPr lang="en-US" dirty="0" smtClean="0"/>
              <a:t>Title</a:t>
            </a:r>
            <a:r>
              <a:rPr lang="en-US" baseline="0" dirty="0" smtClean="0"/>
              <a:t> of thesis: </a:t>
            </a:r>
            <a:r>
              <a:rPr lang="en-US" dirty="0" smtClean="0"/>
              <a:t>Land use planning and participatory rural appraisal in the highlands of Madagascar</a:t>
            </a:r>
          </a:p>
          <a:p>
            <a:r>
              <a:rPr lang="en-US" dirty="0" smtClean="0"/>
              <a:t>Integrated Forestry Development Project of the </a:t>
            </a:r>
            <a:r>
              <a:rPr lang="en-US" dirty="0" err="1" smtClean="0"/>
              <a:t>Vakinankaratra</a:t>
            </a:r>
            <a:r>
              <a:rPr lang="en-US" dirty="0" smtClean="0"/>
              <a:t> Region, </a:t>
            </a:r>
            <a:r>
              <a:rPr lang="en-US" dirty="0" err="1" smtClean="0"/>
              <a:t>Ambatolampy</a:t>
            </a:r>
            <a:r>
              <a:rPr lang="en-US" dirty="0" smtClean="0"/>
              <a:t>, Madagascar</a:t>
            </a:r>
          </a:p>
          <a:p>
            <a:r>
              <a:rPr lang="en-US" dirty="0" smtClean="0"/>
              <a:t>Socio-economic field studies on land use planning at the village level and test of various participatory assessment </a:t>
            </a:r>
            <a:r>
              <a:rPr lang="en-US" smtClean="0"/>
              <a:t>and mapping tools</a:t>
            </a:r>
            <a:r>
              <a:rPr lang="en-US" dirty="0" smtClean="0"/>
              <a:t>; in close collaboration with project staff in charge of agroforestry, community development and natural resource management to emphasize the holistic approach of land use planning;</a:t>
            </a:r>
          </a:p>
          <a:p>
            <a:endParaRPr lang="en-US" dirty="0" smtClean="0"/>
          </a:p>
          <a:p>
            <a:endParaRPr lang="en-US" dirty="0" smtClean="0"/>
          </a:p>
          <a:p>
            <a:endParaRPr lang="de-DE" dirty="0"/>
          </a:p>
        </p:txBody>
      </p:sp>
      <p:sp>
        <p:nvSpPr>
          <p:cNvPr id="4" name="Foliennummernplatzhalter 3"/>
          <p:cNvSpPr>
            <a:spLocks noGrp="1"/>
          </p:cNvSpPr>
          <p:nvPr>
            <p:ph type="sldNum" sz="quarter" idx="10"/>
          </p:nvPr>
        </p:nvSpPr>
        <p:spPr/>
        <p:txBody>
          <a:bodyPr/>
          <a:lstStyle/>
          <a:p>
            <a:fld id="{3E3A7BA2-35F0-4226-AC91-DA777EF55DA0}" type="slidenum">
              <a:rPr lang="de-DE" smtClean="0"/>
              <a:t>4</a:t>
            </a:fld>
            <a:endParaRPr lang="de-DE"/>
          </a:p>
        </p:txBody>
      </p:sp>
    </p:spTree>
    <p:extLst>
      <p:ext uri="{BB962C8B-B14F-4D97-AF65-F5344CB8AC3E}">
        <p14:creationId xmlns:p14="http://schemas.microsoft.com/office/powerpoint/2010/main" val="339583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http://foto.heinrich-huber.com/html/foto-tunesien-2007-60.php5</a:t>
            </a:r>
          </a:p>
          <a:p>
            <a:endParaRPr lang="en-US" dirty="0" smtClean="0"/>
          </a:p>
          <a:p>
            <a:r>
              <a:rPr lang="en-US" dirty="0" smtClean="0"/>
              <a:t>After termination of my studies for two years I was a junior expert in Tunisia, in the north-western parts of the country, based in Beja, where GIZ supported institution-building and capacity development of ODESYPANO a regional development body dealing with the </a:t>
            </a:r>
            <a:r>
              <a:rPr lang="en-US" dirty="0" err="1" smtClean="0"/>
              <a:t>silvo</a:t>
            </a:r>
            <a:r>
              <a:rPr lang="en-US" dirty="0" smtClean="0"/>
              <a:t>-pastoral resources for which GIZ had developed and implemented a more participatory approach to manage the natural resources jointly with the population, gradually ceding the predominant top-down approach. The area is rich in natural resources including cork oak trees but the people were among the poorest in the country.  </a:t>
            </a:r>
          </a:p>
          <a:p>
            <a:r>
              <a:rPr lang="en-US" dirty="0" smtClean="0"/>
              <a:t>•	Improvement of the existing approach on participatory land use planning and community development;</a:t>
            </a:r>
          </a:p>
          <a:p>
            <a:r>
              <a:rPr lang="en-US" dirty="0" smtClean="0"/>
              <a:t>•	Capacity building and training on planning, monitoring and evaluation for administrators, field staff and farmers;</a:t>
            </a:r>
          </a:p>
          <a:p>
            <a:r>
              <a:rPr lang="en-US" dirty="0" smtClean="0"/>
              <a:t>•	Management of information systems with special emphasis on geographical information systems and the monitoring system;</a:t>
            </a:r>
          </a:p>
          <a:p>
            <a:r>
              <a:rPr lang="en-US" dirty="0" smtClean="0"/>
              <a:t>•	Project implementation, plan of operations, budget planning and monitoring;</a:t>
            </a:r>
          </a:p>
          <a:p>
            <a:r>
              <a:rPr lang="en-US" dirty="0" smtClean="0"/>
              <a:t>•	Collaboration with several donor </a:t>
            </a:r>
            <a:r>
              <a:rPr lang="en-US" dirty="0" err="1" smtClean="0"/>
              <a:t>organisations</a:t>
            </a:r>
            <a:r>
              <a:rPr lang="en-US" dirty="0" smtClean="0"/>
              <a:t> in the context of  multi-donor projects</a:t>
            </a:r>
          </a:p>
          <a:p>
            <a:endParaRPr lang="en-US" dirty="0" smtClean="0"/>
          </a:p>
          <a:p>
            <a:r>
              <a:rPr lang="en-US" dirty="0" smtClean="0"/>
              <a:t>Regional Rural Development Project in North-Western Tunisia – advice to the “Office de </a:t>
            </a:r>
            <a:r>
              <a:rPr lang="en-US" dirty="0" err="1" smtClean="0"/>
              <a:t>Développement</a:t>
            </a:r>
            <a:r>
              <a:rPr lang="en-US" dirty="0" smtClean="0"/>
              <a:t> </a:t>
            </a:r>
            <a:r>
              <a:rPr lang="en-US" dirty="0" err="1" smtClean="0"/>
              <a:t>Sylvo</a:t>
            </a:r>
            <a:r>
              <a:rPr lang="en-US" dirty="0" smtClean="0"/>
              <a:t>-Pastoral </a:t>
            </a:r>
            <a:r>
              <a:rPr lang="en-US" dirty="0" err="1" smtClean="0"/>
              <a:t>dans</a:t>
            </a:r>
            <a:r>
              <a:rPr lang="en-US" dirty="0" smtClean="0"/>
              <a:t> le Nord-</a:t>
            </a:r>
            <a:r>
              <a:rPr lang="en-US" dirty="0" err="1" smtClean="0"/>
              <a:t>Ouest</a:t>
            </a:r>
            <a:r>
              <a:rPr lang="en-US" dirty="0" smtClean="0"/>
              <a:t> de la </a:t>
            </a:r>
            <a:r>
              <a:rPr lang="en-US" dirty="0" err="1" smtClean="0"/>
              <a:t>Tunisie</a:t>
            </a:r>
            <a:r>
              <a:rPr lang="en-US" dirty="0" smtClean="0"/>
              <a:t>”, Beja, Tunisia</a:t>
            </a:r>
          </a:p>
          <a:p>
            <a:endParaRPr lang="en-US" dirty="0" smtClean="0"/>
          </a:p>
          <a:p>
            <a:endParaRPr lang="en-US" dirty="0" smtClean="0"/>
          </a:p>
          <a:p>
            <a:endParaRPr lang="de-DE" dirty="0"/>
          </a:p>
        </p:txBody>
      </p:sp>
      <p:sp>
        <p:nvSpPr>
          <p:cNvPr id="4" name="Foliennummernplatzhalter 3"/>
          <p:cNvSpPr>
            <a:spLocks noGrp="1"/>
          </p:cNvSpPr>
          <p:nvPr>
            <p:ph type="sldNum" sz="quarter" idx="10"/>
          </p:nvPr>
        </p:nvSpPr>
        <p:spPr/>
        <p:txBody>
          <a:bodyPr/>
          <a:lstStyle/>
          <a:p>
            <a:fld id="{3E3A7BA2-35F0-4226-AC91-DA777EF55DA0}" type="slidenum">
              <a:rPr lang="de-DE" smtClean="0"/>
              <a:t>5</a:t>
            </a:fld>
            <a:endParaRPr lang="de-DE"/>
          </a:p>
        </p:txBody>
      </p:sp>
    </p:spTree>
    <p:extLst>
      <p:ext uri="{BB962C8B-B14F-4D97-AF65-F5344CB8AC3E}">
        <p14:creationId xmlns:p14="http://schemas.microsoft.com/office/powerpoint/2010/main" val="836253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FAO HQ</a:t>
            </a:r>
          </a:p>
          <a:p>
            <a:r>
              <a:rPr lang="en-US" dirty="0" smtClean="0"/>
              <a:t>From Tunisia I came to Rome joining my husband who had become an APO in the meantime in the area of non-wood forest products. I made it into FAO too and worked for several years in Technical Cooperation Department dealing with TCP and emergency projects, in different phases of the project cycle, from formulation to appraisal, approval and operations.</a:t>
            </a:r>
          </a:p>
          <a:p>
            <a:r>
              <a:rPr lang="en-US" dirty="0" smtClean="0"/>
              <a:t>Following the </a:t>
            </a:r>
            <a:r>
              <a:rPr lang="en-US" dirty="0" err="1" smtClean="0"/>
              <a:t>programme‘s</a:t>
            </a:r>
            <a:r>
              <a:rPr lang="en-US" dirty="0" smtClean="0"/>
              <a:t> decentralization in 2010 I moved to the Forestry Department, more precisely to the Mountain and Watershed Team where I am still working today. I was involved in the management of two large interregional field projects. </a:t>
            </a:r>
          </a:p>
          <a:p>
            <a:endParaRPr lang="de-DE" dirty="0"/>
          </a:p>
        </p:txBody>
      </p:sp>
      <p:sp>
        <p:nvSpPr>
          <p:cNvPr id="4" name="Foliennummernplatzhalter 3"/>
          <p:cNvSpPr>
            <a:spLocks noGrp="1"/>
          </p:cNvSpPr>
          <p:nvPr>
            <p:ph type="sldNum" sz="quarter" idx="10"/>
          </p:nvPr>
        </p:nvSpPr>
        <p:spPr/>
        <p:txBody>
          <a:bodyPr/>
          <a:lstStyle/>
          <a:p>
            <a:fld id="{3E3A7BA2-35F0-4226-AC91-DA777EF55DA0}" type="slidenum">
              <a:rPr lang="de-DE" smtClean="0"/>
              <a:t>6</a:t>
            </a:fld>
            <a:endParaRPr lang="de-DE"/>
          </a:p>
        </p:txBody>
      </p:sp>
    </p:spTree>
    <p:extLst>
      <p:ext uri="{BB962C8B-B14F-4D97-AF65-F5344CB8AC3E}">
        <p14:creationId xmlns:p14="http://schemas.microsoft.com/office/powerpoint/2010/main" val="2433287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dirty="0" smtClean="0"/>
              <a:t>Distinction between forests and water and watershed management not always clear.</a:t>
            </a:r>
          </a:p>
          <a:p>
            <a:endParaRPr lang="en-US" altLang="de-DE" dirty="0" smtClean="0"/>
          </a:p>
          <a:p>
            <a:r>
              <a:rPr lang="en-US" altLang="de-DE" dirty="0" smtClean="0"/>
              <a:t>I work mainly on what is highlighted in red</a:t>
            </a:r>
            <a:endParaRPr lang="en-GB" altLang="de-DE"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The </a:t>
            </a:r>
            <a:r>
              <a:rPr lang="de-DE" dirty="0" err="1" smtClean="0"/>
              <a:t>Fouta</a:t>
            </a:r>
            <a:r>
              <a:rPr lang="de-DE" dirty="0" smtClean="0"/>
              <a:t> </a:t>
            </a:r>
            <a:r>
              <a:rPr lang="de-DE" dirty="0" err="1" smtClean="0"/>
              <a:t>Djallon</a:t>
            </a:r>
            <a:r>
              <a:rPr lang="de-DE" baseline="0" dirty="0" smtClean="0"/>
              <a:t> </a:t>
            </a:r>
            <a:r>
              <a:rPr lang="de-DE" baseline="0" dirty="0" err="1" smtClean="0"/>
              <a:t>Highlands</a:t>
            </a:r>
            <a:r>
              <a:rPr lang="de-DE" baseline="0" dirty="0" smtClean="0"/>
              <a:t> </a:t>
            </a:r>
            <a:r>
              <a:rPr lang="de-DE" baseline="0" dirty="0" err="1" smtClean="0"/>
              <a:t>project</a:t>
            </a:r>
            <a:r>
              <a:rPr lang="de-DE" baseline="0" dirty="0" smtClean="0"/>
              <a:t> in Guinea </a:t>
            </a:r>
            <a:r>
              <a:rPr lang="de-DE" baseline="0" dirty="0" err="1" smtClean="0"/>
              <a:t>and</a:t>
            </a:r>
            <a:r>
              <a:rPr lang="de-DE" baseline="0" dirty="0" smtClean="0"/>
              <a:t> </a:t>
            </a:r>
            <a:r>
              <a:rPr lang="de-DE" baseline="0" dirty="0" err="1" smtClean="0"/>
              <a:t>other</a:t>
            </a:r>
            <a:r>
              <a:rPr lang="de-DE" baseline="0" dirty="0" smtClean="0"/>
              <a:t> 7 countries in West </a:t>
            </a:r>
            <a:r>
              <a:rPr lang="de-DE" baseline="0" dirty="0" err="1" smtClean="0"/>
              <a:t>Africa</a:t>
            </a:r>
            <a:endParaRPr lang="de-DE" baseline="0" dirty="0" smtClean="0"/>
          </a:p>
          <a:p>
            <a:r>
              <a:rPr lang="de-DE" baseline="0" dirty="0" smtClean="0"/>
              <a:t>WM </a:t>
            </a:r>
            <a:r>
              <a:rPr lang="de-DE" baseline="0" dirty="0" err="1" smtClean="0"/>
              <a:t>for</a:t>
            </a:r>
            <a:r>
              <a:rPr lang="de-DE" baseline="0" dirty="0" smtClean="0"/>
              <a:t> </a:t>
            </a:r>
            <a:r>
              <a:rPr lang="de-DE" baseline="0" dirty="0" err="1" smtClean="0"/>
              <a:t>integrated</a:t>
            </a:r>
            <a:r>
              <a:rPr lang="de-DE" baseline="0" dirty="0" smtClean="0"/>
              <a:t> </a:t>
            </a:r>
            <a:r>
              <a:rPr lang="de-DE" baseline="0" dirty="0" err="1" smtClean="0"/>
              <a:t>natural</a:t>
            </a:r>
            <a:r>
              <a:rPr lang="de-DE" baseline="0" dirty="0" smtClean="0"/>
              <a:t> </a:t>
            </a:r>
            <a:r>
              <a:rPr lang="de-DE" baseline="0" dirty="0" err="1" smtClean="0"/>
              <a:t>resource</a:t>
            </a:r>
            <a:r>
              <a:rPr lang="de-DE" baseline="0" dirty="0" smtClean="0"/>
              <a:t> </a:t>
            </a:r>
            <a:r>
              <a:rPr lang="de-DE" baseline="0" dirty="0" err="1" smtClean="0"/>
              <a:t>management</a:t>
            </a:r>
            <a:r>
              <a:rPr lang="de-DE" baseline="0" dirty="0" smtClean="0"/>
              <a:t> </a:t>
            </a:r>
            <a:r>
              <a:rPr lang="de-DE" baseline="0" dirty="0" err="1" smtClean="0"/>
              <a:t>to</a:t>
            </a:r>
            <a:r>
              <a:rPr lang="de-DE" baseline="0" dirty="0" smtClean="0"/>
              <a:t> bring </a:t>
            </a:r>
            <a:r>
              <a:rPr lang="de-DE" baseline="0" dirty="0" err="1" smtClean="0"/>
              <a:t>order</a:t>
            </a:r>
            <a:r>
              <a:rPr lang="de-DE" baseline="0" dirty="0" smtClean="0"/>
              <a:t> in </a:t>
            </a:r>
            <a:r>
              <a:rPr lang="de-DE" baseline="0" dirty="0" err="1" smtClean="0"/>
              <a:t>the</a:t>
            </a:r>
            <a:r>
              <a:rPr lang="de-DE" baseline="0" dirty="0" smtClean="0"/>
              <a:t> </a:t>
            </a:r>
            <a:r>
              <a:rPr lang="de-DE" baseline="0" dirty="0" err="1" smtClean="0"/>
              <a:t>landscape</a:t>
            </a:r>
            <a:r>
              <a:rPr lang="de-DE" baseline="0" dirty="0" smtClean="0"/>
              <a:t>, </a:t>
            </a:r>
            <a:r>
              <a:rPr lang="de-DE" baseline="0" dirty="0" err="1" smtClean="0"/>
              <a:t>to</a:t>
            </a:r>
            <a:r>
              <a:rPr lang="de-DE" baseline="0" dirty="0" smtClean="0"/>
              <a:t> </a:t>
            </a:r>
            <a:r>
              <a:rPr lang="de-DE" baseline="0" dirty="0" err="1" smtClean="0"/>
              <a:t>prevent</a:t>
            </a:r>
            <a:r>
              <a:rPr lang="de-DE" baseline="0" dirty="0" smtClean="0"/>
              <a:t> </a:t>
            </a:r>
            <a:r>
              <a:rPr lang="de-DE" baseline="0" dirty="0" err="1" smtClean="0"/>
              <a:t>animal</a:t>
            </a:r>
            <a:r>
              <a:rPr lang="de-DE" baseline="0" dirty="0" smtClean="0"/>
              <a:t> </a:t>
            </a:r>
            <a:r>
              <a:rPr lang="de-DE" baseline="0" dirty="0" err="1" smtClean="0"/>
              <a:t>divagation</a:t>
            </a:r>
            <a:r>
              <a:rPr lang="de-DE" baseline="0" dirty="0" smtClean="0"/>
              <a:t> in </a:t>
            </a:r>
            <a:r>
              <a:rPr lang="de-DE" baseline="0" dirty="0" err="1" smtClean="0"/>
              <a:t>crop</a:t>
            </a:r>
            <a:r>
              <a:rPr lang="de-DE" baseline="0" dirty="0" smtClean="0"/>
              <a:t> </a:t>
            </a:r>
            <a:r>
              <a:rPr lang="de-DE" baseline="0" dirty="0" err="1" smtClean="0"/>
              <a:t>fields</a:t>
            </a:r>
            <a:r>
              <a:rPr lang="de-DE" baseline="0" dirty="0" smtClean="0"/>
              <a:t>, </a:t>
            </a:r>
            <a:r>
              <a:rPr lang="de-DE" baseline="0" dirty="0" err="1" smtClean="0"/>
              <a:t>to</a:t>
            </a:r>
            <a:r>
              <a:rPr lang="de-DE" baseline="0" dirty="0" smtClean="0"/>
              <a:t> </a:t>
            </a:r>
            <a:r>
              <a:rPr lang="de-DE" baseline="0" dirty="0" err="1" smtClean="0"/>
              <a:t>stop</a:t>
            </a:r>
            <a:r>
              <a:rPr lang="de-DE" baseline="0" dirty="0" smtClean="0"/>
              <a:t> </a:t>
            </a:r>
            <a:r>
              <a:rPr lang="de-DE" baseline="0" dirty="0" err="1" smtClean="0"/>
              <a:t>unsustainable</a:t>
            </a:r>
            <a:r>
              <a:rPr lang="de-DE" baseline="0" dirty="0" smtClean="0"/>
              <a:t> </a:t>
            </a:r>
            <a:r>
              <a:rPr lang="de-DE" baseline="0" dirty="0" err="1" smtClean="0"/>
              <a:t>practices</a:t>
            </a:r>
            <a:r>
              <a:rPr lang="de-DE" baseline="0" dirty="0" smtClean="0"/>
              <a:t> on </a:t>
            </a:r>
            <a:r>
              <a:rPr lang="de-DE" baseline="0" dirty="0" err="1" smtClean="0"/>
              <a:t>slopes</a:t>
            </a:r>
            <a:r>
              <a:rPr lang="de-DE" baseline="0" dirty="0" smtClean="0"/>
              <a:t> </a:t>
            </a:r>
            <a:r>
              <a:rPr lang="de-DE" baseline="0" dirty="0" err="1" smtClean="0"/>
              <a:t>that</a:t>
            </a:r>
            <a:r>
              <a:rPr lang="de-DE" baseline="0" dirty="0" smtClean="0"/>
              <a:t> </a:t>
            </a:r>
            <a:r>
              <a:rPr lang="de-DE" baseline="0" dirty="0" err="1" smtClean="0"/>
              <a:t>have</a:t>
            </a:r>
            <a:r>
              <a:rPr lang="de-DE" baseline="0" dirty="0" smtClean="0"/>
              <a:t> </a:t>
            </a:r>
            <a:r>
              <a:rPr lang="de-DE" baseline="0" dirty="0" err="1" smtClean="0"/>
              <a:t>led</a:t>
            </a:r>
            <a:r>
              <a:rPr lang="de-DE" baseline="0" dirty="0" smtClean="0"/>
              <a:t> </a:t>
            </a:r>
            <a:r>
              <a:rPr lang="de-DE" baseline="0" dirty="0" err="1" smtClean="0"/>
              <a:t>to</a:t>
            </a:r>
            <a:r>
              <a:rPr lang="de-DE" baseline="0" dirty="0" smtClean="0"/>
              <a:t> </a:t>
            </a:r>
            <a:r>
              <a:rPr lang="de-DE" baseline="0" dirty="0" err="1" smtClean="0"/>
              <a:t>degradation</a:t>
            </a:r>
            <a:r>
              <a:rPr lang="de-DE" baseline="0" dirty="0" smtClean="0"/>
              <a:t>, </a:t>
            </a:r>
            <a:r>
              <a:rPr lang="de-DE" baseline="0" dirty="0" err="1" smtClean="0"/>
              <a:t>erosion</a:t>
            </a:r>
            <a:r>
              <a:rPr lang="de-DE" baseline="0" dirty="0" smtClean="0"/>
              <a:t> </a:t>
            </a:r>
            <a:r>
              <a:rPr lang="de-DE" baseline="0" dirty="0" err="1" smtClean="0"/>
              <a:t>and</a:t>
            </a:r>
            <a:r>
              <a:rPr lang="de-DE" baseline="0" dirty="0" smtClean="0"/>
              <a:t> </a:t>
            </a:r>
            <a:r>
              <a:rPr lang="de-DE" baseline="0" dirty="0" err="1" smtClean="0"/>
              <a:t>bush</a:t>
            </a:r>
            <a:r>
              <a:rPr lang="de-DE" baseline="0" dirty="0" smtClean="0"/>
              <a:t> </a:t>
            </a:r>
            <a:r>
              <a:rPr lang="de-DE" baseline="0" dirty="0" err="1" smtClean="0"/>
              <a:t>fires</a:t>
            </a:r>
            <a:r>
              <a:rPr lang="de-DE" baseline="0" dirty="0" smtClean="0"/>
              <a:t>, </a:t>
            </a:r>
            <a:r>
              <a:rPr lang="de-DE" baseline="0" dirty="0" err="1" smtClean="0"/>
              <a:t>to</a:t>
            </a:r>
            <a:r>
              <a:rPr lang="de-DE" baseline="0" dirty="0" smtClean="0"/>
              <a:t> </a:t>
            </a:r>
            <a:r>
              <a:rPr lang="de-DE" baseline="0" dirty="0" err="1" smtClean="0"/>
              <a:t>intensify</a:t>
            </a:r>
            <a:r>
              <a:rPr lang="de-DE" baseline="0" dirty="0" smtClean="0"/>
              <a:t> </a:t>
            </a:r>
            <a:r>
              <a:rPr lang="de-DE" baseline="0" dirty="0" err="1" smtClean="0"/>
              <a:t>production</a:t>
            </a:r>
            <a:r>
              <a:rPr lang="de-DE" baseline="0" dirty="0" smtClean="0"/>
              <a:t> in </a:t>
            </a:r>
            <a:r>
              <a:rPr lang="de-DE" baseline="0" dirty="0" err="1" smtClean="0"/>
              <a:t>valley</a:t>
            </a:r>
            <a:r>
              <a:rPr lang="de-DE" baseline="0" dirty="0" smtClean="0"/>
              <a:t> </a:t>
            </a:r>
            <a:r>
              <a:rPr lang="de-DE" baseline="0" dirty="0" err="1" smtClean="0"/>
              <a:t>bottoms</a:t>
            </a:r>
            <a:r>
              <a:rPr lang="de-DE" baseline="0" dirty="0" smtClean="0"/>
              <a:t> </a:t>
            </a:r>
            <a:r>
              <a:rPr lang="de-DE" baseline="0" dirty="0" err="1" smtClean="0"/>
              <a:t>through</a:t>
            </a:r>
            <a:r>
              <a:rPr lang="de-DE" baseline="0" dirty="0" smtClean="0"/>
              <a:t> </a:t>
            </a:r>
            <a:r>
              <a:rPr lang="de-DE" baseline="0" dirty="0" err="1" smtClean="0"/>
              <a:t>irrigation</a:t>
            </a:r>
            <a:r>
              <a:rPr lang="de-DE" baseline="0" dirty="0" smtClean="0"/>
              <a:t> </a:t>
            </a:r>
            <a:r>
              <a:rPr lang="de-DE" baseline="0" dirty="0" err="1" smtClean="0"/>
              <a:t>channels</a:t>
            </a:r>
            <a:r>
              <a:rPr lang="de-DE" baseline="0" dirty="0" smtClean="0"/>
              <a:t>, </a:t>
            </a:r>
            <a:r>
              <a:rPr lang="de-DE" baseline="0" dirty="0" err="1" smtClean="0"/>
              <a:t>introduction</a:t>
            </a:r>
            <a:r>
              <a:rPr lang="de-DE" baseline="0" dirty="0" smtClean="0"/>
              <a:t> </a:t>
            </a:r>
            <a:r>
              <a:rPr lang="de-DE" baseline="0" dirty="0" err="1" smtClean="0"/>
              <a:t>of</a:t>
            </a:r>
            <a:r>
              <a:rPr lang="de-DE" baseline="0" dirty="0" smtClean="0"/>
              <a:t> </a:t>
            </a:r>
            <a:r>
              <a:rPr lang="de-DE" baseline="0" dirty="0" err="1" smtClean="0"/>
              <a:t>animal</a:t>
            </a:r>
            <a:r>
              <a:rPr lang="de-DE" baseline="0" dirty="0" smtClean="0"/>
              <a:t> </a:t>
            </a:r>
            <a:r>
              <a:rPr lang="de-DE" baseline="0" dirty="0" err="1" smtClean="0"/>
              <a:t>traction</a:t>
            </a:r>
            <a:r>
              <a:rPr lang="de-DE" baseline="0" smtClean="0"/>
              <a:t> and</a:t>
            </a:r>
            <a:r>
              <a:rPr lang="de-DE" baseline="0" dirty="0" smtClean="0"/>
              <a:t> </a:t>
            </a:r>
            <a:r>
              <a:rPr lang="de-DE" baseline="0" dirty="0" err="1" smtClean="0"/>
              <a:t>soil</a:t>
            </a:r>
            <a:r>
              <a:rPr lang="de-DE" baseline="0" dirty="0" smtClean="0"/>
              <a:t> </a:t>
            </a:r>
            <a:r>
              <a:rPr lang="de-DE" baseline="0" dirty="0" err="1" smtClean="0"/>
              <a:t>fertility</a:t>
            </a:r>
            <a:r>
              <a:rPr lang="de-DE" baseline="0" dirty="0" smtClean="0"/>
              <a:t> </a:t>
            </a:r>
            <a:r>
              <a:rPr lang="de-DE" baseline="0" dirty="0" err="1" smtClean="0"/>
              <a:t>improvement</a:t>
            </a:r>
            <a:endParaRPr lang="de-DE" baseline="0" dirty="0" smtClean="0"/>
          </a:p>
          <a:p>
            <a:r>
              <a:rPr lang="de-DE" baseline="0" dirty="0" err="1" smtClean="0"/>
              <a:t>To</a:t>
            </a:r>
            <a:r>
              <a:rPr lang="de-DE" baseline="0" dirty="0" smtClean="0"/>
              <a:t> promote </a:t>
            </a:r>
            <a:r>
              <a:rPr lang="de-DE" baseline="0" dirty="0" err="1" smtClean="0"/>
              <a:t>small</a:t>
            </a:r>
            <a:r>
              <a:rPr lang="de-DE" baseline="0" dirty="0" smtClean="0"/>
              <a:t> </a:t>
            </a:r>
            <a:r>
              <a:rPr lang="de-DE" baseline="0" dirty="0" err="1" smtClean="0"/>
              <a:t>enterprise</a:t>
            </a:r>
            <a:r>
              <a:rPr lang="de-DE" baseline="0" dirty="0" smtClean="0"/>
              <a:t> </a:t>
            </a:r>
            <a:r>
              <a:rPr lang="de-DE" baseline="0" dirty="0" err="1" smtClean="0"/>
              <a:t>development</a:t>
            </a:r>
            <a:r>
              <a:rPr lang="de-DE" baseline="0" dirty="0" smtClean="0"/>
              <a:t> </a:t>
            </a:r>
            <a:r>
              <a:rPr lang="de-DE" baseline="0" dirty="0" err="1" smtClean="0"/>
              <a:t>for</a:t>
            </a:r>
            <a:r>
              <a:rPr lang="de-DE" baseline="0" dirty="0" smtClean="0"/>
              <a:t> </a:t>
            </a:r>
            <a:r>
              <a:rPr lang="de-DE" baseline="0" dirty="0" err="1" smtClean="0"/>
              <a:t>livelihood</a:t>
            </a:r>
            <a:r>
              <a:rPr lang="de-DE" baseline="0" dirty="0" smtClean="0"/>
              <a:t> </a:t>
            </a:r>
            <a:r>
              <a:rPr lang="de-DE" baseline="0" dirty="0" err="1" smtClean="0"/>
              <a:t>improvement</a:t>
            </a:r>
            <a:r>
              <a:rPr lang="de-DE" baseline="0" dirty="0" smtClean="0"/>
              <a:t> </a:t>
            </a:r>
          </a:p>
          <a:p>
            <a:r>
              <a:rPr lang="de-DE" baseline="0" dirty="0" err="1" smtClean="0"/>
              <a:t>To</a:t>
            </a:r>
            <a:r>
              <a:rPr lang="de-DE" baseline="0" dirty="0" smtClean="0"/>
              <a:t> promote regional </a:t>
            </a:r>
            <a:r>
              <a:rPr lang="de-DE" baseline="0" dirty="0" err="1" smtClean="0"/>
              <a:t>collaboration</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FDH </a:t>
            </a:r>
            <a:r>
              <a:rPr lang="de-DE" baseline="0" dirty="0" err="1" smtClean="0"/>
              <a:t>being</a:t>
            </a:r>
            <a:r>
              <a:rPr lang="de-DE" baseline="0" dirty="0" smtClean="0"/>
              <a:t> </a:t>
            </a:r>
            <a:r>
              <a:rPr lang="de-DE" baseline="0" dirty="0" err="1" smtClean="0"/>
              <a:t>the</a:t>
            </a:r>
            <a:r>
              <a:rPr lang="de-DE" baseline="0" dirty="0" smtClean="0"/>
              <a:t> </a:t>
            </a:r>
            <a:r>
              <a:rPr lang="de-DE" baseline="0" dirty="0" err="1" smtClean="0"/>
              <a:t>water</a:t>
            </a:r>
            <a:r>
              <a:rPr lang="de-DE" baseline="0" dirty="0" smtClean="0"/>
              <a:t> </a:t>
            </a:r>
            <a:r>
              <a:rPr lang="de-DE" baseline="0" dirty="0" err="1" smtClean="0"/>
              <a:t>towers</a:t>
            </a:r>
            <a:r>
              <a:rPr lang="de-DE" baseline="0" dirty="0" smtClean="0"/>
              <a:t> </a:t>
            </a:r>
            <a:r>
              <a:rPr lang="de-DE" baseline="0" dirty="0" err="1" smtClean="0"/>
              <a:t>for</a:t>
            </a:r>
            <a:r>
              <a:rPr lang="de-DE" baseline="0" dirty="0" smtClean="0"/>
              <a:t> </a:t>
            </a:r>
            <a:r>
              <a:rPr lang="de-DE" baseline="0" dirty="0" err="1" smtClean="0"/>
              <a:t>many</a:t>
            </a:r>
            <a:r>
              <a:rPr lang="de-DE" baseline="0" dirty="0" smtClean="0"/>
              <a:t> West African </a:t>
            </a:r>
            <a:r>
              <a:rPr lang="de-DE" baseline="0" dirty="0" err="1" smtClean="0"/>
              <a:t>rivers</a:t>
            </a:r>
            <a:r>
              <a:rPr lang="de-DE" baseline="0" dirty="0" smtClean="0"/>
              <a:t> </a:t>
            </a:r>
          </a:p>
          <a:p>
            <a:r>
              <a:rPr lang="de-DE" baseline="0" dirty="0" err="1" smtClean="0"/>
              <a:t>To</a:t>
            </a:r>
            <a:r>
              <a:rPr lang="de-DE" baseline="0" dirty="0" smtClean="0"/>
              <a:t> </a:t>
            </a:r>
            <a:r>
              <a:rPr lang="de-DE" baseline="0" dirty="0" err="1" smtClean="0"/>
              <a:t>strengthen</a:t>
            </a:r>
            <a:r>
              <a:rPr lang="de-DE" baseline="0" dirty="0" smtClean="0"/>
              <a:t> </a:t>
            </a:r>
            <a:r>
              <a:rPr lang="de-DE" baseline="0" dirty="0" err="1" smtClean="0"/>
              <a:t>capacities</a:t>
            </a:r>
            <a:r>
              <a:rPr lang="de-DE" baseline="0" dirty="0" smtClean="0"/>
              <a:t> </a:t>
            </a:r>
            <a:r>
              <a:rPr lang="de-DE" baseline="0" dirty="0" err="1" smtClean="0"/>
              <a:t>of</a:t>
            </a:r>
            <a:r>
              <a:rPr lang="de-DE" baseline="0" dirty="0" smtClean="0"/>
              <a:t> all </a:t>
            </a:r>
            <a:r>
              <a:rPr lang="de-DE" baseline="0" dirty="0" err="1" smtClean="0"/>
              <a:t>stakeholders</a:t>
            </a:r>
            <a:r>
              <a:rPr lang="de-DE" baseline="0" dirty="0" smtClean="0"/>
              <a:t> in NRM, </a:t>
            </a:r>
            <a:r>
              <a:rPr lang="de-DE" baseline="0" dirty="0" err="1" smtClean="0"/>
              <a:t>participatory</a:t>
            </a:r>
            <a:r>
              <a:rPr lang="de-DE" baseline="0" dirty="0" smtClean="0"/>
              <a:t> </a:t>
            </a:r>
            <a:r>
              <a:rPr lang="de-DE" baseline="0" dirty="0" err="1" smtClean="0"/>
              <a:t>planning</a:t>
            </a:r>
            <a:r>
              <a:rPr lang="de-DE" baseline="0" dirty="0" smtClean="0"/>
              <a:t> </a:t>
            </a:r>
            <a:endParaRPr lang="de-DE" baseline="0" dirty="0" smtClean="0"/>
          </a:p>
          <a:p>
            <a:endParaRPr lang="de-DE" baseline="0" dirty="0" smtClean="0"/>
          </a:p>
          <a:p>
            <a:endParaRPr lang="de-DE" baseline="0" dirty="0" smtClean="0"/>
          </a:p>
          <a:p>
            <a:r>
              <a:rPr lang="en-US" dirty="0" smtClean="0"/>
              <a:t>The Guinean highlands are densely populated,</a:t>
            </a:r>
          </a:p>
          <a:p>
            <a:r>
              <a:rPr lang="en-US" dirty="0" smtClean="0"/>
              <a:t>with up to 120 inhabitants per square </a:t>
            </a:r>
            <a:r>
              <a:rPr lang="en-US" dirty="0" err="1" smtClean="0"/>
              <a:t>kilometre</a:t>
            </a:r>
            <a:endParaRPr lang="en-US" dirty="0" smtClean="0"/>
          </a:p>
          <a:p>
            <a:r>
              <a:rPr lang="en-US" dirty="0" smtClean="0"/>
              <a:t>compared with the national average of 24</a:t>
            </a:r>
          </a:p>
          <a:p>
            <a:r>
              <a:rPr lang="en-US" dirty="0" smtClean="0"/>
              <a:t>persons per square </a:t>
            </a:r>
            <a:r>
              <a:rPr lang="en-US" dirty="0" err="1" smtClean="0"/>
              <a:t>kilometre</a:t>
            </a:r>
            <a:r>
              <a:rPr lang="en-US" dirty="0" smtClean="0"/>
              <a:t>. The greatest share</a:t>
            </a:r>
          </a:p>
          <a:p>
            <a:r>
              <a:rPr lang="en-US" dirty="0" smtClean="0"/>
              <a:t>of local livelihoods is derived from agroforestry,</a:t>
            </a:r>
          </a:p>
          <a:p>
            <a:r>
              <a:rPr lang="en-US" dirty="0" smtClean="0"/>
              <a:t>forestry activities and animal husbandry. Natural</a:t>
            </a:r>
          </a:p>
          <a:p>
            <a:r>
              <a:rPr lang="en-US" dirty="0" smtClean="0"/>
              <a:t>resource and watershed degradation are caused</a:t>
            </a:r>
          </a:p>
          <a:p>
            <a:r>
              <a:rPr lang="en-US" dirty="0" smtClean="0"/>
              <a:t>principally by shifting cultivation, excessive</a:t>
            </a:r>
          </a:p>
          <a:p>
            <a:r>
              <a:rPr lang="en-US" dirty="0" smtClean="0"/>
              <a:t>logging, uncontrolled bush fires and overgrazing. </a:t>
            </a:r>
          </a:p>
          <a:p>
            <a:endParaRPr lang="en-US" dirty="0" smtClean="0"/>
          </a:p>
          <a:p>
            <a:r>
              <a:rPr lang="en-US" dirty="0" smtClean="0"/>
              <a:t>Low farm productivity </a:t>
            </a:r>
          </a:p>
          <a:p>
            <a:r>
              <a:rPr lang="en-US" dirty="0" smtClean="0"/>
              <a:t>Inadequate diversification of farming systems, </a:t>
            </a:r>
          </a:p>
          <a:p>
            <a:r>
              <a:rPr lang="en-US" dirty="0" smtClean="0"/>
              <a:t>poor access to markets,</a:t>
            </a:r>
          </a:p>
          <a:p>
            <a:r>
              <a:rPr lang="en-US" dirty="0" smtClean="0"/>
              <a:t>unsustainable land-use practices </a:t>
            </a:r>
          </a:p>
          <a:p>
            <a:r>
              <a:rPr lang="en-US" dirty="0" smtClean="0"/>
              <a:t>Weak capacity among local institutions to innovate. </a:t>
            </a:r>
            <a:endParaRPr lang="de-DE" dirty="0"/>
          </a:p>
        </p:txBody>
      </p:sp>
      <p:sp>
        <p:nvSpPr>
          <p:cNvPr id="4" name="Foliennummernplatzhalter 3"/>
          <p:cNvSpPr>
            <a:spLocks noGrp="1"/>
          </p:cNvSpPr>
          <p:nvPr>
            <p:ph type="sldNum" sz="quarter" idx="10"/>
          </p:nvPr>
        </p:nvSpPr>
        <p:spPr/>
        <p:txBody>
          <a:bodyPr/>
          <a:lstStyle/>
          <a:p>
            <a:fld id="{3E3A7BA2-35F0-4226-AC91-DA777EF55DA0}" type="slidenum">
              <a:rPr lang="de-DE" smtClean="0">
                <a:solidFill>
                  <a:prstClr val="black"/>
                </a:solidFill>
              </a:rPr>
              <a:pPr/>
              <a:t>9</a:t>
            </a:fld>
            <a:endParaRPr lang="de-DE">
              <a:solidFill>
                <a:prstClr val="black"/>
              </a:solidFill>
            </a:endParaRPr>
          </a:p>
        </p:txBody>
      </p:sp>
    </p:spTree>
    <p:extLst>
      <p:ext uri="{BB962C8B-B14F-4D97-AF65-F5344CB8AC3E}">
        <p14:creationId xmlns:p14="http://schemas.microsoft.com/office/powerpoint/2010/main" val="4258359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And</a:t>
            </a:r>
            <a:r>
              <a:rPr lang="de-DE" dirty="0" smtClean="0"/>
              <a:t> </a:t>
            </a:r>
            <a:r>
              <a:rPr lang="de-DE" dirty="0" err="1" smtClean="0"/>
              <a:t>the</a:t>
            </a:r>
            <a:r>
              <a:rPr lang="de-DE" dirty="0" smtClean="0"/>
              <a:t> </a:t>
            </a:r>
            <a:r>
              <a:rPr lang="de-DE" dirty="0" err="1" smtClean="0"/>
              <a:t>Oubame</a:t>
            </a:r>
            <a:r>
              <a:rPr lang="de-DE" dirty="0" smtClean="0"/>
              <a:t> </a:t>
            </a:r>
            <a:r>
              <a:rPr lang="de-DE" dirty="0" err="1" smtClean="0"/>
              <a:t>project</a:t>
            </a:r>
            <a:r>
              <a:rPr lang="de-DE" dirty="0" smtClean="0"/>
              <a:t> </a:t>
            </a:r>
            <a:r>
              <a:rPr lang="de-DE" dirty="0" err="1" smtClean="0"/>
              <a:t>that</a:t>
            </a:r>
            <a:r>
              <a:rPr lang="de-DE" dirty="0" smtClean="0"/>
              <a:t> </a:t>
            </a:r>
            <a:r>
              <a:rPr lang="de-DE" dirty="0" err="1" smtClean="0"/>
              <a:t>worked</a:t>
            </a:r>
            <a:r>
              <a:rPr lang="de-DE" dirty="0" smtClean="0"/>
              <a:t> in </a:t>
            </a:r>
            <a:r>
              <a:rPr lang="de-DE" dirty="0" err="1" smtClean="0"/>
              <a:t>Morocco</a:t>
            </a:r>
            <a:r>
              <a:rPr lang="de-DE" dirty="0" smtClean="0"/>
              <a:t>, </a:t>
            </a:r>
            <a:r>
              <a:rPr lang="de-DE" dirty="0" err="1" smtClean="0"/>
              <a:t>Mauritania</a:t>
            </a:r>
            <a:r>
              <a:rPr lang="de-DE" dirty="0" smtClean="0"/>
              <a:t> </a:t>
            </a:r>
            <a:r>
              <a:rPr lang="de-DE" dirty="0" err="1" smtClean="0"/>
              <a:t>and</a:t>
            </a:r>
            <a:r>
              <a:rPr lang="de-DE" dirty="0" smtClean="0"/>
              <a:t> Ecuador</a:t>
            </a:r>
            <a:r>
              <a:rPr lang="de-DE" baseline="0" dirty="0" smtClean="0"/>
              <a:t> </a:t>
            </a:r>
            <a:r>
              <a:rPr lang="de-DE" baseline="0" dirty="0" err="1" smtClean="0"/>
              <a:t>and</a:t>
            </a:r>
            <a:r>
              <a:rPr lang="de-DE" baseline="0" dirty="0" smtClean="0"/>
              <a:t> </a:t>
            </a:r>
            <a:r>
              <a:rPr lang="de-DE" baseline="0" dirty="0" err="1" smtClean="0"/>
              <a:t>where</a:t>
            </a:r>
            <a:r>
              <a:rPr lang="de-DE" baseline="0" dirty="0" smtClean="0"/>
              <a:t> I </a:t>
            </a:r>
            <a:r>
              <a:rPr lang="de-DE" baseline="0" dirty="0" err="1" smtClean="0"/>
              <a:t>had</a:t>
            </a:r>
            <a:r>
              <a:rPr lang="de-DE" baseline="0" dirty="0" smtClean="0"/>
              <a:t> </a:t>
            </a:r>
            <a:r>
              <a:rPr lang="de-DE" baseline="0" dirty="0" err="1" smtClean="0"/>
              <a:t>the</a:t>
            </a:r>
            <a:r>
              <a:rPr lang="de-DE" baseline="0" dirty="0" smtClean="0"/>
              <a:t> </a:t>
            </a:r>
            <a:r>
              <a:rPr lang="de-DE" baseline="0" dirty="0" err="1" smtClean="0"/>
              <a:t>chance</a:t>
            </a:r>
            <a:r>
              <a:rPr lang="de-DE" baseline="0" dirty="0" smtClean="0"/>
              <a:t> </a:t>
            </a:r>
            <a:r>
              <a:rPr lang="de-DE" baseline="0" dirty="0" err="1" smtClean="0"/>
              <a:t>to</a:t>
            </a:r>
            <a:r>
              <a:rPr lang="de-DE" baseline="0" dirty="0" smtClean="0"/>
              <a:t> </a:t>
            </a:r>
            <a:r>
              <a:rPr lang="de-DE" baseline="0" dirty="0" err="1" smtClean="0"/>
              <a:t>visit</a:t>
            </a:r>
            <a:r>
              <a:rPr lang="de-DE" baseline="0" dirty="0" smtClean="0"/>
              <a:t> </a:t>
            </a:r>
            <a:r>
              <a:rPr lang="de-DE" baseline="0" dirty="0" err="1" smtClean="0"/>
              <a:t>Morocco</a:t>
            </a:r>
            <a:endParaRPr lang="de-DE" dirty="0" smtClean="0"/>
          </a:p>
          <a:p>
            <a:r>
              <a:rPr lang="de-DE" dirty="0" smtClean="0"/>
              <a:t>Mustapha</a:t>
            </a:r>
            <a:r>
              <a:rPr lang="de-DE" baseline="0" dirty="0" smtClean="0"/>
              <a:t> </a:t>
            </a:r>
            <a:r>
              <a:rPr lang="de-DE" baseline="0" dirty="0" err="1" smtClean="0"/>
              <a:t>Azdad</a:t>
            </a:r>
            <a:endParaRPr lang="de-DE" baseline="0" dirty="0" smtClean="0"/>
          </a:p>
          <a:p>
            <a:r>
              <a:rPr lang="de-DE" baseline="0" dirty="0" smtClean="0"/>
              <a:t>Collaborative WM </a:t>
            </a:r>
            <a:r>
              <a:rPr lang="de-DE" baseline="0" dirty="0" err="1" smtClean="0"/>
              <a:t>to</a:t>
            </a:r>
            <a:r>
              <a:rPr lang="de-DE" baseline="0" dirty="0" smtClean="0"/>
              <a:t> </a:t>
            </a:r>
            <a:r>
              <a:rPr lang="de-DE" baseline="0" dirty="0" err="1" smtClean="0"/>
              <a:t>combat</a:t>
            </a:r>
            <a:r>
              <a:rPr lang="de-DE" baseline="0" dirty="0" smtClean="0"/>
              <a:t> </a:t>
            </a:r>
            <a:r>
              <a:rPr lang="de-DE" baseline="0" dirty="0" err="1" smtClean="0"/>
              <a:t>poverty</a:t>
            </a:r>
            <a:r>
              <a:rPr lang="de-DE" baseline="0" dirty="0" smtClean="0"/>
              <a:t> </a:t>
            </a:r>
            <a:r>
              <a:rPr lang="de-DE" baseline="0" dirty="0" err="1" smtClean="0"/>
              <a:t>and</a:t>
            </a:r>
            <a:r>
              <a:rPr lang="de-DE" baseline="0" dirty="0" smtClean="0"/>
              <a:t> </a:t>
            </a:r>
            <a:r>
              <a:rPr lang="de-DE" baseline="0" dirty="0" err="1" smtClean="0"/>
              <a:t>desertification</a:t>
            </a:r>
            <a:r>
              <a:rPr lang="de-DE" baseline="0" dirty="0" smtClean="0"/>
              <a:t> in arid </a:t>
            </a:r>
            <a:r>
              <a:rPr lang="de-DE" baseline="0" dirty="0" err="1" smtClean="0"/>
              <a:t>and</a:t>
            </a:r>
            <a:r>
              <a:rPr lang="de-DE" baseline="0" dirty="0" smtClean="0"/>
              <a:t> semi-arid </a:t>
            </a:r>
            <a:r>
              <a:rPr lang="de-DE" baseline="0" dirty="0" err="1" smtClean="0"/>
              <a:t>areas</a:t>
            </a:r>
            <a:r>
              <a:rPr lang="de-DE" baseline="0" dirty="0" smtClean="0"/>
              <a:t> </a:t>
            </a:r>
          </a:p>
          <a:p>
            <a:r>
              <a:rPr lang="de-DE" baseline="0" dirty="0" err="1" smtClean="0"/>
              <a:t>Improved</a:t>
            </a:r>
            <a:r>
              <a:rPr lang="de-DE" baseline="0" dirty="0" smtClean="0"/>
              <a:t> </a:t>
            </a:r>
            <a:r>
              <a:rPr lang="de-DE" baseline="0" dirty="0" err="1" smtClean="0"/>
              <a:t>pasture</a:t>
            </a:r>
            <a:r>
              <a:rPr lang="de-DE" baseline="0" dirty="0" smtClean="0"/>
              <a:t> </a:t>
            </a:r>
            <a:r>
              <a:rPr lang="de-DE" baseline="0" dirty="0" err="1" smtClean="0"/>
              <a:t>management</a:t>
            </a:r>
            <a:r>
              <a:rPr lang="de-DE" baseline="0" dirty="0" smtClean="0"/>
              <a:t>, </a:t>
            </a:r>
            <a:r>
              <a:rPr lang="de-DE" baseline="0" dirty="0" err="1" smtClean="0"/>
              <a:t>controlled</a:t>
            </a:r>
            <a:r>
              <a:rPr lang="de-DE" baseline="0" dirty="0" smtClean="0"/>
              <a:t> </a:t>
            </a:r>
            <a:r>
              <a:rPr lang="de-DE" baseline="0" dirty="0" err="1" smtClean="0"/>
              <a:t>grazing</a:t>
            </a:r>
            <a:r>
              <a:rPr lang="de-DE" baseline="0" dirty="0" smtClean="0"/>
              <a:t> </a:t>
            </a:r>
            <a:r>
              <a:rPr lang="de-DE" baseline="0" dirty="0" err="1" smtClean="0"/>
              <a:t>schemes</a:t>
            </a:r>
            <a:r>
              <a:rPr lang="de-DE" baseline="0" dirty="0" smtClean="0"/>
              <a:t> </a:t>
            </a:r>
            <a:r>
              <a:rPr lang="de-DE" baseline="0" dirty="0" err="1" smtClean="0"/>
              <a:t>and</a:t>
            </a:r>
            <a:r>
              <a:rPr lang="de-DE" baseline="0" dirty="0" smtClean="0"/>
              <a:t> </a:t>
            </a:r>
            <a:r>
              <a:rPr lang="de-DE" baseline="0" dirty="0" err="1" smtClean="0"/>
              <a:t>reforestation</a:t>
            </a:r>
            <a:endParaRPr lang="de-DE" baseline="0" dirty="0" smtClean="0"/>
          </a:p>
          <a:p>
            <a:r>
              <a:rPr lang="de-DE" baseline="0" dirty="0" err="1" smtClean="0"/>
              <a:t>Fruit</a:t>
            </a:r>
            <a:r>
              <a:rPr lang="de-DE" baseline="0" dirty="0" smtClean="0"/>
              <a:t> </a:t>
            </a:r>
            <a:r>
              <a:rPr lang="de-DE" baseline="0" dirty="0" err="1" smtClean="0"/>
              <a:t>tree</a:t>
            </a:r>
            <a:r>
              <a:rPr lang="de-DE" baseline="0" dirty="0" smtClean="0"/>
              <a:t> </a:t>
            </a:r>
            <a:r>
              <a:rPr lang="de-DE" baseline="0" dirty="0" err="1" smtClean="0"/>
              <a:t>production</a:t>
            </a:r>
            <a:r>
              <a:rPr lang="de-DE" baseline="0" dirty="0" smtClean="0"/>
              <a:t> (</a:t>
            </a:r>
            <a:r>
              <a:rPr lang="de-DE" baseline="0" dirty="0" err="1" smtClean="0"/>
              <a:t>apples</a:t>
            </a:r>
            <a:r>
              <a:rPr lang="de-DE" baseline="0" dirty="0" smtClean="0"/>
              <a:t>) </a:t>
            </a:r>
            <a:r>
              <a:rPr lang="de-DE" baseline="0" dirty="0" err="1" smtClean="0"/>
              <a:t>and</a:t>
            </a:r>
            <a:r>
              <a:rPr lang="de-DE" baseline="0" dirty="0" smtClean="0"/>
              <a:t> </a:t>
            </a:r>
            <a:r>
              <a:rPr lang="de-DE" baseline="0" dirty="0" err="1" smtClean="0"/>
              <a:t>value</a:t>
            </a:r>
            <a:r>
              <a:rPr lang="de-DE" baseline="0" dirty="0" smtClean="0"/>
              <a:t> </a:t>
            </a:r>
            <a:r>
              <a:rPr lang="de-DE" baseline="0" dirty="0" err="1" smtClean="0"/>
              <a:t>chains</a:t>
            </a:r>
            <a:r>
              <a:rPr lang="de-DE" baseline="0" dirty="0" smtClean="0"/>
              <a:t> (milk)</a:t>
            </a:r>
            <a:endParaRPr lang="de-DE" dirty="0"/>
          </a:p>
        </p:txBody>
      </p:sp>
      <p:sp>
        <p:nvSpPr>
          <p:cNvPr id="4" name="Foliennummernplatzhalter 3"/>
          <p:cNvSpPr>
            <a:spLocks noGrp="1"/>
          </p:cNvSpPr>
          <p:nvPr>
            <p:ph type="sldNum" sz="quarter" idx="10"/>
          </p:nvPr>
        </p:nvSpPr>
        <p:spPr/>
        <p:txBody>
          <a:bodyPr/>
          <a:lstStyle/>
          <a:p>
            <a:fld id="{3E3A7BA2-35F0-4226-AC91-DA777EF55DA0}" type="slidenum">
              <a:rPr lang="de-DE" smtClean="0"/>
              <a:t>10</a:t>
            </a:fld>
            <a:endParaRPr lang="de-DE"/>
          </a:p>
        </p:txBody>
      </p:sp>
    </p:spTree>
    <p:extLst>
      <p:ext uri="{BB962C8B-B14F-4D97-AF65-F5344CB8AC3E}">
        <p14:creationId xmlns:p14="http://schemas.microsoft.com/office/powerpoint/2010/main" val="2839381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Rifugio</a:t>
            </a:r>
            <a:r>
              <a:rPr lang="en-US" dirty="0" smtClean="0"/>
              <a:t> </a:t>
            </a:r>
            <a:r>
              <a:rPr lang="en-US" dirty="0" err="1" smtClean="0"/>
              <a:t>Larcher</a:t>
            </a:r>
            <a:r>
              <a:rPr lang="en-US" dirty="0" smtClean="0"/>
              <a:t>, 2608m </a:t>
            </a:r>
          </a:p>
          <a:p>
            <a:r>
              <a:rPr lang="en-US" dirty="0" smtClean="0"/>
              <a:t>Parco </a:t>
            </a:r>
            <a:r>
              <a:rPr lang="en-US" dirty="0" err="1" smtClean="0"/>
              <a:t>Nazionale</a:t>
            </a:r>
            <a:r>
              <a:rPr lang="en-US" dirty="0" smtClean="0"/>
              <a:t> </a:t>
            </a:r>
            <a:r>
              <a:rPr lang="en-US" dirty="0" err="1" smtClean="0"/>
              <a:t>dello</a:t>
            </a:r>
            <a:r>
              <a:rPr lang="en-US" dirty="0" smtClean="0"/>
              <a:t> </a:t>
            </a:r>
            <a:r>
              <a:rPr lang="en-US" dirty="0" err="1" smtClean="0"/>
              <a:t>Stelvio</a:t>
            </a:r>
            <a:endParaRPr lang="en-US" dirty="0" smtClean="0"/>
          </a:p>
          <a:p>
            <a:r>
              <a:rPr lang="en-US" dirty="0" smtClean="0"/>
              <a:t>Hiking with my family during the holidays 2013</a:t>
            </a:r>
          </a:p>
          <a:p>
            <a:endParaRPr lang="de-DE" dirty="0"/>
          </a:p>
        </p:txBody>
      </p:sp>
      <p:sp>
        <p:nvSpPr>
          <p:cNvPr id="4" name="Foliennummernplatzhalter 3"/>
          <p:cNvSpPr>
            <a:spLocks noGrp="1"/>
          </p:cNvSpPr>
          <p:nvPr>
            <p:ph type="sldNum" sz="quarter" idx="10"/>
          </p:nvPr>
        </p:nvSpPr>
        <p:spPr/>
        <p:txBody>
          <a:bodyPr/>
          <a:lstStyle/>
          <a:p>
            <a:fld id="{3E3A7BA2-35F0-4226-AC91-DA777EF55DA0}" type="slidenum">
              <a:rPr lang="de-DE" smtClean="0"/>
              <a:t>12</a:t>
            </a:fld>
            <a:endParaRPr lang="de-DE"/>
          </a:p>
        </p:txBody>
      </p:sp>
    </p:spTree>
    <p:extLst>
      <p:ext uri="{BB962C8B-B14F-4D97-AF65-F5344CB8AC3E}">
        <p14:creationId xmlns:p14="http://schemas.microsoft.com/office/powerpoint/2010/main" val="3100453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3086" r:id="rId4" imgW="0" imgH="0" progId="PowerPoint.Show.8">
                  <p:embed/>
                </p:oleObj>
              </mc:Choice>
              <mc:Fallback>
                <p:oleObj r:id="rId4" imgW="0" imgH="0" progId="PowerPoint.Show.8">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4" name="Rectangle 2"/>
          <p:cNvSpPr>
            <a:spLocks noGrp="1" noChangeArrowheads="1"/>
          </p:cNvSpPr>
          <p:nvPr>
            <p:ph type="ctrTitle"/>
          </p:nvPr>
        </p:nvSpPr>
        <p:spPr>
          <a:xfrm>
            <a:off x="468313" y="1400175"/>
            <a:ext cx="8137525" cy="1165225"/>
          </a:xfrm>
        </p:spPr>
        <p:txBody>
          <a:bodyPr/>
          <a:lstStyle>
            <a:lvl1pPr>
              <a:defRPr sz="4800"/>
            </a:lvl1pPr>
          </a:lstStyle>
          <a:p>
            <a:r>
              <a:rPr lang="en-US"/>
              <a:t>Click to edit Master title style</a:t>
            </a:r>
          </a:p>
        </p:txBody>
      </p:sp>
      <p:sp>
        <p:nvSpPr>
          <p:cNvPr id="3075" name="Rectangle 3"/>
          <p:cNvSpPr>
            <a:spLocks noGrp="1" noChangeArrowheads="1"/>
          </p:cNvSpPr>
          <p:nvPr>
            <p:ph type="subTitle" idx="1"/>
          </p:nvPr>
        </p:nvSpPr>
        <p:spPr>
          <a:xfrm>
            <a:off x="827088" y="5300663"/>
            <a:ext cx="7777162" cy="685800"/>
          </a:xfrm>
        </p:spPr>
        <p:txBody>
          <a:bodyPr/>
          <a:lstStyle>
            <a:lvl1pPr marL="0" indent="0" algn="ctr">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4164452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1474505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470094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44450"/>
            <a:ext cx="1892300" cy="60817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04900" y="44450"/>
            <a:ext cx="5526088" cy="60817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1321020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6013" y="44450"/>
            <a:ext cx="7488237" cy="8366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04900" y="1600200"/>
            <a:ext cx="3708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5700" y="1600200"/>
            <a:ext cx="370998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1410000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16013" y="44450"/>
            <a:ext cx="7488237" cy="8366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04900" y="1600200"/>
            <a:ext cx="3708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65700" y="1600200"/>
            <a:ext cx="3709988"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65700" y="3938588"/>
            <a:ext cx="3709988"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3023315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16013" y="44450"/>
            <a:ext cx="7488237" cy="8366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04900" y="1600200"/>
            <a:ext cx="3708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65700" y="1600200"/>
            <a:ext cx="3709988"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65700" y="3938588"/>
            <a:ext cx="3709988"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135363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3809523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1346534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2806820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4900" y="1600200"/>
            <a:ext cx="3708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5700" y="1600200"/>
            <a:ext cx="37099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251110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270480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346809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26029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78674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116013" y="44450"/>
            <a:ext cx="7488237"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3075" name="Rectangle 3"/>
          <p:cNvSpPr>
            <a:spLocks noGrp="1" noChangeArrowheads="1"/>
          </p:cNvSpPr>
          <p:nvPr>
            <p:ph type="body" idx="1"/>
          </p:nvPr>
        </p:nvSpPr>
        <p:spPr bwMode="auto">
          <a:xfrm>
            <a:off x="1104900" y="1600200"/>
            <a:ext cx="75707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971550" y="6245225"/>
            <a:ext cx="147478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3300"/>
                </a:solidFill>
              </a:defRPr>
            </a:lvl1pPr>
          </a:lstStyle>
          <a:p>
            <a:pPr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2997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443663" y="6245225"/>
            <a:ext cx="147478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endParaRPr lang="en-GB">
              <a:solidFill>
                <a:srgbClr val="000000"/>
              </a:solidFill>
            </a:endParaRPr>
          </a:p>
        </p:txBody>
      </p:sp>
    </p:spTree>
    <p:extLst>
      <p:ext uri="{BB962C8B-B14F-4D97-AF65-F5344CB8AC3E}">
        <p14:creationId xmlns:p14="http://schemas.microsoft.com/office/powerpoint/2010/main" val="5652070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0" fontAlgn="base" hangingPunct="0">
        <a:spcBef>
          <a:spcPct val="0"/>
        </a:spcBef>
        <a:spcAft>
          <a:spcPct val="0"/>
        </a:spcAft>
        <a:defRPr sz="4000" b="1">
          <a:solidFill>
            <a:srgbClr val="003300"/>
          </a:solidFill>
          <a:latin typeface="+mj-lt"/>
          <a:ea typeface="+mj-ea"/>
          <a:cs typeface="+mj-cs"/>
        </a:defRPr>
      </a:lvl1pPr>
      <a:lvl2pPr algn="ctr" rtl="0" eaLnBrk="0" fontAlgn="base" hangingPunct="0">
        <a:spcBef>
          <a:spcPct val="0"/>
        </a:spcBef>
        <a:spcAft>
          <a:spcPct val="0"/>
        </a:spcAft>
        <a:defRPr sz="4000" b="1">
          <a:solidFill>
            <a:srgbClr val="003300"/>
          </a:solidFill>
          <a:latin typeface="Arial" charset="0"/>
        </a:defRPr>
      </a:lvl2pPr>
      <a:lvl3pPr algn="ctr" rtl="0" eaLnBrk="0" fontAlgn="base" hangingPunct="0">
        <a:spcBef>
          <a:spcPct val="0"/>
        </a:spcBef>
        <a:spcAft>
          <a:spcPct val="0"/>
        </a:spcAft>
        <a:defRPr sz="4000" b="1">
          <a:solidFill>
            <a:srgbClr val="003300"/>
          </a:solidFill>
          <a:latin typeface="Arial" charset="0"/>
        </a:defRPr>
      </a:lvl3pPr>
      <a:lvl4pPr algn="ctr" rtl="0" eaLnBrk="0" fontAlgn="base" hangingPunct="0">
        <a:spcBef>
          <a:spcPct val="0"/>
        </a:spcBef>
        <a:spcAft>
          <a:spcPct val="0"/>
        </a:spcAft>
        <a:defRPr sz="4000" b="1">
          <a:solidFill>
            <a:srgbClr val="003300"/>
          </a:solidFill>
          <a:latin typeface="Arial" charset="0"/>
        </a:defRPr>
      </a:lvl4pPr>
      <a:lvl5pPr algn="ctr" rtl="0" eaLnBrk="0" fontAlgn="base" hangingPunct="0">
        <a:spcBef>
          <a:spcPct val="0"/>
        </a:spcBef>
        <a:spcAft>
          <a:spcPct val="0"/>
        </a:spcAft>
        <a:defRPr sz="4000" b="1">
          <a:solidFill>
            <a:srgbClr val="003300"/>
          </a:solidFill>
          <a:latin typeface="Arial" charset="0"/>
        </a:defRPr>
      </a:lvl5pPr>
      <a:lvl6pPr marL="457200" algn="ctr" rtl="0" fontAlgn="base">
        <a:spcBef>
          <a:spcPct val="0"/>
        </a:spcBef>
        <a:spcAft>
          <a:spcPct val="0"/>
        </a:spcAft>
        <a:defRPr sz="4000" b="1">
          <a:solidFill>
            <a:srgbClr val="003300"/>
          </a:solidFill>
          <a:latin typeface="Arial" charset="0"/>
        </a:defRPr>
      </a:lvl6pPr>
      <a:lvl7pPr marL="914400" algn="ctr" rtl="0" fontAlgn="base">
        <a:spcBef>
          <a:spcPct val="0"/>
        </a:spcBef>
        <a:spcAft>
          <a:spcPct val="0"/>
        </a:spcAft>
        <a:defRPr sz="4000" b="1">
          <a:solidFill>
            <a:srgbClr val="003300"/>
          </a:solidFill>
          <a:latin typeface="Arial" charset="0"/>
        </a:defRPr>
      </a:lvl7pPr>
      <a:lvl8pPr marL="1371600" algn="ctr" rtl="0" fontAlgn="base">
        <a:spcBef>
          <a:spcPct val="0"/>
        </a:spcBef>
        <a:spcAft>
          <a:spcPct val="0"/>
        </a:spcAft>
        <a:defRPr sz="4000" b="1">
          <a:solidFill>
            <a:srgbClr val="003300"/>
          </a:solidFill>
          <a:latin typeface="Arial" charset="0"/>
        </a:defRPr>
      </a:lvl8pPr>
      <a:lvl9pPr marL="1828800" algn="ctr" rtl="0" fontAlgn="base">
        <a:spcBef>
          <a:spcPct val="0"/>
        </a:spcBef>
        <a:spcAft>
          <a:spcPct val="0"/>
        </a:spcAft>
        <a:defRPr sz="4000" b="1">
          <a:solidFill>
            <a:srgbClr val="003300"/>
          </a:solidFill>
          <a:latin typeface="Arial" charset="0"/>
        </a:defRPr>
      </a:lvl9pPr>
    </p:titleStyle>
    <p:bodyStyle>
      <a:lvl1pPr marL="342900" indent="-342900" algn="l" rtl="0" eaLnBrk="0" fontAlgn="base" hangingPunct="0">
        <a:spcBef>
          <a:spcPct val="20000"/>
        </a:spcBef>
        <a:spcAft>
          <a:spcPct val="0"/>
        </a:spcAft>
        <a:buClr>
          <a:srgbClr val="003300"/>
        </a:buClr>
        <a:defRPr sz="3200">
          <a:solidFill>
            <a:srgbClr val="003300"/>
          </a:solidFill>
          <a:latin typeface="+mn-lt"/>
          <a:ea typeface="+mn-ea"/>
          <a:cs typeface="+mn-cs"/>
        </a:defRPr>
      </a:lvl1pPr>
      <a:lvl2pPr marL="742950" indent="-285750" algn="l" rtl="0" eaLnBrk="0" fontAlgn="base" hangingPunct="0">
        <a:spcBef>
          <a:spcPct val="20000"/>
        </a:spcBef>
        <a:spcAft>
          <a:spcPct val="0"/>
        </a:spcAft>
        <a:buClr>
          <a:srgbClr val="003300"/>
        </a:buClr>
        <a:buFont typeface="Wingdings" pitchFamily="2" charset="2"/>
        <a:buChar char="§"/>
        <a:defRPr sz="2800">
          <a:solidFill>
            <a:srgbClr val="003300"/>
          </a:solidFill>
          <a:latin typeface="+mn-lt"/>
        </a:defRPr>
      </a:lvl2pPr>
      <a:lvl3pPr marL="1143000" indent="-228600" algn="l" rtl="0" eaLnBrk="0" fontAlgn="base" hangingPunct="0">
        <a:spcBef>
          <a:spcPct val="20000"/>
        </a:spcBef>
        <a:spcAft>
          <a:spcPct val="0"/>
        </a:spcAft>
        <a:buClr>
          <a:srgbClr val="003300"/>
        </a:buClr>
        <a:buChar char="•"/>
        <a:defRPr sz="2400">
          <a:solidFill>
            <a:srgbClr val="003300"/>
          </a:solidFill>
          <a:latin typeface="+mn-lt"/>
        </a:defRPr>
      </a:lvl3pPr>
      <a:lvl4pPr marL="1600200" indent="-228600" algn="l" rtl="0" eaLnBrk="0" fontAlgn="base" hangingPunct="0">
        <a:spcBef>
          <a:spcPct val="20000"/>
        </a:spcBef>
        <a:spcAft>
          <a:spcPct val="0"/>
        </a:spcAft>
        <a:buClr>
          <a:srgbClr val="003300"/>
        </a:buClr>
        <a:buChar char="–"/>
        <a:defRPr sz="2000">
          <a:solidFill>
            <a:srgbClr val="003300"/>
          </a:solidFill>
          <a:latin typeface="+mn-lt"/>
        </a:defRPr>
      </a:lvl4pPr>
      <a:lvl5pPr marL="2057400" indent="-228600" algn="l" rtl="0" eaLnBrk="0" fontAlgn="base" hangingPunct="0">
        <a:spcBef>
          <a:spcPct val="20000"/>
        </a:spcBef>
        <a:spcAft>
          <a:spcPct val="0"/>
        </a:spcAft>
        <a:buClr>
          <a:srgbClr val="003300"/>
        </a:buClr>
        <a:buChar char="»"/>
        <a:defRPr sz="2000">
          <a:solidFill>
            <a:srgbClr val="003300"/>
          </a:solidFill>
          <a:latin typeface="+mn-lt"/>
        </a:defRPr>
      </a:lvl5pPr>
      <a:lvl6pPr marL="2514600" indent="-228600" algn="l" rtl="0" fontAlgn="base">
        <a:spcBef>
          <a:spcPct val="20000"/>
        </a:spcBef>
        <a:spcAft>
          <a:spcPct val="0"/>
        </a:spcAft>
        <a:buClr>
          <a:srgbClr val="003300"/>
        </a:buClr>
        <a:buChar char="»"/>
        <a:defRPr sz="2000">
          <a:solidFill>
            <a:srgbClr val="003300"/>
          </a:solidFill>
          <a:latin typeface="+mn-lt"/>
        </a:defRPr>
      </a:lvl6pPr>
      <a:lvl7pPr marL="2971800" indent="-228600" algn="l" rtl="0" fontAlgn="base">
        <a:spcBef>
          <a:spcPct val="20000"/>
        </a:spcBef>
        <a:spcAft>
          <a:spcPct val="0"/>
        </a:spcAft>
        <a:buClr>
          <a:srgbClr val="003300"/>
        </a:buClr>
        <a:buChar char="»"/>
        <a:defRPr sz="2000">
          <a:solidFill>
            <a:srgbClr val="003300"/>
          </a:solidFill>
          <a:latin typeface="+mn-lt"/>
        </a:defRPr>
      </a:lvl7pPr>
      <a:lvl8pPr marL="3429000" indent="-228600" algn="l" rtl="0" fontAlgn="base">
        <a:spcBef>
          <a:spcPct val="20000"/>
        </a:spcBef>
        <a:spcAft>
          <a:spcPct val="0"/>
        </a:spcAft>
        <a:buClr>
          <a:srgbClr val="003300"/>
        </a:buClr>
        <a:buChar char="»"/>
        <a:defRPr sz="2000">
          <a:solidFill>
            <a:srgbClr val="003300"/>
          </a:solidFill>
          <a:latin typeface="+mn-lt"/>
        </a:defRPr>
      </a:lvl8pPr>
      <a:lvl9pPr marL="3886200" indent="-228600" algn="l" rtl="0" fontAlgn="base">
        <a:spcBef>
          <a:spcPct val="20000"/>
        </a:spcBef>
        <a:spcAft>
          <a:spcPct val="0"/>
        </a:spcAft>
        <a:buClr>
          <a:srgbClr val="003300"/>
        </a:buClr>
        <a:buChar char="»"/>
        <a:defRPr sz="2000">
          <a:solidFill>
            <a:srgbClr val="00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468313" y="548681"/>
            <a:ext cx="8137525" cy="2088231"/>
          </a:xfrm>
        </p:spPr>
        <p:txBody>
          <a:bodyPr/>
          <a:lstStyle/>
          <a:p>
            <a:r>
              <a:rPr lang="en-US" altLang="de-DE" sz="3200" dirty="0" smtClean="0"/>
              <a:t>IPROMO 2015 </a:t>
            </a:r>
            <a:br>
              <a:rPr lang="en-US" altLang="de-DE" sz="3200" dirty="0" smtClean="0"/>
            </a:br>
            <a:r>
              <a:rPr lang="en-US" altLang="de-DE" sz="3200" dirty="0" smtClean="0"/>
              <a:t>Food security in mountain areas </a:t>
            </a:r>
            <a:br>
              <a:rPr lang="en-US" altLang="de-DE" sz="3200" dirty="0" smtClean="0"/>
            </a:br>
            <a:r>
              <a:rPr lang="en-US" altLang="de-DE" sz="3200" dirty="0" smtClean="0"/>
              <a:t>“Extraordinary Potential” </a:t>
            </a:r>
          </a:p>
        </p:txBody>
      </p:sp>
      <p:sp>
        <p:nvSpPr>
          <p:cNvPr id="5123" name="Subtitle 2"/>
          <p:cNvSpPr>
            <a:spLocks noGrp="1"/>
          </p:cNvSpPr>
          <p:nvPr>
            <p:ph type="subTitle" idx="1"/>
          </p:nvPr>
        </p:nvSpPr>
        <p:spPr>
          <a:xfrm>
            <a:off x="395536" y="3212976"/>
            <a:ext cx="6264696" cy="1584176"/>
          </a:xfrm>
        </p:spPr>
        <p:txBody>
          <a:bodyPr/>
          <a:lstStyle/>
          <a:p>
            <a:pPr algn="l"/>
            <a:r>
              <a:rPr lang="de-DE" altLang="de-DE" sz="2400" dirty="0" smtClean="0">
                <a:solidFill>
                  <a:schemeClr val="tx1"/>
                </a:solidFill>
              </a:rPr>
              <a:t>Personal </a:t>
            </a:r>
            <a:r>
              <a:rPr lang="de-DE" altLang="de-DE" sz="2400" dirty="0" err="1" smtClean="0">
                <a:solidFill>
                  <a:schemeClr val="tx1"/>
                </a:solidFill>
              </a:rPr>
              <a:t>presentation</a:t>
            </a:r>
            <a:r>
              <a:rPr lang="de-DE" altLang="de-DE" sz="2400" dirty="0" smtClean="0">
                <a:solidFill>
                  <a:schemeClr val="tx1"/>
                </a:solidFill>
              </a:rPr>
              <a:t>:</a:t>
            </a:r>
          </a:p>
          <a:p>
            <a:pPr algn="l"/>
            <a:r>
              <a:rPr lang="de-DE" altLang="de-DE" sz="2400" dirty="0" smtClean="0">
                <a:solidFill>
                  <a:schemeClr val="tx1"/>
                </a:solidFill>
              </a:rPr>
              <a:t>Petra Wolter</a:t>
            </a:r>
          </a:p>
          <a:p>
            <a:pPr algn="l"/>
            <a:r>
              <a:rPr lang="de-DE" altLang="de-DE" sz="2400" dirty="0" err="1" smtClean="0">
                <a:solidFill>
                  <a:schemeClr val="tx1"/>
                </a:solidFill>
              </a:rPr>
              <a:t>Ormea</a:t>
            </a:r>
            <a:r>
              <a:rPr lang="de-DE" altLang="de-DE" sz="2400" dirty="0" smtClean="0">
                <a:solidFill>
                  <a:schemeClr val="tx1"/>
                </a:solidFill>
              </a:rPr>
              <a:t>, </a:t>
            </a:r>
            <a:r>
              <a:rPr lang="de-DE" altLang="de-DE" sz="2400" dirty="0" err="1" smtClean="0">
                <a:solidFill>
                  <a:schemeClr val="tx1"/>
                </a:solidFill>
              </a:rPr>
              <a:t>Italy</a:t>
            </a:r>
            <a:r>
              <a:rPr lang="de-DE" altLang="de-DE" sz="2400" dirty="0" smtClean="0">
                <a:solidFill>
                  <a:schemeClr val="tx1"/>
                </a:solidFill>
              </a:rPr>
              <a:t>, 24 June 2015</a:t>
            </a:r>
          </a:p>
        </p:txBody>
      </p:sp>
    </p:spTree>
    <p:extLst>
      <p:ext uri="{BB962C8B-B14F-4D97-AF65-F5344CB8AC3E}">
        <p14:creationId xmlns:p14="http://schemas.microsoft.com/office/powerpoint/2010/main" val="1025380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Morocco</a:t>
            </a:r>
            <a:r>
              <a:rPr lang="de-DE" dirty="0" smtClean="0"/>
              <a:t> </a:t>
            </a:r>
            <a:endParaRPr lang="de-DE" dirty="0"/>
          </a:p>
        </p:txBody>
      </p:sp>
      <p:sp>
        <p:nvSpPr>
          <p:cNvPr id="3" name="Inhaltsplatzhalter 2"/>
          <p:cNvSpPr>
            <a:spLocks noGrp="1"/>
          </p:cNvSpPr>
          <p:nvPr>
            <p:ph idx="1"/>
          </p:nvPr>
        </p:nvSpPr>
        <p:spPr/>
        <p:txBody>
          <a:bodyPr/>
          <a:lstStyle/>
          <a:p>
            <a:endParaRPr lang="de-DE"/>
          </a:p>
        </p:txBody>
      </p:sp>
      <p:pic>
        <p:nvPicPr>
          <p:cNvPr id="7170" name="Picture 2" descr="H:\FOM business\IPROMO prep\DSC086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412776"/>
            <a:ext cx="7560840" cy="5040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827584" y="6453336"/>
            <a:ext cx="2592288" cy="246221"/>
          </a:xfrm>
          <a:prstGeom prst="rect">
            <a:avLst/>
          </a:prstGeom>
          <a:noFill/>
        </p:spPr>
        <p:txBody>
          <a:bodyPr wrap="square" rtlCol="0">
            <a:spAutoFit/>
          </a:bodyPr>
          <a:lstStyle/>
          <a:p>
            <a:pPr lvl="0"/>
            <a:r>
              <a:rPr lang="en-US" sz="1000" dirty="0">
                <a:solidFill>
                  <a:prstClr val="black"/>
                </a:solidFill>
                <a:latin typeface="Calibri"/>
              </a:rPr>
              <a:t>Photo © </a:t>
            </a:r>
            <a:r>
              <a:rPr lang="en-US" sz="1000" dirty="0" smtClean="0">
                <a:solidFill>
                  <a:prstClr val="black"/>
                </a:solidFill>
                <a:latin typeface="Calibri"/>
              </a:rPr>
              <a:t>Mustapha </a:t>
            </a:r>
            <a:r>
              <a:rPr lang="en-US" sz="1000" dirty="0" err="1" smtClean="0">
                <a:solidFill>
                  <a:prstClr val="black"/>
                </a:solidFill>
                <a:latin typeface="Calibri"/>
              </a:rPr>
              <a:t>Azdad</a:t>
            </a:r>
            <a:endParaRPr lang="de-DE" sz="1000" dirty="0">
              <a:solidFill>
                <a:srgbClr val="000000"/>
              </a:solidFill>
            </a:endParaRPr>
          </a:p>
        </p:txBody>
      </p:sp>
    </p:spTree>
    <p:extLst>
      <p:ext uri="{BB962C8B-B14F-4D97-AF65-F5344CB8AC3E}">
        <p14:creationId xmlns:p14="http://schemas.microsoft.com/office/powerpoint/2010/main" val="19180006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Knowledge Management</a:t>
            </a:r>
            <a:endParaRPr lang="de-DE" dirty="0"/>
          </a:p>
        </p:txBody>
      </p:sp>
      <p:sp>
        <p:nvSpPr>
          <p:cNvPr id="3" name="Inhaltsplatzhalter 2"/>
          <p:cNvSpPr>
            <a:spLocks noGrp="1"/>
          </p:cNvSpPr>
          <p:nvPr>
            <p:ph idx="1"/>
          </p:nvPr>
        </p:nvSpPr>
        <p:spPr>
          <a:xfrm>
            <a:off x="1104900" y="1196752"/>
            <a:ext cx="7570788" cy="4929411"/>
          </a:xfrm>
        </p:spPr>
        <p:txBody>
          <a:bodyPr/>
          <a:lstStyle/>
          <a:p>
            <a:pPr marL="457200" indent="-457200">
              <a:buFont typeface="Arial" panose="020B0604020202020204" pitchFamily="34" charset="0"/>
              <a:buChar char="•"/>
            </a:pPr>
            <a:r>
              <a:rPr lang="de-DE" dirty="0" err="1" smtClean="0"/>
              <a:t>Methodological</a:t>
            </a:r>
            <a:r>
              <a:rPr lang="de-DE" dirty="0" smtClean="0"/>
              <a:t> </a:t>
            </a:r>
            <a:r>
              <a:rPr lang="de-DE" dirty="0" err="1" smtClean="0"/>
              <a:t>and</a:t>
            </a:r>
            <a:r>
              <a:rPr lang="de-DE" dirty="0" smtClean="0"/>
              <a:t> </a:t>
            </a:r>
            <a:r>
              <a:rPr lang="de-DE" dirty="0" err="1" smtClean="0"/>
              <a:t>conceptual</a:t>
            </a:r>
            <a:r>
              <a:rPr lang="de-DE" dirty="0" smtClean="0"/>
              <a:t> </a:t>
            </a:r>
            <a:r>
              <a:rPr lang="de-DE" dirty="0" err="1" smtClean="0"/>
              <a:t>approaches</a:t>
            </a:r>
            <a:r>
              <a:rPr lang="de-DE" dirty="0" smtClean="0"/>
              <a:t> in </a:t>
            </a:r>
            <a:r>
              <a:rPr lang="de-DE" dirty="0" err="1" smtClean="0"/>
              <a:t>watershed</a:t>
            </a:r>
            <a:r>
              <a:rPr lang="de-DE" dirty="0" smtClean="0"/>
              <a:t> </a:t>
            </a:r>
            <a:r>
              <a:rPr lang="de-DE" dirty="0" err="1" smtClean="0"/>
              <a:t>management</a:t>
            </a:r>
            <a:r>
              <a:rPr lang="de-DE" dirty="0" smtClean="0"/>
              <a:t>;</a:t>
            </a:r>
          </a:p>
          <a:p>
            <a:pPr marL="457200" indent="-457200">
              <a:buFont typeface="Arial" panose="020B0604020202020204" pitchFamily="34" charset="0"/>
              <a:buChar char="•"/>
            </a:pPr>
            <a:r>
              <a:rPr lang="de-DE" dirty="0" err="1" smtClean="0"/>
              <a:t>Capitalization</a:t>
            </a:r>
            <a:r>
              <a:rPr lang="de-DE" dirty="0" smtClean="0"/>
              <a:t> </a:t>
            </a:r>
            <a:r>
              <a:rPr lang="de-DE" dirty="0" err="1" smtClean="0"/>
              <a:t>of</a:t>
            </a:r>
            <a:r>
              <a:rPr lang="de-DE" dirty="0" smtClean="0"/>
              <a:t> </a:t>
            </a:r>
            <a:r>
              <a:rPr lang="de-DE" dirty="0" err="1" smtClean="0"/>
              <a:t>experiences</a:t>
            </a:r>
            <a:r>
              <a:rPr lang="de-DE" dirty="0" smtClean="0"/>
              <a:t> </a:t>
            </a:r>
            <a:r>
              <a:rPr lang="de-DE" dirty="0" err="1" smtClean="0"/>
              <a:t>and</a:t>
            </a:r>
            <a:r>
              <a:rPr lang="de-DE" dirty="0" smtClean="0"/>
              <a:t> </a:t>
            </a:r>
            <a:r>
              <a:rPr lang="de-DE" dirty="0" err="1" smtClean="0"/>
              <a:t>lessons</a:t>
            </a:r>
            <a:r>
              <a:rPr lang="de-DE" dirty="0" smtClean="0"/>
              <a:t> </a:t>
            </a:r>
            <a:r>
              <a:rPr lang="de-DE" dirty="0" err="1" smtClean="0"/>
              <a:t>learned</a:t>
            </a:r>
            <a:r>
              <a:rPr lang="de-DE" dirty="0"/>
              <a:t>;</a:t>
            </a:r>
            <a:endParaRPr lang="de-DE" dirty="0" smtClean="0"/>
          </a:p>
          <a:p>
            <a:pPr marL="457200" indent="-457200">
              <a:buFont typeface="Arial" panose="020B0604020202020204" pitchFamily="34" charset="0"/>
              <a:buChar char="•"/>
            </a:pPr>
            <a:r>
              <a:rPr lang="de-DE" dirty="0" err="1" smtClean="0"/>
              <a:t>Preparation</a:t>
            </a:r>
            <a:r>
              <a:rPr lang="de-DE" dirty="0" smtClean="0"/>
              <a:t> </a:t>
            </a:r>
            <a:r>
              <a:rPr lang="de-DE" dirty="0" err="1" smtClean="0"/>
              <a:t>of</a:t>
            </a:r>
            <a:r>
              <a:rPr lang="de-DE" dirty="0" smtClean="0"/>
              <a:t> </a:t>
            </a:r>
            <a:r>
              <a:rPr lang="de-DE" dirty="0" err="1" smtClean="0"/>
              <a:t>case</a:t>
            </a:r>
            <a:r>
              <a:rPr lang="de-DE" dirty="0" smtClean="0"/>
              <a:t> </a:t>
            </a:r>
            <a:r>
              <a:rPr lang="de-DE" dirty="0" err="1" smtClean="0"/>
              <a:t>studies</a:t>
            </a:r>
            <a:r>
              <a:rPr lang="de-DE" dirty="0" smtClean="0"/>
              <a:t> </a:t>
            </a:r>
            <a:r>
              <a:rPr lang="de-DE" dirty="0" err="1" smtClean="0"/>
              <a:t>and</a:t>
            </a:r>
            <a:r>
              <a:rPr lang="de-DE" dirty="0" smtClean="0"/>
              <a:t> </a:t>
            </a:r>
            <a:r>
              <a:rPr lang="de-DE" dirty="0" err="1" smtClean="0"/>
              <a:t>good</a:t>
            </a:r>
            <a:r>
              <a:rPr lang="de-DE" dirty="0" smtClean="0"/>
              <a:t> </a:t>
            </a:r>
            <a:r>
              <a:rPr lang="de-DE" dirty="0" err="1" smtClean="0"/>
              <a:t>practices</a:t>
            </a:r>
            <a:r>
              <a:rPr lang="de-DE" dirty="0" smtClean="0"/>
              <a:t>;</a:t>
            </a:r>
          </a:p>
          <a:p>
            <a:pPr marL="457200" indent="-457200">
              <a:buFont typeface="Arial" panose="020B0604020202020204" pitchFamily="34" charset="0"/>
              <a:buChar char="•"/>
            </a:pPr>
            <a:r>
              <a:rPr lang="de-DE" dirty="0" smtClean="0"/>
              <a:t>Knowledge </a:t>
            </a:r>
            <a:r>
              <a:rPr lang="de-DE" dirty="0" err="1" smtClean="0"/>
              <a:t>exchange</a:t>
            </a:r>
            <a:r>
              <a:rPr lang="de-DE" dirty="0" smtClean="0"/>
              <a:t> </a:t>
            </a:r>
            <a:r>
              <a:rPr lang="de-DE" dirty="0" err="1" smtClean="0"/>
              <a:t>between</a:t>
            </a:r>
            <a:r>
              <a:rPr lang="de-DE" dirty="0" smtClean="0"/>
              <a:t> </a:t>
            </a:r>
            <a:r>
              <a:rPr lang="de-DE" dirty="0" err="1" smtClean="0"/>
              <a:t>projects</a:t>
            </a:r>
            <a:r>
              <a:rPr lang="de-DE" dirty="0" smtClean="0"/>
              <a:t> </a:t>
            </a:r>
            <a:r>
              <a:rPr lang="de-DE" dirty="0" err="1" smtClean="0"/>
              <a:t>and</a:t>
            </a:r>
            <a:r>
              <a:rPr lang="de-DE" dirty="0" smtClean="0"/>
              <a:t> </a:t>
            </a:r>
            <a:r>
              <a:rPr lang="de-DE" dirty="0" err="1" smtClean="0"/>
              <a:t>broader</a:t>
            </a:r>
            <a:r>
              <a:rPr lang="de-DE" dirty="0" smtClean="0"/>
              <a:t> </a:t>
            </a:r>
            <a:r>
              <a:rPr lang="de-DE" dirty="0" err="1" smtClean="0"/>
              <a:t>dissemination</a:t>
            </a:r>
            <a:r>
              <a:rPr lang="de-DE" dirty="0" smtClean="0"/>
              <a:t>. </a:t>
            </a:r>
            <a:endParaRPr lang="de-DE" dirty="0"/>
          </a:p>
        </p:txBody>
      </p:sp>
    </p:spTree>
    <p:extLst>
      <p:ext uri="{BB962C8B-B14F-4D97-AF65-F5344CB8AC3E}">
        <p14:creationId xmlns:p14="http://schemas.microsoft.com/office/powerpoint/2010/main" val="119183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a:p>
        </p:txBody>
      </p:sp>
      <p:sp>
        <p:nvSpPr>
          <p:cNvPr id="5" name="Textplatzhalter 4"/>
          <p:cNvSpPr>
            <a:spLocks noGrp="1"/>
          </p:cNvSpPr>
          <p:nvPr>
            <p:ph type="body" sz="half" idx="1"/>
          </p:nvPr>
        </p:nvSpPr>
        <p:spPr>
          <a:xfrm>
            <a:off x="1104900" y="1600200"/>
            <a:ext cx="4403204" cy="4525963"/>
          </a:xfrm>
        </p:spPr>
        <p:txBody>
          <a:bodyPr/>
          <a:lstStyle/>
          <a:p>
            <a:r>
              <a:rPr lang="de-DE" sz="4000" b="1" dirty="0" err="1" smtClean="0"/>
              <a:t>Thank</a:t>
            </a:r>
            <a:r>
              <a:rPr lang="de-DE" sz="4000" b="1" dirty="0" smtClean="0"/>
              <a:t> </a:t>
            </a:r>
            <a:r>
              <a:rPr lang="de-DE" sz="4000" b="1" dirty="0" err="1" smtClean="0"/>
              <a:t>you</a:t>
            </a:r>
            <a:r>
              <a:rPr lang="de-DE" sz="4000" b="1" dirty="0" smtClean="0"/>
              <a:t>! </a:t>
            </a:r>
          </a:p>
          <a:p>
            <a:endParaRPr lang="de-DE" dirty="0" smtClean="0"/>
          </a:p>
          <a:p>
            <a:endParaRPr lang="de-DE" dirty="0" smtClean="0"/>
          </a:p>
          <a:p>
            <a:endParaRPr lang="de-DE" dirty="0" smtClean="0"/>
          </a:p>
          <a:p>
            <a:r>
              <a:rPr lang="de-DE" sz="2400" dirty="0" err="1" smtClean="0"/>
              <a:t>Contact</a:t>
            </a:r>
            <a:r>
              <a:rPr lang="de-DE" sz="2400" dirty="0" smtClean="0"/>
              <a:t>:</a:t>
            </a:r>
          </a:p>
          <a:p>
            <a:r>
              <a:rPr lang="de-DE" sz="2400" dirty="0" smtClean="0"/>
              <a:t>Phone: +39 340 2838455</a:t>
            </a:r>
          </a:p>
          <a:p>
            <a:r>
              <a:rPr lang="de-DE" sz="2400" dirty="0" smtClean="0"/>
              <a:t>Email: pewolter@gmx.de</a:t>
            </a:r>
          </a:p>
          <a:p>
            <a:endParaRPr lang="de-DE" dirty="0"/>
          </a:p>
        </p:txBody>
      </p:sp>
      <p:pic>
        <p:nvPicPr>
          <p:cNvPr id="921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1700808"/>
            <a:ext cx="388766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478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My</a:t>
            </a:r>
            <a:r>
              <a:rPr lang="de-DE" dirty="0" smtClean="0"/>
              <a:t> Background</a:t>
            </a:r>
            <a:endParaRPr lang="de-DE" dirty="0"/>
          </a:p>
        </p:txBody>
      </p:sp>
      <p:sp>
        <p:nvSpPr>
          <p:cNvPr id="3" name="Inhaltsplatzhalter 2"/>
          <p:cNvSpPr>
            <a:spLocks noGrp="1"/>
          </p:cNvSpPr>
          <p:nvPr>
            <p:ph sz="half" idx="1"/>
          </p:nvPr>
        </p:nvSpPr>
        <p:spPr>
          <a:xfrm>
            <a:off x="251520" y="1124744"/>
            <a:ext cx="4561780" cy="5001419"/>
          </a:xfrm>
        </p:spPr>
        <p:txBody>
          <a:bodyPr/>
          <a:lstStyle/>
          <a:p>
            <a:r>
              <a:rPr lang="de-DE" sz="2400" dirty="0" smtClean="0"/>
              <a:t>German national</a:t>
            </a:r>
          </a:p>
          <a:p>
            <a:r>
              <a:rPr lang="de-DE" sz="2400" dirty="0" smtClean="0"/>
              <a:t>Living in </a:t>
            </a:r>
            <a:r>
              <a:rPr lang="de-DE" sz="2400" dirty="0" err="1" smtClean="0"/>
              <a:t>Italy</a:t>
            </a:r>
            <a:r>
              <a:rPr lang="de-DE" sz="2400" dirty="0" smtClean="0"/>
              <a:t> </a:t>
            </a:r>
            <a:r>
              <a:rPr lang="de-DE" sz="2400" dirty="0" err="1" smtClean="0"/>
              <a:t>since</a:t>
            </a:r>
            <a:r>
              <a:rPr lang="de-DE" sz="2400" dirty="0" smtClean="0"/>
              <a:t> 1999</a:t>
            </a:r>
          </a:p>
          <a:p>
            <a:r>
              <a:rPr lang="de-DE" sz="2400" dirty="0" err="1" smtClean="0"/>
              <a:t>MSc</a:t>
            </a:r>
            <a:r>
              <a:rPr lang="de-DE" sz="2400" dirty="0" smtClean="0"/>
              <a:t> in </a:t>
            </a:r>
            <a:r>
              <a:rPr lang="de-DE" sz="2400" dirty="0" err="1" smtClean="0"/>
              <a:t>Geography</a:t>
            </a:r>
            <a:r>
              <a:rPr lang="de-DE" sz="2400" dirty="0" smtClean="0"/>
              <a:t> </a:t>
            </a:r>
          </a:p>
          <a:p>
            <a:endParaRPr lang="de-DE" sz="2400" dirty="0" smtClean="0"/>
          </a:p>
          <a:p>
            <a:r>
              <a:rPr lang="de-DE" sz="2400" dirty="0" smtClean="0"/>
              <a:t>Professional </a:t>
            </a:r>
            <a:r>
              <a:rPr lang="de-DE" sz="2400" dirty="0" err="1" smtClean="0"/>
              <a:t>experience</a:t>
            </a:r>
            <a:r>
              <a:rPr lang="de-DE" sz="2400" dirty="0" smtClean="0"/>
              <a:t>: </a:t>
            </a:r>
          </a:p>
          <a:p>
            <a:pPr>
              <a:buFont typeface="Arial" panose="020B0604020202020204" pitchFamily="34" charset="0"/>
              <a:buChar char="•"/>
            </a:pPr>
            <a:r>
              <a:rPr lang="de-DE" sz="2400" dirty="0" err="1" smtClean="0"/>
              <a:t>Watershed</a:t>
            </a:r>
            <a:r>
              <a:rPr lang="de-DE" sz="2400" dirty="0" smtClean="0"/>
              <a:t> </a:t>
            </a:r>
            <a:r>
              <a:rPr lang="de-DE" sz="2400" dirty="0" err="1" smtClean="0"/>
              <a:t>management</a:t>
            </a:r>
            <a:r>
              <a:rPr lang="de-DE" sz="2400" dirty="0" smtClean="0"/>
              <a:t> </a:t>
            </a:r>
          </a:p>
          <a:p>
            <a:pPr>
              <a:buFont typeface="Arial" panose="020B0604020202020204" pitchFamily="34" charset="0"/>
              <a:buChar char="•"/>
            </a:pPr>
            <a:r>
              <a:rPr lang="de-DE" sz="2400" dirty="0" smtClean="0"/>
              <a:t>Land </a:t>
            </a:r>
            <a:r>
              <a:rPr lang="de-DE" sz="2400" dirty="0" err="1" smtClean="0"/>
              <a:t>use</a:t>
            </a:r>
            <a:r>
              <a:rPr lang="de-DE" sz="2400" dirty="0" smtClean="0"/>
              <a:t> </a:t>
            </a:r>
            <a:r>
              <a:rPr lang="de-DE" sz="2400" dirty="0" err="1" smtClean="0"/>
              <a:t>planning</a:t>
            </a:r>
            <a:endParaRPr lang="de-DE" sz="2400" dirty="0" smtClean="0"/>
          </a:p>
          <a:p>
            <a:pPr>
              <a:buFont typeface="Arial" panose="020B0604020202020204" pitchFamily="34" charset="0"/>
              <a:buChar char="•"/>
            </a:pPr>
            <a:r>
              <a:rPr lang="de-DE" sz="2400" dirty="0" err="1" smtClean="0"/>
              <a:t>Participatory</a:t>
            </a:r>
            <a:r>
              <a:rPr lang="de-DE" sz="2400" dirty="0" smtClean="0"/>
              <a:t> </a:t>
            </a:r>
            <a:r>
              <a:rPr lang="de-DE" sz="2400" dirty="0" err="1" smtClean="0"/>
              <a:t>approaches</a:t>
            </a:r>
            <a:r>
              <a:rPr lang="de-DE" sz="2400" dirty="0" smtClean="0"/>
              <a:t> </a:t>
            </a:r>
          </a:p>
          <a:p>
            <a:pPr>
              <a:buFont typeface="Arial" panose="020B0604020202020204" pitchFamily="34" charset="0"/>
              <a:buChar char="•"/>
            </a:pPr>
            <a:r>
              <a:rPr lang="de-DE" sz="2400" dirty="0" smtClean="0"/>
              <a:t>Project </a:t>
            </a:r>
            <a:r>
              <a:rPr lang="de-DE" sz="2400" dirty="0" err="1" smtClean="0"/>
              <a:t>management</a:t>
            </a:r>
            <a:endParaRPr lang="de-DE" sz="2400" dirty="0"/>
          </a:p>
        </p:txBody>
      </p:sp>
      <p:pic>
        <p:nvPicPr>
          <p:cNvPr id="4100"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04048" y="3573016"/>
            <a:ext cx="3792905" cy="273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274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My</a:t>
            </a:r>
            <a:r>
              <a:rPr lang="de-DE" dirty="0" smtClean="0"/>
              <a:t> Field Experience (I)</a:t>
            </a:r>
            <a:endParaRPr lang="de-DE"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1166018"/>
            <a:ext cx="6571628" cy="499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971600" y="6165304"/>
            <a:ext cx="3168352" cy="246221"/>
          </a:xfrm>
          <a:prstGeom prst="rect">
            <a:avLst/>
          </a:prstGeom>
          <a:noFill/>
        </p:spPr>
        <p:txBody>
          <a:bodyPr wrap="square" rtlCol="0">
            <a:spAutoFit/>
          </a:bodyPr>
          <a:lstStyle/>
          <a:p>
            <a:r>
              <a:rPr lang="en-US" sz="1000" dirty="0" smtClean="0">
                <a:solidFill>
                  <a:prstClr val="black"/>
                </a:solidFill>
                <a:latin typeface="Calibri"/>
              </a:rPr>
              <a:t>Photo © </a:t>
            </a:r>
            <a:r>
              <a:rPr lang="en-US" sz="1000" dirty="0" err="1">
                <a:solidFill>
                  <a:prstClr val="black"/>
                </a:solidFill>
                <a:latin typeface="Calibri"/>
              </a:rPr>
              <a:t>Mikkel</a:t>
            </a:r>
            <a:r>
              <a:rPr lang="en-US" sz="1000" dirty="0">
                <a:solidFill>
                  <a:prstClr val="black"/>
                </a:solidFill>
                <a:latin typeface="Calibri"/>
              </a:rPr>
              <a:t> Alexander Grabowski</a:t>
            </a:r>
            <a:endParaRPr lang="de-DE" sz="1000" dirty="0"/>
          </a:p>
        </p:txBody>
      </p:sp>
    </p:spTree>
    <p:extLst>
      <p:ext uri="{BB962C8B-B14F-4D97-AF65-F5344CB8AC3E}">
        <p14:creationId xmlns:p14="http://schemas.microsoft.com/office/powerpoint/2010/main" val="3978274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My</a:t>
            </a:r>
            <a:r>
              <a:rPr lang="de-DE" dirty="0" smtClean="0"/>
              <a:t> Field Experience (II) </a:t>
            </a:r>
            <a:endParaRPr lang="de-DE" dirty="0"/>
          </a:p>
        </p:txBody>
      </p:sp>
      <p:pic>
        <p:nvPicPr>
          <p:cNvPr id="5125"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3608" y="1052736"/>
            <a:ext cx="6868153" cy="511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1043608" y="6165304"/>
            <a:ext cx="3024336" cy="246221"/>
          </a:xfrm>
          <a:prstGeom prst="rect">
            <a:avLst/>
          </a:prstGeom>
          <a:noFill/>
        </p:spPr>
        <p:txBody>
          <a:bodyPr wrap="square" rtlCol="0">
            <a:spAutoFit/>
          </a:bodyPr>
          <a:lstStyle/>
          <a:p>
            <a:pPr lvl="0"/>
            <a:r>
              <a:rPr lang="en-US" sz="1000" dirty="0">
                <a:solidFill>
                  <a:prstClr val="black"/>
                </a:solidFill>
                <a:latin typeface="Calibri"/>
              </a:rPr>
              <a:t>Photo © Linda de </a:t>
            </a:r>
            <a:r>
              <a:rPr lang="en-US" sz="1000" dirty="0" err="1">
                <a:solidFill>
                  <a:prstClr val="black"/>
                </a:solidFill>
                <a:latin typeface="Calibri"/>
              </a:rPr>
              <a:t>Volder</a:t>
            </a:r>
            <a:endParaRPr lang="en-US" sz="1000" dirty="0">
              <a:solidFill>
                <a:prstClr val="black"/>
              </a:solidFill>
              <a:latin typeface="Calibri"/>
            </a:endParaRPr>
          </a:p>
        </p:txBody>
      </p:sp>
    </p:spTree>
    <p:extLst>
      <p:ext uri="{BB962C8B-B14F-4D97-AF65-F5344CB8AC3E}">
        <p14:creationId xmlns:p14="http://schemas.microsoft.com/office/powerpoint/2010/main" val="3978274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My</a:t>
            </a:r>
            <a:r>
              <a:rPr lang="de-DE" dirty="0" smtClean="0"/>
              <a:t> Field Experience (III)</a:t>
            </a:r>
            <a:endParaRPr lang="de-DE" dirty="0"/>
          </a:p>
        </p:txBody>
      </p:sp>
      <p:pic>
        <p:nvPicPr>
          <p:cNvPr id="717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1412776"/>
            <a:ext cx="7083721"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790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6013" y="116632"/>
            <a:ext cx="7488237" cy="936104"/>
          </a:xfrm>
        </p:spPr>
        <p:txBody>
          <a:bodyPr/>
          <a:lstStyle/>
          <a:p>
            <a:r>
              <a:rPr lang="de-DE" sz="3200" dirty="0" smtClean="0"/>
              <a:t>The UN Food </a:t>
            </a:r>
            <a:r>
              <a:rPr lang="de-DE" sz="3200" dirty="0" err="1" smtClean="0"/>
              <a:t>and</a:t>
            </a:r>
            <a:r>
              <a:rPr lang="de-DE" sz="3200" dirty="0" smtClean="0"/>
              <a:t> </a:t>
            </a:r>
            <a:r>
              <a:rPr lang="de-DE" sz="3200" dirty="0" err="1" smtClean="0"/>
              <a:t>Agriculture</a:t>
            </a:r>
            <a:r>
              <a:rPr lang="de-DE" sz="3200" dirty="0" smtClean="0"/>
              <a:t> </a:t>
            </a:r>
            <a:r>
              <a:rPr lang="de-DE" sz="3200" dirty="0" err="1" smtClean="0"/>
              <a:t>Organization</a:t>
            </a:r>
            <a:r>
              <a:rPr lang="de-DE" sz="3200" dirty="0" smtClean="0"/>
              <a:t> (FAO) </a:t>
            </a:r>
            <a:endParaRPr lang="de-DE" sz="3200" dirty="0"/>
          </a:p>
        </p:txBody>
      </p:sp>
      <p:sp>
        <p:nvSpPr>
          <p:cNvPr id="6" name="Inhaltsplatzhalter 5"/>
          <p:cNvSpPr>
            <a:spLocks noGrp="1"/>
          </p:cNvSpPr>
          <p:nvPr>
            <p:ph sz="quarter" idx="3"/>
          </p:nvPr>
        </p:nvSpPr>
        <p:spPr>
          <a:xfrm>
            <a:off x="251520" y="4293096"/>
            <a:ext cx="8424168" cy="1656185"/>
          </a:xfrm>
        </p:spPr>
        <p:txBody>
          <a:bodyPr/>
          <a:lstStyle/>
          <a:p>
            <a:r>
              <a:rPr lang="en-US" sz="2400" dirty="0" smtClean="0"/>
              <a:t>	FAO's </a:t>
            </a:r>
            <a:r>
              <a:rPr lang="en-US" sz="2400" dirty="0"/>
              <a:t>mandate is to raise levels of </a:t>
            </a:r>
            <a:r>
              <a:rPr lang="en-US" sz="2400" b="1" dirty="0"/>
              <a:t>nutrition</a:t>
            </a:r>
            <a:r>
              <a:rPr lang="en-US" sz="2400" dirty="0"/>
              <a:t>, improve </a:t>
            </a:r>
            <a:r>
              <a:rPr lang="en-US" sz="2400" b="1" dirty="0"/>
              <a:t>agricultural productivity</a:t>
            </a:r>
            <a:r>
              <a:rPr lang="en-US" sz="2400" dirty="0"/>
              <a:t>, better the lives of </a:t>
            </a:r>
            <a:r>
              <a:rPr lang="en-US" sz="2400" b="1" dirty="0"/>
              <a:t>rural populations </a:t>
            </a:r>
            <a:r>
              <a:rPr lang="en-US" sz="2400" dirty="0"/>
              <a:t>and contribute to the </a:t>
            </a:r>
            <a:r>
              <a:rPr lang="en-US" sz="2400" b="1" dirty="0"/>
              <a:t>growth of the world economy</a:t>
            </a:r>
            <a:r>
              <a:rPr lang="en-US" sz="2400" dirty="0"/>
              <a:t>. </a:t>
            </a:r>
          </a:p>
        </p:txBody>
      </p:sp>
      <p:pic>
        <p:nvPicPr>
          <p:cNvPr id="819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483768" y="1412776"/>
            <a:ext cx="5904656"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611560" y="1412776"/>
            <a:ext cx="1648126"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6315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1104900" y="1600200"/>
            <a:ext cx="3035300" cy="4525963"/>
          </a:xfrm>
        </p:spPr>
        <p:txBody>
          <a:bodyPr/>
          <a:lstStyle/>
          <a:p>
            <a:endParaRPr lang="en-GB" altLang="de-DE" smtClean="0"/>
          </a:p>
        </p:txBody>
      </p:sp>
      <p:sp>
        <p:nvSpPr>
          <p:cNvPr id="121858" name="Rectangle 2"/>
          <p:cNvSpPr>
            <a:spLocks noGrp="1" noChangeArrowheads="1"/>
          </p:cNvSpPr>
          <p:nvPr>
            <p:ph type="title"/>
          </p:nvPr>
        </p:nvSpPr>
        <p:spPr>
          <a:xfrm>
            <a:off x="1116013" y="215900"/>
            <a:ext cx="7488237" cy="836613"/>
          </a:xfrm>
        </p:spPr>
        <p:txBody>
          <a:bodyPr/>
          <a:lstStyle/>
          <a:p>
            <a:pPr eaLnBrk="1" hangingPunct="1">
              <a:defRPr/>
            </a:pPr>
            <a:r>
              <a:rPr lang="en-US" sz="3000" dirty="0" smtClean="0">
                <a:effectLst>
                  <a:outerShdw blurRad="38100" dist="38100" dir="2700000" algn="tl">
                    <a:srgbClr val="C0C0C0"/>
                  </a:outerShdw>
                </a:effectLst>
              </a:rPr>
              <a:t>Watershed Management and Mountain </a:t>
            </a:r>
            <a:r>
              <a:rPr lang="en-US" sz="3000" dirty="0">
                <a:effectLst>
                  <a:outerShdw blurRad="38100" dist="38100" dir="2700000" algn="tl">
                    <a:srgbClr val="C0C0C0"/>
                  </a:outerShdw>
                </a:effectLst>
              </a:rPr>
              <a:t>T</a:t>
            </a:r>
            <a:r>
              <a:rPr lang="en-US" sz="3000" dirty="0" smtClean="0">
                <a:effectLst>
                  <a:outerShdw blurRad="38100" dist="38100" dir="2700000" algn="tl">
                    <a:srgbClr val="C0C0C0"/>
                  </a:outerShdw>
                </a:effectLst>
              </a:rPr>
              <a:t>eam at FAO</a:t>
            </a:r>
            <a:endParaRPr lang="en-GB" sz="3000" dirty="0" smtClean="0">
              <a:effectLst>
                <a:outerShdw blurRad="38100" dist="38100" dir="2700000" algn="tl">
                  <a:srgbClr val="C0C0C0"/>
                </a:outerShdw>
              </a:effectLst>
            </a:endParaRPr>
          </a:p>
        </p:txBody>
      </p:sp>
      <p:sp>
        <p:nvSpPr>
          <p:cNvPr id="8196" name="Text Box 11"/>
          <p:cNvSpPr txBox="1">
            <a:spLocks noChangeArrowheads="1"/>
          </p:cNvSpPr>
          <p:nvPr/>
        </p:nvSpPr>
        <p:spPr bwMode="auto">
          <a:xfrm>
            <a:off x="395288" y="1628775"/>
            <a:ext cx="4392736" cy="2462213"/>
          </a:xfrm>
          <a:prstGeom prst="rect">
            <a:avLst/>
          </a:prstGeom>
          <a:solidFill>
            <a:srgbClr val="CCFFFF"/>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ltLang="de-DE" sz="2800" b="1" dirty="0" smtClean="0">
                <a:solidFill>
                  <a:srgbClr val="000000"/>
                </a:solidFill>
              </a:rPr>
              <a:t>Topics:</a:t>
            </a:r>
          </a:p>
          <a:p>
            <a:pPr eaLnBrk="1" fontAlgn="base" hangingPunct="1">
              <a:spcBef>
                <a:spcPct val="50000"/>
              </a:spcBef>
              <a:spcAft>
                <a:spcPct val="0"/>
              </a:spcAft>
            </a:pPr>
            <a:r>
              <a:rPr lang="en-US" altLang="de-DE" sz="2800" b="1" dirty="0" smtClean="0">
                <a:solidFill>
                  <a:srgbClr val="C00000"/>
                </a:solidFill>
              </a:rPr>
              <a:t>Watershed management</a:t>
            </a:r>
          </a:p>
          <a:p>
            <a:pPr eaLnBrk="1" fontAlgn="base" hangingPunct="1">
              <a:spcBef>
                <a:spcPct val="50000"/>
              </a:spcBef>
              <a:spcAft>
                <a:spcPct val="0"/>
              </a:spcAft>
            </a:pPr>
            <a:r>
              <a:rPr lang="en-US" altLang="de-DE" sz="2800" dirty="0" smtClean="0">
                <a:solidFill>
                  <a:srgbClr val="000000"/>
                </a:solidFill>
              </a:rPr>
              <a:t>Mountain development</a:t>
            </a:r>
          </a:p>
          <a:p>
            <a:pPr eaLnBrk="1" fontAlgn="base" hangingPunct="1">
              <a:spcBef>
                <a:spcPct val="50000"/>
              </a:spcBef>
              <a:spcAft>
                <a:spcPct val="0"/>
              </a:spcAft>
            </a:pPr>
            <a:r>
              <a:rPr lang="en-US" altLang="de-DE" sz="2800" dirty="0" smtClean="0">
                <a:solidFill>
                  <a:srgbClr val="000000"/>
                </a:solidFill>
              </a:rPr>
              <a:t>Forests and water</a:t>
            </a:r>
            <a:endParaRPr lang="en-GB" altLang="de-DE" sz="2800" dirty="0" smtClean="0">
              <a:solidFill>
                <a:srgbClr val="000000"/>
              </a:solidFill>
            </a:endParaRPr>
          </a:p>
        </p:txBody>
      </p:sp>
      <p:sp>
        <p:nvSpPr>
          <p:cNvPr id="8197" name="Text Box 12"/>
          <p:cNvSpPr txBox="1">
            <a:spLocks noChangeArrowheads="1"/>
          </p:cNvSpPr>
          <p:nvPr/>
        </p:nvSpPr>
        <p:spPr bwMode="auto">
          <a:xfrm>
            <a:off x="4932040" y="1628775"/>
            <a:ext cx="3960812" cy="2462213"/>
          </a:xfrm>
          <a:prstGeom prst="rect">
            <a:avLst/>
          </a:prstGeom>
          <a:solidFill>
            <a:srgbClr val="CCFFFF"/>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ltLang="de-DE" sz="2800" b="1" dirty="0" smtClean="0">
                <a:solidFill>
                  <a:srgbClr val="000000"/>
                </a:solidFill>
              </a:rPr>
              <a:t>Types of work:</a:t>
            </a:r>
          </a:p>
          <a:p>
            <a:pPr eaLnBrk="1" fontAlgn="base" hangingPunct="1">
              <a:spcBef>
                <a:spcPct val="50000"/>
              </a:spcBef>
              <a:spcAft>
                <a:spcPct val="0"/>
              </a:spcAft>
            </a:pPr>
            <a:r>
              <a:rPr lang="en-US" altLang="de-DE" sz="2800" dirty="0" smtClean="0">
                <a:solidFill>
                  <a:srgbClr val="000000"/>
                </a:solidFill>
              </a:rPr>
              <a:t>Normative activities</a:t>
            </a:r>
          </a:p>
          <a:p>
            <a:pPr eaLnBrk="1" fontAlgn="base" hangingPunct="1">
              <a:spcBef>
                <a:spcPct val="50000"/>
              </a:spcBef>
              <a:spcAft>
                <a:spcPct val="0"/>
              </a:spcAft>
            </a:pPr>
            <a:r>
              <a:rPr lang="en-US" altLang="de-DE" sz="2800" b="1" dirty="0" smtClean="0">
                <a:solidFill>
                  <a:srgbClr val="C00000"/>
                </a:solidFill>
              </a:rPr>
              <a:t>Field projects</a:t>
            </a:r>
          </a:p>
          <a:p>
            <a:pPr eaLnBrk="1" fontAlgn="base" hangingPunct="1">
              <a:spcBef>
                <a:spcPct val="50000"/>
              </a:spcBef>
              <a:spcAft>
                <a:spcPct val="0"/>
              </a:spcAft>
            </a:pPr>
            <a:r>
              <a:rPr lang="en-US" altLang="de-DE" sz="2800" dirty="0" smtClean="0">
                <a:solidFill>
                  <a:srgbClr val="000000"/>
                </a:solidFill>
              </a:rPr>
              <a:t>International processes</a:t>
            </a:r>
            <a:endParaRPr lang="en-GB" altLang="de-DE" sz="2800" dirty="0" smtClean="0">
              <a:solidFill>
                <a:srgbClr val="000000"/>
              </a:solidFill>
            </a:endParaRPr>
          </a:p>
        </p:txBody>
      </p:sp>
      <p:sp>
        <p:nvSpPr>
          <p:cNvPr id="6" name="TextBox 5"/>
          <p:cNvSpPr txBox="1"/>
          <p:nvPr/>
        </p:nvSpPr>
        <p:spPr>
          <a:xfrm>
            <a:off x="1763713" y="5661025"/>
            <a:ext cx="5400675" cy="523875"/>
          </a:xfrm>
          <a:prstGeom prst="rect">
            <a:avLst/>
          </a:prstGeom>
          <a:solidFill>
            <a:schemeClr val="tx2">
              <a:lumMod val="20000"/>
              <a:lumOff val="80000"/>
            </a:schemeClr>
          </a:solidFill>
          <a:ln>
            <a:solidFill>
              <a:srgbClr val="002060"/>
            </a:solidFill>
          </a:ln>
        </p:spPr>
        <p:txBody>
          <a:bodyPr>
            <a:spAutoFit/>
          </a:bodyPr>
          <a:lstStyle/>
          <a:p>
            <a:pPr algn="ctr" fontAlgn="base">
              <a:spcBef>
                <a:spcPct val="0"/>
              </a:spcBef>
              <a:spcAft>
                <a:spcPct val="0"/>
              </a:spcAft>
              <a:defRPr/>
            </a:pPr>
            <a:r>
              <a:rPr lang="en-US" sz="2800" dirty="0">
                <a:solidFill>
                  <a:srgbClr val="000000"/>
                </a:solidFill>
              </a:rPr>
              <a:t>Mountain Partnership</a:t>
            </a:r>
          </a:p>
        </p:txBody>
      </p:sp>
      <p:sp>
        <p:nvSpPr>
          <p:cNvPr id="8" name="TextBox 7"/>
          <p:cNvSpPr txBox="1"/>
          <p:nvPr/>
        </p:nvSpPr>
        <p:spPr>
          <a:xfrm>
            <a:off x="1763713" y="4652963"/>
            <a:ext cx="5400675" cy="523875"/>
          </a:xfrm>
          <a:prstGeom prst="rect">
            <a:avLst/>
          </a:prstGeom>
          <a:solidFill>
            <a:schemeClr val="tx2">
              <a:lumMod val="20000"/>
              <a:lumOff val="80000"/>
            </a:schemeClr>
          </a:solidFill>
          <a:ln>
            <a:solidFill>
              <a:srgbClr val="002060"/>
            </a:solidFill>
          </a:ln>
        </p:spPr>
        <p:txBody>
          <a:bodyPr>
            <a:spAutoFit/>
          </a:bodyPr>
          <a:lstStyle/>
          <a:p>
            <a:pPr fontAlgn="base">
              <a:spcBef>
                <a:spcPct val="0"/>
              </a:spcBef>
              <a:spcAft>
                <a:spcPct val="0"/>
              </a:spcAft>
              <a:defRPr/>
            </a:pPr>
            <a:r>
              <a:rPr lang="en-US" sz="2800" dirty="0">
                <a:solidFill>
                  <a:srgbClr val="000000"/>
                </a:solidFill>
              </a:rPr>
              <a:t>Inter-departmental collaboration</a:t>
            </a:r>
          </a:p>
        </p:txBody>
      </p:sp>
    </p:spTree>
    <p:extLst>
      <p:ext uri="{BB962C8B-B14F-4D97-AF65-F5344CB8AC3E}">
        <p14:creationId xmlns:p14="http://schemas.microsoft.com/office/powerpoint/2010/main" val="3790816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Watershed</a:t>
            </a:r>
            <a:r>
              <a:rPr lang="de-DE" dirty="0" smtClean="0"/>
              <a:t> </a:t>
            </a:r>
            <a:r>
              <a:rPr lang="de-DE" dirty="0" err="1" smtClean="0"/>
              <a:t>management</a:t>
            </a:r>
            <a:r>
              <a:rPr lang="de-DE" dirty="0" smtClean="0"/>
              <a:t> </a:t>
            </a:r>
            <a:endParaRPr lang="de-DE" dirty="0"/>
          </a:p>
        </p:txBody>
      </p:sp>
      <p:sp>
        <p:nvSpPr>
          <p:cNvPr id="3" name="Inhaltsplatzhalter 2"/>
          <p:cNvSpPr>
            <a:spLocks noGrp="1"/>
          </p:cNvSpPr>
          <p:nvPr>
            <p:ph idx="1"/>
          </p:nvPr>
        </p:nvSpPr>
        <p:spPr>
          <a:xfrm>
            <a:off x="899592" y="1052736"/>
            <a:ext cx="7570788" cy="5472608"/>
          </a:xfrm>
        </p:spPr>
        <p:txBody>
          <a:bodyPr/>
          <a:lstStyle/>
          <a:p>
            <a:pPr marL="0" indent="0" algn="just"/>
            <a:r>
              <a:rPr lang="en-US" sz="2400" dirty="0" smtClean="0"/>
              <a:t>Watershed management is any human action aimed at ensuring a sustainable use of all watershed resources and:</a:t>
            </a:r>
          </a:p>
          <a:p>
            <a:pPr algn="just">
              <a:spcBef>
                <a:spcPts val="0"/>
              </a:spcBef>
            </a:pPr>
            <a:endParaRPr lang="en-US" sz="2400" dirty="0" smtClean="0"/>
          </a:p>
          <a:p>
            <a:pPr>
              <a:buFont typeface="Arial" panose="020B0604020202020204" pitchFamily="34" charset="0"/>
              <a:buChar char="•"/>
            </a:pPr>
            <a:r>
              <a:rPr lang="en-US" sz="2000" dirty="0" smtClean="0"/>
              <a:t>promotes a more efficient and rationale use of natural resources; </a:t>
            </a:r>
          </a:p>
          <a:p>
            <a:pPr>
              <a:buFont typeface="Arial" panose="020B0604020202020204" pitchFamily="34" charset="0"/>
              <a:buChar char="•"/>
            </a:pPr>
            <a:r>
              <a:rPr lang="en-US" sz="2000" dirty="0" smtClean="0"/>
              <a:t>addresses different land use systems in an integrated way;</a:t>
            </a:r>
          </a:p>
          <a:p>
            <a:pPr>
              <a:buFont typeface="Arial" panose="020B0604020202020204" pitchFamily="34" charset="0"/>
              <a:buChar char="•"/>
            </a:pPr>
            <a:r>
              <a:rPr lang="en-US" sz="2000" dirty="0" smtClean="0"/>
              <a:t>applies by definition a landscape approach;</a:t>
            </a:r>
          </a:p>
          <a:p>
            <a:pPr>
              <a:buFont typeface="Arial" panose="020B0604020202020204" pitchFamily="34" charset="0"/>
              <a:buChar char="•"/>
            </a:pPr>
            <a:r>
              <a:rPr lang="en-US" sz="2000" dirty="0" smtClean="0"/>
              <a:t>diversifies livelihood options;</a:t>
            </a:r>
          </a:p>
          <a:p>
            <a:pPr>
              <a:buFont typeface="Arial" panose="020B0604020202020204" pitchFamily="34" charset="0"/>
              <a:buChar char="•"/>
            </a:pPr>
            <a:r>
              <a:rPr lang="en-US" sz="2000" dirty="0"/>
              <a:t>b</a:t>
            </a:r>
            <a:r>
              <a:rPr lang="en-US" sz="2000" dirty="0" smtClean="0"/>
              <a:t>uilds on traditional local experiences in mountain areas;</a:t>
            </a:r>
          </a:p>
          <a:p>
            <a:pPr>
              <a:buFont typeface="Arial" panose="020B0604020202020204" pitchFamily="34" charset="0"/>
              <a:buChar char="•"/>
            </a:pPr>
            <a:r>
              <a:rPr lang="en-US" sz="2000" dirty="0"/>
              <a:t>a</a:t>
            </a:r>
            <a:r>
              <a:rPr lang="en-US" sz="2000" dirty="0" smtClean="0"/>
              <a:t>pplies participatory approaches and establishes enabling institutional mechanisms to empower local communities;</a:t>
            </a:r>
          </a:p>
          <a:p>
            <a:pPr>
              <a:buFont typeface="Arial" panose="020B0604020202020204" pitchFamily="34" charset="0"/>
              <a:buChar char="•"/>
            </a:pPr>
            <a:r>
              <a:rPr lang="en-US" sz="2000" dirty="0" smtClean="0"/>
              <a:t>builds climate change resilience; and </a:t>
            </a:r>
            <a:endParaRPr lang="de-DE" sz="2000" dirty="0" smtClean="0"/>
          </a:p>
          <a:p>
            <a:pPr>
              <a:buFont typeface="Arial" panose="020B0604020202020204" pitchFamily="34" charset="0"/>
              <a:buChar char="•"/>
            </a:pPr>
            <a:r>
              <a:rPr lang="en-US" sz="2000" dirty="0" smtClean="0"/>
              <a:t>improves food security.</a:t>
            </a:r>
          </a:p>
        </p:txBody>
      </p:sp>
    </p:spTree>
    <p:extLst>
      <p:ext uri="{BB962C8B-B14F-4D97-AF65-F5344CB8AC3E}">
        <p14:creationId xmlns:p14="http://schemas.microsoft.com/office/powerpoint/2010/main" val="215481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Fouta</a:t>
            </a:r>
            <a:r>
              <a:rPr lang="de-DE" dirty="0" smtClean="0"/>
              <a:t> </a:t>
            </a:r>
            <a:r>
              <a:rPr lang="de-DE" dirty="0" err="1" smtClean="0"/>
              <a:t>Djallon</a:t>
            </a:r>
            <a:r>
              <a:rPr lang="de-DE" dirty="0" smtClean="0"/>
              <a:t> </a:t>
            </a:r>
            <a:r>
              <a:rPr lang="de-DE" dirty="0" err="1" smtClean="0"/>
              <a:t>Highlands</a:t>
            </a:r>
            <a:endParaRPr lang="de-DE" dirty="0"/>
          </a:p>
        </p:txBody>
      </p:sp>
      <p:sp>
        <p:nvSpPr>
          <p:cNvPr id="3" name="Inhaltsplatzhalter 2"/>
          <p:cNvSpPr>
            <a:spLocks noGrp="1"/>
          </p:cNvSpPr>
          <p:nvPr>
            <p:ph idx="1"/>
          </p:nvPr>
        </p:nvSpPr>
        <p:spPr/>
        <p:txBody>
          <a:bodyPr/>
          <a:lstStyle/>
          <a:p>
            <a:endParaRPr lang="de-DE"/>
          </a:p>
        </p:txBody>
      </p:sp>
      <p:pic>
        <p:nvPicPr>
          <p:cNvPr id="8194" name="Picture 2" descr="H:\FOM business\IPROMO prep\FD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852" y="1556792"/>
            <a:ext cx="7236296" cy="475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953852" y="6309320"/>
            <a:ext cx="2826060" cy="246221"/>
          </a:xfrm>
          <a:prstGeom prst="rect">
            <a:avLst/>
          </a:prstGeom>
          <a:noFill/>
        </p:spPr>
        <p:txBody>
          <a:bodyPr wrap="square" rtlCol="0">
            <a:spAutoFit/>
          </a:bodyPr>
          <a:lstStyle/>
          <a:p>
            <a:pPr lvl="0"/>
            <a:r>
              <a:rPr lang="en-US" sz="1000" dirty="0">
                <a:solidFill>
                  <a:prstClr val="black"/>
                </a:solidFill>
                <a:latin typeface="Calibri"/>
              </a:rPr>
              <a:t>Photo © </a:t>
            </a:r>
            <a:r>
              <a:rPr lang="en-US" sz="1000" dirty="0" smtClean="0">
                <a:solidFill>
                  <a:prstClr val="black"/>
                </a:solidFill>
                <a:latin typeface="Calibri"/>
              </a:rPr>
              <a:t>Thomas Hofer</a:t>
            </a:r>
            <a:endParaRPr lang="de-DE" sz="1000" dirty="0">
              <a:solidFill>
                <a:srgbClr val="000000"/>
              </a:solidFill>
            </a:endParaRPr>
          </a:p>
        </p:txBody>
      </p:sp>
    </p:spTree>
    <p:extLst>
      <p:ext uri="{BB962C8B-B14F-4D97-AF65-F5344CB8AC3E}">
        <p14:creationId xmlns:p14="http://schemas.microsoft.com/office/powerpoint/2010/main" val="4190868303"/>
      </p:ext>
    </p:extLst>
  </p:cSld>
  <p:clrMapOvr>
    <a:masterClrMapping/>
  </p:clrMapOvr>
  <p:timing>
    <p:tnLst>
      <p:par>
        <p:cTn id="1" dur="indefinite" restart="never" nodeType="tmRoot"/>
      </p:par>
    </p:tnLst>
  </p:timing>
</p:sld>
</file>

<file path=ppt/theme/theme1.xml><?xml version="1.0" encoding="utf-8"?>
<a:theme xmlns:a="http://schemas.openxmlformats.org/drawingml/2006/main" name="Psychedelika">
  <a:themeElements>
    <a:clrScheme name="Psychedelik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sychedeli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sychedelik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sychedelik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sychedelik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sychedelik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sychedelik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sychedelik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sychedelik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sychedelik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sychedelik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sychedelik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sychedelik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sychedelik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977</Words>
  <Application>Microsoft Office PowerPoint</Application>
  <PresentationFormat>Bildschirmpräsentation (4:3)</PresentationFormat>
  <Paragraphs>127</Paragraphs>
  <Slides>12</Slides>
  <Notes>9</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12</vt:i4>
      </vt:variant>
    </vt:vector>
  </HeadingPairs>
  <TitlesOfParts>
    <vt:vector size="14" baseType="lpstr">
      <vt:lpstr>Psychedelika</vt:lpstr>
      <vt:lpstr>Microsoft PowerPoint 97-2003-Präsentation</vt:lpstr>
      <vt:lpstr>IPROMO 2015  Food security in mountain areas  “Extraordinary Potential” </vt:lpstr>
      <vt:lpstr>My Background</vt:lpstr>
      <vt:lpstr>My Field Experience (I)</vt:lpstr>
      <vt:lpstr>My Field Experience (II) </vt:lpstr>
      <vt:lpstr>My Field Experience (III)</vt:lpstr>
      <vt:lpstr>The UN Food and Agriculture Organization (FAO) </vt:lpstr>
      <vt:lpstr>Watershed Management and Mountain Team at FAO</vt:lpstr>
      <vt:lpstr>Watershed management </vt:lpstr>
      <vt:lpstr>Fouta Djallon Highlands</vt:lpstr>
      <vt:lpstr>Morocco </vt:lpstr>
      <vt:lpstr>Knowledge Management</vt:lpstr>
      <vt:lpstr>PowerPoint-Präsentation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Sven</dc:creator>
  <cp:lastModifiedBy>Sven</cp:lastModifiedBy>
  <cp:revision>27</cp:revision>
  <dcterms:created xsi:type="dcterms:W3CDTF">2015-06-18T21:11:10Z</dcterms:created>
  <dcterms:modified xsi:type="dcterms:W3CDTF">2015-06-21T08:45:27Z</dcterms:modified>
</cp:coreProperties>
</file>