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handoutMasterIdLst>
    <p:handoutMasterId r:id="rId61"/>
  </p:handoutMasterIdLst>
  <p:sldIdLst>
    <p:sldId id="386" r:id="rId2"/>
    <p:sldId id="655" r:id="rId3"/>
    <p:sldId id="600" r:id="rId4"/>
    <p:sldId id="663" r:id="rId5"/>
    <p:sldId id="693" r:id="rId6"/>
    <p:sldId id="664" r:id="rId7"/>
    <p:sldId id="605" r:id="rId8"/>
    <p:sldId id="651" r:id="rId9"/>
    <p:sldId id="652" r:id="rId10"/>
    <p:sldId id="653" r:id="rId11"/>
    <p:sldId id="665" r:id="rId12"/>
    <p:sldId id="666" r:id="rId13"/>
    <p:sldId id="667" r:id="rId14"/>
    <p:sldId id="668" r:id="rId15"/>
    <p:sldId id="656" r:id="rId16"/>
    <p:sldId id="657" r:id="rId17"/>
    <p:sldId id="658" r:id="rId18"/>
    <p:sldId id="659" r:id="rId19"/>
    <p:sldId id="612" r:id="rId20"/>
    <p:sldId id="694" r:id="rId21"/>
    <p:sldId id="613" r:id="rId22"/>
    <p:sldId id="614" r:id="rId23"/>
    <p:sldId id="625" r:id="rId24"/>
    <p:sldId id="626" r:id="rId25"/>
    <p:sldId id="628" r:id="rId26"/>
    <p:sldId id="629" r:id="rId27"/>
    <p:sldId id="695" r:id="rId28"/>
    <p:sldId id="630" r:id="rId29"/>
    <p:sldId id="631" r:id="rId30"/>
    <p:sldId id="640" r:id="rId31"/>
    <p:sldId id="641" r:id="rId32"/>
    <p:sldId id="642" r:id="rId33"/>
    <p:sldId id="632" r:id="rId34"/>
    <p:sldId id="633" r:id="rId35"/>
    <p:sldId id="634" r:id="rId36"/>
    <p:sldId id="635" r:id="rId37"/>
    <p:sldId id="636" r:id="rId38"/>
    <p:sldId id="637" r:id="rId39"/>
    <p:sldId id="689" r:id="rId40"/>
    <p:sldId id="670" r:id="rId41"/>
    <p:sldId id="669" r:id="rId42"/>
    <p:sldId id="673" r:id="rId43"/>
    <p:sldId id="674" r:id="rId44"/>
    <p:sldId id="675" r:id="rId45"/>
    <p:sldId id="676" r:id="rId46"/>
    <p:sldId id="678" r:id="rId47"/>
    <p:sldId id="679" r:id="rId48"/>
    <p:sldId id="680" r:id="rId49"/>
    <p:sldId id="681" r:id="rId50"/>
    <p:sldId id="682" r:id="rId51"/>
    <p:sldId id="683" r:id="rId52"/>
    <p:sldId id="686" r:id="rId53"/>
    <p:sldId id="692" r:id="rId54"/>
    <p:sldId id="691" r:id="rId55"/>
    <p:sldId id="687" r:id="rId56"/>
    <p:sldId id="688" r:id="rId57"/>
    <p:sldId id="690" r:id="rId58"/>
    <p:sldId id="486" r:id="rId59"/>
  </p:sldIdLst>
  <p:sldSz cx="9144000" cy="6858000" type="screen4x3"/>
  <p:notesSz cx="6854825" cy="9713913"/>
  <p:defaultTextStyle>
    <a:defPPr>
      <a:defRPr lang="it-I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064">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CCCC"/>
    <a:srgbClr val="FFCC66"/>
    <a:srgbClr val="FFCC00"/>
    <a:srgbClr val="CC33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Stile medio 2 - Color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Stile medio 4 - Colore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Stile medio 4 - Color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Stile chiaro 2 - Color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Stile chiaro 1 - Color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E25E649-3F16-4E02-A733-19D2CDBF48F0}" styleName="Stile medio 3 - Colore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505E3EF-67EA-436B-97B2-0124C06EBD24}" styleName="Stile medio 4 - Color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7AC3CCA-C797-4891-BE02-D94E43425B78}" styleName="Stile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Stile con tema 2 - Colore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Stile con tema 2 - Colore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Stile con tema 2 - Colore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4C1A8A3-306A-4EB7-A6B1-4F7E0EB9C5D6}" styleName="Stile medio 3 - Colore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16D9F66E-5EB9-4882-86FB-DCBF35E3C3E4}" styleName="Stile medio 4 - Color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49" autoAdjust="0"/>
    <p:restoredTop sz="94590" autoAdjust="0"/>
  </p:normalViewPr>
  <p:slideViewPr>
    <p:cSldViewPr>
      <p:cViewPr varScale="1">
        <p:scale>
          <a:sx n="69" d="100"/>
          <a:sy n="69" d="100"/>
        </p:scale>
        <p:origin x="1176" y="44"/>
      </p:cViewPr>
      <p:guideLst>
        <p:guide orient="horz" pos="206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181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0"/>
            <a:ext cx="2970213"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it-IT"/>
          </a:p>
        </p:txBody>
      </p:sp>
      <p:sp>
        <p:nvSpPr>
          <p:cNvPr id="82947" name="Rectangle 3"/>
          <p:cNvSpPr>
            <a:spLocks noGrp="1" noChangeArrowheads="1"/>
          </p:cNvSpPr>
          <p:nvPr>
            <p:ph type="dt" sz="quarter" idx="1"/>
          </p:nvPr>
        </p:nvSpPr>
        <p:spPr bwMode="auto">
          <a:xfrm>
            <a:off x="3884613" y="0"/>
            <a:ext cx="2970212"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it-IT"/>
          </a:p>
        </p:txBody>
      </p:sp>
      <p:sp>
        <p:nvSpPr>
          <p:cNvPr id="82948" name="Rectangle 4"/>
          <p:cNvSpPr>
            <a:spLocks noGrp="1" noChangeArrowheads="1"/>
          </p:cNvSpPr>
          <p:nvPr>
            <p:ph type="ftr" sz="quarter" idx="2"/>
          </p:nvPr>
        </p:nvSpPr>
        <p:spPr bwMode="auto">
          <a:xfrm>
            <a:off x="0" y="9228138"/>
            <a:ext cx="2970213"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it-IT"/>
          </a:p>
        </p:txBody>
      </p:sp>
      <p:sp>
        <p:nvSpPr>
          <p:cNvPr id="82949" name="Rectangle 5"/>
          <p:cNvSpPr>
            <a:spLocks noGrp="1" noChangeArrowheads="1"/>
          </p:cNvSpPr>
          <p:nvPr>
            <p:ph type="sldNum" sz="quarter" idx="3"/>
          </p:nvPr>
        </p:nvSpPr>
        <p:spPr bwMode="auto">
          <a:xfrm>
            <a:off x="3884613" y="9228138"/>
            <a:ext cx="2970212"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E63A6B20-50B7-43E5-9972-31333BFF1A64}" type="slidenum">
              <a:rPr lang="it-IT"/>
              <a:pPr>
                <a:defRPr/>
              </a:pPr>
              <a:t>‹N›</a:t>
            </a:fld>
            <a:endParaRPr lang="it-IT"/>
          </a:p>
        </p:txBody>
      </p:sp>
    </p:spTree>
    <p:extLst>
      <p:ext uri="{BB962C8B-B14F-4D97-AF65-F5344CB8AC3E}">
        <p14:creationId xmlns:p14="http://schemas.microsoft.com/office/powerpoint/2010/main" val="6175683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0213"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it-IT"/>
          </a:p>
        </p:txBody>
      </p:sp>
      <p:sp>
        <p:nvSpPr>
          <p:cNvPr id="3075" name="Rectangle 3"/>
          <p:cNvSpPr>
            <a:spLocks noGrp="1" noChangeArrowheads="1"/>
          </p:cNvSpPr>
          <p:nvPr>
            <p:ph type="dt" idx="1"/>
          </p:nvPr>
        </p:nvSpPr>
        <p:spPr bwMode="auto">
          <a:xfrm>
            <a:off x="3883025" y="0"/>
            <a:ext cx="2970213"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it-IT"/>
          </a:p>
        </p:txBody>
      </p:sp>
      <p:sp>
        <p:nvSpPr>
          <p:cNvPr id="72708" name="Rectangle 4"/>
          <p:cNvSpPr>
            <a:spLocks noGrp="1" noRot="1" noChangeAspect="1" noChangeArrowheads="1" noTextEdit="1"/>
          </p:cNvSpPr>
          <p:nvPr>
            <p:ph type="sldImg" idx="2"/>
          </p:nvPr>
        </p:nvSpPr>
        <p:spPr bwMode="auto">
          <a:xfrm>
            <a:off x="998538" y="728663"/>
            <a:ext cx="4857750" cy="364331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614863"/>
            <a:ext cx="5483225" cy="437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3078" name="Rectangle 6"/>
          <p:cNvSpPr>
            <a:spLocks noGrp="1" noChangeArrowheads="1"/>
          </p:cNvSpPr>
          <p:nvPr>
            <p:ph type="ftr" sz="quarter" idx="4"/>
          </p:nvPr>
        </p:nvSpPr>
        <p:spPr bwMode="auto">
          <a:xfrm>
            <a:off x="0" y="9226550"/>
            <a:ext cx="2970213"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it-IT"/>
          </a:p>
        </p:txBody>
      </p:sp>
      <p:sp>
        <p:nvSpPr>
          <p:cNvPr id="3079" name="Rectangle 7"/>
          <p:cNvSpPr>
            <a:spLocks noGrp="1" noChangeArrowheads="1"/>
          </p:cNvSpPr>
          <p:nvPr>
            <p:ph type="sldNum" sz="quarter" idx="5"/>
          </p:nvPr>
        </p:nvSpPr>
        <p:spPr bwMode="auto">
          <a:xfrm>
            <a:off x="3883025" y="9226550"/>
            <a:ext cx="2970213"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3D4A4130-C105-4FB7-BA41-41D648120F29}" type="slidenum">
              <a:rPr lang="it-IT"/>
              <a:pPr>
                <a:defRPr/>
              </a:pPr>
              <a:t>‹N›</a:t>
            </a:fld>
            <a:endParaRPr lang="it-IT"/>
          </a:p>
        </p:txBody>
      </p:sp>
    </p:spTree>
    <p:extLst>
      <p:ext uri="{BB962C8B-B14F-4D97-AF65-F5344CB8AC3E}">
        <p14:creationId xmlns:p14="http://schemas.microsoft.com/office/powerpoint/2010/main" val="16240416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3D4A4130-C105-4FB7-BA41-41D648120F29}" type="slidenum">
              <a:rPr lang="it-IT" smtClean="0"/>
              <a:pPr>
                <a:defRPr/>
              </a:pPr>
              <a:t>7</a:t>
            </a:fld>
            <a:endParaRPr lang="it-IT"/>
          </a:p>
        </p:txBody>
      </p:sp>
    </p:spTree>
    <p:extLst>
      <p:ext uri="{BB962C8B-B14F-4D97-AF65-F5344CB8AC3E}">
        <p14:creationId xmlns:p14="http://schemas.microsoft.com/office/powerpoint/2010/main" val="1687388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0BF4312-4CFA-41B2-9C54-C1F93E865F7D}" type="slidenum">
              <a:rPr lang="it-IT" smtClean="0"/>
              <a:t>50</a:t>
            </a:fld>
            <a:endParaRPr lang="it-IT"/>
          </a:p>
        </p:txBody>
      </p:sp>
    </p:spTree>
    <p:extLst>
      <p:ext uri="{BB962C8B-B14F-4D97-AF65-F5344CB8AC3E}">
        <p14:creationId xmlns:p14="http://schemas.microsoft.com/office/powerpoint/2010/main" val="2452973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4E14160D-C0F2-429A-9D06-31B195C30D76}" type="slidenum">
              <a:rPr lang="it-IT" smtClean="0"/>
              <a:t>20</a:t>
            </a:fld>
            <a:endParaRPr lang="it-IT"/>
          </a:p>
        </p:txBody>
      </p:sp>
    </p:spTree>
    <p:extLst>
      <p:ext uri="{BB962C8B-B14F-4D97-AF65-F5344CB8AC3E}">
        <p14:creationId xmlns:p14="http://schemas.microsoft.com/office/powerpoint/2010/main" val="2654330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0585F264-B31B-4897-9448-AB60D2D0C9C5}" type="slidenum">
              <a:rPr lang="it-IT" altLang="it-IT"/>
              <a:pPr eaLnBrk="1" hangingPunct="1">
                <a:spcBef>
                  <a:spcPct val="0"/>
                </a:spcBef>
              </a:pPr>
              <a:t>27</a:t>
            </a:fld>
            <a:endParaRPr lang="it-IT" altLang="it-IT"/>
          </a:p>
        </p:txBody>
      </p:sp>
      <p:sp>
        <p:nvSpPr>
          <p:cNvPr id="79875" name="Rectangle 2"/>
          <p:cNvSpPr>
            <a:spLocks noGrp="1" noRot="1" noChangeAspect="1" noChangeArrowheads="1" noTextEdit="1"/>
          </p:cNvSpPr>
          <p:nvPr>
            <p:ph type="sldImg"/>
          </p:nvPr>
        </p:nvSpPr>
        <p:spPr>
          <a:xfrm>
            <a:off x="942975" y="746125"/>
            <a:ext cx="4973638" cy="3730625"/>
          </a:xfrm>
          <a:ln/>
        </p:spPr>
      </p:sp>
      <p:sp>
        <p:nvSpPr>
          <p:cNvPr id="79876"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14195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Times New Roman" pitchFamily="18" charset="0"/>
              </a:defRPr>
            </a:lvl1pPr>
            <a:lvl2pPr marL="804763" indent="-309524" eaLnBrk="0" hangingPunct="0">
              <a:spcBef>
                <a:spcPct val="30000"/>
              </a:spcBef>
              <a:defRPr sz="1300">
                <a:solidFill>
                  <a:schemeClr val="tx1"/>
                </a:solidFill>
                <a:latin typeface="Times New Roman" pitchFamily="18" charset="0"/>
              </a:defRPr>
            </a:lvl2pPr>
            <a:lvl3pPr marL="1238098" indent="-247620" eaLnBrk="0" hangingPunct="0">
              <a:spcBef>
                <a:spcPct val="30000"/>
              </a:spcBef>
              <a:defRPr sz="1300">
                <a:solidFill>
                  <a:schemeClr val="tx1"/>
                </a:solidFill>
                <a:latin typeface="Times New Roman" pitchFamily="18" charset="0"/>
              </a:defRPr>
            </a:lvl3pPr>
            <a:lvl4pPr marL="1733337" indent="-247620" eaLnBrk="0" hangingPunct="0">
              <a:spcBef>
                <a:spcPct val="30000"/>
              </a:spcBef>
              <a:defRPr sz="1300">
                <a:solidFill>
                  <a:schemeClr val="tx1"/>
                </a:solidFill>
                <a:latin typeface="Times New Roman" pitchFamily="18" charset="0"/>
              </a:defRPr>
            </a:lvl4pPr>
            <a:lvl5pPr marL="2228576" indent="-247620" eaLnBrk="0" hangingPunct="0">
              <a:spcBef>
                <a:spcPct val="30000"/>
              </a:spcBef>
              <a:defRPr sz="1300">
                <a:solidFill>
                  <a:schemeClr val="tx1"/>
                </a:solidFill>
                <a:latin typeface="Times New Roman" pitchFamily="18" charset="0"/>
              </a:defRPr>
            </a:lvl5pPr>
            <a:lvl6pPr marL="2723815" indent="-247620" eaLnBrk="0" fontAlgn="base" hangingPunct="0">
              <a:spcBef>
                <a:spcPct val="30000"/>
              </a:spcBef>
              <a:spcAft>
                <a:spcPct val="0"/>
              </a:spcAft>
              <a:defRPr sz="1300">
                <a:solidFill>
                  <a:schemeClr val="tx1"/>
                </a:solidFill>
                <a:latin typeface="Times New Roman" pitchFamily="18" charset="0"/>
              </a:defRPr>
            </a:lvl6pPr>
            <a:lvl7pPr marL="3219054" indent="-247620" eaLnBrk="0" fontAlgn="base" hangingPunct="0">
              <a:spcBef>
                <a:spcPct val="30000"/>
              </a:spcBef>
              <a:spcAft>
                <a:spcPct val="0"/>
              </a:spcAft>
              <a:defRPr sz="1300">
                <a:solidFill>
                  <a:schemeClr val="tx1"/>
                </a:solidFill>
                <a:latin typeface="Times New Roman" pitchFamily="18" charset="0"/>
              </a:defRPr>
            </a:lvl7pPr>
            <a:lvl8pPr marL="3714293" indent="-247620" eaLnBrk="0" fontAlgn="base" hangingPunct="0">
              <a:spcBef>
                <a:spcPct val="30000"/>
              </a:spcBef>
              <a:spcAft>
                <a:spcPct val="0"/>
              </a:spcAft>
              <a:defRPr sz="1300">
                <a:solidFill>
                  <a:schemeClr val="tx1"/>
                </a:solidFill>
                <a:latin typeface="Times New Roman" pitchFamily="18" charset="0"/>
              </a:defRPr>
            </a:lvl8pPr>
            <a:lvl9pPr marL="4209532" indent="-247620"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fld id="{34A8A75C-058C-4319-A4D8-4F0C9AD4E84B}" type="slidenum">
              <a:rPr lang="it-IT" altLang="it-IT" smtClean="0"/>
              <a:pPr eaLnBrk="1" hangingPunct="1">
                <a:spcBef>
                  <a:spcPct val="0"/>
                </a:spcBef>
              </a:pPr>
              <a:t>28</a:t>
            </a:fld>
            <a:endParaRPr lang="it-IT" altLang="it-IT" smtClean="0"/>
          </a:p>
        </p:txBody>
      </p:sp>
      <p:sp>
        <p:nvSpPr>
          <p:cNvPr id="80899" name="Rectangle 2"/>
          <p:cNvSpPr>
            <a:spLocks noGrp="1" noRot="1" noChangeAspect="1" noChangeArrowheads="1" noTextEdit="1"/>
          </p:cNvSpPr>
          <p:nvPr>
            <p:ph type="sldImg"/>
          </p:nvPr>
        </p:nvSpPr>
        <p:spPr>
          <a:xfrm>
            <a:off x="993775" y="768350"/>
            <a:ext cx="5113338" cy="3836988"/>
          </a:xfrm>
          <a:ln/>
        </p:spPr>
      </p:sp>
      <p:sp>
        <p:nvSpPr>
          <p:cNvPr id="80900"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2386038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Times New Roman" pitchFamily="18" charset="0"/>
              </a:defRPr>
            </a:lvl1pPr>
            <a:lvl2pPr marL="804763" indent="-309524" eaLnBrk="0" hangingPunct="0">
              <a:spcBef>
                <a:spcPct val="30000"/>
              </a:spcBef>
              <a:defRPr sz="1300">
                <a:solidFill>
                  <a:schemeClr val="tx1"/>
                </a:solidFill>
                <a:latin typeface="Times New Roman" pitchFamily="18" charset="0"/>
              </a:defRPr>
            </a:lvl2pPr>
            <a:lvl3pPr marL="1238098" indent="-247620" eaLnBrk="0" hangingPunct="0">
              <a:spcBef>
                <a:spcPct val="30000"/>
              </a:spcBef>
              <a:defRPr sz="1300">
                <a:solidFill>
                  <a:schemeClr val="tx1"/>
                </a:solidFill>
                <a:latin typeface="Times New Roman" pitchFamily="18" charset="0"/>
              </a:defRPr>
            </a:lvl3pPr>
            <a:lvl4pPr marL="1733337" indent="-247620" eaLnBrk="0" hangingPunct="0">
              <a:spcBef>
                <a:spcPct val="30000"/>
              </a:spcBef>
              <a:defRPr sz="1300">
                <a:solidFill>
                  <a:schemeClr val="tx1"/>
                </a:solidFill>
                <a:latin typeface="Times New Roman" pitchFamily="18" charset="0"/>
              </a:defRPr>
            </a:lvl4pPr>
            <a:lvl5pPr marL="2228576" indent="-247620" eaLnBrk="0" hangingPunct="0">
              <a:spcBef>
                <a:spcPct val="30000"/>
              </a:spcBef>
              <a:defRPr sz="1300">
                <a:solidFill>
                  <a:schemeClr val="tx1"/>
                </a:solidFill>
                <a:latin typeface="Times New Roman" pitchFamily="18" charset="0"/>
              </a:defRPr>
            </a:lvl5pPr>
            <a:lvl6pPr marL="2723815" indent="-247620" eaLnBrk="0" fontAlgn="base" hangingPunct="0">
              <a:spcBef>
                <a:spcPct val="30000"/>
              </a:spcBef>
              <a:spcAft>
                <a:spcPct val="0"/>
              </a:spcAft>
              <a:defRPr sz="1300">
                <a:solidFill>
                  <a:schemeClr val="tx1"/>
                </a:solidFill>
                <a:latin typeface="Times New Roman" pitchFamily="18" charset="0"/>
              </a:defRPr>
            </a:lvl6pPr>
            <a:lvl7pPr marL="3219054" indent="-247620" eaLnBrk="0" fontAlgn="base" hangingPunct="0">
              <a:spcBef>
                <a:spcPct val="30000"/>
              </a:spcBef>
              <a:spcAft>
                <a:spcPct val="0"/>
              </a:spcAft>
              <a:defRPr sz="1300">
                <a:solidFill>
                  <a:schemeClr val="tx1"/>
                </a:solidFill>
                <a:latin typeface="Times New Roman" pitchFamily="18" charset="0"/>
              </a:defRPr>
            </a:lvl7pPr>
            <a:lvl8pPr marL="3714293" indent="-247620" eaLnBrk="0" fontAlgn="base" hangingPunct="0">
              <a:spcBef>
                <a:spcPct val="30000"/>
              </a:spcBef>
              <a:spcAft>
                <a:spcPct val="0"/>
              </a:spcAft>
              <a:defRPr sz="1300">
                <a:solidFill>
                  <a:schemeClr val="tx1"/>
                </a:solidFill>
                <a:latin typeface="Times New Roman" pitchFamily="18" charset="0"/>
              </a:defRPr>
            </a:lvl8pPr>
            <a:lvl9pPr marL="4209532" indent="-247620"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fld id="{856F46F8-9C41-4245-9BA3-9BD2A2DF6EB9}" type="slidenum">
              <a:rPr lang="it-IT" altLang="it-IT" smtClean="0"/>
              <a:pPr eaLnBrk="1" hangingPunct="1">
                <a:spcBef>
                  <a:spcPct val="0"/>
                </a:spcBef>
              </a:pPr>
              <a:t>29</a:t>
            </a:fld>
            <a:endParaRPr lang="it-IT" altLang="it-IT" smtClean="0"/>
          </a:p>
        </p:txBody>
      </p:sp>
      <p:sp>
        <p:nvSpPr>
          <p:cNvPr id="81923" name="Rectangle 2"/>
          <p:cNvSpPr>
            <a:spLocks noGrp="1" noRot="1" noChangeAspect="1" noChangeArrowheads="1" noTextEdit="1"/>
          </p:cNvSpPr>
          <p:nvPr>
            <p:ph type="sldImg"/>
          </p:nvPr>
        </p:nvSpPr>
        <p:spPr>
          <a:xfrm>
            <a:off x="993775" y="768350"/>
            <a:ext cx="5113338" cy="3836988"/>
          </a:xfrm>
          <a:ln/>
        </p:spPr>
      </p:sp>
      <p:sp>
        <p:nvSpPr>
          <p:cNvPr id="81924"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2250620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0EE5C8-3ECE-4AEC-AFBF-A28E5931BF13}" type="slidenum">
              <a:rPr lang="it-IT"/>
              <a:pPr/>
              <a:t>30</a:t>
            </a:fld>
            <a:endParaRPr lang="it-IT"/>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it-IT"/>
          </a:p>
        </p:txBody>
      </p:sp>
    </p:spTree>
    <p:extLst>
      <p:ext uri="{BB962C8B-B14F-4D97-AF65-F5344CB8AC3E}">
        <p14:creationId xmlns:p14="http://schemas.microsoft.com/office/powerpoint/2010/main" val="1190401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0E77E8-EB80-44A5-AC4F-58064148EB56}" type="slidenum">
              <a:rPr lang="it-IT"/>
              <a:pPr/>
              <a:t>31</a:t>
            </a:fld>
            <a:endParaRPr lang="it-IT"/>
          </a:p>
        </p:txBody>
      </p:sp>
      <p:sp>
        <p:nvSpPr>
          <p:cNvPr id="257026" name="Rectangle 1026"/>
          <p:cNvSpPr>
            <a:spLocks noGrp="1" noRot="1" noChangeAspect="1" noChangeArrowheads="1" noTextEdit="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p:spPr>
      </p:sp>
      <p:sp>
        <p:nvSpPr>
          <p:cNvPr id="257027" name="Rectangle 1027"/>
          <p:cNvSpPr>
            <a:spLocks noGrp="1" noChangeArrowheads="1"/>
          </p:cNvSpPr>
          <p:nvPr>
            <p:ph type="body" idx="1"/>
          </p:nvPr>
        </p:nvSpPr>
        <p:spPr bwMode="auto">
          <a:xfrm>
            <a:off x="680083" y="4715924"/>
            <a:ext cx="5437510" cy="4466094"/>
          </a:xfrm>
          <a:prstGeom prst="rect">
            <a:avLst/>
          </a:prstGeom>
          <a:solidFill>
            <a:srgbClr val="FFFFFF"/>
          </a:solidFill>
          <a:ln>
            <a:solidFill>
              <a:srgbClr val="000000"/>
            </a:solidFill>
            <a:miter lim="800000"/>
            <a:headEnd/>
            <a:tailEnd/>
          </a:ln>
        </p:spPr>
        <p:txBody>
          <a:bodyPr/>
          <a:lstStyle/>
          <a:p>
            <a:endParaRPr lang="it-IT"/>
          </a:p>
        </p:txBody>
      </p:sp>
    </p:spTree>
    <p:extLst>
      <p:ext uri="{BB962C8B-B14F-4D97-AF65-F5344CB8AC3E}">
        <p14:creationId xmlns:p14="http://schemas.microsoft.com/office/powerpoint/2010/main" val="4196274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E275F6-2A0E-4D0B-A499-94C42F625419}" type="slidenum">
              <a:rPr lang="it-IT"/>
              <a:pPr/>
              <a:t>32</a:t>
            </a:fld>
            <a:endParaRPr lang="it-IT"/>
          </a:p>
        </p:txBody>
      </p:sp>
      <p:sp>
        <p:nvSpPr>
          <p:cNvPr id="259074" name="Rectangle 1026"/>
          <p:cNvSpPr>
            <a:spLocks noGrp="1" noRot="1" noChangeAspect="1" noChangeArrowheads="1" noTextEdit="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p:spPr>
      </p:sp>
      <p:sp>
        <p:nvSpPr>
          <p:cNvPr id="259075" name="Rectangle 1027"/>
          <p:cNvSpPr>
            <a:spLocks noGrp="1" noChangeArrowheads="1"/>
          </p:cNvSpPr>
          <p:nvPr>
            <p:ph type="body" idx="1"/>
          </p:nvPr>
        </p:nvSpPr>
        <p:spPr bwMode="auto">
          <a:xfrm>
            <a:off x="680083" y="4715924"/>
            <a:ext cx="5437510" cy="4466094"/>
          </a:xfrm>
          <a:prstGeom prst="rect">
            <a:avLst/>
          </a:prstGeom>
          <a:solidFill>
            <a:srgbClr val="FFFFFF"/>
          </a:solidFill>
          <a:ln>
            <a:solidFill>
              <a:srgbClr val="000000"/>
            </a:solidFill>
            <a:miter lim="800000"/>
            <a:headEnd/>
            <a:tailEnd/>
          </a:ln>
        </p:spPr>
        <p:txBody>
          <a:bodyPr/>
          <a:lstStyle/>
          <a:p>
            <a:endParaRPr lang="it-IT"/>
          </a:p>
        </p:txBody>
      </p:sp>
    </p:spTree>
    <p:extLst>
      <p:ext uri="{BB962C8B-B14F-4D97-AF65-F5344CB8AC3E}">
        <p14:creationId xmlns:p14="http://schemas.microsoft.com/office/powerpoint/2010/main" val="2466503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0BF4312-4CFA-41B2-9C54-C1F93E865F7D}" type="slidenum">
              <a:rPr lang="it-IT" smtClean="0"/>
              <a:t>49</a:t>
            </a:fld>
            <a:endParaRPr lang="it-IT"/>
          </a:p>
        </p:txBody>
      </p:sp>
    </p:spTree>
    <p:extLst>
      <p:ext uri="{BB962C8B-B14F-4D97-AF65-F5344CB8AC3E}">
        <p14:creationId xmlns:p14="http://schemas.microsoft.com/office/powerpoint/2010/main" val="552607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4EA5160F-21B6-4C53-BF42-6F4FAA957E58}" type="slidenum">
              <a:rPr lang="it-IT"/>
              <a:pPr>
                <a:defRPr/>
              </a:pPr>
              <a:t>‹N›</a:t>
            </a:fld>
            <a:endParaRPr lang="it-IT"/>
          </a:p>
        </p:txBody>
      </p:sp>
    </p:spTree>
    <p:extLst>
      <p:ext uri="{BB962C8B-B14F-4D97-AF65-F5344CB8AC3E}">
        <p14:creationId xmlns:p14="http://schemas.microsoft.com/office/powerpoint/2010/main" val="3474735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34A744D-D092-49CC-9197-C050DA2372E5}" type="slidenum">
              <a:rPr lang="it-IT"/>
              <a:pPr>
                <a:defRPr/>
              </a:pPr>
              <a:t>‹N›</a:t>
            </a:fld>
            <a:endParaRPr lang="it-IT"/>
          </a:p>
        </p:txBody>
      </p:sp>
    </p:spTree>
    <p:extLst>
      <p:ext uri="{BB962C8B-B14F-4D97-AF65-F5344CB8AC3E}">
        <p14:creationId xmlns:p14="http://schemas.microsoft.com/office/powerpoint/2010/main" val="1592181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C410A0C-7DDC-4727-BB9D-3AAFF36A9273}" type="slidenum">
              <a:rPr lang="it-IT"/>
              <a:pPr>
                <a:defRPr/>
              </a:pPr>
              <a:t>‹N›</a:t>
            </a:fld>
            <a:endParaRPr lang="it-IT"/>
          </a:p>
        </p:txBody>
      </p:sp>
    </p:spTree>
    <p:extLst>
      <p:ext uri="{BB962C8B-B14F-4D97-AF65-F5344CB8AC3E}">
        <p14:creationId xmlns:p14="http://schemas.microsoft.com/office/powerpoint/2010/main" val="3292899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5845613-B59A-404E-A93C-DB8EF7D9F9C7}" type="slidenum">
              <a:rPr lang="it-IT"/>
              <a:pPr>
                <a:defRPr/>
              </a:pPr>
              <a:t>‹N›</a:t>
            </a:fld>
            <a:endParaRPr lang="it-IT"/>
          </a:p>
        </p:txBody>
      </p:sp>
    </p:spTree>
    <p:extLst>
      <p:ext uri="{BB962C8B-B14F-4D97-AF65-F5344CB8AC3E}">
        <p14:creationId xmlns:p14="http://schemas.microsoft.com/office/powerpoint/2010/main" val="221701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0751681-CD44-4EEB-BDE2-4C9C27B8E45F}" type="slidenum">
              <a:rPr lang="it-IT"/>
              <a:pPr>
                <a:defRPr/>
              </a:pPr>
              <a:t>‹N›</a:t>
            </a:fld>
            <a:endParaRPr lang="it-IT"/>
          </a:p>
        </p:txBody>
      </p:sp>
    </p:spTree>
    <p:extLst>
      <p:ext uri="{BB962C8B-B14F-4D97-AF65-F5344CB8AC3E}">
        <p14:creationId xmlns:p14="http://schemas.microsoft.com/office/powerpoint/2010/main" val="4041223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6B28BCDD-F2AD-4CD8-99E6-D3B082C7E7A8}" type="slidenum">
              <a:rPr lang="it-IT"/>
              <a:pPr>
                <a:defRPr/>
              </a:pPr>
              <a:t>‹N›</a:t>
            </a:fld>
            <a:endParaRPr lang="it-IT"/>
          </a:p>
        </p:txBody>
      </p:sp>
    </p:spTree>
    <p:extLst>
      <p:ext uri="{BB962C8B-B14F-4D97-AF65-F5344CB8AC3E}">
        <p14:creationId xmlns:p14="http://schemas.microsoft.com/office/powerpoint/2010/main" val="2698368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334F92B1-F72F-4429-A051-8E0CBB56FCA1}" type="slidenum">
              <a:rPr lang="it-IT"/>
              <a:pPr>
                <a:defRPr/>
              </a:pPr>
              <a:t>‹N›</a:t>
            </a:fld>
            <a:endParaRPr lang="it-IT"/>
          </a:p>
        </p:txBody>
      </p:sp>
    </p:spTree>
    <p:extLst>
      <p:ext uri="{BB962C8B-B14F-4D97-AF65-F5344CB8AC3E}">
        <p14:creationId xmlns:p14="http://schemas.microsoft.com/office/powerpoint/2010/main" val="1587363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FD138E26-B38F-4C0F-9886-D67C220BB806}" type="slidenum">
              <a:rPr lang="it-IT"/>
              <a:pPr>
                <a:defRPr/>
              </a:pPr>
              <a:t>‹N›</a:t>
            </a:fld>
            <a:endParaRPr lang="it-IT"/>
          </a:p>
        </p:txBody>
      </p:sp>
    </p:spTree>
    <p:extLst>
      <p:ext uri="{BB962C8B-B14F-4D97-AF65-F5344CB8AC3E}">
        <p14:creationId xmlns:p14="http://schemas.microsoft.com/office/powerpoint/2010/main" val="3382481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1BCEF9A1-DE59-447E-B7E5-EF28CACB48FA}" type="slidenum">
              <a:rPr lang="it-IT"/>
              <a:pPr>
                <a:defRPr/>
              </a:pPr>
              <a:t>‹N›</a:t>
            </a:fld>
            <a:endParaRPr lang="it-IT"/>
          </a:p>
        </p:txBody>
      </p:sp>
    </p:spTree>
    <p:extLst>
      <p:ext uri="{BB962C8B-B14F-4D97-AF65-F5344CB8AC3E}">
        <p14:creationId xmlns:p14="http://schemas.microsoft.com/office/powerpoint/2010/main" val="684472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3DC49C31-BC08-48BB-AEAC-2BE804346508}" type="slidenum">
              <a:rPr lang="it-IT"/>
              <a:pPr>
                <a:defRPr/>
              </a:pPr>
              <a:t>‹N›</a:t>
            </a:fld>
            <a:endParaRPr lang="it-IT"/>
          </a:p>
        </p:txBody>
      </p:sp>
    </p:spTree>
    <p:extLst>
      <p:ext uri="{BB962C8B-B14F-4D97-AF65-F5344CB8AC3E}">
        <p14:creationId xmlns:p14="http://schemas.microsoft.com/office/powerpoint/2010/main" val="1124165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6F065992-25ED-42B5-9D86-4C8D5E5CDFF9}" type="slidenum">
              <a:rPr lang="it-IT"/>
              <a:pPr>
                <a:defRPr/>
              </a:pPr>
              <a:t>‹N›</a:t>
            </a:fld>
            <a:endParaRPr lang="it-IT"/>
          </a:p>
        </p:txBody>
      </p:sp>
    </p:spTree>
    <p:extLst>
      <p:ext uri="{BB962C8B-B14F-4D97-AF65-F5344CB8AC3E}">
        <p14:creationId xmlns:p14="http://schemas.microsoft.com/office/powerpoint/2010/main" val="3473441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F19E3E82-C4DC-465C-B2BC-DABB61DA835E}"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wmf"/></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7.xml"/><Relationship Id="rId5" Type="http://schemas.openxmlformats.org/officeDocument/2006/relationships/image" Target="../media/image68.wmf"/><Relationship Id="rId4" Type="http://schemas.openxmlformats.org/officeDocument/2006/relationships/image" Target="../media/image67.jpeg"/></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6.jpe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7.jpe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gif"/></Relationships>
</file>

<file path=ppt/slides/_rels/slide5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5.gif"/></Relationships>
</file>

<file path=ppt/slides/_rels/slide5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8" descr="23 settembre 2009 NIWOT RIDGE 04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1113"/>
            <a:ext cx="9155113"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Box 5"/>
          <p:cNvSpPr txBox="1">
            <a:spLocks noChangeArrowheads="1"/>
          </p:cNvSpPr>
          <p:nvPr/>
        </p:nvSpPr>
        <p:spPr bwMode="auto">
          <a:xfrm>
            <a:off x="539552" y="260648"/>
            <a:ext cx="828092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b="1" dirty="0">
                <a:solidFill>
                  <a:schemeClr val="bg1"/>
                </a:solidFill>
              </a:rPr>
              <a:t>Understanding and managing mountain soils </a:t>
            </a:r>
            <a:endParaRPr lang="it-IT" sz="2800" b="1" dirty="0">
              <a:solidFill>
                <a:schemeClr val="bg1"/>
              </a:solidFill>
            </a:endParaRPr>
          </a:p>
          <a:p>
            <a:pPr eaLnBrk="1" hangingPunct="1">
              <a:spcBef>
                <a:spcPct val="50000"/>
              </a:spcBef>
            </a:pPr>
            <a:r>
              <a:rPr lang="it-IT" sz="2800" b="1" dirty="0" smtClean="0">
                <a:solidFill>
                  <a:schemeClr val="bg1"/>
                </a:solidFill>
              </a:rPr>
              <a:t>Michele </a:t>
            </a:r>
            <a:r>
              <a:rPr lang="it-IT" sz="2800" b="1" dirty="0">
                <a:solidFill>
                  <a:schemeClr val="bg1"/>
                </a:solidFill>
              </a:rPr>
              <a:t>Freppaz</a:t>
            </a:r>
            <a:endParaRPr lang="it-IT" sz="2800" b="1" baseline="30000" dirty="0">
              <a:solidFill>
                <a:schemeClr val="bg1"/>
              </a:solidFill>
            </a:endParaRPr>
          </a:p>
        </p:txBody>
      </p:sp>
      <p:sp>
        <p:nvSpPr>
          <p:cNvPr id="2052" name="Rectangle 10"/>
          <p:cNvSpPr>
            <a:spLocks noGrp="1" noChangeArrowheads="1"/>
          </p:cNvSpPr>
          <p:nvPr>
            <p:ph type="ctrTitle"/>
          </p:nvPr>
        </p:nvSpPr>
        <p:spPr>
          <a:xfrm>
            <a:off x="685800" y="2286000"/>
            <a:ext cx="7772400" cy="1143000"/>
          </a:xfrm>
        </p:spPr>
        <p:txBody>
          <a:bodyPr/>
          <a:lstStyle/>
          <a:p>
            <a:pPr eaLnBrk="1" hangingPunct="1"/>
            <a:r>
              <a:rPr lang="it-IT" smtClean="0"/>
              <a:t>	</a:t>
            </a:r>
          </a:p>
        </p:txBody>
      </p:sp>
      <p:sp>
        <p:nvSpPr>
          <p:cNvPr id="2053" name="Text Box 12"/>
          <p:cNvSpPr txBox="1">
            <a:spLocks noChangeArrowheads="1"/>
          </p:cNvSpPr>
          <p:nvPr/>
        </p:nvSpPr>
        <p:spPr bwMode="auto">
          <a:xfrm>
            <a:off x="1371600" y="2438400"/>
            <a:ext cx="548640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it-IT" sz="1400" dirty="0"/>
              <a:t>Università di Torino, </a:t>
            </a:r>
            <a:r>
              <a:rPr lang="it-IT" sz="1400" dirty="0" smtClean="0"/>
              <a:t>DISAFA– </a:t>
            </a:r>
            <a:r>
              <a:rPr lang="it-IT" sz="1400" dirty="0"/>
              <a:t>Chimica Agraria e Pedologia</a:t>
            </a:r>
          </a:p>
          <a:p>
            <a:pPr eaLnBrk="1" hangingPunct="1">
              <a:spcBef>
                <a:spcPct val="50000"/>
              </a:spcBef>
            </a:pPr>
            <a:r>
              <a:rPr lang="it-IT" sz="1400" dirty="0"/>
              <a:t>Laboratorio Neve e Suoli Alpini </a:t>
            </a:r>
            <a:r>
              <a:rPr lang="it-IT" sz="1400" dirty="0" smtClean="0"/>
              <a:t>(www.natrisk.unito.it)</a:t>
            </a:r>
            <a:endParaRPr lang="it-IT" sz="1400" dirty="0"/>
          </a:p>
          <a:p>
            <a:pPr eaLnBrk="1" hangingPunct="1">
              <a:spcBef>
                <a:spcPct val="50000"/>
              </a:spcBef>
            </a:pPr>
            <a:r>
              <a:rPr lang="it-IT" sz="1400" dirty="0"/>
              <a:t>michele.freppaz@unito.it</a:t>
            </a:r>
          </a:p>
        </p:txBody>
      </p:sp>
      <p:pic>
        <p:nvPicPr>
          <p:cNvPr id="2054" name="Picture 7" descr="logoLNS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388" y="2366963"/>
            <a:ext cx="105092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jodel\Didattica\Didattica\Scuola Dottorato Piacenza\Morgex Testa Liconi.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520" y="-24"/>
            <a:ext cx="9252552" cy="6858024"/>
          </a:xfrm>
          <a:prstGeom prst="rect">
            <a:avLst/>
          </a:prstGeom>
          <a:noFill/>
          <a:extLst>
            <a:ext uri="{909E8E84-426E-40DD-AFC4-6F175D3DCCD1}">
              <a14:hiddenFill xmlns:a14="http://schemas.microsoft.com/office/drawing/2010/main">
                <a:solidFill>
                  <a:srgbClr val="FFFFFF"/>
                </a:solidFill>
              </a14:hiddenFill>
            </a:ext>
          </a:extLst>
        </p:spPr>
      </p:pic>
      <p:sp>
        <p:nvSpPr>
          <p:cNvPr id="6" name="Ovale 5"/>
          <p:cNvSpPr/>
          <p:nvPr/>
        </p:nvSpPr>
        <p:spPr>
          <a:xfrm>
            <a:off x="4714876" y="4286256"/>
            <a:ext cx="142876" cy="14287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p:cNvSpPr/>
          <p:nvPr/>
        </p:nvSpPr>
        <p:spPr>
          <a:xfrm>
            <a:off x="4643438" y="2000240"/>
            <a:ext cx="142876" cy="14287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p:cNvSpPr/>
          <p:nvPr/>
        </p:nvSpPr>
        <p:spPr>
          <a:xfrm>
            <a:off x="4786314" y="2857496"/>
            <a:ext cx="142876" cy="14287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p:cNvSpPr txBox="1"/>
          <p:nvPr/>
        </p:nvSpPr>
        <p:spPr>
          <a:xfrm>
            <a:off x="357158" y="1071546"/>
            <a:ext cx="852696" cy="646331"/>
          </a:xfrm>
          <a:prstGeom prst="rect">
            <a:avLst/>
          </a:prstGeom>
          <a:solidFill>
            <a:schemeClr val="bg1">
              <a:alpha val="60000"/>
            </a:schemeClr>
          </a:solidFill>
          <a:ln>
            <a:solidFill>
              <a:schemeClr val="bg1"/>
            </a:solidFill>
          </a:ln>
        </p:spPr>
        <p:txBody>
          <a:bodyPr wrap="square" rtlCol="0">
            <a:spAutoFit/>
          </a:bodyPr>
          <a:lstStyle/>
          <a:p>
            <a:r>
              <a:rPr lang="it-IT" sz="1800" b="1" dirty="0" smtClean="0"/>
              <a:t>T &lt;</a:t>
            </a:r>
          </a:p>
          <a:p>
            <a:r>
              <a:rPr lang="it-IT" b="1" dirty="0" smtClean="0"/>
              <a:t>ETP&lt;</a:t>
            </a:r>
            <a:endParaRPr lang="it-IT" sz="1800" b="1" dirty="0"/>
          </a:p>
        </p:txBody>
      </p:sp>
      <p:sp>
        <p:nvSpPr>
          <p:cNvPr id="15" name="Freccia in giù 14"/>
          <p:cNvSpPr/>
          <p:nvPr/>
        </p:nvSpPr>
        <p:spPr>
          <a:xfrm rot="10800000">
            <a:off x="35497" y="980728"/>
            <a:ext cx="316532" cy="49685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Immagine 15" descr="P8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4414" y="4643446"/>
            <a:ext cx="1224395" cy="1696180"/>
          </a:xfrm>
          <a:prstGeom prst="rect">
            <a:avLst/>
          </a:prstGeom>
          <a:ln>
            <a:solidFill>
              <a:schemeClr val="accent1"/>
            </a:solidFill>
          </a:ln>
        </p:spPr>
      </p:pic>
      <p:pic>
        <p:nvPicPr>
          <p:cNvPr id="10" name="Immagine 9" descr="P87.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57290" y="2963316"/>
            <a:ext cx="1285852" cy="1904731"/>
          </a:xfrm>
          <a:prstGeom prst="rect">
            <a:avLst/>
          </a:prstGeom>
          <a:ln>
            <a:solidFill>
              <a:schemeClr val="accent1"/>
            </a:solidFill>
          </a:ln>
        </p:spPr>
      </p:pic>
      <p:grpSp>
        <p:nvGrpSpPr>
          <p:cNvPr id="21" name="Gruppo 20"/>
          <p:cNvGrpSpPr/>
          <p:nvPr/>
        </p:nvGrpSpPr>
        <p:grpSpPr>
          <a:xfrm>
            <a:off x="5500694" y="1191894"/>
            <a:ext cx="3643306" cy="5666106"/>
            <a:chOff x="5500694" y="1191894"/>
            <a:chExt cx="3643306" cy="5666106"/>
          </a:xfrm>
        </p:grpSpPr>
        <p:pic>
          <p:nvPicPr>
            <p:cNvPr id="11" name="Immagine 10" descr="P88 (2).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00694" y="1191894"/>
              <a:ext cx="3643306" cy="5666106"/>
            </a:xfrm>
            <a:prstGeom prst="rect">
              <a:avLst/>
            </a:prstGeom>
            <a:ln>
              <a:solidFill>
                <a:schemeClr val="accent1"/>
              </a:solidFill>
            </a:ln>
          </p:spPr>
        </p:pic>
        <p:sp>
          <p:nvSpPr>
            <p:cNvPr id="20" name="CasellaDiTesto 19"/>
            <p:cNvSpPr txBox="1"/>
            <p:nvPr/>
          </p:nvSpPr>
          <p:spPr>
            <a:xfrm>
              <a:off x="5500694" y="1237292"/>
              <a:ext cx="3571868" cy="1754326"/>
            </a:xfrm>
            <a:prstGeom prst="rect">
              <a:avLst/>
            </a:prstGeom>
            <a:solidFill>
              <a:schemeClr val="bg1">
                <a:alpha val="60000"/>
              </a:schemeClr>
            </a:solidFill>
            <a:ln>
              <a:solidFill>
                <a:schemeClr val="bg1"/>
              </a:solidFill>
            </a:ln>
          </p:spPr>
          <p:txBody>
            <a:bodyPr wrap="square" rtlCol="0">
              <a:spAutoFit/>
            </a:bodyPr>
            <a:lstStyle/>
            <a:p>
              <a:r>
                <a:rPr lang="it-IT" sz="1800" b="1" dirty="0" smtClean="0"/>
                <a:t>2400 m </a:t>
              </a:r>
              <a:r>
                <a:rPr lang="it-IT" sz="1800" b="1" dirty="0" err="1" smtClean="0"/>
                <a:t>asl</a:t>
              </a:r>
              <a:r>
                <a:rPr lang="it-IT" sz="1800" b="1" dirty="0" smtClean="0"/>
                <a:t>:</a:t>
              </a:r>
            </a:p>
            <a:p>
              <a:r>
                <a:rPr lang="it-IT" sz="1800" b="1" dirty="0" err="1" smtClean="0"/>
                <a:t>Phaeozem</a:t>
              </a:r>
              <a:endParaRPr lang="it-IT" sz="1800" b="1" dirty="0" smtClean="0"/>
            </a:p>
            <a:p>
              <a:r>
                <a:rPr lang="it-IT" b="1" dirty="0" err="1" smtClean="0"/>
                <a:t>Leaching</a:t>
              </a:r>
              <a:r>
                <a:rPr lang="it-IT" b="1" dirty="0" smtClean="0"/>
                <a:t> </a:t>
              </a:r>
              <a:r>
                <a:rPr lang="it-IT" b="1" dirty="0" err="1" smtClean="0"/>
                <a:t>process</a:t>
              </a:r>
              <a:endParaRPr lang="it-IT" b="1" dirty="0" smtClean="0"/>
            </a:p>
            <a:p>
              <a:r>
                <a:rPr lang="it-IT" sz="1800" b="1" dirty="0" smtClean="0"/>
                <a:t>pH 5.5</a:t>
              </a:r>
            </a:p>
            <a:p>
              <a:r>
                <a:rPr lang="it-IT" b="1" dirty="0" err="1" smtClean="0"/>
                <a:t>Organic</a:t>
              </a:r>
              <a:r>
                <a:rPr lang="it-IT" b="1" dirty="0" smtClean="0"/>
                <a:t> </a:t>
              </a:r>
              <a:r>
                <a:rPr lang="it-IT" b="1" dirty="0" err="1" smtClean="0"/>
                <a:t>matter</a:t>
              </a:r>
              <a:r>
                <a:rPr lang="it-IT" b="1" dirty="0" smtClean="0"/>
                <a:t> input by the </a:t>
              </a:r>
              <a:r>
                <a:rPr lang="it-IT" b="1" dirty="0" err="1" smtClean="0"/>
                <a:t>plants</a:t>
              </a:r>
              <a:endParaRPr lang="it-IT" sz="1800" b="1" dirty="0"/>
            </a:p>
          </p:txBody>
        </p:sp>
      </p:grpSp>
      <p:pic>
        <p:nvPicPr>
          <p:cNvPr id="17" name="Immagine 16" descr="P88 (3).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63824" y="2898648"/>
            <a:ext cx="5980176" cy="3959352"/>
          </a:xfrm>
          <a:prstGeom prst="rect">
            <a:avLst/>
          </a:prstGeom>
          <a:ln>
            <a:solidFill>
              <a:schemeClr val="accent1"/>
            </a:solidFill>
          </a:ln>
        </p:spPr>
      </p:pic>
      <p:sp>
        <p:nvSpPr>
          <p:cNvPr id="18" name="Rectangle 2"/>
          <p:cNvSpPr>
            <a:spLocks noChangeArrowheads="1"/>
          </p:cNvSpPr>
          <p:nvPr/>
        </p:nvSpPr>
        <p:spPr bwMode="auto">
          <a:xfrm>
            <a:off x="71438" y="-24"/>
            <a:ext cx="9072594" cy="461665"/>
          </a:xfrm>
          <a:prstGeom prst="rect">
            <a:avLst/>
          </a:prstGeom>
          <a:noFill/>
          <a:ln w="9525">
            <a:noFill/>
            <a:miter lim="800000"/>
            <a:headEnd/>
            <a:tailEnd/>
          </a:ln>
          <a:effectLst/>
        </p:spPr>
        <p:txBody>
          <a:bodyPr wrap="square">
            <a:spAutoFit/>
          </a:bodyPr>
          <a:lstStyle/>
          <a:p>
            <a:pPr algn="ctr">
              <a:tabLst>
                <a:tab pos="1371600" algn="l"/>
              </a:tabLst>
            </a:pPr>
            <a:r>
              <a:rPr lang="it-IT" sz="2400" b="1" dirty="0" smtClean="0">
                <a:cs typeface="Times New Roman" pitchFamily="18" charset="0"/>
              </a:rPr>
              <a:t>Morgex – Testa di </a:t>
            </a:r>
            <a:r>
              <a:rPr lang="it-IT" sz="2400" b="1" dirty="0" err="1" smtClean="0">
                <a:cs typeface="Times New Roman" pitchFamily="18" charset="0"/>
              </a:rPr>
              <a:t>Liconi</a:t>
            </a:r>
            <a:endParaRPr lang="it-IT" sz="2400" b="1" dirty="0" smtClean="0">
              <a:cs typeface="Times New Roman" pitchFamily="18" charset="0"/>
            </a:endParaRPr>
          </a:p>
        </p:txBody>
      </p:sp>
    </p:spTree>
    <p:extLst>
      <p:ext uri="{BB962C8B-B14F-4D97-AF65-F5344CB8AC3E}">
        <p14:creationId xmlns:p14="http://schemas.microsoft.com/office/powerpoint/2010/main" val="28629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ppt_x"/>
                                          </p:val>
                                        </p:tav>
                                      </p:tavLst>
                                    </p:anim>
                                    <p:anim calcmode="lin" valueType="num">
                                      <p:cBhvr additive="base">
                                        <p:cTn id="7" dur="500"/>
                                        <p:tgtEl>
                                          <p:spTgt spid="17"/>
                                        </p:tgtEl>
                                        <p:attrNameLst>
                                          <p:attrName>ppt_y</p:attrName>
                                        </p:attrNameLst>
                                      </p:cBhvr>
                                      <p:tavLst>
                                        <p:tav tm="0">
                                          <p:val>
                                            <p:strVal val="ppt_y"/>
                                          </p:val>
                                        </p:tav>
                                        <p:tav tm="100000">
                                          <p:val>
                                            <p:strVal val="1+ppt_h/2"/>
                                          </p:val>
                                        </p:tav>
                                      </p:tavLst>
                                    </p:anim>
                                    <p:set>
                                      <p:cBhvr>
                                        <p:cTn id="8" dur="1" fill="hold">
                                          <p:stCondLst>
                                            <p:cond delay="499"/>
                                          </p:stCondLst>
                                        </p:cTn>
                                        <p:tgtEl>
                                          <p:spTgt spid="17"/>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1000" fill="hold"/>
                                        <p:tgtEl>
                                          <p:spTgt spid="21"/>
                                        </p:tgtEl>
                                      </p:cBhvr>
                                      <p:by x="30000" y="30000"/>
                                    </p:animScale>
                                  </p:childTnLst>
                                </p:cTn>
                              </p:par>
                              <p:par>
                                <p:cTn id="17" presetID="35" presetClass="path" presetSubtype="0" accel="50000" decel="50000" fill="hold" nodeType="withEffect">
                                  <p:stCondLst>
                                    <p:cond delay="0"/>
                                  </p:stCondLst>
                                  <p:childTnLst>
                                    <p:animMotion origin="layout" path="M -4.44444E-6 1.66551E-6 L -0.56059 -0.2651 " pathEditMode="relative" rAng="0" ptsTypes="AA">
                                      <p:cBhvr>
                                        <p:cTn id="18" dur="1000" fill="hold"/>
                                        <p:tgtEl>
                                          <p:spTgt spid="21"/>
                                        </p:tgtEl>
                                        <p:attrNameLst>
                                          <p:attrName>ppt_x</p:attrName>
                                          <p:attrName>ppt_y</p:attrName>
                                        </p:attrNameLst>
                                      </p:cBhvr>
                                      <p:rCtr x="-28000" y="-13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SC05939"/>
          <p:cNvPicPr>
            <a:picLocks noChangeAspect="1" noChangeArrowheads="1"/>
          </p:cNvPicPr>
          <p:nvPr/>
        </p:nvPicPr>
        <p:blipFill rotWithShape="1">
          <a:blip r:embed="rId2" cstate="email">
            <a:lum bright="-12000"/>
            <a:extLst>
              <a:ext uri="{28A0092B-C50C-407E-A947-70E740481C1C}">
                <a14:useLocalDpi xmlns:a14="http://schemas.microsoft.com/office/drawing/2010/main"/>
              </a:ext>
            </a:extLst>
          </a:blip>
          <a:srcRect l="12676"/>
          <a:stretch/>
        </p:blipFill>
        <p:spPr bwMode="auto">
          <a:xfrm>
            <a:off x="1"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Oval 4"/>
          <p:cNvSpPr>
            <a:spLocks noChangeArrowheads="1"/>
          </p:cNvSpPr>
          <p:nvPr/>
        </p:nvSpPr>
        <p:spPr bwMode="auto">
          <a:xfrm>
            <a:off x="2771775" y="1484313"/>
            <a:ext cx="3960813" cy="367347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it-IT" altLang="it-IT" sz="1800"/>
          </a:p>
        </p:txBody>
      </p:sp>
      <p:sp>
        <p:nvSpPr>
          <p:cNvPr id="5" name="Text Box 8"/>
          <p:cNvSpPr txBox="1">
            <a:spLocks noChangeArrowheads="1"/>
          </p:cNvSpPr>
          <p:nvPr/>
        </p:nvSpPr>
        <p:spPr bwMode="auto">
          <a:xfrm>
            <a:off x="117453" y="871156"/>
            <a:ext cx="7848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it-IT" altLang="it-IT" sz="1800" b="1" dirty="0" smtClean="0">
                <a:solidFill>
                  <a:schemeClr val="bg1"/>
                </a:solidFill>
                <a:latin typeface="+mn-lt"/>
              </a:rPr>
              <a:t>Passo Salati (AO), 2970 m </a:t>
            </a:r>
            <a:r>
              <a:rPr lang="it-IT" altLang="it-IT" sz="1800" b="1" dirty="0" err="1" smtClean="0">
                <a:solidFill>
                  <a:schemeClr val="bg1"/>
                </a:solidFill>
                <a:latin typeface="+mn-lt"/>
              </a:rPr>
              <a:t>slm</a:t>
            </a:r>
            <a:endParaRPr lang="it-IT" altLang="it-IT" sz="1800" b="1" dirty="0">
              <a:solidFill>
                <a:schemeClr val="bg1"/>
              </a:solidFill>
              <a:latin typeface="+mn-lt"/>
            </a:endParaRPr>
          </a:p>
        </p:txBody>
      </p:sp>
      <p:sp>
        <p:nvSpPr>
          <p:cNvPr id="7" name="CasellaDiTesto 6"/>
          <p:cNvSpPr txBox="1"/>
          <p:nvPr/>
        </p:nvSpPr>
        <p:spPr>
          <a:xfrm>
            <a:off x="107504" y="77723"/>
            <a:ext cx="8893496" cy="461665"/>
          </a:xfrm>
          <a:prstGeom prst="rect">
            <a:avLst/>
          </a:prstGeom>
          <a:noFill/>
        </p:spPr>
        <p:txBody>
          <a:bodyPr wrap="square" rtlCol="0">
            <a:spAutoFit/>
          </a:bodyPr>
          <a:lstStyle/>
          <a:p>
            <a:pPr algn="r"/>
            <a:r>
              <a:rPr lang="it-IT" sz="2400" b="1" dirty="0" smtClean="0">
                <a:solidFill>
                  <a:schemeClr val="bg1"/>
                </a:solidFill>
              </a:rPr>
              <a:t>High-</a:t>
            </a:r>
            <a:r>
              <a:rPr lang="it-IT" sz="2400" b="1" dirty="0" err="1" smtClean="0">
                <a:solidFill>
                  <a:schemeClr val="bg1"/>
                </a:solidFill>
              </a:rPr>
              <a:t>elevation</a:t>
            </a:r>
            <a:r>
              <a:rPr lang="it-IT" sz="2400" b="1" dirty="0" smtClean="0">
                <a:solidFill>
                  <a:schemeClr val="bg1"/>
                </a:solidFill>
              </a:rPr>
              <a:t> permafrost </a:t>
            </a:r>
            <a:r>
              <a:rPr lang="it-IT" sz="2400" b="1" dirty="0" err="1" smtClean="0">
                <a:solidFill>
                  <a:schemeClr val="bg1"/>
                </a:solidFill>
              </a:rPr>
              <a:t>regions</a:t>
            </a:r>
            <a:endParaRPr lang="it-IT" sz="2400" b="1" dirty="0" smtClean="0">
              <a:solidFill>
                <a:schemeClr val="bg1"/>
              </a:solidFill>
            </a:endParaRPr>
          </a:p>
        </p:txBody>
      </p:sp>
      <p:sp>
        <p:nvSpPr>
          <p:cNvPr id="2" name="Rettangolo 1"/>
          <p:cNvSpPr/>
          <p:nvPr/>
        </p:nvSpPr>
        <p:spPr>
          <a:xfrm>
            <a:off x="138165" y="6054388"/>
            <a:ext cx="8884081" cy="646331"/>
          </a:xfrm>
          <a:prstGeom prst="rect">
            <a:avLst/>
          </a:prstGeom>
        </p:spPr>
        <p:txBody>
          <a:bodyPr wrap="square">
            <a:spAutoFit/>
          </a:bodyPr>
          <a:lstStyle/>
          <a:p>
            <a:r>
              <a:rPr lang="en-US" dirty="0">
                <a:solidFill>
                  <a:schemeClr val="bg1"/>
                </a:solidFill>
                <a:latin typeface="TimesNewRomanPSMT"/>
              </a:rPr>
              <a:t>Permafrost</a:t>
            </a:r>
            <a:r>
              <a:rPr lang="en-US" dirty="0">
                <a:solidFill>
                  <a:schemeClr val="bg1"/>
                </a:solidFill>
                <a:latin typeface="StempelGaramond-Roman"/>
              </a:rPr>
              <a:t>: layer of soil or rock, at some depth beneath the surface, in which the</a:t>
            </a:r>
          </a:p>
          <a:p>
            <a:r>
              <a:rPr lang="en-US" dirty="0">
                <a:solidFill>
                  <a:schemeClr val="bg1"/>
                </a:solidFill>
                <a:latin typeface="StempelGaramond-Roman"/>
              </a:rPr>
              <a:t>temperature has been continuously below 0 °C for at </a:t>
            </a:r>
            <a:r>
              <a:rPr lang="en-US" dirty="0" smtClean="0">
                <a:solidFill>
                  <a:schemeClr val="bg1"/>
                </a:solidFill>
                <a:latin typeface="StempelGaramond-Roman"/>
              </a:rPr>
              <a:t>least 2 </a:t>
            </a:r>
            <a:r>
              <a:rPr lang="en-US" dirty="0">
                <a:solidFill>
                  <a:schemeClr val="bg1"/>
                </a:solidFill>
                <a:latin typeface="StempelGaramond-Roman"/>
              </a:rPr>
              <a:t>years.</a:t>
            </a:r>
            <a:endParaRPr lang="it-IT" dirty="0">
              <a:solidFill>
                <a:schemeClr val="bg1"/>
              </a:solidFill>
            </a:endParaRPr>
          </a:p>
        </p:txBody>
      </p:sp>
    </p:spTree>
    <p:extLst>
      <p:ext uri="{BB962C8B-B14F-4D97-AF65-F5344CB8AC3E}">
        <p14:creationId xmlns:p14="http://schemas.microsoft.com/office/powerpoint/2010/main" val="30757433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SC0595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8"/>
          <p:cNvSpPr txBox="1">
            <a:spLocks noChangeArrowheads="1"/>
          </p:cNvSpPr>
          <p:nvPr/>
        </p:nvSpPr>
        <p:spPr bwMode="auto">
          <a:xfrm>
            <a:off x="172938" y="6309320"/>
            <a:ext cx="784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it-IT" altLang="it-IT" sz="2400" b="1" dirty="0" smtClean="0">
                <a:solidFill>
                  <a:schemeClr val="bg1"/>
                </a:solidFill>
                <a:latin typeface="+mn-lt"/>
              </a:rPr>
              <a:t>Passo Salati, 2970 m </a:t>
            </a:r>
            <a:r>
              <a:rPr lang="it-IT" altLang="it-IT" sz="2400" b="1" dirty="0" err="1" smtClean="0">
                <a:solidFill>
                  <a:schemeClr val="bg1"/>
                </a:solidFill>
                <a:latin typeface="+mn-lt"/>
              </a:rPr>
              <a:t>asl</a:t>
            </a:r>
            <a:endParaRPr lang="it-IT" altLang="it-IT" sz="2400" b="1" dirty="0">
              <a:solidFill>
                <a:schemeClr val="bg1"/>
              </a:solidFill>
              <a:latin typeface="+mn-lt"/>
            </a:endParaRPr>
          </a:p>
        </p:txBody>
      </p:sp>
    </p:spTree>
    <p:extLst>
      <p:ext uri="{BB962C8B-B14F-4D97-AF65-F5344CB8AC3E}">
        <p14:creationId xmlns:p14="http://schemas.microsoft.com/office/powerpoint/2010/main" val="22834993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SC0596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8"/>
          <p:cNvSpPr txBox="1">
            <a:spLocks noChangeArrowheads="1"/>
          </p:cNvSpPr>
          <p:nvPr/>
        </p:nvSpPr>
        <p:spPr bwMode="auto">
          <a:xfrm>
            <a:off x="172938" y="6309320"/>
            <a:ext cx="784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it-IT" altLang="it-IT" sz="2400" b="1" dirty="0" smtClean="0">
                <a:solidFill>
                  <a:schemeClr val="bg1"/>
                </a:solidFill>
                <a:latin typeface="+mn-lt"/>
              </a:rPr>
              <a:t>Passo Salati, 2970 m </a:t>
            </a:r>
            <a:r>
              <a:rPr lang="it-IT" altLang="it-IT" sz="2400" b="1" dirty="0" err="1" smtClean="0">
                <a:solidFill>
                  <a:schemeClr val="bg1"/>
                </a:solidFill>
                <a:latin typeface="+mn-lt"/>
              </a:rPr>
              <a:t>asl</a:t>
            </a:r>
            <a:endParaRPr lang="it-IT" altLang="it-IT" sz="2400" b="1" dirty="0">
              <a:solidFill>
                <a:schemeClr val="bg1"/>
              </a:solidFill>
              <a:latin typeface="+mn-lt"/>
            </a:endParaRPr>
          </a:p>
        </p:txBody>
      </p:sp>
    </p:spTree>
    <p:extLst>
      <p:ext uri="{BB962C8B-B14F-4D97-AF65-F5344CB8AC3E}">
        <p14:creationId xmlns:p14="http://schemas.microsoft.com/office/powerpoint/2010/main" val="5517922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SC0596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746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8"/>
          <p:cNvSpPr txBox="1">
            <a:spLocks noChangeArrowheads="1"/>
          </p:cNvSpPr>
          <p:nvPr/>
        </p:nvSpPr>
        <p:spPr bwMode="auto">
          <a:xfrm>
            <a:off x="172938" y="6309320"/>
            <a:ext cx="784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it-IT" altLang="it-IT" sz="2400" b="1" dirty="0" smtClean="0">
                <a:solidFill>
                  <a:schemeClr val="bg1"/>
                </a:solidFill>
                <a:latin typeface="+mn-lt"/>
              </a:rPr>
              <a:t>Passo Salati, 2970 m </a:t>
            </a:r>
            <a:r>
              <a:rPr lang="it-IT" altLang="it-IT" sz="2400" b="1" dirty="0" err="1" smtClean="0">
                <a:solidFill>
                  <a:schemeClr val="bg1"/>
                </a:solidFill>
                <a:latin typeface="+mn-lt"/>
              </a:rPr>
              <a:t>slm</a:t>
            </a:r>
            <a:endParaRPr lang="it-IT" altLang="it-IT" sz="2400" b="1" dirty="0">
              <a:solidFill>
                <a:schemeClr val="bg1"/>
              </a:solidFill>
              <a:latin typeface="+mn-lt"/>
            </a:endParaRPr>
          </a:p>
        </p:txBody>
      </p:sp>
    </p:spTree>
    <p:extLst>
      <p:ext uri="{BB962C8B-B14F-4D97-AF65-F5344CB8AC3E}">
        <p14:creationId xmlns:p14="http://schemas.microsoft.com/office/powerpoint/2010/main" val="32457096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IMG_052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Oval 4"/>
          <p:cNvSpPr>
            <a:spLocks noChangeArrowheads="1"/>
          </p:cNvSpPr>
          <p:nvPr/>
        </p:nvSpPr>
        <p:spPr bwMode="auto">
          <a:xfrm>
            <a:off x="3708400" y="981075"/>
            <a:ext cx="1223963" cy="180022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it-IT" altLang="it-IT" sz="1800"/>
          </a:p>
        </p:txBody>
      </p:sp>
      <p:pic>
        <p:nvPicPr>
          <p:cNvPr id="6" name="Picture 2" descr="https://encrypted-tbn3.gstatic.com/images?q=tbn:ANd9GcSvnI1uPGfZ1oecDH2khNVjTrMdUtVT2yefkXLZ2wSmdHHxeCTYuQ"/>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2938" y="3717032"/>
            <a:ext cx="3358165" cy="2460945"/>
          </a:xfrm>
          <a:prstGeom prst="rect">
            <a:avLst/>
          </a:prstGeom>
          <a:noFill/>
          <a:extLst>
            <a:ext uri="{909E8E84-426E-40DD-AFC4-6F175D3DCCD1}">
              <a14:hiddenFill xmlns:a14="http://schemas.microsoft.com/office/drawing/2010/main">
                <a:solidFill>
                  <a:srgbClr val="FFFFFF"/>
                </a:solidFill>
              </a14:hiddenFill>
            </a:ext>
          </a:extLst>
        </p:spPr>
      </p:pic>
      <p:sp>
        <p:nvSpPr>
          <p:cNvPr id="7" name="Rettangolo 6"/>
          <p:cNvSpPr/>
          <p:nvPr/>
        </p:nvSpPr>
        <p:spPr>
          <a:xfrm>
            <a:off x="327566" y="3717032"/>
            <a:ext cx="2448272" cy="276999"/>
          </a:xfrm>
          <a:prstGeom prst="rect">
            <a:avLst/>
          </a:prstGeom>
        </p:spPr>
        <p:txBody>
          <a:bodyPr wrap="square">
            <a:spAutoFit/>
          </a:bodyPr>
          <a:lstStyle/>
          <a:p>
            <a:r>
              <a:rPr lang="it-IT" sz="1200" b="1" i="1" dirty="0" err="1" smtClean="0"/>
              <a:t>Chimney</a:t>
            </a:r>
            <a:r>
              <a:rPr lang="it-IT" sz="1200" b="1" i="1" dirty="0" smtClean="0"/>
              <a:t> </a:t>
            </a:r>
            <a:r>
              <a:rPr lang="it-IT" sz="1200" b="1" i="1" dirty="0" err="1" smtClean="0"/>
              <a:t>effect</a:t>
            </a:r>
            <a:endParaRPr lang="it-IT" sz="1200" b="1" i="1" dirty="0"/>
          </a:p>
        </p:txBody>
      </p:sp>
      <p:sp>
        <p:nvSpPr>
          <p:cNvPr id="8" name="Text Box 8"/>
          <p:cNvSpPr txBox="1">
            <a:spLocks noChangeArrowheads="1"/>
          </p:cNvSpPr>
          <p:nvPr/>
        </p:nvSpPr>
        <p:spPr bwMode="auto">
          <a:xfrm>
            <a:off x="6084168" y="6120700"/>
            <a:ext cx="15841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it-IT" altLang="it-IT" sz="2400" b="1" dirty="0" smtClean="0">
                <a:solidFill>
                  <a:srgbClr val="FF0000"/>
                </a:solidFill>
                <a:latin typeface="+mn-lt"/>
              </a:rPr>
              <a:t>BASSO</a:t>
            </a:r>
            <a:endParaRPr lang="it-IT" altLang="it-IT" sz="2400" b="1" dirty="0">
              <a:solidFill>
                <a:srgbClr val="FF0000"/>
              </a:solidFill>
              <a:latin typeface="+mn-lt"/>
            </a:endParaRPr>
          </a:p>
        </p:txBody>
      </p:sp>
      <p:sp>
        <p:nvSpPr>
          <p:cNvPr id="9" name="Text Box 8"/>
          <p:cNvSpPr txBox="1">
            <a:spLocks noChangeArrowheads="1"/>
          </p:cNvSpPr>
          <p:nvPr/>
        </p:nvSpPr>
        <p:spPr bwMode="auto">
          <a:xfrm>
            <a:off x="2565534" y="1196752"/>
            <a:ext cx="109118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it-IT" altLang="it-IT" sz="2400" b="1" dirty="0" smtClean="0">
                <a:solidFill>
                  <a:srgbClr val="FF0000"/>
                </a:solidFill>
                <a:latin typeface="+mn-lt"/>
              </a:rPr>
              <a:t>ALTO</a:t>
            </a:r>
            <a:endParaRPr lang="it-IT" altLang="it-IT" sz="2400" b="1" dirty="0">
              <a:solidFill>
                <a:srgbClr val="FF0000"/>
              </a:solidFill>
              <a:latin typeface="+mn-lt"/>
            </a:endParaRPr>
          </a:p>
        </p:txBody>
      </p:sp>
      <p:sp>
        <p:nvSpPr>
          <p:cNvPr id="10" name="CasellaDiTesto 9"/>
          <p:cNvSpPr txBox="1"/>
          <p:nvPr/>
        </p:nvSpPr>
        <p:spPr>
          <a:xfrm>
            <a:off x="3419872" y="-27384"/>
            <a:ext cx="4896544" cy="461665"/>
          </a:xfrm>
          <a:prstGeom prst="rect">
            <a:avLst/>
          </a:prstGeom>
          <a:noFill/>
        </p:spPr>
        <p:txBody>
          <a:bodyPr wrap="square" rtlCol="0">
            <a:spAutoFit/>
          </a:bodyPr>
          <a:lstStyle/>
          <a:p>
            <a:r>
              <a:rPr lang="it-IT" sz="2400" b="1" dirty="0" err="1" smtClean="0">
                <a:solidFill>
                  <a:schemeClr val="bg1"/>
                </a:solidFill>
              </a:rPr>
              <a:t>Low</a:t>
            </a:r>
            <a:r>
              <a:rPr lang="it-IT" sz="2400" b="1" dirty="0" err="1">
                <a:solidFill>
                  <a:schemeClr val="bg1"/>
                </a:solidFill>
              </a:rPr>
              <a:t>-</a:t>
            </a:r>
            <a:r>
              <a:rPr lang="it-IT" sz="2400" b="1" dirty="0" err="1" smtClean="0">
                <a:solidFill>
                  <a:schemeClr val="bg1"/>
                </a:solidFill>
              </a:rPr>
              <a:t>elevation</a:t>
            </a:r>
            <a:r>
              <a:rPr lang="it-IT" sz="2400" b="1" dirty="0" smtClean="0">
                <a:solidFill>
                  <a:schemeClr val="bg1"/>
                </a:solidFill>
              </a:rPr>
              <a:t> permafrost </a:t>
            </a:r>
            <a:r>
              <a:rPr lang="it-IT" sz="2400" b="1" dirty="0" err="1" smtClean="0">
                <a:solidFill>
                  <a:schemeClr val="bg1"/>
                </a:solidFill>
              </a:rPr>
              <a:t>sites</a:t>
            </a:r>
            <a:endParaRPr lang="it-IT" sz="2400" b="1" dirty="0">
              <a:solidFill>
                <a:schemeClr val="bg1"/>
              </a:solidFill>
            </a:endParaRPr>
          </a:p>
        </p:txBody>
      </p:sp>
      <p:sp>
        <p:nvSpPr>
          <p:cNvPr id="2" name="CasellaDiTesto 1"/>
          <p:cNvSpPr txBox="1"/>
          <p:nvPr/>
        </p:nvSpPr>
        <p:spPr>
          <a:xfrm>
            <a:off x="327566" y="388114"/>
            <a:ext cx="1652146" cy="369332"/>
          </a:xfrm>
          <a:prstGeom prst="rect">
            <a:avLst/>
          </a:prstGeom>
          <a:noFill/>
        </p:spPr>
        <p:txBody>
          <a:bodyPr wrap="square" rtlCol="0">
            <a:spAutoFit/>
          </a:bodyPr>
          <a:lstStyle/>
          <a:p>
            <a:r>
              <a:rPr lang="it-IT" dirty="0" smtClean="0">
                <a:solidFill>
                  <a:schemeClr val="bg1"/>
                </a:solidFill>
              </a:rPr>
              <a:t>1350 m ASL</a:t>
            </a:r>
            <a:endParaRPr lang="it-IT" dirty="0">
              <a:solidFill>
                <a:schemeClr val="bg1"/>
              </a:solidFill>
            </a:endParaRPr>
          </a:p>
        </p:txBody>
      </p:sp>
    </p:spTree>
    <p:extLst>
      <p:ext uri="{BB962C8B-B14F-4D97-AF65-F5344CB8AC3E}">
        <p14:creationId xmlns:p14="http://schemas.microsoft.com/office/powerpoint/2010/main" val="28071517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DSCN922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8"/>
          <p:cNvSpPr txBox="1">
            <a:spLocks noChangeArrowheads="1"/>
          </p:cNvSpPr>
          <p:nvPr/>
        </p:nvSpPr>
        <p:spPr bwMode="auto">
          <a:xfrm>
            <a:off x="251520" y="44624"/>
            <a:ext cx="784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it-IT" altLang="it-IT" sz="2400" b="1" dirty="0" smtClean="0">
                <a:latin typeface="+mn-lt"/>
              </a:rPr>
              <a:t>Gressoney Saint Jean, 1350 m </a:t>
            </a:r>
            <a:r>
              <a:rPr lang="it-IT" altLang="it-IT" sz="2400" b="1" dirty="0" err="1" smtClean="0">
                <a:latin typeface="+mn-lt"/>
              </a:rPr>
              <a:t>slm</a:t>
            </a:r>
            <a:endParaRPr lang="it-IT" altLang="it-IT" sz="2400" b="1" dirty="0">
              <a:latin typeface="+mn-lt"/>
            </a:endParaRPr>
          </a:p>
        </p:txBody>
      </p:sp>
      <p:sp>
        <p:nvSpPr>
          <p:cNvPr id="5" name="Text Box 8"/>
          <p:cNvSpPr txBox="1">
            <a:spLocks noChangeArrowheads="1"/>
          </p:cNvSpPr>
          <p:nvPr/>
        </p:nvSpPr>
        <p:spPr bwMode="auto">
          <a:xfrm>
            <a:off x="251520" y="6212160"/>
            <a:ext cx="784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it-IT" altLang="it-IT" sz="2400" b="1" dirty="0" err="1" smtClean="0">
                <a:latin typeface="+mn-lt"/>
              </a:rPr>
              <a:t>Cellars</a:t>
            </a:r>
            <a:r>
              <a:rPr lang="it-IT" altLang="it-IT" sz="2400" b="1" dirty="0" smtClean="0">
                <a:latin typeface="+mn-lt"/>
              </a:rPr>
              <a:t> for </a:t>
            </a:r>
            <a:r>
              <a:rPr lang="it-IT" altLang="it-IT" sz="2400" b="1" dirty="0" err="1" smtClean="0">
                <a:latin typeface="+mn-lt"/>
              </a:rPr>
              <a:t>curing</a:t>
            </a:r>
            <a:r>
              <a:rPr lang="it-IT" altLang="it-IT" sz="2400" b="1" dirty="0" smtClean="0">
                <a:latin typeface="+mn-lt"/>
              </a:rPr>
              <a:t> and </a:t>
            </a:r>
            <a:r>
              <a:rPr lang="it-IT" altLang="it-IT" sz="2400" b="1" dirty="0" err="1" smtClean="0">
                <a:latin typeface="+mn-lt"/>
              </a:rPr>
              <a:t>aging</a:t>
            </a:r>
            <a:r>
              <a:rPr lang="it-IT" altLang="it-IT" sz="2400" b="1" dirty="0" smtClean="0">
                <a:latin typeface="+mn-lt"/>
              </a:rPr>
              <a:t> </a:t>
            </a:r>
            <a:r>
              <a:rPr lang="it-IT" altLang="it-IT" sz="2400" b="1" dirty="0" err="1" smtClean="0">
                <a:latin typeface="+mn-lt"/>
              </a:rPr>
              <a:t>cheese</a:t>
            </a:r>
            <a:endParaRPr lang="it-IT" altLang="it-IT" sz="2400" b="1" dirty="0">
              <a:latin typeface="+mn-lt"/>
            </a:endParaRPr>
          </a:p>
        </p:txBody>
      </p:sp>
    </p:spTree>
    <p:extLst>
      <p:ext uri="{BB962C8B-B14F-4D97-AF65-F5344CB8AC3E}">
        <p14:creationId xmlns:p14="http://schemas.microsoft.com/office/powerpoint/2010/main" val="26702822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jodel\Progetti di ricerca\Permafrost bassa quota VDA\Permafrost bassa quota VDA\La Stella 2013-2014\steina_confronto_tot.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7384"/>
            <a:ext cx="9144000"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1115616" y="228154"/>
            <a:ext cx="7488832" cy="461665"/>
          </a:xfrm>
          <a:prstGeom prst="rect">
            <a:avLst/>
          </a:prstGeom>
          <a:solidFill>
            <a:schemeClr val="bg1"/>
          </a:solidFill>
        </p:spPr>
        <p:txBody>
          <a:bodyPr wrap="square">
            <a:spAutoFit/>
          </a:bodyPr>
          <a:lstStyle/>
          <a:p>
            <a:pPr algn="ctr"/>
            <a:r>
              <a:rPr lang="it-IT" sz="2400" b="1" dirty="0" err="1" smtClean="0"/>
              <a:t>Soil</a:t>
            </a:r>
            <a:r>
              <a:rPr lang="it-IT" sz="2400" b="1" dirty="0" smtClean="0"/>
              <a:t> temperature (10 cm </a:t>
            </a:r>
            <a:r>
              <a:rPr lang="it-IT" sz="2400" b="1" dirty="0" err="1" smtClean="0"/>
              <a:t>depth</a:t>
            </a:r>
            <a:r>
              <a:rPr lang="it-IT" sz="2400" b="1" dirty="0" smtClean="0"/>
              <a:t>)</a:t>
            </a:r>
            <a:endParaRPr lang="it-IT" sz="2400" b="1" dirty="0"/>
          </a:p>
        </p:txBody>
      </p:sp>
      <p:sp>
        <p:nvSpPr>
          <p:cNvPr id="5" name="Rettangolo 4"/>
          <p:cNvSpPr/>
          <p:nvPr/>
        </p:nvSpPr>
        <p:spPr>
          <a:xfrm>
            <a:off x="395536" y="3068960"/>
            <a:ext cx="504056"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a:off x="395536" y="4653136"/>
            <a:ext cx="504056"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137442" y="6444044"/>
            <a:ext cx="8971062" cy="369332"/>
          </a:xfrm>
          <a:prstGeom prst="rect">
            <a:avLst/>
          </a:prstGeom>
        </p:spPr>
        <p:txBody>
          <a:bodyPr wrap="square">
            <a:spAutoFit/>
          </a:bodyPr>
          <a:lstStyle/>
          <a:p>
            <a:r>
              <a:rPr lang="en-GB" sz="900" dirty="0" err="1"/>
              <a:t>Celi</a:t>
            </a:r>
            <a:r>
              <a:rPr lang="en-GB" sz="900" dirty="0"/>
              <a:t> L., Rosso F., Freppaz M., </a:t>
            </a:r>
            <a:r>
              <a:rPr lang="en-GB" sz="900" dirty="0" err="1"/>
              <a:t>Agnelli</a:t>
            </a:r>
            <a:r>
              <a:rPr lang="en-GB" sz="900" dirty="0"/>
              <a:t> A., </a:t>
            </a:r>
            <a:r>
              <a:rPr lang="en-GB" sz="900" dirty="0" err="1"/>
              <a:t>Zanini</a:t>
            </a:r>
            <a:r>
              <a:rPr lang="en-GB" sz="900" dirty="0"/>
              <a:t> E. (2010) Soil Organic Matter Characteristics in Sporadic Permafrost-affected Environment (</a:t>
            </a:r>
            <a:r>
              <a:rPr lang="en-GB" sz="900" dirty="0" err="1"/>
              <a:t>Creux</a:t>
            </a:r>
            <a:r>
              <a:rPr lang="en-GB" sz="900" dirty="0"/>
              <a:t> du Van, Switzerland). Arctic Antarctic and Alpine Research. Vol. 42, n.1: 1-8. </a:t>
            </a:r>
            <a:endParaRPr lang="it-IT" sz="900" dirty="0"/>
          </a:p>
        </p:txBody>
      </p:sp>
    </p:spTree>
    <p:extLst>
      <p:ext uri="{BB962C8B-B14F-4D97-AF65-F5344CB8AC3E}">
        <p14:creationId xmlns:p14="http://schemas.microsoft.com/office/powerpoint/2010/main" val="8336132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jodel\Lavori\Convegni\Convegno Bini Venezia\Permafrost bassa quota down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48338" y="116632"/>
            <a:ext cx="4388158" cy="6564684"/>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8"/>
          <p:cNvSpPr txBox="1">
            <a:spLocks noChangeArrowheads="1"/>
          </p:cNvSpPr>
          <p:nvPr/>
        </p:nvSpPr>
        <p:spPr bwMode="auto">
          <a:xfrm>
            <a:off x="4860032" y="259025"/>
            <a:ext cx="15841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it-IT" altLang="it-IT" sz="2400" b="1" dirty="0" smtClean="0">
                <a:solidFill>
                  <a:schemeClr val="bg1"/>
                </a:solidFill>
                <a:latin typeface="+mn-lt"/>
              </a:rPr>
              <a:t>BASSO</a:t>
            </a:r>
            <a:endParaRPr lang="it-IT" altLang="it-IT" sz="2400" b="1" dirty="0">
              <a:solidFill>
                <a:schemeClr val="bg1"/>
              </a:solidFill>
              <a:latin typeface="+mn-lt"/>
            </a:endParaRPr>
          </a:p>
        </p:txBody>
      </p:sp>
      <p:pic>
        <p:nvPicPr>
          <p:cNvPr id="7" name="Picture 2" descr="C:\Users\freppaz\AppData\Local\Temp\_DSC868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504" y="116632"/>
            <a:ext cx="4355976" cy="6575754"/>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8"/>
          <p:cNvSpPr txBox="1">
            <a:spLocks noChangeArrowheads="1"/>
          </p:cNvSpPr>
          <p:nvPr/>
        </p:nvSpPr>
        <p:spPr bwMode="auto">
          <a:xfrm>
            <a:off x="251520" y="260648"/>
            <a:ext cx="109118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it-IT" altLang="it-IT" sz="2400" b="1" dirty="0" smtClean="0">
                <a:solidFill>
                  <a:schemeClr val="bg1"/>
                </a:solidFill>
                <a:latin typeface="+mn-lt"/>
              </a:rPr>
              <a:t>ALTO</a:t>
            </a:r>
            <a:endParaRPr lang="it-IT" altLang="it-IT" sz="2400" b="1" dirty="0">
              <a:solidFill>
                <a:schemeClr val="bg1"/>
              </a:solidFill>
              <a:latin typeface="+mn-lt"/>
            </a:endParaRPr>
          </a:p>
        </p:txBody>
      </p:sp>
    </p:spTree>
    <p:extLst>
      <p:ext uri="{BB962C8B-B14F-4D97-AF65-F5344CB8AC3E}">
        <p14:creationId xmlns:p14="http://schemas.microsoft.com/office/powerpoint/2010/main" val="11106786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y.ilstu.edu/~jrcarter/ice/diurnal/Ice5-two-steps-AT-780w-WM.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16" y="0"/>
            <a:ext cx="914178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3640" y="6237312"/>
            <a:ext cx="8796831" cy="461665"/>
          </a:xfrm>
          <a:prstGeom prst="rect">
            <a:avLst/>
          </a:prstGeom>
          <a:noFill/>
        </p:spPr>
        <p:txBody>
          <a:bodyPr wrap="square" rtlCol="0">
            <a:spAutoFit/>
          </a:bodyPr>
          <a:lstStyle/>
          <a:p>
            <a:r>
              <a:rPr lang="it-IT" sz="2400" b="1" dirty="0" smtClean="0"/>
              <a:t>The </a:t>
            </a:r>
            <a:r>
              <a:rPr lang="it-IT" sz="2400" b="1" dirty="0" err="1" smtClean="0"/>
              <a:t>presence</a:t>
            </a:r>
            <a:r>
              <a:rPr lang="it-IT" sz="2400" b="1" dirty="0" smtClean="0"/>
              <a:t> of </a:t>
            </a:r>
            <a:r>
              <a:rPr lang="it-IT" sz="2400" b="1" dirty="0" err="1" smtClean="0"/>
              <a:t>ice</a:t>
            </a:r>
            <a:r>
              <a:rPr lang="it-IT" sz="2400" b="1" dirty="0" smtClean="0"/>
              <a:t> in the </a:t>
            </a:r>
            <a:r>
              <a:rPr lang="it-IT" sz="2400" b="1" dirty="0" err="1" smtClean="0"/>
              <a:t>soil</a:t>
            </a:r>
            <a:r>
              <a:rPr lang="it-IT" sz="2400" b="1" dirty="0" smtClean="0"/>
              <a:t> </a:t>
            </a:r>
            <a:r>
              <a:rPr lang="it-IT" sz="2400" b="1" smtClean="0"/>
              <a:t>induces </a:t>
            </a:r>
            <a:r>
              <a:rPr lang="it-IT" sz="2400" b="1" dirty="0" err="1" smtClean="0"/>
              <a:t>nice</a:t>
            </a:r>
            <a:r>
              <a:rPr lang="it-IT" sz="2400" b="1" dirty="0" smtClean="0"/>
              <a:t> </a:t>
            </a:r>
            <a:r>
              <a:rPr lang="it-IT" sz="2400" b="1" dirty="0" err="1" smtClean="0"/>
              <a:t>phenomena</a:t>
            </a:r>
            <a:endParaRPr lang="it-IT" sz="2400" b="1" dirty="0"/>
          </a:p>
        </p:txBody>
      </p:sp>
    </p:spTree>
    <p:extLst>
      <p:ext uri="{BB962C8B-B14F-4D97-AF65-F5344CB8AC3E}">
        <p14:creationId xmlns:p14="http://schemas.microsoft.com/office/powerpoint/2010/main" val="2788203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jodel\Progetti di ricerca\PROGETTICONCLUSI\FIRB 2012\NAPEA\Manuale pedologia\Foto michele per guida pratica di pedologia\Foto michele per guida pratica di pedologia\Il SUOLO E IL TERRITORIO.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39475" cy="6877322"/>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3419872" y="260648"/>
            <a:ext cx="4896544" cy="461665"/>
          </a:xfrm>
          <a:prstGeom prst="rect">
            <a:avLst/>
          </a:prstGeom>
          <a:noFill/>
        </p:spPr>
        <p:txBody>
          <a:bodyPr wrap="square" rtlCol="0">
            <a:spAutoFit/>
          </a:bodyPr>
          <a:lstStyle/>
          <a:p>
            <a:r>
              <a:rPr lang="it-IT" sz="2400" b="1" dirty="0" smtClean="0"/>
              <a:t>Mountain </a:t>
            </a:r>
            <a:r>
              <a:rPr lang="it-IT" sz="2400" b="1" dirty="0" err="1" smtClean="0"/>
              <a:t>Soils</a:t>
            </a:r>
            <a:endParaRPr lang="it-IT" sz="2400" b="1" dirty="0"/>
          </a:p>
        </p:txBody>
      </p:sp>
    </p:spTree>
    <p:extLst>
      <p:ext uri="{BB962C8B-B14F-4D97-AF65-F5344CB8AC3E}">
        <p14:creationId xmlns:p14="http://schemas.microsoft.com/office/powerpoint/2010/main" val="14284485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jodel\Pedosito Piata Lazin\Piata Lazin.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9214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76456" y="6381328"/>
            <a:ext cx="401092" cy="429029"/>
          </a:xfrm>
          <a:prstGeom prst="rect">
            <a:avLst/>
          </a:prstGeom>
        </p:spPr>
      </p:pic>
      <p:sp>
        <p:nvSpPr>
          <p:cNvPr id="5" name="Text Box 7"/>
          <p:cNvSpPr txBox="1">
            <a:spLocks noChangeArrowheads="1"/>
          </p:cNvSpPr>
          <p:nvPr/>
        </p:nvSpPr>
        <p:spPr bwMode="auto">
          <a:xfrm>
            <a:off x="107504" y="116632"/>
            <a:ext cx="5975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b="1" dirty="0" smtClean="0">
                <a:solidFill>
                  <a:schemeClr val="bg1"/>
                </a:solidFill>
                <a:latin typeface="Arial" panose="020B0604020202020204" pitchFamily="34" charset="0"/>
                <a:cs typeface="Arial" panose="020B0604020202020204" pitchFamily="34" charset="0"/>
              </a:rPr>
              <a:t>Parco Nazionale del Gran Paradiso, ~ 3000 m </a:t>
            </a:r>
            <a:r>
              <a:rPr lang="it-IT" altLang="it-IT" b="1" dirty="0" err="1" smtClean="0">
                <a:solidFill>
                  <a:schemeClr val="bg1"/>
                </a:solidFill>
                <a:latin typeface="Arial" panose="020B0604020202020204" pitchFamily="34" charset="0"/>
                <a:cs typeface="Arial" panose="020B0604020202020204" pitchFamily="34" charset="0"/>
              </a:rPr>
              <a:t>slm</a:t>
            </a:r>
            <a:endParaRPr lang="it-IT" altLang="it-IT"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42023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88032" y="620688"/>
            <a:ext cx="8604448" cy="5635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2843808" y="489321"/>
            <a:ext cx="1728192" cy="369332"/>
          </a:xfrm>
          <a:prstGeom prst="rect">
            <a:avLst/>
          </a:prstGeom>
          <a:noFill/>
        </p:spPr>
        <p:txBody>
          <a:bodyPr wrap="square" rtlCol="0">
            <a:spAutoFit/>
          </a:bodyPr>
          <a:lstStyle/>
          <a:p>
            <a:r>
              <a:rPr lang="it-IT" b="1" dirty="0" smtClean="0">
                <a:solidFill>
                  <a:schemeClr val="bg1"/>
                </a:solidFill>
              </a:rPr>
              <a:t>Calcescisti CS</a:t>
            </a:r>
            <a:endParaRPr lang="it-IT" b="1" dirty="0">
              <a:solidFill>
                <a:schemeClr val="bg1"/>
              </a:solidFill>
            </a:endParaRPr>
          </a:p>
        </p:txBody>
      </p:sp>
      <p:sp>
        <p:nvSpPr>
          <p:cNvPr id="6" name="CasellaDiTesto 5"/>
          <p:cNvSpPr txBox="1"/>
          <p:nvPr/>
        </p:nvSpPr>
        <p:spPr>
          <a:xfrm>
            <a:off x="2843808" y="3360349"/>
            <a:ext cx="1800200" cy="369332"/>
          </a:xfrm>
          <a:prstGeom prst="rect">
            <a:avLst/>
          </a:prstGeom>
          <a:noFill/>
        </p:spPr>
        <p:txBody>
          <a:bodyPr wrap="square" rtlCol="0">
            <a:spAutoFit/>
          </a:bodyPr>
          <a:lstStyle/>
          <a:p>
            <a:r>
              <a:rPr lang="it-IT" b="1" dirty="0" smtClean="0">
                <a:solidFill>
                  <a:schemeClr val="bg1"/>
                </a:solidFill>
              </a:rPr>
              <a:t>Gabbri GB</a:t>
            </a:r>
            <a:endParaRPr lang="it-IT" b="1" dirty="0">
              <a:solidFill>
                <a:schemeClr val="bg1"/>
              </a:solidFill>
            </a:endParaRPr>
          </a:p>
        </p:txBody>
      </p:sp>
      <p:sp>
        <p:nvSpPr>
          <p:cNvPr id="7" name="CasellaDiTesto 6"/>
          <p:cNvSpPr txBox="1"/>
          <p:nvPr/>
        </p:nvSpPr>
        <p:spPr>
          <a:xfrm>
            <a:off x="7452320" y="3369641"/>
            <a:ext cx="1224136" cy="369332"/>
          </a:xfrm>
          <a:prstGeom prst="rect">
            <a:avLst/>
          </a:prstGeom>
          <a:noFill/>
        </p:spPr>
        <p:txBody>
          <a:bodyPr wrap="square" rtlCol="0">
            <a:spAutoFit/>
          </a:bodyPr>
          <a:lstStyle/>
          <a:p>
            <a:r>
              <a:rPr lang="it-IT" b="1" dirty="0" smtClean="0">
                <a:solidFill>
                  <a:schemeClr val="bg1"/>
                </a:solidFill>
              </a:rPr>
              <a:t>Gneiss GN</a:t>
            </a:r>
            <a:endParaRPr lang="it-IT" b="1" dirty="0">
              <a:solidFill>
                <a:schemeClr val="bg1"/>
              </a:solidFill>
            </a:endParaRPr>
          </a:p>
        </p:txBody>
      </p:sp>
      <p:sp>
        <p:nvSpPr>
          <p:cNvPr id="8" name="Rettangolo 7"/>
          <p:cNvSpPr/>
          <p:nvPr/>
        </p:nvSpPr>
        <p:spPr>
          <a:xfrm>
            <a:off x="179512" y="6237312"/>
            <a:ext cx="8784976" cy="1061829"/>
          </a:xfrm>
          <a:prstGeom prst="rect">
            <a:avLst/>
          </a:prstGeom>
        </p:spPr>
        <p:txBody>
          <a:bodyPr wrap="square">
            <a:spAutoFit/>
          </a:bodyPr>
          <a:lstStyle/>
          <a:p>
            <a:r>
              <a:rPr lang="en-US" sz="900" dirty="0" smtClean="0"/>
              <a:t>D’Amico M., </a:t>
            </a:r>
            <a:r>
              <a:rPr lang="en-US" sz="900" dirty="0" err="1" smtClean="0"/>
              <a:t>Gorra</a:t>
            </a:r>
            <a:r>
              <a:rPr lang="en-US" sz="900" dirty="0" smtClean="0"/>
              <a:t> R., Freppaz M. (2015) </a:t>
            </a:r>
            <a:r>
              <a:rPr lang="en-US" sz="900" dirty="0"/>
              <a:t>Small-scale variability of soil properties and soil–vegetation </a:t>
            </a:r>
            <a:r>
              <a:rPr lang="en-US" sz="900" dirty="0" smtClean="0"/>
              <a:t>relationships n </a:t>
            </a:r>
            <a:r>
              <a:rPr lang="en-US" sz="900" dirty="0"/>
              <a:t>patterned ground on different </a:t>
            </a:r>
            <a:r>
              <a:rPr lang="en-US" sz="900" dirty="0" err="1"/>
              <a:t>lithologies</a:t>
            </a:r>
            <a:r>
              <a:rPr lang="en-US" sz="900" dirty="0"/>
              <a:t> (NW Italian Alps</a:t>
            </a:r>
            <a:r>
              <a:rPr lang="en-US" sz="900" dirty="0" smtClean="0"/>
              <a:t>). </a:t>
            </a:r>
            <a:r>
              <a:rPr lang="it-IT" sz="900" dirty="0"/>
              <a:t>Catena 135 (2015) </a:t>
            </a:r>
            <a:r>
              <a:rPr lang="it-IT" sz="900" dirty="0" smtClean="0"/>
              <a:t>47–58</a:t>
            </a:r>
          </a:p>
          <a:p>
            <a:pPr lvl="0"/>
            <a:r>
              <a:rPr lang="en-GB" sz="900" dirty="0"/>
              <a:t>Mania I., D’Amico M., Freppaz M., </a:t>
            </a:r>
            <a:r>
              <a:rPr lang="en-GB" sz="900" dirty="0" err="1"/>
              <a:t>Gorra</a:t>
            </a:r>
            <a:r>
              <a:rPr lang="en-GB" sz="900" dirty="0"/>
              <a:t> R. (2016) </a:t>
            </a:r>
            <a:r>
              <a:rPr lang="en-GB" sz="900" i="1" dirty="0"/>
              <a:t>Driving factors of soil microbial ecology in alpine, mid-latitude patterned grounds (NW Italian Alps).</a:t>
            </a:r>
            <a:r>
              <a:rPr lang="en-GB" sz="900" dirty="0"/>
              <a:t> Biology and Fertility of Soils 52: 1135-1148,. doi:10.1007/s00374-016-1147-z.</a:t>
            </a:r>
            <a:endParaRPr lang="it-IT" sz="900" dirty="0"/>
          </a:p>
          <a:p>
            <a:endParaRPr lang="it-IT" sz="900" dirty="0" smtClean="0"/>
          </a:p>
          <a:p>
            <a:r>
              <a:rPr lang="en-US" sz="900" dirty="0"/>
              <a:t/>
            </a:r>
            <a:br>
              <a:rPr lang="en-US" sz="900" dirty="0"/>
            </a:br>
            <a:endParaRPr lang="it-IT" sz="900" dirty="0"/>
          </a:p>
        </p:txBody>
      </p:sp>
      <p:sp>
        <p:nvSpPr>
          <p:cNvPr id="10" name="CasellaDiTesto 9"/>
          <p:cNvSpPr txBox="1"/>
          <p:nvPr/>
        </p:nvSpPr>
        <p:spPr>
          <a:xfrm>
            <a:off x="3419872" y="87015"/>
            <a:ext cx="5581128" cy="461665"/>
          </a:xfrm>
          <a:prstGeom prst="rect">
            <a:avLst/>
          </a:prstGeom>
          <a:noFill/>
        </p:spPr>
        <p:txBody>
          <a:bodyPr wrap="square" rtlCol="0">
            <a:spAutoFit/>
          </a:bodyPr>
          <a:lstStyle/>
          <a:p>
            <a:r>
              <a:rPr lang="it-IT" sz="2400" b="1" dirty="0" err="1" smtClean="0"/>
              <a:t>Patterned</a:t>
            </a:r>
            <a:r>
              <a:rPr lang="it-IT" sz="2400" b="1" dirty="0" smtClean="0"/>
              <a:t> </a:t>
            </a:r>
            <a:r>
              <a:rPr lang="it-IT" sz="2400" b="1" dirty="0" err="1" smtClean="0"/>
              <a:t>ground</a:t>
            </a:r>
            <a:endParaRPr lang="it-IT" sz="2400" b="1" dirty="0"/>
          </a:p>
        </p:txBody>
      </p:sp>
    </p:spTree>
    <p:extLst>
      <p:ext uri="{BB962C8B-B14F-4D97-AF65-F5344CB8AC3E}">
        <p14:creationId xmlns:p14="http://schemas.microsoft.com/office/powerpoint/2010/main" val="23845295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6" name="Picture 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5" name="Text Box 9"/>
          <p:cNvSpPr txBox="1">
            <a:spLocks noChangeArrowheads="1"/>
          </p:cNvSpPr>
          <p:nvPr/>
        </p:nvSpPr>
        <p:spPr bwMode="auto">
          <a:xfrm>
            <a:off x="107504" y="6381328"/>
            <a:ext cx="5975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b="1" dirty="0" smtClean="0"/>
              <a:t>Mars, </a:t>
            </a:r>
            <a:r>
              <a:rPr lang="it-IT" altLang="it-IT" b="1" dirty="0"/>
              <a:t>05.13.08 </a:t>
            </a:r>
          </a:p>
        </p:txBody>
      </p:sp>
      <p:pic>
        <p:nvPicPr>
          <p:cNvPr id="8194" name="Picture 2" descr="https://tse1.mm.bing.net/th?id=OIP.M807d76240fce74377cb89e72c43804e5H0&amp;w=111&amp;h=100&amp;c=7&amp;rs=1&amp;qlt=90&amp;pid=3.1&amp;rm=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56376" y="40265"/>
            <a:ext cx="1057275"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8978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993"/>
            <a:ext cx="9154682" cy="6850007"/>
          </a:xfrm>
          <a:prstGeom prst="rect">
            <a:avLst/>
          </a:prstGeom>
        </p:spPr>
      </p:pic>
      <p:sp>
        <p:nvSpPr>
          <p:cNvPr id="2" name="Rettangolo 1"/>
          <p:cNvSpPr/>
          <p:nvPr/>
        </p:nvSpPr>
        <p:spPr>
          <a:xfrm>
            <a:off x="1115616" y="228154"/>
            <a:ext cx="7488832" cy="461665"/>
          </a:xfrm>
          <a:prstGeom prst="rect">
            <a:avLst/>
          </a:prstGeom>
          <a:noFill/>
        </p:spPr>
        <p:txBody>
          <a:bodyPr wrap="square">
            <a:spAutoFit/>
          </a:bodyPr>
          <a:lstStyle/>
          <a:p>
            <a:pPr algn="ctr"/>
            <a:r>
              <a:rPr lang="it-IT" sz="2400" b="1" dirty="0" err="1" smtClean="0"/>
              <a:t>Climate</a:t>
            </a:r>
            <a:r>
              <a:rPr lang="it-IT" sz="2400" b="1" dirty="0" smtClean="0"/>
              <a:t>: </a:t>
            </a:r>
            <a:r>
              <a:rPr lang="it-IT" sz="2400" b="1" dirty="0" err="1" smtClean="0"/>
              <a:t>Seasonal</a:t>
            </a:r>
            <a:r>
              <a:rPr lang="it-IT" sz="2400" b="1" dirty="0" smtClean="0"/>
              <a:t> </a:t>
            </a:r>
            <a:r>
              <a:rPr lang="it-IT" sz="2400" b="1" dirty="0" err="1" smtClean="0"/>
              <a:t>snow</a:t>
            </a:r>
            <a:r>
              <a:rPr lang="it-IT" sz="2400" b="1" dirty="0" smtClean="0"/>
              <a:t> cover</a:t>
            </a:r>
            <a:endParaRPr lang="it-IT" sz="2400" b="1" dirty="0"/>
          </a:p>
        </p:txBody>
      </p:sp>
      <p:sp>
        <p:nvSpPr>
          <p:cNvPr id="4" name="CasellaDiTesto 3"/>
          <p:cNvSpPr txBox="1"/>
          <p:nvPr/>
        </p:nvSpPr>
        <p:spPr>
          <a:xfrm>
            <a:off x="5183560" y="6381328"/>
            <a:ext cx="3960440" cy="369332"/>
          </a:xfrm>
          <a:prstGeom prst="rect">
            <a:avLst/>
          </a:prstGeom>
          <a:noFill/>
        </p:spPr>
        <p:txBody>
          <a:bodyPr wrap="square" rtlCol="0">
            <a:spAutoFit/>
          </a:bodyPr>
          <a:lstStyle/>
          <a:p>
            <a:r>
              <a:rPr lang="it-IT" dirty="0" smtClean="0"/>
              <a:t>Gressoney La </a:t>
            </a:r>
            <a:r>
              <a:rPr lang="it-IT" dirty="0" err="1" smtClean="0"/>
              <a:t>Trinité</a:t>
            </a:r>
            <a:r>
              <a:rPr lang="it-IT" dirty="0" smtClean="0"/>
              <a:t>, March 1 2014</a:t>
            </a:r>
          </a:p>
        </p:txBody>
      </p:sp>
      <p:grpSp>
        <p:nvGrpSpPr>
          <p:cNvPr id="12" name="Gruppo 11"/>
          <p:cNvGrpSpPr/>
          <p:nvPr/>
        </p:nvGrpSpPr>
        <p:grpSpPr>
          <a:xfrm>
            <a:off x="5183560" y="909980"/>
            <a:ext cx="3730014" cy="3310797"/>
            <a:chOff x="5076056" y="2107841"/>
            <a:chExt cx="3730014" cy="3310797"/>
          </a:xfrm>
        </p:grpSpPr>
        <p:pic>
          <p:nvPicPr>
            <p:cNvPr id="7" name="Picture 2" descr="http://media.wiley.com/mrw_images/els/articles/a0022548/image_n/nfgz0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2107841"/>
              <a:ext cx="3730014" cy="331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crifirenze.it/wp-content/uploads/2012/01/Polistirolo-fiocco-di-neve.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524328" y="3583481"/>
              <a:ext cx="405238" cy="3833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crifirenze.it/wp-content/uploads/2012/01/Polistirolo-fiocco-di-neve.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652120" y="3571572"/>
              <a:ext cx="405238" cy="3833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128669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DSC0642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12" y="0"/>
            <a:ext cx="514080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a:spLocks noChangeArrowheads="1"/>
          </p:cNvSpPr>
          <p:nvPr/>
        </p:nvSpPr>
        <p:spPr bwMode="auto">
          <a:xfrm>
            <a:off x="5508104" y="2255500"/>
            <a:ext cx="3456384"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it-IT" sz="2400" dirty="0"/>
              <a:t>"The </a:t>
            </a:r>
            <a:r>
              <a:rPr lang="it-IT" sz="2400" dirty="0" err="1"/>
              <a:t>two</a:t>
            </a:r>
            <a:r>
              <a:rPr lang="it-IT" sz="2400" dirty="0"/>
              <a:t> </a:t>
            </a:r>
            <a:r>
              <a:rPr lang="it-IT" sz="2400" dirty="0" err="1"/>
              <a:t>domains</a:t>
            </a:r>
            <a:r>
              <a:rPr lang="it-IT" sz="2400" dirty="0"/>
              <a:t>, </a:t>
            </a:r>
            <a:r>
              <a:rPr lang="it-IT" sz="2400" dirty="0" err="1"/>
              <a:t>soil</a:t>
            </a:r>
            <a:r>
              <a:rPr lang="it-IT" sz="2400" dirty="0"/>
              <a:t> and </a:t>
            </a:r>
            <a:r>
              <a:rPr lang="it-IT" sz="2400" dirty="0" err="1"/>
              <a:t>snow</a:t>
            </a:r>
            <a:r>
              <a:rPr lang="it-IT" sz="2400" dirty="0"/>
              <a:t>, are </a:t>
            </a:r>
            <a:r>
              <a:rPr lang="it-IT" sz="2400" dirty="0" err="1"/>
              <a:t>obviously</a:t>
            </a:r>
            <a:r>
              <a:rPr lang="it-IT" sz="2400" dirty="0"/>
              <a:t> </a:t>
            </a:r>
            <a:r>
              <a:rPr lang="it-IT" sz="2400" dirty="0" err="1"/>
              <a:t>connected</a:t>
            </a:r>
            <a:r>
              <a:rPr lang="it-IT" sz="2400" dirty="0"/>
              <a:t>, and </a:t>
            </a:r>
            <a:r>
              <a:rPr lang="it-IT" sz="2400" dirty="0" err="1"/>
              <a:t>perhaps</a:t>
            </a:r>
            <a:r>
              <a:rPr lang="it-IT" sz="2400" dirty="0"/>
              <a:t> </a:t>
            </a:r>
            <a:r>
              <a:rPr lang="it-IT" sz="2400" dirty="0" err="1"/>
              <a:t>continuous</a:t>
            </a:r>
            <a:r>
              <a:rPr lang="it-IT" sz="2400" dirty="0"/>
              <a:t>, </a:t>
            </a:r>
            <a:r>
              <a:rPr lang="it-IT" sz="2400" dirty="0" err="1"/>
              <a:t>system</a:t>
            </a:r>
            <a:r>
              <a:rPr lang="it-IT" sz="2400" dirty="0"/>
              <a:t>" (Guymon GL, 1978).</a:t>
            </a:r>
          </a:p>
        </p:txBody>
      </p:sp>
    </p:spTree>
    <p:extLst>
      <p:ext uri="{BB962C8B-B14F-4D97-AF65-F5344CB8AC3E}">
        <p14:creationId xmlns:p14="http://schemas.microsoft.com/office/powerpoint/2010/main" val="31212004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5616" y="1052736"/>
            <a:ext cx="7443962" cy="539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2619711" y="332656"/>
            <a:ext cx="3841116" cy="523220"/>
          </a:xfrm>
          <a:prstGeom prst="rect">
            <a:avLst/>
          </a:prstGeom>
        </p:spPr>
        <p:txBody>
          <a:bodyPr wrap="none">
            <a:spAutoFit/>
          </a:bodyPr>
          <a:lstStyle/>
          <a:p>
            <a:pPr algn="ctr"/>
            <a:r>
              <a:rPr lang="it-IT" sz="2800" b="1" dirty="0" err="1" smtClean="0"/>
              <a:t>Seasonal</a:t>
            </a:r>
            <a:r>
              <a:rPr lang="it-IT" sz="2800" b="1" dirty="0" smtClean="0"/>
              <a:t> </a:t>
            </a:r>
            <a:r>
              <a:rPr lang="it-IT" sz="2800" b="1" dirty="0" err="1" smtClean="0"/>
              <a:t>snow</a:t>
            </a:r>
            <a:r>
              <a:rPr lang="it-IT" sz="2800" b="1" dirty="0" smtClean="0"/>
              <a:t> cover</a:t>
            </a:r>
            <a:endParaRPr lang="it-IT" sz="2800" b="1" dirty="0"/>
          </a:p>
        </p:txBody>
      </p:sp>
    </p:spTree>
    <p:extLst>
      <p:ext uri="{BB962C8B-B14F-4D97-AF65-F5344CB8AC3E}">
        <p14:creationId xmlns:p14="http://schemas.microsoft.com/office/powerpoint/2010/main" val="17138791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841985" y="332656"/>
            <a:ext cx="7396577" cy="523220"/>
          </a:xfrm>
          <a:prstGeom prst="rect">
            <a:avLst/>
          </a:prstGeom>
        </p:spPr>
        <p:txBody>
          <a:bodyPr wrap="none">
            <a:spAutoFit/>
          </a:bodyPr>
          <a:lstStyle/>
          <a:p>
            <a:pPr algn="ctr"/>
            <a:r>
              <a:rPr lang="it-IT" sz="2800" b="1" dirty="0" err="1" smtClean="0"/>
              <a:t>Seasonal</a:t>
            </a:r>
            <a:r>
              <a:rPr lang="it-IT" sz="2800" b="1" dirty="0" smtClean="0"/>
              <a:t> </a:t>
            </a:r>
            <a:r>
              <a:rPr lang="it-IT" sz="2800" b="1" dirty="0" err="1" smtClean="0"/>
              <a:t>snow</a:t>
            </a:r>
            <a:r>
              <a:rPr lang="it-IT" sz="2800" b="1" dirty="0" smtClean="0"/>
              <a:t> cover and CO2 </a:t>
            </a:r>
            <a:r>
              <a:rPr lang="it-IT" sz="2800" b="1" dirty="0" err="1" smtClean="0"/>
              <a:t>emissions</a:t>
            </a:r>
            <a:endParaRPr lang="it-IT" sz="2800" b="1" dirty="0"/>
          </a:p>
        </p:txBody>
      </p:sp>
      <p:pic>
        <p:nvPicPr>
          <p:cNvPr id="4" name="Picture 2" descr="co2-conc"/>
          <p:cNvPicPr>
            <a:picLocks noChangeArrowheads="1"/>
          </p:cNvPicPr>
          <p:nvPr/>
        </p:nvPicPr>
        <p:blipFill>
          <a:blip r:embed="rId2" cstate="email">
            <a:extLst>
              <a:ext uri="{28A0092B-C50C-407E-A947-70E740481C1C}">
                <a14:useLocalDpi xmlns:a14="http://schemas.microsoft.com/office/drawing/2010/main"/>
              </a:ext>
            </a:extLst>
          </a:blip>
          <a:srcRect l="6447" t="1303" r="7379" b="3801"/>
          <a:stretch>
            <a:fillRect/>
          </a:stretch>
        </p:blipFill>
        <p:spPr bwMode="auto">
          <a:xfrm>
            <a:off x="944567" y="1114023"/>
            <a:ext cx="7191399" cy="4896544"/>
          </a:xfrm>
          <a:prstGeom prst="rect">
            <a:avLst/>
          </a:prstGeom>
          <a:noFill/>
          <a:ln w="38100">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179512" y="6309320"/>
            <a:ext cx="2848410" cy="369332"/>
          </a:xfrm>
          <a:prstGeom prst="rect">
            <a:avLst/>
          </a:prstGeom>
          <a:noFill/>
        </p:spPr>
        <p:txBody>
          <a:bodyPr wrap="square" rtlCol="0">
            <a:spAutoFit/>
          </a:bodyPr>
          <a:lstStyle/>
          <a:p>
            <a:pPr algn="ctr"/>
            <a:r>
              <a:rPr lang="it-IT" dirty="0" err="1" smtClean="0"/>
              <a:t>Liptzin</a:t>
            </a:r>
            <a:r>
              <a:rPr lang="it-IT" dirty="0" smtClean="0"/>
              <a:t> et al., 2009</a:t>
            </a:r>
            <a:endParaRPr lang="it-IT" dirty="0"/>
          </a:p>
        </p:txBody>
      </p:sp>
    </p:spTree>
    <p:extLst>
      <p:ext uri="{BB962C8B-B14F-4D97-AF65-F5344CB8AC3E}">
        <p14:creationId xmlns:p14="http://schemas.microsoft.com/office/powerpoint/2010/main" val="2952084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LNSA LOGO DEFINITIV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2813" y="6237288"/>
            <a:ext cx="4032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3" name="Group 3"/>
          <p:cNvGrpSpPr>
            <a:grpSpLocks/>
          </p:cNvGrpSpPr>
          <p:nvPr/>
        </p:nvGrpSpPr>
        <p:grpSpPr bwMode="auto">
          <a:xfrm>
            <a:off x="968375" y="906463"/>
            <a:ext cx="7207250" cy="5049837"/>
            <a:chOff x="610" y="571"/>
            <a:chExt cx="4540" cy="3181"/>
          </a:xfrm>
        </p:grpSpPr>
        <p:pic>
          <p:nvPicPr>
            <p:cNvPr id="3072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 y="571"/>
              <a:ext cx="4540" cy="3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7" name="Oval 5"/>
            <p:cNvSpPr>
              <a:spLocks noChangeArrowheads="1"/>
            </p:cNvSpPr>
            <p:nvPr/>
          </p:nvSpPr>
          <p:spPr bwMode="auto">
            <a:xfrm>
              <a:off x="4320" y="3360"/>
              <a:ext cx="432" cy="24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grpSp>
      <p:pic>
        <p:nvPicPr>
          <p:cNvPr id="30724" name="Picture 6" descr="cristallo di nev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3988" y="955675"/>
            <a:ext cx="5048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7"/>
          <p:cNvSpPr txBox="1">
            <a:spLocks noChangeArrowheads="1"/>
          </p:cNvSpPr>
          <p:nvPr/>
        </p:nvSpPr>
        <p:spPr bwMode="auto">
          <a:xfrm>
            <a:off x="442020" y="196850"/>
            <a:ext cx="8954516" cy="646331"/>
          </a:xfrm>
          <a:prstGeom prst="rect">
            <a:avLst/>
          </a:prstGeom>
          <a:noFill/>
          <a:ln>
            <a:noFill/>
          </a:ln>
          <a:effectLst/>
          <a:extLst>
            <a:ext uri="{909E8E84-426E-40DD-AFC4-6F175D3DCCD1}">
              <a14:hiddenFill xmlns:a14="http://schemas.microsoft.com/office/drawing/2010/main">
                <a:gradFill rotWithShape="0">
                  <a:gsLst>
                    <a:gs pos="0">
                      <a:schemeClr val="bg1"/>
                    </a:gs>
                    <a:gs pos="100000">
                      <a:srgbClr val="EBEBEB"/>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it-IT" altLang="it-IT" sz="3600" b="1" dirty="0" err="1" smtClean="0">
                <a:latin typeface="Arial" panose="020B0604020202020204" pitchFamily="34" charset="0"/>
              </a:rPr>
              <a:t>Snow</a:t>
            </a:r>
            <a:r>
              <a:rPr lang="it-IT" altLang="it-IT" sz="3600" b="1" dirty="0" smtClean="0">
                <a:latin typeface="Arial" panose="020B0604020202020204" pitchFamily="34" charset="0"/>
              </a:rPr>
              <a:t> cover under a </a:t>
            </a:r>
            <a:r>
              <a:rPr lang="it-IT" altLang="it-IT" sz="3600" b="1" dirty="0" err="1" smtClean="0">
                <a:latin typeface="Arial" panose="020B0604020202020204" pitchFamily="34" charset="0"/>
              </a:rPr>
              <a:t>changing</a:t>
            </a:r>
            <a:r>
              <a:rPr lang="it-IT" altLang="it-IT" sz="3600" b="1" dirty="0" smtClean="0">
                <a:latin typeface="Arial" panose="020B0604020202020204" pitchFamily="34" charset="0"/>
              </a:rPr>
              <a:t> </a:t>
            </a:r>
            <a:r>
              <a:rPr lang="it-IT" altLang="it-IT" sz="3600" b="1" dirty="0" err="1" smtClean="0">
                <a:latin typeface="Arial" panose="020B0604020202020204" pitchFamily="34" charset="0"/>
              </a:rPr>
              <a:t>climate</a:t>
            </a:r>
            <a:endParaRPr lang="it-IT" altLang="it-IT" sz="3600" b="1" dirty="0">
              <a:latin typeface="Arial" panose="020B0604020202020204" pitchFamily="34" charset="0"/>
            </a:endParaRPr>
          </a:p>
        </p:txBody>
      </p:sp>
    </p:spTree>
    <p:extLst>
      <p:ext uri="{BB962C8B-B14F-4D97-AF65-F5344CB8AC3E}">
        <p14:creationId xmlns:p14="http://schemas.microsoft.com/office/powerpoint/2010/main" val="42706641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parcella neve spalat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4400" y="0"/>
            <a:ext cx="8229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p:cNvSpPr>
            <a:spLocks noChangeArrowheads="1"/>
          </p:cNvSpPr>
          <p:nvPr/>
        </p:nvSpPr>
        <p:spPr bwMode="auto">
          <a:xfrm>
            <a:off x="5145088" y="4087813"/>
            <a:ext cx="3506787"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31748" name="Rectangle 4"/>
          <p:cNvSpPr>
            <a:spLocks noChangeArrowheads="1"/>
          </p:cNvSpPr>
          <p:nvPr/>
        </p:nvSpPr>
        <p:spPr bwMode="auto">
          <a:xfrm>
            <a:off x="1508125" y="4429125"/>
            <a:ext cx="106363"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300">
                <a:solidFill>
                  <a:srgbClr val="000000"/>
                </a:solidFill>
              </a:rPr>
              <a:t> </a:t>
            </a:r>
            <a:endParaRPr lang="it-IT" altLang="it-IT" sz="2400"/>
          </a:p>
        </p:txBody>
      </p:sp>
      <p:pic>
        <p:nvPicPr>
          <p:cNvPr id="252933" name="Picture 5" descr="UTL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00150" y="228600"/>
            <a:ext cx="16954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Rectangle 8"/>
          <p:cNvSpPr>
            <a:spLocks noChangeArrowheads="1"/>
          </p:cNvSpPr>
          <p:nvPr/>
        </p:nvSpPr>
        <p:spPr bwMode="auto">
          <a:xfrm>
            <a:off x="3248025" y="182563"/>
            <a:ext cx="457016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800" b="1" dirty="0" err="1" smtClean="0">
                <a:solidFill>
                  <a:schemeClr val="bg1"/>
                </a:solidFill>
                <a:latin typeface="Arial" charset="0"/>
              </a:rPr>
              <a:t>Snow</a:t>
            </a:r>
            <a:r>
              <a:rPr lang="it-IT" altLang="it-IT" sz="2800" b="1" dirty="0" smtClean="0">
                <a:solidFill>
                  <a:schemeClr val="bg1"/>
                </a:solidFill>
                <a:latin typeface="Arial" charset="0"/>
              </a:rPr>
              <a:t> </a:t>
            </a:r>
            <a:r>
              <a:rPr lang="it-IT" altLang="it-IT" sz="2800" b="1" dirty="0" err="1" smtClean="0">
                <a:solidFill>
                  <a:schemeClr val="bg1"/>
                </a:solidFill>
                <a:latin typeface="Arial" charset="0"/>
              </a:rPr>
              <a:t>depth</a:t>
            </a:r>
            <a:r>
              <a:rPr lang="it-IT" altLang="it-IT" sz="2800" b="1" dirty="0" smtClean="0">
                <a:solidFill>
                  <a:schemeClr val="bg1"/>
                </a:solidFill>
                <a:latin typeface="Arial" charset="0"/>
              </a:rPr>
              <a:t> </a:t>
            </a:r>
            <a:r>
              <a:rPr lang="it-IT" altLang="it-IT" sz="2800" b="1" dirty="0" err="1" smtClean="0">
                <a:solidFill>
                  <a:schemeClr val="bg1"/>
                </a:solidFill>
                <a:latin typeface="Arial" charset="0"/>
              </a:rPr>
              <a:t>manipulation</a:t>
            </a:r>
            <a:r>
              <a:rPr lang="it-IT" altLang="it-IT" sz="2800" b="1" dirty="0" smtClean="0">
                <a:solidFill>
                  <a:schemeClr val="bg1"/>
                </a:solidFill>
                <a:latin typeface="Arial" charset="0"/>
              </a:rPr>
              <a:t>  </a:t>
            </a:r>
            <a:endParaRPr lang="it-IT" altLang="it-IT" sz="2800" b="1" dirty="0">
              <a:solidFill>
                <a:schemeClr val="bg1"/>
              </a:solidFill>
              <a:latin typeface="Arial" charset="0"/>
            </a:endParaRPr>
          </a:p>
        </p:txBody>
      </p:sp>
    </p:spTree>
    <p:extLst>
      <p:ext uri="{BB962C8B-B14F-4D97-AF65-F5344CB8AC3E}">
        <p14:creationId xmlns:p14="http://schemas.microsoft.com/office/powerpoint/2010/main" val="27286045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52933"/>
                                        </p:tgtEl>
                                        <p:attrNameLst>
                                          <p:attrName>style.visibility</p:attrName>
                                        </p:attrNameLst>
                                      </p:cBhvr>
                                      <p:to>
                                        <p:strVal val="visible"/>
                                      </p:to>
                                    </p:set>
                                    <p:animEffect transition="in" filter="dissolve">
                                      <p:cBhvr>
                                        <p:cTn id="7" dur="500"/>
                                        <p:tgtEl>
                                          <p:spTgt spid="252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304800" y="1143000"/>
            <a:ext cx="8839200" cy="53340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32771" name="Rectangle 3"/>
          <p:cNvSpPr>
            <a:spLocks noChangeAspect="1" noChangeArrowheads="1"/>
          </p:cNvSpPr>
          <p:nvPr/>
        </p:nvSpPr>
        <p:spPr bwMode="auto">
          <a:xfrm>
            <a:off x="3954463" y="5530850"/>
            <a:ext cx="20903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800" b="1" dirty="0" err="1" smtClean="0">
                <a:latin typeface="Arial" charset="0"/>
              </a:rPr>
              <a:t>February</a:t>
            </a:r>
            <a:r>
              <a:rPr lang="it-IT" altLang="it-IT" sz="1800" b="1" dirty="0" smtClean="0">
                <a:latin typeface="Arial" charset="0"/>
              </a:rPr>
              <a:t> 1-9,  </a:t>
            </a:r>
            <a:r>
              <a:rPr lang="it-IT" altLang="it-IT" sz="1800" b="1" dirty="0">
                <a:latin typeface="Arial" charset="0"/>
              </a:rPr>
              <a:t>2004</a:t>
            </a:r>
          </a:p>
        </p:txBody>
      </p:sp>
      <p:sp>
        <p:nvSpPr>
          <p:cNvPr id="32772" name="Rectangle 4"/>
          <p:cNvSpPr>
            <a:spLocks noChangeArrowheads="1"/>
          </p:cNvSpPr>
          <p:nvPr/>
        </p:nvSpPr>
        <p:spPr bwMode="auto">
          <a:xfrm>
            <a:off x="1027113" y="1670050"/>
            <a:ext cx="7747000"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400"/>
          </a:p>
        </p:txBody>
      </p:sp>
      <p:sp>
        <p:nvSpPr>
          <p:cNvPr id="32773" name="Line 5"/>
          <p:cNvSpPr>
            <a:spLocks noChangeShapeType="1"/>
          </p:cNvSpPr>
          <p:nvPr/>
        </p:nvSpPr>
        <p:spPr bwMode="auto">
          <a:xfrm>
            <a:off x="1027113" y="5937250"/>
            <a:ext cx="7747000" cy="1588"/>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2774" name="Line 6"/>
          <p:cNvSpPr>
            <a:spLocks noChangeShapeType="1"/>
          </p:cNvSpPr>
          <p:nvPr/>
        </p:nvSpPr>
        <p:spPr bwMode="auto">
          <a:xfrm>
            <a:off x="1027113" y="5511800"/>
            <a:ext cx="7747000" cy="1588"/>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2775" name="Line 7"/>
          <p:cNvSpPr>
            <a:spLocks noChangeShapeType="1"/>
          </p:cNvSpPr>
          <p:nvPr/>
        </p:nvSpPr>
        <p:spPr bwMode="auto">
          <a:xfrm>
            <a:off x="1027113" y="5086350"/>
            <a:ext cx="7747000" cy="1588"/>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2776" name="Line 8"/>
          <p:cNvSpPr>
            <a:spLocks noChangeShapeType="1"/>
          </p:cNvSpPr>
          <p:nvPr/>
        </p:nvSpPr>
        <p:spPr bwMode="auto">
          <a:xfrm>
            <a:off x="1027113" y="4662488"/>
            <a:ext cx="7747000" cy="1587"/>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2777" name="Line 9"/>
          <p:cNvSpPr>
            <a:spLocks noChangeShapeType="1"/>
          </p:cNvSpPr>
          <p:nvPr/>
        </p:nvSpPr>
        <p:spPr bwMode="auto">
          <a:xfrm>
            <a:off x="1027113" y="4237038"/>
            <a:ext cx="7747000" cy="1587"/>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2778" name="Line 10"/>
          <p:cNvSpPr>
            <a:spLocks noChangeShapeType="1"/>
          </p:cNvSpPr>
          <p:nvPr/>
        </p:nvSpPr>
        <p:spPr bwMode="auto">
          <a:xfrm>
            <a:off x="1027113" y="2944813"/>
            <a:ext cx="7747000" cy="1587"/>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2779" name="Line 11"/>
          <p:cNvSpPr>
            <a:spLocks noChangeShapeType="1"/>
          </p:cNvSpPr>
          <p:nvPr/>
        </p:nvSpPr>
        <p:spPr bwMode="auto">
          <a:xfrm>
            <a:off x="1027113" y="2520950"/>
            <a:ext cx="7747000" cy="1588"/>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2780" name="Line 12"/>
          <p:cNvSpPr>
            <a:spLocks noChangeShapeType="1"/>
          </p:cNvSpPr>
          <p:nvPr/>
        </p:nvSpPr>
        <p:spPr bwMode="auto">
          <a:xfrm>
            <a:off x="1027113" y="2095500"/>
            <a:ext cx="7747000" cy="1588"/>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2781" name="Line 13"/>
          <p:cNvSpPr>
            <a:spLocks noChangeShapeType="1"/>
          </p:cNvSpPr>
          <p:nvPr/>
        </p:nvSpPr>
        <p:spPr bwMode="auto">
          <a:xfrm>
            <a:off x="1027113" y="1670050"/>
            <a:ext cx="7747000" cy="1588"/>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2782" name="Line 14"/>
          <p:cNvSpPr>
            <a:spLocks noChangeShapeType="1"/>
          </p:cNvSpPr>
          <p:nvPr/>
        </p:nvSpPr>
        <p:spPr bwMode="auto">
          <a:xfrm>
            <a:off x="1027113" y="1670050"/>
            <a:ext cx="1587" cy="38766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2783" name="Line 15"/>
          <p:cNvSpPr>
            <a:spLocks noChangeShapeType="1"/>
          </p:cNvSpPr>
          <p:nvPr/>
        </p:nvSpPr>
        <p:spPr bwMode="auto">
          <a:xfrm>
            <a:off x="950913" y="5086350"/>
            <a:ext cx="7620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2784" name="Line 16"/>
          <p:cNvSpPr>
            <a:spLocks noChangeShapeType="1"/>
          </p:cNvSpPr>
          <p:nvPr/>
        </p:nvSpPr>
        <p:spPr bwMode="auto">
          <a:xfrm>
            <a:off x="950913" y="4662488"/>
            <a:ext cx="762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2785" name="Line 17"/>
          <p:cNvSpPr>
            <a:spLocks noChangeShapeType="1"/>
          </p:cNvSpPr>
          <p:nvPr/>
        </p:nvSpPr>
        <p:spPr bwMode="auto">
          <a:xfrm>
            <a:off x="950913" y="4237038"/>
            <a:ext cx="762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2786" name="Line 18"/>
          <p:cNvSpPr>
            <a:spLocks noChangeShapeType="1"/>
          </p:cNvSpPr>
          <p:nvPr/>
        </p:nvSpPr>
        <p:spPr bwMode="auto">
          <a:xfrm>
            <a:off x="950913" y="3811588"/>
            <a:ext cx="762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2787" name="Line 19"/>
          <p:cNvSpPr>
            <a:spLocks noChangeShapeType="1"/>
          </p:cNvSpPr>
          <p:nvPr/>
        </p:nvSpPr>
        <p:spPr bwMode="auto">
          <a:xfrm>
            <a:off x="950913" y="3370263"/>
            <a:ext cx="762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2788" name="Line 20"/>
          <p:cNvSpPr>
            <a:spLocks noChangeShapeType="1"/>
          </p:cNvSpPr>
          <p:nvPr/>
        </p:nvSpPr>
        <p:spPr bwMode="auto">
          <a:xfrm>
            <a:off x="950913" y="2944813"/>
            <a:ext cx="762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2789" name="Line 21"/>
          <p:cNvSpPr>
            <a:spLocks noChangeShapeType="1"/>
          </p:cNvSpPr>
          <p:nvPr/>
        </p:nvSpPr>
        <p:spPr bwMode="auto">
          <a:xfrm>
            <a:off x="950913" y="2520950"/>
            <a:ext cx="7620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2790" name="Line 22"/>
          <p:cNvSpPr>
            <a:spLocks noChangeShapeType="1"/>
          </p:cNvSpPr>
          <p:nvPr/>
        </p:nvSpPr>
        <p:spPr bwMode="auto">
          <a:xfrm>
            <a:off x="950913" y="2095500"/>
            <a:ext cx="7620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2791" name="Line 23"/>
          <p:cNvSpPr>
            <a:spLocks noChangeShapeType="1"/>
          </p:cNvSpPr>
          <p:nvPr/>
        </p:nvSpPr>
        <p:spPr bwMode="auto">
          <a:xfrm>
            <a:off x="950913" y="1670050"/>
            <a:ext cx="7620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2792" name="Line 24"/>
          <p:cNvSpPr>
            <a:spLocks noChangeShapeType="1"/>
          </p:cNvSpPr>
          <p:nvPr/>
        </p:nvSpPr>
        <p:spPr bwMode="auto">
          <a:xfrm>
            <a:off x="1027113" y="3811588"/>
            <a:ext cx="77470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5001" name="Freeform 25"/>
          <p:cNvSpPr>
            <a:spLocks/>
          </p:cNvSpPr>
          <p:nvPr/>
        </p:nvSpPr>
        <p:spPr bwMode="auto">
          <a:xfrm>
            <a:off x="1042988" y="3876675"/>
            <a:ext cx="7715250" cy="722313"/>
          </a:xfrm>
          <a:custGeom>
            <a:avLst/>
            <a:gdLst>
              <a:gd name="T0" fmla="*/ 2147483647 w 509"/>
              <a:gd name="T1" fmla="*/ 0 h 52"/>
              <a:gd name="T2" fmla="*/ 2147483647 w 509"/>
              <a:gd name="T3" fmla="*/ 0 h 52"/>
              <a:gd name="T4" fmla="*/ 2147483647 w 509"/>
              <a:gd name="T5" fmla="*/ 2147483647 h 52"/>
              <a:gd name="T6" fmla="*/ 2147483647 w 509"/>
              <a:gd name="T7" fmla="*/ 2147483647 h 52"/>
              <a:gd name="T8" fmla="*/ 2147483647 w 509"/>
              <a:gd name="T9" fmla="*/ 2147483647 h 52"/>
              <a:gd name="T10" fmla="*/ 2147483647 w 509"/>
              <a:gd name="T11" fmla="*/ 2147483647 h 52"/>
              <a:gd name="T12" fmla="*/ 2147483647 w 509"/>
              <a:gd name="T13" fmla="*/ 2147483647 h 52"/>
              <a:gd name="T14" fmla="*/ 2147483647 w 509"/>
              <a:gd name="T15" fmla="*/ 2147483647 h 52"/>
              <a:gd name="T16" fmla="*/ 2147483647 w 509"/>
              <a:gd name="T17" fmla="*/ 2147483647 h 52"/>
              <a:gd name="T18" fmla="*/ 2147483647 w 509"/>
              <a:gd name="T19" fmla="*/ 2147483647 h 52"/>
              <a:gd name="T20" fmla="*/ 2147483647 w 509"/>
              <a:gd name="T21" fmla="*/ 2147483647 h 52"/>
              <a:gd name="T22" fmla="*/ 2147483647 w 509"/>
              <a:gd name="T23" fmla="*/ 2147483647 h 52"/>
              <a:gd name="T24" fmla="*/ 2147483647 w 509"/>
              <a:gd name="T25" fmla="*/ 2147483647 h 52"/>
              <a:gd name="T26" fmla="*/ 2147483647 w 509"/>
              <a:gd name="T27" fmla="*/ 2147483647 h 52"/>
              <a:gd name="T28" fmla="*/ 2147483647 w 509"/>
              <a:gd name="T29" fmla="*/ 2147483647 h 52"/>
              <a:gd name="T30" fmla="*/ 2147483647 w 509"/>
              <a:gd name="T31" fmla="*/ 2147483647 h 52"/>
              <a:gd name="T32" fmla="*/ 2147483647 w 509"/>
              <a:gd name="T33" fmla="*/ 2147483647 h 52"/>
              <a:gd name="T34" fmla="*/ 2147483647 w 509"/>
              <a:gd name="T35" fmla="*/ 2147483647 h 52"/>
              <a:gd name="T36" fmla="*/ 2147483647 w 509"/>
              <a:gd name="T37" fmla="*/ 2147483647 h 52"/>
              <a:gd name="T38" fmla="*/ 2147483647 w 509"/>
              <a:gd name="T39" fmla="*/ 2147483647 h 52"/>
              <a:gd name="T40" fmla="*/ 2147483647 w 509"/>
              <a:gd name="T41" fmla="*/ 2147483647 h 52"/>
              <a:gd name="T42" fmla="*/ 2147483647 w 509"/>
              <a:gd name="T43" fmla="*/ 2147483647 h 52"/>
              <a:gd name="T44" fmla="*/ 2147483647 w 509"/>
              <a:gd name="T45" fmla="*/ 2147483647 h 52"/>
              <a:gd name="T46" fmla="*/ 2147483647 w 509"/>
              <a:gd name="T47" fmla="*/ 2147483647 h 52"/>
              <a:gd name="T48" fmla="*/ 2147483647 w 509"/>
              <a:gd name="T49" fmla="*/ 2147483647 h 52"/>
              <a:gd name="T50" fmla="*/ 2147483647 w 509"/>
              <a:gd name="T51" fmla="*/ 2147483647 h 52"/>
              <a:gd name="T52" fmla="*/ 2147483647 w 509"/>
              <a:gd name="T53" fmla="*/ 2147483647 h 52"/>
              <a:gd name="T54" fmla="*/ 2147483647 w 509"/>
              <a:gd name="T55" fmla="*/ 2147483647 h 52"/>
              <a:gd name="T56" fmla="*/ 2147483647 w 509"/>
              <a:gd name="T57" fmla="*/ 2147483647 h 52"/>
              <a:gd name="T58" fmla="*/ 2147483647 w 509"/>
              <a:gd name="T59" fmla="*/ 2147483647 h 52"/>
              <a:gd name="T60" fmla="*/ 2147483647 w 509"/>
              <a:gd name="T61" fmla="*/ 2147483647 h 52"/>
              <a:gd name="T62" fmla="*/ 2147483647 w 509"/>
              <a:gd name="T63" fmla="*/ 2147483647 h 52"/>
              <a:gd name="T64" fmla="*/ 2147483647 w 509"/>
              <a:gd name="T65" fmla="*/ 2147483647 h 52"/>
              <a:gd name="T66" fmla="*/ 2147483647 w 509"/>
              <a:gd name="T67" fmla="*/ 2147483647 h 52"/>
              <a:gd name="T68" fmla="*/ 2147483647 w 509"/>
              <a:gd name="T69" fmla="*/ 2147483647 h 52"/>
              <a:gd name="T70" fmla="*/ 2147483647 w 509"/>
              <a:gd name="T71" fmla="*/ 2147483647 h 52"/>
              <a:gd name="T72" fmla="*/ 2147483647 w 509"/>
              <a:gd name="T73" fmla="*/ 2147483647 h 52"/>
              <a:gd name="T74" fmla="*/ 2147483647 w 509"/>
              <a:gd name="T75" fmla="*/ 2147483647 h 52"/>
              <a:gd name="T76" fmla="*/ 2147483647 w 509"/>
              <a:gd name="T77" fmla="*/ 2147483647 h 52"/>
              <a:gd name="T78" fmla="*/ 2147483647 w 509"/>
              <a:gd name="T79" fmla="*/ 2147483647 h 52"/>
              <a:gd name="T80" fmla="*/ 2147483647 w 509"/>
              <a:gd name="T81" fmla="*/ 2147483647 h 52"/>
              <a:gd name="T82" fmla="*/ 2147483647 w 509"/>
              <a:gd name="T83" fmla="*/ 2147483647 h 52"/>
              <a:gd name="T84" fmla="*/ 2147483647 w 509"/>
              <a:gd name="T85" fmla="*/ 2147483647 h 52"/>
              <a:gd name="T86" fmla="*/ 2147483647 w 509"/>
              <a:gd name="T87" fmla="*/ 2147483647 h 52"/>
              <a:gd name="T88" fmla="*/ 2147483647 w 509"/>
              <a:gd name="T89" fmla="*/ 2147483647 h 52"/>
              <a:gd name="T90" fmla="*/ 2147483647 w 509"/>
              <a:gd name="T91" fmla="*/ 2147483647 h 52"/>
              <a:gd name="T92" fmla="*/ 2147483647 w 509"/>
              <a:gd name="T93" fmla="*/ 2147483647 h 52"/>
              <a:gd name="T94" fmla="*/ 2147483647 w 509"/>
              <a:gd name="T95" fmla="*/ 2147483647 h 52"/>
              <a:gd name="T96" fmla="*/ 2147483647 w 509"/>
              <a:gd name="T97" fmla="*/ 2147483647 h 52"/>
              <a:gd name="T98" fmla="*/ 2147483647 w 509"/>
              <a:gd name="T99" fmla="*/ 2147483647 h 52"/>
              <a:gd name="T100" fmla="*/ 2147483647 w 509"/>
              <a:gd name="T101" fmla="*/ 2147483647 h 52"/>
              <a:gd name="T102" fmla="*/ 2147483647 w 509"/>
              <a:gd name="T103" fmla="*/ 2147483647 h 52"/>
              <a:gd name="T104" fmla="*/ 2147483647 w 509"/>
              <a:gd name="T105" fmla="*/ 2147483647 h 52"/>
              <a:gd name="T106" fmla="*/ 2147483647 w 509"/>
              <a:gd name="T107" fmla="*/ 2147483647 h 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09" h="52">
                <a:moveTo>
                  <a:pt x="0" y="0"/>
                </a:moveTo>
                <a:lnTo>
                  <a:pt x="3" y="0"/>
                </a:lnTo>
                <a:lnTo>
                  <a:pt x="5" y="0"/>
                </a:lnTo>
                <a:lnTo>
                  <a:pt x="7" y="0"/>
                </a:lnTo>
                <a:lnTo>
                  <a:pt x="10" y="0"/>
                </a:lnTo>
                <a:lnTo>
                  <a:pt x="12" y="0"/>
                </a:lnTo>
                <a:lnTo>
                  <a:pt x="14" y="0"/>
                </a:lnTo>
                <a:lnTo>
                  <a:pt x="17" y="0"/>
                </a:lnTo>
                <a:lnTo>
                  <a:pt x="19" y="0"/>
                </a:lnTo>
                <a:lnTo>
                  <a:pt x="21" y="2"/>
                </a:lnTo>
                <a:lnTo>
                  <a:pt x="24" y="5"/>
                </a:lnTo>
                <a:lnTo>
                  <a:pt x="26" y="5"/>
                </a:lnTo>
                <a:lnTo>
                  <a:pt x="29" y="8"/>
                </a:lnTo>
                <a:lnTo>
                  <a:pt x="31" y="11"/>
                </a:lnTo>
                <a:lnTo>
                  <a:pt x="33" y="8"/>
                </a:lnTo>
                <a:lnTo>
                  <a:pt x="36" y="8"/>
                </a:lnTo>
                <a:lnTo>
                  <a:pt x="38" y="5"/>
                </a:lnTo>
                <a:lnTo>
                  <a:pt x="40" y="5"/>
                </a:lnTo>
                <a:lnTo>
                  <a:pt x="43" y="5"/>
                </a:lnTo>
                <a:lnTo>
                  <a:pt x="45" y="5"/>
                </a:lnTo>
                <a:lnTo>
                  <a:pt x="47" y="2"/>
                </a:lnTo>
                <a:lnTo>
                  <a:pt x="50" y="2"/>
                </a:lnTo>
                <a:lnTo>
                  <a:pt x="52" y="2"/>
                </a:lnTo>
                <a:lnTo>
                  <a:pt x="55" y="2"/>
                </a:lnTo>
                <a:lnTo>
                  <a:pt x="57" y="2"/>
                </a:lnTo>
                <a:lnTo>
                  <a:pt x="59" y="2"/>
                </a:lnTo>
                <a:lnTo>
                  <a:pt x="62" y="2"/>
                </a:lnTo>
                <a:lnTo>
                  <a:pt x="64" y="2"/>
                </a:lnTo>
                <a:lnTo>
                  <a:pt x="66" y="5"/>
                </a:lnTo>
                <a:lnTo>
                  <a:pt x="69" y="5"/>
                </a:lnTo>
                <a:lnTo>
                  <a:pt x="71" y="11"/>
                </a:lnTo>
                <a:lnTo>
                  <a:pt x="74" y="11"/>
                </a:lnTo>
                <a:lnTo>
                  <a:pt x="76" y="14"/>
                </a:lnTo>
                <a:lnTo>
                  <a:pt x="78" y="17"/>
                </a:lnTo>
                <a:lnTo>
                  <a:pt x="81" y="20"/>
                </a:lnTo>
                <a:lnTo>
                  <a:pt x="83" y="17"/>
                </a:lnTo>
                <a:lnTo>
                  <a:pt x="85" y="17"/>
                </a:lnTo>
                <a:lnTo>
                  <a:pt x="88" y="14"/>
                </a:lnTo>
                <a:lnTo>
                  <a:pt x="90" y="14"/>
                </a:lnTo>
                <a:lnTo>
                  <a:pt x="92" y="11"/>
                </a:lnTo>
                <a:lnTo>
                  <a:pt x="95" y="11"/>
                </a:lnTo>
                <a:lnTo>
                  <a:pt x="97" y="8"/>
                </a:lnTo>
                <a:lnTo>
                  <a:pt x="100" y="8"/>
                </a:lnTo>
                <a:lnTo>
                  <a:pt x="102" y="5"/>
                </a:lnTo>
                <a:lnTo>
                  <a:pt x="104" y="5"/>
                </a:lnTo>
                <a:lnTo>
                  <a:pt x="107" y="5"/>
                </a:lnTo>
                <a:lnTo>
                  <a:pt x="109" y="5"/>
                </a:lnTo>
                <a:lnTo>
                  <a:pt x="111" y="5"/>
                </a:lnTo>
                <a:lnTo>
                  <a:pt x="114" y="5"/>
                </a:lnTo>
                <a:lnTo>
                  <a:pt x="116" y="5"/>
                </a:lnTo>
                <a:lnTo>
                  <a:pt x="118" y="5"/>
                </a:lnTo>
                <a:lnTo>
                  <a:pt x="121" y="5"/>
                </a:lnTo>
                <a:lnTo>
                  <a:pt x="123" y="8"/>
                </a:lnTo>
                <a:lnTo>
                  <a:pt x="126" y="11"/>
                </a:lnTo>
                <a:lnTo>
                  <a:pt x="128" y="14"/>
                </a:lnTo>
                <a:lnTo>
                  <a:pt x="130" y="17"/>
                </a:lnTo>
                <a:lnTo>
                  <a:pt x="133" y="20"/>
                </a:lnTo>
                <a:lnTo>
                  <a:pt x="135" y="23"/>
                </a:lnTo>
                <a:lnTo>
                  <a:pt x="137" y="26"/>
                </a:lnTo>
                <a:lnTo>
                  <a:pt x="140" y="26"/>
                </a:lnTo>
                <a:lnTo>
                  <a:pt x="142" y="26"/>
                </a:lnTo>
                <a:lnTo>
                  <a:pt x="144" y="23"/>
                </a:lnTo>
                <a:lnTo>
                  <a:pt x="147" y="20"/>
                </a:lnTo>
                <a:lnTo>
                  <a:pt x="149" y="17"/>
                </a:lnTo>
                <a:lnTo>
                  <a:pt x="152" y="14"/>
                </a:lnTo>
                <a:lnTo>
                  <a:pt x="154" y="11"/>
                </a:lnTo>
                <a:lnTo>
                  <a:pt x="156" y="11"/>
                </a:lnTo>
                <a:lnTo>
                  <a:pt x="159" y="11"/>
                </a:lnTo>
                <a:lnTo>
                  <a:pt x="161" y="8"/>
                </a:lnTo>
                <a:lnTo>
                  <a:pt x="163" y="8"/>
                </a:lnTo>
                <a:lnTo>
                  <a:pt x="166" y="8"/>
                </a:lnTo>
                <a:lnTo>
                  <a:pt x="168" y="8"/>
                </a:lnTo>
                <a:lnTo>
                  <a:pt x="171" y="8"/>
                </a:lnTo>
                <a:lnTo>
                  <a:pt x="173" y="11"/>
                </a:lnTo>
                <a:lnTo>
                  <a:pt x="175" y="14"/>
                </a:lnTo>
                <a:lnTo>
                  <a:pt x="178" y="17"/>
                </a:lnTo>
                <a:lnTo>
                  <a:pt x="180" y="20"/>
                </a:lnTo>
                <a:lnTo>
                  <a:pt x="182" y="23"/>
                </a:lnTo>
                <a:lnTo>
                  <a:pt x="185" y="26"/>
                </a:lnTo>
                <a:lnTo>
                  <a:pt x="187" y="29"/>
                </a:lnTo>
                <a:lnTo>
                  <a:pt x="189" y="29"/>
                </a:lnTo>
                <a:lnTo>
                  <a:pt x="192" y="32"/>
                </a:lnTo>
                <a:lnTo>
                  <a:pt x="194" y="32"/>
                </a:lnTo>
                <a:lnTo>
                  <a:pt x="197" y="32"/>
                </a:lnTo>
                <a:lnTo>
                  <a:pt x="199" y="32"/>
                </a:lnTo>
                <a:lnTo>
                  <a:pt x="201" y="29"/>
                </a:lnTo>
                <a:lnTo>
                  <a:pt x="204" y="23"/>
                </a:lnTo>
                <a:lnTo>
                  <a:pt x="206" y="20"/>
                </a:lnTo>
                <a:lnTo>
                  <a:pt x="208" y="17"/>
                </a:lnTo>
                <a:lnTo>
                  <a:pt x="211" y="14"/>
                </a:lnTo>
                <a:lnTo>
                  <a:pt x="213" y="11"/>
                </a:lnTo>
                <a:lnTo>
                  <a:pt x="215" y="11"/>
                </a:lnTo>
                <a:lnTo>
                  <a:pt x="218" y="11"/>
                </a:lnTo>
                <a:lnTo>
                  <a:pt x="220" y="8"/>
                </a:lnTo>
                <a:lnTo>
                  <a:pt x="223" y="8"/>
                </a:lnTo>
                <a:lnTo>
                  <a:pt x="225" y="8"/>
                </a:lnTo>
                <a:lnTo>
                  <a:pt x="227" y="8"/>
                </a:lnTo>
                <a:lnTo>
                  <a:pt x="230" y="8"/>
                </a:lnTo>
                <a:lnTo>
                  <a:pt x="232" y="11"/>
                </a:lnTo>
                <a:lnTo>
                  <a:pt x="234" y="17"/>
                </a:lnTo>
                <a:lnTo>
                  <a:pt x="237" y="20"/>
                </a:lnTo>
                <a:lnTo>
                  <a:pt x="239" y="26"/>
                </a:lnTo>
                <a:lnTo>
                  <a:pt x="241" y="29"/>
                </a:lnTo>
                <a:lnTo>
                  <a:pt x="244" y="32"/>
                </a:lnTo>
                <a:lnTo>
                  <a:pt x="246" y="37"/>
                </a:lnTo>
                <a:lnTo>
                  <a:pt x="249" y="40"/>
                </a:lnTo>
                <a:lnTo>
                  <a:pt x="251" y="40"/>
                </a:lnTo>
                <a:lnTo>
                  <a:pt x="253" y="40"/>
                </a:lnTo>
                <a:lnTo>
                  <a:pt x="256" y="37"/>
                </a:lnTo>
                <a:lnTo>
                  <a:pt x="258" y="32"/>
                </a:lnTo>
                <a:lnTo>
                  <a:pt x="260" y="29"/>
                </a:lnTo>
                <a:lnTo>
                  <a:pt x="263" y="23"/>
                </a:lnTo>
                <a:lnTo>
                  <a:pt x="265" y="20"/>
                </a:lnTo>
                <a:lnTo>
                  <a:pt x="268" y="20"/>
                </a:lnTo>
                <a:lnTo>
                  <a:pt x="270" y="17"/>
                </a:lnTo>
                <a:lnTo>
                  <a:pt x="272" y="14"/>
                </a:lnTo>
                <a:lnTo>
                  <a:pt x="275" y="14"/>
                </a:lnTo>
                <a:lnTo>
                  <a:pt x="277" y="11"/>
                </a:lnTo>
                <a:lnTo>
                  <a:pt x="279" y="11"/>
                </a:lnTo>
                <a:lnTo>
                  <a:pt x="282" y="14"/>
                </a:lnTo>
                <a:lnTo>
                  <a:pt x="284" y="17"/>
                </a:lnTo>
                <a:lnTo>
                  <a:pt x="286" y="20"/>
                </a:lnTo>
                <a:lnTo>
                  <a:pt x="289" y="23"/>
                </a:lnTo>
                <a:lnTo>
                  <a:pt x="291" y="26"/>
                </a:lnTo>
                <a:lnTo>
                  <a:pt x="294" y="29"/>
                </a:lnTo>
                <a:lnTo>
                  <a:pt x="296" y="32"/>
                </a:lnTo>
                <a:lnTo>
                  <a:pt x="298" y="34"/>
                </a:lnTo>
                <a:lnTo>
                  <a:pt x="301" y="37"/>
                </a:lnTo>
                <a:lnTo>
                  <a:pt x="303" y="40"/>
                </a:lnTo>
                <a:lnTo>
                  <a:pt x="305" y="43"/>
                </a:lnTo>
                <a:lnTo>
                  <a:pt x="308" y="46"/>
                </a:lnTo>
                <a:lnTo>
                  <a:pt x="310" y="49"/>
                </a:lnTo>
                <a:lnTo>
                  <a:pt x="312" y="49"/>
                </a:lnTo>
                <a:lnTo>
                  <a:pt x="315" y="46"/>
                </a:lnTo>
                <a:lnTo>
                  <a:pt x="317" y="40"/>
                </a:lnTo>
                <a:lnTo>
                  <a:pt x="320" y="32"/>
                </a:lnTo>
                <a:lnTo>
                  <a:pt x="322" y="29"/>
                </a:lnTo>
                <a:lnTo>
                  <a:pt x="324" y="23"/>
                </a:lnTo>
                <a:lnTo>
                  <a:pt x="327" y="20"/>
                </a:lnTo>
                <a:lnTo>
                  <a:pt x="329" y="20"/>
                </a:lnTo>
                <a:lnTo>
                  <a:pt x="331" y="17"/>
                </a:lnTo>
                <a:lnTo>
                  <a:pt x="334" y="14"/>
                </a:lnTo>
                <a:lnTo>
                  <a:pt x="336" y="14"/>
                </a:lnTo>
                <a:lnTo>
                  <a:pt x="338" y="17"/>
                </a:lnTo>
                <a:lnTo>
                  <a:pt x="341" y="17"/>
                </a:lnTo>
                <a:lnTo>
                  <a:pt x="343" y="20"/>
                </a:lnTo>
                <a:lnTo>
                  <a:pt x="346" y="26"/>
                </a:lnTo>
                <a:lnTo>
                  <a:pt x="348" y="29"/>
                </a:lnTo>
                <a:lnTo>
                  <a:pt x="350" y="32"/>
                </a:lnTo>
                <a:lnTo>
                  <a:pt x="353" y="34"/>
                </a:lnTo>
                <a:lnTo>
                  <a:pt x="355" y="37"/>
                </a:lnTo>
                <a:lnTo>
                  <a:pt x="357" y="40"/>
                </a:lnTo>
                <a:lnTo>
                  <a:pt x="360" y="46"/>
                </a:lnTo>
                <a:lnTo>
                  <a:pt x="362" y="49"/>
                </a:lnTo>
                <a:lnTo>
                  <a:pt x="365" y="49"/>
                </a:lnTo>
                <a:lnTo>
                  <a:pt x="367" y="52"/>
                </a:lnTo>
                <a:lnTo>
                  <a:pt x="369" y="52"/>
                </a:lnTo>
                <a:lnTo>
                  <a:pt x="372" y="49"/>
                </a:lnTo>
                <a:lnTo>
                  <a:pt x="374" y="43"/>
                </a:lnTo>
                <a:lnTo>
                  <a:pt x="376" y="34"/>
                </a:lnTo>
                <a:lnTo>
                  <a:pt x="379" y="32"/>
                </a:lnTo>
                <a:lnTo>
                  <a:pt x="381" y="26"/>
                </a:lnTo>
                <a:lnTo>
                  <a:pt x="383" y="23"/>
                </a:lnTo>
                <a:lnTo>
                  <a:pt x="386" y="20"/>
                </a:lnTo>
                <a:lnTo>
                  <a:pt x="388" y="17"/>
                </a:lnTo>
                <a:lnTo>
                  <a:pt x="391" y="17"/>
                </a:lnTo>
                <a:lnTo>
                  <a:pt x="393" y="14"/>
                </a:lnTo>
                <a:lnTo>
                  <a:pt x="395" y="14"/>
                </a:lnTo>
                <a:lnTo>
                  <a:pt x="398" y="14"/>
                </a:lnTo>
                <a:lnTo>
                  <a:pt x="400" y="17"/>
                </a:lnTo>
                <a:lnTo>
                  <a:pt x="402" y="17"/>
                </a:lnTo>
                <a:lnTo>
                  <a:pt x="405" y="20"/>
                </a:lnTo>
                <a:lnTo>
                  <a:pt x="407" y="23"/>
                </a:lnTo>
                <a:lnTo>
                  <a:pt x="409" y="29"/>
                </a:lnTo>
                <a:lnTo>
                  <a:pt x="412" y="32"/>
                </a:lnTo>
                <a:lnTo>
                  <a:pt x="414" y="34"/>
                </a:lnTo>
                <a:lnTo>
                  <a:pt x="417" y="34"/>
                </a:lnTo>
                <a:lnTo>
                  <a:pt x="419" y="37"/>
                </a:lnTo>
                <a:lnTo>
                  <a:pt x="421" y="40"/>
                </a:lnTo>
                <a:lnTo>
                  <a:pt x="424" y="43"/>
                </a:lnTo>
                <a:lnTo>
                  <a:pt x="426" y="40"/>
                </a:lnTo>
                <a:lnTo>
                  <a:pt x="428" y="37"/>
                </a:lnTo>
                <a:lnTo>
                  <a:pt x="431" y="32"/>
                </a:lnTo>
                <a:lnTo>
                  <a:pt x="433" y="29"/>
                </a:lnTo>
                <a:lnTo>
                  <a:pt x="435" y="23"/>
                </a:lnTo>
                <a:lnTo>
                  <a:pt x="438" y="20"/>
                </a:lnTo>
                <a:lnTo>
                  <a:pt x="440" y="17"/>
                </a:lnTo>
                <a:lnTo>
                  <a:pt x="443" y="17"/>
                </a:lnTo>
                <a:lnTo>
                  <a:pt x="445" y="14"/>
                </a:lnTo>
                <a:lnTo>
                  <a:pt x="447" y="14"/>
                </a:lnTo>
                <a:lnTo>
                  <a:pt x="450" y="11"/>
                </a:lnTo>
                <a:lnTo>
                  <a:pt x="452" y="11"/>
                </a:lnTo>
                <a:lnTo>
                  <a:pt x="454" y="11"/>
                </a:lnTo>
                <a:lnTo>
                  <a:pt x="457" y="11"/>
                </a:lnTo>
                <a:lnTo>
                  <a:pt x="459" y="11"/>
                </a:lnTo>
                <a:lnTo>
                  <a:pt x="462" y="11"/>
                </a:lnTo>
                <a:lnTo>
                  <a:pt x="464" y="14"/>
                </a:lnTo>
                <a:lnTo>
                  <a:pt x="466" y="17"/>
                </a:lnTo>
                <a:lnTo>
                  <a:pt x="469" y="17"/>
                </a:lnTo>
                <a:lnTo>
                  <a:pt x="471" y="20"/>
                </a:lnTo>
                <a:lnTo>
                  <a:pt x="473" y="23"/>
                </a:lnTo>
                <a:lnTo>
                  <a:pt x="476" y="23"/>
                </a:lnTo>
                <a:lnTo>
                  <a:pt x="478" y="26"/>
                </a:lnTo>
                <a:lnTo>
                  <a:pt x="480" y="29"/>
                </a:lnTo>
                <a:lnTo>
                  <a:pt x="483" y="29"/>
                </a:lnTo>
                <a:lnTo>
                  <a:pt x="485" y="26"/>
                </a:lnTo>
                <a:lnTo>
                  <a:pt x="488" y="23"/>
                </a:lnTo>
                <a:lnTo>
                  <a:pt x="490" y="20"/>
                </a:lnTo>
                <a:lnTo>
                  <a:pt x="492" y="17"/>
                </a:lnTo>
                <a:lnTo>
                  <a:pt x="495" y="14"/>
                </a:lnTo>
                <a:lnTo>
                  <a:pt x="497" y="14"/>
                </a:lnTo>
                <a:lnTo>
                  <a:pt x="499" y="11"/>
                </a:lnTo>
                <a:lnTo>
                  <a:pt x="502" y="11"/>
                </a:lnTo>
                <a:lnTo>
                  <a:pt x="504" y="11"/>
                </a:lnTo>
                <a:lnTo>
                  <a:pt x="506" y="8"/>
                </a:lnTo>
                <a:lnTo>
                  <a:pt x="509" y="8"/>
                </a:lnTo>
              </a:path>
            </a:pathLst>
          </a:custGeom>
          <a:noFill/>
          <a:ln w="52451">
            <a:solidFill>
              <a:srgbClr val="3399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5002" name="Freeform 26"/>
          <p:cNvSpPr>
            <a:spLocks/>
          </p:cNvSpPr>
          <p:nvPr/>
        </p:nvSpPr>
        <p:spPr bwMode="auto">
          <a:xfrm>
            <a:off x="1046163" y="1943100"/>
            <a:ext cx="7715250" cy="3124200"/>
          </a:xfrm>
          <a:custGeom>
            <a:avLst/>
            <a:gdLst>
              <a:gd name="T0" fmla="*/ 2147483647 w 509"/>
              <a:gd name="T1" fmla="*/ 2147483647 h 225"/>
              <a:gd name="T2" fmla="*/ 2147483647 w 509"/>
              <a:gd name="T3" fmla="*/ 2147483647 h 225"/>
              <a:gd name="T4" fmla="*/ 2147483647 w 509"/>
              <a:gd name="T5" fmla="*/ 2147483647 h 225"/>
              <a:gd name="T6" fmla="*/ 2147483647 w 509"/>
              <a:gd name="T7" fmla="*/ 2147483647 h 225"/>
              <a:gd name="T8" fmla="*/ 2147483647 w 509"/>
              <a:gd name="T9" fmla="*/ 2147483647 h 225"/>
              <a:gd name="T10" fmla="*/ 2147483647 w 509"/>
              <a:gd name="T11" fmla="*/ 2147483647 h 225"/>
              <a:gd name="T12" fmla="*/ 2147483647 w 509"/>
              <a:gd name="T13" fmla="*/ 2147483647 h 225"/>
              <a:gd name="T14" fmla="*/ 2147483647 w 509"/>
              <a:gd name="T15" fmla="*/ 2147483647 h 225"/>
              <a:gd name="T16" fmla="*/ 2147483647 w 509"/>
              <a:gd name="T17" fmla="*/ 2147483647 h 225"/>
              <a:gd name="T18" fmla="*/ 2147483647 w 509"/>
              <a:gd name="T19" fmla="*/ 2147483647 h 225"/>
              <a:gd name="T20" fmla="*/ 2147483647 w 509"/>
              <a:gd name="T21" fmla="*/ 2147483647 h 225"/>
              <a:gd name="T22" fmla="*/ 2147483647 w 509"/>
              <a:gd name="T23" fmla="*/ 2147483647 h 225"/>
              <a:gd name="T24" fmla="*/ 2147483647 w 509"/>
              <a:gd name="T25" fmla="*/ 2147483647 h 225"/>
              <a:gd name="T26" fmla="*/ 2147483647 w 509"/>
              <a:gd name="T27" fmla="*/ 2147483647 h 225"/>
              <a:gd name="T28" fmla="*/ 2147483647 w 509"/>
              <a:gd name="T29" fmla="*/ 2147483647 h 225"/>
              <a:gd name="T30" fmla="*/ 2147483647 w 509"/>
              <a:gd name="T31" fmla="*/ 2147483647 h 225"/>
              <a:gd name="T32" fmla="*/ 2147483647 w 509"/>
              <a:gd name="T33" fmla="*/ 2147483647 h 225"/>
              <a:gd name="T34" fmla="*/ 2147483647 w 509"/>
              <a:gd name="T35" fmla="*/ 2147483647 h 225"/>
              <a:gd name="T36" fmla="*/ 2147483647 w 509"/>
              <a:gd name="T37" fmla="*/ 2147483647 h 225"/>
              <a:gd name="T38" fmla="*/ 2147483647 w 509"/>
              <a:gd name="T39" fmla="*/ 2147483647 h 225"/>
              <a:gd name="T40" fmla="*/ 2147483647 w 509"/>
              <a:gd name="T41" fmla="*/ 2147483647 h 225"/>
              <a:gd name="T42" fmla="*/ 2147483647 w 509"/>
              <a:gd name="T43" fmla="*/ 2147483647 h 225"/>
              <a:gd name="T44" fmla="*/ 2147483647 w 509"/>
              <a:gd name="T45" fmla="*/ 2147483647 h 225"/>
              <a:gd name="T46" fmla="*/ 2147483647 w 509"/>
              <a:gd name="T47" fmla="*/ 2147483647 h 225"/>
              <a:gd name="T48" fmla="*/ 2147483647 w 509"/>
              <a:gd name="T49" fmla="*/ 2147483647 h 225"/>
              <a:gd name="T50" fmla="*/ 2147483647 w 509"/>
              <a:gd name="T51" fmla="*/ 2147483647 h 225"/>
              <a:gd name="T52" fmla="*/ 2147483647 w 509"/>
              <a:gd name="T53" fmla="*/ 2147483647 h 225"/>
              <a:gd name="T54" fmla="*/ 2147483647 w 509"/>
              <a:gd name="T55" fmla="*/ 2147483647 h 225"/>
              <a:gd name="T56" fmla="*/ 2147483647 w 509"/>
              <a:gd name="T57" fmla="*/ 2147483647 h 225"/>
              <a:gd name="T58" fmla="*/ 2147483647 w 509"/>
              <a:gd name="T59" fmla="*/ 2147483647 h 225"/>
              <a:gd name="T60" fmla="*/ 2147483647 w 509"/>
              <a:gd name="T61" fmla="*/ 2147483647 h 225"/>
              <a:gd name="T62" fmla="*/ 2147483647 w 509"/>
              <a:gd name="T63" fmla="*/ 2147483647 h 225"/>
              <a:gd name="T64" fmla="*/ 2147483647 w 509"/>
              <a:gd name="T65" fmla="*/ 2147483647 h 225"/>
              <a:gd name="T66" fmla="*/ 2147483647 w 509"/>
              <a:gd name="T67" fmla="*/ 2147483647 h 225"/>
              <a:gd name="T68" fmla="*/ 2147483647 w 509"/>
              <a:gd name="T69" fmla="*/ 2147483647 h 225"/>
              <a:gd name="T70" fmla="*/ 2147483647 w 509"/>
              <a:gd name="T71" fmla="*/ 2147483647 h 225"/>
              <a:gd name="T72" fmla="*/ 2147483647 w 509"/>
              <a:gd name="T73" fmla="*/ 2147483647 h 225"/>
              <a:gd name="T74" fmla="*/ 2147483647 w 509"/>
              <a:gd name="T75" fmla="*/ 2147483647 h 225"/>
              <a:gd name="T76" fmla="*/ 2147483647 w 509"/>
              <a:gd name="T77" fmla="*/ 2147483647 h 225"/>
              <a:gd name="T78" fmla="*/ 2147483647 w 509"/>
              <a:gd name="T79" fmla="*/ 2147483647 h 225"/>
              <a:gd name="T80" fmla="*/ 2147483647 w 509"/>
              <a:gd name="T81" fmla="*/ 2147483647 h 225"/>
              <a:gd name="T82" fmla="*/ 2147483647 w 509"/>
              <a:gd name="T83" fmla="*/ 2147483647 h 225"/>
              <a:gd name="T84" fmla="*/ 2147483647 w 509"/>
              <a:gd name="T85" fmla="*/ 2147483647 h 225"/>
              <a:gd name="T86" fmla="*/ 2147483647 w 509"/>
              <a:gd name="T87" fmla="*/ 2147483647 h 225"/>
              <a:gd name="T88" fmla="*/ 2147483647 w 509"/>
              <a:gd name="T89" fmla="*/ 2147483647 h 225"/>
              <a:gd name="T90" fmla="*/ 2147483647 w 509"/>
              <a:gd name="T91" fmla="*/ 2147483647 h 225"/>
              <a:gd name="T92" fmla="*/ 2147483647 w 509"/>
              <a:gd name="T93" fmla="*/ 2147483647 h 225"/>
              <a:gd name="T94" fmla="*/ 2147483647 w 509"/>
              <a:gd name="T95" fmla="*/ 2147483647 h 225"/>
              <a:gd name="T96" fmla="*/ 2147483647 w 509"/>
              <a:gd name="T97" fmla="*/ 2147483647 h 225"/>
              <a:gd name="T98" fmla="*/ 2147483647 w 509"/>
              <a:gd name="T99" fmla="*/ 2147483647 h 225"/>
              <a:gd name="T100" fmla="*/ 2147483647 w 509"/>
              <a:gd name="T101" fmla="*/ 2147483647 h 225"/>
              <a:gd name="T102" fmla="*/ 2147483647 w 509"/>
              <a:gd name="T103" fmla="*/ 2147483647 h 225"/>
              <a:gd name="T104" fmla="*/ 2147483647 w 509"/>
              <a:gd name="T105" fmla="*/ 2147483647 h 225"/>
              <a:gd name="T106" fmla="*/ 2147483647 w 509"/>
              <a:gd name="T107" fmla="*/ 2147483647 h 2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09" h="225">
                <a:moveTo>
                  <a:pt x="0" y="169"/>
                </a:moveTo>
                <a:lnTo>
                  <a:pt x="3" y="172"/>
                </a:lnTo>
                <a:lnTo>
                  <a:pt x="5" y="177"/>
                </a:lnTo>
                <a:lnTo>
                  <a:pt x="7" y="188"/>
                </a:lnTo>
                <a:lnTo>
                  <a:pt x="10" y="184"/>
                </a:lnTo>
                <a:lnTo>
                  <a:pt x="12" y="188"/>
                </a:lnTo>
                <a:lnTo>
                  <a:pt x="14" y="199"/>
                </a:lnTo>
                <a:lnTo>
                  <a:pt x="17" y="195"/>
                </a:lnTo>
                <a:lnTo>
                  <a:pt x="19" y="175"/>
                </a:lnTo>
                <a:lnTo>
                  <a:pt x="21" y="151"/>
                </a:lnTo>
                <a:lnTo>
                  <a:pt x="24" y="131"/>
                </a:lnTo>
                <a:lnTo>
                  <a:pt x="26" y="117"/>
                </a:lnTo>
                <a:lnTo>
                  <a:pt x="29" y="112"/>
                </a:lnTo>
                <a:lnTo>
                  <a:pt x="31" y="109"/>
                </a:lnTo>
                <a:lnTo>
                  <a:pt x="33" y="115"/>
                </a:lnTo>
                <a:lnTo>
                  <a:pt x="36" y="121"/>
                </a:lnTo>
                <a:lnTo>
                  <a:pt x="38" y="143"/>
                </a:lnTo>
                <a:lnTo>
                  <a:pt x="40" y="178"/>
                </a:lnTo>
                <a:lnTo>
                  <a:pt x="43" y="190"/>
                </a:lnTo>
                <a:lnTo>
                  <a:pt x="45" y="193"/>
                </a:lnTo>
                <a:lnTo>
                  <a:pt x="47" y="194"/>
                </a:lnTo>
                <a:lnTo>
                  <a:pt x="50" y="189"/>
                </a:lnTo>
                <a:lnTo>
                  <a:pt x="52" y="189"/>
                </a:lnTo>
                <a:lnTo>
                  <a:pt x="55" y="198"/>
                </a:lnTo>
                <a:lnTo>
                  <a:pt x="57" y="198"/>
                </a:lnTo>
                <a:lnTo>
                  <a:pt x="59" y="203"/>
                </a:lnTo>
                <a:lnTo>
                  <a:pt x="62" y="206"/>
                </a:lnTo>
                <a:lnTo>
                  <a:pt x="64" y="203"/>
                </a:lnTo>
                <a:lnTo>
                  <a:pt x="66" y="211"/>
                </a:lnTo>
                <a:lnTo>
                  <a:pt x="69" y="219"/>
                </a:lnTo>
                <a:lnTo>
                  <a:pt x="71" y="222"/>
                </a:lnTo>
                <a:lnTo>
                  <a:pt x="74" y="208"/>
                </a:lnTo>
                <a:lnTo>
                  <a:pt x="76" y="185"/>
                </a:lnTo>
                <a:lnTo>
                  <a:pt x="78" y="150"/>
                </a:lnTo>
                <a:lnTo>
                  <a:pt x="81" y="156"/>
                </a:lnTo>
                <a:lnTo>
                  <a:pt x="83" y="152"/>
                </a:lnTo>
                <a:lnTo>
                  <a:pt x="85" y="147"/>
                </a:lnTo>
                <a:lnTo>
                  <a:pt x="88" y="131"/>
                </a:lnTo>
                <a:lnTo>
                  <a:pt x="90" y="138"/>
                </a:lnTo>
                <a:lnTo>
                  <a:pt x="92" y="156"/>
                </a:lnTo>
                <a:lnTo>
                  <a:pt x="95" y="177"/>
                </a:lnTo>
                <a:lnTo>
                  <a:pt x="97" y="193"/>
                </a:lnTo>
                <a:lnTo>
                  <a:pt x="100" y="197"/>
                </a:lnTo>
                <a:lnTo>
                  <a:pt x="102" y="201"/>
                </a:lnTo>
                <a:lnTo>
                  <a:pt x="104" y="206"/>
                </a:lnTo>
                <a:lnTo>
                  <a:pt x="107" y="211"/>
                </a:lnTo>
                <a:lnTo>
                  <a:pt x="109" y="208"/>
                </a:lnTo>
                <a:lnTo>
                  <a:pt x="111" y="211"/>
                </a:lnTo>
                <a:lnTo>
                  <a:pt x="114" y="211"/>
                </a:lnTo>
                <a:lnTo>
                  <a:pt x="116" y="211"/>
                </a:lnTo>
                <a:lnTo>
                  <a:pt x="118" y="214"/>
                </a:lnTo>
                <a:lnTo>
                  <a:pt x="121" y="215"/>
                </a:lnTo>
                <a:lnTo>
                  <a:pt x="123" y="219"/>
                </a:lnTo>
                <a:lnTo>
                  <a:pt x="126" y="220"/>
                </a:lnTo>
                <a:lnTo>
                  <a:pt x="128" y="214"/>
                </a:lnTo>
                <a:lnTo>
                  <a:pt x="130" y="207"/>
                </a:lnTo>
                <a:lnTo>
                  <a:pt x="133" y="190"/>
                </a:lnTo>
                <a:lnTo>
                  <a:pt x="135" y="159"/>
                </a:lnTo>
                <a:lnTo>
                  <a:pt x="137" y="134"/>
                </a:lnTo>
                <a:lnTo>
                  <a:pt x="140" y="138"/>
                </a:lnTo>
                <a:lnTo>
                  <a:pt x="142" y="131"/>
                </a:lnTo>
                <a:lnTo>
                  <a:pt x="144" y="122"/>
                </a:lnTo>
                <a:lnTo>
                  <a:pt x="147" y="135"/>
                </a:lnTo>
                <a:lnTo>
                  <a:pt x="149" y="146"/>
                </a:lnTo>
                <a:lnTo>
                  <a:pt x="152" y="159"/>
                </a:lnTo>
                <a:lnTo>
                  <a:pt x="154" y="175"/>
                </a:lnTo>
                <a:lnTo>
                  <a:pt x="156" y="175"/>
                </a:lnTo>
                <a:lnTo>
                  <a:pt x="159" y="175"/>
                </a:lnTo>
                <a:lnTo>
                  <a:pt x="161" y="177"/>
                </a:lnTo>
                <a:lnTo>
                  <a:pt x="163" y="173"/>
                </a:lnTo>
                <a:lnTo>
                  <a:pt x="166" y="175"/>
                </a:lnTo>
                <a:lnTo>
                  <a:pt x="168" y="176"/>
                </a:lnTo>
                <a:lnTo>
                  <a:pt x="171" y="180"/>
                </a:lnTo>
                <a:lnTo>
                  <a:pt x="173" y="182"/>
                </a:lnTo>
                <a:lnTo>
                  <a:pt x="175" y="184"/>
                </a:lnTo>
                <a:lnTo>
                  <a:pt x="178" y="185"/>
                </a:lnTo>
                <a:lnTo>
                  <a:pt x="180" y="182"/>
                </a:lnTo>
                <a:lnTo>
                  <a:pt x="182" y="190"/>
                </a:lnTo>
                <a:lnTo>
                  <a:pt x="185" y="198"/>
                </a:lnTo>
                <a:lnTo>
                  <a:pt x="187" y="194"/>
                </a:lnTo>
                <a:lnTo>
                  <a:pt x="189" y="188"/>
                </a:lnTo>
                <a:lnTo>
                  <a:pt x="192" y="159"/>
                </a:lnTo>
                <a:lnTo>
                  <a:pt x="194" y="128"/>
                </a:lnTo>
                <a:lnTo>
                  <a:pt x="197" y="117"/>
                </a:lnTo>
                <a:lnTo>
                  <a:pt x="199" y="111"/>
                </a:lnTo>
                <a:lnTo>
                  <a:pt x="201" y="107"/>
                </a:lnTo>
                <a:lnTo>
                  <a:pt x="204" y="96"/>
                </a:lnTo>
                <a:lnTo>
                  <a:pt x="206" y="107"/>
                </a:lnTo>
                <a:lnTo>
                  <a:pt x="208" y="134"/>
                </a:lnTo>
                <a:lnTo>
                  <a:pt x="211" y="167"/>
                </a:lnTo>
                <a:lnTo>
                  <a:pt x="213" y="175"/>
                </a:lnTo>
                <a:lnTo>
                  <a:pt x="215" y="176"/>
                </a:lnTo>
                <a:lnTo>
                  <a:pt x="218" y="194"/>
                </a:lnTo>
                <a:lnTo>
                  <a:pt x="220" y="197"/>
                </a:lnTo>
                <a:lnTo>
                  <a:pt x="223" y="203"/>
                </a:lnTo>
                <a:lnTo>
                  <a:pt x="225" y="210"/>
                </a:lnTo>
                <a:lnTo>
                  <a:pt x="227" y="214"/>
                </a:lnTo>
                <a:lnTo>
                  <a:pt x="230" y="211"/>
                </a:lnTo>
                <a:lnTo>
                  <a:pt x="232" y="210"/>
                </a:lnTo>
                <a:lnTo>
                  <a:pt x="234" y="208"/>
                </a:lnTo>
                <a:lnTo>
                  <a:pt x="237" y="216"/>
                </a:lnTo>
                <a:lnTo>
                  <a:pt x="239" y="211"/>
                </a:lnTo>
                <a:lnTo>
                  <a:pt x="241" y="206"/>
                </a:lnTo>
                <a:lnTo>
                  <a:pt x="244" y="201"/>
                </a:lnTo>
                <a:lnTo>
                  <a:pt x="246" y="185"/>
                </a:lnTo>
                <a:lnTo>
                  <a:pt x="249" y="156"/>
                </a:lnTo>
                <a:lnTo>
                  <a:pt x="251" y="130"/>
                </a:lnTo>
                <a:lnTo>
                  <a:pt x="253" y="115"/>
                </a:lnTo>
                <a:lnTo>
                  <a:pt x="256" y="135"/>
                </a:lnTo>
                <a:lnTo>
                  <a:pt x="258" y="118"/>
                </a:lnTo>
                <a:lnTo>
                  <a:pt x="260" y="107"/>
                </a:lnTo>
                <a:lnTo>
                  <a:pt x="263" y="125"/>
                </a:lnTo>
                <a:lnTo>
                  <a:pt x="265" y="143"/>
                </a:lnTo>
                <a:lnTo>
                  <a:pt x="268" y="155"/>
                </a:lnTo>
                <a:lnTo>
                  <a:pt x="270" y="168"/>
                </a:lnTo>
                <a:lnTo>
                  <a:pt x="272" y="175"/>
                </a:lnTo>
                <a:lnTo>
                  <a:pt x="275" y="178"/>
                </a:lnTo>
                <a:lnTo>
                  <a:pt x="277" y="185"/>
                </a:lnTo>
                <a:lnTo>
                  <a:pt x="279" y="191"/>
                </a:lnTo>
                <a:lnTo>
                  <a:pt x="282" y="195"/>
                </a:lnTo>
                <a:lnTo>
                  <a:pt x="284" y="205"/>
                </a:lnTo>
                <a:lnTo>
                  <a:pt x="286" y="206"/>
                </a:lnTo>
                <a:lnTo>
                  <a:pt x="289" y="208"/>
                </a:lnTo>
                <a:lnTo>
                  <a:pt x="291" y="218"/>
                </a:lnTo>
                <a:lnTo>
                  <a:pt x="294" y="222"/>
                </a:lnTo>
                <a:lnTo>
                  <a:pt x="296" y="222"/>
                </a:lnTo>
                <a:lnTo>
                  <a:pt x="298" y="222"/>
                </a:lnTo>
                <a:lnTo>
                  <a:pt x="301" y="216"/>
                </a:lnTo>
                <a:lnTo>
                  <a:pt x="303" y="188"/>
                </a:lnTo>
                <a:lnTo>
                  <a:pt x="305" y="143"/>
                </a:lnTo>
                <a:lnTo>
                  <a:pt x="308" y="130"/>
                </a:lnTo>
                <a:lnTo>
                  <a:pt x="310" y="122"/>
                </a:lnTo>
                <a:lnTo>
                  <a:pt x="312" y="113"/>
                </a:lnTo>
                <a:lnTo>
                  <a:pt x="315" y="122"/>
                </a:lnTo>
                <a:lnTo>
                  <a:pt x="317" y="138"/>
                </a:lnTo>
                <a:lnTo>
                  <a:pt x="320" y="141"/>
                </a:lnTo>
                <a:lnTo>
                  <a:pt x="322" y="169"/>
                </a:lnTo>
                <a:lnTo>
                  <a:pt x="324" y="182"/>
                </a:lnTo>
                <a:lnTo>
                  <a:pt x="327" y="188"/>
                </a:lnTo>
                <a:lnTo>
                  <a:pt x="329" y="190"/>
                </a:lnTo>
                <a:lnTo>
                  <a:pt x="331" y="193"/>
                </a:lnTo>
                <a:lnTo>
                  <a:pt x="334" y="197"/>
                </a:lnTo>
                <a:lnTo>
                  <a:pt x="336" y="203"/>
                </a:lnTo>
                <a:lnTo>
                  <a:pt x="338" y="206"/>
                </a:lnTo>
                <a:lnTo>
                  <a:pt x="341" y="208"/>
                </a:lnTo>
                <a:lnTo>
                  <a:pt x="343" y="214"/>
                </a:lnTo>
                <a:lnTo>
                  <a:pt x="346" y="220"/>
                </a:lnTo>
                <a:lnTo>
                  <a:pt x="348" y="216"/>
                </a:lnTo>
                <a:lnTo>
                  <a:pt x="350" y="220"/>
                </a:lnTo>
                <a:lnTo>
                  <a:pt x="353" y="223"/>
                </a:lnTo>
                <a:lnTo>
                  <a:pt x="355" y="225"/>
                </a:lnTo>
                <a:lnTo>
                  <a:pt x="357" y="222"/>
                </a:lnTo>
                <a:lnTo>
                  <a:pt x="360" y="182"/>
                </a:lnTo>
                <a:lnTo>
                  <a:pt x="362" y="137"/>
                </a:lnTo>
                <a:lnTo>
                  <a:pt x="365" y="129"/>
                </a:lnTo>
                <a:lnTo>
                  <a:pt x="367" y="131"/>
                </a:lnTo>
                <a:lnTo>
                  <a:pt x="369" y="118"/>
                </a:lnTo>
                <a:lnTo>
                  <a:pt x="372" y="112"/>
                </a:lnTo>
                <a:lnTo>
                  <a:pt x="374" y="117"/>
                </a:lnTo>
                <a:lnTo>
                  <a:pt x="376" y="120"/>
                </a:lnTo>
                <a:lnTo>
                  <a:pt x="379" y="141"/>
                </a:lnTo>
                <a:lnTo>
                  <a:pt x="381" y="175"/>
                </a:lnTo>
                <a:lnTo>
                  <a:pt x="383" y="190"/>
                </a:lnTo>
                <a:lnTo>
                  <a:pt x="386" y="189"/>
                </a:lnTo>
                <a:lnTo>
                  <a:pt x="388" y="190"/>
                </a:lnTo>
                <a:lnTo>
                  <a:pt x="391" y="188"/>
                </a:lnTo>
                <a:lnTo>
                  <a:pt x="393" y="190"/>
                </a:lnTo>
                <a:lnTo>
                  <a:pt x="395" y="193"/>
                </a:lnTo>
                <a:lnTo>
                  <a:pt x="398" y="193"/>
                </a:lnTo>
                <a:lnTo>
                  <a:pt x="400" y="201"/>
                </a:lnTo>
                <a:lnTo>
                  <a:pt x="402" y="202"/>
                </a:lnTo>
                <a:lnTo>
                  <a:pt x="405" y="206"/>
                </a:lnTo>
                <a:lnTo>
                  <a:pt x="407" y="206"/>
                </a:lnTo>
                <a:lnTo>
                  <a:pt x="409" y="211"/>
                </a:lnTo>
                <a:lnTo>
                  <a:pt x="412" y="214"/>
                </a:lnTo>
                <a:lnTo>
                  <a:pt x="414" y="207"/>
                </a:lnTo>
                <a:lnTo>
                  <a:pt x="417" y="186"/>
                </a:lnTo>
                <a:lnTo>
                  <a:pt x="419" y="148"/>
                </a:lnTo>
                <a:lnTo>
                  <a:pt x="421" y="101"/>
                </a:lnTo>
                <a:lnTo>
                  <a:pt x="424" y="90"/>
                </a:lnTo>
                <a:lnTo>
                  <a:pt x="426" y="83"/>
                </a:lnTo>
                <a:lnTo>
                  <a:pt x="428" y="98"/>
                </a:lnTo>
                <a:lnTo>
                  <a:pt x="431" y="96"/>
                </a:lnTo>
                <a:lnTo>
                  <a:pt x="433" y="104"/>
                </a:lnTo>
                <a:lnTo>
                  <a:pt x="435" y="112"/>
                </a:lnTo>
                <a:lnTo>
                  <a:pt x="438" y="141"/>
                </a:lnTo>
                <a:lnTo>
                  <a:pt x="440" y="148"/>
                </a:lnTo>
                <a:lnTo>
                  <a:pt x="443" y="138"/>
                </a:lnTo>
                <a:lnTo>
                  <a:pt x="445" y="138"/>
                </a:lnTo>
                <a:lnTo>
                  <a:pt x="447" y="141"/>
                </a:lnTo>
                <a:lnTo>
                  <a:pt x="450" y="139"/>
                </a:lnTo>
                <a:lnTo>
                  <a:pt x="452" y="137"/>
                </a:lnTo>
                <a:lnTo>
                  <a:pt x="454" y="133"/>
                </a:lnTo>
                <a:lnTo>
                  <a:pt x="457" y="128"/>
                </a:lnTo>
                <a:lnTo>
                  <a:pt x="459" y="134"/>
                </a:lnTo>
                <a:lnTo>
                  <a:pt x="462" y="135"/>
                </a:lnTo>
                <a:lnTo>
                  <a:pt x="464" y="133"/>
                </a:lnTo>
                <a:lnTo>
                  <a:pt x="466" y="130"/>
                </a:lnTo>
                <a:lnTo>
                  <a:pt x="469" y="130"/>
                </a:lnTo>
                <a:lnTo>
                  <a:pt x="471" y="125"/>
                </a:lnTo>
                <a:lnTo>
                  <a:pt x="473" y="90"/>
                </a:lnTo>
                <a:lnTo>
                  <a:pt x="476" y="49"/>
                </a:lnTo>
                <a:lnTo>
                  <a:pt x="478" y="26"/>
                </a:lnTo>
                <a:lnTo>
                  <a:pt x="480" y="17"/>
                </a:lnTo>
                <a:lnTo>
                  <a:pt x="483" y="6"/>
                </a:lnTo>
                <a:lnTo>
                  <a:pt x="485" y="0"/>
                </a:lnTo>
                <a:lnTo>
                  <a:pt x="488" y="7"/>
                </a:lnTo>
                <a:lnTo>
                  <a:pt x="490" y="7"/>
                </a:lnTo>
                <a:lnTo>
                  <a:pt x="492" y="35"/>
                </a:lnTo>
                <a:lnTo>
                  <a:pt x="495" y="70"/>
                </a:lnTo>
                <a:lnTo>
                  <a:pt x="497" y="82"/>
                </a:lnTo>
                <a:lnTo>
                  <a:pt x="499" y="79"/>
                </a:lnTo>
                <a:lnTo>
                  <a:pt x="502" y="86"/>
                </a:lnTo>
                <a:lnTo>
                  <a:pt x="504" y="91"/>
                </a:lnTo>
                <a:lnTo>
                  <a:pt x="506" y="96"/>
                </a:lnTo>
                <a:lnTo>
                  <a:pt x="509" y="96"/>
                </a:lnTo>
              </a:path>
            </a:pathLst>
          </a:custGeom>
          <a:noFill/>
          <a:ln w="22225" cap="rnd">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2795" name="Rectangle 27"/>
          <p:cNvSpPr>
            <a:spLocks noChangeArrowheads="1"/>
          </p:cNvSpPr>
          <p:nvPr/>
        </p:nvSpPr>
        <p:spPr bwMode="auto">
          <a:xfrm>
            <a:off x="617538" y="5364163"/>
            <a:ext cx="23653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100" b="1">
                <a:solidFill>
                  <a:srgbClr val="000000"/>
                </a:solidFill>
                <a:latin typeface="Arial" charset="0"/>
              </a:rPr>
              <a:t>-8</a:t>
            </a:r>
            <a:endParaRPr lang="it-IT" altLang="it-IT" sz="2800">
              <a:solidFill>
                <a:srgbClr val="CC3300"/>
              </a:solidFill>
              <a:latin typeface="Arial" charset="0"/>
            </a:endParaRPr>
          </a:p>
        </p:txBody>
      </p:sp>
      <p:sp>
        <p:nvSpPr>
          <p:cNvPr id="32796" name="Rectangle 28"/>
          <p:cNvSpPr>
            <a:spLocks noChangeArrowheads="1"/>
          </p:cNvSpPr>
          <p:nvPr/>
        </p:nvSpPr>
        <p:spPr bwMode="auto">
          <a:xfrm>
            <a:off x="617538" y="4940300"/>
            <a:ext cx="23653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100" b="1">
                <a:solidFill>
                  <a:srgbClr val="000000"/>
                </a:solidFill>
                <a:latin typeface="Arial" charset="0"/>
              </a:rPr>
              <a:t>-6</a:t>
            </a:r>
            <a:endParaRPr lang="it-IT" altLang="it-IT" sz="2800">
              <a:solidFill>
                <a:srgbClr val="CC3300"/>
              </a:solidFill>
              <a:latin typeface="Arial" charset="0"/>
            </a:endParaRPr>
          </a:p>
        </p:txBody>
      </p:sp>
      <p:sp>
        <p:nvSpPr>
          <p:cNvPr id="32797" name="Rectangle 29"/>
          <p:cNvSpPr>
            <a:spLocks noChangeArrowheads="1"/>
          </p:cNvSpPr>
          <p:nvPr/>
        </p:nvSpPr>
        <p:spPr bwMode="auto">
          <a:xfrm>
            <a:off x="617538" y="4514850"/>
            <a:ext cx="23653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100" b="1">
                <a:solidFill>
                  <a:srgbClr val="000000"/>
                </a:solidFill>
                <a:latin typeface="Arial" charset="0"/>
              </a:rPr>
              <a:t>-4</a:t>
            </a:r>
            <a:endParaRPr lang="it-IT" altLang="it-IT" sz="2800">
              <a:solidFill>
                <a:srgbClr val="CC3300"/>
              </a:solidFill>
              <a:latin typeface="Arial" charset="0"/>
            </a:endParaRPr>
          </a:p>
        </p:txBody>
      </p:sp>
      <p:sp>
        <p:nvSpPr>
          <p:cNvPr id="32798" name="Rectangle 30"/>
          <p:cNvSpPr>
            <a:spLocks noChangeArrowheads="1"/>
          </p:cNvSpPr>
          <p:nvPr/>
        </p:nvSpPr>
        <p:spPr bwMode="auto">
          <a:xfrm>
            <a:off x="617538" y="4089400"/>
            <a:ext cx="23653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100" b="1">
                <a:solidFill>
                  <a:srgbClr val="000000"/>
                </a:solidFill>
                <a:latin typeface="Arial" charset="0"/>
              </a:rPr>
              <a:t>-2</a:t>
            </a:r>
            <a:endParaRPr lang="it-IT" altLang="it-IT" sz="2800">
              <a:solidFill>
                <a:srgbClr val="CC3300"/>
              </a:solidFill>
              <a:latin typeface="Arial" charset="0"/>
            </a:endParaRPr>
          </a:p>
        </p:txBody>
      </p:sp>
      <p:sp>
        <p:nvSpPr>
          <p:cNvPr id="32799" name="Rectangle 31"/>
          <p:cNvSpPr>
            <a:spLocks noChangeArrowheads="1"/>
          </p:cNvSpPr>
          <p:nvPr/>
        </p:nvSpPr>
        <p:spPr bwMode="auto">
          <a:xfrm>
            <a:off x="693738" y="3663950"/>
            <a:ext cx="14763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100" b="1">
                <a:solidFill>
                  <a:srgbClr val="000000"/>
                </a:solidFill>
                <a:latin typeface="Arial" charset="0"/>
              </a:rPr>
              <a:t>0</a:t>
            </a:r>
            <a:endParaRPr lang="it-IT" altLang="it-IT" sz="2800">
              <a:solidFill>
                <a:srgbClr val="CC3300"/>
              </a:solidFill>
              <a:latin typeface="Arial" charset="0"/>
            </a:endParaRPr>
          </a:p>
        </p:txBody>
      </p:sp>
      <p:sp>
        <p:nvSpPr>
          <p:cNvPr id="32800" name="Rectangle 32"/>
          <p:cNvSpPr>
            <a:spLocks noChangeArrowheads="1"/>
          </p:cNvSpPr>
          <p:nvPr/>
        </p:nvSpPr>
        <p:spPr bwMode="auto">
          <a:xfrm>
            <a:off x="693738" y="3222625"/>
            <a:ext cx="14763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100" b="1">
                <a:solidFill>
                  <a:srgbClr val="000000"/>
                </a:solidFill>
                <a:latin typeface="Arial" charset="0"/>
              </a:rPr>
              <a:t>2</a:t>
            </a:r>
            <a:endParaRPr lang="it-IT" altLang="it-IT" sz="2800">
              <a:solidFill>
                <a:srgbClr val="CC3300"/>
              </a:solidFill>
              <a:latin typeface="Arial" charset="0"/>
            </a:endParaRPr>
          </a:p>
        </p:txBody>
      </p:sp>
      <p:sp>
        <p:nvSpPr>
          <p:cNvPr id="32801" name="Rectangle 33"/>
          <p:cNvSpPr>
            <a:spLocks noChangeArrowheads="1"/>
          </p:cNvSpPr>
          <p:nvPr/>
        </p:nvSpPr>
        <p:spPr bwMode="auto">
          <a:xfrm>
            <a:off x="693738" y="2798763"/>
            <a:ext cx="14763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100" b="1">
                <a:solidFill>
                  <a:srgbClr val="000000"/>
                </a:solidFill>
                <a:latin typeface="Arial" charset="0"/>
              </a:rPr>
              <a:t>4</a:t>
            </a:r>
            <a:endParaRPr lang="it-IT" altLang="it-IT" sz="2800">
              <a:solidFill>
                <a:srgbClr val="CC3300"/>
              </a:solidFill>
              <a:latin typeface="Arial" charset="0"/>
            </a:endParaRPr>
          </a:p>
        </p:txBody>
      </p:sp>
      <p:sp>
        <p:nvSpPr>
          <p:cNvPr id="32802" name="Rectangle 34"/>
          <p:cNvSpPr>
            <a:spLocks noChangeArrowheads="1"/>
          </p:cNvSpPr>
          <p:nvPr/>
        </p:nvSpPr>
        <p:spPr bwMode="auto">
          <a:xfrm>
            <a:off x="693738" y="2373313"/>
            <a:ext cx="14763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100" b="1">
                <a:solidFill>
                  <a:srgbClr val="000000"/>
                </a:solidFill>
                <a:latin typeface="Arial" charset="0"/>
              </a:rPr>
              <a:t>6</a:t>
            </a:r>
            <a:endParaRPr lang="it-IT" altLang="it-IT" sz="2800">
              <a:solidFill>
                <a:srgbClr val="CC3300"/>
              </a:solidFill>
              <a:latin typeface="Arial" charset="0"/>
            </a:endParaRPr>
          </a:p>
        </p:txBody>
      </p:sp>
      <p:sp>
        <p:nvSpPr>
          <p:cNvPr id="32803" name="Rectangle 35"/>
          <p:cNvSpPr>
            <a:spLocks noChangeArrowheads="1"/>
          </p:cNvSpPr>
          <p:nvPr/>
        </p:nvSpPr>
        <p:spPr bwMode="auto">
          <a:xfrm>
            <a:off x="693738" y="1947863"/>
            <a:ext cx="14763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100" b="1">
                <a:solidFill>
                  <a:srgbClr val="000000"/>
                </a:solidFill>
                <a:latin typeface="Arial" charset="0"/>
              </a:rPr>
              <a:t>8</a:t>
            </a:r>
            <a:endParaRPr lang="it-IT" altLang="it-IT" sz="2800">
              <a:solidFill>
                <a:srgbClr val="CC3300"/>
              </a:solidFill>
              <a:latin typeface="Arial" charset="0"/>
            </a:endParaRPr>
          </a:p>
        </p:txBody>
      </p:sp>
      <p:sp>
        <p:nvSpPr>
          <p:cNvPr id="32804" name="Rectangle 36"/>
          <p:cNvSpPr>
            <a:spLocks noChangeArrowheads="1"/>
          </p:cNvSpPr>
          <p:nvPr/>
        </p:nvSpPr>
        <p:spPr bwMode="auto">
          <a:xfrm>
            <a:off x="557213" y="1524000"/>
            <a:ext cx="2952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100" b="1">
                <a:solidFill>
                  <a:srgbClr val="000000"/>
                </a:solidFill>
                <a:latin typeface="Arial" charset="0"/>
              </a:rPr>
              <a:t>10</a:t>
            </a:r>
            <a:endParaRPr lang="it-IT" altLang="it-IT" sz="2800">
              <a:solidFill>
                <a:srgbClr val="CC3300"/>
              </a:solidFill>
              <a:latin typeface="Arial" charset="0"/>
            </a:endParaRPr>
          </a:p>
        </p:txBody>
      </p:sp>
      <p:sp>
        <p:nvSpPr>
          <p:cNvPr id="32805" name="Rectangle 37"/>
          <p:cNvSpPr>
            <a:spLocks noChangeArrowheads="1"/>
          </p:cNvSpPr>
          <p:nvPr/>
        </p:nvSpPr>
        <p:spPr bwMode="auto">
          <a:xfrm rot="-5400000">
            <a:off x="195263" y="3586162"/>
            <a:ext cx="2984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100" b="1">
                <a:solidFill>
                  <a:srgbClr val="000000"/>
                </a:solidFill>
                <a:latin typeface="Arial" charset="0"/>
              </a:rPr>
              <a:t>°C</a:t>
            </a:r>
            <a:endParaRPr lang="it-IT" altLang="it-IT" sz="2800">
              <a:solidFill>
                <a:srgbClr val="CC3300"/>
              </a:solidFill>
              <a:latin typeface="Arial" charset="0"/>
            </a:endParaRPr>
          </a:p>
        </p:txBody>
      </p:sp>
      <p:sp>
        <p:nvSpPr>
          <p:cNvPr id="32806" name="Line 38"/>
          <p:cNvSpPr>
            <a:spLocks noChangeShapeType="1"/>
          </p:cNvSpPr>
          <p:nvPr/>
        </p:nvSpPr>
        <p:spPr bwMode="auto">
          <a:xfrm>
            <a:off x="3524250" y="2244725"/>
            <a:ext cx="363538" cy="1588"/>
          </a:xfrm>
          <a:prstGeom prst="line">
            <a:avLst/>
          </a:prstGeom>
          <a:noFill/>
          <a:ln w="30226">
            <a:solidFill>
              <a:schemeClr val="accent2"/>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2807" name="Rectangle 39"/>
          <p:cNvSpPr>
            <a:spLocks noChangeArrowheads="1"/>
          </p:cNvSpPr>
          <p:nvPr/>
        </p:nvSpPr>
        <p:spPr bwMode="auto">
          <a:xfrm>
            <a:off x="3933825" y="2097088"/>
            <a:ext cx="117660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1700" i="1" dirty="0">
                <a:solidFill>
                  <a:srgbClr val="000000"/>
                </a:solidFill>
                <a:latin typeface="Arial" charset="0"/>
              </a:rPr>
              <a:t>t </a:t>
            </a:r>
            <a:r>
              <a:rPr lang="it-IT" altLang="it-IT" sz="1700" b="1" i="1" dirty="0" smtClean="0">
                <a:solidFill>
                  <a:srgbClr val="000000"/>
                </a:solidFill>
                <a:latin typeface="Arial" charset="0"/>
              </a:rPr>
              <a:t>with </a:t>
            </a:r>
            <a:r>
              <a:rPr lang="it-IT" altLang="it-IT" sz="1700" b="1" i="1" dirty="0" err="1" smtClean="0">
                <a:solidFill>
                  <a:srgbClr val="000000"/>
                </a:solidFill>
                <a:latin typeface="Arial" charset="0"/>
              </a:rPr>
              <a:t>snow</a:t>
            </a:r>
            <a:endParaRPr lang="it-IT" altLang="it-IT" sz="2800" b="1" dirty="0">
              <a:solidFill>
                <a:srgbClr val="CC3300"/>
              </a:solidFill>
              <a:latin typeface="Arial" charset="0"/>
            </a:endParaRPr>
          </a:p>
        </p:txBody>
      </p:sp>
      <p:sp>
        <p:nvSpPr>
          <p:cNvPr id="32808" name="Line 40"/>
          <p:cNvSpPr>
            <a:spLocks noChangeShapeType="1"/>
          </p:cNvSpPr>
          <p:nvPr/>
        </p:nvSpPr>
        <p:spPr bwMode="auto">
          <a:xfrm>
            <a:off x="3524250" y="2522538"/>
            <a:ext cx="363538" cy="1587"/>
          </a:xfrm>
          <a:prstGeom prst="line">
            <a:avLst/>
          </a:prstGeom>
          <a:noFill/>
          <a:ln w="30226">
            <a:solidFill>
              <a:srgbClr val="33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2809" name="Rectangle 41"/>
          <p:cNvSpPr>
            <a:spLocks noChangeArrowheads="1"/>
          </p:cNvSpPr>
          <p:nvPr/>
        </p:nvSpPr>
        <p:spPr bwMode="auto">
          <a:xfrm>
            <a:off x="3933825" y="2376488"/>
            <a:ext cx="15148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1700" i="1" dirty="0">
                <a:solidFill>
                  <a:srgbClr val="000000"/>
                </a:solidFill>
                <a:latin typeface="Arial" charset="0"/>
              </a:rPr>
              <a:t>t </a:t>
            </a:r>
            <a:r>
              <a:rPr lang="it-IT" altLang="it-IT" sz="1700" b="1" i="1" dirty="0" err="1" smtClean="0">
                <a:solidFill>
                  <a:srgbClr val="000000"/>
                </a:solidFill>
                <a:latin typeface="Arial" charset="0"/>
              </a:rPr>
              <a:t>without</a:t>
            </a:r>
            <a:r>
              <a:rPr lang="it-IT" altLang="it-IT" sz="1700" b="1" i="1" dirty="0" smtClean="0">
                <a:solidFill>
                  <a:srgbClr val="000000"/>
                </a:solidFill>
                <a:latin typeface="Arial" charset="0"/>
              </a:rPr>
              <a:t> </a:t>
            </a:r>
            <a:r>
              <a:rPr lang="it-IT" altLang="it-IT" sz="1700" b="1" i="1" dirty="0" err="1" smtClean="0">
                <a:solidFill>
                  <a:srgbClr val="000000"/>
                </a:solidFill>
                <a:latin typeface="Arial" charset="0"/>
              </a:rPr>
              <a:t>snow</a:t>
            </a:r>
            <a:endParaRPr lang="it-IT" altLang="it-IT" sz="2800" b="1" dirty="0">
              <a:solidFill>
                <a:srgbClr val="CC3300"/>
              </a:solidFill>
              <a:latin typeface="Arial" charset="0"/>
            </a:endParaRPr>
          </a:p>
        </p:txBody>
      </p:sp>
      <p:sp>
        <p:nvSpPr>
          <p:cNvPr id="32810" name="Line 42"/>
          <p:cNvSpPr>
            <a:spLocks noChangeShapeType="1"/>
          </p:cNvSpPr>
          <p:nvPr/>
        </p:nvSpPr>
        <p:spPr bwMode="auto">
          <a:xfrm>
            <a:off x="3521075" y="2757488"/>
            <a:ext cx="363538" cy="1587"/>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32811" name="Rectangle 43"/>
          <p:cNvSpPr>
            <a:spLocks noChangeArrowheads="1"/>
          </p:cNvSpPr>
          <p:nvPr/>
        </p:nvSpPr>
        <p:spPr bwMode="auto">
          <a:xfrm>
            <a:off x="3933825" y="2636838"/>
            <a:ext cx="38953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1700" i="1" dirty="0">
                <a:solidFill>
                  <a:srgbClr val="000000"/>
                </a:solidFill>
                <a:latin typeface="Arial" charset="0"/>
              </a:rPr>
              <a:t>t </a:t>
            </a:r>
            <a:r>
              <a:rPr lang="it-IT" altLang="it-IT" sz="1700" b="1" i="1" dirty="0" smtClean="0">
                <a:solidFill>
                  <a:srgbClr val="000000"/>
                </a:solidFill>
                <a:latin typeface="Arial" charset="0"/>
              </a:rPr>
              <a:t>air</a:t>
            </a:r>
            <a:endParaRPr lang="it-IT" altLang="it-IT" sz="2800" b="1" dirty="0">
              <a:solidFill>
                <a:srgbClr val="CC3300"/>
              </a:solidFill>
              <a:latin typeface="Arial" charset="0"/>
            </a:endParaRPr>
          </a:p>
        </p:txBody>
      </p:sp>
      <p:sp>
        <p:nvSpPr>
          <p:cNvPr id="32813" name="Line 45"/>
          <p:cNvSpPr>
            <a:spLocks noChangeShapeType="1"/>
          </p:cNvSpPr>
          <p:nvPr/>
        </p:nvSpPr>
        <p:spPr bwMode="auto">
          <a:xfrm>
            <a:off x="990600" y="3743325"/>
            <a:ext cx="1588"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32814" name="Line 46"/>
          <p:cNvSpPr>
            <a:spLocks noChangeShapeType="1"/>
          </p:cNvSpPr>
          <p:nvPr/>
        </p:nvSpPr>
        <p:spPr bwMode="auto">
          <a:xfrm>
            <a:off x="990600" y="3743325"/>
            <a:ext cx="1588"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55023" name="Freeform 47"/>
          <p:cNvSpPr>
            <a:spLocks/>
          </p:cNvSpPr>
          <p:nvPr/>
        </p:nvSpPr>
        <p:spPr bwMode="auto">
          <a:xfrm>
            <a:off x="990600" y="3717925"/>
            <a:ext cx="7772400" cy="85725"/>
          </a:xfrm>
          <a:custGeom>
            <a:avLst/>
            <a:gdLst>
              <a:gd name="T0" fmla="*/ 0 w 4896"/>
              <a:gd name="T1" fmla="*/ 2147483647 h 64"/>
              <a:gd name="T2" fmla="*/ 2147483647 w 4896"/>
              <a:gd name="T3" fmla="*/ 2147483647 h 64"/>
              <a:gd name="T4" fmla="*/ 2147483647 w 4896"/>
              <a:gd name="T5" fmla="*/ 2147483647 h 64"/>
              <a:gd name="T6" fmla="*/ 2147483647 w 4896"/>
              <a:gd name="T7" fmla="*/ 2147483647 h 64"/>
              <a:gd name="T8" fmla="*/ 2147483647 w 4896"/>
              <a:gd name="T9" fmla="*/ 2147483647 h 64"/>
              <a:gd name="T10" fmla="*/ 2147483647 w 4896"/>
              <a:gd name="T11" fmla="*/ 2147483647 h 64"/>
              <a:gd name="T12" fmla="*/ 2147483647 w 4896"/>
              <a:gd name="T13" fmla="*/ 2147483647 h 64"/>
              <a:gd name="T14" fmla="*/ 2147483647 w 4896"/>
              <a:gd name="T15" fmla="*/ 2147483647 h 64"/>
              <a:gd name="T16" fmla="*/ 2147483647 w 4896"/>
              <a:gd name="T17" fmla="*/ 2147483647 h 64"/>
              <a:gd name="T18" fmla="*/ 2147483647 w 4896"/>
              <a:gd name="T19" fmla="*/ 2147483647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96" h="64">
                <a:moveTo>
                  <a:pt x="0" y="8"/>
                </a:moveTo>
                <a:cubicBezTo>
                  <a:pt x="80" y="4"/>
                  <a:pt x="160" y="0"/>
                  <a:pt x="288" y="8"/>
                </a:cubicBezTo>
                <a:cubicBezTo>
                  <a:pt x="416" y="16"/>
                  <a:pt x="600" y="48"/>
                  <a:pt x="768" y="56"/>
                </a:cubicBezTo>
                <a:cubicBezTo>
                  <a:pt x="936" y="64"/>
                  <a:pt x="1136" y="64"/>
                  <a:pt x="1296" y="56"/>
                </a:cubicBezTo>
                <a:cubicBezTo>
                  <a:pt x="1456" y="48"/>
                  <a:pt x="1584" y="8"/>
                  <a:pt x="1728" y="8"/>
                </a:cubicBezTo>
                <a:cubicBezTo>
                  <a:pt x="1872" y="8"/>
                  <a:pt x="1944" y="48"/>
                  <a:pt x="2160" y="56"/>
                </a:cubicBezTo>
                <a:cubicBezTo>
                  <a:pt x="2376" y="64"/>
                  <a:pt x="2776" y="64"/>
                  <a:pt x="3024" y="56"/>
                </a:cubicBezTo>
                <a:cubicBezTo>
                  <a:pt x="3272" y="48"/>
                  <a:pt x="3472" y="8"/>
                  <a:pt x="3648" y="8"/>
                </a:cubicBezTo>
                <a:cubicBezTo>
                  <a:pt x="3824" y="8"/>
                  <a:pt x="3872" y="56"/>
                  <a:pt x="4080" y="56"/>
                </a:cubicBezTo>
                <a:cubicBezTo>
                  <a:pt x="4288" y="56"/>
                  <a:pt x="4752" y="16"/>
                  <a:pt x="4896" y="8"/>
                </a:cubicBezTo>
              </a:path>
            </a:pathLst>
          </a:custGeom>
          <a:noFill/>
          <a:ln w="381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32816" name="Line 48"/>
          <p:cNvSpPr>
            <a:spLocks noChangeShapeType="1"/>
          </p:cNvSpPr>
          <p:nvPr/>
        </p:nvSpPr>
        <p:spPr bwMode="auto">
          <a:xfrm>
            <a:off x="950913" y="5545138"/>
            <a:ext cx="762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2817" name="Rectangle 49"/>
          <p:cNvSpPr>
            <a:spLocks noChangeArrowheads="1"/>
          </p:cNvSpPr>
          <p:nvPr/>
        </p:nvSpPr>
        <p:spPr bwMode="auto">
          <a:xfrm>
            <a:off x="3178051" y="1295400"/>
            <a:ext cx="12439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800" b="1" dirty="0" smtClean="0">
                <a:solidFill>
                  <a:srgbClr val="000000"/>
                </a:solidFill>
                <a:latin typeface="Arial" charset="0"/>
              </a:rPr>
              <a:t>1450 </a:t>
            </a:r>
            <a:r>
              <a:rPr lang="it-IT" altLang="it-IT" sz="1800" b="1" dirty="0">
                <a:solidFill>
                  <a:srgbClr val="000000"/>
                </a:solidFill>
                <a:latin typeface="Arial" charset="0"/>
              </a:rPr>
              <a:t>m </a:t>
            </a:r>
            <a:r>
              <a:rPr lang="it-IT" altLang="it-IT" sz="1800" b="1" dirty="0" err="1">
                <a:solidFill>
                  <a:srgbClr val="000000"/>
                </a:solidFill>
                <a:latin typeface="Arial" charset="0"/>
              </a:rPr>
              <a:t>slm</a:t>
            </a:r>
            <a:endParaRPr lang="it-IT" altLang="it-IT" sz="1800" b="1" dirty="0">
              <a:latin typeface="Arial" charset="0"/>
            </a:endParaRPr>
          </a:p>
        </p:txBody>
      </p:sp>
      <p:sp>
        <p:nvSpPr>
          <p:cNvPr id="51" name="Rettangolo 50"/>
          <p:cNvSpPr/>
          <p:nvPr/>
        </p:nvSpPr>
        <p:spPr>
          <a:xfrm>
            <a:off x="3195378" y="332656"/>
            <a:ext cx="2689775" cy="523220"/>
          </a:xfrm>
          <a:prstGeom prst="rect">
            <a:avLst/>
          </a:prstGeom>
        </p:spPr>
        <p:txBody>
          <a:bodyPr wrap="none">
            <a:spAutoFit/>
          </a:bodyPr>
          <a:lstStyle/>
          <a:p>
            <a:pPr algn="ctr"/>
            <a:r>
              <a:rPr lang="it-IT" sz="2800" b="1" dirty="0" err="1" smtClean="0"/>
              <a:t>Soil</a:t>
            </a:r>
            <a:r>
              <a:rPr lang="it-IT" sz="2800" b="1" dirty="0" smtClean="0"/>
              <a:t> temperature</a:t>
            </a:r>
            <a:endParaRPr lang="it-IT" sz="2800" b="1" dirty="0"/>
          </a:p>
        </p:txBody>
      </p:sp>
      <p:sp>
        <p:nvSpPr>
          <p:cNvPr id="50" name="Rettangolo 49"/>
          <p:cNvSpPr/>
          <p:nvPr/>
        </p:nvSpPr>
        <p:spPr>
          <a:xfrm>
            <a:off x="176396" y="6165304"/>
            <a:ext cx="8788092" cy="646331"/>
          </a:xfrm>
          <a:prstGeom prst="rect">
            <a:avLst/>
          </a:prstGeom>
        </p:spPr>
        <p:txBody>
          <a:bodyPr wrap="square">
            <a:spAutoFit/>
          </a:bodyPr>
          <a:lstStyle/>
          <a:p>
            <a:r>
              <a:rPr lang="en-GB" sz="900" dirty="0"/>
              <a:t>Freppaz M., </a:t>
            </a:r>
            <a:r>
              <a:rPr lang="en-GB" sz="900" dirty="0" err="1"/>
              <a:t>Celi</a:t>
            </a:r>
            <a:r>
              <a:rPr lang="en-GB" sz="900" dirty="0"/>
              <a:t> L., </a:t>
            </a:r>
            <a:r>
              <a:rPr lang="en-GB" sz="900" dirty="0" err="1"/>
              <a:t>Marchelli</a:t>
            </a:r>
            <a:r>
              <a:rPr lang="en-GB" sz="900" dirty="0"/>
              <a:t> M., </a:t>
            </a:r>
            <a:r>
              <a:rPr lang="en-GB" sz="900" dirty="0" err="1"/>
              <a:t>Zanini</a:t>
            </a:r>
            <a:r>
              <a:rPr lang="en-GB" sz="900" dirty="0"/>
              <a:t> E. (2008) Snow removal and its influence on temperature and N dynamics in alpine soils (</a:t>
            </a:r>
            <a:r>
              <a:rPr lang="en-GB" sz="900" dirty="0" err="1"/>
              <a:t>Vallée</a:t>
            </a:r>
            <a:r>
              <a:rPr lang="en-GB" sz="900" dirty="0"/>
              <a:t> </a:t>
            </a:r>
            <a:r>
              <a:rPr lang="en-GB" sz="900" dirty="0" err="1"/>
              <a:t>d'Aoste</a:t>
            </a:r>
            <a:r>
              <a:rPr lang="en-GB" sz="900" dirty="0"/>
              <a:t> - NW Italy). Journal of Plant Nutrition and Soil Science 171: 672-680. </a:t>
            </a:r>
            <a:endParaRPr lang="it-IT" sz="900" dirty="0" smtClean="0"/>
          </a:p>
          <a:p>
            <a:pPr lvl="0"/>
            <a:r>
              <a:rPr lang="it-IT" sz="900" dirty="0" smtClean="0"/>
              <a:t>Viglietti </a:t>
            </a:r>
            <a:r>
              <a:rPr lang="it-IT" sz="900" dirty="0"/>
              <a:t>D., Freppaz M., Filippa G., Zanini E.  </a:t>
            </a:r>
            <a:r>
              <a:rPr lang="en-GB" sz="900" dirty="0"/>
              <a:t>(2013)  </a:t>
            </a:r>
            <a:r>
              <a:rPr lang="en-GB" sz="900" i="1" dirty="0"/>
              <a:t>Soil C and N response to changes in winter precipitation in a subalpine forest ecosystem, NW Italy</a:t>
            </a:r>
            <a:r>
              <a:rPr lang="en-GB" sz="900" dirty="0"/>
              <a:t>. Hydrological Processes.  (DOI: 10.1002/hyp.10008). </a:t>
            </a:r>
            <a:endParaRPr lang="it-IT" sz="900" dirty="0"/>
          </a:p>
        </p:txBody>
      </p:sp>
    </p:spTree>
    <p:extLst>
      <p:ext uri="{BB962C8B-B14F-4D97-AF65-F5344CB8AC3E}">
        <p14:creationId xmlns:p14="http://schemas.microsoft.com/office/powerpoint/2010/main" val="37127906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5002"/>
                                        </p:tgtEl>
                                        <p:attrNameLst>
                                          <p:attrName>style.visibility</p:attrName>
                                        </p:attrNameLst>
                                      </p:cBhvr>
                                      <p:to>
                                        <p:strVal val="visible"/>
                                      </p:to>
                                    </p:set>
                                    <p:animEffect transition="in" filter="dissolve">
                                      <p:cBhvr>
                                        <p:cTn id="7" dur="500"/>
                                        <p:tgtEl>
                                          <p:spTgt spid="2550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55023"/>
                                        </p:tgtEl>
                                        <p:attrNameLst>
                                          <p:attrName>style.visibility</p:attrName>
                                        </p:attrNameLst>
                                      </p:cBhvr>
                                      <p:to>
                                        <p:strVal val="visible"/>
                                      </p:to>
                                    </p:set>
                                    <p:anim calcmode="lin" valueType="num">
                                      <p:cBhvr additive="base">
                                        <p:cTn id="12" dur="500" fill="hold"/>
                                        <p:tgtEl>
                                          <p:spTgt spid="255023"/>
                                        </p:tgtEl>
                                        <p:attrNameLst>
                                          <p:attrName>ppt_x</p:attrName>
                                        </p:attrNameLst>
                                      </p:cBhvr>
                                      <p:tavLst>
                                        <p:tav tm="0">
                                          <p:val>
                                            <p:strVal val="0-#ppt_w/2"/>
                                          </p:val>
                                        </p:tav>
                                        <p:tav tm="100000">
                                          <p:val>
                                            <p:strVal val="#ppt_x"/>
                                          </p:val>
                                        </p:tav>
                                      </p:tavLst>
                                    </p:anim>
                                    <p:anim calcmode="lin" valueType="num">
                                      <p:cBhvr additive="base">
                                        <p:cTn id="13" dur="500" fill="hold"/>
                                        <p:tgtEl>
                                          <p:spTgt spid="255023"/>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55001"/>
                                        </p:tgtEl>
                                        <p:attrNameLst>
                                          <p:attrName>style.visibility</p:attrName>
                                        </p:attrNameLst>
                                      </p:cBhvr>
                                      <p:to>
                                        <p:strVal val="visible"/>
                                      </p:to>
                                    </p:set>
                                    <p:animEffect transition="in" filter="dissolve">
                                      <p:cBhvr>
                                        <p:cTn id="18" dur="500"/>
                                        <p:tgtEl>
                                          <p:spTgt spid="2550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01" grpId="0" animBg="1"/>
      <p:bldP spid="255002" grpId="0" animBg="1"/>
      <p:bldP spid="2550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813124" y="332656"/>
            <a:ext cx="7454285" cy="523220"/>
          </a:xfrm>
          <a:prstGeom prst="rect">
            <a:avLst/>
          </a:prstGeom>
        </p:spPr>
        <p:txBody>
          <a:bodyPr wrap="none">
            <a:spAutoFit/>
          </a:bodyPr>
          <a:lstStyle/>
          <a:p>
            <a:pPr algn="ctr"/>
            <a:r>
              <a:rPr lang="it-IT" sz="2800" b="1" dirty="0" smtClean="0"/>
              <a:t>The </a:t>
            </a:r>
            <a:r>
              <a:rPr lang="it-IT" sz="2800" b="1" dirty="0" err="1" smtClean="0"/>
              <a:t>soil</a:t>
            </a:r>
            <a:r>
              <a:rPr lang="it-IT" sz="2800" b="1" dirty="0" smtClean="0"/>
              <a:t> </a:t>
            </a:r>
            <a:r>
              <a:rPr lang="it-IT" sz="2800" b="1" dirty="0" err="1" smtClean="0"/>
              <a:t>forming</a:t>
            </a:r>
            <a:r>
              <a:rPr lang="it-IT" sz="2800" b="1" dirty="0" smtClean="0"/>
              <a:t> </a:t>
            </a:r>
            <a:r>
              <a:rPr lang="it-IT" sz="2800" b="1" dirty="0" err="1" smtClean="0"/>
              <a:t>factors</a:t>
            </a:r>
            <a:r>
              <a:rPr lang="it-IT" sz="2800" b="1" dirty="0" smtClean="0"/>
              <a:t> in mountain </a:t>
            </a:r>
            <a:r>
              <a:rPr lang="it-IT" sz="2800" b="1" dirty="0" err="1" smtClean="0"/>
              <a:t>areas</a:t>
            </a:r>
            <a:endParaRPr lang="it-IT" sz="2800" b="1" dirty="0"/>
          </a:p>
        </p:txBody>
      </p:sp>
      <p:pic>
        <p:nvPicPr>
          <p:cNvPr id="3074" name="Picture 2" descr="http://www.environment.scotland.gov.uk/media/26680/Land_soils_fig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87624" y="1556792"/>
            <a:ext cx="6477000" cy="388620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520" y="6237312"/>
            <a:ext cx="2773486" cy="469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1331640" y="2420888"/>
            <a:ext cx="2088232" cy="144016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9080482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3" name="Rectangle 5"/>
          <p:cNvSpPr>
            <a:spLocks noChangeArrowheads="1"/>
          </p:cNvSpPr>
          <p:nvPr/>
        </p:nvSpPr>
        <p:spPr bwMode="auto">
          <a:xfrm>
            <a:off x="683568" y="583726"/>
            <a:ext cx="754184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buFont typeface="Wingdings" pitchFamily="2" charset="2"/>
              <a:buChar char="§"/>
            </a:pPr>
            <a:r>
              <a:rPr lang="en-GB" sz="2400" dirty="0">
                <a:cs typeface="Times New Roman" pitchFamily="18" charset="0"/>
              </a:rPr>
              <a:t>During the winter 2003-2004 our snow removal manipulation produced relatively </a:t>
            </a:r>
            <a:r>
              <a:rPr lang="en-GB" sz="2400" b="1" dirty="0">
                <a:cs typeface="Times New Roman" pitchFamily="18" charset="0"/>
              </a:rPr>
              <a:t>mild freezing events</a:t>
            </a:r>
            <a:r>
              <a:rPr lang="en-GB" sz="2400" dirty="0">
                <a:cs typeface="Times New Roman" pitchFamily="18" charset="0"/>
              </a:rPr>
              <a:t> (soil temperatures seldom decreased below –4°C) but the effects were </a:t>
            </a:r>
            <a:r>
              <a:rPr lang="en-GB" sz="2400" dirty="0" smtClean="0">
                <a:cs typeface="Times New Roman" pitchFamily="18" charset="0"/>
              </a:rPr>
              <a:t>significant during spring time…..</a:t>
            </a:r>
            <a:endParaRPr lang="en-GB" sz="2400" dirty="0"/>
          </a:p>
        </p:txBody>
      </p:sp>
      <p:pic>
        <p:nvPicPr>
          <p:cNvPr id="17410" name="Picture 2" descr="http://us.123rf.com/400wm/400/400/frankljunior/frankljunior1102/frankljunior110200085/8913118-purple-crocuses-poking-through-the-snow-in-springtim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1720" y="2924944"/>
            <a:ext cx="4224577" cy="30311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LNSA LOGO DEFINITIV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892480" y="6669360"/>
            <a:ext cx="159112" cy="163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718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descr="DSC012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4704"/>
            <a:ext cx="9144000" cy="5832648"/>
          </a:xfrm>
          <a:prstGeom prst="rect">
            <a:avLst/>
          </a:prstGeom>
          <a:noFill/>
          <a:extLst>
            <a:ext uri="{909E8E84-426E-40DD-AFC4-6F175D3DCCD1}">
              <a14:hiddenFill xmlns:a14="http://schemas.microsoft.com/office/drawing/2010/main">
                <a:solidFill>
                  <a:srgbClr val="FFFFFF"/>
                </a:solidFill>
              </a14:hiddenFill>
            </a:ext>
          </a:extLst>
        </p:spPr>
      </p:pic>
      <p:sp>
        <p:nvSpPr>
          <p:cNvPr id="256003" name="Text Box 3"/>
          <p:cNvSpPr txBox="1">
            <a:spLocks noChangeArrowheads="1"/>
          </p:cNvSpPr>
          <p:nvPr/>
        </p:nvSpPr>
        <p:spPr bwMode="auto">
          <a:xfrm>
            <a:off x="141879" y="1196752"/>
            <a:ext cx="2259360" cy="641350"/>
          </a:xfrm>
          <a:prstGeom prst="rect">
            <a:avLst/>
          </a:prstGeom>
          <a:noFill/>
          <a:ln>
            <a:noFill/>
          </a:ln>
          <a:effectLst/>
          <a:extLst/>
        </p:spPr>
        <p:txBody>
          <a:bodyPr wrap="square">
            <a:spAutoFit/>
          </a:bodyPr>
          <a:lstStyle/>
          <a:p>
            <a:pPr>
              <a:spcBef>
                <a:spcPct val="50000"/>
              </a:spcBef>
            </a:pPr>
            <a:r>
              <a:rPr lang="it-IT" sz="3600" b="1" dirty="0">
                <a:solidFill>
                  <a:srgbClr val="FFFF00"/>
                </a:solidFill>
                <a:latin typeface="Calibri" pitchFamily="34" charset="0"/>
                <a:cs typeface="Calibri" pitchFamily="34" charset="0"/>
              </a:rPr>
              <a:t>With </a:t>
            </a:r>
            <a:r>
              <a:rPr lang="it-IT" sz="3600" b="1" dirty="0" err="1">
                <a:solidFill>
                  <a:srgbClr val="FFFF00"/>
                </a:solidFill>
                <a:latin typeface="Calibri" pitchFamily="34" charset="0"/>
                <a:cs typeface="Calibri" pitchFamily="34" charset="0"/>
              </a:rPr>
              <a:t>snow</a:t>
            </a:r>
            <a:endParaRPr lang="it-IT" sz="3600" b="1" dirty="0">
              <a:solidFill>
                <a:srgbClr val="FFFF00"/>
              </a:solidFill>
              <a:latin typeface="Calibri" pitchFamily="34" charset="0"/>
              <a:cs typeface="Calibri" pitchFamily="34" charset="0"/>
            </a:endParaRPr>
          </a:p>
        </p:txBody>
      </p:sp>
    </p:spTree>
    <p:extLst>
      <p:ext uri="{BB962C8B-B14F-4D97-AF65-F5344CB8AC3E}">
        <p14:creationId xmlns:p14="http://schemas.microsoft.com/office/powerpoint/2010/main" val="5292521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2" descr="DSC0122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17550"/>
            <a:ext cx="9144000" cy="5879802"/>
          </a:xfrm>
          <a:prstGeom prst="rect">
            <a:avLst/>
          </a:prstGeom>
          <a:noFill/>
          <a:extLst>
            <a:ext uri="{909E8E84-426E-40DD-AFC4-6F175D3DCCD1}">
              <a14:hiddenFill xmlns:a14="http://schemas.microsoft.com/office/drawing/2010/main">
                <a:solidFill>
                  <a:srgbClr val="FFFFFF"/>
                </a:solidFill>
              </a14:hiddenFill>
            </a:ext>
          </a:extLst>
        </p:spPr>
      </p:pic>
      <p:sp>
        <p:nvSpPr>
          <p:cNvPr id="258051" name="Text Box 3"/>
          <p:cNvSpPr txBox="1">
            <a:spLocks noChangeArrowheads="1"/>
          </p:cNvSpPr>
          <p:nvPr/>
        </p:nvSpPr>
        <p:spPr bwMode="auto">
          <a:xfrm>
            <a:off x="220216" y="1059458"/>
            <a:ext cx="2911624" cy="641350"/>
          </a:xfrm>
          <a:prstGeom prst="rect">
            <a:avLst/>
          </a:prstGeom>
          <a:noFill/>
          <a:ln>
            <a:noFill/>
          </a:ln>
          <a:effectLst/>
          <a:extLst/>
        </p:spPr>
        <p:txBody>
          <a:bodyPr wrap="square">
            <a:spAutoFit/>
          </a:bodyPr>
          <a:lstStyle/>
          <a:p>
            <a:pPr>
              <a:spcBef>
                <a:spcPct val="50000"/>
              </a:spcBef>
            </a:pPr>
            <a:r>
              <a:rPr lang="it-IT" sz="3600" b="1" dirty="0" err="1">
                <a:solidFill>
                  <a:srgbClr val="FFFF00"/>
                </a:solidFill>
                <a:latin typeface="Calibri" pitchFamily="34" charset="0"/>
                <a:cs typeface="Calibri" pitchFamily="34" charset="0"/>
              </a:rPr>
              <a:t>Without</a:t>
            </a:r>
            <a:r>
              <a:rPr lang="it-IT" sz="3600" b="1" dirty="0">
                <a:solidFill>
                  <a:srgbClr val="FFFF00"/>
                </a:solidFill>
                <a:latin typeface="Calibri" pitchFamily="34" charset="0"/>
                <a:cs typeface="Calibri" pitchFamily="34" charset="0"/>
              </a:rPr>
              <a:t> </a:t>
            </a:r>
            <a:r>
              <a:rPr lang="it-IT" sz="3600" b="1" dirty="0" err="1">
                <a:solidFill>
                  <a:srgbClr val="FFFF00"/>
                </a:solidFill>
                <a:latin typeface="Calibri" pitchFamily="34" charset="0"/>
                <a:cs typeface="Calibri" pitchFamily="34" charset="0"/>
              </a:rPr>
              <a:t>snow</a:t>
            </a:r>
            <a:endParaRPr lang="it-IT" sz="3600" b="1" dirty="0">
              <a:solidFill>
                <a:srgbClr val="FFFF00"/>
              </a:solidFill>
              <a:latin typeface="Calibri" pitchFamily="34" charset="0"/>
              <a:cs typeface="Calibri" pitchFamily="34" charset="0"/>
            </a:endParaRPr>
          </a:p>
        </p:txBody>
      </p:sp>
    </p:spTree>
    <p:extLst>
      <p:ext uri="{BB962C8B-B14F-4D97-AF65-F5344CB8AC3E}">
        <p14:creationId xmlns:p14="http://schemas.microsoft.com/office/powerpoint/2010/main" val="18359318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9592" y="670548"/>
            <a:ext cx="7416824" cy="5570992"/>
          </a:xfrm>
          <a:prstGeom prst="rect">
            <a:avLst/>
          </a:prstGeom>
        </p:spPr>
      </p:pic>
      <p:sp>
        <p:nvSpPr>
          <p:cNvPr id="5" name="CasellaDiTesto 4"/>
          <p:cNvSpPr txBox="1"/>
          <p:nvPr/>
        </p:nvSpPr>
        <p:spPr>
          <a:xfrm>
            <a:off x="7380312" y="6237312"/>
            <a:ext cx="864096" cy="369332"/>
          </a:xfrm>
          <a:prstGeom prst="rect">
            <a:avLst/>
          </a:prstGeom>
          <a:noFill/>
        </p:spPr>
        <p:txBody>
          <a:bodyPr wrap="square" rtlCol="0">
            <a:spAutoFit/>
          </a:bodyPr>
          <a:lstStyle/>
          <a:p>
            <a:pPr algn="ctr"/>
            <a:r>
              <a:rPr lang="it-IT" b="1" dirty="0" smtClean="0"/>
              <a:t>1922</a:t>
            </a:r>
            <a:endParaRPr lang="it-IT" b="1" dirty="0"/>
          </a:p>
        </p:txBody>
      </p:sp>
      <p:sp>
        <p:nvSpPr>
          <p:cNvPr id="6" name="CasellaDiTesto 5"/>
          <p:cNvSpPr txBox="1"/>
          <p:nvPr/>
        </p:nvSpPr>
        <p:spPr>
          <a:xfrm>
            <a:off x="-396552" y="25460"/>
            <a:ext cx="7992888" cy="461665"/>
          </a:xfrm>
          <a:prstGeom prst="rect">
            <a:avLst/>
          </a:prstGeom>
          <a:noFill/>
        </p:spPr>
        <p:txBody>
          <a:bodyPr wrap="square" rtlCol="0">
            <a:spAutoFit/>
          </a:bodyPr>
          <a:lstStyle/>
          <a:p>
            <a:pPr algn="ctr"/>
            <a:r>
              <a:rPr lang="it-IT" sz="2400" b="1" dirty="0" smtClean="0"/>
              <a:t>The </a:t>
            </a:r>
            <a:r>
              <a:rPr lang="it-IT" sz="2400" b="1" dirty="0" err="1" smtClean="0"/>
              <a:t>Disappearing</a:t>
            </a:r>
            <a:r>
              <a:rPr lang="it-IT" sz="2400" b="1" dirty="0" smtClean="0"/>
              <a:t> </a:t>
            </a:r>
            <a:r>
              <a:rPr lang="it-IT" sz="2400" b="1" dirty="0" err="1" smtClean="0"/>
              <a:t>Cryosphere</a:t>
            </a:r>
            <a:endParaRPr lang="it-IT" sz="2400" b="1" dirty="0"/>
          </a:p>
        </p:txBody>
      </p:sp>
    </p:spTree>
    <p:extLst>
      <p:ext uri="{BB962C8B-B14F-4D97-AF65-F5344CB8AC3E}">
        <p14:creationId xmlns:p14="http://schemas.microsoft.com/office/powerpoint/2010/main" val="37841063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5008" y="548680"/>
            <a:ext cx="8253984" cy="6144768"/>
          </a:xfrm>
          <a:prstGeom prst="rect">
            <a:avLst/>
          </a:prstGeom>
        </p:spPr>
      </p:pic>
      <p:sp>
        <p:nvSpPr>
          <p:cNvPr id="3" name="CasellaDiTesto 2"/>
          <p:cNvSpPr txBox="1"/>
          <p:nvPr/>
        </p:nvSpPr>
        <p:spPr>
          <a:xfrm>
            <a:off x="107504" y="44624"/>
            <a:ext cx="8928992" cy="461665"/>
          </a:xfrm>
          <a:prstGeom prst="rect">
            <a:avLst/>
          </a:prstGeom>
          <a:noFill/>
        </p:spPr>
        <p:txBody>
          <a:bodyPr wrap="square" rtlCol="0">
            <a:spAutoFit/>
          </a:bodyPr>
          <a:lstStyle/>
          <a:p>
            <a:pPr algn="ctr"/>
            <a:r>
              <a:rPr lang="it-IT" sz="2400" b="1" dirty="0" err="1" smtClean="0"/>
              <a:t>Lys</a:t>
            </a:r>
            <a:r>
              <a:rPr lang="it-IT" sz="2400" b="1" dirty="0" smtClean="0"/>
              <a:t> </a:t>
            </a:r>
            <a:r>
              <a:rPr lang="it-IT" sz="2400" b="1" dirty="0" err="1" smtClean="0"/>
              <a:t>Glacier</a:t>
            </a:r>
            <a:endParaRPr lang="it-IT" sz="2400" b="1" dirty="0"/>
          </a:p>
        </p:txBody>
      </p:sp>
      <p:sp>
        <p:nvSpPr>
          <p:cNvPr id="4" name="CasellaDiTesto 3"/>
          <p:cNvSpPr txBox="1"/>
          <p:nvPr/>
        </p:nvSpPr>
        <p:spPr>
          <a:xfrm>
            <a:off x="7380312" y="6237312"/>
            <a:ext cx="864096" cy="369332"/>
          </a:xfrm>
          <a:prstGeom prst="rect">
            <a:avLst/>
          </a:prstGeom>
          <a:noFill/>
        </p:spPr>
        <p:txBody>
          <a:bodyPr wrap="square" rtlCol="0">
            <a:spAutoFit/>
          </a:bodyPr>
          <a:lstStyle/>
          <a:p>
            <a:pPr algn="ctr"/>
            <a:r>
              <a:rPr lang="it-IT" b="1" dirty="0" smtClean="0"/>
              <a:t>1891</a:t>
            </a:r>
            <a:endParaRPr lang="it-IT" b="1" dirty="0"/>
          </a:p>
        </p:txBody>
      </p:sp>
    </p:spTree>
    <p:extLst>
      <p:ext uri="{BB962C8B-B14F-4D97-AF65-F5344CB8AC3E}">
        <p14:creationId xmlns:p14="http://schemas.microsoft.com/office/powerpoint/2010/main" val="20866003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jodel\Comitato Gaciologico Italiano\2014\DSCN0002 (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7544" y="506289"/>
            <a:ext cx="8208911" cy="6142332"/>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7380312" y="6237312"/>
            <a:ext cx="864096" cy="369332"/>
          </a:xfrm>
          <a:prstGeom prst="rect">
            <a:avLst/>
          </a:prstGeom>
          <a:noFill/>
        </p:spPr>
        <p:txBody>
          <a:bodyPr wrap="square" rtlCol="0">
            <a:spAutoFit/>
          </a:bodyPr>
          <a:lstStyle/>
          <a:p>
            <a:pPr algn="ctr"/>
            <a:r>
              <a:rPr lang="it-IT" b="1" dirty="0" smtClean="0">
                <a:solidFill>
                  <a:schemeClr val="bg1"/>
                </a:solidFill>
              </a:rPr>
              <a:t>2014</a:t>
            </a:r>
            <a:endParaRPr lang="it-IT" b="1" dirty="0">
              <a:solidFill>
                <a:schemeClr val="bg1"/>
              </a:solidFill>
            </a:endParaRPr>
          </a:p>
        </p:txBody>
      </p:sp>
      <p:sp>
        <p:nvSpPr>
          <p:cNvPr id="5" name="CasellaDiTesto 4"/>
          <p:cNvSpPr txBox="1"/>
          <p:nvPr/>
        </p:nvSpPr>
        <p:spPr>
          <a:xfrm>
            <a:off x="107504" y="44624"/>
            <a:ext cx="8928992" cy="461665"/>
          </a:xfrm>
          <a:prstGeom prst="rect">
            <a:avLst/>
          </a:prstGeom>
          <a:noFill/>
        </p:spPr>
        <p:txBody>
          <a:bodyPr wrap="square" rtlCol="0">
            <a:spAutoFit/>
          </a:bodyPr>
          <a:lstStyle/>
          <a:p>
            <a:pPr algn="ctr"/>
            <a:r>
              <a:rPr lang="it-IT" sz="2400" b="1" dirty="0" err="1" smtClean="0"/>
              <a:t>Lys</a:t>
            </a:r>
            <a:r>
              <a:rPr lang="it-IT" sz="2400" b="1" dirty="0" smtClean="0"/>
              <a:t> </a:t>
            </a:r>
            <a:r>
              <a:rPr lang="it-IT" sz="2400" b="1" dirty="0" err="1" smtClean="0"/>
              <a:t>Glacier</a:t>
            </a:r>
            <a:endParaRPr lang="it-IT" sz="2400" b="1" dirty="0"/>
          </a:p>
        </p:txBody>
      </p:sp>
    </p:spTree>
    <p:extLst>
      <p:ext uri="{BB962C8B-B14F-4D97-AF65-F5344CB8AC3E}">
        <p14:creationId xmlns:p14="http://schemas.microsoft.com/office/powerpoint/2010/main" val="11425612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a:ext>
            </a:extLst>
          </a:blip>
          <a:srcRect t="7167"/>
          <a:stretch/>
        </p:blipFill>
        <p:spPr bwMode="auto">
          <a:xfrm>
            <a:off x="395536" y="260648"/>
            <a:ext cx="8496944" cy="604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179512" y="6362744"/>
            <a:ext cx="8784976" cy="507831"/>
          </a:xfrm>
          <a:prstGeom prst="rect">
            <a:avLst/>
          </a:prstGeom>
        </p:spPr>
        <p:txBody>
          <a:bodyPr wrap="square">
            <a:spAutoFit/>
          </a:bodyPr>
          <a:lstStyle/>
          <a:p>
            <a:pPr lvl="0"/>
            <a:r>
              <a:rPr lang="en-GB" sz="900" dirty="0"/>
              <a:t>D'Amico M. E., Freppaz M., </a:t>
            </a:r>
            <a:r>
              <a:rPr lang="en-GB" sz="900" dirty="0" err="1"/>
              <a:t>Filippa</a:t>
            </a:r>
            <a:r>
              <a:rPr lang="en-GB" sz="900" dirty="0"/>
              <a:t> G., </a:t>
            </a:r>
            <a:r>
              <a:rPr lang="en-GB" sz="900" dirty="0" err="1"/>
              <a:t>Zanini</a:t>
            </a:r>
            <a:r>
              <a:rPr lang="en-GB" sz="900" dirty="0"/>
              <a:t>  E.  (2014)  Vegetation influence on soil formation rate in a proglacial </a:t>
            </a:r>
            <a:r>
              <a:rPr lang="en-GB" sz="900" dirty="0" err="1"/>
              <a:t>chronosequence</a:t>
            </a:r>
            <a:r>
              <a:rPr lang="en-GB" sz="900" dirty="0"/>
              <a:t> (Lys Glacier, NW Italian Alps). Catena 113: 122-137. </a:t>
            </a:r>
            <a:endParaRPr lang="it-IT" sz="900" dirty="0"/>
          </a:p>
          <a:p>
            <a:r>
              <a:rPr lang="en-US" sz="900" dirty="0"/>
              <a:t/>
            </a:r>
            <a:br>
              <a:rPr lang="en-US" sz="900" dirty="0"/>
            </a:br>
            <a:endParaRPr lang="it-IT" sz="900" dirty="0"/>
          </a:p>
        </p:txBody>
      </p:sp>
      <p:sp>
        <p:nvSpPr>
          <p:cNvPr id="4" name="CasellaDiTesto 3"/>
          <p:cNvSpPr txBox="1"/>
          <p:nvPr/>
        </p:nvSpPr>
        <p:spPr>
          <a:xfrm>
            <a:off x="107504" y="303039"/>
            <a:ext cx="8928992" cy="461665"/>
          </a:xfrm>
          <a:prstGeom prst="rect">
            <a:avLst/>
          </a:prstGeom>
          <a:noFill/>
        </p:spPr>
        <p:txBody>
          <a:bodyPr wrap="square" rtlCol="0">
            <a:spAutoFit/>
          </a:bodyPr>
          <a:lstStyle/>
          <a:p>
            <a:pPr algn="ctr"/>
            <a:r>
              <a:rPr lang="it-IT" sz="2400" b="1" dirty="0" err="1" smtClean="0"/>
              <a:t>Glacial</a:t>
            </a:r>
            <a:r>
              <a:rPr lang="it-IT" sz="2400" b="1" dirty="0" smtClean="0"/>
              <a:t> </a:t>
            </a:r>
            <a:r>
              <a:rPr lang="it-IT" sz="2400" b="1" dirty="0" err="1" smtClean="0"/>
              <a:t>Chronosequence</a:t>
            </a:r>
            <a:endParaRPr lang="it-IT" sz="2400" b="1" dirty="0"/>
          </a:p>
        </p:txBody>
      </p:sp>
    </p:spTree>
    <p:extLst>
      <p:ext uri="{BB962C8B-B14F-4D97-AF65-F5344CB8AC3E}">
        <p14:creationId xmlns:p14="http://schemas.microsoft.com/office/powerpoint/2010/main" val="11698044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jodel\Comitato Gaciologico Italiano\2013\5 Luglio 2102\Time 10 anni Ly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832" y="0"/>
            <a:ext cx="919683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p:cNvSpPr>
            <a:spLocks noChangeArrowheads="1"/>
          </p:cNvSpPr>
          <p:nvPr/>
        </p:nvSpPr>
        <p:spPr bwMode="auto">
          <a:xfrm>
            <a:off x="107504" y="5661248"/>
            <a:ext cx="5616624" cy="1124744"/>
          </a:xfrm>
          <a:prstGeom prst="rect">
            <a:avLst/>
          </a:prstGeom>
          <a:solidFill>
            <a:schemeClr val="bg1">
              <a:alpha val="79999"/>
            </a:schemeClr>
          </a:solidFill>
          <a:ln w="9525">
            <a:noFill/>
            <a:miter lim="800000"/>
            <a:headEnd/>
            <a:tailEnd/>
          </a:ln>
        </p:spPr>
        <p:txBody>
          <a:bodyPr/>
          <a:lstStyle/>
          <a:p>
            <a:pPr marL="342900" indent="-342900">
              <a:spcBef>
                <a:spcPct val="20000"/>
              </a:spcBef>
            </a:pPr>
            <a:r>
              <a:rPr lang="it-IT" sz="2000" b="1" dirty="0"/>
              <a:t>2003: </a:t>
            </a:r>
            <a:r>
              <a:rPr lang="it-IT" sz="2000" b="1" dirty="0" err="1"/>
              <a:t>Haplic</a:t>
            </a:r>
            <a:r>
              <a:rPr lang="it-IT" sz="2000" b="1" dirty="0"/>
              <a:t> </a:t>
            </a:r>
            <a:r>
              <a:rPr lang="it-IT" sz="2000" b="1" dirty="0" err="1"/>
              <a:t>Regosol</a:t>
            </a:r>
            <a:r>
              <a:rPr lang="it-IT" sz="2000" b="1" dirty="0"/>
              <a:t> (</a:t>
            </a:r>
            <a:r>
              <a:rPr lang="it-IT" sz="2000" b="1" dirty="0" err="1"/>
              <a:t>Eutric</a:t>
            </a:r>
            <a:r>
              <a:rPr lang="it-IT" sz="2000" b="1" dirty="0"/>
              <a:t>, </a:t>
            </a:r>
            <a:r>
              <a:rPr lang="it-IT" sz="2000" b="1" dirty="0" err="1"/>
              <a:t>Skeletic</a:t>
            </a:r>
            <a:r>
              <a:rPr lang="it-IT" sz="2000" b="1" dirty="0"/>
              <a:t>)</a:t>
            </a:r>
          </a:p>
          <a:p>
            <a:pPr marL="342900" indent="-342900">
              <a:spcBef>
                <a:spcPct val="20000"/>
              </a:spcBef>
            </a:pPr>
            <a:r>
              <a:rPr lang="it-IT" sz="2000" b="1" dirty="0" smtClean="0"/>
              <a:t>Little </a:t>
            </a:r>
            <a:r>
              <a:rPr lang="it-IT" sz="2000" b="1" dirty="0" err="1" smtClean="0"/>
              <a:t>plant</a:t>
            </a:r>
            <a:r>
              <a:rPr lang="it-IT" sz="2000" b="1" dirty="0" smtClean="0"/>
              <a:t> cover (&lt;5%)</a:t>
            </a:r>
          </a:p>
          <a:p>
            <a:pPr marL="342900" indent="-342900">
              <a:spcBef>
                <a:spcPct val="20000"/>
              </a:spcBef>
            </a:pPr>
            <a:r>
              <a:rPr lang="it-IT" sz="2000" b="1" dirty="0" err="1" smtClean="0"/>
              <a:t>Few</a:t>
            </a:r>
            <a:r>
              <a:rPr lang="it-IT" sz="2000" b="1" dirty="0" smtClean="0"/>
              <a:t> </a:t>
            </a:r>
            <a:r>
              <a:rPr lang="it-IT" sz="2000" b="1" dirty="0" err="1" smtClean="0"/>
              <a:t>pioneer</a:t>
            </a:r>
            <a:r>
              <a:rPr lang="it-IT" sz="2000" b="1" dirty="0" smtClean="0"/>
              <a:t> </a:t>
            </a:r>
            <a:r>
              <a:rPr lang="it-IT" sz="2000" b="1" dirty="0" err="1" smtClean="0"/>
              <a:t>species</a:t>
            </a:r>
            <a:r>
              <a:rPr lang="it-IT" sz="2000" b="1" dirty="0" smtClean="0"/>
              <a:t>: </a:t>
            </a:r>
            <a:r>
              <a:rPr lang="it-IT" sz="2000" b="1" dirty="0" err="1" smtClean="0"/>
              <a:t>Epilobietum</a:t>
            </a:r>
            <a:r>
              <a:rPr lang="it-IT" sz="2000" b="1" dirty="0" smtClean="0"/>
              <a:t> </a:t>
            </a:r>
            <a:r>
              <a:rPr lang="it-IT" sz="2000" b="1" dirty="0" err="1" smtClean="0"/>
              <a:t>fleischeri</a:t>
            </a:r>
            <a:endParaRPr lang="it-IT" sz="2000" b="1" dirty="0" smtClean="0"/>
          </a:p>
        </p:txBody>
      </p:sp>
      <p:pic>
        <p:nvPicPr>
          <p:cNvPr id="6" name="Immagine 5" descr="P11 (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504" y="654269"/>
            <a:ext cx="3487852" cy="4934971"/>
          </a:xfrm>
          <a:prstGeom prst="rect">
            <a:avLst/>
          </a:prstGeom>
        </p:spPr>
      </p:pic>
      <p:sp>
        <p:nvSpPr>
          <p:cNvPr id="2" name="CasellaDiTesto 1"/>
          <p:cNvSpPr txBox="1"/>
          <p:nvPr/>
        </p:nvSpPr>
        <p:spPr>
          <a:xfrm>
            <a:off x="7003082" y="6367011"/>
            <a:ext cx="2016224" cy="369332"/>
          </a:xfrm>
          <a:prstGeom prst="rect">
            <a:avLst/>
          </a:prstGeom>
          <a:noFill/>
        </p:spPr>
        <p:txBody>
          <a:bodyPr wrap="square" rtlCol="0">
            <a:spAutoFit/>
          </a:bodyPr>
          <a:lstStyle/>
          <a:p>
            <a:pPr algn="ctr"/>
            <a:r>
              <a:rPr lang="it-IT" b="1" dirty="0" smtClean="0">
                <a:solidFill>
                  <a:srgbClr val="FFFF00"/>
                </a:solidFill>
              </a:rPr>
              <a:t>2003</a:t>
            </a:r>
            <a:endParaRPr lang="it-IT" b="1" dirty="0">
              <a:solidFill>
                <a:srgbClr val="FFFF00"/>
              </a:solidFill>
            </a:endParaRPr>
          </a:p>
        </p:txBody>
      </p:sp>
      <p:sp>
        <p:nvSpPr>
          <p:cNvPr id="7" name="CasellaDiTesto 6"/>
          <p:cNvSpPr txBox="1"/>
          <p:nvPr/>
        </p:nvSpPr>
        <p:spPr>
          <a:xfrm>
            <a:off x="107504" y="159023"/>
            <a:ext cx="8928992" cy="461665"/>
          </a:xfrm>
          <a:prstGeom prst="rect">
            <a:avLst/>
          </a:prstGeom>
          <a:noFill/>
        </p:spPr>
        <p:txBody>
          <a:bodyPr wrap="square" rtlCol="0">
            <a:spAutoFit/>
          </a:bodyPr>
          <a:lstStyle/>
          <a:p>
            <a:pPr algn="ctr"/>
            <a:r>
              <a:rPr lang="it-IT" sz="2400" b="1" dirty="0" err="1" smtClean="0"/>
              <a:t>Glacial</a:t>
            </a:r>
            <a:r>
              <a:rPr lang="it-IT" sz="2400" b="1" dirty="0" smtClean="0"/>
              <a:t> </a:t>
            </a:r>
            <a:r>
              <a:rPr lang="it-IT" sz="2400" b="1" dirty="0" err="1" smtClean="0"/>
              <a:t>Chronosequence</a:t>
            </a:r>
            <a:endParaRPr lang="it-IT" sz="2400" b="1" dirty="0"/>
          </a:p>
        </p:txBody>
      </p:sp>
    </p:spTree>
    <p:extLst>
      <p:ext uri="{BB962C8B-B14F-4D97-AF65-F5344CB8AC3E}">
        <p14:creationId xmlns:p14="http://schemas.microsoft.com/office/powerpoint/2010/main" val="28354525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93818" cy="6858000"/>
          </a:xfrm>
          <a:prstGeom prst="rect">
            <a:avLst/>
          </a:prstGeom>
        </p:spPr>
      </p:pic>
      <p:pic>
        <p:nvPicPr>
          <p:cNvPr id="6" name="Immagine 5" descr="P23 (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5390" y="714356"/>
            <a:ext cx="3929058" cy="5552581"/>
          </a:xfrm>
          <a:prstGeom prst="rect">
            <a:avLst/>
          </a:prstGeom>
        </p:spPr>
      </p:pic>
      <p:sp>
        <p:nvSpPr>
          <p:cNvPr id="7" name="CasellaDiTesto 6"/>
          <p:cNvSpPr txBox="1"/>
          <p:nvPr/>
        </p:nvSpPr>
        <p:spPr>
          <a:xfrm>
            <a:off x="4731261" y="736173"/>
            <a:ext cx="3573578" cy="923330"/>
          </a:xfrm>
          <a:prstGeom prst="rect">
            <a:avLst/>
          </a:prstGeom>
          <a:solidFill>
            <a:schemeClr val="bg1">
              <a:alpha val="60000"/>
            </a:schemeClr>
          </a:solidFill>
          <a:ln>
            <a:solidFill>
              <a:schemeClr val="bg1"/>
            </a:solidFill>
          </a:ln>
        </p:spPr>
        <p:txBody>
          <a:bodyPr wrap="square" rtlCol="0">
            <a:spAutoFit/>
          </a:bodyPr>
          <a:lstStyle/>
          <a:p>
            <a:r>
              <a:rPr lang="it-IT" sz="1800" b="1" dirty="0" smtClean="0"/>
              <a:t>1821: </a:t>
            </a:r>
            <a:r>
              <a:rPr lang="it-IT" sz="1800" b="1" dirty="0" err="1" smtClean="0"/>
              <a:t>Entic</a:t>
            </a:r>
            <a:r>
              <a:rPr lang="it-IT" sz="1800" b="1" dirty="0" smtClean="0"/>
              <a:t> Podzol</a:t>
            </a:r>
          </a:p>
          <a:p>
            <a:r>
              <a:rPr lang="it-IT" b="1" dirty="0" err="1" smtClean="0"/>
              <a:t>Starting</a:t>
            </a:r>
            <a:r>
              <a:rPr lang="it-IT" b="1" dirty="0" smtClean="0"/>
              <a:t> of </a:t>
            </a:r>
            <a:r>
              <a:rPr lang="it-IT" b="1" dirty="0" err="1" smtClean="0"/>
              <a:t>podzolization</a:t>
            </a:r>
            <a:endParaRPr lang="it-IT" b="1" dirty="0" smtClean="0"/>
          </a:p>
          <a:p>
            <a:r>
              <a:rPr lang="it-IT" b="1" dirty="0" err="1" smtClean="0"/>
              <a:t>Enrichment</a:t>
            </a:r>
            <a:r>
              <a:rPr lang="it-IT" b="1" dirty="0" smtClean="0"/>
              <a:t> in </a:t>
            </a:r>
            <a:r>
              <a:rPr lang="it-IT" b="1" dirty="0" err="1" smtClean="0"/>
              <a:t>organic</a:t>
            </a:r>
            <a:r>
              <a:rPr lang="it-IT" b="1" dirty="0" smtClean="0"/>
              <a:t> </a:t>
            </a:r>
            <a:r>
              <a:rPr lang="it-IT" b="1" dirty="0" err="1" smtClean="0"/>
              <a:t>matter</a:t>
            </a:r>
            <a:endParaRPr lang="it-IT" b="1" dirty="0" smtClean="0"/>
          </a:p>
        </p:txBody>
      </p:sp>
      <p:sp>
        <p:nvSpPr>
          <p:cNvPr id="8" name="Ovale 7"/>
          <p:cNvSpPr/>
          <p:nvPr/>
        </p:nvSpPr>
        <p:spPr>
          <a:xfrm>
            <a:off x="3643306" y="5286388"/>
            <a:ext cx="142876" cy="1285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FF0000"/>
              </a:solidFill>
            </a:endParaRPr>
          </a:p>
        </p:txBody>
      </p:sp>
      <p:sp>
        <p:nvSpPr>
          <p:cNvPr id="9" name="CasellaDiTesto 8"/>
          <p:cNvSpPr txBox="1"/>
          <p:nvPr/>
        </p:nvSpPr>
        <p:spPr>
          <a:xfrm>
            <a:off x="107504" y="116632"/>
            <a:ext cx="8928992" cy="461665"/>
          </a:xfrm>
          <a:prstGeom prst="rect">
            <a:avLst/>
          </a:prstGeom>
          <a:noFill/>
        </p:spPr>
        <p:txBody>
          <a:bodyPr wrap="square" rtlCol="0">
            <a:spAutoFit/>
          </a:bodyPr>
          <a:lstStyle/>
          <a:p>
            <a:pPr algn="ctr"/>
            <a:r>
              <a:rPr lang="it-IT" sz="2400" b="1" dirty="0" err="1" smtClean="0"/>
              <a:t>Glacial</a:t>
            </a:r>
            <a:r>
              <a:rPr lang="it-IT" sz="2400" b="1" dirty="0" smtClean="0"/>
              <a:t> </a:t>
            </a:r>
            <a:r>
              <a:rPr lang="it-IT" sz="2400" b="1" dirty="0" err="1" smtClean="0"/>
              <a:t>Chronosequence</a:t>
            </a:r>
            <a:endParaRPr lang="it-IT" sz="2400" b="1" dirty="0"/>
          </a:p>
        </p:txBody>
      </p:sp>
    </p:spTree>
    <p:extLst>
      <p:ext uri="{BB962C8B-B14F-4D97-AF65-F5344CB8AC3E}">
        <p14:creationId xmlns:p14="http://schemas.microsoft.com/office/powerpoint/2010/main" val="389850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36219" t="16401" r="37006" b="17801"/>
          <a:stretch/>
        </p:blipFill>
        <p:spPr>
          <a:xfrm>
            <a:off x="35496" y="44624"/>
            <a:ext cx="4896544" cy="6768752"/>
          </a:xfrm>
          <a:prstGeom prst="rect">
            <a:avLst/>
          </a:prstGeom>
        </p:spPr>
      </p:pic>
      <p:sp>
        <p:nvSpPr>
          <p:cNvPr id="4" name="Rettangolo 3"/>
          <p:cNvSpPr/>
          <p:nvPr/>
        </p:nvSpPr>
        <p:spPr>
          <a:xfrm>
            <a:off x="5148064" y="3059668"/>
            <a:ext cx="3570273" cy="369332"/>
          </a:xfrm>
          <a:prstGeom prst="rect">
            <a:avLst/>
          </a:prstGeom>
        </p:spPr>
        <p:txBody>
          <a:bodyPr wrap="none">
            <a:spAutoFit/>
          </a:bodyPr>
          <a:lstStyle/>
          <a:p>
            <a:r>
              <a:rPr lang="it-IT" dirty="0"/>
              <a:t>http://www.fao.org/3/a-i4704e.pdf</a:t>
            </a:r>
          </a:p>
        </p:txBody>
      </p:sp>
      <p:sp>
        <p:nvSpPr>
          <p:cNvPr id="5" name="Rettangolo 4"/>
          <p:cNvSpPr/>
          <p:nvPr/>
        </p:nvSpPr>
        <p:spPr>
          <a:xfrm>
            <a:off x="5182468" y="3717032"/>
            <a:ext cx="3782020" cy="2031325"/>
          </a:xfrm>
          <a:prstGeom prst="rect">
            <a:avLst/>
          </a:prstGeom>
        </p:spPr>
        <p:txBody>
          <a:bodyPr wrap="square">
            <a:spAutoFit/>
          </a:bodyPr>
          <a:lstStyle/>
          <a:p>
            <a:r>
              <a:rPr lang="en-US" dirty="0">
                <a:latin typeface="Arial" panose="020B0604020202020204" pitchFamily="34" charset="0"/>
              </a:rPr>
              <a:t>FAO. 2015. </a:t>
            </a:r>
          </a:p>
          <a:p>
            <a:r>
              <a:rPr lang="en-US" dirty="0">
                <a:latin typeface="Arial" panose="020B0604020202020204" pitchFamily="34" charset="0"/>
              </a:rPr>
              <a:t>Understanding Mountain Soils: A contribution from mountain areas to the International Year of </a:t>
            </a:r>
          </a:p>
          <a:p>
            <a:r>
              <a:rPr lang="en-US" dirty="0">
                <a:latin typeface="Arial" panose="020B0604020202020204" pitchFamily="34" charset="0"/>
              </a:rPr>
              <a:t>Soils </a:t>
            </a:r>
            <a:r>
              <a:rPr lang="en-US" dirty="0" smtClean="0">
                <a:latin typeface="Arial" panose="020B0604020202020204" pitchFamily="34" charset="0"/>
              </a:rPr>
              <a:t>2015, </a:t>
            </a:r>
            <a:r>
              <a:rPr lang="en-US" dirty="0">
                <a:latin typeface="Arial" panose="020B0604020202020204" pitchFamily="34" charset="0"/>
              </a:rPr>
              <a:t>by Romeo, R., Vita, A., </a:t>
            </a:r>
            <a:r>
              <a:rPr lang="en-US" dirty="0" err="1">
                <a:latin typeface="Arial" panose="020B0604020202020204" pitchFamily="34" charset="0"/>
              </a:rPr>
              <a:t>Manuelli</a:t>
            </a:r>
            <a:r>
              <a:rPr lang="en-US" dirty="0">
                <a:latin typeface="Arial" panose="020B0604020202020204" pitchFamily="34" charset="0"/>
              </a:rPr>
              <a:t>, S., </a:t>
            </a:r>
            <a:r>
              <a:rPr lang="en-US" dirty="0" err="1">
                <a:latin typeface="Arial" panose="020B0604020202020204" pitchFamily="34" charset="0"/>
              </a:rPr>
              <a:t>Zanini</a:t>
            </a:r>
            <a:r>
              <a:rPr lang="en-US" dirty="0">
                <a:latin typeface="Arial" panose="020B0604020202020204" pitchFamily="34" charset="0"/>
              </a:rPr>
              <a:t>, E., Freppaz, M. &amp; </a:t>
            </a:r>
            <a:r>
              <a:rPr lang="en-US" dirty="0" err="1" smtClean="0">
                <a:latin typeface="Arial" panose="020B0604020202020204" pitchFamily="34" charset="0"/>
              </a:rPr>
              <a:t>Stanchi</a:t>
            </a:r>
            <a:r>
              <a:rPr lang="en-US" dirty="0" smtClean="0">
                <a:latin typeface="Arial" panose="020B0604020202020204" pitchFamily="34" charset="0"/>
              </a:rPr>
              <a:t>.</a:t>
            </a:r>
            <a:endParaRPr lang="en-US" dirty="0">
              <a:effectLst/>
              <a:latin typeface="Arial" panose="020B0604020202020204" pitchFamily="34" charset="0"/>
            </a:endParaRPr>
          </a:p>
        </p:txBody>
      </p:sp>
    </p:spTree>
    <p:extLst>
      <p:ext uri="{BB962C8B-B14F-4D97-AF65-F5344CB8AC3E}">
        <p14:creationId xmlns:p14="http://schemas.microsoft.com/office/powerpoint/2010/main" val="21637590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D:\Immagini\FOTO SNP\27 6 12 Morena Ghiacciaio Lago Superiore\Snowbed I Rododendro\DSCN23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19" y="-73332"/>
            <a:ext cx="9252520" cy="6923068"/>
          </a:xfrm>
          <a:prstGeom prst="rect">
            <a:avLst/>
          </a:prstGeom>
          <a:noFill/>
          <a:extLst>
            <a:ext uri="{909E8E84-426E-40DD-AFC4-6F175D3DCCD1}">
              <a14:hiddenFill xmlns:a14="http://schemas.microsoft.com/office/drawing/2010/main">
                <a:solidFill>
                  <a:srgbClr val="FFFFFF"/>
                </a:solidFill>
              </a14:hiddenFill>
            </a:ext>
          </a:extLst>
        </p:spPr>
      </p:pic>
      <p:sp>
        <p:nvSpPr>
          <p:cNvPr id="3" name="Freccia a destra 2"/>
          <p:cNvSpPr/>
          <p:nvPr/>
        </p:nvSpPr>
        <p:spPr>
          <a:xfrm>
            <a:off x="1059195" y="1782108"/>
            <a:ext cx="136815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p:cNvSpPr txBox="1"/>
          <p:nvPr/>
        </p:nvSpPr>
        <p:spPr>
          <a:xfrm>
            <a:off x="3923928" y="1412776"/>
            <a:ext cx="1368152" cy="369332"/>
          </a:xfrm>
          <a:prstGeom prst="rect">
            <a:avLst/>
          </a:prstGeom>
          <a:noFill/>
        </p:spPr>
        <p:txBody>
          <a:bodyPr wrap="square" rtlCol="0">
            <a:spAutoFit/>
          </a:bodyPr>
          <a:lstStyle/>
          <a:p>
            <a:r>
              <a:rPr lang="it-IT" b="1" dirty="0" smtClean="0">
                <a:solidFill>
                  <a:srgbClr val="FFFF00"/>
                </a:solidFill>
              </a:rPr>
              <a:t>Ridge</a:t>
            </a:r>
            <a:endParaRPr lang="it-IT" b="1" dirty="0">
              <a:solidFill>
                <a:srgbClr val="FFFF00"/>
              </a:solidFill>
            </a:endParaRPr>
          </a:p>
        </p:txBody>
      </p:sp>
      <p:sp>
        <p:nvSpPr>
          <p:cNvPr id="5" name="CasellaDiTesto 4"/>
          <p:cNvSpPr txBox="1"/>
          <p:nvPr/>
        </p:nvSpPr>
        <p:spPr>
          <a:xfrm>
            <a:off x="5969201" y="2173037"/>
            <a:ext cx="1368152" cy="369332"/>
          </a:xfrm>
          <a:prstGeom prst="rect">
            <a:avLst/>
          </a:prstGeom>
          <a:noFill/>
        </p:spPr>
        <p:txBody>
          <a:bodyPr wrap="square" rtlCol="0">
            <a:spAutoFit/>
          </a:bodyPr>
          <a:lstStyle/>
          <a:p>
            <a:r>
              <a:rPr lang="it-IT" b="1" dirty="0" err="1" smtClean="0">
                <a:solidFill>
                  <a:srgbClr val="FFFF00"/>
                </a:solidFill>
              </a:rPr>
              <a:t>Slope</a:t>
            </a:r>
            <a:endParaRPr lang="it-IT" b="1" dirty="0">
              <a:solidFill>
                <a:srgbClr val="FFFF00"/>
              </a:solidFill>
            </a:endParaRPr>
          </a:p>
        </p:txBody>
      </p:sp>
      <p:sp>
        <p:nvSpPr>
          <p:cNvPr id="6" name="CasellaDiTesto 5"/>
          <p:cNvSpPr txBox="1"/>
          <p:nvPr/>
        </p:nvSpPr>
        <p:spPr>
          <a:xfrm>
            <a:off x="-62322" y="6165801"/>
            <a:ext cx="8378738" cy="461665"/>
          </a:xfrm>
          <a:prstGeom prst="rect">
            <a:avLst/>
          </a:prstGeom>
          <a:noFill/>
        </p:spPr>
        <p:txBody>
          <a:bodyPr wrap="square" rtlCol="0">
            <a:spAutoFit/>
          </a:bodyPr>
          <a:lstStyle/>
          <a:p>
            <a:pPr algn="ctr"/>
            <a:r>
              <a:rPr lang="it-IT" sz="2400" b="1" dirty="0" smtClean="0">
                <a:solidFill>
                  <a:schemeClr val="bg1"/>
                </a:solidFill>
              </a:rPr>
              <a:t>The </a:t>
            </a:r>
            <a:r>
              <a:rPr lang="it-IT" sz="2400" b="1" dirty="0" err="1" smtClean="0">
                <a:solidFill>
                  <a:schemeClr val="bg1"/>
                </a:solidFill>
              </a:rPr>
              <a:t>Sagarmatha</a:t>
            </a:r>
            <a:r>
              <a:rPr lang="it-IT" sz="2400" b="1" dirty="0" smtClean="0">
                <a:solidFill>
                  <a:schemeClr val="bg1"/>
                </a:solidFill>
              </a:rPr>
              <a:t> National Park (Nepal), 5070 m </a:t>
            </a:r>
            <a:r>
              <a:rPr lang="it-IT" sz="2400" b="1" dirty="0" err="1" smtClean="0">
                <a:solidFill>
                  <a:schemeClr val="bg1"/>
                </a:solidFill>
              </a:rPr>
              <a:t>asl</a:t>
            </a:r>
            <a:endParaRPr lang="it-IT" sz="2400" b="1" dirty="0">
              <a:solidFill>
                <a:schemeClr val="bg1"/>
              </a:solidFill>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5102834"/>
            <a:ext cx="1414330" cy="1058275"/>
          </a:xfrm>
          <a:prstGeom prst="rect">
            <a:avLst/>
          </a:prstGeom>
        </p:spPr>
      </p:pic>
      <p:pic>
        <p:nvPicPr>
          <p:cNvPr id="8" name="Immagine 7"/>
          <p:cNvPicPr>
            <a:picLocks noChangeAspect="1"/>
          </p:cNvPicPr>
          <p:nvPr/>
        </p:nvPicPr>
        <p:blipFill>
          <a:blip r:embed="rId4"/>
          <a:stretch>
            <a:fillRect/>
          </a:stretch>
        </p:blipFill>
        <p:spPr>
          <a:xfrm>
            <a:off x="1678216" y="5132940"/>
            <a:ext cx="1093584" cy="370604"/>
          </a:xfrm>
          <a:prstGeom prst="rect">
            <a:avLst/>
          </a:prstGeom>
        </p:spPr>
      </p:pic>
      <p:pic>
        <p:nvPicPr>
          <p:cNvPr id="9" name="Immagine 8"/>
          <p:cNvPicPr>
            <a:picLocks noChangeAspect="1"/>
          </p:cNvPicPr>
          <p:nvPr/>
        </p:nvPicPr>
        <p:blipFill>
          <a:blip r:embed="rId5"/>
          <a:stretch>
            <a:fillRect/>
          </a:stretch>
        </p:blipFill>
        <p:spPr>
          <a:xfrm>
            <a:off x="1693099" y="5521143"/>
            <a:ext cx="554147" cy="664976"/>
          </a:xfrm>
          <a:prstGeom prst="rect">
            <a:avLst/>
          </a:prstGeom>
        </p:spPr>
      </p:pic>
      <p:sp>
        <p:nvSpPr>
          <p:cNvPr id="10" name="Rettangolo 9"/>
          <p:cNvSpPr/>
          <p:nvPr/>
        </p:nvSpPr>
        <p:spPr>
          <a:xfrm>
            <a:off x="3275856" y="3047"/>
            <a:ext cx="2235485" cy="523220"/>
          </a:xfrm>
          <a:prstGeom prst="rect">
            <a:avLst/>
          </a:prstGeom>
        </p:spPr>
        <p:txBody>
          <a:bodyPr wrap="none">
            <a:spAutoFit/>
          </a:bodyPr>
          <a:lstStyle/>
          <a:p>
            <a:pPr algn="ctr"/>
            <a:r>
              <a:rPr lang="it-IT" sz="2800" b="1" dirty="0" err="1" smtClean="0"/>
              <a:t>Topography</a:t>
            </a:r>
            <a:endParaRPr lang="it-IT" sz="2800" b="1" dirty="0"/>
          </a:p>
        </p:txBody>
      </p:sp>
    </p:spTree>
    <p:extLst>
      <p:ext uri="{BB962C8B-B14F-4D97-AF65-F5344CB8AC3E}">
        <p14:creationId xmlns:p14="http://schemas.microsoft.com/office/powerpoint/2010/main" val="6921472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699792" y="332656"/>
            <a:ext cx="3680944" cy="523220"/>
          </a:xfrm>
          <a:prstGeom prst="rect">
            <a:avLst/>
          </a:prstGeom>
        </p:spPr>
        <p:txBody>
          <a:bodyPr wrap="none">
            <a:spAutoFit/>
          </a:bodyPr>
          <a:lstStyle/>
          <a:p>
            <a:pPr algn="ctr"/>
            <a:r>
              <a:rPr lang="it-IT" sz="2800" b="1" dirty="0" smtClean="0"/>
              <a:t>The </a:t>
            </a:r>
            <a:r>
              <a:rPr lang="it-IT" sz="2800" b="1" dirty="0" err="1" smtClean="0"/>
              <a:t>soil</a:t>
            </a:r>
            <a:r>
              <a:rPr lang="it-IT" sz="2800" b="1" dirty="0" smtClean="0"/>
              <a:t> </a:t>
            </a:r>
            <a:r>
              <a:rPr lang="it-IT" sz="2800" b="1" dirty="0" err="1" smtClean="0"/>
              <a:t>forming</a:t>
            </a:r>
            <a:r>
              <a:rPr lang="it-IT" sz="2800" b="1" dirty="0" smtClean="0"/>
              <a:t> </a:t>
            </a:r>
            <a:r>
              <a:rPr lang="it-IT" sz="2800" b="1" dirty="0" err="1" smtClean="0"/>
              <a:t>factors</a:t>
            </a:r>
            <a:endParaRPr lang="it-IT" sz="2800" b="1" dirty="0"/>
          </a:p>
        </p:txBody>
      </p:sp>
      <p:pic>
        <p:nvPicPr>
          <p:cNvPr id="3074" name="Picture 2" descr="http://www.environment.scotland.gov.uk/media/26680/Land_soils_fig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87624" y="1124744"/>
            <a:ext cx="6477000" cy="388620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520" y="6237312"/>
            <a:ext cx="2773486" cy="469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1331640" y="3356992"/>
            <a:ext cx="1944216" cy="72008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p:cNvSpPr/>
          <p:nvPr/>
        </p:nvSpPr>
        <p:spPr>
          <a:xfrm>
            <a:off x="1835696" y="5224398"/>
            <a:ext cx="6011582" cy="461665"/>
          </a:xfrm>
          <a:prstGeom prst="rect">
            <a:avLst/>
          </a:prstGeom>
        </p:spPr>
        <p:txBody>
          <a:bodyPr wrap="none">
            <a:spAutoFit/>
          </a:bodyPr>
          <a:lstStyle/>
          <a:p>
            <a:r>
              <a:rPr lang="en-US" sz="2400" b="1" dirty="0">
                <a:solidFill>
                  <a:srgbClr val="222222"/>
                </a:solidFill>
                <a:latin typeface="Rosalind Serif"/>
              </a:rPr>
              <a:t>M</a:t>
            </a:r>
            <a:r>
              <a:rPr lang="en-US" sz="2400" b="1" dirty="0" smtClean="0">
                <a:solidFill>
                  <a:srgbClr val="222222"/>
                </a:solidFill>
                <a:latin typeface="Rosalind Serif"/>
              </a:rPr>
              <a:t>an as the </a:t>
            </a:r>
            <a:r>
              <a:rPr lang="en-US" sz="2400" b="1" dirty="0">
                <a:solidFill>
                  <a:srgbClr val="222222"/>
                </a:solidFill>
                <a:latin typeface="Rosalind Serif"/>
              </a:rPr>
              <a:t>sixth factor of soil formation</a:t>
            </a:r>
            <a:endParaRPr lang="en-US" sz="2400" b="1" i="0" dirty="0">
              <a:solidFill>
                <a:srgbClr val="222222"/>
              </a:solidFill>
              <a:effectLst/>
              <a:latin typeface="Rosalind Serif"/>
            </a:endParaRPr>
          </a:p>
        </p:txBody>
      </p:sp>
    </p:spTree>
    <p:extLst>
      <p:ext uri="{BB962C8B-B14F-4D97-AF65-F5344CB8AC3E}">
        <p14:creationId xmlns:p14="http://schemas.microsoft.com/office/powerpoint/2010/main" val="19206392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p:cNvSpPr>
            <a:spLocks noChangeArrowheads="1"/>
          </p:cNvSpPr>
          <p:nvPr/>
        </p:nvSpPr>
        <p:spPr bwMode="auto">
          <a:xfrm>
            <a:off x="5783286" y="5533418"/>
            <a:ext cx="232563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400" dirty="0" err="1"/>
              <a:t>Technic</a:t>
            </a:r>
            <a:r>
              <a:rPr lang="it-IT" altLang="it-IT" sz="1400" dirty="0"/>
              <a:t> </a:t>
            </a:r>
            <a:r>
              <a:rPr lang="it-IT" altLang="it-IT" sz="1400" dirty="0" err="1"/>
              <a:t>Cambisol</a:t>
            </a:r>
            <a:r>
              <a:rPr lang="it-IT" altLang="it-IT" sz="1400" dirty="0"/>
              <a:t> (</a:t>
            </a:r>
            <a:r>
              <a:rPr lang="it-IT" altLang="it-IT" sz="1400" dirty="0" err="1"/>
              <a:t>Escalic</a:t>
            </a:r>
            <a:r>
              <a:rPr lang="it-IT" altLang="it-IT" sz="1400" dirty="0"/>
              <a:t>)</a:t>
            </a:r>
          </a:p>
        </p:txBody>
      </p:sp>
      <p:grpSp>
        <p:nvGrpSpPr>
          <p:cNvPr id="5" name="Gruppo 4"/>
          <p:cNvGrpSpPr/>
          <p:nvPr/>
        </p:nvGrpSpPr>
        <p:grpSpPr>
          <a:xfrm>
            <a:off x="7345060" y="191815"/>
            <a:ext cx="1673225" cy="574675"/>
            <a:chOff x="7254875" y="6092825"/>
            <a:chExt cx="1673225" cy="574675"/>
          </a:xfrm>
        </p:grpSpPr>
        <p:pic>
          <p:nvPicPr>
            <p:cNvPr id="6" name="Picture 3" descr="Logo_Alpter"/>
            <p:cNvPicPr>
              <a:picLocks noChangeAspect="1" noChangeArrowheads="1"/>
            </p:cNvPicPr>
            <p:nvPr/>
          </p:nvPicPr>
          <p:blipFill>
            <a:blip r:embed="rId2">
              <a:extLst>
                <a:ext uri="{28A0092B-C50C-407E-A947-70E740481C1C}">
                  <a14:useLocalDpi xmlns:a14="http://schemas.microsoft.com/office/drawing/2010/main"/>
                </a:ext>
              </a:extLst>
            </a:blip>
            <a:srcRect r="88857"/>
            <a:stretch>
              <a:fillRect/>
            </a:stretch>
          </p:blipFill>
          <p:spPr bwMode="auto">
            <a:xfrm>
              <a:off x="7254875" y="6096000"/>
              <a:ext cx="557213"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Spazio alpin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12088" y="6092825"/>
              <a:ext cx="111601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4" descr="vill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76824" y="2096269"/>
            <a:ext cx="3738563" cy="327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9233" y="1883891"/>
            <a:ext cx="4321175" cy="348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asellaDiTesto 11"/>
          <p:cNvSpPr txBox="1"/>
          <p:nvPr/>
        </p:nvSpPr>
        <p:spPr>
          <a:xfrm>
            <a:off x="323527" y="6366520"/>
            <a:ext cx="85772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a:defRPr sz="1000">
                <a:latin typeface="Arial"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it-IT" dirty="0"/>
              <a:t>Stanchi S., Freppaz M., Agnelli A., </a:t>
            </a:r>
            <a:r>
              <a:rPr lang="it-IT" dirty="0" err="1"/>
              <a:t>Reinsch</a:t>
            </a:r>
            <a:r>
              <a:rPr lang="it-IT" dirty="0"/>
              <a:t> T., Zanini E.  </a:t>
            </a:r>
            <a:r>
              <a:rPr lang="en-GB" dirty="0"/>
              <a:t>(2012)  </a:t>
            </a:r>
            <a:r>
              <a:rPr lang="en-GB" i="1" dirty="0"/>
              <a:t>Properties, best management practices and conservation of terraced soils in Southern Europe (from Mediterranean areas to the Alps); a review. </a:t>
            </a:r>
            <a:r>
              <a:rPr lang="en-GB" dirty="0"/>
              <a:t>Quaternary International 265: 90-100.</a:t>
            </a:r>
            <a:endParaRPr lang="it-IT" dirty="0"/>
          </a:p>
        </p:txBody>
      </p:sp>
      <p:sp>
        <p:nvSpPr>
          <p:cNvPr id="13" name="Rettangolo 12"/>
          <p:cNvSpPr/>
          <p:nvPr/>
        </p:nvSpPr>
        <p:spPr>
          <a:xfrm>
            <a:off x="2513239" y="332656"/>
            <a:ext cx="4054060" cy="523220"/>
          </a:xfrm>
          <a:prstGeom prst="rect">
            <a:avLst/>
          </a:prstGeom>
        </p:spPr>
        <p:txBody>
          <a:bodyPr wrap="none">
            <a:spAutoFit/>
          </a:bodyPr>
          <a:lstStyle/>
          <a:p>
            <a:pPr algn="ctr"/>
            <a:r>
              <a:rPr lang="it-IT" sz="2800" b="1" dirty="0" err="1" smtClean="0"/>
              <a:t>Soils</a:t>
            </a:r>
            <a:r>
              <a:rPr lang="it-IT" sz="2800" b="1" dirty="0" smtClean="0"/>
              <a:t> of the </a:t>
            </a:r>
            <a:r>
              <a:rPr lang="it-IT" sz="2800" b="1" dirty="0" err="1" smtClean="0"/>
              <a:t>terraced</a:t>
            </a:r>
            <a:r>
              <a:rPr lang="it-IT" sz="2800" b="1" dirty="0" smtClean="0"/>
              <a:t> </a:t>
            </a:r>
            <a:r>
              <a:rPr lang="it-IT" sz="2800" b="1" dirty="0" err="1" smtClean="0"/>
              <a:t>areas</a:t>
            </a:r>
            <a:endParaRPr lang="it-IT" sz="2800" b="1" dirty="0"/>
          </a:p>
        </p:txBody>
      </p:sp>
    </p:spTree>
    <p:extLst>
      <p:ext uri="{BB962C8B-B14F-4D97-AF65-F5344CB8AC3E}">
        <p14:creationId xmlns:p14="http://schemas.microsoft.com/office/powerpoint/2010/main" val="5765301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441765" y="188640"/>
            <a:ext cx="2645276" cy="523220"/>
          </a:xfrm>
          <a:prstGeom prst="rect">
            <a:avLst/>
          </a:prstGeom>
          <a:noFill/>
        </p:spPr>
        <p:txBody>
          <a:bodyPr wrap="none" rtlCol="0">
            <a:spAutoFit/>
          </a:bodyPr>
          <a:lstStyle/>
          <a:p>
            <a:pPr algn="ctr"/>
            <a:r>
              <a:rPr lang="it-IT" sz="2800" b="1" dirty="0" smtClean="0">
                <a:latin typeface="Arial" panose="020B0604020202020204" pitchFamily="34" charset="0"/>
                <a:cs typeface="Arial" panose="020B0604020202020204" pitchFamily="34" charset="0"/>
              </a:rPr>
              <a:t>Best </a:t>
            </a:r>
            <a:r>
              <a:rPr lang="it-IT" sz="2800" b="1" dirty="0" err="1" smtClean="0">
                <a:latin typeface="Arial" panose="020B0604020202020204" pitchFamily="34" charset="0"/>
                <a:cs typeface="Arial" panose="020B0604020202020204" pitchFamily="34" charset="0"/>
              </a:rPr>
              <a:t>practices</a:t>
            </a:r>
            <a:endParaRPr lang="it-IT" sz="2800" b="1" dirty="0">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90" r="2172"/>
          <a:stretch/>
        </p:blipFill>
        <p:spPr bwMode="auto">
          <a:xfrm>
            <a:off x="609600" y="1268760"/>
            <a:ext cx="3674368" cy="4622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descr="Logo_Alpter"/>
          <p:cNvPicPr>
            <a:picLocks noChangeAspect="1" noChangeArrowheads="1"/>
          </p:cNvPicPr>
          <p:nvPr/>
        </p:nvPicPr>
        <p:blipFill>
          <a:blip r:embed="rId3">
            <a:extLst>
              <a:ext uri="{28A0092B-C50C-407E-A947-70E740481C1C}">
                <a14:useLocalDpi xmlns:a14="http://schemas.microsoft.com/office/drawing/2010/main" val="0"/>
              </a:ext>
            </a:extLst>
          </a:blip>
          <a:srcRect r="88857"/>
          <a:stretch>
            <a:fillRect/>
          </a:stretch>
        </p:blipFill>
        <p:spPr bwMode="auto">
          <a:xfrm>
            <a:off x="7273131" y="191815"/>
            <a:ext cx="557213"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Spazio alpi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0344" y="188640"/>
            <a:ext cx="111601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3384"/>
          <a:stretch/>
        </p:blipFill>
        <p:spPr bwMode="auto">
          <a:xfrm>
            <a:off x="4857303" y="1268760"/>
            <a:ext cx="3747145" cy="4622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609600" y="6021288"/>
            <a:ext cx="7562800" cy="369332"/>
          </a:xfrm>
          <a:prstGeom prst="rect">
            <a:avLst/>
          </a:prstGeom>
        </p:spPr>
        <p:txBody>
          <a:bodyPr wrap="square">
            <a:spAutoFit/>
          </a:bodyPr>
          <a:lstStyle/>
          <a:p>
            <a:r>
              <a:rPr lang="it-IT" dirty="0">
                <a:latin typeface="Arial" panose="020B0604020202020204" pitchFamily="34" charset="0"/>
                <a:cs typeface="Arial" panose="020B0604020202020204" pitchFamily="34" charset="0"/>
              </a:rPr>
              <a:t>http://www.alpter.net/ALPTER-Project-final-publications.html?lang=en</a:t>
            </a:r>
          </a:p>
        </p:txBody>
      </p:sp>
    </p:spTree>
    <p:extLst>
      <p:ext uri="{BB962C8B-B14F-4D97-AF65-F5344CB8AC3E}">
        <p14:creationId xmlns:p14="http://schemas.microsoft.com/office/powerpoint/2010/main" val="41083080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72" y="4869160"/>
            <a:ext cx="670696" cy="524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6" y="5519939"/>
            <a:ext cx="800100"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descr="D:\jodel\Progetti di ricerca\PROGETTICONCLUSI\FIRB 2012\NAPEA\Immagini Gaby\118P_018\DSCN00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604" y="891143"/>
            <a:ext cx="7529820" cy="56342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encrypted-tbn3.gstatic.com/images?q=tbn:ANd9GcR8MAWbrkYYnYdIYmZHJ8NQFofhC2W9XsXKkLDfgRO9_TuH3XZIF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8210" y="4802745"/>
            <a:ext cx="272415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Immagini\loghi\VDA\rava ver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664" y="6093296"/>
            <a:ext cx="446946" cy="576064"/>
          </a:xfrm>
          <a:prstGeom prst="rect">
            <a:avLst/>
          </a:prstGeom>
          <a:noFill/>
          <a:extLst>
            <a:ext uri="{909E8E84-426E-40DD-AFC4-6F175D3DCCD1}">
              <a14:hiddenFill xmlns:a14="http://schemas.microsoft.com/office/drawing/2010/main">
                <a:solidFill>
                  <a:srgbClr val="FFFFFF"/>
                </a:solidFill>
              </a14:hiddenFill>
            </a:ext>
          </a:extLst>
        </p:spPr>
      </p:pic>
      <p:sp>
        <p:nvSpPr>
          <p:cNvPr id="8" name="Rettangolo 7"/>
          <p:cNvSpPr/>
          <p:nvPr/>
        </p:nvSpPr>
        <p:spPr>
          <a:xfrm>
            <a:off x="440568" y="139857"/>
            <a:ext cx="8093883" cy="523220"/>
          </a:xfrm>
          <a:prstGeom prst="rect">
            <a:avLst/>
          </a:prstGeom>
        </p:spPr>
        <p:txBody>
          <a:bodyPr wrap="none">
            <a:spAutoFit/>
          </a:bodyPr>
          <a:lstStyle/>
          <a:p>
            <a:pPr algn="ctr"/>
            <a:r>
              <a:rPr lang="it-IT" sz="2800" b="1" dirty="0" smtClean="0"/>
              <a:t>Land </a:t>
            </a:r>
            <a:r>
              <a:rPr lang="it-IT" sz="2800" b="1" dirty="0" err="1" smtClean="0"/>
              <a:t>reshaping</a:t>
            </a:r>
            <a:r>
              <a:rPr lang="it-IT" sz="2800" b="1" dirty="0" smtClean="0"/>
              <a:t> for </a:t>
            </a:r>
            <a:r>
              <a:rPr lang="it-IT" sz="2800" b="1" dirty="0" err="1" smtClean="0"/>
              <a:t>agricultural</a:t>
            </a:r>
            <a:r>
              <a:rPr lang="it-IT" sz="2800" b="1" dirty="0" smtClean="0"/>
              <a:t> </a:t>
            </a:r>
            <a:r>
              <a:rPr lang="it-IT" sz="2800" b="1" dirty="0" err="1" smtClean="0"/>
              <a:t>mechanization</a:t>
            </a:r>
            <a:endParaRPr lang="it-IT" sz="2800" b="1" dirty="0"/>
          </a:p>
        </p:txBody>
      </p:sp>
    </p:spTree>
    <p:extLst>
      <p:ext uri="{BB962C8B-B14F-4D97-AF65-F5344CB8AC3E}">
        <p14:creationId xmlns:p14="http://schemas.microsoft.com/office/powerpoint/2010/main" val="15333615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jodel\Progetti di ricerca\PROGETTICONCLUSI\FIRB 2012\NAPEA\Immagini Gaby\lavori costruzione\DSCN918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819912"/>
            <a:ext cx="7704856" cy="5765172"/>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827584" y="980728"/>
            <a:ext cx="1656184" cy="646331"/>
          </a:xfrm>
          <a:prstGeom prst="rect">
            <a:avLst/>
          </a:prstGeom>
          <a:noFill/>
        </p:spPr>
        <p:txBody>
          <a:bodyPr wrap="square" rtlCol="0">
            <a:spAutoFit/>
          </a:bodyPr>
          <a:lstStyle/>
          <a:p>
            <a:r>
              <a:rPr lang="it-IT" dirty="0" smtClean="0">
                <a:latin typeface="Arial" panose="020B0604020202020204" pitchFamily="34" charset="0"/>
                <a:cs typeface="Arial" panose="020B0604020202020204" pitchFamily="34" charset="0"/>
              </a:rPr>
              <a:t>Gaby (AO), 1000 m </a:t>
            </a:r>
            <a:r>
              <a:rPr lang="it-IT" dirty="0" err="1" smtClean="0">
                <a:latin typeface="Arial" panose="020B0604020202020204" pitchFamily="34" charset="0"/>
                <a:cs typeface="Arial" panose="020B0604020202020204" pitchFamily="34" charset="0"/>
              </a:rPr>
              <a:t>slm</a:t>
            </a:r>
            <a:endParaRPr lang="it-IT" dirty="0">
              <a:latin typeface="Arial" panose="020B0604020202020204" pitchFamily="34" charset="0"/>
              <a:cs typeface="Arial" panose="020B0604020202020204" pitchFamily="34" charset="0"/>
            </a:endParaRPr>
          </a:p>
        </p:txBody>
      </p:sp>
      <p:sp>
        <p:nvSpPr>
          <p:cNvPr id="7" name="Rettangolo 6"/>
          <p:cNvSpPr/>
          <p:nvPr/>
        </p:nvSpPr>
        <p:spPr>
          <a:xfrm>
            <a:off x="440568" y="139857"/>
            <a:ext cx="8093883" cy="523220"/>
          </a:xfrm>
          <a:prstGeom prst="rect">
            <a:avLst/>
          </a:prstGeom>
        </p:spPr>
        <p:txBody>
          <a:bodyPr wrap="none">
            <a:spAutoFit/>
          </a:bodyPr>
          <a:lstStyle/>
          <a:p>
            <a:pPr algn="ctr"/>
            <a:r>
              <a:rPr lang="it-IT" sz="2800" b="1" dirty="0" smtClean="0"/>
              <a:t>Land </a:t>
            </a:r>
            <a:r>
              <a:rPr lang="it-IT" sz="2800" b="1" dirty="0" err="1" smtClean="0"/>
              <a:t>reshaping</a:t>
            </a:r>
            <a:r>
              <a:rPr lang="it-IT" sz="2800" b="1" dirty="0" smtClean="0"/>
              <a:t> for </a:t>
            </a:r>
            <a:r>
              <a:rPr lang="it-IT" sz="2800" b="1" dirty="0" err="1" smtClean="0"/>
              <a:t>agricultural</a:t>
            </a:r>
            <a:r>
              <a:rPr lang="it-IT" sz="2800" b="1" dirty="0" smtClean="0"/>
              <a:t> </a:t>
            </a:r>
            <a:r>
              <a:rPr lang="it-IT" sz="2800" b="1" dirty="0" err="1" smtClean="0"/>
              <a:t>mechanization</a:t>
            </a:r>
            <a:endParaRPr lang="it-IT" sz="2800" b="1" dirty="0"/>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2" y="4869160"/>
            <a:ext cx="670696" cy="524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6" y="5519939"/>
            <a:ext cx="800100"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D:\Immagini\loghi\VDA\rava ver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664" y="6093296"/>
            <a:ext cx="446946"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102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jodel\Progetti di ricerca\PROGETTICONCLUSI\FIRB 2012\NAPEA\Sopralluogo Gaby 28 10 10\DSCN06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921812"/>
            <a:ext cx="7488832" cy="5603532"/>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p:cNvSpPr/>
          <p:nvPr/>
        </p:nvSpPr>
        <p:spPr>
          <a:xfrm>
            <a:off x="440568" y="139857"/>
            <a:ext cx="8093883" cy="523220"/>
          </a:xfrm>
          <a:prstGeom prst="rect">
            <a:avLst/>
          </a:prstGeom>
        </p:spPr>
        <p:txBody>
          <a:bodyPr wrap="none">
            <a:spAutoFit/>
          </a:bodyPr>
          <a:lstStyle/>
          <a:p>
            <a:pPr algn="ctr"/>
            <a:r>
              <a:rPr lang="it-IT" sz="2800" b="1" dirty="0" smtClean="0"/>
              <a:t>Land </a:t>
            </a:r>
            <a:r>
              <a:rPr lang="it-IT" sz="2800" b="1" dirty="0" err="1" smtClean="0"/>
              <a:t>reshaping</a:t>
            </a:r>
            <a:r>
              <a:rPr lang="it-IT" sz="2800" b="1" dirty="0" smtClean="0"/>
              <a:t> for </a:t>
            </a:r>
            <a:r>
              <a:rPr lang="it-IT" sz="2800" b="1" dirty="0" err="1" smtClean="0"/>
              <a:t>agricultural</a:t>
            </a:r>
            <a:r>
              <a:rPr lang="it-IT" sz="2800" b="1" dirty="0" smtClean="0"/>
              <a:t> </a:t>
            </a:r>
            <a:r>
              <a:rPr lang="it-IT" sz="2800" b="1" dirty="0" err="1" smtClean="0"/>
              <a:t>mechanization</a:t>
            </a:r>
            <a:endParaRPr lang="it-IT" sz="2800" b="1"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2" y="4869160"/>
            <a:ext cx="670696" cy="524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6" y="5519939"/>
            <a:ext cx="800100"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D:\Immagini\loghi\VDA\rava ver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664" y="6093296"/>
            <a:ext cx="446946"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2144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55034" y="188640"/>
            <a:ext cx="4280339" cy="523220"/>
          </a:xfrm>
          <a:prstGeom prst="rect">
            <a:avLst/>
          </a:prstGeom>
          <a:noFill/>
        </p:spPr>
        <p:txBody>
          <a:bodyPr wrap="none" rtlCol="0">
            <a:spAutoFit/>
          </a:bodyPr>
          <a:lstStyle/>
          <a:p>
            <a:pPr algn="ctr"/>
            <a:r>
              <a:rPr lang="it-IT" sz="2800" b="1" dirty="0" smtClean="0">
                <a:latin typeface="Arial" panose="020B0604020202020204" pitchFamily="34" charset="0"/>
                <a:cs typeface="Arial" panose="020B0604020202020204" pitchFamily="34" charset="0"/>
              </a:rPr>
              <a:t>New </a:t>
            </a:r>
            <a:r>
              <a:rPr lang="it-IT" sz="2800" b="1" dirty="0" err="1" smtClean="0">
                <a:latin typeface="Arial" panose="020B0604020202020204" pitchFamily="34" charset="0"/>
                <a:cs typeface="Arial" panose="020B0604020202020204" pitchFamily="34" charset="0"/>
              </a:rPr>
              <a:t>land</a:t>
            </a:r>
            <a:r>
              <a:rPr lang="it-IT" sz="2800" b="1" dirty="0" smtClean="0">
                <a:latin typeface="Arial" panose="020B0604020202020204" pitchFamily="34" charset="0"/>
                <a:cs typeface="Arial" panose="020B0604020202020204" pitchFamily="34" charset="0"/>
              </a:rPr>
              <a:t> </a:t>
            </a:r>
            <a:r>
              <a:rPr lang="it-IT" sz="2800" b="1" dirty="0" err="1" smtClean="0">
                <a:latin typeface="Arial" panose="020B0604020202020204" pitchFamily="34" charset="0"/>
                <a:cs typeface="Arial" panose="020B0604020202020204" pitchFamily="34" charset="0"/>
              </a:rPr>
              <a:t>uses</a:t>
            </a:r>
            <a:r>
              <a:rPr lang="it-IT" sz="2800" b="1" dirty="0" smtClean="0">
                <a:latin typeface="Arial" panose="020B0604020202020204" pitchFamily="34" charset="0"/>
                <a:cs typeface="Arial" panose="020B0604020202020204" pitchFamily="34" charset="0"/>
              </a:rPr>
              <a:t>: ski </a:t>
            </a:r>
            <a:r>
              <a:rPr lang="it-IT" sz="2800" b="1" dirty="0" err="1" smtClean="0">
                <a:latin typeface="Arial" panose="020B0604020202020204" pitchFamily="34" charset="0"/>
                <a:cs typeface="Arial" panose="020B0604020202020204" pitchFamily="34" charset="0"/>
              </a:rPr>
              <a:t>runs</a:t>
            </a:r>
            <a:endParaRPr lang="it-IT" sz="2800" b="1" dirty="0">
              <a:latin typeface="Arial" panose="020B0604020202020204" pitchFamily="34" charset="0"/>
              <a:cs typeface="Arial" panose="020B0604020202020204" pitchFamily="34" charset="0"/>
            </a:endParaRPr>
          </a:p>
        </p:txBody>
      </p:sp>
      <p:pic>
        <p:nvPicPr>
          <p:cNvPr id="3" name="Picture 3" descr="CIMG116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7192" y="1011306"/>
            <a:ext cx="6881192" cy="516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3486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352800"/>
            <a:ext cx="152400" cy="15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566" y="684601"/>
            <a:ext cx="4580350" cy="6130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8334" y="89768"/>
            <a:ext cx="971550"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2522236" y="188640"/>
            <a:ext cx="3357008" cy="523220"/>
          </a:xfrm>
          <a:prstGeom prst="rect">
            <a:avLst/>
          </a:prstGeom>
          <a:noFill/>
        </p:spPr>
        <p:txBody>
          <a:bodyPr wrap="none" rtlCol="0">
            <a:spAutoFit/>
          </a:bodyPr>
          <a:lstStyle/>
          <a:p>
            <a:pPr algn="ctr"/>
            <a:r>
              <a:rPr lang="it-IT" sz="2800" b="1" dirty="0" smtClean="0">
                <a:latin typeface="Arial" panose="020B0604020202020204" pitchFamily="34" charset="0"/>
                <a:cs typeface="Arial" panose="020B0604020202020204" pitchFamily="34" charset="0"/>
              </a:rPr>
              <a:t>Ski </a:t>
            </a:r>
            <a:r>
              <a:rPr lang="it-IT" sz="2800" b="1" dirty="0" err="1" smtClean="0">
                <a:latin typeface="Arial" panose="020B0604020202020204" pitchFamily="34" charset="0"/>
                <a:cs typeface="Arial" panose="020B0604020202020204" pitchFamily="34" charset="0"/>
              </a:rPr>
              <a:t>runs</a:t>
            </a:r>
            <a:r>
              <a:rPr lang="it-IT" sz="2800" b="1" dirty="0" smtClean="0">
                <a:latin typeface="Arial" panose="020B0604020202020204" pitchFamily="34" charset="0"/>
                <a:cs typeface="Arial" panose="020B0604020202020204" pitchFamily="34" charset="0"/>
              </a:rPr>
              <a:t> in Europe</a:t>
            </a:r>
            <a:endParaRPr lang="it-IT"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58157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realizzpista.jpg"/>
          <p:cNvPicPr>
            <a:picLocks noChangeAspect="1" noChangeArrowheads="1"/>
          </p:cNvPicPr>
          <p:nvPr/>
        </p:nvPicPr>
        <p:blipFill>
          <a:blip r:embed="rId2">
            <a:lum bright="14000"/>
            <a:extLst>
              <a:ext uri="{28A0092B-C50C-407E-A947-70E740481C1C}">
                <a14:useLocalDpi xmlns:a14="http://schemas.microsoft.com/office/drawing/2010/main" val="0"/>
              </a:ext>
            </a:extLst>
          </a:blip>
          <a:srcRect/>
          <a:stretch>
            <a:fillRect/>
          </a:stretch>
        </p:blipFill>
        <p:spPr bwMode="auto">
          <a:xfrm>
            <a:off x="755576" y="1138712"/>
            <a:ext cx="7575696" cy="4882576"/>
          </a:xfrm>
          <a:prstGeom prst="rect">
            <a:avLst/>
          </a:prstGeom>
          <a:noFill/>
          <a:ln w="15875">
            <a:noFill/>
            <a:miter lim="800000"/>
            <a:headEnd/>
            <a:tailEnd/>
          </a:ln>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2759086" y="188640"/>
            <a:ext cx="3097323" cy="523220"/>
          </a:xfrm>
          <a:prstGeom prst="rect">
            <a:avLst/>
          </a:prstGeom>
          <a:noFill/>
        </p:spPr>
        <p:txBody>
          <a:bodyPr wrap="none" rtlCol="0">
            <a:spAutoFit/>
          </a:bodyPr>
          <a:lstStyle/>
          <a:p>
            <a:pPr algn="ctr"/>
            <a:r>
              <a:rPr lang="it-IT" sz="2800" b="1" dirty="0" smtClean="0">
                <a:latin typeface="Arial" panose="020B0604020202020204" pitchFamily="34" charset="0"/>
                <a:cs typeface="Arial" panose="020B0604020202020204" pitchFamily="34" charset="0"/>
              </a:rPr>
              <a:t>Ski </a:t>
            </a:r>
            <a:r>
              <a:rPr lang="it-IT" sz="2800" b="1" dirty="0" err="1" smtClean="0">
                <a:latin typeface="Arial" panose="020B0604020202020204" pitchFamily="34" charset="0"/>
                <a:cs typeface="Arial" panose="020B0604020202020204" pitchFamily="34" charset="0"/>
              </a:rPr>
              <a:t>runs</a:t>
            </a:r>
            <a:r>
              <a:rPr lang="it-IT" sz="2800" b="1" dirty="0" smtClean="0">
                <a:latin typeface="Arial" panose="020B0604020202020204" pitchFamily="34" charset="0"/>
                <a:cs typeface="Arial" panose="020B0604020202020204" pitchFamily="34" charset="0"/>
              </a:rPr>
              <a:t> building</a:t>
            </a:r>
            <a:endParaRPr lang="it-IT" sz="2800" b="1" dirty="0">
              <a:latin typeface="Arial" panose="020B0604020202020204" pitchFamily="34" charset="0"/>
              <a:cs typeface="Arial" panose="020B0604020202020204" pitchFamily="34" charset="0"/>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188641"/>
            <a:ext cx="1704121" cy="273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sellaDiTesto 5"/>
          <p:cNvSpPr txBox="1"/>
          <p:nvPr/>
        </p:nvSpPr>
        <p:spPr>
          <a:xfrm>
            <a:off x="323528" y="6366520"/>
            <a:ext cx="842493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a:defRPr sz="1000">
                <a:latin typeface="Arial"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lvl="0"/>
            <a:r>
              <a:rPr lang="it-IT" dirty="0"/>
              <a:t>Freppaz M., Lunardi S., Bonifacio E., Scalenghe R., Zanini E. (2002). </a:t>
            </a:r>
            <a:r>
              <a:rPr lang="en-GB" i="1" dirty="0"/>
              <a:t>Ski slopes and stability of soil aggregates</a:t>
            </a:r>
            <a:r>
              <a:rPr lang="en-GB" dirty="0"/>
              <a:t>. Advances in </a:t>
            </a:r>
            <a:r>
              <a:rPr lang="en-GB" dirty="0" err="1"/>
              <a:t>GeoEcology</a:t>
            </a:r>
            <a:r>
              <a:rPr lang="en-GB" dirty="0"/>
              <a:t> 35: 125-132. Catena </a:t>
            </a:r>
            <a:r>
              <a:rPr lang="en-GB" dirty="0" err="1"/>
              <a:t>Verlag</a:t>
            </a:r>
            <a:r>
              <a:rPr lang="en-GB" dirty="0"/>
              <a:t>, Germany. </a:t>
            </a:r>
            <a:endParaRPr lang="it-IT" dirty="0"/>
          </a:p>
          <a:p>
            <a:endParaRPr lang="it-IT" dirty="0"/>
          </a:p>
        </p:txBody>
      </p:sp>
      <p:sp>
        <p:nvSpPr>
          <p:cNvPr id="2" name="CasellaDiTesto 1"/>
          <p:cNvSpPr txBox="1"/>
          <p:nvPr/>
        </p:nvSpPr>
        <p:spPr>
          <a:xfrm>
            <a:off x="899592" y="5589240"/>
            <a:ext cx="2808312" cy="369332"/>
          </a:xfrm>
          <a:prstGeom prst="rect">
            <a:avLst/>
          </a:prstGeom>
          <a:noFill/>
        </p:spPr>
        <p:txBody>
          <a:bodyPr wrap="square" rtlCol="0">
            <a:spAutoFit/>
          </a:bodyPr>
          <a:lstStyle/>
          <a:p>
            <a:r>
              <a:rPr lang="it-IT" dirty="0" smtClean="0">
                <a:latin typeface="Arial" panose="020B0604020202020204" pitchFamily="34" charset="0"/>
                <a:cs typeface="Arial" panose="020B0604020202020204" pitchFamily="34" charset="0"/>
              </a:rPr>
              <a:t>Archivio </a:t>
            </a:r>
            <a:r>
              <a:rPr lang="it-IT" dirty="0" err="1" smtClean="0">
                <a:latin typeface="Arial" panose="020B0604020202020204" pitchFamily="34" charset="0"/>
                <a:cs typeface="Arial" panose="020B0604020202020204" pitchFamily="34" charset="0"/>
              </a:rPr>
              <a:t>Monterosa</a:t>
            </a:r>
            <a:r>
              <a:rPr lang="it-IT" dirty="0" smtClean="0">
                <a:latin typeface="Arial" panose="020B0604020202020204" pitchFamily="34" charset="0"/>
                <a:cs typeface="Arial" panose="020B0604020202020204" pitchFamily="34" charset="0"/>
              </a:rPr>
              <a:t> Ski</a:t>
            </a:r>
            <a:endParaRPr lang="it-I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63287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Pcchis124\MICHELE\Bett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426269"/>
            <a:ext cx="7945698" cy="4523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6296" y="188641"/>
            <a:ext cx="1704121" cy="273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2759086" y="188640"/>
            <a:ext cx="3097323" cy="523220"/>
          </a:xfrm>
          <a:prstGeom prst="rect">
            <a:avLst/>
          </a:prstGeom>
          <a:noFill/>
        </p:spPr>
        <p:txBody>
          <a:bodyPr wrap="none" rtlCol="0">
            <a:spAutoFit/>
          </a:bodyPr>
          <a:lstStyle/>
          <a:p>
            <a:pPr algn="ctr"/>
            <a:r>
              <a:rPr lang="it-IT" sz="2800" b="1" dirty="0" smtClean="0">
                <a:latin typeface="Arial" panose="020B0604020202020204" pitchFamily="34" charset="0"/>
                <a:cs typeface="Arial" panose="020B0604020202020204" pitchFamily="34" charset="0"/>
              </a:rPr>
              <a:t>Ski </a:t>
            </a:r>
            <a:r>
              <a:rPr lang="it-IT" sz="2800" b="1" dirty="0" err="1" smtClean="0">
                <a:latin typeface="Arial" panose="020B0604020202020204" pitchFamily="34" charset="0"/>
                <a:cs typeface="Arial" panose="020B0604020202020204" pitchFamily="34" charset="0"/>
              </a:rPr>
              <a:t>runs</a:t>
            </a:r>
            <a:r>
              <a:rPr lang="it-IT" sz="2800" b="1" dirty="0" smtClean="0">
                <a:latin typeface="Arial" panose="020B0604020202020204" pitchFamily="34" charset="0"/>
                <a:cs typeface="Arial" panose="020B0604020202020204" pitchFamily="34" charset="0"/>
              </a:rPr>
              <a:t> building</a:t>
            </a:r>
            <a:endParaRPr lang="it-IT" sz="2800" b="1" dirty="0">
              <a:latin typeface="Arial" panose="020B0604020202020204" pitchFamily="34" charset="0"/>
              <a:cs typeface="Arial" panose="020B0604020202020204" pitchFamily="34" charset="0"/>
            </a:endParaRPr>
          </a:p>
        </p:txBody>
      </p:sp>
      <p:sp>
        <p:nvSpPr>
          <p:cNvPr id="7" name="CasellaDiTesto 6"/>
          <p:cNvSpPr txBox="1"/>
          <p:nvPr/>
        </p:nvSpPr>
        <p:spPr>
          <a:xfrm>
            <a:off x="323528" y="6366520"/>
            <a:ext cx="84249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a:defRPr sz="1000">
                <a:latin typeface="Arial"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en-GB" dirty="0" err="1"/>
              <a:t>Barni</a:t>
            </a:r>
            <a:r>
              <a:rPr lang="en-GB" dirty="0"/>
              <a:t> E., Freppaz M., </a:t>
            </a:r>
            <a:r>
              <a:rPr lang="en-GB" dirty="0" err="1" smtClean="0"/>
              <a:t>Siniscalco</a:t>
            </a:r>
            <a:r>
              <a:rPr lang="en-GB" dirty="0" smtClean="0"/>
              <a:t> C. </a:t>
            </a:r>
            <a:r>
              <a:rPr lang="en-GB" dirty="0"/>
              <a:t>(2007) </a:t>
            </a:r>
            <a:r>
              <a:rPr lang="en-GB" i="1" dirty="0"/>
              <a:t>Interactions between vegetation, roots and soil stability in restored high altitude ski runs on the Western Alps, Italy.</a:t>
            </a:r>
            <a:r>
              <a:rPr lang="en-GB" dirty="0"/>
              <a:t> Arctic Antarctic and Alpine Research  39, n.1: 25-33. </a:t>
            </a:r>
            <a:endParaRPr lang="it-IT" dirty="0"/>
          </a:p>
        </p:txBody>
      </p:sp>
      <p:sp>
        <p:nvSpPr>
          <p:cNvPr id="8" name="CasellaDiTesto 7"/>
          <p:cNvSpPr txBox="1"/>
          <p:nvPr/>
        </p:nvSpPr>
        <p:spPr>
          <a:xfrm>
            <a:off x="899592" y="5589240"/>
            <a:ext cx="2808312" cy="369332"/>
          </a:xfrm>
          <a:prstGeom prst="rect">
            <a:avLst/>
          </a:prstGeom>
          <a:noFill/>
        </p:spPr>
        <p:txBody>
          <a:bodyPr wrap="square" rtlCol="0">
            <a:spAutoFit/>
          </a:bodyPr>
          <a:lstStyle/>
          <a:p>
            <a:r>
              <a:rPr lang="it-IT" dirty="0" smtClean="0">
                <a:latin typeface="Arial" panose="020B0604020202020204" pitchFamily="34" charset="0"/>
                <a:cs typeface="Arial" panose="020B0604020202020204" pitchFamily="34" charset="0"/>
              </a:rPr>
              <a:t>Archivio </a:t>
            </a:r>
            <a:r>
              <a:rPr lang="it-IT" dirty="0" err="1" smtClean="0">
                <a:latin typeface="Arial" panose="020B0604020202020204" pitchFamily="34" charset="0"/>
                <a:cs typeface="Arial" panose="020B0604020202020204" pitchFamily="34" charset="0"/>
              </a:rPr>
              <a:t>Monterosa</a:t>
            </a:r>
            <a:r>
              <a:rPr lang="it-IT" dirty="0" smtClean="0">
                <a:latin typeface="Arial" panose="020B0604020202020204" pitchFamily="34" charset="0"/>
                <a:cs typeface="Arial" panose="020B0604020202020204" pitchFamily="34" charset="0"/>
              </a:rPr>
              <a:t> Ski</a:t>
            </a:r>
            <a:endParaRPr lang="it-I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94457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UNV_20131206_guide.jpg"/>
          <p:cNvPicPr>
            <a:picLocks noChangeAspect="1"/>
          </p:cNvPicPr>
          <p:nvPr/>
        </p:nvPicPr>
        <p:blipFill>
          <a:blip r:embed="rId2" cstate="screen">
            <a:extLst>
              <a:ext uri="{28A0092B-C50C-407E-A947-70E740481C1C}">
                <a14:useLocalDpi xmlns:a14="http://schemas.microsoft.com/office/drawing/2010/main"/>
              </a:ext>
            </a:extLst>
          </a:blip>
          <a:srcRect l="14209" b="18945"/>
          <a:stretch>
            <a:fillRect/>
          </a:stretch>
        </p:blipFill>
        <p:spPr>
          <a:xfrm>
            <a:off x="0" y="-27384"/>
            <a:ext cx="9208848" cy="6858000"/>
          </a:xfrm>
          <a:prstGeom prst="rect">
            <a:avLst/>
          </a:prstGeom>
        </p:spPr>
      </p:pic>
    </p:spTree>
    <p:extLst>
      <p:ext uri="{BB962C8B-B14F-4D97-AF65-F5344CB8AC3E}">
        <p14:creationId xmlns:p14="http://schemas.microsoft.com/office/powerpoint/2010/main" val="25806668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cchis124\MICHELE\Betta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124744"/>
            <a:ext cx="7769101" cy="5164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6296" y="188641"/>
            <a:ext cx="1704121" cy="273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asellaDiTesto 7"/>
          <p:cNvSpPr txBox="1"/>
          <p:nvPr/>
        </p:nvSpPr>
        <p:spPr>
          <a:xfrm>
            <a:off x="2759086" y="188640"/>
            <a:ext cx="3097323" cy="523220"/>
          </a:xfrm>
          <a:prstGeom prst="rect">
            <a:avLst/>
          </a:prstGeom>
          <a:noFill/>
        </p:spPr>
        <p:txBody>
          <a:bodyPr wrap="none" rtlCol="0">
            <a:spAutoFit/>
          </a:bodyPr>
          <a:lstStyle/>
          <a:p>
            <a:pPr algn="ctr"/>
            <a:r>
              <a:rPr lang="it-IT" sz="2800" b="1" dirty="0" smtClean="0">
                <a:latin typeface="Arial" panose="020B0604020202020204" pitchFamily="34" charset="0"/>
                <a:cs typeface="Arial" panose="020B0604020202020204" pitchFamily="34" charset="0"/>
              </a:rPr>
              <a:t>Ski </a:t>
            </a:r>
            <a:r>
              <a:rPr lang="it-IT" sz="2800" b="1" dirty="0" err="1" smtClean="0">
                <a:latin typeface="Arial" panose="020B0604020202020204" pitchFamily="34" charset="0"/>
                <a:cs typeface="Arial" panose="020B0604020202020204" pitchFamily="34" charset="0"/>
              </a:rPr>
              <a:t>runs</a:t>
            </a:r>
            <a:r>
              <a:rPr lang="it-IT" sz="2800" b="1" dirty="0" smtClean="0">
                <a:latin typeface="Arial" panose="020B0604020202020204" pitchFamily="34" charset="0"/>
                <a:cs typeface="Arial" panose="020B0604020202020204" pitchFamily="34" charset="0"/>
              </a:rPr>
              <a:t> building</a:t>
            </a:r>
            <a:endParaRPr lang="it-IT" sz="2800" b="1" dirty="0">
              <a:latin typeface="Arial" panose="020B0604020202020204" pitchFamily="34" charset="0"/>
              <a:cs typeface="Arial" panose="020B0604020202020204" pitchFamily="34" charset="0"/>
            </a:endParaRPr>
          </a:p>
        </p:txBody>
      </p:sp>
      <p:sp>
        <p:nvSpPr>
          <p:cNvPr id="6" name="CasellaDiTesto 5"/>
          <p:cNvSpPr txBox="1"/>
          <p:nvPr/>
        </p:nvSpPr>
        <p:spPr>
          <a:xfrm>
            <a:off x="323528" y="6366520"/>
            <a:ext cx="84249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a:defRPr sz="1000">
                <a:latin typeface="Arial"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en-GB" dirty="0" err="1"/>
              <a:t>Barni</a:t>
            </a:r>
            <a:r>
              <a:rPr lang="en-GB" dirty="0"/>
              <a:t> E., Freppaz M., </a:t>
            </a:r>
            <a:r>
              <a:rPr lang="en-GB" dirty="0" err="1" smtClean="0"/>
              <a:t>Siniscalco</a:t>
            </a:r>
            <a:r>
              <a:rPr lang="en-GB" dirty="0" smtClean="0"/>
              <a:t> C. </a:t>
            </a:r>
            <a:r>
              <a:rPr lang="en-GB" dirty="0"/>
              <a:t>(2007) </a:t>
            </a:r>
            <a:r>
              <a:rPr lang="en-GB" i="1" dirty="0"/>
              <a:t>Interactions between vegetation, roots and soil stability in restored high altitude ski runs on the Western Alps, Italy.</a:t>
            </a:r>
            <a:r>
              <a:rPr lang="en-GB" dirty="0"/>
              <a:t> Arctic Antarctic and Alpine Research  39, n.1: 25-33. </a:t>
            </a:r>
            <a:endParaRPr lang="it-IT" dirty="0"/>
          </a:p>
        </p:txBody>
      </p:sp>
      <p:sp>
        <p:nvSpPr>
          <p:cNvPr id="7" name="CasellaDiTesto 6"/>
          <p:cNvSpPr txBox="1"/>
          <p:nvPr/>
        </p:nvSpPr>
        <p:spPr>
          <a:xfrm>
            <a:off x="879179" y="5773906"/>
            <a:ext cx="2808312" cy="369332"/>
          </a:xfrm>
          <a:prstGeom prst="rect">
            <a:avLst/>
          </a:prstGeom>
          <a:noFill/>
        </p:spPr>
        <p:txBody>
          <a:bodyPr wrap="square" rtlCol="0">
            <a:spAutoFit/>
          </a:bodyPr>
          <a:lstStyle/>
          <a:p>
            <a:r>
              <a:rPr lang="it-IT" dirty="0" smtClean="0">
                <a:latin typeface="Arial" panose="020B0604020202020204" pitchFamily="34" charset="0"/>
                <a:cs typeface="Arial" panose="020B0604020202020204" pitchFamily="34" charset="0"/>
              </a:rPr>
              <a:t>Archivio </a:t>
            </a:r>
            <a:r>
              <a:rPr lang="it-IT" dirty="0" err="1" smtClean="0">
                <a:latin typeface="Arial" panose="020B0604020202020204" pitchFamily="34" charset="0"/>
                <a:cs typeface="Arial" panose="020B0604020202020204" pitchFamily="34" charset="0"/>
              </a:rPr>
              <a:t>Monterosa</a:t>
            </a:r>
            <a:r>
              <a:rPr lang="it-IT" dirty="0" smtClean="0">
                <a:latin typeface="Arial" panose="020B0604020202020204" pitchFamily="34" charset="0"/>
                <a:cs typeface="Arial" panose="020B0604020202020204" pitchFamily="34" charset="0"/>
              </a:rPr>
              <a:t> Ski</a:t>
            </a:r>
            <a:endParaRPr lang="it-I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49494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6296" y="188641"/>
            <a:ext cx="1704121" cy="273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275061"/>
            <a:ext cx="3691146" cy="4458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24" descr="C:\jodel\immagini\cannone bassa pressione 600 dp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1070058"/>
            <a:ext cx="3528392" cy="4794717"/>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2347919" y="188640"/>
            <a:ext cx="3919663" cy="523220"/>
          </a:xfrm>
          <a:prstGeom prst="rect">
            <a:avLst/>
          </a:prstGeom>
          <a:noFill/>
        </p:spPr>
        <p:txBody>
          <a:bodyPr wrap="none" rtlCol="0">
            <a:spAutoFit/>
          </a:bodyPr>
          <a:lstStyle/>
          <a:p>
            <a:pPr algn="ctr"/>
            <a:r>
              <a:rPr lang="it-IT" sz="2800" b="1" dirty="0" smtClean="0">
                <a:latin typeface="Arial" panose="020B0604020202020204" pitchFamily="34" charset="0"/>
                <a:cs typeface="Arial" panose="020B0604020202020204" pitchFamily="34" charset="0"/>
              </a:rPr>
              <a:t>Ski </a:t>
            </a:r>
            <a:r>
              <a:rPr lang="it-IT" sz="2800" b="1" dirty="0" err="1" smtClean="0">
                <a:latin typeface="Arial" panose="020B0604020202020204" pitchFamily="34" charset="0"/>
                <a:cs typeface="Arial" panose="020B0604020202020204" pitchFamily="34" charset="0"/>
              </a:rPr>
              <a:t>runs</a:t>
            </a:r>
            <a:r>
              <a:rPr lang="it-IT" sz="2800" b="1" dirty="0" smtClean="0">
                <a:latin typeface="Arial" panose="020B0604020202020204" pitchFamily="34" charset="0"/>
                <a:cs typeface="Arial" panose="020B0604020202020204" pitchFamily="34" charset="0"/>
              </a:rPr>
              <a:t> management</a:t>
            </a:r>
            <a:endParaRPr lang="it-IT"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68771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4686" y="1340768"/>
            <a:ext cx="3888432" cy="4967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725467" y="673532"/>
            <a:ext cx="7633821" cy="523220"/>
          </a:xfrm>
          <a:prstGeom prst="rect">
            <a:avLst/>
          </a:prstGeom>
          <a:noFill/>
        </p:spPr>
        <p:txBody>
          <a:bodyPr wrap="none" rtlCol="0">
            <a:spAutoFit/>
          </a:bodyPr>
          <a:lstStyle/>
          <a:p>
            <a:pPr algn="ctr"/>
            <a:r>
              <a:rPr lang="it-IT" sz="2800" b="1" dirty="0" smtClean="0">
                <a:latin typeface="Arial" panose="020B0604020202020204" pitchFamily="34" charset="0"/>
                <a:cs typeface="Arial" panose="020B0604020202020204" pitchFamily="34" charset="0"/>
              </a:rPr>
              <a:t>Impact of </a:t>
            </a:r>
            <a:r>
              <a:rPr lang="it-IT" sz="2800" b="1" dirty="0" err="1" smtClean="0">
                <a:latin typeface="Arial" panose="020B0604020202020204" pitchFamily="34" charset="0"/>
                <a:cs typeface="Arial" panose="020B0604020202020204" pitchFamily="34" charset="0"/>
              </a:rPr>
              <a:t>skiing</a:t>
            </a:r>
            <a:r>
              <a:rPr lang="it-IT" sz="2800" b="1" dirty="0" smtClean="0">
                <a:latin typeface="Arial" panose="020B0604020202020204" pitchFamily="34" charset="0"/>
                <a:cs typeface="Arial" panose="020B0604020202020204" pitchFamily="34" charset="0"/>
              </a:rPr>
              <a:t> on mountain </a:t>
            </a:r>
            <a:r>
              <a:rPr lang="it-IT" sz="2800" b="1" dirty="0" err="1" smtClean="0">
                <a:latin typeface="Arial" panose="020B0604020202020204" pitchFamily="34" charset="0"/>
                <a:cs typeface="Arial" panose="020B0604020202020204" pitchFamily="34" charset="0"/>
              </a:rPr>
              <a:t>environments</a:t>
            </a:r>
            <a:endParaRPr lang="it-IT" sz="2800" b="1" dirty="0">
              <a:latin typeface="Arial" panose="020B0604020202020204" pitchFamily="34" charset="0"/>
              <a:cs typeface="Arial" panose="020B0604020202020204" pitchFamily="34"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162551"/>
            <a:ext cx="2424201" cy="389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251520" y="6322638"/>
            <a:ext cx="6264696" cy="369332"/>
          </a:xfrm>
          <a:prstGeom prst="rect">
            <a:avLst/>
          </a:prstGeom>
        </p:spPr>
        <p:txBody>
          <a:bodyPr wrap="square">
            <a:spAutoFit/>
          </a:bodyPr>
          <a:lstStyle/>
          <a:p>
            <a:pPr lvl="0" algn="ctr"/>
            <a:r>
              <a:rPr lang="it-IT" dirty="0">
                <a:latin typeface="Arial" panose="020B0604020202020204" pitchFamily="34" charset="0"/>
                <a:cs typeface="Arial" panose="020B0604020202020204" pitchFamily="34" charset="0"/>
              </a:rPr>
              <a:t>http://ebooks.benthamscience.com/book/9781608054886/</a:t>
            </a:r>
          </a:p>
        </p:txBody>
      </p:sp>
    </p:spTree>
    <p:extLst>
      <p:ext uri="{BB962C8B-B14F-4D97-AF65-F5344CB8AC3E}">
        <p14:creationId xmlns:p14="http://schemas.microsoft.com/office/powerpoint/2010/main" val="275055846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539552" y="1280949"/>
            <a:ext cx="7776864" cy="4524315"/>
          </a:xfrm>
          <a:prstGeom prst="rect">
            <a:avLst/>
          </a:prstGeom>
          <a:noFill/>
        </p:spPr>
        <p:txBody>
          <a:bodyPr wrap="square" rtlCol="0">
            <a:spAutoFit/>
          </a:bodyPr>
          <a:lstStyle/>
          <a:p>
            <a:pPr algn="just"/>
            <a:endParaRPr lang="it-IT" sz="2400" b="1" dirty="0" smtClean="0"/>
          </a:p>
          <a:p>
            <a:pPr algn="just"/>
            <a:r>
              <a:rPr lang="en-US" sz="2400" dirty="0"/>
              <a:t>At the moment, only a few EU Member States have specific legislation on soil protection. Soil is not subject to a comprehensive and coherent set of rules in the Union</a:t>
            </a:r>
            <a:r>
              <a:rPr lang="en-US" sz="2400" dirty="0" smtClean="0"/>
              <a:t>.</a:t>
            </a:r>
          </a:p>
          <a:p>
            <a:pPr algn="just"/>
            <a:r>
              <a:rPr lang="en-US" sz="2400" dirty="0" smtClean="0"/>
              <a:t> </a:t>
            </a:r>
            <a:r>
              <a:rPr lang="en-US" sz="2400" dirty="0"/>
              <a:t>Existing EU policies in areas such as agriculture, water, waste, chemicals, and prevention of industrial pollution do indirectly contribute to the protection of soils. But as these policies have other aims and scope of action, they are not sufficient to ensure an adequate level of protection for all soils in Europe. </a:t>
            </a:r>
            <a:endParaRPr lang="it-IT" sz="2400" b="1" dirty="0" smtClean="0"/>
          </a:p>
          <a:p>
            <a:endParaRPr lang="it-IT" sz="2400" b="1" dirty="0" smtClean="0"/>
          </a:p>
        </p:txBody>
      </p:sp>
      <p:pic>
        <p:nvPicPr>
          <p:cNvPr id="5" name="Immagine 4"/>
          <p:cNvPicPr>
            <a:picLocks noChangeAspect="1"/>
          </p:cNvPicPr>
          <p:nvPr/>
        </p:nvPicPr>
        <p:blipFill rotWithShape="1">
          <a:blip r:embed="rId2"/>
          <a:srcRect l="11019" t="33900" r="53544" b="46500"/>
          <a:stretch/>
        </p:blipFill>
        <p:spPr>
          <a:xfrm>
            <a:off x="251520" y="185282"/>
            <a:ext cx="2556792" cy="795446"/>
          </a:xfrm>
          <a:prstGeom prst="rect">
            <a:avLst/>
          </a:prstGeom>
        </p:spPr>
      </p:pic>
    </p:spTree>
    <p:extLst>
      <p:ext uri="{BB962C8B-B14F-4D97-AF65-F5344CB8AC3E}">
        <p14:creationId xmlns:p14="http://schemas.microsoft.com/office/powerpoint/2010/main" val="288470437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7618" y="4029075"/>
            <a:ext cx="1457325" cy="2828925"/>
          </a:xfrm>
          <a:prstGeom prst="rect">
            <a:avLst/>
          </a:prstGeom>
        </p:spPr>
      </p:pic>
      <p:pic>
        <p:nvPicPr>
          <p:cNvPr id="6" name="Immagine 5"/>
          <p:cNvPicPr>
            <a:picLocks noChangeAspect="1"/>
          </p:cNvPicPr>
          <p:nvPr/>
        </p:nvPicPr>
        <p:blipFill>
          <a:blip r:embed="rId3"/>
          <a:stretch>
            <a:fillRect/>
          </a:stretch>
        </p:blipFill>
        <p:spPr>
          <a:xfrm>
            <a:off x="0" y="0"/>
            <a:ext cx="9144000" cy="5355910"/>
          </a:xfrm>
          <a:prstGeom prst="rect">
            <a:avLst/>
          </a:prstGeom>
        </p:spPr>
      </p:pic>
      <p:sp>
        <p:nvSpPr>
          <p:cNvPr id="2" name="CasellaDiTesto 1"/>
          <p:cNvSpPr txBox="1"/>
          <p:nvPr/>
        </p:nvSpPr>
        <p:spPr>
          <a:xfrm>
            <a:off x="179512" y="5919663"/>
            <a:ext cx="5472608" cy="461665"/>
          </a:xfrm>
          <a:prstGeom prst="rect">
            <a:avLst/>
          </a:prstGeom>
          <a:noFill/>
        </p:spPr>
        <p:txBody>
          <a:bodyPr wrap="square" rtlCol="0">
            <a:spAutoFit/>
          </a:bodyPr>
          <a:lstStyle/>
          <a:p>
            <a:r>
              <a:rPr lang="it-IT" sz="2400" b="1" dirty="0" smtClean="0"/>
              <a:t>The Alpine Space</a:t>
            </a:r>
            <a:endParaRPr lang="it-IT" sz="2400" b="1" dirty="0"/>
          </a:p>
        </p:txBody>
      </p:sp>
    </p:spTree>
    <p:extLst>
      <p:ext uri="{BB962C8B-B14F-4D97-AF65-F5344CB8AC3E}">
        <p14:creationId xmlns:p14="http://schemas.microsoft.com/office/powerpoint/2010/main" val="6925460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100" y="4368673"/>
            <a:ext cx="8504372" cy="1944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5436096" y="4869160"/>
            <a:ext cx="864096" cy="12961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p:cNvPicPr>
            <a:picLocks noChangeAspect="1"/>
          </p:cNvPicPr>
          <p:nvPr/>
        </p:nvPicPr>
        <p:blipFill rotWithShape="1">
          <a:blip r:embed="rId3"/>
          <a:srcRect l="5900" t="21301" r="6688" b="38100"/>
          <a:stretch/>
        </p:blipFill>
        <p:spPr>
          <a:xfrm>
            <a:off x="756842" y="1389504"/>
            <a:ext cx="8240569" cy="2152942"/>
          </a:xfrm>
          <a:prstGeom prst="rect">
            <a:avLst/>
          </a:prstGeom>
        </p:spPr>
      </p:pic>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161" y="218471"/>
            <a:ext cx="8858250" cy="1095375"/>
          </a:xfrm>
          <a:prstGeom prst="rect">
            <a:avLst/>
          </a:prstGeom>
        </p:spPr>
      </p:pic>
    </p:spTree>
    <p:extLst>
      <p:ext uri="{BB962C8B-B14F-4D97-AF65-F5344CB8AC3E}">
        <p14:creationId xmlns:p14="http://schemas.microsoft.com/office/powerpoint/2010/main" val="247189526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ccia in giù 1"/>
          <p:cNvSpPr/>
          <p:nvPr/>
        </p:nvSpPr>
        <p:spPr>
          <a:xfrm>
            <a:off x="3995936" y="4769125"/>
            <a:ext cx="1152128" cy="10801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p:cNvSpPr txBox="1"/>
          <p:nvPr/>
        </p:nvSpPr>
        <p:spPr>
          <a:xfrm>
            <a:off x="467543" y="6135687"/>
            <a:ext cx="8533581" cy="738664"/>
          </a:xfrm>
          <a:prstGeom prst="rect">
            <a:avLst/>
          </a:prstGeom>
          <a:noFill/>
        </p:spPr>
        <p:txBody>
          <a:bodyPr wrap="square" rtlCol="0">
            <a:spAutoFit/>
          </a:bodyPr>
          <a:lstStyle/>
          <a:p>
            <a:r>
              <a:rPr lang="en-US" dirty="0"/>
              <a:t>The diversity of soils, which is typical of the </a:t>
            </a:r>
            <a:r>
              <a:rPr lang="en-US" dirty="0" smtClean="0"/>
              <a:t>Alpine region</a:t>
            </a:r>
            <a:r>
              <a:rPr lang="en-US" dirty="0"/>
              <a:t>, and its characteristic locations shall be preserved </a:t>
            </a:r>
            <a:r>
              <a:rPr lang="en-US" dirty="0" smtClean="0"/>
              <a:t>and </a:t>
            </a:r>
            <a:r>
              <a:rPr lang="it-IT" dirty="0" err="1" smtClean="0"/>
              <a:t>promoted</a:t>
            </a:r>
            <a:r>
              <a:rPr lang="it-IT" dirty="0"/>
              <a:t>.</a:t>
            </a:r>
            <a:endParaRPr lang="it-IT" sz="2400" b="1" dirty="0">
              <a:latin typeface="Arial" panose="020B0604020202020204" pitchFamily="34" charset="0"/>
              <a:cs typeface="Arial" panose="020B0604020202020204" pitchFamily="34" charset="0"/>
            </a:endParaRPr>
          </a:p>
        </p:txBody>
      </p:sp>
      <p:pic>
        <p:nvPicPr>
          <p:cNvPr id="6" name="Immagine 5"/>
          <p:cNvPicPr>
            <a:picLocks noChangeAspect="1"/>
          </p:cNvPicPr>
          <p:nvPr/>
        </p:nvPicPr>
        <p:blipFill rotWithShape="1">
          <a:blip r:embed="rId2"/>
          <a:srcRect l="33463" t="26900" r="50394" b="31801"/>
          <a:stretch/>
        </p:blipFill>
        <p:spPr>
          <a:xfrm>
            <a:off x="454224" y="1391717"/>
            <a:ext cx="2952328" cy="4248472"/>
          </a:xfrm>
          <a:prstGeom prst="rect">
            <a:avLst/>
          </a:prstGeom>
        </p:spPr>
      </p:pic>
      <p:pic>
        <p:nvPicPr>
          <p:cNvPr id="8" name="Immagine 7"/>
          <p:cNvPicPr>
            <a:picLocks noChangeAspect="1"/>
          </p:cNvPicPr>
          <p:nvPr/>
        </p:nvPicPr>
        <p:blipFill rotWithShape="1">
          <a:blip r:embed="rId3"/>
          <a:srcRect l="49606" t="36700" r="33856" b="32500"/>
          <a:stretch/>
        </p:blipFill>
        <p:spPr>
          <a:xfrm>
            <a:off x="5292080" y="1779514"/>
            <a:ext cx="3024336" cy="3168352"/>
          </a:xfrm>
          <a:prstGeom prst="rect">
            <a:avLst/>
          </a:prstGeom>
        </p:spPr>
      </p:pic>
      <p:pic>
        <p:nvPicPr>
          <p:cNvPr id="9" name="Im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875" y="217591"/>
            <a:ext cx="8858250" cy="1095375"/>
          </a:xfrm>
          <a:prstGeom prst="rect">
            <a:avLst/>
          </a:prstGeom>
        </p:spPr>
      </p:pic>
    </p:spTree>
    <p:extLst>
      <p:ext uri="{BB962C8B-B14F-4D97-AF65-F5344CB8AC3E}">
        <p14:creationId xmlns:p14="http://schemas.microsoft.com/office/powerpoint/2010/main" val="8874044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88640"/>
            <a:ext cx="2993142" cy="1734316"/>
          </a:xfrm>
          <a:prstGeom prst="rect">
            <a:avLst/>
          </a:prstGeom>
        </p:spPr>
      </p:pic>
      <p:sp>
        <p:nvSpPr>
          <p:cNvPr id="3" name="Rettangolo 2"/>
          <p:cNvSpPr/>
          <p:nvPr/>
        </p:nvSpPr>
        <p:spPr>
          <a:xfrm>
            <a:off x="107504" y="6381328"/>
            <a:ext cx="6390456" cy="369332"/>
          </a:xfrm>
          <a:prstGeom prst="rect">
            <a:avLst/>
          </a:prstGeom>
        </p:spPr>
        <p:txBody>
          <a:bodyPr wrap="square">
            <a:spAutoFit/>
          </a:bodyPr>
          <a:lstStyle/>
          <a:p>
            <a:r>
              <a:rPr lang="it-IT" dirty="0"/>
              <a:t>http://www.alpine-space.eu/projects/links4soils/en/home</a:t>
            </a:r>
          </a:p>
        </p:txBody>
      </p:sp>
      <p:pic>
        <p:nvPicPr>
          <p:cNvPr id="4" name="Immagine 3"/>
          <p:cNvPicPr>
            <a:picLocks noChangeAspect="1"/>
          </p:cNvPicPr>
          <p:nvPr/>
        </p:nvPicPr>
        <p:blipFill rotWithShape="1">
          <a:blip r:embed="rId3"/>
          <a:srcRect l="33069" t="17101" r="33856" b="34600"/>
          <a:stretch/>
        </p:blipFill>
        <p:spPr>
          <a:xfrm>
            <a:off x="2483768" y="1196752"/>
            <a:ext cx="6048672" cy="4968552"/>
          </a:xfrm>
          <a:prstGeom prst="rect">
            <a:avLst/>
          </a:prstGeom>
        </p:spPr>
      </p:pic>
    </p:spTree>
    <p:extLst>
      <p:ext uri="{BB962C8B-B14F-4D97-AF65-F5344CB8AC3E}">
        <p14:creationId xmlns:p14="http://schemas.microsoft.com/office/powerpoint/2010/main" val="222821308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3" descr="D:\jodel\Immagini\Istituto Mosso 3 10 07\DSC0692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13" y="0"/>
            <a:ext cx="91551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CasellaDiTesto 1"/>
          <p:cNvSpPr txBox="1">
            <a:spLocks noChangeArrowheads="1"/>
          </p:cNvSpPr>
          <p:nvPr/>
        </p:nvSpPr>
        <p:spPr bwMode="auto">
          <a:xfrm>
            <a:off x="1979613" y="836613"/>
            <a:ext cx="6121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2400" b="1"/>
              <a:t>Grazie per l’attenzione</a:t>
            </a:r>
          </a:p>
          <a:p>
            <a:pPr eaLnBrk="1" hangingPunct="1"/>
            <a:endParaRPr lang="it-IT" sz="2400" b="1"/>
          </a:p>
          <a:p>
            <a:pPr eaLnBrk="1" hangingPunct="1"/>
            <a:r>
              <a:rPr lang="it-IT" sz="2400" b="1"/>
              <a:t>michele.freppaz@unito.it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D:\Immagini\FOTO SNP\27 6 12 Morena Ghiacciaio Lago Superiore\Ridge I\DSCN235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3568" y="1196752"/>
            <a:ext cx="3579472" cy="4783882"/>
          </a:xfrm>
          <a:prstGeom prst="rect">
            <a:avLst/>
          </a:prstGeom>
          <a:noFill/>
          <a:extLst>
            <a:ext uri="{909E8E84-426E-40DD-AFC4-6F175D3DCCD1}">
              <a14:hiddenFill xmlns:a14="http://schemas.microsoft.com/office/drawing/2010/main">
                <a:solidFill>
                  <a:srgbClr val="FFFFFF"/>
                </a:solidFill>
              </a14:hiddenFill>
            </a:ext>
          </a:extLst>
        </p:spPr>
      </p:pic>
      <p:pic>
        <p:nvPicPr>
          <p:cNvPr id="40963" name="Picture 3" descr="D:\Immagini\FOTO SNP\27 6 12 Morena Ghiacciaio Lago Superiore\Snowbed I Rododendro\DSCN23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1196752"/>
            <a:ext cx="3600399" cy="481185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1115616" y="332656"/>
            <a:ext cx="7272808" cy="461665"/>
          </a:xfrm>
          <a:prstGeom prst="rect">
            <a:avLst/>
          </a:prstGeom>
          <a:noFill/>
        </p:spPr>
        <p:txBody>
          <a:bodyPr wrap="square" rtlCol="0">
            <a:spAutoFit/>
          </a:bodyPr>
          <a:lstStyle/>
          <a:p>
            <a:pPr algn="ctr"/>
            <a:r>
              <a:rPr lang="it-IT" sz="2400" b="1" dirty="0" err="1" smtClean="0">
                <a:solidFill>
                  <a:schemeClr val="bg2"/>
                </a:solidFill>
              </a:rPr>
              <a:t>Different</a:t>
            </a:r>
            <a:r>
              <a:rPr lang="it-IT" sz="2400" b="1" dirty="0" smtClean="0">
                <a:solidFill>
                  <a:schemeClr val="bg2"/>
                </a:solidFill>
              </a:rPr>
              <a:t> </a:t>
            </a:r>
            <a:r>
              <a:rPr lang="it-IT" sz="2400" b="1" dirty="0" err="1">
                <a:solidFill>
                  <a:schemeClr val="bg2"/>
                </a:solidFill>
              </a:rPr>
              <a:t>s</a:t>
            </a:r>
            <a:r>
              <a:rPr lang="it-IT" sz="2400" b="1" dirty="0" err="1" smtClean="0">
                <a:solidFill>
                  <a:schemeClr val="bg2"/>
                </a:solidFill>
              </a:rPr>
              <a:t>oil</a:t>
            </a:r>
            <a:r>
              <a:rPr lang="it-IT" sz="2400" b="1" dirty="0" smtClean="0">
                <a:solidFill>
                  <a:schemeClr val="bg2"/>
                </a:solidFill>
              </a:rPr>
              <a:t> </a:t>
            </a:r>
            <a:r>
              <a:rPr lang="it-IT" sz="2400" b="1" dirty="0" err="1" smtClean="0">
                <a:solidFill>
                  <a:schemeClr val="bg2"/>
                </a:solidFill>
              </a:rPr>
              <a:t>properties</a:t>
            </a:r>
            <a:endParaRPr lang="it-IT" sz="2400" b="1" dirty="0">
              <a:solidFill>
                <a:schemeClr val="bg2"/>
              </a:solidFill>
            </a:endParaRPr>
          </a:p>
        </p:txBody>
      </p:sp>
      <p:cxnSp>
        <p:nvCxnSpPr>
          <p:cNvPr id="3" name="Connettore diritto 2"/>
          <p:cNvCxnSpPr/>
          <p:nvPr/>
        </p:nvCxnSpPr>
        <p:spPr>
          <a:xfrm>
            <a:off x="1403648" y="3356992"/>
            <a:ext cx="0" cy="216024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sp>
        <p:nvSpPr>
          <p:cNvPr id="5" name="CasellaDiTesto 4"/>
          <p:cNvSpPr txBox="1"/>
          <p:nvPr/>
        </p:nvSpPr>
        <p:spPr>
          <a:xfrm>
            <a:off x="1475656" y="3284984"/>
            <a:ext cx="432048" cy="369332"/>
          </a:xfrm>
          <a:prstGeom prst="rect">
            <a:avLst/>
          </a:prstGeom>
          <a:noFill/>
        </p:spPr>
        <p:txBody>
          <a:bodyPr wrap="square" rtlCol="0">
            <a:spAutoFit/>
          </a:bodyPr>
          <a:lstStyle/>
          <a:p>
            <a:r>
              <a:rPr lang="it-IT" dirty="0" smtClean="0">
                <a:solidFill>
                  <a:schemeClr val="bg1"/>
                </a:solidFill>
              </a:rPr>
              <a:t>0</a:t>
            </a:r>
            <a:endParaRPr lang="it-IT" dirty="0">
              <a:solidFill>
                <a:schemeClr val="bg1"/>
              </a:solidFill>
            </a:endParaRPr>
          </a:p>
        </p:txBody>
      </p:sp>
      <p:sp>
        <p:nvSpPr>
          <p:cNvPr id="8" name="CasellaDiTesto 7"/>
          <p:cNvSpPr txBox="1"/>
          <p:nvPr/>
        </p:nvSpPr>
        <p:spPr>
          <a:xfrm>
            <a:off x="1509441" y="5147900"/>
            <a:ext cx="635215" cy="369332"/>
          </a:xfrm>
          <a:prstGeom prst="rect">
            <a:avLst/>
          </a:prstGeom>
          <a:noFill/>
        </p:spPr>
        <p:txBody>
          <a:bodyPr wrap="square" rtlCol="0">
            <a:spAutoFit/>
          </a:bodyPr>
          <a:lstStyle/>
          <a:p>
            <a:r>
              <a:rPr lang="it-IT" dirty="0" smtClean="0">
                <a:solidFill>
                  <a:schemeClr val="bg1"/>
                </a:solidFill>
              </a:rPr>
              <a:t>30+</a:t>
            </a:r>
            <a:endParaRPr lang="it-IT" dirty="0">
              <a:solidFill>
                <a:schemeClr val="bg1"/>
              </a:solidFill>
            </a:endParaRPr>
          </a:p>
        </p:txBody>
      </p:sp>
      <p:cxnSp>
        <p:nvCxnSpPr>
          <p:cNvPr id="9" name="Connettore diritto 8"/>
          <p:cNvCxnSpPr/>
          <p:nvPr/>
        </p:nvCxnSpPr>
        <p:spPr>
          <a:xfrm>
            <a:off x="6207256" y="2924944"/>
            <a:ext cx="72008" cy="305569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sp>
        <p:nvSpPr>
          <p:cNvPr id="10" name="CasellaDiTesto 9"/>
          <p:cNvSpPr txBox="1"/>
          <p:nvPr/>
        </p:nvSpPr>
        <p:spPr>
          <a:xfrm>
            <a:off x="6279264" y="2852936"/>
            <a:ext cx="432048" cy="369332"/>
          </a:xfrm>
          <a:prstGeom prst="rect">
            <a:avLst/>
          </a:prstGeom>
          <a:noFill/>
        </p:spPr>
        <p:txBody>
          <a:bodyPr wrap="square" rtlCol="0">
            <a:spAutoFit/>
          </a:bodyPr>
          <a:lstStyle/>
          <a:p>
            <a:r>
              <a:rPr lang="it-IT" dirty="0" smtClean="0">
                <a:solidFill>
                  <a:schemeClr val="bg1"/>
                </a:solidFill>
              </a:rPr>
              <a:t>0</a:t>
            </a:r>
            <a:endParaRPr lang="it-IT" dirty="0">
              <a:solidFill>
                <a:schemeClr val="bg1"/>
              </a:solidFill>
            </a:endParaRPr>
          </a:p>
        </p:txBody>
      </p:sp>
      <p:sp>
        <p:nvSpPr>
          <p:cNvPr id="11" name="CasellaDiTesto 10"/>
          <p:cNvSpPr txBox="1"/>
          <p:nvPr/>
        </p:nvSpPr>
        <p:spPr>
          <a:xfrm>
            <a:off x="6313049" y="5517232"/>
            <a:ext cx="635215" cy="369332"/>
          </a:xfrm>
          <a:prstGeom prst="rect">
            <a:avLst/>
          </a:prstGeom>
          <a:noFill/>
        </p:spPr>
        <p:txBody>
          <a:bodyPr wrap="square" rtlCol="0">
            <a:spAutoFit/>
          </a:bodyPr>
          <a:lstStyle/>
          <a:p>
            <a:r>
              <a:rPr lang="it-IT" dirty="0" smtClean="0">
                <a:solidFill>
                  <a:schemeClr val="bg1"/>
                </a:solidFill>
              </a:rPr>
              <a:t>85+</a:t>
            </a:r>
            <a:endParaRPr lang="it-IT" dirty="0">
              <a:solidFill>
                <a:schemeClr val="bg1"/>
              </a:solidFill>
            </a:endParaRPr>
          </a:p>
        </p:txBody>
      </p:sp>
      <p:sp>
        <p:nvSpPr>
          <p:cNvPr id="12" name="CasellaDiTesto 11"/>
          <p:cNvSpPr txBox="1"/>
          <p:nvPr/>
        </p:nvSpPr>
        <p:spPr>
          <a:xfrm>
            <a:off x="1681215" y="3672171"/>
            <a:ext cx="1584177" cy="369332"/>
          </a:xfrm>
          <a:prstGeom prst="rect">
            <a:avLst/>
          </a:prstGeom>
          <a:noFill/>
        </p:spPr>
        <p:txBody>
          <a:bodyPr wrap="square" rtlCol="0">
            <a:spAutoFit/>
          </a:bodyPr>
          <a:lstStyle/>
          <a:p>
            <a:r>
              <a:rPr lang="it-IT" dirty="0" smtClean="0"/>
              <a:t>TOC = 3.2%</a:t>
            </a:r>
            <a:endParaRPr lang="it-IT" dirty="0"/>
          </a:p>
        </p:txBody>
      </p:sp>
      <p:sp>
        <p:nvSpPr>
          <p:cNvPr id="15" name="CasellaDiTesto 14"/>
          <p:cNvSpPr txBox="1"/>
          <p:nvPr/>
        </p:nvSpPr>
        <p:spPr>
          <a:xfrm>
            <a:off x="6300192" y="3356992"/>
            <a:ext cx="1584177" cy="369332"/>
          </a:xfrm>
          <a:prstGeom prst="rect">
            <a:avLst/>
          </a:prstGeom>
          <a:noFill/>
        </p:spPr>
        <p:txBody>
          <a:bodyPr wrap="square" rtlCol="0">
            <a:spAutoFit/>
          </a:bodyPr>
          <a:lstStyle/>
          <a:p>
            <a:r>
              <a:rPr lang="it-IT" dirty="0" smtClean="0"/>
              <a:t>TOC = 6.1%</a:t>
            </a:r>
            <a:endParaRPr lang="it-IT" dirty="0"/>
          </a:p>
        </p:txBody>
      </p:sp>
    </p:spTree>
    <p:extLst>
      <p:ext uri="{BB962C8B-B14F-4D97-AF65-F5344CB8AC3E}">
        <p14:creationId xmlns:p14="http://schemas.microsoft.com/office/powerpoint/2010/main" val="1693532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880309" y="332656"/>
            <a:ext cx="1319912" cy="523220"/>
          </a:xfrm>
          <a:prstGeom prst="rect">
            <a:avLst/>
          </a:prstGeom>
        </p:spPr>
        <p:txBody>
          <a:bodyPr wrap="none">
            <a:spAutoFit/>
          </a:bodyPr>
          <a:lstStyle/>
          <a:p>
            <a:pPr algn="ctr"/>
            <a:r>
              <a:rPr lang="it-IT" sz="2800" b="1" dirty="0" err="1" smtClean="0"/>
              <a:t>Climate</a:t>
            </a:r>
            <a:endParaRPr lang="it-IT" sz="2800" b="1" dirty="0"/>
          </a:p>
        </p:txBody>
      </p:sp>
      <p:sp>
        <p:nvSpPr>
          <p:cNvPr id="3" name="Rettangolo 2"/>
          <p:cNvSpPr/>
          <p:nvPr/>
        </p:nvSpPr>
        <p:spPr>
          <a:xfrm>
            <a:off x="251520" y="1052736"/>
            <a:ext cx="4572000" cy="5078313"/>
          </a:xfrm>
          <a:prstGeom prst="rect">
            <a:avLst/>
          </a:prstGeom>
        </p:spPr>
        <p:txBody>
          <a:bodyPr>
            <a:spAutoFit/>
          </a:bodyPr>
          <a:lstStyle/>
          <a:p>
            <a:pPr marL="285750" indent="-285750" algn="just">
              <a:buFont typeface="Wingdings" panose="05000000000000000000" pitchFamily="2" charset="2"/>
              <a:buChar char="§"/>
            </a:pPr>
            <a:r>
              <a:rPr lang="en-US" dirty="0"/>
              <a:t>This is probably the most </a:t>
            </a:r>
            <a:r>
              <a:rPr lang="en-US" dirty="0" smtClean="0"/>
              <a:t>important factor </a:t>
            </a:r>
            <a:r>
              <a:rPr lang="en-US" dirty="0"/>
              <a:t>(soils produced from the </a:t>
            </a:r>
            <a:r>
              <a:rPr lang="en-US" dirty="0" smtClean="0"/>
              <a:t>same parent </a:t>
            </a:r>
            <a:r>
              <a:rPr lang="en-US" dirty="0"/>
              <a:t>material under different </a:t>
            </a:r>
            <a:r>
              <a:rPr lang="en-US" dirty="0" smtClean="0"/>
              <a:t>climates contrast. Zonal Soil).</a:t>
            </a:r>
          </a:p>
          <a:p>
            <a:pPr algn="just"/>
            <a:r>
              <a:rPr lang="en-US" dirty="0" smtClean="0"/>
              <a:t> </a:t>
            </a:r>
          </a:p>
          <a:p>
            <a:pPr marL="285750" indent="-285750" algn="just">
              <a:buFont typeface="Wingdings" panose="05000000000000000000" pitchFamily="2" charset="2"/>
              <a:buChar char="§"/>
            </a:pPr>
            <a:r>
              <a:rPr lang="en-US" dirty="0" smtClean="0"/>
              <a:t>Climate </a:t>
            </a:r>
            <a:r>
              <a:rPr lang="en-US" dirty="0"/>
              <a:t>governs the rate </a:t>
            </a:r>
            <a:r>
              <a:rPr lang="en-US" dirty="0" smtClean="0"/>
              <a:t>and type </a:t>
            </a:r>
            <a:r>
              <a:rPr lang="en-US" dirty="0"/>
              <a:t>of soil formation and is also </a:t>
            </a:r>
            <a:r>
              <a:rPr lang="en-US" dirty="0" smtClean="0"/>
              <a:t>the </a:t>
            </a:r>
            <a:r>
              <a:rPr lang="it-IT" dirty="0" err="1" smtClean="0"/>
              <a:t>main</a:t>
            </a:r>
            <a:r>
              <a:rPr lang="it-IT" dirty="0" smtClean="0"/>
              <a:t> </a:t>
            </a:r>
            <a:r>
              <a:rPr lang="it-IT" dirty="0" err="1"/>
              <a:t>determinant</a:t>
            </a:r>
            <a:r>
              <a:rPr lang="it-IT" dirty="0"/>
              <a:t> of </a:t>
            </a:r>
            <a:r>
              <a:rPr lang="it-IT" dirty="0" err="1" smtClean="0"/>
              <a:t>vegetation</a:t>
            </a:r>
            <a:r>
              <a:rPr lang="it-IT" dirty="0"/>
              <a:t> </a:t>
            </a:r>
            <a:r>
              <a:rPr lang="it-IT" dirty="0" err="1" smtClean="0"/>
              <a:t>distribution</a:t>
            </a:r>
            <a:r>
              <a:rPr lang="it-IT" dirty="0" smtClean="0"/>
              <a:t>.</a:t>
            </a:r>
          </a:p>
          <a:p>
            <a:pPr algn="just"/>
            <a:endParaRPr lang="it-IT" dirty="0"/>
          </a:p>
          <a:p>
            <a:pPr marL="285750" indent="-285750" algn="just">
              <a:buFont typeface="Wingdings" panose="05000000000000000000" pitchFamily="2" charset="2"/>
              <a:buChar char="§"/>
            </a:pPr>
            <a:r>
              <a:rPr lang="en-US" dirty="0"/>
              <a:t>Soil climate has two major </a:t>
            </a:r>
            <a:r>
              <a:rPr lang="en-US" dirty="0" smtClean="0"/>
              <a:t>components: </a:t>
            </a:r>
            <a:r>
              <a:rPr lang="it-IT" dirty="0" err="1" smtClean="0"/>
              <a:t>moisture</a:t>
            </a:r>
            <a:r>
              <a:rPr lang="it-IT" dirty="0" smtClean="0"/>
              <a:t> </a:t>
            </a:r>
            <a:r>
              <a:rPr lang="it-IT" dirty="0"/>
              <a:t>(</a:t>
            </a:r>
            <a:r>
              <a:rPr lang="it-IT" dirty="0" err="1"/>
              <a:t>precipitation</a:t>
            </a:r>
            <a:r>
              <a:rPr lang="it-IT" dirty="0"/>
              <a:t>) and </a:t>
            </a:r>
            <a:r>
              <a:rPr lang="it-IT" dirty="0" smtClean="0"/>
              <a:t>temperature, </a:t>
            </a:r>
            <a:r>
              <a:rPr lang="it-IT" dirty="0" err="1" smtClean="0"/>
              <a:t>influencing</a:t>
            </a:r>
            <a:r>
              <a:rPr lang="it-IT" dirty="0" smtClean="0"/>
              <a:t> </a:t>
            </a:r>
            <a:r>
              <a:rPr lang="it-IT" dirty="0" err="1"/>
              <a:t>evaporation</a:t>
            </a:r>
            <a:r>
              <a:rPr lang="it-IT" dirty="0"/>
              <a:t>. </a:t>
            </a:r>
            <a:r>
              <a:rPr lang="it-IT" dirty="0" err="1" smtClean="0"/>
              <a:t>When</a:t>
            </a:r>
            <a:r>
              <a:rPr lang="it-IT" dirty="0"/>
              <a:t> </a:t>
            </a:r>
            <a:r>
              <a:rPr lang="it-IT" dirty="0" err="1" smtClean="0"/>
              <a:t>exceeds</a:t>
            </a:r>
            <a:r>
              <a:rPr lang="it-IT" dirty="0" smtClean="0"/>
              <a:t> </a:t>
            </a:r>
            <a:r>
              <a:rPr lang="it-IT" dirty="0" err="1" smtClean="0"/>
              <a:t>evaporation</a:t>
            </a:r>
            <a:r>
              <a:rPr lang="it-IT" dirty="0" smtClean="0"/>
              <a:t>, </a:t>
            </a:r>
            <a:r>
              <a:rPr lang="en-US" dirty="0" smtClean="0"/>
              <a:t>leaching </a:t>
            </a:r>
            <a:r>
              <a:rPr lang="en-US" dirty="0"/>
              <a:t>of the soil will occur</a:t>
            </a:r>
            <a:r>
              <a:rPr lang="en-US" dirty="0" smtClean="0"/>
              <a:t>.</a:t>
            </a:r>
          </a:p>
          <a:p>
            <a:pPr algn="just"/>
            <a:endParaRPr lang="en-US" dirty="0"/>
          </a:p>
          <a:p>
            <a:pPr marL="285750" indent="-285750" algn="just">
              <a:buFont typeface="Wingdings" panose="05000000000000000000" pitchFamily="2" charset="2"/>
              <a:buChar char="§"/>
            </a:pPr>
            <a:r>
              <a:rPr lang="en-US" dirty="0"/>
              <a:t>Temperature determines the rate </a:t>
            </a:r>
            <a:r>
              <a:rPr lang="en-US" dirty="0" smtClean="0"/>
              <a:t>of reactions</a:t>
            </a:r>
            <a:r>
              <a:rPr lang="en-US" dirty="0"/>
              <a:t>; chemical and biological </a:t>
            </a:r>
            <a:r>
              <a:rPr lang="en-US" dirty="0" smtClean="0"/>
              <a:t>decay and </a:t>
            </a:r>
            <a:r>
              <a:rPr lang="en-US" dirty="0"/>
              <a:t>so has an influence on </a:t>
            </a:r>
            <a:r>
              <a:rPr lang="en-US" dirty="0" smtClean="0"/>
              <a:t>weathering </a:t>
            </a:r>
            <a:r>
              <a:rPr lang="it-IT" dirty="0" smtClean="0"/>
              <a:t>and </a:t>
            </a:r>
            <a:r>
              <a:rPr lang="it-IT" dirty="0" err="1"/>
              <a:t>humification</a:t>
            </a:r>
            <a:r>
              <a:rPr lang="it-IT" dirty="0"/>
              <a:t>.</a:t>
            </a:r>
          </a:p>
        </p:txBody>
      </p:sp>
      <p:pic>
        <p:nvPicPr>
          <p:cNvPr id="6" name="Picture 2" descr="http://media.wiley.com/mrw_images/els/articles/a0022548/image_n/nfgz001.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00221" y="2591987"/>
            <a:ext cx="3860717"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3601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jodel\Didattica\Didattica\Scuola Dottorato Piacenza\Morgex Testa Liconi.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4"/>
            <a:ext cx="9143999" cy="685802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a:spLocks noChangeArrowheads="1"/>
          </p:cNvSpPr>
          <p:nvPr/>
        </p:nvSpPr>
        <p:spPr bwMode="auto">
          <a:xfrm>
            <a:off x="71438" y="-24"/>
            <a:ext cx="9072594" cy="461665"/>
          </a:xfrm>
          <a:prstGeom prst="rect">
            <a:avLst/>
          </a:prstGeom>
          <a:noFill/>
          <a:ln w="9525">
            <a:noFill/>
            <a:miter lim="800000"/>
            <a:headEnd/>
            <a:tailEnd/>
          </a:ln>
          <a:effectLst/>
        </p:spPr>
        <p:txBody>
          <a:bodyPr wrap="square">
            <a:spAutoFit/>
          </a:bodyPr>
          <a:lstStyle/>
          <a:p>
            <a:pPr algn="ctr">
              <a:tabLst>
                <a:tab pos="1371600" algn="l"/>
              </a:tabLst>
            </a:pPr>
            <a:r>
              <a:rPr lang="it-IT" sz="2400" b="1" dirty="0" smtClean="0">
                <a:cs typeface="Times New Roman" pitchFamily="18" charset="0"/>
              </a:rPr>
              <a:t>Morgex – Testa di </a:t>
            </a:r>
            <a:r>
              <a:rPr lang="it-IT" sz="2400" b="1" dirty="0" err="1" smtClean="0">
                <a:cs typeface="Times New Roman" pitchFamily="18" charset="0"/>
              </a:rPr>
              <a:t>Liconi</a:t>
            </a:r>
            <a:r>
              <a:rPr lang="it-IT" sz="2400" b="1" dirty="0" smtClean="0">
                <a:cs typeface="Times New Roman" pitchFamily="18" charset="0"/>
              </a:rPr>
              <a:t> </a:t>
            </a:r>
          </a:p>
        </p:txBody>
      </p:sp>
      <p:sp>
        <p:nvSpPr>
          <p:cNvPr id="6" name="Ovale 5"/>
          <p:cNvSpPr/>
          <p:nvPr/>
        </p:nvSpPr>
        <p:spPr>
          <a:xfrm>
            <a:off x="4714876" y="4286256"/>
            <a:ext cx="142876" cy="14287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descr="P86 (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488" y="1857364"/>
            <a:ext cx="5980176" cy="3959352"/>
          </a:xfrm>
          <a:prstGeom prst="rect">
            <a:avLst/>
          </a:prstGeom>
        </p:spPr>
      </p:pic>
      <p:sp>
        <p:nvSpPr>
          <p:cNvPr id="20" name="CasellaDiTesto 19"/>
          <p:cNvSpPr txBox="1"/>
          <p:nvPr/>
        </p:nvSpPr>
        <p:spPr>
          <a:xfrm>
            <a:off x="426348" y="1012035"/>
            <a:ext cx="852696" cy="646331"/>
          </a:xfrm>
          <a:prstGeom prst="rect">
            <a:avLst/>
          </a:prstGeom>
          <a:solidFill>
            <a:schemeClr val="bg1">
              <a:alpha val="60000"/>
            </a:schemeClr>
          </a:solidFill>
          <a:ln>
            <a:solidFill>
              <a:schemeClr val="bg1"/>
            </a:solidFill>
          </a:ln>
        </p:spPr>
        <p:txBody>
          <a:bodyPr wrap="square" rtlCol="0">
            <a:spAutoFit/>
          </a:bodyPr>
          <a:lstStyle/>
          <a:p>
            <a:r>
              <a:rPr lang="it-IT" sz="1800" b="1" dirty="0" smtClean="0"/>
              <a:t>T &lt;</a:t>
            </a:r>
          </a:p>
          <a:p>
            <a:r>
              <a:rPr lang="it-IT" b="1" dirty="0" smtClean="0"/>
              <a:t>ETP&lt;</a:t>
            </a:r>
            <a:endParaRPr lang="it-IT" sz="1800" b="1" dirty="0"/>
          </a:p>
        </p:txBody>
      </p:sp>
      <p:sp>
        <p:nvSpPr>
          <p:cNvPr id="21" name="Freccia in giù 20"/>
          <p:cNvSpPr/>
          <p:nvPr/>
        </p:nvSpPr>
        <p:spPr>
          <a:xfrm rot="10800000">
            <a:off x="35497" y="980728"/>
            <a:ext cx="316532" cy="53057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3" name="Gruppo 22"/>
          <p:cNvGrpSpPr/>
          <p:nvPr/>
        </p:nvGrpSpPr>
        <p:grpSpPr>
          <a:xfrm>
            <a:off x="5276430" y="1500174"/>
            <a:ext cx="3867569" cy="5357826"/>
            <a:chOff x="5276430" y="1500174"/>
            <a:chExt cx="3867569" cy="5357826"/>
          </a:xfrm>
        </p:grpSpPr>
        <p:pic>
          <p:nvPicPr>
            <p:cNvPr id="9" name="Immagine 8" descr="P86.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76430" y="1500174"/>
              <a:ext cx="3867569" cy="5357826"/>
            </a:xfrm>
            <a:prstGeom prst="rect">
              <a:avLst/>
            </a:prstGeom>
            <a:ln>
              <a:solidFill>
                <a:schemeClr val="accent1"/>
              </a:solidFill>
            </a:ln>
          </p:spPr>
        </p:pic>
        <p:sp>
          <p:nvSpPr>
            <p:cNvPr id="22" name="CasellaDiTesto 21"/>
            <p:cNvSpPr txBox="1"/>
            <p:nvPr/>
          </p:nvSpPr>
          <p:spPr>
            <a:xfrm>
              <a:off x="5357818" y="1571612"/>
              <a:ext cx="3214710" cy="1200329"/>
            </a:xfrm>
            <a:prstGeom prst="rect">
              <a:avLst/>
            </a:prstGeom>
            <a:solidFill>
              <a:schemeClr val="bg1">
                <a:alpha val="60000"/>
              </a:schemeClr>
            </a:solidFill>
            <a:ln>
              <a:solidFill>
                <a:schemeClr val="bg1"/>
              </a:solidFill>
            </a:ln>
          </p:spPr>
          <p:txBody>
            <a:bodyPr wrap="square" rtlCol="0">
              <a:spAutoFit/>
            </a:bodyPr>
            <a:lstStyle/>
            <a:p>
              <a:r>
                <a:rPr lang="it-IT" sz="1800" b="1" dirty="0" smtClean="0"/>
                <a:t>1350 m </a:t>
              </a:r>
              <a:r>
                <a:rPr lang="it-IT" sz="1800" b="1" dirty="0" err="1" smtClean="0"/>
                <a:t>asl</a:t>
              </a:r>
              <a:r>
                <a:rPr lang="it-IT" sz="1800" b="1" dirty="0" smtClean="0"/>
                <a:t>:</a:t>
              </a:r>
            </a:p>
            <a:p>
              <a:r>
                <a:rPr lang="it-IT" sz="1800" b="1" dirty="0" err="1" smtClean="0"/>
                <a:t>Calcisol</a:t>
              </a:r>
              <a:endParaRPr lang="it-IT" b="1" dirty="0"/>
            </a:p>
            <a:p>
              <a:r>
                <a:rPr lang="it-IT" b="1" dirty="0" smtClean="0"/>
                <a:t>CaCO</a:t>
              </a:r>
              <a:r>
                <a:rPr lang="it-IT" b="1" baseline="-25000" dirty="0" smtClean="0"/>
                <a:t>3</a:t>
              </a:r>
              <a:r>
                <a:rPr lang="it-IT" b="1" dirty="0" smtClean="0"/>
                <a:t> in Bk</a:t>
              </a:r>
            </a:p>
            <a:p>
              <a:r>
                <a:rPr lang="it-IT" sz="1800" b="1" dirty="0" smtClean="0"/>
                <a:t>pH 8.6</a:t>
              </a:r>
              <a:endParaRPr lang="it-IT" sz="1800" b="1" dirty="0"/>
            </a:p>
          </p:txBody>
        </p:sp>
      </p:grpSp>
    </p:spTree>
    <p:extLst>
      <p:ext uri="{BB962C8B-B14F-4D97-AF65-F5344CB8AC3E}">
        <p14:creationId xmlns:p14="http://schemas.microsoft.com/office/powerpoint/2010/main" val="36274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par>
                                <p:cTn id="15" presetID="2" presetClass="entr" presetSubtype="4"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par>
                                <p:cTn id="25" presetID="35" presetClass="path" presetSubtype="0" accel="50000" decel="50000" fill="hold" nodeType="withEffect">
                                  <p:stCondLst>
                                    <p:cond delay="0"/>
                                  </p:stCondLst>
                                  <p:childTnLst>
                                    <p:animMotion origin="layout" path="M -1.66667E-6 3.54384E-6 L -0.59566 0.195 " pathEditMode="relative" rAng="0" ptsTypes="AA">
                                      <p:cBhvr>
                                        <p:cTn id="26" dur="1000" fill="hold"/>
                                        <p:tgtEl>
                                          <p:spTgt spid="23"/>
                                        </p:tgtEl>
                                        <p:attrNameLst>
                                          <p:attrName>ppt_x</p:attrName>
                                          <p:attrName>ppt_y</p:attrName>
                                        </p:attrNameLst>
                                      </p:cBhvr>
                                      <p:rCtr x="-29800" y="9700"/>
                                    </p:animMotion>
                                  </p:childTnLst>
                                </p:cTn>
                              </p:par>
                              <p:par>
                                <p:cTn id="27" presetID="6" presetClass="emph" presetSubtype="0" fill="hold" nodeType="withEffect">
                                  <p:stCondLst>
                                    <p:cond delay="0"/>
                                  </p:stCondLst>
                                  <p:childTnLst>
                                    <p:animScale>
                                      <p:cBhvr>
                                        <p:cTn id="28" dur="1000" fill="hold"/>
                                        <p:tgtEl>
                                          <p:spTgt spid="23"/>
                                        </p:tgtEl>
                                      </p:cBhvr>
                                      <p:by x="30000" y="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jodel\Didattica\Didattica\Scuola Dottorato Piacenza\Morgex Testa Liconi.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957392"/>
          </a:xfrm>
          <a:prstGeom prst="rect">
            <a:avLst/>
          </a:prstGeom>
          <a:noFill/>
          <a:extLst>
            <a:ext uri="{909E8E84-426E-40DD-AFC4-6F175D3DCCD1}">
              <a14:hiddenFill xmlns:a14="http://schemas.microsoft.com/office/drawing/2010/main">
                <a:solidFill>
                  <a:srgbClr val="FFFFFF"/>
                </a:solidFill>
              </a14:hiddenFill>
            </a:ext>
          </a:extLst>
        </p:spPr>
      </p:pic>
      <p:pic>
        <p:nvPicPr>
          <p:cNvPr id="13" name="Immagine 12" descr="P87 (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4648" y="877824"/>
            <a:ext cx="3959352" cy="5980176"/>
          </a:xfrm>
          <a:prstGeom prst="rect">
            <a:avLst/>
          </a:prstGeom>
        </p:spPr>
      </p:pic>
      <p:sp>
        <p:nvSpPr>
          <p:cNvPr id="6" name="Ovale 5"/>
          <p:cNvSpPr/>
          <p:nvPr/>
        </p:nvSpPr>
        <p:spPr>
          <a:xfrm>
            <a:off x="4714876" y="4286256"/>
            <a:ext cx="142876" cy="14287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p:cNvSpPr/>
          <p:nvPr/>
        </p:nvSpPr>
        <p:spPr>
          <a:xfrm>
            <a:off x="4786314" y="2857496"/>
            <a:ext cx="142876" cy="14287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descr="P86.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4414" y="4643446"/>
            <a:ext cx="1224395" cy="1696180"/>
          </a:xfrm>
          <a:prstGeom prst="rect">
            <a:avLst/>
          </a:prstGeom>
          <a:ln>
            <a:solidFill>
              <a:schemeClr val="accent1"/>
            </a:solidFill>
          </a:ln>
        </p:spPr>
      </p:pic>
      <p:sp>
        <p:nvSpPr>
          <p:cNvPr id="14" name="CasellaDiTesto 13"/>
          <p:cNvSpPr txBox="1"/>
          <p:nvPr/>
        </p:nvSpPr>
        <p:spPr>
          <a:xfrm>
            <a:off x="357158" y="1071546"/>
            <a:ext cx="852696" cy="646331"/>
          </a:xfrm>
          <a:prstGeom prst="rect">
            <a:avLst/>
          </a:prstGeom>
          <a:solidFill>
            <a:schemeClr val="bg1">
              <a:alpha val="60000"/>
            </a:schemeClr>
          </a:solidFill>
          <a:ln>
            <a:solidFill>
              <a:schemeClr val="bg1"/>
            </a:solidFill>
          </a:ln>
        </p:spPr>
        <p:txBody>
          <a:bodyPr wrap="square" rtlCol="0">
            <a:spAutoFit/>
          </a:bodyPr>
          <a:lstStyle/>
          <a:p>
            <a:r>
              <a:rPr lang="it-IT" sz="1800" b="1" dirty="0" smtClean="0"/>
              <a:t>T &lt;</a:t>
            </a:r>
          </a:p>
          <a:p>
            <a:r>
              <a:rPr lang="it-IT" b="1" dirty="0" smtClean="0"/>
              <a:t>ETP&lt;</a:t>
            </a:r>
            <a:endParaRPr lang="it-IT" sz="1800" b="1" dirty="0"/>
          </a:p>
        </p:txBody>
      </p:sp>
      <p:sp>
        <p:nvSpPr>
          <p:cNvPr id="15" name="Freccia in giù 14"/>
          <p:cNvSpPr/>
          <p:nvPr/>
        </p:nvSpPr>
        <p:spPr>
          <a:xfrm rot="10800000">
            <a:off x="35497" y="980728"/>
            <a:ext cx="316532" cy="49685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0" name="Gruppo 19"/>
          <p:cNvGrpSpPr/>
          <p:nvPr/>
        </p:nvGrpSpPr>
        <p:grpSpPr>
          <a:xfrm>
            <a:off x="5357818" y="1249534"/>
            <a:ext cx="3786182" cy="5608466"/>
            <a:chOff x="5357818" y="1249534"/>
            <a:chExt cx="3786182" cy="5608466"/>
          </a:xfrm>
        </p:grpSpPr>
        <p:pic>
          <p:nvPicPr>
            <p:cNvPr id="10" name="Immagine 9" descr="P87.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57818" y="1249534"/>
              <a:ext cx="3786182" cy="5608466"/>
            </a:xfrm>
            <a:prstGeom prst="rect">
              <a:avLst/>
            </a:prstGeom>
            <a:ln>
              <a:solidFill>
                <a:schemeClr val="accent1"/>
              </a:solidFill>
            </a:ln>
          </p:spPr>
        </p:pic>
        <p:sp>
          <p:nvSpPr>
            <p:cNvPr id="16" name="CasellaDiTesto 15"/>
            <p:cNvSpPr txBox="1"/>
            <p:nvPr/>
          </p:nvSpPr>
          <p:spPr>
            <a:xfrm>
              <a:off x="5429256" y="1285860"/>
              <a:ext cx="3214710" cy="1477328"/>
            </a:xfrm>
            <a:prstGeom prst="rect">
              <a:avLst/>
            </a:prstGeom>
            <a:solidFill>
              <a:schemeClr val="bg1">
                <a:alpha val="60000"/>
              </a:schemeClr>
            </a:solidFill>
            <a:ln>
              <a:solidFill>
                <a:schemeClr val="bg1"/>
              </a:solidFill>
            </a:ln>
          </p:spPr>
          <p:txBody>
            <a:bodyPr wrap="square" rtlCol="0">
              <a:spAutoFit/>
            </a:bodyPr>
            <a:lstStyle/>
            <a:p>
              <a:r>
                <a:rPr lang="it-IT" sz="1800" b="1" dirty="0" smtClean="0"/>
                <a:t>1800 m </a:t>
              </a:r>
              <a:r>
                <a:rPr lang="it-IT" sz="1800" b="1" dirty="0" err="1" smtClean="0"/>
                <a:t>asl</a:t>
              </a:r>
              <a:r>
                <a:rPr lang="it-IT" sz="1800" b="1" dirty="0" smtClean="0"/>
                <a:t>:</a:t>
              </a:r>
            </a:p>
            <a:p>
              <a:r>
                <a:rPr lang="it-IT" sz="1800" b="1" dirty="0" smtClean="0"/>
                <a:t>Cambisol</a:t>
              </a:r>
            </a:p>
            <a:p>
              <a:r>
                <a:rPr lang="it-IT" b="1" dirty="0" err="1" smtClean="0"/>
                <a:t>Dissolution</a:t>
              </a:r>
              <a:r>
                <a:rPr lang="it-IT" b="1" dirty="0" smtClean="0"/>
                <a:t> of CaCO</a:t>
              </a:r>
              <a:r>
                <a:rPr lang="it-IT" b="1" baseline="-25000" dirty="0" smtClean="0"/>
                <a:t>3 </a:t>
              </a:r>
              <a:endParaRPr lang="it-IT" b="1" dirty="0" smtClean="0"/>
            </a:p>
            <a:p>
              <a:r>
                <a:rPr lang="it-IT" sz="1800" b="1" dirty="0" smtClean="0"/>
                <a:t>pH 7.0</a:t>
              </a:r>
            </a:p>
            <a:p>
              <a:r>
                <a:rPr lang="it-IT" b="1" dirty="0" err="1" smtClean="0"/>
                <a:t>Mineral</a:t>
              </a:r>
              <a:r>
                <a:rPr lang="it-IT" b="1" dirty="0" smtClean="0"/>
                <a:t> </a:t>
              </a:r>
              <a:r>
                <a:rPr lang="it-IT" b="1" dirty="0" err="1" smtClean="0"/>
                <a:t>weathering</a:t>
              </a:r>
              <a:endParaRPr lang="it-IT" sz="1800" b="1" dirty="0"/>
            </a:p>
          </p:txBody>
        </p:sp>
      </p:grpSp>
      <p:sp>
        <p:nvSpPr>
          <p:cNvPr id="12" name="Rectangle 2"/>
          <p:cNvSpPr>
            <a:spLocks noChangeArrowheads="1"/>
          </p:cNvSpPr>
          <p:nvPr/>
        </p:nvSpPr>
        <p:spPr bwMode="auto">
          <a:xfrm>
            <a:off x="71438" y="-24"/>
            <a:ext cx="9072594" cy="461665"/>
          </a:xfrm>
          <a:prstGeom prst="rect">
            <a:avLst/>
          </a:prstGeom>
          <a:noFill/>
          <a:ln w="9525">
            <a:noFill/>
            <a:miter lim="800000"/>
            <a:headEnd/>
            <a:tailEnd/>
          </a:ln>
          <a:effectLst/>
        </p:spPr>
        <p:txBody>
          <a:bodyPr wrap="square">
            <a:spAutoFit/>
          </a:bodyPr>
          <a:lstStyle/>
          <a:p>
            <a:pPr algn="ctr">
              <a:tabLst>
                <a:tab pos="1371600" algn="l"/>
              </a:tabLst>
            </a:pPr>
            <a:r>
              <a:rPr lang="it-IT" sz="2400" b="1" dirty="0" smtClean="0">
                <a:cs typeface="Times New Roman" pitchFamily="18" charset="0"/>
              </a:rPr>
              <a:t>Morgex – Testa di </a:t>
            </a:r>
            <a:r>
              <a:rPr lang="it-IT" sz="2400" b="1" dirty="0" err="1" smtClean="0">
                <a:cs typeface="Times New Roman" pitchFamily="18" charset="0"/>
              </a:rPr>
              <a:t>Liconi</a:t>
            </a:r>
            <a:r>
              <a:rPr lang="it-IT" sz="2400" b="1" dirty="0" smtClean="0">
                <a:cs typeface="Times New Roman" pitchFamily="18" charset="0"/>
              </a:rPr>
              <a:t> </a:t>
            </a:r>
          </a:p>
        </p:txBody>
      </p:sp>
    </p:spTree>
    <p:extLst>
      <p:ext uri="{BB962C8B-B14F-4D97-AF65-F5344CB8AC3E}">
        <p14:creationId xmlns:p14="http://schemas.microsoft.com/office/powerpoint/2010/main" val="6167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1000" fill="hold"/>
                                        <p:tgtEl>
                                          <p:spTgt spid="20"/>
                                        </p:tgtEl>
                                      </p:cBhvr>
                                      <p:by x="30000" y="30000"/>
                                    </p:animScale>
                                  </p:childTnLst>
                                </p:cTn>
                              </p:par>
                              <p:par>
                                <p:cTn id="17" presetID="35" presetClass="path" presetSubtype="0" accel="50000" decel="50000" fill="hold" nodeType="withEffect">
                                  <p:stCondLst>
                                    <p:cond delay="0"/>
                                  </p:stCondLst>
                                  <p:childTnLst>
                                    <p:animMotion origin="layout" path="M -1.94444E-6 -2.10965E-6 L -0.57639 0.00347 " pathEditMode="relative" rAng="0" ptsTypes="AA">
                                      <p:cBhvr>
                                        <p:cTn id="18" dur="1000" fill="hold"/>
                                        <p:tgtEl>
                                          <p:spTgt spid="20"/>
                                        </p:tgtEl>
                                        <p:attrNameLst>
                                          <p:attrName>ppt_x</p:attrName>
                                          <p:attrName>ppt_y</p:attrName>
                                        </p:attrNameLst>
                                      </p:cBhvr>
                                      <p:rCtr x="-28800" y="2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5036</TotalTime>
  <Words>1226</Words>
  <Application>Microsoft Office PowerPoint</Application>
  <PresentationFormat>Presentazione su schermo (4:3)</PresentationFormat>
  <Paragraphs>176</Paragraphs>
  <Slides>58</Slides>
  <Notes>10</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58</vt:i4>
      </vt:variant>
    </vt:vector>
  </HeadingPairs>
  <TitlesOfParts>
    <vt:vector size="66" baseType="lpstr">
      <vt:lpstr>Arial</vt:lpstr>
      <vt:lpstr>Calibri</vt:lpstr>
      <vt:lpstr>Rosalind Serif</vt:lpstr>
      <vt:lpstr>StempelGaramond-Roman</vt:lpstr>
      <vt:lpstr>Times New Roman</vt:lpstr>
      <vt:lpstr>TimesNewRomanPSMT</vt:lpstr>
      <vt:lpstr>Wingdings</vt:lpstr>
      <vt:lpstr>Struttura predefinita</vt:lpstr>
      <vt:lpstr>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freppaz</dc:creator>
  <cp:lastModifiedBy>Freppaz</cp:lastModifiedBy>
  <cp:revision>976</cp:revision>
  <dcterms:created xsi:type="dcterms:W3CDTF">2007-07-03T07:39:01Z</dcterms:created>
  <dcterms:modified xsi:type="dcterms:W3CDTF">2017-07-08T06:06:36Z</dcterms:modified>
</cp:coreProperties>
</file>