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1" r:id="rId1"/>
    <p:sldMasterId id="2147483700" r:id="rId2"/>
    <p:sldMasterId id="2147483713" r:id="rId3"/>
    <p:sldMasterId id="2147483716" r:id="rId4"/>
  </p:sldMasterIdLst>
  <p:notesMasterIdLst>
    <p:notesMasterId r:id="rId71"/>
  </p:notesMasterIdLst>
  <p:handoutMasterIdLst>
    <p:handoutMasterId r:id="rId72"/>
  </p:handoutMasterIdLst>
  <p:sldIdLst>
    <p:sldId id="256" r:id="rId5"/>
    <p:sldId id="261" r:id="rId6"/>
    <p:sldId id="270" r:id="rId7"/>
    <p:sldId id="307" r:id="rId8"/>
    <p:sldId id="332" r:id="rId9"/>
    <p:sldId id="315" r:id="rId10"/>
    <p:sldId id="293" r:id="rId11"/>
    <p:sldId id="344" r:id="rId12"/>
    <p:sldId id="334" r:id="rId13"/>
    <p:sldId id="335" r:id="rId14"/>
    <p:sldId id="316" r:id="rId15"/>
    <p:sldId id="340" r:id="rId16"/>
    <p:sldId id="341" r:id="rId17"/>
    <p:sldId id="319" r:id="rId18"/>
    <p:sldId id="308" r:id="rId19"/>
    <p:sldId id="342" r:id="rId20"/>
    <p:sldId id="343" r:id="rId21"/>
    <p:sldId id="320" r:id="rId22"/>
    <p:sldId id="263" r:id="rId23"/>
    <p:sldId id="295" r:id="rId24"/>
    <p:sldId id="321" r:id="rId25"/>
    <p:sldId id="324" r:id="rId26"/>
    <p:sldId id="323" r:id="rId27"/>
    <p:sldId id="272" r:id="rId28"/>
    <p:sldId id="313" r:id="rId29"/>
    <p:sldId id="325" r:id="rId30"/>
    <p:sldId id="326" r:id="rId31"/>
    <p:sldId id="314" r:id="rId32"/>
    <p:sldId id="296" r:id="rId33"/>
    <p:sldId id="345" r:id="rId34"/>
    <p:sldId id="339" r:id="rId35"/>
    <p:sldId id="294" r:id="rId36"/>
    <p:sldId id="306" r:id="rId37"/>
    <p:sldId id="268" r:id="rId38"/>
    <p:sldId id="273" r:id="rId39"/>
    <p:sldId id="286" r:id="rId40"/>
    <p:sldId id="302" r:id="rId41"/>
    <p:sldId id="303" r:id="rId42"/>
    <p:sldId id="304" r:id="rId43"/>
    <p:sldId id="337" r:id="rId44"/>
    <p:sldId id="301" r:id="rId45"/>
    <p:sldId id="338" r:id="rId46"/>
    <p:sldId id="275" r:id="rId47"/>
    <p:sldId id="322" r:id="rId48"/>
    <p:sldId id="288" r:id="rId49"/>
    <p:sldId id="309" r:id="rId50"/>
    <p:sldId id="290" r:id="rId51"/>
    <p:sldId id="291" r:id="rId52"/>
    <p:sldId id="292" r:id="rId53"/>
    <p:sldId id="310" r:id="rId54"/>
    <p:sldId id="311" r:id="rId55"/>
    <p:sldId id="329" r:id="rId56"/>
    <p:sldId id="348" r:id="rId57"/>
    <p:sldId id="312" r:id="rId58"/>
    <p:sldId id="331" r:id="rId59"/>
    <p:sldId id="276" r:id="rId60"/>
    <p:sldId id="278" r:id="rId61"/>
    <p:sldId id="328" r:id="rId62"/>
    <p:sldId id="330" r:id="rId63"/>
    <p:sldId id="347" r:id="rId64"/>
    <p:sldId id="346" r:id="rId65"/>
    <p:sldId id="279" r:id="rId66"/>
    <p:sldId id="280" r:id="rId67"/>
    <p:sldId id="333" r:id="rId68"/>
    <p:sldId id="259" r:id="rId69"/>
    <p:sldId id="260" r:id="rId70"/>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A340"/>
    <a:srgbClr val="9AC327"/>
    <a:srgbClr val="CC3300"/>
    <a:srgbClr val="953735"/>
    <a:srgbClr val="FFFF00"/>
    <a:srgbClr val="BA9C2E"/>
    <a:srgbClr val="36B0D6"/>
    <a:srgbClr val="000000"/>
    <a:srgbClr val="207B3B"/>
    <a:srgbClr val="429E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69C7853C-536D-4A76-A0AE-DD22124D55A5}" styleName="Stile con tema 1 - Colore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8401" autoAdjust="0"/>
  </p:normalViewPr>
  <p:slideViewPr>
    <p:cSldViewPr>
      <p:cViewPr>
        <p:scale>
          <a:sx n="100" d="100"/>
          <a:sy n="100" d="100"/>
        </p:scale>
        <p:origin x="-504" y="20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588"/>
    </p:cViewPr>
  </p:sorterViewPr>
  <p:notesViewPr>
    <p:cSldViewPr>
      <p:cViewPr varScale="1">
        <p:scale>
          <a:sx n="80" d="100"/>
          <a:sy n="80" d="100"/>
        </p:scale>
        <p:origin x="-1974"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861082E-3359-4F3A-AB73-34A4A6E97A38}" type="datetimeFigureOut">
              <a:rPr lang="de-LI" smtClean="0"/>
              <a:t>04.07.2017</a:t>
            </a:fld>
            <a:endParaRPr lang="de-LI"/>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7DC722C-B612-4E53-B88A-A9E9847A3470}" type="slidenum">
              <a:rPr lang="de-LI" smtClean="0"/>
              <a:t>‹N›</a:t>
            </a:fld>
            <a:endParaRPr lang="de-LI"/>
          </a:p>
        </p:txBody>
      </p:sp>
      <p:pic>
        <p:nvPicPr>
          <p:cNvPr id="7" name="Slika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553251" cy="900000"/>
          </a:xfrm>
          <a:prstGeom prst="rect">
            <a:avLst/>
          </a:prstGeom>
        </p:spPr>
      </p:pic>
      <p:sp>
        <p:nvSpPr>
          <p:cNvPr id="9" name="PoljeZBesedilom 8"/>
          <p:cNvSpPr txBox="1"/>
          <p:nvPr/>
        </p:nvSpPr>
        <p:spPr>
          <a:xfrm>
            <a:off x="0" y="8543836"/>
            <a:ext cx="2808312" cy="600164"/>
          </a:xfrm>
          <a:prstGeom prst="rect">
            <a:avLst/>
          </a:prstGeom>
          <a:noFill/>
        </p:spPr>
        <p:txBody>
          <a:bodyPr wrap="square" rtlCol="0">
            <a:spAutoFit/>
          </a:bodyPr>
          <a:lstStyle/>
          <a:p>
            <a:pPr>
              <a:defRPr/>
            </a:pPr>
            <a:r>
              <a:rPr lang="en-US" sz="1100" b="1" dirty="0" smtClean="0">
                <a:solidFill>
                  <a:srgbClr val="68A340"/>
                </a:solidFill>
              </a:rPr>
              <a:t>Linking Alpine Soil Knowledge for</a:t>
            </a:r>
            <a:r>
              <a:rPr lang="sl-SI" sz="1100" b="1" dirty="0" smtClean="0">
                <a:solidFill>
                  <a:srgbClr val="68A340"/>
                </a:solidFill>
              </a:rPr>
              <a:t> </a:t>
            </a:r>
            <a:r>
              <a:rPr lang="sl-SI" sz="1100" b="1" dirty="0" err="1" smtClean="0">
                <a:solidFill>
                  <a:srgbClr val="68A340"/>
                </a:solidFill>
              </a:rPr>
              <a:t>Sustainable</a:t>
            </a:r>
            <a:r>
              <a:rPr lang="sl-SI" sz="1100" b="1" dirty="0" smtClean="0">
                <a:solidFill>
                  <a:srgbClr val="68A340"/>
                </a:solidFill>
              </a:rPr>
              <a:t> </a:t>
            </a:r>
            <a:r>
              <a:rPr lang="sl-SI" sz="1100" b="1" dirty="0" err="1" smtClean="0">
                <a:solidFill>
                  <a:srgbClr val="68A340"/>
                </a:solidFill>
              </a:rPr>
              <a:t>Ecosystem</a:t>
            </a:r>
            <a:r>
              <a:rPr lang="sl-SI" sz="1100" b="1" dirty="0" smtClean="0">
                <a:solidFill>
                  <a:srgbClr val="68A340"/>
                </a:solidFill>
              </a:rPr>
              <a:t> </a:t>
            </a:r>
            <a:r>
              <a:rPr lang="sl-SI" sz="1100" b="1" dirty="0" err="1" smtClean="0">
                <a:solidFill>
                  <a:srgbClr val="68A340"/>
                </a:solidFill>
              </a:rPr>
              <a:t>Management</a:t>
            </a:r>
            <a:r>
              <a:rPr lang="sl-SI" sz="1100" b="1" dirty="0" smtClean="0">
                <a:solidFill>
                  <a:srgbClr val="68A340"/>
                </a:solidFill>
              </a:rPr>
              <a:t> </a:t>
            </a:r>
            <a:r>
              <a:rPr lang="sl-SI" sz="1100" b="1" dirty="0" err="1" smtClean="0">
                <a:solidFill>
                  <a:srgbClr val="68A340"/>
                </a:solidFill>
              </a:rPr>
              <a:t>and</a:t>
            </a:r>
            <a:r>
              <a:rPr lang="sl-SI" sz="1100" b="1" dirty="0" smtClean="0">
                <a:solidFill>
                  <a:srgbClr val="68A340"/>
                </a:solidFill>
              </a:rPr>
              <a:t> </a:t>
            </a:r>
            <a:r>
              <a:rPr lang="sl-SI" sz="1100" b="1" dirty="0" err="1" smtClean="0">
                <a:solidFill>
                  <a:srgbClr val="68A340"/>
                </a:solidFill>
              </a:rPr>
              <a:t>Capacity</a:t>
            </a:r>
            <a:r>
              <a:rPr lang="sl-SI" sz="1100" b="1" dirty="0" smtClean="0">
                <a:solidFill>
                  <a:srgbClr val="68A340"/>
                </a:solidFill>
              </a:rPr>
              <a:t> </a:t>
            </a:r>
            <a:r>
              <a:rPr lang="sl-SI" sz="1100" b="1" dirty="0" err="1" smtClean="0">
                <a:solidFill>
                  <a:srgbClr val="68A340"/>
                </a:solidFill>
              </a:rPr>
              <a:t>Building</a:t>
            </a:r>
            <a:endParaRPr lang="sl-SI" sz="1100" b="1" dirty="0">
              <a:solidFill>
                <a:srgbClr val="68A340"/>
              </a:solidFill>
            </a:endParaRPr>
          </a:p>
        </p:txBody>
      </p:sp>
    </p:spTree>
    <p:extLst>
      <p:ext uri="{BB962C8B-B14F-4D97-AF65-F5344CB8AC3E}">
        <p14:creationId xmlns:p14="http://schemas.microsoft.com/office/powerpoint/2010/main" val="21561610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LI"/>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F458F84-F77D-4B19-931E-72C9D077BCC3}" type="datetimeFigureOut">
              <a:rPr lang="de-LI" smtClean="0"/>
              <a:t>04.07.2017</a:t>
            </a:fld>
            <a:endParaRPr lang="de-LI"/>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LI"/>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LI"/>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LI"/>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BBAF89-276E-4025-8E8B-07C333331018}" type="slidenum">
              <a:rPr lang="de-LI" smtClean="0"/>
              <a:t>‹N›</a:t>
            </a:fld>
            <a:endParaRPr lang="de-LI"/>
          </a:p>
        </p:txBody>
      </p:sp>
    </p:spTree>
    <p:extLst>
      <p:ext uri="{BB962C8B-B14F-4D97-AF65-F5344CB8AC3E}">
        <p14:creationId xmlns:p14="http://schemas.microsoft.com/office/powerpoint/2010/main" val="76300856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
    <p:spTree>
      <p:nvGrpSpPr>
        <p:cNvPr id="1" name=""/>
        <p:cNvGrpSpPr/>
        <p:nvPr/>
      </p:nvGrpSpPr>
      <p:grpSpPr>
        <a:xfrm>
          <a:off x="0" y="0"/>
          <a:ext cx="0" cy="0"/>
          <a:chOff x="0" y="0"/>
          <a:chExt cx="0" cy="0"/>
        </a:xfrm>
      </p:grpSpPr>
      <p:sp>
        <p:nvSpPr>
          <p:cNvPr id="7" name="Inhaltsplatzhalter 2"/>
          <p:cNvSpPr txBox="1">
            <a:spLocks/>
          </p:cNvSpPr>
          <p:nvPr userDrawn="1"/>
        </p:nvSpPr>
        <p:spPr>
          <a:xfrm>
            <a:off x="1206544" y="2348880"/>
            <a:ext cx="6984776" cy="1800199"/>
          </a:xfrm>
          <a:prstGeom prst="rect">
            <a:avLst/>
          </a:prstGeom>
        </p:spPr>
        <p:txBody>
          <a:bodyPr anchor="ctr"/>
          <a:lstStyle>
            <a:lvl1pPr marL="0" indent="0" algn="ctr" defTabSz="914400" rtl="0" eaLnBrk="1" latinLnBrk="0" hangingPunct="1">
              <a:spcBef>
                <a:spcPct val="20000"/>
              </a:spcBef>
              <a:buClr>
                <a:srgbClr val="207B3B"/>
              </a:buClr>
              <a:buFont typeface="Arial" pitchFamily="34" charset="0"/>
              <a:buNone/>
              <a:defRPr sz="4000" b="1" kern="1200" baseline="0">
                <a:solidFill>
                  <a:schemeClr val="tx1"/>
                </a:solidFill>
                <a:latin typeface="Arial" pitchFamily="34" charset="0"/>
                <a:ea typeface="+mn-ea"/>
                <a:cs typeface="Arial" pitchFamily="34" charset="0"/>
              </a:defRPr>
            </a:lvl1pPr>
            <a:lvl2pPr marL="914400" indent="-457200" algn="l" defTabSz="914400" rtl="0" eaLnBrk="1" latinLnBrk="0" hangingPunct="1">
              <a:spcBef>
                <a:spcPct val="20000"/>
              </a:spcBef>
              <a:buClr>
                <a:srgbClr val="207B3B"/>
              </a:buClr>
              <a:buFont typeface="Arial" pitchFamily="34" charset="0"/>
              <a:buChar char="•"/>
              <a:defRPr sz="2800" kern="1200">
                <a:solidFill>
                  <a:schemeClr val="tx1"/>
                </a:solidFill>
                <a:latin typeface="+mn-lt"/>
                <a:ea typeface="+mn-ea"/>
                <a:cs typeface="+mn-cs"/>
              </a:defRPr>
            </a:lvl2pPr>
            <a:lvl3pPr marL="1257300" indent="-342900" algn="l" defTabSz="914400" rtl="0" eaLnBrk="1" latinLnBrk="0" hangingPunct="1">
              <a:spcBef>
                <a:spcPct val="20000"/>
              </a:spcBef>
              <a:buClr>
                <a:srgbClr val="207B3B"/>
              </a:buClr>
              <a:buFont typeface="Arial" pitchFamily="34" charset="0"/>
              <a:buChar char="•"/>
              <a:defRPr sz="2400" kern="1200">
                <a:solidFill>
                  <a:schemeClr val="tx1"/>
                </a:solidFill>
                <a:latin typeface="+mn-lt"/>
                <a:ea typeface="+mn-ea"/>
                <a:cs typeface="+mn-cs"/>
              </a:defRPr>
            </a:lvl3pPr>
            <a:lvl4pPr marL="17145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mn-lt"/>
                <a:ea typeface="+mn-ea"/>
                <a:cs typeface="+mn-cs"/>
              </a:defRPr>
            </a:lvl4pPr>
            <a:lvl5pPr marL="21717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GB" dirty="0"/>
          </a:p>
        </p:txBody>
      </p:sp>
      <p:sp>
        <p:nvSpPr>
          <p:cNvPr id="3" name="Ograda vsebine 2"/>
          <p:cNvSpPr>
            <a:spLocks noGrp="1"/>
          </p:cNvSpPr>
          <p:nvPr>
            <p:ph sz="quarter" idx="10" hasCustomPrompt="1"/>
          </p:nvPr>
        </p:nvSpPr>
        <p:spPr>
          <a:xfrm>
            <a:off x="1403648" y="3068960"/>
            <a:ext cx="6335713" cy="1655762"/>
          </a:xfrm>
          <a:prstGeom prst="rect">
            <a:avLst/>
          </a:prstGeom>
        </p:spPr>
        <p:txBody>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4000"/>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GB" noProof="0" smtClean="0"/>
              <a:t>Enter title of event, date and place</a:t>
            </a:r>
          </a:p>
          <a:p>
            <a:pPr lvl="0"/>
            <a:endParaRPr lang="sl-SI"/>
          </a:p>
        </p:txBody>
      </p:sp>
      <p:sp>
        <p:nvSpPr>
          <p:cNvPr id="13" name="Ograda besedila 12"/>
          <p:cNvSpPr>
            <a:spLocks noGrp="1"/>
          </p:cNvSpPr>
          <p:nvPr>
            <p:ph type="body" sz="quarter" idx="11" hasCustomPrompt="1"/>
          </p:nvPr>
        </p:nvSpPr>
        <p:spPr>
          <a:xfrm>
            <a:off x="323528" y="5805264"/>
            <a:ext cx="2016125" cy="792162"/>
          </a:xfrm>
          <a:prstGeom prst="rect">
            <a:avLst/>
          </a:prstGeom>
        </p:spPr>
        <p:txBody>
          <a:bodyPr/>
          <a:lstStyle>
            <a:lvl1pPr>
              <a:defRPr b="0" baseline="0"/>
            </a:lvl1pPr>
          </a:lstStyle>
          <a:p>
            <a:pPr lvl="0"/>
            <a:r>
              <a:rPr lang="sl-SI" smtClean="0"/>
              <a:t>Insert your logo here</a:t>
            </a:r>
          </a:p>
        </p:txBody>
      </p:sp>
    </p:spTree>
    <p:extLst>
      <p:ext uri="{BB962C8B-B14F-4D97-AF65-F5344CB8AC3E}">
        <p14:creationId xmlns:p14="http://schemas.microsoft.com/office/powerpoint/2010/main" val="360972824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0"/>
            <a:ext cx="7596336" cy="833745"/>
          </a:xfrm>
          <a:prstGeom prst="rect">
            <a:avLst/>
          </a:prstGeom>
        </p:spPr>
        <p:txBody>
          <a:bodyPr/>
          <a:lstStyle>
            <a:lvl1pPr>
              <a:defRPr baseline="0">
                <a:solidFill>
                  <a:srgbClr val="68A340"/>
                </a:solidFill>
              </a:defRPr>
            </a:lvl1pPr>
          </a:lstStyle>
          <a:p>
            <a:r>
              <a:rPr lang="de-CH" smtClean="0"/>
              <a:t>(-title-)</a:t>
            </a:r>
            <a:endParaRPr lang="de-LI" dirty="0"/>
          </a:p>
        </p:txBody>
      </p:sp>
      <p:sp>
        <p:nvSpPr>
          <p:cNvPr id="3" name="Inhaltsplatzhalter 2"/>
          <p:cNvSpPr>
            <a:spLocks noGrp="1"/>
          </p:cNvSpPr>
          <p:nvPr>
            <p:ph idx="1" hasCustomPrompt="1"/>
          </p:nvPr>
        </p:nvSpPr>
        <p:spPr/>
        <p:txBody>
          <a:bodyPr/>
          <a:lstStyle>
            <a:lvl1pPr marL="0" indent="0">
              <a:buClr>
                <a:srgbClr val="207B3B"/>
              </a:buClr>
              <a:buFont typeface="Arial" pitchFamily="34" charset="0"/>
              <a:buNone/>
              <a:defRPr baseline="0"/>
            </a:lvl1pPr>
            <a:lvl2pPr marL="914400" indent="-457200">
              <a:buClr>
                <a:srgbClr val="207B3B"/>
              </a:buClr>
              <a:buFont typeface="Arial" pitchFamily="34" charset="0"/>
              <a:buChar char="•"/>
              <a:defRPr/>
            </a:lvl2pPr>
            <a:lvl3pPr marL="1257300" indent="-342900">
              <a:buClr>
                <a:srgbClr val="207B3B"/>
              </a:buClr>
              <a:buFont typeface="Arial" pitchFamily="34" charset="0"/>
              <a:buChar char="•"/>
              <a:defRPr/>
            </a:lvl3pPr>
            <a:lvl4pPr marL="1714500" indent="-342900">
              <a:buClr>
                <a:srgbClr val="207B3B"/>
              </a:buClr>
              <a:buFont typeface="Arial" pitchFamily="34" charset="0"/>
              <a:buChar char="•"/>
              <a:defRPr/>
            </a:lvl4pPr>
            <a:lvl5pPr marL="2171700" indent="-342900">
              <a:buClr>
                <a:srgbClr val="207B3B"/>
              </a:buClr>
              <a:buFont typeface="Arial" pitchFamily="34" charset="0"/>
              <a:buChar char="•"/>
              <a:defRPr/>
            </a:lvl5pPr>
          </a:lstStyle>
          <a:p>
            <a:pPr lvl="0"/>
            <a:r>
              <a:rPr lang="en-GB" noProof="0" dirty="0" smtClean="0"/>
              <a:t>Insert your text here</a:t>
            </a:r>
            <a:endParaRPr lang="en-GB" noProof="0" dirty="0"/>
          </a:p>
        </p:txBody>
      </p:sp>
      <p:sp>
        <p:nvSpPr>
          <p:cNvPr id="5" name="Foliennummernplatzhalter 5"/>
          <p:cNvSpPr>
            <a:spLocks noGrp="1"/>
          </p:cNvSpPr>
          <p:nvPr>
            <p:ph type="sldNum" sz="quarter" idx="4"/>
          </p:nvPr>
        </p:nvSpPr>
        <p:spPr>
          <a:xfrm>
            <a:off x="8557517" y="6475182"/>
            <a:ext cx="557808" cy="216022"/>
          </a:xfrm>
          <a:prstGeom prst="rect">
            <a:avLst/>
          </a:prstGeom>
        </p:spPr>
        <p:txBody>
          <a:bodyPr anchor="ctr"/>
          <a:lstStyle>
            <a:lvl1pPr algn="ctr">
              <a:defRPr sz="900">
                <a:latin typeface="Zurich BT WGL4" panose="020B0603020202030204" pitchFamily="34" charset="0"/>
                <a:cs typeface="Arial" pitchFamily="34" charset="0"/>
              </a:defRPr>
            </a:lvl1pPr>
          </a:lstStyle>
          <a:p>
            <a:fld id="{6E1062FF-C719-4C24-BC3F-7C18B2DF0F9D}" type="slidenum">
              <a:rPr lang="de-LI" smtClean="0"/>
              <a:pPr/>
              <a:t>‹N›</a:t>
            </a:fld>
            <a:endParaRPr lang="de-LI" dirty="0"/>
          </a:p>
        </p:txBody>
      </p:sp>
      <p:sp>
        <p:nvSpPr>
          <p:cNvPr id="11" name="Ograda besedila 10"/>
          <p:cNvSpPr>
            <a:spLocks noGrp="1"/>
          </p:cNvSpPr>
          <p:nvPr>
            <p:ph type="body" sz="quarter" idx="10" hasCustomPrompt="1"/>
          </p:nvPr>
        </p:nvSpPr>
        <p:spPr>
          <a:xfrm>
            <a:off x="4211960" y="6381328"/>
            <a:ext cx="2592388" cy="287338"/>
          </a:xfrm>
        </p:spPr>
        <p:txBody>
          <a:bodyPr>
            <a:noAutofit/>
          </a:bodyPr>
          <a:lstStyle>
            <a:lvl1pPr algn="l">
              <a:defRPr sz="1200" baseline="0"/>
            </a:lvl1pPr>
          </a:lstStyle>
          <a:p>
            <a:pPr lvl="0"/>
            <a:r>
              <a:rPr lang="sl-SI" smtClean="0"/>
              <a:t>Insert meeting, place and date</a:t>
            </a:r>
            <a:endParaRPr lang="sl-SI"/>
          </a:p>
        </p:txBody>
      </p:sp>
    </p:spTree>
    <p:extLst>
      <p:ext uri="{BB962C8B-B14F-4D97-AF65-F5344CB8AC3E}">
        <p14:creationId xmlns:p14="http://schemas.microsoft.com/office/powerpoint/2010/main" val="88100207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st slide">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0" y="0"/>
            <a:ext cx="7596336" cy="836712"/>
          </a:xfrm>
          <a:prstGeom prst="rect">
            <a:avLst/>
          </a:prstGeom>
        </p:spPr>
        <p:txBody>
          <a:bodyPr/>
          <a:lstStyle>
            <a:lvl1pPr>
              <a:defRPr baseline="0">
                <a:solidFill>
                  <a:srgbClr val="68A340"/>
                </a:solidFill>
                <a:latin typeface="Zurich BT WGL4" panose="020B0603020202030204" pitchFamily="34" charset="0"/>
              </a:defRPr>
            </a:lvl1pPr>
          </a:lstStyle>
          <a:p>
            <a:r>
              <a:rPr lang="de-DE" smtClean="0"/>
              <a:t>(-last slide-)</a:t>
            </a:r>
            <a:endParaRPr lang="de-LI" dirty="0"/>
          </a:p>
        </p:txBody>
      </p:sp>
      <p:sp>
        <p:nvSpPr>
          <p:cNvPr id="13" name="Inhaltsplatzhalter 2"/>
          <p:cNvSpPr>
            <a:spLocks noGrp="1"/>
          </p:cNvSpPr>
          <p:nvPr>
            <p:ph idx="1" hasCustomPrompt="1"/>
          </p:nvPr>
        </p:nvSpPr>
        <p:spPr>
          <a:xfrm>
            <a:off x="539552" y="2204864"/>
            <a:ext cx="5112568" cy="1872208"/>
          </a:xfrm>
        </p:spPr>
        <p:txBody>
          <a:bodyPr/>
          <a:lstStyle>
            <a:lvl1pPr marL="0" marR="0" indent="0" algn="l" defTabSz="914400" rtl="0" eaLnBrk="1" fontAlgn="auto" latinLnBrk="0" hangingPunct="1">
              <a:lnSpc>
                <a:spcPct val="100000"/>
              </a:lnSpc>
              <a:spcBef>
                <a:spcPct val="20000"/>
              </a:spcBef>
              <a:spcAft>
                <a:spcPts val="0"/>
              </a:spcAft>
              <a:buClr>
                <a:srgbClr val="429EDC"/>
              </a:buClr>
              <a:buSzTx/>
              <a:buFont typeface="Courier New" pitchFamily="49" charset="0"/>
              <a:buNone/>
              <a:tabLst/>
              <a:defRPr baseline="0"/>
            </a:lvl1pPr>
            <a:lvl2pPr marL="914400" indent="-457200">
              <a:buClr>
                <a:srgbClr val="207B3B"/>
              </a:buClr>
              <a:buFont typeface="Arial" pitchFamily="34" charset="0"/>
              <a:buChar char="•"/>
              <a:defRPr/>
            </a:lvl2pPr>
            <a:lvl3pPr marL="1257300" indent="-342900">
              <a:buClr>
                <a:srgbClr val="207B3B"/>
              </a:buClr>
              <a:buFont typeface="Arial" pitchFamily="34" charset="0"/>
              <a:buChar char="•"/>
              <a:defRPr/>
            </a:lvl3pPr>
            <a:lvl4pPr marL="1714500" indent="-342900">
              <a:buClr>
                <a:srgbClr val="207B3B"/>
              </a:buClr>
              <a:buFont typeface="Arial" pitchFamily="34" charset="0"/>
              <a:buChar char="•"/>
              <a:defRPr/>
            </a:lvl4pPr>
            <a:lvl5pPr marL="2171700" indent="-342900">
              <a:buClr>
                <a:srgbClr val="207B3B"/>
              </a:buClr>
              <a:buFont typeface="Arial" pitchFamily="34" charset="0"/>
              <a:buChar char="•"/>
              <a:defRPr/>
            </a:lvl5pPr>
          </a:lstStyle>
          <a:p>
            <a:pPr marL="0" marR="0" lvl="0" indent="0" algn="l" defTabSz="914400" rtl="0" eaLnBrk="1" fontAlgn="auto" latinLnBrk="0" hangingPunct="1">
              <a:lnSpc>
                <a:spcPct val="100000"/>
              </a:lnSpc>
              <a:spcBef>
                <a:spcPct val="20000"/>
              </a:spcBef>
              <a:spcAft>
                <a:spcPts val="0"/>
              </a:spcAft>
              <a:buClr>
                <a:srgbClr val="429EDC"/>
              </a:buClr>
              <a:buSzTx/>
              <a:buFont typeface="Courier New" pitchFamily="49" charset="0"/>
              <a:buNone/>
              <a:tabLst/>
              <a:defRPr/>
            </a:pPr>
            <a:r>
              <a:rPr lang="en-GB" noProof="0" dirty="0" smtClean="0"/>
              <a:t>Enter your name and contact data</a:t>
            </a:r>
          </a:p>
        </p:txBody>
      </p:sp>
      <p:sp>
        <p:nvSpPr>
          <p:cNvPr id="6" name="Foliennummernplatzhalter 5"/>
          <p:cNvSpPr>
            <a:spLocks noGrp="1"/>
          </p:cNvSpPr>
          <p:nvPr>
            <p:ph type="sldNum" sz="quarter" idx="4"/>
          </p:nvPr>
        </p:nvSpPr>
        <p:spPr>
          <a:xfrm>
            <a:off x="8557517" y="6475182"/>
            <a:ext cx="557808" cy="216022"/>
          </a:xfrm>
          <a:prstGeom prst="rect">
            <a:avLst/>
          </a:prstGeom>
        </p:spPr>
        <p:txBody>
          <a:bodyPr anchor="ctr"/>
          <a:lstStyle>
            <a:lvl1pPr algn="ctr">
              <a:defRPr sz="900">
                <a:latin typeface="Zurich BT WGL4" panose="020B0603020202030204" pitchFamily="34" charset="0"/>
                <a:cs typeface="Arial" pitchFamily="34" charset="0"/>
              </a:defRPr>
            </a:lvl1pPr>
          </a:lstStyle>
          <a:p>
            <a:fld id="{6E1062FF-C719-4C24-BC3F-7C18B2DF0F9D}" type="slidenum">
              <a:rPr lang="de-LI" smtClean="0"/>
              <a:pPr/>
              <a:t>‹N›</a:t>
            </a:fld>
            <a:endParaRPr lang="de-LI" dirty="0"/>
          </a:p>
        </p:txBody>
      </p:sp>
      <p:sp>
        <p:nvSpPr>
          <p:cNvPr id="3" name="Ograda besedila 2"/>
          <p:cNvSpPr>
            <a:spLocks noGrp="1"/>
          </p:cNvSpPr>
          <p:nvPr>
            <p:ph type="body" sz="quarter" idx="10" hasCustomPrompt="1"/>
          </p:nvPr>
        </p:nvSpPr>
        <p:spPr>
          <a:xfrm>
            <a:off x="4283968" y="6381328"/>
            <a:ext cx="2665413" cy="360363"/>
          </a:xfrm>
        </p:spPr>
        <p:txBody>
          <a:bodyPr>
            <a:noAutofit/>
          </a:bodyPr>
          <a:lstStyle>
            <a:lvl1pPr>
              <a:defRPr sz="1200" baseline="0"/>
            </a:lvl1pPr>
          </a:lstStyle>
          <a:p>
            <a:pPr lvl="0"/>
            <a:r>
              <a:rPr lang="sl-SI" smtClean="0"/>
              <a:t>Insert meeting, place and date</a:t>
            </a:r>
            <a:endParaRPr lang="sl-SI"/>
          </a:p>
        </p:txBody>
      </p:sp>
    </p:spTree>
    <p:extLst>
      <p:ext uri="{BB962C8B-B14F-4D97-AF65-F5344CB8AC3E}">
        <p14:creationId xmlns:p14="http://schemas.microsoft.com/office/powerpoint/2010/main" val="6742574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1">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0"/>
            <a:ext cx="9144000" cy="833745"/>
          </a:xfrm>
          <a:prstGeom prst="rect">
            <a:avLst/>
          </a:prstGeom>
        </p:spPr>
        <p:txBody>
          <a:bodyPr/>
          <a:lstStyle>
            <a:lvl1pPr>
              <a:defRPr baseline="0">
                <a:solidFill>
                  <a:srgbClr val="68A340"/>
                </a:solidFill>
              </a:defRPr>
            </a:lvl1pPr>
          </a:lstStyle>
          <a:p>
            <a:r>
              <a:rPr lang="de-CH" smtClean="0"/>
              <a:t>(-title-)</a:t>
            </a:r>
            <a:endParaRPr lang="de-LI" dirty="0"/>
          </a:p>
        </p:txBody>
      </p:sp>
      <p:sp>
        <p:nvSpPr>
          <p:cNvPr id="3" name="Inhaltsplatzhalter 2"/>
          <p:cNvSpPr>
            <a:spLocks noGrp="1"/>
          </p:cNvSpPr>
          <p:nvPr>
            <p:ph idx="1" hasCustomPrompt="1"/>
          </p:nvPr>
        </p:nvSpPr>
        <p:spPr/>
        <p:txBody>
          <a:bodyPr/>
          <a:lstStyle>
            <a:lvl1pPr marL="0" indent="0">
              <a:buClr>
                <a:srgbClr val="207B3B"/>
              </a:buClr>
              <a:buFont typeface="Arial" pitchFamily="34" charset="0"/>
              <a:buNone/>
              <a:defRPr baseline="0"/>
            </a:lvl1pPr>
            <a:lvl2pPr marL="914400" indent="-457200">
              <a:buClr>
                <a:srgbClr val="207B3B"/>
              </a:buClr>
              <a:buFont typeface="Arial" pitchFamily="34" charset="0"/>
              <a:buChar char="•"/>
              <a:defRPr/>
            </a:lvl2pPr>
            <a:lvl3pPr marL="1257300" indent="-342900">
              <a:buClr>
                <a:srgbClr val="207B3B"/>
              </a:buClr>
              <a:buFont typeface="Arial" pitchFamily="34" charset="0"/>
              <a:buChar char="•"/>
              <a:defRPr/>
            </a:lvl3pPr>
            <a:lvl4pPr marL="1714500" indent="-342900">
              <a:buClr>
                <a:srgbClr val="207B3B"/>
              </a:buClr>
              <a:buFont typeface="Arial" pitchFamily="34" charset="0"/>
              <a:buChar char="•"/>
              <a:defRPr/>
            </a:lvl4pPr>
            <a:lvl5pPr marL="2171700" indent="-342900">
              <a:buClr>
                <a:srgbClr val="207B3B"/>
              </a:buClr>
              <a:buFont typeface="Arial" pitchFamily="34" charset="0"/>
              <a:buChar char="•"/>
              <a:defRPr/>
            </a:lvl5pPr>
          </a:lstStyle>
          <a:p>
            <a:pPr lvl="0"/>
            <a:r>
              <a:rPr lang="en-GB" noProof="0" dirty="0" smtClean="0"/>
              <a:t>Insert your text here</a:t>
            </a:r>
            <a:endParaRPr lang="en-GB" noProof="0" dirty="0"/>
          </a:p>
        </p:txBody>
      </p:sp>
      <p:sp>
        <p:nvSpPr>
          <p:cNvPr id="11" name="Ograda besedila 10"/>
          <p:cNvSpPr>
            <a:spLocks noGrp="1"/>
          </p:cNvSpPr>
          <p:nvPr>
            <p:ph type="body" sz="quarter" idx="10" hasCustomPrompt="1"/>
          </p:nvPr>
        </p:nvSpPr>
        <p:spPr>
          <a:xfrm>
            <a:off x="4211960" y="6381328"/>
            <a:ext cx="2592388" cy="287338"/>
          </a:xfrm>
        </p:spPr>
        <p:txBody>
          <a:bodyPr>
            <a:noAutofit/>
          </a:bodyPr>
          <a:lstStyle>
            <a:lvl1pPr algn="l">
              <a:defRPr sz="1200" baseline="0"/>
            </a:lvl1pPr>
          </a:lstStyle>
          <a:p>
            <a:pPr lvl="0"/>
            <a:r>
              <a:rPr lang="sl-SI" smtClean="0"/>
              <a:t>Insert meeting, place and date</a:t>
            </a:r>
            <a:endParaRPr lang="sl-SI"/>
          </a:p>
        </p:txBody>
      </p:sp>
    </p:spTree>
    <p:extLst>
      <p:ext uri="{BB962C8B-B14F-4D97-AF65-F5344CB8AC3E}">
        <p14:creationId xmlns:p14="http://schemas.microsoft.com/office/powerpoint/2010/main" val="225821815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st slide1">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0" y="0"/>
            <a:ext cx="9144000" cy="836712"/>
          </a:xfrm>
          <a:prstGeom prst="rect">
            <a:avLst/>
          </a:prstGeom>
        </p:spPr>
        <p:txBody>
          <a:bodyPr/>
          <a:lstStyle>
            <a:lvl1pPr>
              <a:defRPr baseline="0">
                <a:solidFill>
                  <a:srgbClr val="68A340"/>
                </a:solidFill>
                <a:latin typeface="Zurich BT WGL4" panose="020B0603020202030204" pitchFamily="34" charset="0"/>
              </a:defRPr>
            </a:lvl1pPr>
          </a:lstStyle>
          <a:p>
            <a:r>
              <a:rPr lang="de-DE" smtClean="0"/>
              <a:t>(-last slide-)</a:t>
            </a:r>
            <a:endParaRPr lang="de-LI" dirty="0"/>
          </a:p>
        </p:txBody>
      </p:sp>
      <p:sp>
        <p:nvSpPr>
          <p:cNvPr id="13" name="Inhaltsplatzhalter 2"/>
          <p:cNvSpPr>
            <a:spLocks noGrp="1"/>
          </p:cNvSpPr>
          <p:nvPr>
            <p:ph idx="1" hasCustomPrompt="1"/>
          </p:nvPr>
        </p:nvSpPr>
        <p:spPr>
          <a:xfrm>
            <a:off x="539552" y="2204864"/>
            <a:ext cx="5112568" cy="1872208"/>
          </a:xfrm>
        </p:spPr>
        <p:txBody>
          <a:bodyPr/>
          <a:lstStyle>
            <a:lvl1pPr marL="0" marR="0" indent="0" algn="l" defTabSz="914400" rtl="0" eaLnBrk="1" fontAlgn="auto" latinLnBrk="0" hangingPunct="1">
              <a:lnSpc>
                <a:spcPct val="100000"/>
              </a:lnSpc>
              <a:spcBef>
                <a:spcPct val="20000"/>
              </a:spcBef>
              <a:spcAft>
                <a:spcPts val="0"/>
              </a:spcAft>
              <a:buClr>
                <a:srgbClr val="429EDC"/>
              </a:buClr>
              <a:buSzTx/>
              <a:buFont typeface="Courier New" pitchFamily="49" charset="0"/>
              <a:buNone/>
              <a:tabLst/>
              <a:defRPr baseline="0"/>
            </a:lvl1pPr>
            <a:lvl2pPr marL="914400" indent="-457200">
              <a:buClr>
                <a:srgbClr val="207B3B"/>
              </a:buClr>
              <a:buFont typeface="Arial" pitchFamily="34" charset="0"/>
              <a:buChar char="•"/>
              <a:defRPr/>
            </a:lvl2pPr>
            <a:lvl3pPr marL="1257300" indent="-342900">
              <a:buClr>
                <a:srgbClr val="207B3B"/>
              </a:buClr>
              <a:buFont typeface="Arial" pitchFamily="34" charset="0"/>
              <a:buChar char="•"/>
              <a:defRPr/>
            </a:lvl3pPr>
            <a:lvl4pPr marL="1714500" indent="-342900">
              <a:buClr>
                <a:srgbClr val="207B3B"/>
              </a:buClr>
              <a:buFont typeface="Arial" pitchFamily="34" charset="0"/>
              <a:buChar char="•"/>
              <a:defRPr/>
            </a:lvl4pPr>
            <a:lvl5pPr marL="2171700" indent="-342900">
              <a:buClr>
                <a:srgbClr val="207B3B"/>
              </a:buClr>
              <a:buFont typeface="Arial" pitchFamily="34" charset="0"/>
              <a:buChar char="•"/>
              <a:defRPr/>
            </a:lvl5pPr>
          </a:lstStyle>
          <a:p>
            <a:pPr marL="0" marR="0" lvl="0" indent="0" algn="l" defTabSz="914400" rtl="0" eaLnBrk="1" fontAlgn="auto" latinLnBrk="0" hangingPunct="1">
              <a:lnSpc>
                <a:spcPct val="100000"/>
              </a:lnSpc>
              <a:spcBef>
                <a:spcPct val="20000"/>
              </a:spcBef>
              <a:spcAft>
                <a:spcPts val="0"/>
              </a:spcAft>
              <a:buClr>
                <a:srgbClr val="429EDC"/>
              </a:buClr>
              <a:buSzTx/>
              <a:buFont typeface="Courier New" pitchFamily="49" charset="0"/>
              <a:buNone/>
              <a:tabLst/>
              <a:defRPr/>
            </a:pPr>
            <a:r>
              <a:rPr lang="en-GB" noProof="0" dirty="0" smtClean="0"/>
              <a:t>Enter your name and contact data</a:t>
            </a:r>
          </a:p>
        </p:txBody>
      </p:sp>
      <p:sp>
        <p:nvSpPr>
          <p:cNvPr id="3" name="Ograda besedila 2"/>
          <p:cNvSpPr>
            <a:spLocks noGrp="1"/>
          </p:cNvSpPr>
          <p:nvPr>
            <p:ph type="body" sz="quarter" idx="10" hasCustomPrompt="1"/>
          </p:nvPr>
        </p:nvSpPr>
        <p:spPr>
          <a:xfrm>
            <a:off x="4283968" y="6381328"/>
            <a:ext cx="2665413" cy="360363"/>
          </a:xfrm>
        </p:spPr>
        <p:txBody>
          <a:bodyPr>
            <a:noAutofit/>
          </a:bodyPr>
          <a:lstStyle>
            <a:lvl1pPr>
              <a:defRPr sz="1200" baseline="0"/>
            </a:lvl1pPr>
          </a:lstStyle>
          <a:p>
            <a:pPr lvl="0"/>
            <a:r>
              <a:rPr lang="sl-SI" smtClean="0"/>
              <a:t>Insert meeting, place and date</a:t>
            </a:r>
            <a:endParaRPr lang="sl-SI"/>
          </a:p>
        </p:txBody>
      </p:sp>
    </p:spTree>
    <p:extLst>
      <p:ext uri="{BB962C8B-B14F-4D97-AF65-F5344CB8AC3E}">
        <p14:creationId xmlns:p14="http://schemas.microsoft.com/office/powerpoint/2010/main" val="203625092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_background">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0" y="0"/>
            <a:ext cx="7596336" cy="833745"/>
          </a:xfrm>
          <a:prstGeom prst="rect">
            <a:avLst/>
          </a:prstGeom>
        </p:spPr>
        <p:txBody>
          <a:bodyPr/>
          <a:lstStyle>
            <a:lvl1pPr>
              <a:defRPr baseline="0">
                <a:solidFill>
                  <a:srgbClr val="68A340"/>
                </a:solidFill>
              </a:defRPr>
            </a:lvl1pPr>
          </a:lstStyle>
          <a:p>
            <a:r>
              <a:rPr lang="de-CH" smtClean="0"/>
              <a:t>(-title-)</a:t>
            </a:r>
            <a:endParaRPr lang="de-LI" dirty="0"/>
          </a:p>
        </p:txBody>
      </p:sp>
      <p:sp>
        <p:nvSpPr>
          <p:cNvPr id="3" name="Inhaltsplatzhalter 2"/>
          <p:cNvSpPr>
            <a:spLocks noGrp="1"/>
          </p:cNvSpPr>
          <p:nvPr>
            <p:ph idx="1" hasCustomPrompt="1"/>
          </p:nvPr>
        </p:nvSpPr>
        <p:spPr/>
        <p:txBody>
          <a:bodyPr/>
          <a:lstStyle>
            <a:lvl1pPr marL="0" indent="0">
              <a:buClr>
                <a:srgbClr val="207B3B"/>
              </a:buClr>
              <a:buFont typeface="Arial" pitchFamily="34" charset="0"/>
              <a:buNone/>
              <a:defRPr baseline="0"/>
            </a:lvl1pPr>
            <a:lvl2pPr marL="914400" indent="-457200">
              <a:buClr>
                <a:srgbClr val="207B3B"/>
              </a:buClr>
              <a:buFont typeface="Arial" pitchFamily="34" charset="0"/>
              <a:buChar char="•"/>
              <a:defRPr/>
            </a:lvl2pPr>
            <a:lvl3pPr marL="1257300" indent="-342900">
              <a:buClr>
                <a:srgbClr val="207B3B"/>
              </a:buClr>
              <a:buFont typeface="Arial" pitchFamily="34" charset="0"/>
              <a:buChar char="•"/>
              <a:defRPr/>
            </a:lvl3pPr>
            <a:lvl4pPr marL="1714500" indent="-342900">
              <a:buClr>
                <a:srgbClr val="207B3B"/>
              </a:buClr>
              <a:buFont typeface="Arial" pitchFamily="34" charset="0"/>
              <a:buChar char="•"/>
              <a:defRPr/>
            </a:lvl4pPr>
            <a:lvl5pPr marL="2171700" indent="-342900">
              <a:buClr>
                <a:srgbClr val="207B3B"/>
              </a:buClr>
              <a:buFont typeface="Arial" pitchFamily="34" charset="0"/>
              <a:buChar char="•"/>
              <a:defRPr/>
            </a:lvl5pPr>
          </a:lstStyle>
          <a:p>
            <a:pPr lvl="0"/>
            <a:r>
              <a:rPr lang="en-GB" noProof="0" dirty="0" smtClean="0"/>
              <a:t>Insert your text here</a:t>
            </a:r>
            <a:endParaRPr lang="en-GB" noProof="0" dirty="0"/>
          </a:p>
        </p:txBody>
      </p:sp>
      <p:sp>
        <p:nvSpPr>
          <p:cNvPr id="5" name="Foliennummernplatzhalter 5"/>
          <p:cNvSpPr>
            <a:spLocks noGrp="1"/>
          </p:cNvSpPr>
          <p:nvPr>
            <p:ph type="sldNum" sz="quarter" idx="4"/>
          </p:nvPr>
        </p:nvSpPr>
        <p:spPr>
          <a:xfrm>
            <a:off x="8557517" y="6475182"/>
            <a:ext cx="557808" cy="216022"/>
          </a:xfrm>
          <a:prstGeom prst="rect">
            <a:avLst/>
          </a:prstGeom>
        </p:spPr>
        <p:txBody>
          <a:bodyPr anchor="ctr"/>
          <a:lstStyle>
            <a:lvl1pPr algn="ctr">
              <a:defRPr sz="900">
                <a:latin typeface="Zurich BT WGL4" panose="020B0603020202030204" pitchFamily="34" charset="0"/>
                <a:cs typeface="Arial" pitchFamily="34" charset="0"/>
              </a:defRPr>
            </a:lvl1pPr>
          </a:lstStyle>
          <a:p>
            <a:fld id="{6E1062FF-C719-4C24-BC3F-7C18B2DF0F9D}" type="slidenum">
              <a:rPr lang="de-LI" smtClean="0">
                <a:solidFill>
                  <a:prstClr val="black"/>
                </a:solidFill>
              </a:rPr>
              <a:pPr/>
              <a:t>‹N›</a:t>
            </a:fld>
            <a:endParaRPr lang="de-LI" dirty="0">
              <a:solidFill>
                <a:prstClr val="black"/>
              </a:solidFill>
            </a:endParaRPr>
          </a:p>
        </p:txBody>
      </p:sp>
      <p:sp>
        <p:nvSpPr>
          <p:cNvPr id="11" name="Ograda besedila 10"/>
          <p:cNvSpPr>
            <a:spLocks noGrp="1"/>
          </p:cNvSpPr>
          <p:nvPr>
            <p:ph type="body" sz="quarter" idx="10" hasCustomPrompt="1"/>
          </p:nvPr>
        </p:nvSpPr>
        <p:spPr>
          <a:xfrm>
            <a:off x="4211960" y="6381328"/>
            <a:ext cx="2592388" cy="287338"/>
          </a:xfrm>
        </p:spPr>
        <p:txBody>
          <a:bodyPr>
            <a:noAutofit/>
          </a:bodyPr>
          <a:lstStyle>
            <a:lvl1pPr algn="l">
              <a:defRPr sz="1200" baseline="0"/>
            </a:lvl1pPr>
          </a:lstStyle>
          <a:p>
            <a:pPr lvl="0"/>
            <a:r>
              <a:rPr lang="sl-SI" smtClean="0"/>
              <a:t>Insert meeting, place and date</a:t>
            </a:r>
            <a:endParaRPr lang="sl-SI"/>
          </a:p>
        </p:txBody>
      </p:sp>
    </p:spTree>
    <p:extLst>
      <p:ext uri="{BB962C8B-B14F-4D97-AF65-F5344CB8AC3E}">
        <p14:creationId xmlns:p14="http://schemas.microsoft.com/office/powerpoint/2010/main" val="19397470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st slide_background">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0" y="0"/>
            <a:ext cx="7596336" cy="836712"/>
          </a:xfrm>
          <a:prstGeom prst="rect">
            <a:avLst/>
          </a:prstGeom>
        </p:spPr>
        <p:txBody>
          <a:bodyPr/>
          <a:lstStyle>
            <a:lvl1pPr>
              <a:defRPr baseline="0">
                <a:solidFill>
                  <a:srgbClr val="68A340"/>
                </a:solidFill>
                <a:latin typeface="Zurich BT WGL4" panose="020B0603020202030204" pitchFamily="34" charset="0"/>
              </a:defRPr>
            </a:lvl1pPr>
          </a:lstStyle>
          <a:p>
            <a:r>
              <a:rPr lang="de-DE" smtClean="0"/>
              <a:t>(-last slide-)</a:t>
            </a:r>
            <a:endParaRPr lang="de-LI" dirty="0"/>
          </a:p>
        </p:txBody>
      </p:sp>
      <p:sp>
        <p:nvSpPr>
          <p:cNvPr id="13" name="Inhaltsplatzhalter 2"/>
          <p:cNvSpPr>
            <a:spLocks noGrp="1"/>
          </p:cNvSpPr>
          <p:nvPr>
            <p:ph idx="1" hasCustomPrompt="1"/>
          </p:nvPr>
        </p:nvSpPr>
        <p:spPr>
          <a:xfrm>
            <a:off x="539552" y="2204864"/>
            <a:ext cx="5112568" cy="1872208"/>
          </a:xfrm>
        </p:spPr>
        <p:txBody>
          <a:bodyPr/>
          <a:lstStyle>
            <a:lvl1pPr marL="0" marR="0" indent="0" algn="l" defTabSz="914400" rtl="0" eaLnBrk="1" fontAlgn="auto" latinLnBrk="0" hangingPunct="1">
              <a:lnSpc>
                <a:spcPct val="100000"/>
              </a:lnSpc>
              <a:spcBef>
                <a:spcPct val="20000"/>
              </a:spcBef>
              <a:spcAft>
                <a:spcPts val="0"/>
              </a:spcAft>
              <a:buClr>
                <a:srgbClr val="429EDC"/>
              </a:buClr>
              <a:buSzTx/>
              <a:buFont typeface="Courier New" pitchFamily="49" charset="0"/>
              <a:buNone/>
              <a:tabLst/>
              <a:defRPr baseline="0"/>
            </a:lvl1pPr>
            <a:lvl2pPr marL="914400" indent="-457200">
              <a:buClr>
                <a:srgbClr val="207B3B"/>
              </a:buClr>
              <a:buFont typeface="Arial" pitchFamily="34" charset="0"/>
              <a:buChar char="•"/>
              <a:defRPr/>
            </a:lvl2pPr>
            <a:lvl3pPr marL="1257300" indent="-342900">
              <a:buClr>
                <a:srgbClr val="207B3B"/>
              </a:buClr>
              <a:buFont typeface="Arial" pitchFamily="34" charset="0"/>
              <a:buChar char="•"/>
              <a:defRPr/>
            </a:lvl3pPr>
            <a:lvl4pPr marL="1714500" indent="-342900">
              <a:buClr>
                <a:srgbClr val="207B3B"/>
              </a:buClr>
              <a:buFont typeface="Arial" pitchFamily="34" charset="0"/>
              <a:buChar char="•"/>
              <a:defRPr/>
            </a:lvl4pPr>
            <a:lvl5pPr marL="2171700" indent="-342900">
              <a:buClr>
                <a:srgbClr val="207B3B"/>
              </a:buClr>
              <a:buFont typeface="Arial" pitchFamily="34" charset="0"/>
              <a:buChar char="•"/>
              <a:defRPr/>
            </a:lvl5pPr>
          </a:lstStyle>
          <a:p>
            <a:pPr marL="0" marR="0" lvl="0" indent="0" algn="l" defTabSz="914400" rtl="0" eaLnBrk="1" fontAlgn="auto" latinLnBrk="0" hangingPunct="1">
              <a:lnSpc>
                <a:spcPct val="100000"/>
              </a:lnSpc>
              <a:spcBef>
                <a:spcPct val="20000"/>
              </a:spcBef>
              <a:spcAft>
                <a:spcPts val="0"/>
              </a:spcAft>
              <a:buClr>
                <a:srgbClr val="429EDC"/>
              </a:buClr>
              <a:buSzTx/>
              <a:buFont typeface="Courier New" pitchFamily="49" charset="0"/>
              <a:buNone/>
              <a:tabLst/>
              <a:defRPr/>
            </a:pPr>
            <a:r>
              <a:rPr lang="en-GB" noProof="0" dirty="0" smtClean="0"/>
              <a:t>Enter your name and contact data</a:t>
            </a:r>
          </a:p>
        </p:txBody>
      </p:sp>
      <p:sp>
        <p:nvSpPr>
          <p:cNvPr id="6" name="Foliennummernplatzhalter 5"/>
          <p:cNvSpPr>
            <a:spLocks noGrp="1"/>
          </p:cNvSpPr>
          <p:nvPr>
            <p:ph type="sldNum" sz="quarter" idx="4"/>
          </p:nvPr>
        </p:nvSpPr>
        <p:spPr>
          <a:xfrm>
            <a:off x="8557517" y="6475182"/>
            <a:ext cx="557808" cy="216022"/>
          </a:xfrm>
          <a:prstGeom prst="rect">
            <a:avLst/>
          </a:prstGeom>
        </p:spPr>
        <p:txBody>
          <a:bodyPr anchor="ctr"/>
          <a:lstStyle>
            <a:lvl1pPr algn="ctr">
              <a:defRPr sz="900">
                <a:latin typeface="Zurich BT WGL4" panose="020B0603020202030204" pitchFamily="34" charset="0"/>
                <a:cs typeface="Arial" pitchFamily="34" charset="0"/>
              </a:defRPr>
            </a:lvl1pPr>
          </a:lstStyle>
          <a:p>
            <a:fld id="{6E1062FF-C719-4C24-BC3F-7C18B2DF0F9D}" type="slidenum">
              <a:rPr lang="de-LI" smtClean="0">
                <a:solidFill>
                  <a:prstClr val="black"/>
                </a:solidFill>
              </a:rPr>
              <a:pPr/>
              <a:t>‹N›</a:t>
            </a:fld>
            <a:endParaRPr lang="de-LI" dirty="0">
              <a:solidFill>
                <a:prstClr val="black"/>
              </a:solidFill>
            </a:endParaRPr>
          </a:p>
        </p:txBody>
      </p:sp>
      <p:sp>
        <p:nvSpPr>
          <p:cNvPr id="3" name="Ograda besedila 2"/>
          <p:cNvSpPr>
            <a:spLocks noGrp="1"/>
          </p:cNvSpPr>
          <p:nvPr>
            <p:ph type="body" sz="quarter" idx="10" hasCustomPrompt="1"/>
          </p:nvPr>
        </p:nvSpPr>
        <p:spPr>
          <a:xfrm>
            <a:off x="4283968" y="6381328"/>
            <a:ext cx="2665413" cy="360363"/>
          </a:xfrm>
        </p:spPr>
        <p:txBody>
          <a:bodyPr>
            <a:noAutofit/>
          </a:bodyPr>
          <a:lstStyle>
            <a:lvl1pPr>
              <a:defRPr sz="1200" baseline="0"/>
            </a:lvl1pPr>
          </a:lstStyle>
          <a:p>
            <a:pPr lvl="0"/>
            <a:r>
              <a:rPr lang="sl-SI" smtClean="0"/>
              <a:t>Insert meeting, place and date</a:t>
            </a:r>
            <a:endParaRPr lang="sl-SI"/>
          </a:p>
        </p:txBody>
      </p:sp>
    </p:spTree>
    <p:extLst>
      <p:ext uri="{BB962C8B-B14F-4D97-AF65-F5344CB8AC3E}">
        <p14:creationId xmlns:p14="http://schemas.microsoft.com/office/powerpoint/2010/main" val="165663066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Fare clic per modificare lo stile del titolo</a:t>
            </a:r>
            <a:endParaRPr lang="en-US"/>
          </a:p>
        </p:txBody>
      </p:sp>
      <p:sp>
        <p:nvSpPr>
          <p:cNvPr id="3" name="Content Placeholder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Date Placeholder 3"/>
          <p:cNvSpPr>
            <a:spLocks noGrp="1"/>
          </p:cNvSpPr>
          <p:nvPr>
            <p:ph type="dt" sz="half" idx="10"/>
          </p:nvPr>
        </p:nvSpPr>
        <p:spPr>
          <a:xfrm>
            <a:off x="457200" y="18288"/>
            <a:ext cx="2895600" cy="329184"/>
          </a:xfrm>
          <a:prstGeom prst="rect">
            <a:avLst/>
          </a:prstGeom>
        </p:spPr>
        <p:txBody>
          <a:bodyPr/>
          <a:lstStyle/>
          <a:p>
            <a:fld id="{4F078BBD-83F8-4465-B679-D407BC5E1769}" type="datetimeFigureOut">
              <a:rPr lang="it-IT" smtClean="0"/>
              <a:t>04/07/2017</a:t>
            </a:fld>
            <a:endParaRPr lang="it-IT"/>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endParaRPr lang="it-IT"/>
          </a:p>
        </p:txBody>
      </p:sp>
      <p:sp>
        <p:nvSpPr>
          <p:cNvPr id="6" name="Slide Number Placeholder 5"/>
          <p:cNvSpPr>
            <a:spLocks noGrp="1"/>
          </p:cNvSpPr>
          <p:nvPr>
            <p:ph type="sldNum" sz="quarter" idx="12"/>
          </p:nvPr>
        </p:nvSpPr>
        <p:spPr/>
        <p:txBody>
          <a:bodyPr/>
          <a:lstStyle/>
          <a:p>
            <a:fld id="{CE1144CC-C918-4C78-AA53-D2E259931F4F}" type="slidenum">
              <a:rPr lang="it-IT" smtClean="0"/>
              <a:t>‹N›</a:t>
            </a:fld>
            <a:endParaRPr lang="it-IT"/>
          </a:p>
        </p:txBody>
      </p:sp>
    </p:spTree>
    <p:extLst>
      <p:ext uri="{BB962C8B-B14F-4D97-AF65-F5344CB8AC3E}">
        <p14:creationId xmlns:p14="http://schemas.microsoft.com/office/powerpoint/2010/main" val="6816867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image" Target="../media/image4.jpe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image" Target="../media/image1.jpeg"/><Relationship Id="rId5" Type="http://schemas.openxmlformats.org/officeDocument/2006/relationships/image" Target="../media/image4.jpe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2" descr="C:\Users\petram\Desktop\ppt_Links4Soils.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PetraM\PROJEKTI\Tekoči\Links4Soils\Links4Soils_template _novo\Links4Soils_logo_RGB 982x569.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444208" y="5229200"/>
            <a:ext cx="2590823" cy="1501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jozehl\Downloads\Splet in Logo\L4S only Sign-Lins4Sols no back.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9512" y="620688"/>
            <a:ext cx="8691565" cy="2276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0272174"/>
      </p:ext>
    </p:extLst>
  </p:cSld>
  <p:clrMap bg1="lt1" tx1="dk1" bg2="lt2" tx2="dk2" accent1="accent1" accent2="accent2" accent3="accent3" accent4="accent4" accent5="accent5" accent6="accent6" hlink="hlink" folHlink="folHlink"/>
  <p:sldLayoutIdLst>
    <p:sldLayoutId id="2147483712" r:id="rId1"/>
  </p:sldLayoutIdLst>
  <p:timing>
    <p:tnLst>
      <p:par>
        <p:cTn id="1" dur="indefinite" restart="never" nodeType="tmRoot"/>
      </p:par>
    </p:tnLst>
  </p:timing>
  <p:hf hdr="0"/>
  <p:txStyles>
    <p:titleStyle>
      <a:lvl1pPr algn="ctr" defTabSz="914400" rtl="0" eaLnBrk="1" latinLnBrk="0" hangingPunct="1">
        <a:spcBef>
          <a:spcPct val="0"/>
        </a:spcBef>
        <a:buNone/>
        <a:defRPr sz="1600" kern="1200">
          <a:solidFill>
            <a:schemeClr val="tx1"/>
          </a:solidFill>
          <a:latin typeface="Arial" pitchFamily="34" charset="0"/>
          <a:ea typeface="+mj-ea"/>
          <a:cs typeface="Arial" pitchFamily="34" charset="0"/>
        </a:defRPr>
      </a:lvl1pPr>
    </p:titleStyle>
    <p:bodyStyle>
      <a:lvl1pPr marL="0" indent="0" algn="l" defTabSz="914400" rtl="0" eaLnBrk="1" latinLnBrk="0" hangingPunct="1">
        <a:spcBef>
          <a:spcPct val="20000"/>
        </a:spcBef>
        <a:buFont typeface="Arial" pitchFamily="34" charset="0"/>
        <a:buNone/>
        <a:defRPr sz="1800" b="1" kern="1200" baseline="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268760"/>
            <a:ext cx="8229600" cy="4525963"/>
          </a:xfrm>
          <a:prstGeom prst="rect">
            <a:avLst/>
          </a:prstGeom>
        </p:spPr>
        <p:txBody>
          <a:bodyPr vert="horz" lIns="91440" tIns="45720" rIns="91440" bIns="45720" rtlCol="0">
            <a:normAutofit/>
          </a:bodyPr>
          <a:lstStyle/>
          <a:p>
            <a:pPr lvl="0"/>
            <a:r>
              <a:rPr lang="de-CH" dirty="0" smtClean="0"/>
              <a:t>Insert </a:t>
            </a:r>
            <a:r>
              <a:rPr lang="de-CH" dirty="0" err="1" smtClean="0"/>
              <a:t>your</a:t>
            </a:r>
            <a:r>
              <a:rPr lang="de-CH" dirty="0" smtClean="0"/>
              <a:t> </a:t>
            </a:r>
            <a:r>
              <a:rPr lang="de-CH" dirty="0" err="1" smtClean="0"/>
              <a:t>text</a:t>
            </a:r>
            <a:r>
              <a:rPr lang="de-CH" dirty="0" smtClean="0"/>
              <a:t> </a:t>
            </a:r>
            <a:r>
              <a:rPr lang="de-CH" dirty="0" err="1" smtClean="0"/>
              <a:t>here</a:t>
            </a:r>
            <a:endParaRPr lang="de-LI" dirty="0"/>
          </a:p>
        </p:txBody>
      </p:sp>
      <p:sp>
        <p:nvSpPr>
          <p:cNvPr id="10" name="Foliennummernplatzhalter 5"/>
          <p:cNvSpPr>
            <a:spLocks noGrp="1"/>
          </p:cNvSpPr>
          <p:nvPr>
            <p:ph type="sldNum" sz="quarter" idx="4"/>
          </p:nvPr>
        </p:nvSpPr>
        <p:spPr>
          <a:xfrm>
            <a:off x="8557517" y="6475182"/>
            <a:ext cx="557808" cy="216022"/>
          </a:xfrm>
          <a:prstGeom prst="rect">
            <a:avLst/>
          </a:prstGeom>
        </p:spPr>
        <p:txBody>
          <a:bodyPr anchor="ctr"/>
          <a:lstStyle>
            <a:lvl1pPr algn="ctr">
              <a:defRPr sz="900">
                <a:latin typeface="Zurich BT WGL4" panose="020B0603020202030204" pitchFamily="34" charset="0"/>
                <a:cs typeface="Arial" pitchFamily="34" charset="0"/>
              </a:defRPr>
            </a:lvl1pPr>
          </a:lstStyle>
          <a:p>
            <a:fld id="{6E1062FF-C719-4C24-BC3F-7C18B2DF0F9D}" type="slidenum">
              <a:rPr lang="de-LI" smtClean="0"/>
              <a:pPr/>
              <a:t>‹N›</a:t>
            </a:fld>
            <a:endParaRPr lang="de-LI" dirty="0"/>
          </a:p>
        </p:txBody>
      </p:sp>
      <p:sp>
        <p:nvSpPr>
          <p:cNvPr id="9" name="Titelplatzhalter 1"/>
          <p:cNvSpPr>
            <a:spLocks noGrp="1"/>
          </p:cNvSpPr>
          <p:nvPr>
            <p:ph type="title"/>
          </p:nvPr>
        </p:nvSpPr>
        <p:spPr>
          <a:xfrm>
            <a:off x="0" y="0"/>
            <a:ext cx="7596336" cy="764704"/>
          </a:xfrm>
          <a:prstGeom prst="rect">
            <a:avLst/>
          </a:prstGeom>
        </p:spPr>
        <p:txBody>
          <a:bodyPr vert="horz" lIns="91440" tIns="45720" rIns="91440" bIns="45720" rtlCol="0" anchor="ctr">
            <a:normAutofit/>
          </a:bodyPr>
          <a:lstStyle/>
          <a:p>
            <a:r>
              <a:rPr lang="de-DE" smtClean="0"/>
              <a:t>(</a:t>
            </a:r>
            <a:r>
              <a:rPr lang="sl-SI" smtClean="0"/>
              <a:t>-</a:t>
            </a:r>
            <a:r>
              <a:rPr lang="de-DE" smtClean="0"/>
              <a:t>title</a:t>
            </a:r>
            <a:r>
              <a:rPr lang="sl-SI" smtClean="0"/>
              <a:t>-)</a:t>
            </a:r>
            <a:endParaRPr lang="de-LI" dirty="0"/>
          </a:p>
        </p:txBody>
      </p:sp>
      <p:pic>
        <p:nvPicPr>
          <p:cNvPr id="3074" name="Picture 2" descr="C:\PetraM\PROJEKTI\Tekoči\Links4Soils\Links4Soils_template _novo\Links4Soils_logo_RGB 982x569.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80121" y="0"/>
            <a:ext cx="1435204" cy="8316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aven povezovalnik 3"/>
          <p:cNvCxnSpPr/>
          <p:nvPr userDrawn="1"/>
        </p:nvCxnSpPr>
        <p:spPr>
          <a:xfrm>
            <a:off x="0" y="831600"/>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8" name="Raven povezovalnik 7"/>
          <p:cNvCxnSpPr/>
          <p:nvPr userDrawn="1"/>
        </p:nvCxnSpPr>
        <p:spPr>
          <a:xfrm>
            <a:off x="0" y="908720"/>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userDrawn="1"/>
        </p:nvCxnSpPr>
        <p:spPr>
          <a:xfrm>
            <a:off x="0" y="6240784"/>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sp>
        <p:nvSpPr>
          <p:cNvPr id="24" name="PoljeZBesedilom 23"/>
          <p:cNvSpPr txBox="1"/>
          <p:nvPr userDrawn="1"/>
        </p:nvSpPr>
        <p:spPr>
          <a:xfrm>
            <a:off x="179512" y="6257836"/>
            <a:ext cx="280831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68A340"/>
                </a:solidFill>
                <a:effectLst/>
                <a:uLnTx/>
                <a:uFillTx/>
                <a:latin typeface="+mn-lt"/>
                <a:ea typeface="+mn-ea"/>
                <a:cs typeface="+mn-cs"/>
              </a:rPr>
              <a:t>Linking Alpine Soil Knowledge for</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Sustainable</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Ecosystem</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Management</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and</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Capacity</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Building</a:t>
            </a:r>
            <a:endParaRPr kumimoji="0" lang="sl-SI" sz="1100" b="1" i="0" u="none" strike="noStrike" kern="1200" cap="none" spc="0" normalizeH="0" baseline="0" noProof="0" dirty="0">
              <a:ln>
                <a:noFill/>
              </a:ln>
              <a:solidFill>
                <a:srgbClr val="68A340"/>
              </a:solidFill>
              <a:effectLst/>
              <a:uLnTx/>
              <a:uFillTx/>
              <a:latin typeface="+mn-lt"/>
              <a:ea typeface="+mn-ea"/>
              <a:cs typeface="+mn-cs"/>
            </a:endParaRPr>
          </a:p>
        </p:txBody>
      </p:sp>
    </p:spTree>
    <p:extLst>
      <p:ext uri="{BB962C8B-B14F-4D97-AF65-F5344CB8AC3E}">
        <p14:creationId xmlns:p14="http://schemas.microsoft.com/office/powerpoint/2010/main" val="1200231251"/>
      </p:ext>
    </p:extLst>
  </p:cSld>
  <p:clrMap bg1="lt1" tx1="dk1" bg2="lt2" tx2="dk2" accent1="accent1" accent2="accent2" accent3="accent3" accent4="accent4" accent5="accent5" accent6="accent6" hlink="hlink" folHlink="folHlink"/>
  <p:sldLayoutIdLst>
    <p:sldLayoutId id="2147483702" r:id="rId1"/>
    <p:sldLayoutId id="2147483709" r:id="rId2"/>
  </p:sldLayoutIdLst>
  <p:timing>
    <p:tnLst>
      <p:par>
        <p:cTn id="1" dur="indefinite" restart="never" nodeType="tmRoot"/>
      </p:par>
    </p:tnLst>
  </p:timing>
  <p:hf hdr="0"/>
  <p:txStyles>
    <p:titleStyle>
      <a:lvl1pPr algn="ctr" defTabSz="914400" rtl="0" eaLnBrk="1" latinLnBrk="0" hangingPunct="1">
        <a:spcBef>
          <a:spcPct val="0"/>
        </a:spcBef>
        <a:buNone/>
        <a:defRPr sz="3000" b="0" kern="1200" baseline="0">
          <a:solidFill>
            <a:srgbClr val="68A340"/>
          </a:solidFill>
          <a:latin typeface="Zurich BT WGL4" panose="020B0603020202030204" pitchFamily="34" charset="0"/>
          <a:ea typeface="+mj-ea"/>
          <a:cs typeface="+mj-cs"/>
        </a:defRPr>
      </a:lvl1pPr>
    </p:titleStyle>
    <p:bodyStyle>
      <a:lvl1pPr marL="0" indent="0" algn="l" defTabSz="914400" rtl="0" eaLnBrk="1" latinLnBrk="0" hangingPunct="1">
        <a:spcBef>
          <a:spcPct val="20000"/>
        </a:spcBef>
        <a:buClr>
          <a:srgbClr val="207B3B"/>
        </a:buClr>
        <a:buFont typeface="Arial" pitchFamily="34" charset="0"/>
        <a:buNone/>
        <a:defRPr sz="3200" kern="1200" baseline="0">
          <a:solidFill>
            <a:schemeClr val="tx1"/>
          </a:solidFill>
          <a:latin typeface="Zurich BT WGL4" panose="020B0603020202030204" pitchFamily="34" charset="0"/>
          <a:ea typeface="+mn-ea"/>
          <a:cs typeface="Arial" pitchFamily="34" charset="0"/>
        </a:defRPr>
      </a:lvl1pPr>
      <a:lvl2pPr marL="914400" indent="-457200" algn="l" defTabSz="914400" rtl="0" eaLnBrk="1" latinLnBrk="0" hangingPunct="1">
        <a:spcBef>
          <a:spcPct val="20000"/>
        </a:spcBef>
        <a:buClr>
          <a:srgbClr val="207B3B"/>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Arial" pitchFamily="34" charset="0"/>
          <a:ea typeface="+mn-ea"/>
          <a:cs typeface="Arial" pitchFamily="34" charset="0"/>
        </a:defRPr>
      </a:lvl4pPr>
      <a:lvl5pPr marL="21717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268760"/>
            <a:ext cx="8229600" cy="4525963"/>
          </a:xfrm>
          <a:prstGeom prst="rect">
            <a:avLst/>
          </a:prstGeom>
        </p:spPr>
        <p:txBody>
          <a:bodyPr vert="horz" lIns="91440" tIns="45720" rIns="91440" bIns="45720" rtlCol="0">
            <a:normAutofit/>
          </a:bodyPr>
          <a:lstStyle/>
          <a:p>
            <a:pPr lvl="0"/>
            <a:r>
              <a:rPr lang="de-CH" dirty="0" smtClean="0"/>
              <a:t>Insert </a:t>
            </a:r>
            <a:r>
              <a:rPr lang="de-CH" dirty="0" err="1" smtClean="0"/>
              <a:t>your</a:t>
            </a:r>
            <a:r>
              <a:rPr lang="de-CH" dirty="0" smtClean="0"/>
              <a:t> </a:t>
            </a:r>
            <a:r>
              <a:rPr lang="de-CH" dirty="0" err="1" smtClean="0"/>
              <a:t>text</a:t>
            </a:r>
            <a:r>
              <a:rPr lang="de-CH" dirty="0" smtClean="0"/>
              <a:t> </a:t>
            </a:r>
            <a:r>
              <a:rPr lang="de-CH" dirty="0" err="1" smtClean="0"/>
              <a:t>here</a:t>
            </a:r>
            <a:endParaRPr lang="de-LI" dirty="0"/>
          </a:p>
        </p:txBody>
      </p:sp>
      <p:sp>
        <p:nvSpPr>
          <p:cNvPr id="9" name="Titelplatzhalter 1"/>
          <p:cNvSpPr>
            <a:spLocks noGrp="1"/>
          </p:cNvSpPr>
          <p:nvPr>
            <p:ph type="title"/>
          </p:nvPr>
        </p:nvSpPr>
        <p:spPr>
          <a:xfrm>
            <a:off x="0" y="0"/>
            <a:ext cx="9144000" cy="764704"/>
          </a:xfrm>
          <a:prstGeom prst="rect">
            <a:avLst/>
          </a:prstGeom>
        </p:spPr>
        <p:txBody>
          <a:bodyPr vert="horz" lIns="91440" tIns="45720" rIns="91440" bIns="45720" rtlCol="0" anchor="ctr">
            <a:normAutofit/>
          </a:bodyPr>
          <a:lstStyle/>
          <a:p>
            <a:r>
              <a:rPr lang="de-DE" smtClean="0"/>
              <a:t>(</a:t>
            </a:r>
            <a:r>
              <a:rPr lang="sl-SI" smtClean="0"/>
              <a:t>-</a:t>
            </a:r>
            <a:r>
              <a:rPr lang="de-DE" smtClean="0"/>
              <a:t>title</a:t>
            </a:r>
            <a:r>
              <a:rPr lang="sl-SI" smtClean="0"/>
              <a:t>-)</a:t>
            </a:r>
            <a:endParaRPr lang="de-LI" dirty="0"/>
          </a:p>
        </p:txBody>
      </p:sp>
      <p:pic>
        <p:nvPicPr>
          <p:cNvPr id="3074" name="Picture 2" descr="C:\PetraM\PROJEKTI\Tekoči\Links4Soils\Links4Soils_template _novo\Links4Soils_logo_RGB 982x569.jpg"/>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96336" y="6021288"/>
            <a:ext cx="1435204" cy="8316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aven povezovalnik 3"/>
          <p:cNvCxnSpPr/>
          <p:nvPr userDrawn="1"/>
        </p:nvCxnSpPr>
        <p:spPr>
          <a:xfrm>
            <a:off x="0" y="831600"/>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8" name="Raven povezovalnik 7"/>
          <p:cNvCxnSpPr/>
          <p:nvPr userDrawn="1"/>
        </p:nvCxnSpPr>
        <p:spPr>
          <a:xfrm>
            <a:off x="0" y="908720"/>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userDrawn="1"/>
        </p:nvCxnSpPr>
        <p:spPr>
          <a:xfrm>
            <a:off x="0" y="6021288"/>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sp>
        <p:nvSpPr>
          <p:cNvPr id="24" name="PoljeZBesedilom 23"/>
          <p:cNvSpPr txBox="1"/>
          <p:nvPr userDrawn="1"/>
        </p:nvSpPr>
        <p:spPr>
          <a:xfrm>
            <a:off x="179512" y="6137006"/>
            <a:ext cx="2808312" cy="600164"/>
          </a:xfrm>
          <a:prstGeom prst="rect">
            <a:avLst/>
          </a:prstGeom>
          <a:noFill/>
        </p:spPr>
        <p:txBody>
          <a:bodyPr wrap="square" rtlCol="0">
            <a:spAutoFit/>
          </a:bodyPr>
          <a:lstStyle/>
          <a:p>
            <a:pPr>
              <a:defRPr/>
            </a:pPr>
            <a:r>
              <a:rPr lang="en-US" sz="1100" b="1" dirty="0" smtClean="0">
                <a:solidFill>
                  <a:srgbClr val="68A340"/>
                </a:solidFill>
              </a:rPr>
              <a:t>Linking Alpine Soil Knowledge for</a:t>
            </a:r>
            <a:r>
              <a:rPr lang="sl-SI" sz="1100" b="1" dirty="0" smtClean="0">
                <a:solidFill>
                  <a:srgbClr val="68A340"/>
                </a:solidFill>
              </a:rPr>
              <a:t> </a:t>
            </a:r>
            <a:r>
              <a:rPr lang="sl-SI" sz="1100" b="1" dirty="0" err="1" smtClean="0">
                <a:solidFill>
                  <a:srgbClr val="68A340"/>
                </a:solidFill>
              </a:rPr>
              <a:t>Sustainable</a:t>
            </a:r>
            <a:r>
              <a:rPr lang="sl-SI" sz="1100" b="1" dirty="0" smtClean="0">
                <a:solidFill>
                  <a:srgbClr val="68A340"/>
                </a:solidFill>
              </a:rPr>
              <a:t> </a:t>
            </a:r>
            <a:r>
              <a:rPr lang="sl-SI" sz="1100" b="1" dirty="0" err="1" smtClean="0">
                <a:solidFill>
                  <a:srgbClr val="68A340"/>
                </a:solidFill>
              </a:rPr>
              <a:t>Ecosystem</a:t>
            </a:r>
            <a:r>
              <a:rPr lang="sl-SI" sz="1100" b="1" dirty="0" smtClean="0">
                <a:solidFill>
                  <a:srgbClr val="68A340"/>
                </a:solidFill>
              </a:rPr>
              <a:t> </a:t>
            </a:r>
            <a:r>
              <a:rPr lang="sl-SI" sz="1100" b="1" dirty="0" err="1" smtClean="0">
                <a:solidFill>
                  <a:srgbClr val="68A340"/>
                </a:solidFill>
              </a:rPr>
              <a:t>Management</a:t>
            </a:r>
            <a:r>
              <a:rPr lang="sl-SI" sz="1100" b="1" dirty="0" smtClean="0">
                <a:solidFill>
                  <a:srgbClr val="68A340"/>
                </a:solidFill>
              </a:rPr>
              <a:t> </a:t>
            </a:r>
            <a:r>
              <a:rPr lang="sl-SI" sz="1100" b="1" dirty="0" err="1" smtClean="0">
                <a:solidFill>
                  <a:srgbClr val="68A340"/>
                </a:solidFill>
              </a:rPr>
              <a:t>and</a:t>
            </a:r>
            <a:r>
              <a:rPr lang="sl-SI" sz="1100" b="1" dirty="0" smtClean="0">
                <a:solidFill>
                  <a:srgbClr val="68A340"/>
                </a:solidFill>
              </a:rPr>
              <a:t> </a:t>
            </a:r>
            <a:r>
              <a:rPr lang="sl-SI" sz="1100" b="1" dirty="0" err="1" smtClean="0">
                <a:solidFill>
                  <a:srgbClr val="68A340"/>
                </a:solidFill>
              </a:rPr>
              <a:t>Capacity</a:t>
            </a:r>
            <a:r>
              <a:rPr lang="sl-SI" sz="1100" b="1" dirty="0" smtClean="0">
                <a:solidFill>
                  <a:srgbClr val="68A340"/>
                </a:solidFill>
              </a:rPr>
              <a:t> </a:t>
            </a:r>
            <a:r>
              <a:rPr lang="sl-SI" sz="1100" b="1" dirty="0" err="1" smtClean="0">
                <a:solidFill>
                  <a:srgbClr val="68A340"/>
                </a:solidFill>
              </a:rPr>
              <a:t>Building</a:t>
            </a:r>
            <a:endParaRPr lang="sl-SI" sz="1100" b="1" dirty="0">
              <a:solidFill>
                <a:srgbClr val="68A340"/>
              </a:solidFill>
            </a:endParaRPr>
          </a:p>
        </p:txBody>
      </p:sp>
    </p:spTree>
    <p:extLst>
      <p:ext uri="{BB962C8B-B14F-4D97-AF65-F5344CB8AC3E}">
        <p14:creationId xmlns:p14="http://schemas.microsoft.com/office/powerpoint/2010/main" val="3540092095"/>
      </p:ext>
    </p:extLst>
  </p:cSld>
  <p:clrMap bg1="lt1" tx1="dk1" bg2="lt2" tx2="dk2" accent1="accent1" accent2="accent2" accent3="accent3" accent4="accent4" accent5="accent5" accent6="accent6" hlink="hlink" folHlink="folHlink"/>
  <p:sldLayoutIdLst>
    <p:sldLayoutId id="2147483714" r:id="rId1"/>
    <p:sldLayoutId id="2147483715" r:id="rId2"/>
  </p:sldLayoutIdLst>
  <p:timing>
    <p:tnLst>
      <p:par>
        <p:cTn id="1" dur="indefinite" restart="never" nodeType="tmRoot"/>
      </p:par>
    </p:tnLst>
  </p:timing>
  <p:hf hdr="0"/>
  <p:txStyles>
    <p:titleStyle>
      <a:lvl1pPr algn="ctr" defTabSz="914400" rtl="0" eaLnBrk="1" latinLnBrk="0" hangingPunct="1">
        <a:spcBef>
          <a:spcPct val="0"/>
        </a:spcBef>
        <a:buNone/>
        <a:defRPr sz="3000" b="0" kern="1200" baseline="0">
          <a:solidFill>
            <a:srgbClr val="68A340"/>
          </a:solidFill>
          <a:latin typeface="Zurich BT WGL4" panose="020B0603020202030204" pitchFamily="34" charset="0"/>
          <a:ea typeface="+mj-ea"/>
          <a:cs typeface="+mj-cs"/>
        </a:defRPr>
      </a:lvl1pPr>
    </p:titleStyle>
    <p:bodyStyle>
      <a:lvl1pPr marL="0" indent="0" algn="l" defTabSz="914400" rtl="0" eaLnBrk="1" latinLnBrk="0" hangingPunct="1">
        <a:spcBef>
          <a:spcPct val="20000"/>
        </a:spcBef>
        <a:buClr>
          <a:srgbClr val="207B3B"/>
        </a:buClr>
        <a:buFont typeface="Arial" pitchFamily="34" charset="0"/>
        <a:buNone/>
        <a:defRPr sz="3200" kern="1200" baseline="0">
          <a:solidFill>
            <a:schemeClr val="tx1"/>
          </a:solidFill>
          <a:latin typeface="Zurich BT WGL4" panose="020B0603020202030204" pitchFamily="34" charset="0"/>
          <a:ea typeface="+mn-ea"/>
          <a:cs typeface="Arial" pitchFamily="34" charset="0"/>
        </a:defRPr>
      </a:lvl1pPr>
      <a:lvl2pPr marL="914400" indent="-457200" algn="l" defTabSz="914400" rtl="0" eaLnBrk="1" latinLnBrk="0" hangingPunct="1">
        <a:spcBef>
          <a:spcPct val="20000"/>
        </a:spcBef>
        <a:buClr>
          <a:srgbClr val="207B3B"/>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Arial" pitchFamily="34" charset="0"/>
          <a:ea typeface="+mn-ea"/>
          <a:cs typeface="Arial" pitchFamily="34" charset="0"/>
        </a:defRPr>
      </a:lvl4pPr>
      <a:lvl5pPr marL="21717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platzhalter 2"/>
          <p:cNvSpPr>
            <a:spLocks noGrp="1"/>
          </p:cNvSpPr>
          <p:nvPr>
            <p:ph type="body" idx="1"/>
          </p:nvPr>
        </p:nvSpPr>
        <p:spPr>
          <a:xfrm>
            <a:off x="457200" y="1268760"/>
            <a:ext cx="8229600" cy="4525963"/>
          </a:xfrm>
          <a:prstGeom prst="rect">
            <a:avLst/>
          </a:prstGeom>
        </p:spPr>
        <p:txBody>
          <a:bodyPr vert="horz" lIns="91440" tIns="45720" rIns="91440" bIns="45720" rtlCol="0">
            <a:normAutofit/>
          </a:bodyPr>
          <a:lstStyle/>
          <a:p>
            <a:pPr lvl="0"/>
            <a:r>
              <a:rPr lang="de-CH" dirty="0" smtClean="0"/>
              <a:t>Insert </a:t>
            </a:r>
            <a:r>
              <a:rPr lang="de-CH" dirty="0" err="1" smtClean="0"/>
              <a:t>your</a:t>
            </a:r>
            <a:r>
              <a:rPr lang="de-CH" dirty="0" smtClean="0"/>
              <a:t> </a:t>
            </a:r>
            <a:r>
              <a:rPr lang="de-CH" dirty="0" err="1" smtClean="0"/>
              <a:t>text</a:t>
            </a:r>
            <a:r>
              <a:rPr lang="de-CH" dirty="0" smtClean="0"/>
              <a:t> </a:t>
            </a:r>
            <a:r>
              <a:rPr lang="de-CH" dirty="0" err="1" smtClean="0"/>
              <a:t>here</a:t>
            </a:r>
            <a:endParaRPr lang="de-LI" dirty="0"/>
          </a:p>
        </p:txBody>
      </p:sp>
      <p:sp>
        <p:nvSpPr>
          <p:cNvPr id="10" name="Foliennummernplatzhalter 5"/>
          <p:cNvSpPr>
            <a:spLocks noGrp="1"/>
          </p:cNvSpPr>
          <p:nvPr>
            <p:ph type="sldNum" sz="quarter" idx="4"/>
          </p:nvPr>
        </p:nvSpPr>
        <p:spPr>
          <a:xfrm>
            <a:off x="8557517" y="6475182"/>
            <a:ext cx="557808" cy="216022"/>
          </a:xfrm>
          <a:prstGeom prst="rect">
            <a:avLst/>
          </a:prstGeom>
        </p:spPr>
        <p:txBody>
          <a:bodyPr anchor="ctr"/>
          <a:lstStyle>
            <a:lvl1pPr algn="ctr">
              <a:defRPr sz="900">
                <a:latin typeface="Zurich BT WGL4" panose="020B0603020202030204" pitchFamily="34" charset="0"/>
                <a:cs typeface="Arial" pitchFamily="34" charset="0"/>
              </a:defRPr>
            </a:lvl1pPr>
          </a:lstStyle>
          <a:p>
            <a:fld id="{6E1062FF-C719-4C24-BC3F-7C18B2DF0F9D}" type="slidenum">
              <a:rPr lang="de-LI" smtClean="0">
                <a:solidFill>
                  <a:prstClr val="black"/>
                </a:solidFill>
              </a:rPr>
              <a:pPr/>
              <a:t>‹N›</a:t>
            </a:fld>
            <a:endParaRPr lang="de-LI" dirty="0">
              <a:solidFill>
                <a:prstClr val="black"/>
              </a:solidFill>
            </a:endParaRPr>
          </a:p>
        </p:txBody>
      </p:sp>
      <p:sp>
        <p:nvSpPr>
          <p:cNvPr id="9" name="Titelplatzhalter 1"/>
          <p:cNvSpPr>
            <a:spLocks noGrp="1"/>
          </p:cNvSpPr>
          <p:nvPr>
            <p:ph type="title"/>
          </p:nvPr>
        </p:nvSpPr>
        <p:spPr>
          <a:xfrm>
            <a:off x="0" y="0"/>
            <a:ext cx="7596336" cy="764704"/>
          </a:xfrm>
          <a:prstGeom prst="rect">
            <a:avLst/>
          </a:prstGeom>
        </p:spPr>
        <p:txBody>
          <a:bodyPr vert="horz" lIns="91440" tIns="45720" rIns="91440" bIns="45720" rtlCol="0" anchor="ctr">
            <a:normAutofit/>
          </a:bodyPr>
          <a:lstStyle/>
          <a:p>
            <a:r>
              <a:rPr lang="de-DE" smtClean="0"/>
              <a:t>(</a:t>
            </a:r>
            <a:r>
              <a:rPr lang="sl-SI" smtClean="0"/>
              <a:t>-</a:t>
            </a:r>
            <a:r>
              <a:rPr lang="de-DE" smtClean="0"/>
              <a:t>title</a:t>
            </a:r>
            <a:r>
              <a:rPr lang="sl-SI" smtClean="0"/>
              <a:t>-)</a:t>
            </a:r>
            <a:endParaRPr lang="de-LI" dirty="0"/>
          </a:p>
        </p:txBody>
      </p:sp>
      <p:pic>
        <p:nvPicPr>
          <p:cNvPr id="3074" name="Picture 2" descr="C:\PetraM\PROJEKTI\Tekoči\Links4Soils\Links4Soils_template _novo\Links4Soils_logo_RGB 982x569.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80121" y="0"/>
            <a:ext cx="1435204" cy="83160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Raven povezovalnik 3"/>
          <p:cNvCxnSpPr/>
          <p:nvPr userDrawn="1"/>
        </p:nvCxnSpPr>
        <p:spPr>
          <a:xfrm>
            <a:off x="0" y="831600"/>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8" name="Raven povezovalnik 7"/>
          <p:cNvCxnSpPr/>
          <p:nvPr userDrawn="1"/>
        </p:nvCxnSpPr>
        <p:spPr>
          <a:xfrm>
            <a:off x="0" y="908720"/>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20" name="Raven povezovalnik 19"/>
          <p:cNvCxnSpPr/>
          <p:nvPr userDrawn="1"/>
        </p:nvCxnSpPr>
        <p:spPr>
          <a:xfrm>
            <a:off x="0" y="6240784"/>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sp>
        <p:nvSpPr>
          <p:cNvPr id="24" name="PoljeZBesedilom 23"/>
          <p:cNvSpPr txBox="1"/>
          <p:nvPr userDrawn="1"/>
        </p:nvSpPr>
        <p:spPr>
          <a:xfrm>
            <a:off x="179512" y="6257836"/>
            <a:ext cx="2808312" cy="600164"/>
          </a:xfrm>
          <a:prstGeom prst="rect">
            <a:avLst/>
          </a:prstGeom>
          <a:noFill/>
        </p:spPr>
        <p:txBody>
          <a:bodyPr wrap="square" rtlCol="0">
            <a:spAutoFit/>
          </a:bodyPr>
          <a:lstStyle/>
          <a:p>
            <a:pPr>
              <a:defRPr/>
            </a:pPr>
            <a:r>
              <a:rPr lang="en-US" sz="1100" b="1" dirty="0" smtClean="0">
                <a:solidFill>
                  <a:srgbClr val="68A340"/>
                </a:solidFill>
              </a:rPr>
              <a:t>Linking Alpine Soil Knowledge for</a:t>
            </a:r>
            <a:r>
              <a:rPr lang="sl-SI" sz="1100" b="1" dirty="0" smtClean="0">
                <a:solidFill>
                  <a:srgbClr val="68A340"/>
                </a:solidFill>
              </a:rPr>
              <a:t> </a:t>
            </a:r>
            <a:r>
              <a:rPr lang="sl-SI" sz="1100" b="1" dirty="0" err="1" smtClean="0">
                <a:solidFill>
                  <a:srgbClr val="68A340"/>
                </a:solidFill>
              </a:rPr>
              <a:t>Sustainable</a:t>
            </a:r>
            <a:r>
              <a:rPr lang="sl-SI" sz="1100" b="1" dirty="0" smtClean="0">
                <a:solidFill>
                  <a:srgbClr val="68A340"/>
                </a:solidFill>
              </a:rPr>
              <a:t> </a:t>
            </a:r>
            <a:r>
              <a:rPr lang="sl-SI" sz="1100" b="1" dirty="0" err="1" smtClean="0">
                <a:solidFill>
                  <a:srgbClr val="68A340"/>
                </a:solidFill>
              </a:rPr>
              <a:t>Ecosystem</a:t>
            </a:r>
            <a:r>
              <a:rPr lang="sl-SI" sz="1100" b="1" dirty="0" smtClean="0">
                <a:solidFill>
                  <a:srgbClr val="68A340"/>
                </a:solidFill>
              </a:rPr>
              <a:t> </a:t>
            </a:r>
            <a:r>
              <a:rPr lang="sl-SI" sz="1100" b="1" dirty="0" err="1" smtClean="0">
                <a:solidFill>
                  <a:srgbClr val="68A340"/>
                </a:solidFill>
              </a:rPr>
              <a:t>Management</a:t>
            </a:r>
            <a:r>
              <a:rPr lang="sl-SI" sz="1100" b="1" dirty="0" smtClean="0">
                <a:solidFill>
                  <a:srgbClr val="68A340"/>
                </a:solidFill>
              </a:rPr>
              <a:t> </a:t>
            </a:r>
            <a:r>
              <a:rPr lang="sl-SI" sz="1100" b="1" dirty="0" err="1" smtClean="0">
                <a:solidFill>
                  <a:srgbClr val="68A340"/>
                </a:solidFill>
              </a:rPr>
              <a:t>and</a:t>
            </a:r>
            <a:r>
              <a:rPr lang="sl-SI" sz="1100" b="1" dirty="0" smtClean="0">
                <a:solidFill>
                  <a:srgbClr val="68A340"/>
                </a:solidFill>
              </a:rPr>
              <a:t> </a:t>
            </a:r>
            <a:r>
              <a:rPr lang="sl-SI" sz="1100" b="1" dirty="0" err="1" smtClean="0">
                <a:solidFill>
                  <a:srgbClr val="68A340"/>
                </a:solidFill>
              </a:rPr>
              <a:t>Capacity</a:t>
            </a:r>
            <a:r>
              <a:rPr lang="sl-SI" sz="1100" b="1" dirty="0" smtClean="0">
                <a:solidFill>
                  <a:srgbClr val="68A340"/>
                </a:solidFill>
              </a:rPr>
              <a:t> </a:t>
            </a:r>
            <a:r>
              <a:rPr lang="sl-SI" sz="1100" b="1" dirty="0" err="1" smtClean="0">
                <a:solidFill>
                  <a:srgbClr val="68A340"/>
                </a:solidFill>
              </a:rPr>
              <a:t>Building</a:t>
            </a:r>
            <a:endParaRPr lang="sl-SI" sz="1100" b="1" dirty="0">
              <a:solidFill>
                <a:srgbClr val="68A340"/>
              </a:solidFill>
            </a:endParaRPr>
          </a:p>
        </p:txBody>
      </p:sp>
      <p:pic>
        <p:nvPicPr>
          <p:cNvPr id="1028" name="Picture 4" descr="C:\PetraM\PROJEKTI\Tekoči\Links4Soils\Links4Soils_template _novo\ppt_Links4Soils.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PetraM\PROJEKTI\Tekoči\Links4Soils\Links4Soils_template _novo\Links4Soils_logo_RGB 982x569.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680121" y="33448"/>
            <a:ext cx="1435204" cy="831600"/>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Raven povezovalnik 14"/>
          <p:cNvCxnSpPr/>
          <p:nvPr userDrawn="1"/>
        </p:nvCxnSpPr>
        <p:spPr>
          <a:xfrm>
            <a:off x="0" y="865048"/>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16" name="Raven povezovalnik 15"/>
          <p:cNvCxnSpPr/>
          <p:nvPr userDrawn="1"/>
        </p:nvCxnSpPr>
        <p:spPr>
          <a:xfrm>
            <a:off x="0" y="934163"/>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cxnSp>
        <p:nvCxnSpPr>
          <p:cNvPr id="18" name="Raven povezovalnik 17"/>
          <p:cNvCxnSpPr/>
          <p:nvPr userDrawn="1"/>
        </p:nvCxnSpPr>
        <p:spPr>
          <a:xfrm>
            <a:off x="0" y="6021288"/>
            <a:ext cx="9144000" cy="0"/>
          </a:xfrm>
          <a:prstGeom prst="line">
            <a:avLst/>
          </a:prstGeom>
          <a:ln w="34925">
            <a:solidFill>
              <a:srgbClr val="68A340"/>
            </a:solidFill>
          </a:ln>
        </p:spPr>
        <p:style>
          <a:lnRef idx="1">
            <a:schemeClr val="accent1"/>
          </a:lnRef>
          <a:fillRef idx="0">
            <a:schemeClr val="accent1"/>
          </a:fillRef>
          <a:effectRef idx="0">
            <a:schemeClr val="accent1"/>
          </a:effectRef>
          <a:fontRef idx="minor">
            <a:schemeClr val="tx1"/>
          </a:fontRef>
        </p:style>
      </p:cxnSp>
      <p:sp>
        <p:nvSpPr>
          <p:cNvPr id="19" name="PoljeZBesedilom 18"/>
          <p:cNvSpPr txBox="1"/>
          <p:nvPr userDrawn="1"/>
        </p:nvSpPr>
        <p:spPr>
          <a:xfrm>
            <a:off x="150185" y="6110154"/>
            <a:ext cx="280831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smtClean="0">
                <a:ln>
                  <a:noFill/>
                </a:ln>
                <a:solidFill>
                  <a:srgbClr val="68A340"/>
                </a:solidFill>
                <a:effectLst/>
                <a:uLnTx/>
                <a:uFillTx/>
                <a:latin typeface="+mn-lt"/>
                <a:ea typeface="+mn-ea"/>
                <a:cs typeface="+mn-cs"/>
              </a:rPr>
              <a:t>Linking Alpine Soil Knowledge for</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Sustainable</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Ecosystem</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Management</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and</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Capacity</a:t>
            </a:r>
            <a:r>
              <a:rPr kumimoji="0" lang="sl-SI" sz="1100" b="1" i="0" u="none" strike="noStrike" kern="1200" cap="none" spc="0" normalizeH="0" baseline="0" noProof="0" dirty="0" smtClean="0">
                <a:ln>
                  <a:noFill/>
                </a:ln>
                <a:solidFill>
                  <a:srgbClr val="68A340"/>
                </a:solidFill>
                <a:effectLst/>
                <a:uLnTx/>
                <a:uFillTx/>
                <a:latin typeface="+mn-lt"/>
                <a:ea typeface="+mn-ea"/>
                <a:cs typeface="+mn-cs"/>
              </a:rPr>
              <a:t> </a:t>
            </a:r>
            <a:r>
              <a:rPr kumimoji="0" lang="sl-SI" sz="1100" b="1" i="0" u="none" strike="noStrike" kern="1200" cap="none" spc="0" normalizeH="0" baseline="0" noProof="0" dirty="0" err="1" smtClean="0">
                <a:ln>
                  <a:noFill/>
                </a:ln>
                <a:solidFill>
                  <a:srgbClr val="68A340"/>
                </a:solidFill>
                <a:effectLst/>
                <a:uLnTx/>
                <a:uFillTx/>
                <a:latin typeface="+mn-lt"/>
                <a:ea typeface="+mn-ea"/>
                <a:cs typeface="+mn-cs"/>
              </a:rPr>
              <a:t>Building</a:t>
            </a:r>
            <a:endParaRPr kumimoji="0" lang="sl-SI" sz="1100" b="1" i="0" u="none" strike="noStrike" kern="1200" cap="none" spc="0" normalizeH="0" baseline="0" noProof="0" dirty="0">
              <a:ln>
                <a:noFill/>
              </a:ln>
              <a:solidFill>
                <a:srgbClr val="68A340"/>
              </a:solidFill>
              <a:effectLst/>
              <a:uLnTx/>
              <a:uFillTx/>
              <a:latin typeface="+mn-lt"/>
              <a:ea typeface="+mn-ea"/>
              <a:cs typeface="+mn-cs"/>
            </a:endParaRPr>
          </a:p>
        </p:txBody>
      </p:sp>
    </p:spTree>
    <p:extLst>
      <p:ext uri="{BB962C8B-B14F-4D97-AF65-F5344CB8AC3E}">
        <p14:creationId xmlns:p14="http://schemas.microsoft.com/office/powerpoint/2010/main" val="1338143789"/>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Lst>
  <p:timing>
    <p:tnLst>
      <p:par>
        <p:cTn id="1" dur="indefinite" restart="never" nodeType="tmRoot"/>
      </p:par>
    </p:tnLst>
  </p:timing>
  <p:hf hdr="0"/>
  <p:txStyles>
    <p:titleStyle>
      <a:lvl1pPr algn="ctr" defTabSz="914400" rtl="0" eaLnBrk="1" latinLnBrk="0" hangingPunct="1">
        <a:spcBef>
          <a:spcPct val="0"/>
        </a:spcBef>
        <a:buNone/>
        <a:defRPr sz="3000" b="0" kern="1200" baseline="0">
          <a:solidFill>
            <a:srgbClr val="68A340"/>
          </a:solidFill>
          <a:latin typeface="Zurich BT WGL4" panose="020B0603020202030204" pitchFamily="34" charset="0"/>
          <a:ea typeface="+mj-ea"/>
          <a:cs typeface="+mj-cs"/>
        </a:defRPr>
      </a:lvl1pPr>
    </p:titleStyle>
    <p:bodyStyle>
      <a:lvl1pPr marL="0" indent="0" algn="l" defTabSz="914400" rtl="0" eaLnBrk="1" latinLnBrk="0" hangingPunct="1">
        <a:spcBef>
          <a:spcPct val="20000"/>
        </a:spcBef>
        <a:buClr>
          <a:srgbClr val="207B3B"/>
        </a:buClr>
        <a:buFont typeface="Arial" pitchFamily="34" charset="0"/>
        <a:buNone/>
        <a:defRPr sz="3200" kern="1200" baseline="0">
          <a:solidFill>
            <a:schemeClr val="tx1"/>
          </a:solidFill>
          <a:latin typeface="Zurich BT WGL4" panose="020B0603020202030204" pitchFamily="34" charset="0"/>
          <a:ea typeface="+mn-ea"/>
          <a:cs typeface="Arial" pitchFamily="34" charset="0"/>
        </a:defRPr>
      </a:lvl1pPr>
      <a:lvl2pPr marL="914400" indent="-457200" algn="l" defTabSz="914400" rtl="0" eaLnBrk="1" latinLnBrk="0" hangingPunct="1">
        <a:spcBef>
          <a:spcPct val="20000"/>
        </a:spcBef>
        <a:buClr>
          <a:srgbClr val="207B3B"/>
        </a:buClr>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Courier New" pitchFamily="49" charset="0"/>
        <a:buChar char="o"/>
        <a:defRPr sz="2400" kern="1200">
          <a:solidFill>
            <a:schemeClr val="tx1"/>
          </a:solidFill>
          <a:latin typeface="Arial" pitchFamily="34" charset="0"/>
          <a:ea typeface="+mn-ea"/>
          <a:cs typeface="Arial" pitchFamily="34" charset="0"/>
        </a:defRPr>
      </a:lvl3pPr>
      <a:lvl4pPr marL="17145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Arial" pitchFamily="34" charset="0"/>
          <a:ea typeface="+mn-ea"/>
          <a:cs typeface="Arial" pitchFamily="34" charset="0"/>
        </a:defRPr>
      </a:lvl4pPr>
      <a:lvl5pPr marL="2171700" indent="-342900" algn="l" defTabSz="914400" rtl="0" eaLnBrk="1" latinLnBrk="0" hangingPunct="1">
        <a:spcBef>
          <a:spcPct val="20000"/>
        </a:spcBef>
        <a:buClr>
          <a:srgbClr val="207B3B"/>
        </a:buClr>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tif"/><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e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grada vsebine 1"/>
          <p:cNvSpPr>
            <a:spLocks noGrp="1"/>
          </p:cNvSpPr>
          <p:nvPr>
            <p:ph sz="quarter" idx="10"/>
          </p:nvPr>
        </p:nvSpPr>
        <p:spPr/>
        <p:txBody>
          <a:bodyPr/>
          <a:lstStyle/>
          <a:p>
            <a:r>
              <a:rPr lang="it-IT" dirty="0" err="1" smtClean="0"/>
              <a:t>Soil</a:t>
            </a:r>
            <a:r>
              <a:rPr lang="it-IT" dirty="0" smtClean="0"/>
              <a:t> </a:t>
            </a:r>
            <a:r>
              <a:rPr lang="it-IT" dirty="0" err="1" smtClean="0"/>
              <a:t>erosion</a:t>
            </a:r>
            <a:r>
              <a:rPr lang="it-IT" dirty="0" smtClean="0"/>
              <a:t> in mountain </a:t>
            </a:r>
            <a:r>
              <a:rPr lang="it-IT" dirty="0" err="1" smtClean="0"/>
              <a:t>areas</a:t>
            </a:r>
            <a:r>
              <a:rPr lang="it-IT" dirty="0" smtClean="0"/>
              <a:t>: </a:t>
            </a:r>
            <a:r>
              <a:rPr lang="it-IT" dirty="0" err="1" smtClean="0"/>
              <a:t>facts</a:t>
            </a:r>
            <a:r>
              <a:rPr lang="it-IT" dirty="0" smtClean="0"/>
              <a:t>, </a:t>
            </a:r>
            <a:r>
              <a:rPr lang="it-IT" dirty="0" err="1" smtClean="0"/>
              <a:t>issues</a:t>
            </a:r>
            <a:r>
              <a:rPr lang="it-IT" dirty="0" smtClean="0"/>
              <a:t>, and </a:t>
            </a:r>
            <a:r>
              <a:rPr lang="it-IT" dirty="0" err="1" smtClean="0"/>
              <a:t>perspectives</a:t>
            </a:r>
            <a:endParaRPr lang="sl-SI"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6021288"/>
            <a:ext cx="1956822" cy="705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513" y="5211212"/>
            <a:ext cx="1584176" cy="1574780"/>
          </a:xfrm>
          <a:prstGeom prst="rect">
            <a:avLst/>
          </a:prstGeom>
        </p:spPr>
      </p:pic>
    </p:spTree>
    <p:extLst>
      <p:ext uri="{BB962C8B-B14F-4D97-AF65-F5344CB8AC3E}">
        <p14:creationId xmlns:p14="http://schemas.microsoft.com/office/powerpoint/2010/main" val="35658477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FAO’s</a:t>
            </a:r>
            <a:r>
              <a:rPr lang="it-IT" dirty="0" smtClean="0"/>
              <a:t> </a:t>
            </a:r>
            <a:r>
              <a:rPr lang="it-IT" dirty="0" err="1" smtClean="0"/>
              <a:t>perspective</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10</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1101382"/>
            <a:ext cx="7918846" cy="5332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79574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Some </a:t>
            </a:r>
            <a:r>
              <a:rPr lang="it-IT" dirty="0" err="1" smtClean="0"/>
              <a:t>facts</a:t>
            </a:r>
            <a:endParaRPr lang="sl-SI" dirty="0"/>
          </a:p>
        </p:txBody>
      </p:sp>
      <p:sp>
        <p:nvSpPr>
          <p:cNvPr id="3" name="Ograda vsebine 2"/>
          <p:cNvSpPr>
            <a:spLocks noGrp="1"/>
          </p:cNvSpPr>
          <p:nvPr>
            <p:ph idx="1"/>
          </p:nvPr>
        </p:nvSpPr>
        <p:spPr>
          <a:xfrm>
            <a:off x="467544" y="1124744"/>
            <a:ext cx="8229600" cy="4525963"/>
          </a:xfrm>
        </p:spPr>
        <p:txBody>
          <a:bodyPr>
            <a:noAutofit/>
          </a:bodyPr>
          <a:lstStyle/>
          <a:p>
            <a:r>
              <a:rPr lang="en-US" sz="2400" dirty="0"/>
              <a:t>-&gt; Soil erosion is a </a:t>
            </a:r>
            <a:r>
              <a:rPr lang="en-US" sz="2400" dirty="0">
                <a:solidFill>
                  <a:srgbClr val="68A340"/>
                </a:solidFill>
              </a:rPr>
              <a:t>natural process</a:t>
            </a:r>
            <a:r>
              <a:rPr lang="en-US" sz="2400" dirty="0"/>
              <a:t>, occurring over geological time, and indeed it is a process that is essential for soil formation in the first place </a:t>
            </a:r>
            <a:r>
              <a:rPr lang="en-US" sz="2400" dirty="0" smtClean="0"/>
              <a:t>(</a:t>
            </a:r>
            <a:r>
              <a:rPr lang="en-US" sz="2400" dirty="0" smtClean="0">
                <a:solidFill>
                  <a:srgbClr val="68A340"/>
                </a:solidFill>
              </a:rPr>
              <a:t>landscape dynamics</a:t>
            </a:r>
            <a:r>
              <a:rPr lang="en-US" sz="2400" dirty="0" smtClean="0"/>
              <a:t>, landmarks)</a:t>
            </a:r>
          </a:p>
          <a:p>
            <a:r>
              <a:rPr lang="en-US" sz="2400" dirty="0" smtClean="0"/>
              <a:t>-&gt;main concern = </a:t>
            </a:r>
            <a:r>
              <a:rPr lang="en-US" sz="2400" dirty="0" smtClean="0">
                <a:solidFill>
                  <a:srgbClr val="68A340"/>
                </a:solidFill>
              </a:rPr>
              <a:t>accelerated erosion, </a:t>
            </a:r>
            <a:r>
              <a:rPr lang="en-US" sz="2400" dirty="0" smtClean="0"/>
              <a:t>often induced by </a:t>
            </a:r>
            <a:r>
              <a:rPr lang="en-US" sz="2400" dirty="0" smtClean="0">
                <a:solidFill>
                  <a:srgbClr val="68A340"/>
                </a:solidFill>
              </a:rPr>
              <a:t>human activity</a:t>
            </a:r>
          </a:p>
          <a:p>
            <a:r>
              <a:rPr lang="en-US" sz="2400" dirty="0" smtClean="0"/>
              <a:t>-&gt;soil erosion is a </a:t>
            </a:r>
            <a:r>
              <a:rPr lang="en-US" sz="2400" dirty="0" smtClean="0">
                <a:solidFill>
                  <a:srgbClr val="68A340"/>
                </a:solidFill>
              </a:rPr>
              <a:t>widespread problem </a:t>
            </a:r>
            <a:r>
              <a:rPr lang="en-US" sz="2400" dirty="0" smtClean="0"/>
              <a:t>(in Europe, but not only)</a:t>
            </a:r>
          </a:p>
          <a:p>
            <a:r>
              <a:rPr lang="en-US" sz="2400" dirty="0" smtClean="0"/>
              <a:t>-&gt;most dominant effect is </a:t>
            </a:r>
            <a:r>
              <a:rPr lang="en-US" sz="2400" dirty="0" smtClean="0">
                <a:solidFill>
                  <a:srgbClr val="68A340"/>
                </a:solidFill>
              </a:rPr>
              <a:t>topsoil loss</a:t>
            </a:r>
            <a:r>
              <a:rPr lang="en-US" sz="2400" dirty="0" smtClean="0"/>
              <a:t>, often not conspicuous but still very damaging</a:t>
            </a:r>
          </a:p>
          <a:p>
            <a:r>
              <a:rPr lang="en-US" sz="1800" dirty="0" smtClean="0"/>
              <a:t>Grimm et al., 2002</a:t>
            </a:r>
          </a:p>
          <a:p>
            <a:endParaRPr lang="en-US" sz="1800" dirty="0"/>
          </a:p>
          <a:p>
            <a:endParaRPr lang="en-US" sz="2400" dirty="0" smtClean="0"/>
          </a:p>
          <a:p>
            <a:endParaRPr lang="en-US" sz="2400" dirty="0"/>
          </a:p>
          <a:p>
            <a:endParaRPr lang="en-US" sz="2400" dirty="0" smtClean="0"/>
          </a:p>
          <a:p>
            <a:endParaRPr lang="en-US" sz="2400" dirty="0"/>
          </a:p>
          <a:p>
            <a:endParaRPr lang="en-US" sz="2400" dirty="0" smtClean="0"/>
          </a:p>
          <a:p>
            <a:endParaRPr lang="en-US" sz="2400" dirty="0" smtClean="0"/>
          </a:p>
          <a:p>
            <a:endParaRPr lang="en-US" sz="2400" dirty="0"/>
          </a:p>
          <a:p>
            <a:endParaRPr lang="en-US" sz="2400" dirty="0" smtClean="0"/>
          </a:p>
          <a:p>
            <a:endParaRPr lang="en-US" sz="2400" dirty="0"/>
          </a:p>
          <a:p>
            <a:endParaRPr lang="en-US" sz="2400" dirty="0" smtClean="0"/>
          </a:p>
          <a:p>
            <a:endParaRPr lang="en-US" sz="2400" dirty="0"/>
          </a:p>
          <a:p>
            <a:r>
              <a:rPr lang="en-US" sz="2400" dirty="0" smtClean="0"/>
              <a:t>Grimm et al., 2002 – JRC report</a:t>
            </a:r>
            <a:endParaRPr lang="en-US" sz="2400" dirty="0"/>
          </a:p>
          <a:p>
            <a:endParaRPr lang="en-US" sz="2400" dirty="0"/>
          </a:p>
          <a:p>
            <a:endParaRPr lang="sl-SI" sz="2400"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11</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4440631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Some </a:t>
            </a:r>
            <a:r>
              <a:rPr lang="it-IT" dirty="0" err="1" smtClean="0"/>
              <a:t>facts</a:t>
            </a:r>
            <a:endParaRPr lang="sl-SI" dirty="0"/>
          </a:p>
        </p:txBody>
      </p:sp>
      <p:sp>
        <p:nvSpPr>
          <p:cNvPr id="3" name="Ograda vsebine 2"/>
          <p:cNvSpPr>
            <a:spLocks noGrp="1"/>
          </p:cNvSpPr>
          <p:nvPr>
            <p:ph idx="1"/>
          </p:nvPr>
        </p:nvSpPr>
        <p:spPr>
          <a:xfrm>
            <a:off x="467544" y="1124744"/>
            <a:ext cx="8229600" cy="4525963"/>
          </a:xfrm>
        </p:spPr>
        <p:txBody>
          <a:bodyPr>
            <a:noAutofit/>
          </a:bodyPr>
          <a:lstStyle/>
          <a:p>
            <a:r>
              <a:rPr lang="en-US" sz="2400" dirty="0" smtClean="0"/>
              <a:t>-&gt;</a:t>
            </a:r>
            <a:r>
              <a:rPr lang="en-US" sz="2400" dirty="0" smtClean="0">
                <a:solidFill>
                  <a:srgbClr val="68A340"/>
                </a:solidFill>
              </a:rPr>
              <a:t>physical factors </a:t>
            </a:r>
            <a:r>
              <a:rPr lang="en-US" sz="2400" dirty="0" smtClean="0"/>
              <a:t>related to erosion: </a:t>
            </a:r>
            <a:r>
              <a:rPr lang="en-US" sz="2400" dirty="0" smtClean="0">
                <a:solidFill>
                  <a:srgbClr val="68A340"/>
                </a:solidFill>
              </a:rPr>
              <a:t>climate, topography, soil properties </a:t>
            </a:r>
            <a:r>
              <a:rPr lang="en-US" sz="2400" dirty="0" smtClean="0"/>
              <a:t>(e.g. Mediterranean: steep slope + highly erosive rainfall + fragile soils)</a:t>
            </a:r>
          </a:p>
          <a:p>
            <a:r>
              <a:rPr lang="en-US" sz="2400" dirty="0" smtClean="0"/>
              <a:t>-&gt;with a very slow ratio of soil formation, even 1 t ha</a:t>
            </a:r>
            <a:r>
              <a:rPr lang="en-US" sz="2400" baseline="30000" dirty="0" smtClean="0"/>
              <a:t>-1</a:t>
            </a:r>
            <a:r>
              <a:rPr lang="en-US" sz="2400" dirty="0" smtClean="0"/>
              <a:t> y</a:t>
            </a:r>
            <a:r>
              <a:rPr lang="en-US" sz="2400" baseline="30000" dirty="0"/>
              <a:t>-1</a:t>
            </a:r>
            <a:r>
              <a:rPr lang="en-US" sz="2400" dirty="0" smtClean="0"/>
              <a:t> soil loss can become </a:t>
            </a:r>
            <a:r>
              <a:rPr lang="en-US" sz="2400" dirty="0" smtClean="0">
                <a:solidFill>
                  <a:srgbClr val="68A340"/>
                </a:solidFill>
              </a:rPr>
              <a:t>irreversible in 50-100 y</a:t>
            </a:r>
          </a:p>
          <a:p>
            <a:r>
              <a:rPr lang="en-US" sz="2400" dirty="0" smtClean="0"/>
              <a:t>-&gt;in Europe, losses of </a:t>
            </a:r>
            <a:r>
              <a:rPr lang="en-US" sz="2400" dirty="0" smtClean="0">
                <a:solidFill>
                  <a:srgbClr val="68A340"/>
                </a:solidFill>
              </a:rPr>
              <a:t>20-40 </a:t>
            </a:r>
            <a:r>
              <a:rPr lang="en-US" sz="2400" dirty="0">
                <a:solidFill>
                  <a:srgbClr val="68A340"/>
                </a:solidFill>
              </a:rPr>
              <a:t>t ha</a:t>
            </a:r>
            <a:r>
              <a:rPr lang="en-US" sz="2400" baseline="30000" dirty="0">
                <a:solidFill>
                  <a:srgbClr val="68A340"/>
                </a:solidFill>
              </a:rPr>
              <a:t>-1</a:t>
            </a:r>
            <a:r>
              <a:rPr lang="en-US" sz="2400" dirty="0">
                <a:solidFill>
                  <a:srgbClr val="68A340"/>
                </a:solidFill>
              </a:rPr>
              <a:t> </a:t>
            </a:r>
            <a:r>
              <a:rPr lang="en-US" sz="2400" dirty="0" smtClean="0"/>
              <a:t>in individual storms are recorded regularly  (every 2-3 y). </a:t>
            </a:r>
            <a:r>
              <a:rPr lang="en-US" sz="2400" dirty="0" smtClean="0">
                <a:solidFill>
                  <a:srgbClr val="68A340"/>
                </a:solidFill>
              </a:rPr>
              <a:t>Extreme events </a:t>
            </a:r>
            <a:r>
              <a:rPr lang="en-US" sz="2400" dirty="0" smtClean="0"/>
              <a:t>can produce </a:t>
            </a:r>
            <a:r>
              <a:rPr lang="en-US" sz="2400" dirty="0" smtClean="0">
                <a:solidFill>
                  <a:srgbClr val="68A340"/>
                </a:solidFill>
              </a:rPr>
              <a:t>&gt;100 </a:t>
            </a:r>
            <a:r>
              <a:rPr lang="en-US" sz="2400" dirty="0">
                <a:solidFill>
                  <a:srgbClr val="68A340"/>
                </a:solidFill>
              </a:rPr>
              <a:t>t ha</a:t>
            </a:r>
            <a:r>
              <a:rPr lang="en-US" sz="2400" baseline="30000" dirty="0">
                <a:solidFill>
                  <a:srgbClr val="68A340"/>
                </a:solidFill>
              </a:rPr>
              <a:t>-1</a:t>
            </a:r>
            <a:r>
              <a:rPr lang="en-US" sz="2400" dirty="0">
                <a:solidFill>
                  <a:srgbClr val="68A340"/>
                </a:solidFill>
              </a:rPr>
              <a:t> </a:t>
            </a:r>
            <a:r>
              <a:rPr lang="en-US" sz="2400" dirty="0" smtClean="0"/>
              <a:t>losses</a:t>
            </a:r>
          </a:p>
          <a:p>
            <a:r>
              <a:rPr lang="en-US" sz="2400" dirty="0" smtClean="0"/>
              <a:t>-&gt;main causes: </a:t>
            </a:r>
            <a:r>
              <a:rPr lang="en-US" sz="2400" dirty="0" smtClean="0">
                <a:solidFill>
                  <a:srgbClr val="68A340"/>
                </a:solidFill>
              </a:rPr>
              <a:t>inappropriate agricultural management, grazing, deforestation, construction</a:t>
            </a:r>
          </a:p>
          <a:p>
            <a:endParaRPr lang="en-US" sz="2400" dirty="0" smtClean="0"/>
          </a:p>
          <a:p>
            <a:endParaRPr lang="en-US" sz="2400" dirty="0"/>
          </a:p>
          <a:p>
            <a:endParaRPr lang="en-US" sz="2400" dirty="0" smtClean="0"/>
          </a:p>
          <a:p>
            <a:endParaRPr lang="en-US" sz="2400" dirty="0"/>
          </a:p>
          <a:p>
            <a:endParaRPr lang="en-US" sz="2400" dirty="0" smtClean="0"/>
          </a:p>
          <a:p>
            <a:r>
              <a:rPr lang="en-US" sz="2400" dirty="0" smtClean="0"/>
              <a:t>Grimm et al., 2002 – JRC report</a:t>
            </a:r>
            <a:endParaRPr lang="en-US" sz="2400" dirty="0"/>
          </a:p>
          <a:p>
            <a:endParaRPr lang="en-US" sz="2400" dirty="0"/>
          </a:p>
          <a:p>
            <a:endParaRPr lang="sl-SI" sz="2400"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12</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7553175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Some </a:t>
            </a:r>
            <a:r>
              <a:rPr lang="it-IT" dirty="0" err="1" smtClean="0"/>
              <a:t>facts</a:t>
            </a:r>
            <a:endParaRPr lang="sl-SI" dirty="0"/>
          </a:p>
        </p:txBody>
      </p:sp>
      <p:sp>
        <p:nvSpPr>
          <p:cNvPr id="3" name="Ograda vsebine 2"/>
          <p:cNvSpPr>
            <a:spLocks noGrp="1"/>
          </p:cNvSpPr>
          <p:nvPr>
            <p:ph idx="1"/>
          </p:nvPr>
        </p:nvSpPr>
        <p:spPr>
          <a:xfrm>
            <a:off x="467544" y="1124744"/>
            <a:ext cx="8229600" cy="4525963"/>
          </a:xfrm>
        </p:spPr>
        <p:txBody>
          <a:bodyPr>
            <a:noAutofit/>
          </a:bodyPr>
          <a:lstStyle/>
          <a:p>
            <a:r>
              <a:rPr lang="en-US" sz="2400" dirty="0" smtClean="0"/>
              <a:t>-&gt;erosion control requires erosion assessment, i.e. identifying vulnerable areas</a:t>
            </a:r>
          </a:p>
          <a:p>
            <a:r>
              <a:rPr lang="en-US" sz="2400" dirty="0" smtClean="0"/>
              <a:t>-&gt;</a:t>
            </a:r>
            <a:r>
              <a:rPr lang="en-US" sz="2400" dirty="0" smtClean="0">
                <a:solidFill>
                  <a:srgbClr val="68A340"/>
                </a:solidFill>
              </a:rPr>
              <a:t>runoff control </a:t>
            </a:r>
            <a:r>
              <a:rPr lang="en-US" sz="2400" dirty="0" smtClean="0"/>
              <a:t>is crucial to mitigate erosion</a:t>
            </a:r>
          </a:p>
          <a:p>
            <a:r>
              <a:rPr lang="en-US" sz="2400" dirty="0" smtClean="0"/>
              <a:t>-&gt;erosion estimation models are many</a:t>
            </a:r>
          </a:p>
          <a:p>
            <a:r>
              <a:rPr lang="en-US" sz="2400" dirty="0" smtClean="0"/>
              <a:t>-&gt;erosion modelling is fundamental, but requires </a:t>
            </a:r>
            <a:r>
              <a:rPr lang="en-US" sz="2400" dirty="0" smtClean="0">
                <a:solidFill>
                  <a:srgbClr val="68A340"/>
                </a:solidFill>
              </a:rPr>
              <a:t>validation    </a:t>
            </a:r>
            <a:r>
              <a:rPr lang="en-US" sz="1400" dirty="0" smtClean="0"/>
              <a:t>(Grimm </a:t>
            </a:r>
            <a:r>
              <a:rPr lang="en-US" sz="1400" dirty="0"/>
              <a:t>et al., 2002 – JRC </a:t>
            </a:r>
            <a:r>
              <a:rPr lang="en-US" sz="1400" dirty="0" smtClean="0"/>
              <a:t>report)</a:t>
            </a:r>
          </a:p>
          <a:p>
            <a:endParaRPr lang="en-US" sz="1400" dirty="0">
              <a:solidFill>
                <a:srgbClr val="68A340"/>
              </a:solidFill>
            </a:endParaRPr>
          </a:p>
          <a:p>
            <a:endParaRPr lang="en-US" sz="2400" dirty="0" smtClean="0">
              <a:solidFill>
                <a:srgbClr val="68A340"/>
              </a:solidFill>
            </a:endParaRPr>
          </a:p>
          <a:p>
            <a:r>
              <a:rPr lang="en-US" sz="2400" dirty="0" smtClean="0">
                <a:solidFill>
                  <a:srgbClr val="68A340"/>
                </a:solidFill>
              </a:rPr>
              <a:t>-&gt;Soil protection requires a multi-disciplinary, cross-sectoral approach</a:t>
            </a:r>
          </a:p>
          <a:p>
            <a:endParaRPr lang="en-US" sz="1400" dirty="0" smtClean="0"/>
          </a:p>
          <a:p>
            <a:endParaRPr lang="en-US" sz="1400" dirty="0"/>
          </a:p>
          <a:p>
            <a:endParaRPr lang="en-US" sz="1400" dirty="0" smtClean="0"/>
          </a:p>
          <a:p>
            <a:endParaRPr lang="en-US" sz="1400" dirty="0"/>
          </a:p>
          <a:p>
            <a:endParaRPr lang="en-US" sz="1400" dirty="0" smtClean="0"/>
          </a:p>
          <a:p>
            <a:endParaRPr lang="en-US" sz="1400" dirty="0"/>
          </a:p>
          <a:p>
            <a:endParaRPr lang="en-US" sz="1400" dirty="0" smtClean="0"/>
          </a:p>
          <a:p>
            <a:endParaRPr lang="en-US" sz="1400" dirty="0" smtClean="0"/>
          </a:p>
          <a:p>
            <a:endParaRPr lang="en-US" sz="1400" dirty="0"/>
          </a:p>
          <a:p>
            <a:endParaRPr lang="sl-SI" sz="1400"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13</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2549231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Erosion</a:t>
            </a:r>
            <a:r>
              <a:rPr lang="it-IT" dirty="0" smtClean="0"/>
              <a:t> </a:t>
            </a:r>
            <a:r>
              <a:rPr lang="it-IT" dirty="0" err="1" smtClean="0"/>
              <a:t>at</a:t>
            </a:r>
            <a:r>
              <a:rPr lang="it-IT" dirty="0" smtClean="0"/>
              <a:t> </a:t>
            </a:r>
            <a:r>
              <a:rPr lang="it-IT" dirty="0" err="1" smtClean="0"/>
              <a:t>different</a:t>
            </a:r>
            <a:r>
              <a:rPr lang="it-IT" dirty="0" smtClean="0"/>
              <a:t> </a:t>
            </a:r>
            <a:r>
              <a:rPr lang="it-IT" dirty="0" err="1" smtClean="0"/>
              <a:t>scales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14</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052736"/>
            <a:ext cx="3806408" cy="112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683568" y="2492896"/>
            <a:ext cx="7004482" cy="1938992"/>
          </a:xfrm>
          <a:prstGeom prst="rect">
            <a:avLst/>
          </a:prstGeom>
          <a:noFill/>
        </p:spPr>
        <p:txBody>
          <a:bodyPr wrap="none" rtlCol="0">
            <a:spAutoFit/>
          </a:bodyPr>
          <a:lstStyle/>
          <a:p>
            <a:r>
              <a:rPr lang="it-IT" sz="2400" dirty="0" err="1" smtClean="0"/>
              <a:t>Nearing</a:t>
            </a:r>
            <a:r>
              <a:rPr lang="it-IT" sz="2400" dirty="0" smtClean="0"/>
              <a:t> et al, 2017:</a:t>
            </a:r>
          </a:p>
          <a:p>
            <a:r>
              <a:rPr lang="it-IT" sz="2400" dirty="0" err="1" smtClean="0"/>
              <a:t>Erosion</a:t>
            </a:r>
            <a:r>
              <a:rPr lang="it-IT" sz="2400" dirty="0" smtClean="0"/>
              <a:t> </a:t>
            </a:r>
            <a:r>
              <a:rPr lang="it-IT" sz="2400" dirty="0" err="1" smtClean="0"/>
              <a:t>studies</a:t>
            </a:r>
            <a:r>
              <a:rPr lang="it-IT" sz="2400" dirty="0" smtClean="0"/>
              <a:t> </a:t>
            </a:r>
            <a:r>
              <a:rPr lang="it-IT" sz="2400" dirty="0" err="1" smtClean="0"/>
              <a:t>span</a:t>
            </a:r>
            <a:r>
              <a:rPr lang="it-IT" sz="2400" dirty="0" smtClean="0"/>
              <a:t> from the </a:t>
            </a:r>
            <a:r>
              <a:rPr lang="it-IT" sz="2400" dirty="0" err="1" smtClean="0"/>
              <a:t>raindrop</a:t>
            </a:r>
            <a:r>
              <a:rPr lang="it-IT" sz="2400" dirty="0" smtClean="0"/>
              <a:t> </a:t>
            </a:r>
            <a:r>
              <a:rPr lang="it-IT" sz="2400" dirty="0" err="1" smtClean="0"/>
              <a:t>spatial</a:t>
            </a:r>
            <a:r>
              <a:rPr lang="it-IT" sz="2400" dirty="0" smtClean="0"/>
              <a:t> scale to </a:t>
            </a:r>
          </a:p>
          <a:p>
            <a:r>
              <a:rPr lang="it-IT" sz="2400" dirty="0" err="1" smtClean="0"/>
              <a:t>continental</a:t>
            </a:r>
            <a:r>
              <a:rPr lang="it-IT" sz="2400" dirty="0" smtClean="0"/>
              <a:t> </a:t>
            </a:r>
            <a:r>
              <a:rPr lang="it-IT" sz="2400" dirty="0" err="1" smtClean="0"/>
              <a:t>scales</a:t>
            </a:r>
            <a:endParaRPr lang="it-IT" sz="2400" dirty="0" smtClean="0"/>
          </a:p>
          <a:p>
            <a:r>
              <a:rPr lang="it-IT" sz="2400" dirty="0" smtClean="0">
                <a:solidFill>
                  <a:srgbClr val="68A340"/>
                </a:solidFill>
              </a:rPr>
              <a:t>«The </a:t>
            </a:r>
            <a:r>
              <a:rPr lang="it-IT" sz="2400" dirty="0" err="1" smtClean="0">
                <a:solidFill>
                  <a:srgbClr val="68A340"/>
                </a:solidFill>
              </a:rPr>
              <a:t>erosion</a:t>
            </a:r>
            <a:r>
              <a:rPr lang="it-IT" sz="2400" dirty="0" smtClean="0">
                <a:solidFill>
                  <a:srgbClr val="68A340"/>
                </a:solidFill>
              </a:rPr>
              <a:t> </a:t>
            </a:r>
            <a:r>
              <a:rPr lang="it-IT" sz="2400" dirty="0" err="1" smtClean="0">
                <a:solidFill>
                  <a:srgbClr val="68A340"/>
                </a:solidFill>
              </a:rPr>
              <a:t>topic</a:t>
            </a:r>
            <a:r>
              <a:rPr lang="it-IT" sz="2400" dirty="0" smtClean="0">
                <a:solidFill>
                  <a:srgbClr val="68A340"/>
                </a:solidFill>
              </a:rPr>
              <a:t> </a:t>
            </a:r>
            <a:r>
              <a:rPr lang="it-IT" sz="2400" dirty="0" err="1" smtClean="0">
                <a:solidFill>
                  <a:srgbClr val="68A340"/>
                </a:solidFill>
              </a:rPr>
              <a:t>covers</a:t>
            </a:r>
            <a:r>
              <a:rPr lang="it-IT" sz="2400" dirty="0" smtClean="0">
                <a:solidFill>
                  <a:srgbClr val="68A340"/>
                </a:solidFill>
              </a:rPr>
              <a:t> a </a:t>
            </a:r>
            <a:r>
              <a:rPr lang="it-IT" sz="2400" dirty="0" err="1" smtClean="0">
                <a:solidFill>
                  <a:srgbClr val="68A340"/>
                </a:solidFill>
              </a:rPr>
              <a:t>lot</a:t>
            </a:r>
            <a:r>
              <a:rPr lang="it-IT" sz="2400" dirty="0" smtClean="0">
                <a:solidFill>
                  <a:srgbClr val="68A340"/>
                </a:solidFill>
              </a:rPr>
              <a:t> of </a:t>
            </a:r>
            <a:r>
              <a:rPr lang="it-IT" sz="2400" dirty="0" err="1" smtClean="0">
                <a:solidFill>
                  <a:srgbClr val="68A340"/>
                </a:solidFill>
              </a:rPr>
              <a:t>ground</a:t>
            </a:r>
            <a:r>
              <a:rPr lang="it-IT" sz="2400" dirty="0" smtClean="0">
                <a:solidFill>
                  <a:srgbClr val="68A340"/>
                </a:solidFill>
              </a:rPr>
              <a:t>»</a:t>
            </a:r>
          </a:p>
          <a:p>
            <a:endParaRPr lang="it-IT" sz="2400" dirty="0"/>
          </a:p>
        </p:txBody>
      </p:sp>
    </p:spTree>
    <p:extLst>
      <p:ext uri="{BB962C8B-B14F-4D97-AF65-F5344CB8AC3E}">
        <p14:creationId xmlns:p14="http://schemas.microsoft.com/office/powerpoint/2010/main" val="26067887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noChangeArrowheads="1"/>
          </p:cNvPicPr>
          <p:nvPr/>
        </p:nvPicPr>
        <p:blipFill>
          <a:blip r:embed="rId2" cstate="print"/>
          <a:srcRect/>
          <a:stretch>
            <a:fillRect/>
          </a:stretch>
        </p:blipFill>
        <p:spPr bwMode="auto">
          <a:xfrm>
            <a:off x="5991804" y="2976961"/>
            <a:ext cx="3184896" cy="2396255"/>
          </a:xfrm>
          <a:prstGeom prst="rect">
            <a:avLst/>
          </a:prstGeom>
          <a:noFill/>
          <a:ln w="9525">
            <a:noFill/>
            <a:miter lim="800000"/>
            <a:headEnd/>
            <a:tailEnd/>
          </a:ln>
        </p:spPr>
      </p:pic>
      <p:sp>
        <p:nvSpPr>
          <p:cNvPr id="2" name="Naslov 1"/>
          <p:cNvSpPr>
            <a:spLocks noGrp="1"/>
          </p:cNvSpPr>
          <p:nvPr>
            <p:ph type="title"/>
          </p:nvPr>
        </p:nvSpPr>
        <p:spPr/>
        <p:txBody>
          <a:bodyPr/>
          <a:lstStyle/>
          <a:p>
            <a:r>
              <a:rPr lang="it-IT" dirty="0" err="1" smtClean="0"/>
              <a:t>Erosion</a:t>
            </a:r>
            <a:r>
              <a:rPr lang="it-IT" dirty="0" smtClean="0"/>
              <a:t> </a:t>
            </a:r>
            <a:r>
              <a:rPr lang="it-IT" dirty="0" err="1" smtClean="0"/>
              <a:t>at</a:t>
            </a:r>
            <a:r>
              <a:rPr lang="it-IT" dirty="0" smtClean="0"/>
              <a:t> </a:t>
            </a:r>
            <a:r>
              <a:rPr lang="it-IT" dirty="0" err="1" smtClean="0"/>
              <a:t>different</a:t>
            </a:r>
            <a:r>
              <a:rPr lang="it-IT" dirty="0" smtClean="0"/>
              <a:t> </a:t>
            </a:r>
            <a:r>
              <a:rPr lang="it-IT" dirty="0" err="1" smtClean="0"/>
              <a:t>scales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15</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Callout con freccia a destra 6"/>
          <p:cNvSpPr/>
          <p:nvPr/>
        </p:nvSpPr>
        <p:spPr>
          <a:xfrm>
            <a:off x="251520" y="1268760"/>
            <a:ext cx="2592288" cy="1080120"/>
          </a:xfrm>
          <a:prstGeom prst="rightArrowCallou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GLOBAL/</a:t>
            </a:r>
          </a:p>
          <a:p>
            <a:pPr algn="ctr"/>
            <a:r>
              <a:rPr lang="it-IT" dirty="0" smtClean="0"/>
              <a:t>CONTINENTAL</a:t>
            </a:r>
            <a:endParaRPr lang="it-IT" dirty="0"/>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1880" y="1052736"/>
            <a:ext cx="1368152" cy="13681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CasellaDiTesto 7"/>
          <p:cNvSpPr txBox="1"/>
          <p:nvPr/>
        </p:nvSpPr>
        <p:spPr>
          <a:xfrm>
            <a:off x="3707904" y="2276872"/>
            <a:ext cx="925253" cy="184666"/>
          </a:xfrm>
          <a:prstGeom prst="rect">
            <a:avLst/>
          </a:prstGeom>
          <a:noFill/>
        </p:spPr>
        <p:txBody>
          <a:bodyPr wrap="none" rtlCol="0">
            <a:spAutoFit/>
          </a:bodyPr>
          <a:lstStyle/>
          <a:p>
            <a:r>
              <a:rPr lang="it-IT" sz="600" dirty="0" smtClean="0"/>
              <a:t>WWW.WIKIPEDIA.COM</a:t>
            </a:r>
            <a:endParaRPr lang="it-IT" sz="600" dirty="0"/>
          </a:p>
        </p:txBody>
      </p:sp>
      <p:sp>
        <p:nvSpPr>
          <p:cNvPr id="11" name="Callout con freccia a destra 10"/>
          <p:cNvSpPr/>
          <p:nvPr/>
        </p:nvSpPr>
        <p:spPr>
          <a:xfrm>
            <a:off x="281662" y="2708920"/>
            <a:ext cx="2592288" cy="1080120"/>
          </a:xfrm>
          <a:prstGeom prst="rightArrowCallou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REGIONAL/</a:t>
            </a:r>
          </a:p>
          <a:p>
            <a:pPr algn="ctr"/>
            <a:r>
              <a:rPr lang="it-IT" dirty="0" smtClean="0"/>
              <a:t>WATERSHED</a:t>
            </a:r>
          </a:p>
          <a:p>
            <a:pPr algn="ctr"/>
            <a:endParaRPr lang="it-IT" dirty="0"/>
          </a:p>
        </p:txBody>
      </p:sp>
      <p:sp>
        <p:nvSpPr>
          <p:cNvPr id="12" name="Callout con freccia a destra 11"/>
          <p:cNvSpPr/>
          <p:nvPr/>
        </p:nvSpPr>
        <p:spPr>
          <a:xfrm>
            <a:off x="281662" y="4221088"/>
            <a:ext cx="2592288" cy="1080120"/>
          </a:xfrm>
          <a:prstGeom prst="rightArrowCallou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FARM/PLOT</a:t>
            </a:r>
            <a:endParaRPr lang="it-IT" dirty="0"/>
          </a:p>
        </p:txBody>
      </p:sp>
      <p:pic>
        <p:nvPicPr>
          <p:cNvPr id="13" name="Immagine 1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1880" y="4427698"/>
            <a:ext cx="2659736" cy="1089534"/>
          </a:xfrm>
          <a:prstGeom prst="rect">
            <a:avLst/>
          </a:prstGeom>
          <a:noFill/>
          <a:ln>
            <a:noFill/>
          </a:ln>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68270" y="2634726"/>
            <a:ext cx="2590428" cy="14247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CasellaDiTesto 14"/>
          <p:cNvSpPr txBox="1"/>
          <p:nvPr/>
        </p:nvSpPr>
        <p:spPr>
          <a:xfrm>
            <a:off x="3491880" y="3789040"/>
            <a:ext cx="316112" cy="184666"/>
          </a:xfrm>
          <a:prstGeom prst="rect">
            <a:avLst/>
          </a:prstGeom>
          <a:noFill/>
        </p:spPr>
        <p:txBody>
          <a:bodyPr wrap="none" rtlCol="0">
            <a:spAutoFit/>
          </a:bodyPr>
          <a:lstStyle/>
          <a:p>
            <a:r>
              <a:rPr lang="it-IT" sz="600" dirty="0" smtClean="0"/>
              <a:t>FAO</a:t>
            </a:r>
            <a:endParaRPr lang="it-IT" sz="600" dirty="0"/>
          </a:p>
        </p:txBody>
      </p:sp>
      <p:sp>
        <p:nvSpPr>
          <p:cNvPr id="16" name="CasellaDiTesto 15"/>
          <p:cNvSpPr txBox="1"/>
          <p:nvPr/>
        </p:nvSpPr>
        <p:spPr>
          <a:xfrm>
            <a:off x="3505080" y="5299537"/>
            <a:ext cx="827471" cy="184666"/>
          </a:xfrm>
          <a:prstGeom prst="rect">
            <a:avLst/>
          </a:prstGeom>
          <a:noFill/>
        </p:spPr>
        <p:txBody>
          <a:bodyPr wrap="none" rtlCol="0">
            <a:spAutoFit/>
          </a:bodyPr>
          <a:lstStyle/>
          <a:p>
            <a:r>
              <a:rPr lang="it-IT" sz="600" dirty="0" err="1" smtClean="0"/>
              <a:t>pH</a:t>
            </a:r>
            <a:r>
              <a:rPr lang="it-IT" sz="600" dirty="0" smtClean="0"/>
              <a:t>: Sergio Belmonte</a:t>
            </a:r>
            <a:endParaRPr lang="it-IT" sz="600" dirty="0"/>
          </a:p>
        </p:txBody>
      </p:sp>
    </p:spTree>
    <p:extLst>
      <p:ext uri="{BB962C8B-B14F-4D97-AF65-F5344CB8AC3E}">
        <p14:creationId xmlns:p14="http://schemas.microsoft.com/office/powerpoint/2010/main" val="41624040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Eroded</a:t>
            </a:r>
            <a:r>
              <a:rPr lang="it-IT" dirty="0" smtClean="0"/>
              <a:t> </a:t>
            </a:r>
            <a:r>
              <a:rPr lang="it-IT" dirty="0" err="1" smtClean="0"/>
              <a:t>land</a:t>
            </a:r>
            <a:r>
              <a:rPr lang="it-IT" dirty="0" smtClean="0"/>
              <a:t> in the world</a:t>
            </a:r>
            <a:endParaRPr lang="it-IT" dirty="0"/>
          </a:p>
        </p:txBody>
      </p:sp>
      <p:sp>
        <p:nvSpPr>
          <p:cNvPr id="3" name="Segnaposto contenuto 2"/>
          <p:cNvSpPr>
            <a:spLocks noGrp="1"/>
          </p:cNvSpPr>
          <p:nvPr>
            <p:ph idx="1"/>
          </p:nvPr>
        </p:nvSpPr>
        <p:spPr/>
        <p:txBody>
          <a:bodyPr>
            <a:normAutofit fontScale="92500" lnSpcReduction="10000"/>
          </a:bodyPr>
          <a:lstStyle/>
          <a:p>
            <a:r>
              <a:rPr lang="en-US" dirty="0" smtClean="0"/>
              <a:t>Pimentel (1993) Lal (1994) </a:t>
            </a:r>
            <a:r>
              <a:rPr lang="en-US" dirty="0" err="1" smtClean="0"/>
              <a:t>Speth</a:t>
            </a:r>
            <a:r>
              <a:rPr lang="en-US" dirty="0" smtClean="0"/>
              <a:t> (1994) stated that at present </a:t>
            </a:r>
            <a:r>
              <a:rPr lang="en-US" b="1" dirty="0" smtClean="0">
                <a:solidFill>
                  <a:srgbClr val="68A340"/>
                </a:solidFill>
              </a:rPr>
              <a:t>~80</a:t>
            </a:r>
            <a:r>
              <a:rPr lang="en-US" b="1" dirty="0">
                <a:solidFill>
                  <a:srgbClr val="68A340"/>
                </a:solidFill>
              </a:rPr>
              <a:t>% of the world’s agricultural land suffers moderate to </a:t>
            </a:r>
            <a:r>
              <a:rPr lang="en-US" b="1" dirty="0" smtClean="0">
                <a:solidFill>
                  <a:srgbClr val="68A340"/>
                </a:solidFill>
              </a:rPr>
              <a:t>severe erosion</a:t>
            </a:r>
            <a:r>
              <a:rPr lang="en-US" b="1" dirty="0">
                <a:solidFill>
                  <a:srgbClr val="68A340"/>
                </a:solidFill>
              </a:rPr>
              <a:t>, </a:t>
            </a:r>
            <a:r>
              <a:rPr lang="en-US" b="1" dirty="0" smtClean="0">
                <a:solidFill>
                  <a:srgbClr val="68A340"/>
                </a:solidFill>
              </a:rPr>
              <a:t>10</a:t>
            </a:r>
            <a:r>
              <a:rPr lang="en-US" b="1" dirty="0">
                <a:solidFill>
                  <a:srgbClr val="68A340"/>
                </a:solidFill>
              </a:rPr>
              <a:t>% </a:t>
            </a:r>
            <a:r>
              <a:rPr lang="en-US" b="1" dirty="0" smtClean="0">
                <a:solidFill>
                  <a:srgbClr val="68A340"/>
                </a:solidFill>
              </a:rPr>
              <a:t>slight erosion</a:t>
            </a:r>
            <a:r>
              <a:rPr lang="en-US" b="1" dirty="0" smtClean="0"/>
              <a:t>. </a:t>
            </a:r>
            <a:r>
              <a:rPr lang="en-US" dirty="0" smtClean="0"/>
              <a:t>Worldwide</a:t>
            </a:r>
            <a:r>
              <a:rPr lang="en-US" dirty="0"/>
              <a:t>, erosion on cropland averages about </a:t>
            </a:r>
            <a:r>
              <a:rPr lang="en-US" b="1" dirty="0">
                <a:solidFill>
                  <a:srgbClr val="68A340"/>
                </a:solidFill>
              </a:rPr>
              <a:t>30 </a:t>
            </a:r>
            <a:r>
              <a:rPr lang="en-US" b="1" dirty="0" smtClean="0">
                <a:solidFill>
                  <a:srgbClr val="68A340"/>
                </a:solidFill>
              </a:rPr>
              <a:t>t ha</a:t>
            </a:r>
            <a:r>
              <a:rPr lang="en-US" b="1" baseline="30000" dirty="0" smtClean="0">
                <a:solidFill>
                  <a:srgbClr val="68A340"/>
                </a:solidFill>
              </a:rPr>
              <a:t>-1</a:t>
            </a:r>
            <a:r>
              <a:rPr lang="en-US" b="1" dirty="0" smtClean="0">
                <a:solidFill>
                  <a:srgbClr val="68A340"/>
                </a:solidFill>
              </a:rPr>
              <a:t>yr</a:t>
            </a:r>
            <a:r>
              <a:rPr lang="en-US" b="1" baseline="30000" dirty="0">
                <a:solidFill>
                  <a:srgbClr val="68A340"/>
                </a:solidFill>
              </a:rPr>
              <a:t>-1</a:t>
            </a:r>
            <a:r>
              <a:rPr lang="en-US" b="1" dirty="0" smtClean="0">
                <a:solidFill>
                  <a:srgbClr val="68A340"/>
                </a:solidFill>
              </a:rPr>
              <a:t> </a:t>
            </a:r>
            <a:r>
              <a:rPr lang="en-US" b="1" dirty="0">
                <a:solidFill>
                  <a:srgbClr val="68A340"/>
                </a:solidFill>
              </a:rPr>
              <a:t>and ranges </a:t>
            </a:r>
            <a:r>
              <a:rPr lang="en-US" b="1" dirty="0" smtClean="0">
                <a:solidFill>
                  <a:srgbClr val="68A340"/>
                </a:solidFill>
              </a:rPr>
              <a:t>from 0.5 </a:t>
            </a:r>
            <a:r>
              <a:rPr lang="en-US" b="1" dirty="0">
                <a:solidFill>
                  <a:srgbClr val="68A340"/>
                </a:solidFill>
              </a:rPr>
              <a:t>to 400 t ha</a:t>
            </a:r>
            <a:r>
              <a:rPr lang="en-US" b="1" baseline="30000" dirty="0">
                <a:solidFill>
                  <a:srgbClr val="68A340"/>
                </a:solidFill>
              </a:rPr>
              <a:t>-1</a:t>
            </a:r>
            <a:r>
              <a:rPr lang="en-US" b="1" dirty="0">
                <a:solidFill>
                  <a:srgbClr val="68A340"/>
                </a:solidFill>
              </a:rPr>
              <a:t>yr</a:t>
            </a:r>
            <a:r>
              <a:rPr lang="en-US" b="1" baseline="30000" dirty="0">
                <a:solidFill>
                  <a:srgbClr val="68A340"/>
                </a:solidFill>
              </a:rPr>
              <a:t>-1</a:t>
            </a:r>
            <a:r>
              <a:rPr lang="en-US" b="1" dirty="0" smtClean="0">
                <a:solidFill>
                  <a:srgbClr val="68A340"/>
                </a:solidFill>
              </a:rPr>
              <a:t> </a:t>
            </a:r>
            <a:r>
              <a:rPr lang="en-US" dirty="0"/>
              <a:t>(Pimentel et al., 1995). </a:t>
            </a:r>
            <a:endParaRPr lang="en-US" dirty="0" smtClean="0"/>
          </a:p>
          <a:p>
            <a:r>
              <a:rPr lang="en-US" dirty="0" smtClean="0"/>
              <a:t>Consequence: </a:t>
            </a:r>
            <a:r>
              <a:rPr lang="en-US" b="1" dirty="0" smtClean="0">
                <a:solidFill>
                  <a:srgbClr val="68A340"/>
                </a:solidFill>
              </a:rPr>
              <a:t>abandonment of large surfaces of arable </a:t>
            </a:r>
            <a:r>
              <a:rPr lang="en-US" b="1" dirty="0" smtClean="0">
                <a:solidFill>
                  <a:srgbClr val="68A340"/>
                </a:solidFill>
              </a:rPr>
              <a:t>land, displacement of farmers, food insecurity</a:t>
            </a:r>
            <a:endParaRPr lang="it-IT" b="1" dirty="0">
              <a:solidFill>
                <a:srgbClr val="68A340"/>
              </a:solidFill>
            </a:endParaRPr>
          </a:p>
        </p:txBody>
      </p:sp>
    </p:spTree>
    <p:extLst>
      <p:ext uri="{BB962C8B-B14F-4D97-AF65-F5344CB8AC3E}">
        <p14:creationId xmlns:p14="http://schemas.microsoft.com/office/powerpoint/2010/main" val="9686676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Surfaces</a:t>
            </a:r>
            <a:r>
              <a:rPr lang="it-IT" dirty="0" smtClean="0"/>
              <a:t> </a:t>
            </a:r>
            <a:r>
              <a:rPr lang="it-IT" dirty="0" err="1" smtClean="0"/>
              <a:t>affected</a:t>
            </a:r>
            <a:r>
              <a:rPr lang="it-IT" dirty="0" smtClean="0"/>
              <a:t> by </a:t>
            </a:r>
            <a:r>
              <a:rPr lang="it-IT" dirty="0" err="1" smtClean="0"/>
              <a:t>soil</a:t>
            </a:r>
            <a:r>
              <a:rPr lang="it-IT" dirty="0" smtClean="0"/>
              <a:t> </a:t>
            </a:r>
            <a:r>
              <a:rPr lang="it-IT" dirty="0" err="1" smtClean="0"/>
              <a:t>erosion</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17</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10" name="Picture 2"/>
          <p:cNvPicPr>
            <a:picLocks noChangeAspect="1" noChangeArrowheads="1"/>
          </p:cNvPicPr>
          <p:nvPr/>
        </p:nvPicPr>
        <p:blipFill>
          <a:blip r:embed="rId2" cstate="print"/>
          <a:srcRect/>
          <a:stretch>
            <a:fillRect/>
          </a:stretch>
        </p:blipFill>
        <p:spPr bwMode="auto">
          <a:xfrm>
            <a:off x="1475656" y="1052736"/>
            <a:ext cx="6105305" cy="4257049"/>
          </a:xfrm>
          <a:prstGeom prst="rect">
            <a:avLst/>
          </a:prstGeom>
          <a:noFill/>
          <a:ln w="9525">
            <a:noFill/>
            <a:miter lim="800000"/>
            <a:headEnd/>
            <a:tailEnd/>
          </a:ln>
        </p:spPr>
      </p:pic>
      <p:sp>
        <p:nvSpPr>
          <p:cNvPr id="3" name="Rettangolo arrotondato 2"/>
          <p:cNvSpPr/>
          <p:nvPr/>
        </p:nvSpPr>
        <p:spPr>
          <a:xfrm>
            <a:off x="2411760" y="2204864"/>
            <a:ext cx="2736304" cy="2880320"/>
          </a:xfrm>
          <a:prstGeom prst="roundRect">
            <a:avLst/>
          </a:prstGeom>
          <a:solidFill>
            <a:schemeClr val="bg2">
              <a:lumMod val="50000"/>
              <a:alpha val="2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CasellaDiTesto 10"/>
          <p:cNvSpPr txBox="1"/>
          <p:nvPr/>
        </p:nvSpPr>
        <p:spPr>
          <a:xfrm>
            <a:off x="194182" y="5332177"/>
            <a:ext cx="6942734" cy="646331"/>
          </a:xfrm>
          <a:prstGeom prst="rect">
            <a:avLst/>
          </a:prstGeom>
          <a:noFill/>
        </p:spPr>
        <p:txBody>
          <a:bodyPr wrap="none" rtlCol="0">
            <a:spAutoFit/>
          </a:bodyPr>
          <a:lstStyle/>
          <a:p>
            <a:r>
              <a:rPr lang="it-IT" dirty="0" smtClean="0"/>
              <a:t>Morgan (2005) </a:t>
            </a:r>
            <a:r>
              <a:rPr lang="it-IT" dirty="0" err="1" smtClean="0"/>
              <a:t>reported</a:t>
            </a:r>
            <a:r>
              <a:rPr lang="it-IT" dirty="0" smtClean="0"/>
              <a:t> </a:t>
            </a:r>
            <a:r>
              <a:rPr lang="it-IT" dirty="0" err="1" smtClean="0"/>
              <a:t>soil</a:t>
            </a:r>
            <a:r>
              <a:rPr lang="it-IT" dirty="0" smtClean="0"/>
              <a:t> </a:t>
            </a:r>
            <a:r>
              <a:rPr lang="it-IT" dirty="0" err="1" smtClean="0"/>
              <a:t>erosion</a:t>
            </a:r>
            <a:r>
              <a:rPr lang="it-IT" dirty="0" smtClean="0"/>
              <a:t> </a:t>
            </a:r>
            <a:r>
              <a:rPr lang="it-IT" dirty="0" err="1" smtClean="0"/>
              <a:t>rates</a:t>
            </a:r>
            <a:r>
              <a:rPr lang="it-IT" dirty="0" smtClean="0"/>
              <a:t> in </a:t>
            </a:r>
            <a:r>
              <a:rPr lang="it-IT" dirty="0" err="1" smtClean="0"/>
              <a:t>agricultural</a:t>
            </a:r>
            <a:r>
              <a:rPr lang="it-IT" dirty="0" smtClean="0"/>
              <a:t> </a:t>
            </a:r>
            <a:r>
              <a:rPr lang="it-IT" dirty="0" err="1" smtClean="0"/>
              <a:t>areas</a:t>
            </a:r>
            <a:r>
              <a:rPr lang="it-IT" dirty="0" smtClean="0"/>
              <a:t> -100fold  </a:t>
            </a:r>
          </a:p>
          <a:p>
            <a:r>
              <a:rPr lang="it-IT" dirty="0" smtClean="0"/>
              <a:t>With </a:t>
            </a:r>
            <a:r>
              <a:rPr lang="it-IT" dirty="0" err="1" smtClean="0"/>
              <a:t>respect</a:t>
            </a:r>
            <a:r>
              <a:rPr lang="it-IT" dirty="0" smtClean="0"/>
              <a:t> to </a:t>
            </a:r>
            <a:r>
              <a:rPr lang="it-IT" dirty="0" err="1" smtClean="0"/>
              <a:t>natural</a:t>
            </a:r>
            <a:r>
              <a:rPr lang="it-IT" dirty="0" smtClean="0"/>
              <a:t> </a:t>
            </a:r>
            <a:r>
              <a:rPr lang="it-IT" dirty="0" err="1" smtClean="0"/>
              <a:t>soil</a:t>
            </a:r>
            <a:r>
              <a:rPr lang="it-IT" dirty="0" err="1"/>
              <a:t>s</a:t>
            </a:r>
            <a:endParaRPr lang="it-IT" dirty="0"/>
          </a:p>
        </p:txBody>
      </p:sp>
    </p:spTree>
    <p:extLst>
      <p:ext uri="{BB962C8B-B14F-4D97-AF65-F5344CB8AC3E}">
        <p14:creationId xmlns:p14="http://schemas.microsoft.com/office/powerpoint/2010/main" val="2514358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Erosion</a:t>
            </a:r>
            <a:r>
              <a:rPr lang="it-IT" dirty="0" smtClean="0"/>
              <a:t> in mountain </a:t>
            </a:r>
            <a:r>
              <a:rPr lang="it-IT" dirty="0" err="1" smtClean="0"/>
              <a:t>areas</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18</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sp>
        <p:nvSpPr>
          <p:cNvPr id="8" name="CasellaDiTesto 7"/>
          <p:cNvSpPr txBox="1"/>
          <p:nvPr/>
        </p:nvSpPr>
        <p:spPr>
          <a:xfrm>
            <a:off x="539552" y="1412776"/>
            <a:ext cx="7782515" cy="5078313"/>
          </a:xfrm>
          <a:prstGeom prst="rect">
            <a:avLst/>
          </a:prstGeom>
          <a:noFill/>
        </p:spPr>
        <p:txBody>
          <a:bodyPr wrap="none" rtlCol="0">
            <a:spAutoFit/>
          </a:bodyPr>
          <a:lstStyle/>
          <a:p>
            <a:r>
              <a:rPr lang="it-IT" dirty="0" err="1" smtClean="0"/>
              <a:t>Typical</a:t>
            </a:r>
            <a:r>
              <a:rPr lang="it-IT" dirty="0" smtClean="0"/>
              <a:t> </a:t>
            </a:r>
            <a:r>
              <a:rPr lang="it-IT" dirty="0" err="1" smtClean="0"/>
              <a:t>features</a:t>
            </a:r>
            <a:r>
              <a:rPr lang="it-IT" dirty="0" smtClean="0"/>
              <a:t> of mountain </a:t>
            </a:r>
            <a:r>
              <a:rPr lang="it-IT" dirty="0" err="1" smtClean="0"/>
              <a:t>environments</a:t>
            </a:r>
            <a:r>
              <a:rPr lang="it-IT" dirty="0" smtClean="0"/>
              <a:t> </a:t>
            </a:r>
            <a:r>
              <a:rPr lang="it-IT" dirty="0" err="1" smtClean="0"/>
              <a:t>that</a:t>
            </a:r>
            <a:r>
              <a:rPr lang="it-IT" dirty="0" smtClean="0"/>
              <a:t> </a:t>
            </a:r>
            <a:r>
              <a:rPr lang="it-IT" dirty="0" err="1" smtClean="0"/>
              <a:t>make</a:t>
            </a:r>
            <a:r>
              <a:rPr lang="it-IT" dirty="0" smtClean="0"/>
              <a:t> </a:t>
            </a:r>
            <a:r>
              <a:rPr lang="it-IT" dirty="0" err="1" smtClean="0"/>
              <a:t>them</a:t>
            </a:r>
            <a:r>
              <a:rPr lang="it-IT" dirty="0" smtClean="0"/>
              <a:t> </a:t>
            </a:r>
            <a:r>
              <a:rPr lang="it-IT" dirty="0" err="1" smtClean="0"/>
              <a:t>even</a:t>
            </a:r>
            <a:r>
              <a:rPr lang="it-IT" dirty="0" smtClean="0"/>
              <a:t> more sensitive</a:t>
            </a:r>
          </a:p>
          <a:p>
            <a:r>
              <a:rPr lang="it-IT" dirty="0" smtClean="0"/>
              <a:t>to </a:t>
            </a:r>
            <a:r>
              <a:rPr lang="it-IT" dirty="0" err="1" smtClean="0"/>
              <a:t>erosion</a:t>
            </a:r>
            <a:r>
              <a:rPr lang="it-IT" dirty="0" smtClean="0"/>
              <a:t> </a:t>
            </a:r>
            <a:r>
              <a:rPr lang="it-IT" dirty="0" err="1" smtClean="0"/>
              <a:t>processes</a:t>
            </a:r>
            <a:r>
              <a:rPr lang="it-IT" dirty="0" smtClean="0"/>
              <a:t> (with </a:t>
            </a:r>
            <a:r>
              <a:rPr lang="it-IT" dirty="0" err="1" smtClean="0"/>
              <a:t>respect</a:t>
            </a:r>
            <a:r>
              <a:rPr lang="it-IT" dirty="0" smtClean="0"/>
              <a:t> to </a:t>
            </a:r>
            <a:r>
              <a:rPr lang="it-IT" dirty="0" err="1" smtClean="0"/>
              <a:t>lowlands</a:t>
            </a:r>
            <a:r>
              <a:rPr lang="it-IT" dirty="0" smtClean="0"/>
              <a:t>):</a:t>
            </a:r>
          </a:p>
          <a:p>
            <a:endParaRPr lang="it-IT" dirty="0"/>
          </a:p>
          <a:p>
            <a:r>
              <a:rPr lang="it-IT" dirty="0" smtClean="0"/>
              <a:t>-&gt;</a:t>
            </a:r>
            <a:r>
              <a:rPr lang="it-IT" dirty="0" err="1" smtClean="0"/>
              <a:t>limited</a:t>
            </a:r>
            <a:r>
              <a:rPr lang="it-IT" dirty="0" smtClean="0"/>
              <a:t> </a:t>
            </a:r>
            <a:r>
              <a:rPr lang="it-IT" dirty="0" err="1" smtClean="0"/>
              <a:t>soil</a:t>
            </a:r>
            <a:r>
              <a:rPr lang="it-IT" dirty="0" smtClean="0"/>
              <a:t> </a:t>
            </a:r>
            <a:r>
              <a:rPr lang="it-IT" dirty="0" err="1" smtClean="0"/>
              <a:t>development</a:t>
            </a:r>
            <a:r>
              <a:rPr lang="it-IT" dirty="0" smtClean="0"/>
              <a:t>, </a:t>
            </a:r>
            <a:r>
              <a:rPr lang="it-IT" dirty="0" err="1" smtClean="0">
                <a:solidFill>
                  <a:srgbClr val="68A340"/>
                </a:solidFill>
              </a:rPr>
              <a:t>shallow</a:t>
            </a:r>
            <a:r>
              <a:rPr lang="it-IT" dirty="0" smtClean="0">
                <a:solidFill>
                  <a:srgbClr val="68A340"/>
                </a:solidFill>
              </a:rPr>
              <a:t> </a:t>
            </a:r>
            <a:r>
              <a:rPr lang="it-IT" dirty="0" err="1" smtClean="0">
                <a:solidFill>
                  <a:srgbClr val="68A340"/>
                </a:solidFill>
              </a:rPr>
              <a:t>soils</a:t>
            </a:r>
            <a:r>
              <a:rPr lang="it-IT" dirty="0" smtClean="0">
                <a:solidFill>
                  <a:srgbClr val="68A340"/>
                </a:solidFill>
              </a:rPr>
              <a:t>, </a:t>
            </a:r>
            <a:r>
              <a:rPr lang="it-IT" dirty="0" err="1" smtClean="0">
                <a:solidFill>
                  <a:srgbClr val="68A340"/>
                </a:solidFill>
              </a:rPr>
              <a:t>scarce</a:t>
            </a:r>
            <a:r>
              <a:rPr lang="it-IT" dirty="0" smtClean="0">
                <a:solidFill>
                  <a:srgbClr val="68A340"/>
                </a:solidFill>
              </a:rPr>
              <a:t> </a:t>
            </a:r>
            <a:r>
              <a:rPr lang="it-IT" dirty="0" err="1" smtClean="0">
                <a:solidFill>
                  <a:srgbClr val="68A340"/>
                </a:solidFill>
              </a:rPr>
              <a:t>organic</a:t>
            </a:r>
            <a:r>
              <a:rPr lang="it-IT" dirty="0" smtClean="0">
                <a:solidFill>
                  <a:srgbClr val="68A340"/>
                </a:solidFill>
              </a:rPr>
              <a:t> </a:t>
            </a:r>
            <a:r>
              <a:rPr lang="it-IT" dirty="0" err="1" smtClean="0">
                <a:solidFill>
                  <a:srgbClr val="68A340"/>
                </a:solidFill>
              </a:rPr>
              <a:t>matter</a:t>
            </a:r>
            <a:r>
              <a:rPr lang="it-IT" dirty="0" smtClean="0">
                <a:solidFill>
                  <a:srgbClr val="68A340"/>
                </a:solidFill>
              </a:rPr>
              <a:t> </a:t>
            </a:r>
          </a:p>
          <a:p>
            <a:r>
              <a:rPr lang="it-IT" dirty="0" smtClean="0"/>
              <a:t>-&gt;</a:t>
            </a:r>
            <a:r>
              <a:rPr lang="it-IT" dirty="0" err="1" smtClean="0">
                <a:solidFill>
                  <a:srgbClr val="68A340"/>
                </a:solidFill>
              </a:rPr>
              <a:t>harsh</a:t>
            </a:r>
            <a:r>
              <a:rPr lang="it-IT" dirty="0" smtClean="0">
                <a:solidFill>
                  <a:srgbClr val="68A340"/>
                </a:solidFill>
              </a:rPr>
              <a:t> </a:t>
            </a:r>
            <a:r>
              <a:rPr lang="it-IT" dirty="0" err="1" smtClean="0">
                <a:solidFill>
                  <a:srgbClr val="68A340"/>
                </a:solidFill>
              </a:rPr>
              <a:t>climate</a:t>
            </a:r>
            <a:r>
              <a:rPr lang="it-IT" dirty="0" smtClean="0">
                <a:solidFill>
                  <a:srgbClr val="68A340"/>
                </a:solidFill>
              </a:rPr>
              <a:t> </a:t>
            </a:r>
            <a:r>
              <a:rPr lang="it-IT" dirty="0" smtClean="0"/>
              <a:t>(e.g. </a:t>
            </a:r>
            <a:r>
              <a:rPr lang="it-IT" dirty="0" err="1" smtClean="0"/>
              <a:t>winter</a:t>
            </a:r>
            <a:r>
              <a:rPr lang="it-IT" dirty="0" smtClean="0"/>
              <a:t> </a:t>
            </a:r>
            <a:r>
              <a:rPr lang="it-IT" dirty="0" err="1" smtClean="0"/>
              <a:t>erosion</a:t>
            </a:r>
            <a:r>
              <a:rPr lang="it-IT" dirty="0" smtClean="0"/>
              <a:t> </a:t>
            </a:r>
            <a:r>
              <a:rPr lang="it-IT" dirty="0" err="1" smtClean="0"/>
              <a:t>processes</a:t>
            </a:r>
            <a:r>
              <a:rPr lang="it-IT" dirty="0" smtClean="0"/>
              <a:t>, </a:t>
            </a:r>
            <a:r>
              <a:rPr lang="it-IT" dirty="0" err="1" smtClean="0"/>
              <a:t>freeze-thaw</a:t>
            </a:r>
            <a:r>
              <a:rPr lang="it-IT" dirty="0" smtClean="0"/>
              <a:t> </a:t>
            </a:r>
            <a:r>
              <a:rPr lang="it-IT" dirty="0" err="1" smtClean="0"/>
              <a:t>cycles</a:t>
            </a:r>
            <a:r>
              <a:rPr lang="it-IT" dirty="0" smtClean="0"/>
              <a:t>, </a:t>
            </a:r>
            <a:r>
              <a:rPr lang="it-IT" dirty="0" err="1" smtClean="0"/>
              <a:t>snow-melting</a:t>
            </a:r>
            <a:r>
              <a:rPr lang="it-IT" dirty="0" smtClean="0"/>
              <a:t>)</a:t>
            </a:r>
          </a:p>
          <a:p>
            <a:r>
              <a:rPr lang="it-IT" dirty="0" smtClean="0"/>
              <a:t>-&gt;</a:t>
            </a:r>
            <a:r>
              <a:rPr lang="it-IT" dirty="0" err="1" smtClean="0">
                <a:solidFill>
                  <a:srgbClr val="68A340"/>
                </a:solidFill>
              </a:rPr>
              <a:t>steep</a:t>
            </a:r>
            <a:r>
              <a:rPr lang="it-IT" dirty="0" smtClean="0">
                <a:solidFill>
                  <a:srgbClr val="68A340"/>
                </a:solidFill>
              </a:rPr>
              <a:t> </a:t>
            </a:r>
            <a:r>
              <a:rPr lang="it-IT" dirty="0" err="1" smtClean="0">
                <a:solidFill>
                  <a:srgbClr val="68A340"/>
                </a:solidFill>
              </a:rPr>
              <a:t>slopes</a:t>
            </a:r>
            <a:r>
              <a:rPr lang="it-IT" dirty="0" smtClean="0">
                <a:solidFill>
                  <a:srgbClr val="68A340"/>
                </a:solidFill>
              </a:rPr>
              <a:t>, </a:t>
            </a:r>
            <a:r>
              <a:rPr lang="it-IT" dirty="0" err="1" smtClean="0">
                <a:solidFill>
                  <a:srgbClr val="68A340"/>
                </a:solidFill>
              </a:rPr>
              <a:t>complex</a:t>
            </a:r>
            <a:r>
              <a:rPr lang="it-IT" dirty="0" smtClean="0">
                <a:solidFill>
                  <a:srgbClr val="68A340"/>
                </a:solidFill>
              </a:rPr>
              <a:t> </a:t>
            </a:r>
            <a:r>
              <a:rPr lang="it-IT" dirty="0" err="1" smtClean="0">
                <a:solidFill>
                  <a:srgbClr val="68A340"/>
                </a:solidFill>
              </a:rPr>
              <a:t>topography</a:t>
            </a:r>
            <a:r>
              <a:rPr lang="it-IT" dirty="0" smtClean="0">
                <a:solidFill>
                  <a:srgbClr val="68A340"/>
                </a:solidFill>
              </a:rPr>
              <a:t>  </a:t>
            </a:r>
          </a:p>
          <a:p>
            <a:r>
              <a:rPr lang="it-IT" dirty="0" smtClean="0">
                <a:solidFill>
                  <a:srgbClr val="68A340"/>
                </a:solidFill>
              </a:rPr>
              <a:t>-&gt; </a:t>
            </a:r>
            <a:r>
              <a:rPr lang="it-IT" dirty="0" err="1" smtClean="0">
                <a:solidFill>
                  <a:srgbClr val="68A340"/>
                </a:solidFill>
              </a:rPr>
              <a:t>need</a:t>
            </a:r>
            <a:r>
              <a:rPr lang="it-IT" dirty="0" smtClean="0">
                <a:solidFill>
                  <a:srgbClr val="68A340"/>
                </a:solidFill>
              </a:rPr>
              <a:t> for </a:t>
            </a:r>
            <a:r>
              <a:rPr lang="it-IT" dirty="0" err="1" smtClean="0">
                <a:solidFill>
                  <a:srgbClr val="68A340"/>
                </a:solidFill>
              </a:rPr>
              <a:t>specific</a:t>
            </a:r>
            <a:r>
              <a:rPr lang="it-IT" dirty="0" smtClean="0">
                <a:solidFill>
                  <a:srgbClr val="68A340"/>
                </a:solidFill>
              </a:rPr>
              <a:t> </a:t>
            </a:r>
            <a:r>
              <a:rPr lang="it-IT" dirty="0" err="1" smtClean="0">
                <a:solidFill>
                  <a:srgbClr val="68A340"/>
                </a:solidFill>
              </a:rPr>
              <a:t>modelling</a:t>
            </a:r>
            <a:r>
              <a:rPr lang="it-IT" dirty="0" smtClean="0">
                <a:solidFill>
                  <a:srgbClr val="68A340"/>
                </a:solidFill>
              </a:rPr>
              <a:t> </a:t>
            </a:r>
            <a:r>
              <a:rPr lang="it-IT" dirty="0" err="1" smtClean="0">
                <a:solidFill>
                  <a:srgbClr val="68A340"/>
                </a:solidFill>
              </a:rPr>
              <a:t>techniques</a:t>
            </a:r>
            <a:endParaRPr lang="it-IT" dirty="0" smtClean="0">
              <a:solidFill>
                <a:srgbClr val="68A340"/>
              </a:solidFill>
            </a:endParaRPr>
          </a:p>
          <a:p>
            <a:endParaRPr lang="it-IT" dirty="0"/>
          </a:p>
          <a:p>
            <a:endParaRPr lang="it-IT" dirty="0" smtClean="0"/>
          </a:p>
          <a:p>
            <a:r>
              <a:rPr lang="it-IT" dirty="0" smtClean="0"/>
              <a:t>-&gt;once </a:t>
            </a:r>
            <a:r>
              <a:rPr lang="it-IT" dirty="0" err="1" smtClean="0"/>
              <a:t>erosion</a:t>
            </a:r>
            <a:r>
              <a:rPr lang="it-IT" dirty="0" smtClean="0"/>
              <a:t> </a:t>
            </a:r>
            <a:r>
              <a:rPr lang="it-IT" dirty="0" err="1" smtClean="0"/>
              <a:t>has</a:t>
            </a:r>
            <a:r>
              <a:rPr lang="it-IT" dirty="0" smtClean="0"/>
              <a:t> </a:t>
            </a:r>
            <a:r>
              <a:rPr lang="it-IT" dirty="0" err="1" smtClean="0"/>
              <a:t>started</a:t>
            </a:r>
            <a:r>
              <a:rPr lang="it-IT" dirty="0" smtClean="0"/>
              <a:t>, </a:t>
            </a:r>
            <a:r>
              <a:rPr lang="it-IT" dirty="0" err="1" smtClean="0"/>
              <a:t>it’s</a:t>
            </a:r>
            <a:r>
              <a:rPr lang="it-IT" dirty="0" smtClean="0"/>
              <a:t> </a:t>
            </a:r>
            <a:r>
              <a:rPr lang="it-IT" dirty="0" err="1" smtClean="0"/>
              <a:t>very</a:t>
            </a:r>
            <a:r>
              <a:rPr lang="it-IT" dirty="0" smtClean="0"/>
              <a:t> </a:t>
            </a:r>
            <a:r>
              <a:rPr lang="it-IT" dirty="0" err="1" smtClean="0"/>
              <a:t>difficult</a:t>
            </a:r>
            <a:r>
              <a:rPr lang="it-IT" dirty="0" smtClean="0"/>
              <a:t> to stop the </a:t>
            </a:r>
            <a:r>
              <a:rPr lang="it-IT" dirty="0" err="1" smtClean="0"/>
              <a:t>process</a:t>
            </a:r>
            <a:endParaRPr lang="it-IT" dirty="0" smtClean="0"/>
          </a:p>
          <a:p>
            <a:r>
              <a:rPr lang="it-IT" dirty="0" smtClean="0"/>
              <a:t>-&gt;</a:t>
            </a:r>
            <a:r>
              <a:rPr lang="it-IT" dirty="0" err="1" smtClean="0"/>
              <a:t>revegetation</a:t>
            </a:r>
            <a:r>
              <a:rPr lang="it-IT" dirty="0" smtClean="0"/>
              <a:t> </a:t>
            </a:r>
            <a:r>
              <a:rPr lang="it-IT" dirty="0" err="1" smtClean="0"/>
              <a:t>takes</a:t>
            </a:r>
            <a:r>
              <a:rPr lang="it-IT" dirty="0" smtClean="0"/>
              <a:t> </a:t>
            </a:r>
            <a:r>
              <a:rPr lang="it-IT" dirty="0" err="1" smtClean="0"/>
              <a:t>longer</a:t>
            </a:r>
            <a:r>
              <a:rPr lang="it-IT" dirty="0" smtClean="0"/>
              <a:t> time in mountain area</a:t>
            </a:r>
          </a:p>
          <a:p>
            <a:r>
              <a:rPr lang="it-IT" dirty="0" smtClean="0"/>
              <a:t>-&gt;</a:t>
            </a:r>
            <a:r>
              <a:rPr lang="it-IT" dirty="0" err="1" smtClean="0"/>
              <a:t>erosion</a:t>
            </a:r>
            <a:r>
              <a:rPr lang="it-IT" dirty="0" smtClean="0"/>
              <a:t> </a:t>
            </a:r>
            <a:r>
              <a:rPr lang="it-IT" dirty="0" err="1" smtClean="0"/>
              <a:t>mitigation</a:t>
            </a:r>
            <a:r>
              <a:rPr lang="it-IT" dirty="0" smtClean="0"/>
              <a:t> </a:t>
            </a:r>
            <a:r>
              <a:rPr lang="it-IT" dirty="0" err="1" smtClean="0"/>
              <a:t>requires</a:t>
            </a:r>
            <a:r>
              <a:rPr lang="it-IT" dirty="0" smtClean="0"/>
              <a:t> more </a:t>
            </a:r>
            <a:r>
              <a:rPr lang="it-IT" dirty="0" err="1" smtClean="0"/>
              <a:t>efforts</a:t>
            </a:r>
            <a:r>
              <a:rPr lang="it-IT" dirty="0" smtClean="0"/>
              <a:t> (e.g. </a:t>
            </a:r>
            <a:r>
              <a:rPr lang="it-IT" dirty="0" err="1" smtClean="0"/>
              <a:t>terracing</a:t>
            </a:r>
            <a:r>
              <a:rPr lang="it-IT" dirty="0" smtClean="0"/>
              <a:t>)</a:t>
            </a:r>
          </a:p>
          <a:p>
            <a:endParaRPr lang="it-IT" dirty="0"/>
          </a:p>
          <a:p>
            <a:r>
              <a:rPr lang="it-IT" dirty="0" err="1" smtClean="0"/>
              <a:t>Potential</a:t>
            </a:r>
            <a:r>
              <a:rPr lang="it-IT" dirty="0" smtClean="0"/>
              <a:t> </a:t>
            </a:r>
            <a:r>
              <a:rPr lang="it-IT" dirty="0" err="1" smtClean="0"/>
              <a:t>mitigation</a:t>
            </a:r>
            <a:r>
              <a:rPr lang="it-IT" dirty="0" smtClean="0"/>
              <a:t> </a:t>
            </a:r>
            <a:r>
              <a:rPr lang="it-IT" dirty="0" err="1" smtClean="0"/>
              <a:t>aspects</a:t>
            </a:r>
            <a:r>
              <a:rPr lang="it-IT" dirty="0" smtClean="0"/>
              <a:t>:</a:t>
            </a:r>
          </a:p>
          <a:p>
            <a:r>
              <a:rPr lang="it-IT" dirty="0" smtClean="0"/>
              <a:t>-&gt;</a:t>
            </a:r>
            <a:r>
              <a:rPr lang="it-IT" dirty="0" err="1" smtClean="0"/>
              <a:t>very</a:t>
            </a:r>
            <a:r>
              <a:rPr lang="it-IT" dirty="0" smtClean="0"/>
              <a:t> high </a:t>
            </a:r>
            <a:r>
              <a:rPr lang="it-IT" dirty="0" err="1" smtClean="0"/>
              <a:t>infiltration</a:t>
            </a:r>
            <a:r>
              <a:rPr lang="it-IT" dirty="0" smtClean="0"/>
              <a:t> (i.e. </a:t>
            </a:r>
            <a:r>
              <a:rPr lang="it-IT" dirty="0" err="1" smtClean="0"/>
              <a:t>limited</a:t>
            </a:r>
            <a:r>
              <a:rPr lang="it-IT" dirty="0" smtClean="0"/>
              <a:t> </a:t>
            </a:r>
            <a:r>
              <a:rPr lang="it-IT" dirty="0" err="1" smtClean="0"/>
              <a:t>runoff</a:t>
            </a:r>
            <a:r>
              <a:rPr lang="it-IT" dirty="0" smtClean="0"/>
              <a:t>)</a:t>
            </a:r>
          </a:p>
          <a:p>
            <a:r>
              <a:rPr lang="it-IT" dirty="0" smtClean="0"/>
              <a:t>-&gt;high </a:t>
            </a:r>
            <a:r>
              <a:rPr lang="it-IT" dirty="0" err="1" smtClean="0"/>
              <a:t>surface</a:t>
            </a:r>
            <a:r>
              <a:rPr lang="it-IT" dirty="0" smtClean="0"/>
              <a:t> </a:t>
            </a:r>
            <a:r>
              <a:rPr lang="it-IT" dirty="0" err="1" smtClean="0"/>
              <a:t>stoniness</a:t>
            </a:r>
            <a:r>
              <a:rPr lang="it-IT" dirty="0" smtClean="0"/>
              <a:t> (</a:t>
            </a:r>
            <a:r>
              <a:rPr lang="it-IT" dirty="0" err="1" smtClean="0"/>
              <a:t>mulching</a:t>
            </a:r>
            <a:r>
              <a:rPr lang="it-IT" dirty="0" smtClean="0"/>
              <a:t> </a:t>
            </a:r>
            <a:r>
              <a:rPr lang="it-IT" dirty="0" err="1" smtClean="0"/>
              <a:t>effect</a:t>
            </a:r>
            <a:r>
              <a:rPr lang="it-IT" dirty="0"/>
              <a:t> </a:t>
            </a:r>
            <a:r>
              <a:rPr lang="it-IT" dirty="0" smtClean="0"/>
              <a:t>vs. </a:t>
            </a:r>
            <a:r>
              <a:rPr lang="it-IT" dirty="0" err="1" smtClean="0"/>
              <a:t>splash</a:t>
            </a:r>
            <a:r>
              <a:rPr lang="it-IT" dirty="0" smtClean="0"/>
              <a:t>)</a:t>
            </a:r>
          </a:p>
          <a:p>
            <a:endParaRPr lang="it-IT" dirty="0"/>
          </a:p>
          <a:p>
            <a:endParaRPr lang="it-IT"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2945480"/>
            <a:ext cx="2088232" cy="294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0354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fontScale="90000"/>
          </a:bodyPr>
          <a:lstStyle/>
          <a:p>
            <a:r>
              <a:rPr lang="it-IT" dirty="0" smtClean="0"/>
              <a:t>Re-</a:t>
            </a:r>
            <a:r>
              <a:rPr lang="it-IT" dirty="0" err="1"/>
              <a:t>d</a:t>
            </a:r>
            <a:r>
              <a:rPr lang="it-IT" dirty="0" err="1" smtClean="0"/>
              <a:t>efining</a:t>
            </a:r>
            <a:r>
              <a:rPr lang="it-IT" dirty="0" smtClean="0"/>
              <a:t> water </a:t>
            </a:r>
            <a:r>
              <a:rPr lang="it-IT" dirty="0" err="1" smtClean="0"/>
              <a:t>erosion</a:t>
            </a:r>
            <a:r>
              <a:rPr lang="it-IT" dirty="0" smtClean="0"/>
              <a:t> in mountain </a:t>
            </a:r>
            <a:r>
              <a:rPr lang="it-IT" dirty="0" err="1" smtClean="0"/>
              <a:t>areas</a:t>
            </a:r>
            <a:r>
              <a:rPr lang="it-IT" dirty="0" smtClean="0"/>
              <a:t> </a:t>
            </a:r>
            <a:endParaRPr lang="sl-SI" dirty="0"/>
          </a:p>
        </p:txBody>
      </p:sp>
      <p:sp>
        <p:nvSpPr>
          <p:cNvPr id="3" name="Ograda vsebine 2"/>
          <p:cNvSpPr>
            <a:spLocks noGrp="1"/>
          </p:cNvSpPr>
          <p:nvPr>
            <p:ph idx="1"/>
          </p:nvPr>
        </p:nvSpPr>
        <p:spPr/>
        <p:txBody>
          <a:bodyPr/>
          <a:lstStyle/>
          <a:p>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19</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6" name="Rettangolo arrotondato 5"/>
          <p:cNvSpPr/>
          <p:nvPr/>
        </p:nvSpPr>
        <p:spPr>
          <a:xfrm>
            <a:off x="971600" y="2132856"/>
            <a:ext cx="3168352" cy="1368152"/>
          </a:xfrm>
          <a:prstGeom prst="round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Traditional</a:t>
            </a:r>
            <a:r>
              <a:rPr lang="it-IT" dirty="0" smtClean="0"/>
              <a:t> </a:t>
            </a:r>
            <a:r>
              <a:rPr lang="it-IT" dirty="0" err="1" smtClean="0"/>
              <a:t>definition</a:t>
            </a:r>
            <a:endParaRPr lang="it-IT" dirty="0" smtClean="0"/>
          </a:p>
          <a:p>
            <a:pPr algn="ctr"/>
            <a:r>
              <a:rPr lang="it-IT" dirty="0" smtClean="0"/>
              <a:t>(</a:t>
            </a:r>
            <a:r>
              <a:rPr lang="it-IT" dirty="0" err="1"/>
              <a:t>s</a:t>
            </a:r>
            <a:r>
              <a:rPr lang="it-IT" dirty="0" err="1" smtClean="0"/>
              <a:t>ensu-stricto</a:t>
            </a:r>
            <a:r>
              <a:rPr lang="it-IT" dirty="0" smtClean="0"/>
              <a:t>): </a:t>
            </a:r>
            <a:r>
              <a:rPr lang="it-IT" dirty="0" err="1" smtClean="0"/>
              <a:t>detachment</a:t>
            </a:r>
            <a:r>
              <a:rPr lang="it-IT" dirty="0" smtClean="0"/>
              <a:t> of </a:t>
            </a:r>
            <a:r>
              <a:rPr lang="it-IT" dirty="0" err="1" smtClean="0"/>
              <a:t>soil</a:t>
            </a:r>
            <a:r>
              <a:rPr lang="it-IT" dirty="0" smtClean="0"/>
              <a:t> </a:t>
            </a:r>
            <a:r>
              <a:rPr lang="it-IT" dirty="0" err="1" smtClean="0"/>
              <a:t>particles</a:t>
            </a:r>
            <a:r>
              <a:rPr lang="it-IT" dirty="0" smtClean="0"/>
              <a:t> by water </a:t>
            </a:r>
            <a:r>
              <a:rPr lang="it-IT" dirty="0" err="1" smtClean="0"/>
              <a:t>followed</a:t>
            </a:r>
            <a:r>
              <a:rPr lang="it-IT" dirty="0" smtClean="0"/>
              <a:t> by </a:t>
            </a:r>
            <a:r>
              <a:rPr lang="it-IT" dirty="0" err="1" smtClean="0"/>
              <a:t>transport</a:t>
            </a:r>
            <a:r>
              <a:rPr lang="it-IT" dirty="0" smtClean="0"/>
              <a:t> and </a:t>
            </a:r>
            <a:r>
              <a:rPr lang="it-IT" dirty="0" err="1" smtClean="0"/>
              <a:t>deposition</a:t>
            </a:r>
            <a:endParaRPr lang="it-IT" dirty="0"/>
          </a:p>
        </p:txBody>
      </p:sp>
      <p:sp>
        <p:nvSpPr>
          <p:cNvPr id="8" name="Rettangolo arrotondato 7"/>
          <p:cNvSpPr/>
          <p:nvPr/>
        </p:nvSpPr>
        <p:spPr>
          <a:xfrm>
            <a:off x="4788024" y="3284984"/>
            <a:ext cx="3168352" cy="1368152"/>
          </a:xfrm>
          <a:prstGeom prst="roundRect">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Recent</a:t>
            </a:r>
            <a:r>
              <a:rPr lang="it-IT" dirty="0" smtClean="0"/>
              <a:t> </a:t>
            </a:r>
            <a:r>
              <a:rPr lang="it-IT" dirty="0" err="1" smtClean="0"/>
              <a:t>definition</a:t>
            </a:r>
            <a:r>
              <a:rPr lang="it-IT" dirty="0" smtClean="0"/>
              <a:t> for mountain </a:t>
            </a:r>
            <a:r>
              <a:rPr lang="it-IT" dirty="0" err="1" smtClean="0"/>
              <a:t>areas</a:t>
            </a:r>
            <a:r>
              <a:rPr lang="it-IT" dirty="0" smtClean="0"/>
              <a:t>  (</a:t>
            </a:r>
            <a:r>
              <a:rPr lang="it-IT" dirty="0" err="1" smtClean="0"/>
              <a:t>broader</a:t>
            </a:r>
            <a:r>
              <a:rPr lang="it-IT" dirty="0" smtClean="0"/>
              <a:t> </a:t>
            </a:r>
            <a:r>
              <a:rPr lang="it-IT" dirty="0" err="1" smtClean="0"/>
              <a:t>meaning</a:t>
            </a:r>
            <a:r>
              <a:rPr lang="it-IT" dirty="0" smtClean="0"/>
              <a:t>): </a:t>
            </a:r>
            <a:r>
              <a:rPr lang="it-IT" dirty="0" err="1" smtClean="0"/>
              <a:t>it</a:t>
            </a:r>
            <a:r>
              <a:rPr lang="it-IT" dirty="0" smtClean="0"/>
              <a:t> </a:t>
            </a:r>
            <a:r>
              <a:rPr lang="it-IT" dirty="0" err="1" smtClean="0"/>
              <a:t>includes</a:t>
            </a:r>
            <a:r>
              <a:rPr lang="it-IT" dirty="0" smtClean="0"/>
              <a:t> </a:t>
            </a:r>
            <a:r>
              <a:rPr lang="it-IT" dirty="0" err="1" smtClean="0"/>
              <a:t>several</a:t>
            </a:r>
            <a:r>
              <a:rPr lang="it-IT" dirty="0" smtClean="0"/>
              <a:t> </a:t>
            </a:r>
            <a:r>
              <a:rPr lang="it-IT" dirty="0" err="1" smtClean="0"/>
              <a:t>types</a:t>
            </a:r>
            <a:r>
              <a:rPr lang="it-IT" dirty="0" smtClean="0"/>
              <a:t> of </a:t>
            </a:r>
            <a:r>
              <a:rPr lang="it-IT" dirty="0" err="1" smtClean="0"/>
              <a:t>topsoil</a:t>
            </a:r>
            <a:r>
              <a:rPr lang="it-IT" dirty="0" smtClean="0"/>
              <a:t> </a:t>
            </a:r>
            <a:r>
              <a:rPr lang="it-IT" dirty="0" err="1" smtClean="0"/>
              <a:t>degradation</a:t>
            </a:r>
            <a:r>
              <a:rPr lang="it-IT" dirty="0" smtClean="0"/>
              <a:t> </a:t>
            </a:r>
            <a:endParaRPr lang="it-IT" dirty="0"/>
          </a:p>
        </p:txBody>
      </p:sp>
      <p:sp>
        <p:nvSpPr>
          <p:cNvPr id="7" name="Rettangolo arrotondato 6"/>
          <p:cNvSpPr/>
          <p:nvPr/>
        </p:nvSpPr>
        <p:spPr>
          <a:xfrm>
            <a:off x="179512" y="1988840"/>
            <a:ext cx="8496944" cy="3744416"/>
          </a:xfrm>
          <a:prstGeom prst="roundRect">
            <a:avLst/>
          </a:prstGeom>
          <a:noFill/>
          <a:ln w="5715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p:cNvSpPr txBox="1"/>
          <p:nvPr/>
        </p:nvSpPr>
        <p:spPr>
          <a:xfrm rot="18900000">
            <a:off x="2225685" y="3568660"/>
            <a:ext cx="3619709" cy="584775"/>
          </a:xfrm>
          <a:prstGeom prst="rect">
            <a:avLst/>
          </a:prstGeom>
          <a:solidFill>
            <a:schemeClr val="bg2">
              <a:lumMod val="25000"/>
            </a:schemeClr>
          </a:solidFill>
        </p:spPr>
        <p:txBody>
          <a:bodyPr wrap="none" rtlCol="0">
            <a:spAutoFit/>
            <a:flatTx/>
          </a:bodyPr>
          <a:lstStyle/>
          <a:p>
            <a:r>
              <a:rPr lang="it-IT" sz="3200" dirty="0" smtClean="0">
                <a:solidFill>
                  <a:schemeClr val="accent6">
                    <a:lumMod val="75000"/>
                  </a:schemeClr>
                </a:solidFill>
              </a:rPr>
              <a:t>A world-wide </a:t>
            </a:r>
            <a:r>
              <a:rPr lang="it-IT" sz="3200" dirty="0" err="1" smtClean="0">
                <a:solidFill>
                  <a:schemeClr val="accent6">
                    <a:lumMod val="75000"/>
                  </a:schemeClr>
                </a:solidFill>
              </a:rPr>
              <a:t>hazard</a:t>
            </a:r>
            <a:endParaRPr lang="it-IT" sz="3200" dirty="0">
              <a:solidFill>
                <a:schemeClr val="accent6">
                  <a:lumMod val="75000"/>
                </a:schemeClr>
              </a:solidFill>
            </a:endParaRPr>
          </a:p>
        </p:txBody>
      </p:sp>
    </p:spTree>
    <p:extLst>
      <p:ext uri="{BB962C8B-B14F-4D97-AF65-F5344CB8AC3E}">
        <p14:creationId xmlns:p14="http://schemas.microsoft.com/office/powerpoint/2010/main" val="229285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b="1" dirty="0" err="1">
                <a:solidFill>
                  <a:srgbClr val="9AC327"/>
                </a:solidFill>
              </a:rPr>
              <a:t>Caring</a:t>
            </a:r>
            <a:r>
              <a:rPr lang="sl-SI" b="1" dirty="0">
                <a:solidFill>
                  <a:srgbClr val="9AC327"/>
                </a:solidFill>
              </a:rPr>
              <a:t> </a:t>
            </a:r>
            <a:r>
              <a:rPr lang="sl-SI" b="1" dirty="0" err="1">
                <a:solidFill>
                  <a:srgbClr val="9AC327"/>
                </a:solidFill>
              </a:rPr>
              <a:t>for</a:t>
            </a:r>
            <a:r>
              <a:rPr lang="sl-SI" b="1" dirty="0">
                <a:solidFill>
                  <a:srgbClr val="9AC327"/>
                </a:solidFill>
              </a:rPr>
              <a:t> </a:t>
            </a:r>
            <a:r>
              <a:rPr lang="sl-SI" b="1" dirty="0" err="1">
                <a:solidFill>
                  <a:srgbClr val="9AC327"/>
                </a:solidFill>
              </a:rPr>
              <a:t>Soil</a:t>
            </a:r>
            <a:r>
              <a:rPr lang="sl-SI" b="1" dirty="0">
                <a:solidFill>
                  <a:srgbClr val="9AC327"/>
                </a:solidFill>
              </a:rPr>
              <a:t> – </a:t>
            </a:r>
            <a:r>
              <a:rPr lang="sl-SI" b="1" dirty="0" err="1">
                <a:solidFill>
                  <a:srgbClr val="9AC327"/>
                </a:solidFill>
              </a:rPr>
              <a:t>Where</a:t>
            </a:r>
            <a:r>
              <a:rPr lang="sl-SI" b="1" dirty="0">
                <a:solidFill>
                  <a:srgbClr val="9AC327"/>
                </a:solidFill>
              </a:rPr>
              <a:t> </a:t>
            </a:r>
            <a:r>
              <a:rPr lang="sl-SI" b="1" dirty="0" err="1">
                <a:solidFill>
                  <a:srgbClr val="9AC327"/>
                </a:solidFill>
              </a:rPr>
              <a:t>Our</a:t>
            </a:r>
            <a:r>
              <a:rPr lang="sl-SI" b="1" dirty="0">
                <a:solidFill>
                  <a:srgbClr val="9AC327"/>
                </a:solidFill>
              </a:rPr>
              <a:t> </a:t>
            </a:r>
            <a:r>
              <a:rPr lang="sl-SI" b="1" dirty="0" err="1">
                <a:solidFill>
                  <a:srgbClr val="9AC327"/>
                </a:solidFill>
              </a:rPr>
              <a:t>Roots</a:t>
            </a:r>
            <a:r>
              <a:rPr lang="sl-SI" b="1" dirty="0">
                <a:solidFill>
                  <a:srgbClr val="9AC327"/>
                </a:solidFill>
              </a:rPr>
              <a:t> </a:t>
            </a:r>
            <a:r>
              <a:rPr lang="sl-SI" b="1" dirty="0" err="1" smtClean="0">
                <a:solidFill>
                  <a:srgbClr val="9AC327"/>
                </a:solidFill>
              </a:rPr>
              <a:t>Grow</a:t>
            </a:r>
            <a:endParaRPr lang="sl-SI" dirty="0">
              <a:solidFill>
                <a:srgbClr val="9AC327"/>
              </a:solidFill>
            </a:endParaRPr>
          </a:p>
        </p:txBody>
      </p:sp>
      <p:sp>
        <p:nvSpPr>
          <p:cNvPr id="3" name="Ograda vsebine 2"/>
          <p:cNvSpPr>
            <a:spLocks noGrp="1"/>
          </p:cNvSpPr>
          <p:nvPr>
            <p:ph idx="1"/>
          </p:nvPr>
        </p:nvSpPr>
        <p:spPr/>
        <p:txBody>
          <a:bodyPr/>
          <a:lstStyle/>
          <a:p>
            <a:r>
              <a:rPr lang="it-IT" dirty="0" err="1" smtClean="0"/>
              <a:t>Outline</a:t>
            </a:r>
            <a:r>
              <a:rPr lang="it-IT" dirty="0" smtClean="0"/>
              <a:t>:</a:t>
            </a:r>
          </a:p>
          <a:p>
            <a:r>
              <a:rPr lang="it-IT" dirty="0" smtClean="0"/>
              <a:t>-&gt;</a:t>
            </a:r>
            <a:r>
              <a:rPr lang="it-IT" dirty="0" err="1" smtClean="0"/>
              <a:t>Definitions</a:t>
            </a:r>
            <a:r>
              <a:rPr lang="it-IT" dirty="0" smtClean="0"/>
              <a:t> (focus on water </a:t>
            </a:r>
            <a:r>
              <a:rPr lang="it-IT" dirty="0" err="1" smtClean="0"/>
              <a:t>erosion</a:t>
            </a:r>
            <a:r>
              <a:rPr lang="it-IT" dirty="0" smtClean="0"/>
              <a:t>)</a:t>
            </a:r>
          </a:p>
          <a:p>
            <a:r>
              <a:rPr lang="it-IT" dirty="0" smtClean="0"/>
              <a:t>-&gt;</a:t>
            </a:r>
            <a:r>
              <a:rPr lang="it-IT" dirty="0" err="1" smtClean="0"/>
              <a:t>Facts</a:t>
            </a:r>
            <a:r>
              <a:rPr lang="it-IT" dirty="0" smtClean="0"/>
              <a:t>/</a:t>
            </a:r>
            <a:r>
              <a:rPr lang="it-IT" dirty="0" err="1" smtClean="0"/>
              <a:t>examples</a:t>
            </a:r>
            <a:endParaRPr lang="it-IT" dirty="0" smtClean="0"/>
          </a:p>
          <a:p>
            <a:r>
              <a:rPr lang="it-IT" dirty="0" smtClean="0"/>
              <a:t>-&gt;</a:t>
            </a:r>
            <a:r>
              <a:rPr lang="it-IT" dirty="0" err="1" smtClean="0"/>
              <a:t>Modelling</a:t>
            </a:r>
            <a:endParaRPr lang="it-IT" dirty="0"/>
          </a:p>
          <a:p>
            <a:r>
              <a:rPr lang="it-IT" dirty="0" smtClean="0"/>
              <a:t>-&gt;Impact </a:t>
            </a:r>
            <a:r>
              <a:rPr lang="it-IT" dirty="0" err="1" smtClean="0"/>
              <a:t>at</a:t>
            </a:r>
            <a:r>
              <a:rPr lang="it-IT" dirty="0" smtClean="0"/>
              <a:t> </a:t>
            </a:r>
            <a:r>
              <a:rPr lang="it-IT" dirty="0" err="1" smtClean="0"/>
              <a:t>different</a:t>
            </a:r>
            <a:r>
              <a:rPr lang="it-IT" dirty="0" smtClean="0"/>
              <a:t> </a:t>
            </a:r>
            <a:r>
              <a:rPr lang="it-IT" dirty="0" err="1" smtClean="0"/>
              <a:t>scales</a:t>
            </a:r>
            <a:endParaRPr lang="it-IT" dirty="0" smtClean="0"/>
          </a:p>
          <a:p>
            <a:r>
              <a:rPr lang="it-IT" dirty="0" smtClean="0"/>
              <a:t>-&gt;</a:t>
            </a:r>
            <a:r>
              <a:rPr lang="it-IT" dirty="0" err="1" smtClean="0"/>
              <a:t>Costs</a:t>
            </a:r>
            <a:r>
              <a:rPr lang="it-IT" dirty="0" smtClean="0"/>
              <a:t> </a:t>
            </a:r>
          </a:p>
          <a:p>
            <a:r>
              <a:rPr lang="it-IT" dirty="0" smtClean="0"/>
              <a:t>-&gt;</a:t>
            </a:r>
            <a:r>
              <a:rPr lang="it-IT" dirty="0" err="1" smtClean="0"/>
              <a:t>Examples</a:t>
            </a:r>
            <a:r>
              <a:rPr lang="it-IT" dirty="0" smtClean="0"/>
              <a:t> and </a:t>
            </a:r>
            <a:r>
              <a:rPr lang="it-IT" dirty="0" err="1" smtClean="0"/>
              <a:t>mitigation</a:t>
            </a:r>
            <a:endParaRPr lang="it-IT" dirty="0" smtClean="0"/>
          </a:p>
          <a:p>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a:t>
            </a:fld>
            <a:endParaRPr lang="de-LI" dirty="0">
              <a:solidFill>
                <a:prstClr val="black"/>
              </a:solidFill>
            </a:endParaRPr>
          </a:p>
        </p:txBody>
      </p:sp>
      <p:sp>
        <p:nvSpPr>
          <p:cNvPr id="5" name="Ograda besedila 4"/>
          <p:cNvSpPr>
            <a:spLocks noGrp="1"/>
          </p:cNvSpPr>
          <p:nvPr>
            <p:ph type="body" sz="quarter" idx="10"/>
          </p:nvPr>
        </p:nvSpPr>
        <p:spPr/>
        <p:txBody>
          <a:bodyPr/>
          <a:lstStyle/>
          <a:p>
            <a:r>
              <a:rPr lang="it-IT" dirty="0" smtClean="0"/>
              <a:t>IPROMO 2017 – Ormea, 8/7/17</a:t>
            </a:r>
            <a:endParaRPr lang="sl-SI" dirty="0"/>
          </a:p>
        </p:txBody>
      </p:sp>
    </p:spTree>
    <p:extLst>
      <p:ext uri="{BB962C8B-B14F-4D97-AF65-F5344CB8AC3E}">
        <p14:creationId xmlns:p14="http://schemas.microsoft.com/office/powerpoint/2010/main" val="348414353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Relevance</a:t>
            </a:r>
            <a:r>
              <a:rPr lang="it-IT" dirty="0" smtClean="0"/>
              <a:t> of </a:t>
            </a:r>
            <a:r>
              <a:rPr lang="it-IT" dirty="0" err="1" smtClean="0"/>
              <a:t>erosion</a:t>
            </a:r>
            <a:r>
              <a:rPr lang="it-IT" dirty="0" smtClean="0"/>
              <a:t> in </a:t>
            </a:r>
            <a:r>
              <a:rPr lang="it-IT" dirty="0" err="1" smtClean="0"/>
              <a:t>mountains</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20</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527320"/>
            <a:ext cx="3411090" cy="2615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CasellaDiTesto 6"/>
          <p:cNvSpPr txBox="1"/>
          <p:nvPr/>
        </p:nvSpPr>
        <p:spPr>
          <a:xfrm>
            <a:off x="323528" y="1700808"/>
            <a:ext cx="1218603" cy="246221"/>
          </a:xfrm>
          <a:prstGeom prst="rect">
            <a:avLst/>
          </a:prstGeom>
          <a:noFill/>
        </p:spPr>
        <p:txBody>
          <a:bodyPr wrap="none" rtlCol="0">
            <a:spAutoFit/>
          </a:bodyPr>
          <a:lstStyle/>
          <a:p>
            <a:r>
              <a:rPr lang="it-IT" sz="1000" i="1" dirty="0" err="1" smtClean="0">
                <a:solidFill>
                  <a:schemeClr val="bg1"/>
                </a:solidFill>
              </a:rPr>
              <a:t>Meusburger</a:t>
            </a:r>
            <a:r>
              <a:rPr lang="it-IT" sz="1000" i="1" dirty="0" smtClean="0">
                <a:solidFill>
                  <a:schemeClr val="bg1"/>
                </a:solidFill>
              </a:rPr>
              <a:t>, 2010</a:t>
            </a:r>
            <a:endParaRPr lang="it-IT" sz="1000" i="1" dirty="0">
              <a:solidFill>
                <a:schemeClr val="bg1"/>
              </a:solidFill>
            </a:endParaRPr>
          </a:p>
        </p:txBody>
      </p:sp>
      <p:sp>
        <p:nvSpPr>
          <p:cNvPr id="8" name="CasellaDiTesto 7"/>
          <p:cNvSpPr txBox="1"/>
          <p:nvPr/>
        </p:nvSpPr>
        <p:spPr>
          <a:xfrm>
            <a:off x="169470" y="4221088"/>
            <a:ext cx="3411090" cy="1754326"/>
          </a:xfrm>
          <a:prstGeom prst="rect">
            <a:avLst/>
          </a:prstGeom>
          <a:solidFill>
            <a:schemeClr val="bg2">
              <a:lumMod val="50000"/>
            </a:schemeClr>
          </a:solidFill>
          <a:ln/>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it-IT" b="1" i="1" dirty="0" err="1" smtClean="0"/>
              <a:t>Meusburger</a:t>
            </a:r>
            <a:r>
              <a:rPr lang="it-IT" b="1" i="1" dirty="0" smtClean="0"/>
              <a:t> (2010) -&gt;</a:t>
            </a:r>
          </a:p>
          <a:p>
            <a:r>
              <a:rPr lang="it-IT" b="1" i="1" dirty="0" smtClean="0"/>
              <a:t>a </a:t>
            </a:r>
            <a:r>
              <a:rPr lang="it-IT" b="1" i="1" dirty="0" err="1" smtClean="0"/>
              <a:t>broader</a:t>
            </a:r>
            <a:r>
              <a:rPr lang="it-IT" b="1" i="1" dirty="0" smtClean="0"/>
              <a:t> </a:t>
            </a:r>
            <a:r>
              <a:rPr lang="it-IT" b="1" i="1" dirty="0" err="1" smtClean="0"/>
              <a:t>definition</a:t>
            </a:r>
            <a:r>
              <a:rPr lang="it-IT" b="1" i="1" dirty="0" smtClean="0"/>
              <a:t> of </a:t>
            </a:r>
            <a:r>
              <a:rPr lang="it-IT" b="1" i="1" dirty="0" err="1" smtClean="0"/>
              <a:t>soil</a:t>
            </a:r>
            <a:r>
              <a:rPr lang="it-IT" b="1" i="1" dirty="0" smtClean="0"/>
              <a:t> </a:t>
            </a:r>
            <a:r>
              <a:rPr lang="it-IT" b="1" i="1" dirty="0" err="1" smtClean="0"/>
              <a:t>erosion</a:t>
            </a:r>
            <a:r>
              <a:rPr lang="it-IT" b="1" i="1" dirty="0" smtClean="0"/>
              <a:t>, </a:t>
            </a:r>
            <a:r>
              <a:rPr lang="it-IT" b="1" i="1" dirty="0" err="1" smtClean="0"/>
              <a:t>including</a:t>
            </a:r>
            <a:r>
              <a:rPr lang="it-IT" b="1" i="1" dirty="0" smtClean="0"/>
              <a:t> </a:t>
            </a:r>
            <a:r>
              <a:rPr lang="it-IT" b="1" i="1" dirty="0" err="1" smtClean="0"/>
              <a:t>all</a:t>
            </a:r>
            <a:r>
              <a:rPr lang="it-IT" b="1" i="1" dirty="0" smtClean="0"/>
              <a:t> </a:t>
            </a:r>
            <a:r>
              <a:rPr lang="it-IT" b="1" i="1" dirty="0" err="1" smtClean="0"/>
              <a:t>forms</a:t>
            </a:r>
            <a:r>
              <a:rPr lang="it-IT" b="1" i="1" dirty="0" smtClean="0"/>
              <a:t> of </a:t>
            </a:r>
            <a:r>
              <a:rPr lang="it-IT" b="1" i="1" dirty="0" err="1" smtClean="0"/>
              <a:t>topsoil</a:t>
            </a:r>
            <a:r>
              <a:rPr lang="it-IT" b="1" i="1" dirty="0" smtClean="0"/>
              <a:t> </a:t>
            </a:r>
            <a:r>
              <a:rPr lang="it-IT" b="1" i="1" dirty="0" err="1" smtClean="0"/>
              <a:t>degradation</a:t>
            </a:r>
            <a:r>
              <a:rPr lang="it-IT" b="1" i="1" dirty="0" smtClean="0"/>
              <a:t> (</a:t>
            </a:r>
            <a:r>
              <a:rPr lang="it-IT" b="1" i="1" dirty="0" err="1" smtClean="0"/>
              <a:t>debris</a:t>
            </a:r>
            <a:r>
              <a:rPr lang="it-IT" b="1" i="1" dirty="0" smtClean="0"/>
              <a:t> </a:t>
            </a:r>
            <a:r>
              <a:rPr lang="it-IT" b="1" i="1" dirty="0" err="1" smtClean="0"/>
              <a:t>flows</a:t>
            </a:r>
            <a:r>
              <a:rPr lang="it-IT" b="1" i="1" dirty="0" smtClean="0"/>
              <a:t>, </a:t>
            </a:r>
            <a:r>
              <a:rPr lang="it-IT" b="1" i="1" dirty="0" err="1" smtClean="0"/>
              <a:t>shallow</a:t>
            </a:r>
            <a:r>
              <a:rPr lang="it-IT" b="1" i="1" dirty="0" smtClean="0"/>
              <a:t> </a:t>
            </a:r>
            <a:r>
              <a:rPr lang="it-IT" b="1" i="1" dirty="0" err="1" smtClean="0"/>
              <a:t>landslides</a:t>
            </a:r>
            <a:r>
              <a:rPr lang="it-IT" b="1" i="1" dirty="0" smtClean="0"/>
              <a:t>, </a:t>
            </a:r>
            <a:r>
              <a:rPr lang="it-IT" b="1" i="1" dirty="0" err="1" smtClean="0"/>
              <a:t>rill</a:t>
            </a:r>
            <a:r>
              <a:rPr lang="it-IT" b="1" i="1" dirty="0" smtClean="0"/>
              <a:t>, </a:t>
            </a:r>
            <a:r>
              <a:rPr lang="it-IT" b="1" i="1" dirty="0" err="1" smtClean="0"/>
              <a:t>interrill</a:t>
            </a:r>
            <a:r>
              <a:rPr lang="it-IT" b="1" i="1" dirty="0" smtClean="0"/>
              <a:t>, </a:t>
            </a:r>
            <a:r>
              <a:rPr lang="it-IT" b="1" i="1" dirty="0" err="1" smtClean="0"/>
              <a:t>gully</a:t>
            </a:r>
            <a:r>
              <a:rPr lang="it-IT" b="1" i="1" dirty="0" smtClean="0"/>
              <a:t> </a:t>
            </a:r>
            <a:r>
              <a:rPr lang="it-IT" b="1" i="1" dirty="0" err="1" smtClean="0"/>
              <a:t>erosion</a:t>
            </a:r>
            <a:r>
              <a:rPr lang="it-IT" b="1" i="1" dirty="0" smtClean="0"/>
              <a:t>)</a:t>
            </a:r>
            <a:endParaRPr lang="it-IT" dirty="0"/>
          </a:p>
        </p:txBody>
      </p:sp>
      <p:sp>
        <p:nvSpPr>
          <p:cNvPr id="9" name="CasellaDiTesto 8"/>
          <p:cNvSpPr txBox="1"/>
          <p:nvPr/>
        </p:nvSpPr>
        <p:spPr>
          <a:xfrm>
            <a:off x="3753294" y="1169061"/>
            <a:ext cx="5319432" cy="3970318"/>
          </a:xfrm>
          <a:prstGeom prst="rect">
            <a:avLst/>
          </a:prstGeom>
          <a:noFill/>
        </p:spPr>
        <p:txBody>
          <a:bodyPr wrap="square" rtlCol="0">
            <a:spAutoFit/>
          </a:bodyPr>
          <a:lstStyle/>
          <a:p>
            <a:r>
              <a:rPr lang="it-IT" dirty="0" err="1" smtClean="0"/>
              <a:t>Relevance</a:t>
            </a:r>
            <a:r>
              <a:rPr lang="it-IT" dirty="0" smtClean="0"/>
              <a:t> of </a:t>
            </a:r>
            <a:r>
              <a:rPr lang="it-IT" b="1" i="1" dirty="0" err="1" smtClean="0">
                <a:solidFill>
                  <a:schemeClr val="accent2">
                    <a:lumMod val="50000"/>
                  </a:schemeClr>
                </a:solidFill>
              </a:rPr>
              <a:t>soil</a:t>
            </a:r>
            <a:r>
              <a:rPr lang="it-IT" b="1" i="1" dirty="0" smtClean="0">
                <a:solidFill>
                  <a:schemeClr val="accent2">
                    <a:lumMod val="50000"/>
                  </a:schemeClr>
                </a:solidFill>
              </a:rPr>
              <a:t> </a:t>
            </a:r>
            <a:r>
              <a:rPr lang="it-IT" b="1" i="1" dirty="0" err="1" smtClean="0">
                <a:solidFill>
                  <a:schemeClr val="accent2">
                    <a:lumMod val="50000"/>
                  </a:schemeClr>
                </a:solidFill>
              </a:rPr>
              <a:t>degradation</a:t>
            </a:r>
            <a:r>
              <a:rPr lang="it-IT" b="1" i="1" dirty="0" smtClean="0">
                <a:solidFill>
                  <a:schemeClr val="accent2">
                    <a:lumMod val="50000"/>
                  </a:schemeClr>
                </a:solidFill>
              </a:rPr>
              <a:t> in mountain </a:t>
            </a:r>
            <a:r>
              <a:rPr lang="it-IT" b="1" i="1" dirty="0" err="1" smtClean="0">
                <a:solidFill>
                  <a:schemeClr val="accent2">
                    <a:lumMod val="50000"/>
                  </a:schemeClr>
                </a:solidFill>
              </a:rPr>
              <a:t>environments</a:t>
            </a:r>
            <a:r>
              <a:rPr lang="it-IT" b="1" i="1" dirty="0" smtClean="0">
                <a:solidFill>
                  <a:schemeClr val="accent2">
                    <a:lumMod val="50000"/>
                  </a:schemeClr>
                </a:solidFill>
              </a:rPr>
              <a:t> </a:t>
            </a:r>
            <a:r>
              <a:rPr lang="it-IT" i="1" dirty="0" smtClean="0">
                <a:solidFill>
                  <a:schemeClr val="accent2">
                    <a:lumMod val="50000"/>
                  </a:schemeClr>
                </a:solidFill>
              </a:rPr>
              <a:t>(JRC, 2010, 2015).</a:t>
            </a:r>
          </a:p>
          <a:p>
            <a:endParaRPr lang="it-IT" dirty="0"/>
          </a:p>
          <a:p>
            <a:r>
              <a:rPr lang="it-IT" dirty="0" err="1" smtClean="0"/>
              <a:t>Erosion</a:t>
            </a:r>
            <a:r>
              <a:rPr lang="it-IT" dirty="0" smtClean="0"/>
              <a:t> </a:t>
            </a:r>
            <a:r>
              <a:rPr lang="it-IT" dirty="0" err="1" smtClean="0"/>
              <a:t>estimates</a:t>
            </a:r>
            <a:r>
              <a:rPr lang="it-IT" dirty="0" smtClean="0"/>
              <a:t> and </a:t>
            </a:r>
            <a:r>
              <a:rPr lang="it-IT" dirty="0" err="1" smtClean="0"/>
              <a:t>assessment</a:t>
            </a:r>
            <a:r>
              <a:rPr lang="it-IT" dirty="0" smtClean="0"/>
              <a:t> in the </a:t>
            </a:r>
            <a:r>
              <a:rPr lang="it-IT" dirty="0" err="1" smtClean="0"/>
              <a:t>Alps</a:t>
            </a:r>
            <a:r>
              <a:rPr lang="it-IT" dirty="0" smtClean="0"/>
              <a:t> are </a:t>
            </a:r>
            <a:r>
              <a:rPr lang="it-IT" dirty="0" err="1" smtClean="0"/>
              <a:t>priorities</a:t>
            </a:r>
            <a:r>
              <a:rPr lang="it-IT" dirty="0" smtClean="0"/>
              <a:t>, </a:t>
            </a:r>
            <a:r>
              <a:rPr lang="it-IT" dirty="0" err="1" smtClean="0"/>
              <a:t>as</a:t>
            </a:r>
            <a:r>
              <a:rPr lang="it-IT" dirty="0" smtClean="0"/>
              <a:t> </a:t>
            </a:r>
            <a:r>
              <a:rPr lang="it-IT" dirty="0" err="1" smtClean="0"/>
              <a:t>mountains</a:t>
            </a:r>
            <a:r>
              <a:rPr lang="it-IT" dirty="0" smtClean="0"/>
              <a:t> </a:t>
            </a:r>
            <a:r>
              <a:rPr lang="it-IT" dirty="0" err="1" smtClean="0"/>
              <a:t>soils</a:t>
            </a:r>
            <a:r>
              <a:rPr lang="it-IT" dirty="0" smtClean="0"/>
              <a:t> are </a:t>
            </a:r>
            <a:r>
              <a:rPr lang="it-IT" dirty="0" err="1" smtClean="0"/>
              <a:t>intrinsically</a:t>
            </a:r>
            <a:r>
              <a:rPr lang="it-IT" dirty="0" smtClean="0"/>
              <a:t>  </a:t>
            </a:r>
            <a:r>
              <a:rPr lang="it-IT" dirty="0" err="1" smtClean="0"/>
              <a:t>vulnerable</a:t>
            </a:r>
            <a:r>
              <a:rPr lang="it-IT" dirty="0" smtClean="0"/>
              <a:t>. </a:t>
            </a:r>
            <a:r>
              <a:rPr lang="it-IT" dirty="0" err="1" smtClean="0"/>
              <a:t>Soil</a:t>
            </a:r>
            <a:r>
              <a:rPr lang="it-IT" dirty="0" smtClean="0"/>
              <a:t> </a:t>
            </a:r>
            <a:r>
              <a:rPr lang="it-IT" dirty="0" err="1" smtClean="0"/>
              <a:t>profiles</a:t>
            </a:r>
            <a:r>
              <a:rPr lang="it-IT" dirty="0" smtClean="0"/>
              <a:t> </a:t>
            </a:r>
            <a:r>
              <a:rPr lang="it-IT" dirty="0" err="1" smtClean="0"/>
              <a:t>may</a:t>
            </a:r>
            <a:r>
              <a:rPr lang="it-IT" dirty="0" smtClean="0"/>
              <a:t> be </a:t>
            </a:r>
            <a:r>
              <a:rPr lang="it-IT" dirty="0" err="1" smtClean="0"/>
              <a:t>truncated</a:t>
            </a:r>
            <a:r>
              <a:rPr lang="it-IT" dirty="0" smtClean="0"/>
              <a:t>  and </a:t>
            </a:r>
            <a:r>
              <a:rPr lang="it-IT" dirty="0" err="1" smtClean="0"/>
              <a:t>hazards</a:t>
            </a:r>
            <a:r>
              <a:rPr lang="it-IT" dirty="0" smtClean="0"/>
              <a:t> </a:t>
            </a:r>
            <a:r>
              <a:rPr lang="it-IT" dirty="0" err="1" smtClean="0"/>
              <a:t>triggered</a:t>
            </a:r>
            <a:r>
              <a:rPr lang="it-IT" dirty="0"/>
              <a:t>.</a:t>
            </a:r>
            <a:endParaRPr lang="it-IT" dirty="0" smtClean="0"/>
          </a:p>
          <a:p>
            <a:endParaRPr lang="it-IT" dirty="0" smtClean="0"/>
          </a:p>
          <a:p>
            <a:r>
              <a:rPr lang="it-IT" dirty="0" err="1" smtClean="0"/>
              <a:t>Weaknesses</a:t>
            </a:r>
            <a:r>
              <a:rPr lang="it-IT" dirty="0" smtClean="0"/>
              <a:t> and </a:t>
            </a:r>
            <a:r>
              <a:rPr lang="it-IT" dirty="0" err="1" smtClean="0"/>
              <a:t>poorly</a:t>
            </a:r>
            <a:r>
              <a:rPr lang="it-IT" dirty="0" smtClean="0"/>
              <a:t> </a:t>
            </a:r>
            <a:r>
              <a:rPr lang="it-IT" dirty="0" err="1" smtClean="0"/>
              <a:t>investigated</a:t>
            </a:r>
            <a:r>
              <a:rPr lang="it-IT" dirty="0" smtClean="0"/>
              <a:t> </a:t>
            </a:r>
            <a:r>
              <a:rPr lang="it-IT" dirty="0" err="1" smtClean="0"/>
              <a:t>issues</a:t>
            </a:r>
            <a:r>
              <a:rPr lang="it-IT" dirty="0" smtClean="0"/>
              <a:t>:</a:t>
            </a:r>
          </a:p>
          <a:p>
            <a:r>
              <a:rPr lang="it-IT" dirty="0" smtClean="0"/>
              <a:t>-</a:t>
            </a:r>
            <a:r>
              <a:rPr lang="it-IT" dirty="0" err="1" smtClean="0"/>
              <a:t>models</a:t>
            </a:r>
            <a:r>
              <a:rPr lang="it-IT" dirty="0" smtClean="0"/>
              <a:t> </a:t>
            </a:r>
            <a:r>
              <a:rPr lang="it-IT" dirty="0" err="1" smtClean="0"/>
              <a:t>designed</a:t>
            </a:r>
            <a:r>
              <a:rPr lang="it-IT" dirty="0" smtClean="0"/>
              <a:t> for severe </a:t>
            </a:r>
            <a:r>
              <a:rPr lang="it-IT" dirty="0" err="1" smtClean="0"/>
              <a:t>slopes</a:t>
            </a:r>
            <a:r>
              <a:rPr lang="it-IT" dirty="0" smtClean="0"/>
              <a:t> with </a:t>
            </a:r>
            <a:r>
              <a:rPr lang="it-IT" dirty="0" err="1" smtClean="0"/>
              <a:t>seasonal</a:t>
            </a:r>
            <a:r>
              <a:rPr lang="it-IT" dirty="0" smtClean="0"/>
              <a:t> </a:t>
            </a:r>
          </a:p>
          <a:p>
            <a:r>
              <a:rPr lang="it-IT" dirty="0" err="1"/>
              <a:t>s</a:t>
            </a:r>
            <a:r>
              <a:rPr lang="it-IT" dirty="0" err="1" smtClean="0"/>
              <a:t>nowcower</a:t>
            </a:r>
            <a:r>
              <a:rPr lang="it-IT" dirty="0" smtClean="0"/>
              <a:t> are </a:t>
            </a:r>
            <a:r>
              <a:rPr lang="it-IT" dirty="0" err="1" smtClean="0"/>
              <a:t>scarce</a:t>
            </a:r>
            <a:endParaRPr lang="it-IT" dirty="0" smtClean="0"/>
          </a:p>
          <a:p>
            <a:r>
              <a:rPr lang="it-IT" dirty="0" smtClean="0"/>
              <a:t>-</a:t>
            </a:r>
            <a:r>
              <a:rPr lang="it-IT" dirty="0" err="1" smtClean="0"/>
              <a:t>validations</a:t>
            </a:r>
            <a:r>
              <a:rPr lang="it-IT" dirty="0" smtClean="0"/>
              <a:t> are sparse (e.g. Stanchi et al., 2014, </a:t>
            </a:r>
            <a:r>
              <a:rPr lang="it-IT" dirty="0" err="1" smtClean="0"/>
              <a:t>Winter</a:t>
            </a:r>
            <a:r>
              <a:rPr lang="it-IT" dirty="0" smtClean="0"/>
              <a:t> </a:t>
            </a:r>
            <a:r>
              <a:rPr lang="it-IT" dirty="0" err="1" smtClean="0"/>
              <a:t>Factor</a:t>
            </a:r>
            <a:r>
              <a:rPr lang="it-IT" dirty="0" smtClean="0"/>
              <a:t>, W)</a:t>
            </a:r>
          </a:p>
          <a:p>
            <a:endParaRPr lang="it-IT" dirty="0" smtClean="0"/>
          </a:p>
        </p:txBody>
      </p:sp>
    </p:spTree>
    <p:extLst>
      <p:ext uri="{BB962C8B-B14F-4D97-AF65-F5344CB8AC3E}">
        <p14:creationId xmlns:p14="http://schemas.microsoft.com/office/powerpoint/2010/main" val="8223155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Winter</a:t>
            </a:r>
            <a:r>
              <a:rPr lang="it-IT" dirty="0" smtClean="0"/>
              <a:t> </a:t>
            </a:r>
            <a:r>
              <a:rPr lang="it-IT" dirty="0" err="1" smtClean="0"/>
              <a:t>erosion</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21</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268760"/>
            <a:ext cx="7524328" cy="46106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726" y="3857111"/>
            <a:ext cx="1424339" cy="200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265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Erosion</a:t>
            </a:r>
            <a:r>
              <a:rPr lang="it-IT" dirty="0" smtClean="0"/>
              <a:t> and grazing</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22</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775" y="1017936"/>
            <a:ext cx="7305625" cy="4892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726" y="3857111"/>
            <a:ext cx="1424339" cy="200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17296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smtClean="0"/>
              <a:t>Why</a:t>
            </a:r>
            <a:r>
              <a:rPr lang="it-IT" dirty="0" smtClean="0"/>
              <a:t> do </a:t>
            </a:r>
            <a:r>
              <a:rPr lang="it-IT" dirty="0" err="1" smtClean="0"/>
              <a:t>we</a:t>
            </a:r>
            <a:r>
              <a:rPr lang="it-IT" dirty="0" smtClean="0"/>
              <a:t> </a:t>
            </a:r>
            <a:r>
              <a:rPr lang="it-IT" dirty="0" err="1" smtClean="0"/>
              <a:t>need</a:t>
            </a:r>
            <a:r>
              <a:rPr lang="it-IT" dirty="0" smtClean="0"/>
              <a:t> a cross-</a:t>
            </a:r>
            <a:r>
              <a:rPr lang="it-IT" dirty="0" err="1" smtClean="0"/>
              <a:t>sectoral</a:t>
            </a:r>
            <a:r>
              <a:rPr lang="it-IT" dirty="0" smtClean="0"/>
              <a:t> </a:t>
            </a:r>
            <a:r>
              <a:rPr lang="it-IT" dirty="0" err="1" smtClean="0"/>
              <a:t>approach</a:t>
            </a:r>
            <a:r>
              <a:rPr lang="it-IT" dirty="0" smtClean="0"/>
              <a:t>?</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23</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5363" y="1100138"/>
            <a:ext cx="7153275" cy="465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5726" y="3857111"/>
            <a:ext cx="1424339" cy="200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786064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The </a:t>
            </a:r>
            <a:r>
              <a:rPr lang="it-IT" dirty="0" err="1" smtClean="0"/>
              <a:t>concept</a:t>
            </a:r>
            <a:r>
              <a:rPr lang="it-IT" dirty="0" smtClean="0"/>
              <a:t> of </a:t>
            </a:r>
            <a:r>
              <a:rPr lang="it-IT" dirty="0" err="1" smtClean="0"/>
              <a:t>tolerable</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24</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Ograda vsebine 2"/>
          <p:cNvSpPr>
            <a:spLocks noGrp="1"/>
          </p:cNvSpPr>
          <p:nvPr>
            <p:ph idx="1"/>
          </p:nvPr>
        </p:nvSpPr>
        <p:spPr>
          <a:xfrm>
            <a:off x="457200" y="1268760"/>
            <a:ext cx="8229600" cy="4525963"/>
          </a:xfrm>
        </p:spPr>
        <p:txBody>
          <a:bodyPr>
            <a:normAutofit/>
          </a:bodyPr>
          <a:lstStyle/>
          <a:p>
            <a:r>
              <a:rPr lang="en-US" sz="2200" dirty="0" smtClean="0"/>
              <a:t>-&gt; Erosion is a natural process</a:t>
            </a:r>
          </a:p>
          <a:p>
            <a:r>
              <a:rPr lang="en-US" sz="2200" dirty="0" smtClean="0"/>
              <a:t>-&gt;The issue is accelerated erosion…but…</a:t>
            </a:r>
          </a:p>
          <a:p>
            <a:r>
              <a:rPr lang="en-US" sz="2200" dirty="0" smtClean="0"/>
              <a:t>What is the tolerable rate of erosion? </a:t>
            </a:r>
            <a:r>
              <a:rPr lang="en-US" sz="2200" dirty="0" smtClean="0"/>
              <a:t>Please give examples---</a:t>
            </a:r>
            <a:endParaRPr lang="en-US" sz="2200" dirty="0" smtClean="0"/>
          </a:p>
          <a:p>
            <a:endParaRPr lang="en-US" sz="2200" dirty="0" smtClean="0">
              <a:solidFill>
                <a:srgbClr val="68A340"/>
              </a:solidFill>
            </a:endParaRPr>
          </a:p>
          <a:p>
            <a:r>
              <a:rPr lang="en-US" sz="2200" dirty="0" smtClean="0">
                <a:solidFill>
                  <a:srgbClr val="68A340"/>
                </a:solidFill>
              </a:rPr>
              <a:t>Soil </a:t>
            </a:r>
            <a:r>
              <a:rPr lang="en-US" sz="2200" dirty="0" smtClean="0">
                <a:solidFill>
                  <a:srgbClr val="68A340"/>
                </a:solidFill>
              </a:rPr>
              <a:t>erosion &gt; soil formation rate = hazard = irreversible process</a:t>
            </a:r>
          </a:p>
          <a:p>
            <a:endParaRPr lang="en-US" sz="2200" dirty="0"/>
          </a:p>
          <a:p>
            <a:r>
              <a:rPr lang="en-US" sz="2200" dirty="0"/>
              <a:t>D</a:t>
            </a:r>
            <a:r>
              <a:rPr lang="en-US" sz="2200" dirty="0" smtClean="0"/>
              <a:t>etermining soil formation rate is not easy and the rates may vary greatly in space and time</a:t>
            </a:r>
            <a:endParaRPr lang="en-US" sz="2200" dirty="0"/>
          </a:p>
          <a:p>
            <a:endParaRPr lang="sl-SI" sz="2200" dirty="0"/>
          </a:p>
        </p:txBody>
      </p:sp>
    </p:spTree>
    <p:extLst>
      <p:ext uri="{BB962C8B-B14F-4D97-AF65-F5344CB8AC3E}">
        <p14:creationId xmlns:p14="http://schemas.microsoft.com/office/powerpoint/2010/main" val="14025986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Soil</a:t>
            </a:r>
            <a:r>
              <a:rPr lang="it-IT" dirty="0" smtClean="0"/>
              <a:t> </a:t>
            </a:r>
            <a:r>
              <a:rPr lang="it-IT" dirty="0" err="1" smtClean="0"/>
              <a:t>forming</a:t>
            </a:r>
            <a:r>
              <a:rPr lang="it-IT" dirty="0" smtClean="0"/>
              <a:t> </a:t>
            </a:r>
            <a:r>
              <a:rPr lang="it-IT" dirty="0" err="1" smtClean="0"/>
              <a:t>factors</a:t>
            </a:r>
            <a:r>
              <a:rPr lang="it-IT" dirty="0" smtClean="0"/>
              <a:t> </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25</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Ograda vsebine 2"/>
          <p:cNvSpPr>
            <a:spLocks noGrp="1"/>
          </p:cNvSpPr>
          <p:nvPr>
            <p:ph idx="1"/>
          </p:nvPr>
        </p:nvSpPr>
        <p:spPr>
          <a:xfrm>
            <a:off x="457200" y="1268760"/>
            <a:ext cx="8229600" cy="4525963"/>
          </a:xfrm>
        </p:spPr>
        <p:txBody>
          <a:bodyPr>
            <a:normAutofit/>
          </a:bodyPr>
          <a:lstStyle/>
          <a:p>
            <a:r>
              <a:rPr lang="en-US" sz="2200" dirty="0" smtClean="0"/>
              <a:t>The rate of soil formation is still poorly understood due to its huge variability and to the complex interaction among soil forming factors (e.g. climate, parent material….)</a:t>
            </a:r>
          </a:p>
          <a:p>
            <a:endParaRPr lang="en-US" sz="2200" dirty="0" smtClean="0"/>
          </a:p>
          <a:p>
            <a:endParaRPr lang="en-US" sz="2200" dirty="0"/>
          </a:p>
          <a:p>
            <a:endParaRPr lang="sl-SI" sz="2200" dirty="0"/>
          </a:p>
        </p:txBody>
      </p:sp>
      <p:sp>
        <p:nvSpPr>
          <p:cNvPr id="3" name="Ovale 2"/>
          <p:cNvSpPr/>
          <p:nvPr/>
        </p:nvSpPr>
        <p:spPr>
          <a:xfrm>
            <a:off x="718036" y="2636912"/>
            <a:ext cx="936104" cy="936104"/>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smtClean="0"/>
              <a:t>CL</a:t>
            </a:r>
            <a:endParaRPr lang="it-IT" sz="3200" dirty="0"/>
          </a:p>
        </p:txBody>
      </p:sp>
      <p:sp>
        <p:nvSpPr>
          <p:cNvPr id="9" name="Ovale 8"/>
          <p:cNvSpPr/>
          <p:nvPr/>
        </p:nvSpPr>
        <p:spPr>
          <a:xfrm>
            <a:off x="1806540" y="2636912"/>
            <a:ext cx="936104" cy="936104"/>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t>O</a:t>
            </a:r>
          </a:p>
        </p:txBody>
      </p:sp>
      <p:sp>
        <p:nvSpPr>
          <p:cNvPr id="10" name="Ovale 9"/>
          <p:cNvSpPr/>
          <p:nvPr/>
        </p:nvSpPr>
        <p:spPr>
          <a:xfrm>
            <a:off x="2915816" y="2636912"/>
            <a:ext cx="936104" cy="936104"/>
          </a:xfrm>
          <a:prstGeom prst="ellipse">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smtClean="0"/>
              <a:t>R</a:t>
            </a:r>
            <a:endParaRPr lang="it-IT" sz="3200" dirty="0"/>
          </a:p>
        </p:txBody>
      </p:sp>
      <p:sp>
        <p:nvSpPr>
          <p:cNvPr id="11" name="Ovale 10"/>
          <p:cNvSpPr/>
          <p:nvPr/>
        </p:nvSpPr>
        <p:spPr>
          <a:xfrm>
            <a:off x="4067944" y="2636912"/>
            <a:ext cx="936104" cy="936104"/>
          </a:xfrm>
          <a:prstGeom prst="ellipse">
            <a:avLst/>
          </a:prstGeom>
          <a:solidFill>
            <a:schemeClr val="bg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smtClean="0"/>
              <a:t>P</a:t>
            </a:r>
            <a:endParaRPr lang="it-IT" sz="3200" dirty="0"/>
          </a:p>
        </p:txBody>
      </p:sp>
      <p:sp>
        <p:nvSpPr>
          <p:cNvPr id="12" name="Ovale 11"/>
          <p:cNvSpPr/>
          <p:nvPr/>
        </p:nvSpPr>
        <p:spPr>
          <a:xfrm>
            <a:off x="5364088" y="2636912"/>
            <a:ext cx="936104" cy="936104"/>
          </a:xfrm>
          <a:prstGeom prst="ellipse">
            <a:avLst/>
          </a:prstGeom>
          <a:solidFill>
            <a:schemeClr val="accent6">
              <a:lumMod val="60000"/>
              <a:lumOff val="40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3200" dirty="0"/>
              <a:t>T</a:t>
            </a:r>
          </a:p>
        </p:txBody>
      </p:sp>
      <p:sp>
        <p:nvSpPr>
          <p:cNvPr id="13" name="Rettangolo 12"/>
          <p:cNvSpPr/>
          <p:nvPr/>
        </p:nvSpPr>
        <p:spPr>
          <a:xfrm>
            <a:off x="1937841" y="4221088"/>
            <a:ext cx="3127582" cy="326421"/>
          </a:xfrm>
          <a:prstGeom prst="rect">
            <a:avLst/>
          </a:prstGeom>
          <a:solidFill>
            <a:schemeClr val="bg2">
              <a:lumMod val="2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Rettangolo 13"/>
          <p:cNvSpPr/>
          <p:nvPr/>
        </p:nvSpPr>
        <p:spPr>
          <a:xfrm>
            <a:off x="1943708" y="4547509"/>
            <a:ext cx="3127582" cy="468052"/>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5" name="Rettangolo 14"/>
          <p:cNvSpPr/>
          <p:nvPr/>
        </p:nvSpPr>
        <p:spPr>
          <a:xfrm>
            <a:off x="1948474" y="4979557"/>
            <a:ext cx="3127582" cy="621711"/>
          </a:xfrm>
          <a:prstGeom prst="rect">
            <a:avLst/>
          </a:prstGeom>
          <a:solidFill>
            <a:srgbClr val="BA9C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p:cNvSpPr/>
          <p:nvPr/>
        </p:nvSpPr>
        <p:spPr>
          <a:xfrm>
            <a:off x="1943708" y="5316148"/>
            <a:ext cx="3127582" cy="62171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6"/>
          <p:cNvSpPr txBox="1"/>
          <p:nvPr/>
        </p:nvSpPr>
        <p:spPr>
          <a:xfrm>
            <a:off x="2788638" y="4507729"/>
            <a:ext cx="1566454" cy="1015663"/>
          </a:xfrm>
          <a:prstGeom prst="rect">
            <a:avLst/>
          </a:prstGeom>
          <a:noFill/>
        </p:spPr>
        <p:txBody>
          <a:bodyPr wrap="none" rtlCol="0">
            <a:spAutoFit/>
          </a:bodyPr>
          <a:lstStyle/>
          <a:p>
            <a:r>
              <a:rPr lang="it-IT" sz="6000" dirty="0" smtClean="0"/>
              <a:t>SOIL</a:t>
            </a:r>
            <a:endParaRPr lang="it-IT" sz="6000" dirty="0"/>
          </a:p>
        </p:txBody>
      </p:sp>
      <p:sp>
        <p:nvSpPr>
          <p:cNvPr id="18" name="Parentesi graffa chiusa 17"/>
          <p:cNvSpPr/>
          <p:nvPr/>
        </p:nvSpPr>
        <p:spPr>
          <a:xfrm rot="5400000">
            <a:off x="3105171" y="1251399"/>
            <a:ext cx="738082" cy="5400599"/>
          </a:xfrm>
          <a:prstGeom prst="rightBrac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Tree>
    <p:extLst>
      <p:ext uri="{BB962C8B-B14F-4D97-AF65-F5344CB8AC3E}">
        <p14:creationId xmlns:p14="http://schemas.microsoft.com/office/powerpoint/2010/main" val="31100973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The </a:t>
            </a:r>
            <a:r>
              <a:rPr lang="it-IT" dirty="0" err="1" smtClean="0"/>
              <a:t>challenge</a:t>
            </a:r>
            <a:r>
              <a:rPr lang="it-IT" dirty="0" smtClean="0"/>
              <a:t> of </a:t>
            </a:r>
            <a:r>
              <a:rPr lang="it-IT" dirty="0" err="1"/>
              <a:t>s</a:t>
            </a:r>
            <a:r>
              <a:rPr lang="it-IT" dirty="0" err="1" smtClean="0"/>
              <a:t>oil</a:t>
            </a:r>
            <a:r>
              <a:rPr lang="it-IT" dirty="0" smtClean="0"/>
              <a:t> </a:t>
            </a:r>
            <a:r>
              <a:rPr lang="it-IT" dirty="0" err="1" smtClean="0"/>
              <a:t>formation</a:t>
            </a:r>
            <a:r>
              <a:rPr lang="it-IT" dirty="0" smtClean="0"/>
              <a:t> </a:t>
            </a:r>
            <a:r>
              <a:rPr lang="it-IT" dirty="0" err="1" smtClean="0"/>
              <a:t>rates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26</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Ograda vsebine 2"/>
          <p:cNvSpPr>
            <a:spLocks noGrp="1"/>
          </p:cNvSpPr>
          <p:nvPr>
            <p:ph idx="1"/>
          </p:nvPr>
        </p:nvSpPr>
        <p:spPr>
          <a:xfrm>
            <a:off x="457200" y="1268760"/>
            <a:ext cx="8229600" cy="4525963"/>
          </a:xfrm>
        </p:spPr>
        <p:txBody>
          <a:bodyPr>
            <a:normAutofit/>
          </a:bodyPr>
          <a:lstStyle/>
          <a:p>
            <a:endParaRPr lang="en-US" sz="2200" dirty="0" smtClean="0"/>
          </a:p>
          <a:p>
            <a:endParaRPr lang="en-US" sz="2200" dirty="0"/>
          </a:p>
          <a:p>
            <a:endParaRPr lang="sl-SI" sz="22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268760"/>
            <a:ext cx="5544616" cy="197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988840"/>
            <a:ext cx="3988668" cy="3927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ttangolo 5"/>
          <p:cNvSpPr/>
          <p:nvPr/>
        </p:nvSpPr>
        <p:spPr>
          <a:xfrm>
            <a:off x="8172400" y="2996952"/>
            <a:ext cx="676300" cy="576064"/>
          </a:xfrm>
          <a:prstGeom prst="rect">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arrotondato 18"/>
          <p:cNvSpPr/>
          <p:nvPr/>
        </p:nvSpPr>
        <p:spPr>
          <a:xfrm>
            <a:off x="160817" y="3759169"/>
            <a:ext cx="1987284" cy="1944216"/>
          </a:xfrm>
          <a:prstGeom prst="round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a:t>PROGRESSIVE PEDOGENESIS</a:t>
            </a:r>
          </a:p>
          <a:p>
            <a:r>
              <a:rPr lang="it-IT" dirty="0"/>
              <a:t>-</a:t>
            </a:r>
            <a:r>
              <a:rPr lang="it-IT" dirty="0" err="1"/>
              <a:t>promotes</a:t>
            </a:r>
            <a:r>
              <a:rPr lang="it-IT" dirty="0"/>
              <a:t> </a:t>
            </a:r>
            <a:r>
              <a:rPr lang="it-IT" dirty="0" err="1"/>
              <a:t>differentiation</a:t>
            </a:r>
            <a:r>
              <a:rPr lang="it-IT" dirty="0"/>
              <a:t> </a:t>
            </a:r>
          </a:p>
          <a:p>
            <a:r>
              <a:rPr lang="it-IT" dirty="0"/>
              <a:t>-</a:t>
            </a:r>
            <a:r>
              <a:rPr lang="it-IT" dirty="0" err="1"/>
              <a:t>horizonization</a:t>
            </a:r>
            <a:endParaRPr lang="it-IT" dirty="0"/>
          </a:p>
          <a:p>
            <a:r>
              <a:rPr lang="it-IT" dirty="0"/>
              <a:t>-</a:t>
            </a:r>
            <a:r>
              <a:rPr lang="it-IT" dirty="0" err="1"/>
              <a:t>leaching</a:t>
            </a:r>
            <a:endParaRPr lang="it-IT" dirty="0"/>
          </a:p>
          <a:p>
            <a:r>
              <a:rPr lang="it-IT" dirty="0"/>
              <a:t>-</a:t>
            </a:r>
            <a:r>
              <a:rPr lang="it-IT" dirty="0" err="1"/>
              <a:t>soil</a:t>
            </a:r>
            <a:r>
              <a:rPr lang="it-IT" dirty="0"/>
              <a:t> </a:t>
            </a:r>
            <a:r>
              <a:rPr lang="it-IT" dirty="0" err="1"/>
              <a:t>deepening</a:t>
            </a:r>
            <a:endParaRPr lang="it-IT" dirty="0"/>
          </a:p>
        </p:txBody>
      </p:sp>
      <p:sp>
        <p:nvSpPr>
          <p:cNvPr id="20" name="CasellaDiTesto 19"/>
          <p:cNvSpPr txBox="1"/>
          <p:nvPr/>
        </p:nvSpPr>
        <p:spPr>
          <a:xfrm>
            <a:off x="2148101" y="4710208"/>
            <a:ext cx="433708" cy="369332"/>
          </a:xfrm>
          <a:prstGeom prst="rect">
            <a:avLst/>
          </a:prstGeom>
          <a:noFill/>
        </p:spPr>
        <p:txBody>
          <a:bodyPr wrap="none" rtlCol="0">
            <a:spAutoFit/>
          </a:bodyPr>
          <a:lstStyle/>
          <a:p>
            <a:r>
              <a:rPr lang="it-IT" i="1" dirty="0"/>
              <a:t>v</a:t>
            </a:r>
            <a:r>
              <a:rPr lang="it-IT" i="1" dirty="0" smtClean="0"/>
              <a:t>s.</a:t>
            </a:r>
            <a:endParaRPr lang="it-IT" i="1" dirty="0"/>
          </a:p>
        </p:txBody>
      </p:sp>
      <p:sp>
        <p:nvSpPr>
          <p:cNvPr id="25" name="Rettangolo arrotondato 24"/>
          <p:cNvSpPr/>
          <p:nvPr/>
        </p:nvSpPr>
        <p:spPr>
          <a:xfrm>
            <a:off x="2556806" y="3759169"/>
            <a:ext cx="2303226" cy="1944216"/>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it-IT" dirty="0" smtClean="0"/>
              <a:t>REGRESSIVE </a:t>
            </a:r>
            <a:r>
              <a:rPr lang="it-IT" dirty="0"/>
              <a:t>PEDOGENESIS</a:t>
            </a:r>
          </a:p>
          <a:p>
            <a:r>
              <a:rPr lang="it-IT" dirty="0" smtClean="0"/>
              <a:t>-</a:t>
            </a:r>
            <a:r>
              <a:rPr lang="it-IT" dirty="0" err="1" smtClean="0"/>
              <a:t>rejuvenation</a:t>
            </a:r>
            <a:r>
              <a:rPr lang="it-IT" dirty="0" smtClean="0"/>
              <a:t>  </a:t>
            </a:r>
            <a:endParaRPr lang="it-IT" dirty="0"/>
          </a:p>
          <a:p>
            <a:r>
              <a:rPr lang="it-IT" dirty="0" smtClean="0"/>
              <a:t>-</a:t>
            </a:r>
            <a:r>
              <a:rPr lang="it-IT" dirty="0" err="1" smtClean="0"/>
              <a:t>retardant</a:t>
            </a:r>
            <a:r>
              <a:rPr lang="it-IT" dirty="0" smtClean="0"/>
              <a:t> </a:t>
            </a:r>
            <a:r>
              <a:rPr lang="it-IT" dirty="0" err="1" smtClean="0"/>
              <a:t>upbuilding</a:t>
            </a:r>
            <a:r>
              <a:rPr lang="it-IT" dirty="0" smtClean="0"/>
              <a:t>/ </a:t>
            </a:r>
            <a:r>
              <a:rPr lang="it-IT" dirty="0" err="1" smtClean="0"/>
              <a:t>burying</a:t>
            </a:r>
            <a:endParaRPr lang="it-IT" dirty="0"/>
          </a:p>
          <a:p>
            <a:r>
              <a:rPr lang="it-IT" dirty="0" smtClean="0"/>
              <a:t>-</a:t>
            </a:r>
            <a:r>
              <a:rPr lang="it-IT" dirty="0" err="1" smtClean="0"/>
              <a:t>truncation</a:t>
            </a:r>
            <a:r>
              <a:rPr lang="it-IT" dirty="0" smtClean="0"/>
              <a:t>/</a:t>
            </a:r>
            <a:r>
              <a:rPr lang="it-IT" dirty="0" err="1" smtClean="0"/>
              <a:t>erosion</a:t>
            </a:r>
            <a:endParaRPr lang="it-IT" dirty="0"/>
          </a:p>
          <a:p>
            <a:endParaRPr lang="it-IT" dirty="0"/>
          </a:p>
        </p:txBody>
      </p:sp>
    </p:spTree>
    <p:extLst>
      <p:ext uri="{BB962C8B-B14F-4D97-AF65-F5344CB8AC3E}">
        <p14:creationId xmlns:p14="http://schemas.microsoft.com/office/powerpoint/2010/main" val="40259971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The </a:t>
            </a:r>
            <a:r>
              <a:rPr lang="it-IT" dirty="0" err="1" smtClean="0"/>
              <a:t>challenge</a:t>
            </a:r>
            <a:r>
              <a:rPr lang="it-IT" dirty="0" smtClean="0"/>
              <a:t> of </a:t>
            </a:r>
            <a:r>
              <a:rPr lang="it-IT" dirty="0" err="1"/>
              <a:t>s</a:t>
            </a:r>
            <a:r>
              <a:rPr lang="it-IT" dirty="0" err="1" smtClean="0"/>
              <a:t>oil</a:t>
            </a:r>
            <a:r>
              <a:rPr lang="it-IT" dirty="0" smtClean="0"/>
              <a:t> </a:t>
            </a:r>
            <a:r>
              <a:rPr lang="it-IT" dirty="0" err="1" smtClean="0"/>
              <a:t>formation</a:t>
            </a:r>
            <a:r>
              <a:rPr lang="it-IT" dirty="0" smtClean="0"/>
              <a:t> </a:t>
            </a:r>
            <a:r>
              <a:rPr lang="it-IT" dirty="0" err="1" smtClean="0"/>
              <a:t>rates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27</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Ograda vsebine 2"/>
          <p:cNvSpPr>
            <a:spLocks noGrp="1"/>
          </p:cNvSpPr>
          <p:nvPr>
            <p:ph idx="1"/>
          </p:nvPr>
        </p:nvSpPr>
        <p:spPr>
          <a:xfrm>
            <a:off x="457200" y="1268760"/>
            <a:ext cx="8229600" cy="4525963"/>
          </a:xfrm>
        </p:spPr>
        <p:txBody>
          <a:bodyPr>
            <a:normAutofit/>
          </a:bodyPr>
          <a:lstStyle/>
          <a:p>
            <a:endParaRPr lang="en-US" sz="2200" dirty="0" smtClean="0"/>
          </a:p>
          <a:p>
            <a:endParaRPr lang="en-US" sz="2200" dirty="0"/>
          </a:p>
          <a:p>
            <a:endParaRPr lang="sl-SI" sz="22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827041"/>
            <a:ext cx="3312368" cy="1179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980728"/>
            <a:ext cx="4437017" cy="4937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0729"/>
            <a:ext cx="3730355"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29160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Soil</a:t>
            </a:r>
            <a:r>
              <a:rPr lang="it-IT" dirty="0" smtClean="0"/>
              <a:t> </a:t>
            </a:r>
            <a:r>
              <a:rPr lang="it-IT" dirty="0" err="1" smtClean="0"/>
              <a:t>formation</a:t>
            </a:r>
            <a:r>
              <a:rPr lang="it-IT" dirty="0" smtClean="0"/>
              <a:t> rate vs. </a:t>
            </a:r>
            <a:r>
              <a:rPr lang="it-IT" dirty="0" err="1" smtClean="0"/>
              <a:t>erosion</a:t>
            </a:r>
            <a:r>
              <a:rPr lang="it-IT" dirty="0" smtClean="0"/>
              <a:t> rate</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28</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Ograda vsebine 2"/>
          <p:cNvSpPr>
            <a:spLocks noGrp="1"/>
          </p:cNvSpPr>
          <p:nvPr>
            <p:ph idx="1"/>
          </p:nvPr>
        </p:nvSpPr>
        <p:spPr>
          <a:xfrm>
            <a:off x="457200" y="1268760"/>
            <a:ext cx="8229600" cy="4525963"/>
          </a:xfrm>
        </p:spPr>
        <p:txBody>
          <a:bodyPr>
            <a:normAutofit/>
          </a:bodyPr>
          <a:lstStyle/>
          <a:p>
            <a:r>
              <a:rPr lang="en-US" sz="2200" dirty="0" smtClean="0"/>
              <a:t>Literature data </a:t>
            </a:r>
          </a:p>
          <a:p>
            <a:endParaRPr lang="en-US" sz="2200" dirty="0" smtClean="0"/>
          </a:p>
          <a:p>
            <a:endParaRPr lang="en-US" sz="2200" dirty="0"/>
          </a:p>
          <a:p>
            <a:endParaRPr lang="sl-SI" sz="2200" dirty="0"/>
          </a:p>
        </p:txBody>
      </p:sp>
      <p:graphicFrame>
        <p:nvGraphicFramePr>
          <p:cNvPr id="6" name="Tabella 5"/>
          <p:cNvGraphicFramePr>
            <a:graphicFrameLocks noGrp="1"/>
          </p:cNvGraphicFramePr>
          <p:nvPr>
            <p:extLst>
              <p:ext uri="{D42A27DB-BD31-4B8C-83A1-F6EECF244321}">
                <p14:modId xmlns:p14="http://schemas.microsoft.com/office/powerpoint/2010/main" val="2040444856"/>
              </p:ext>
            </p:extLst>
          </p:nvPr>
        </p:nvGraphicFramePr>
        <p:xfrm>
          <a:off x="395536" y="2060848"/>
          <a:ext cx="7485126" cy="2494280"/>
        </p:xfrm>
        <a:graphic>
          <a:graphicData uri="http://schemas.openxmlformats.org/drawingml/2006/table">
            <a:tbl>
              <a:tblPr firstRow="1" bandRow="1">
                <a:tableStyleId>{69C7853C-536D-4A76-A0AE-DD22124D55A5}</a:tableStyleId>
              </a:tblPr>
              <a:tblGrid>
                <a:gridCol w="2274316"/>
                <a:gridCol w="2287905"/>
                <a:gridCol w="1906905"/>
                <a:gridCol w="1016000"/>
              </a:tblGrid>
              <a:tr h="370840">
                <a:tc>
                  <a:txBody>
                    <a:bodyPr/>
                    <a:lstStyle/>
                    <a:p>
                      <a:r>
                        <a:rPr lang="it-IT" dirty="0" smtClean="0"/>
                        <a:t>Source</a:t>
                      </a:r>
                      <a:endParaRPr lang="it-IT" dirty="0"/>
                    </a:p>
                  </a:txBody>
                  <a:tcPr/>
                </a:tc>
                <a:tc>
                  <a:txBody>
                    <a:bodyPr/>
                    <a:lstStyle/>
                    <a:p>
                      <a:r>
                        <a:rPr lang="it-IT" dirty="0" err="1" smtClean="0"/>
                        <a:t>Soil</a:t>
                      </a:r>
                      <a:r>
                        <a:rPr lang="it-IT" baseline="0" dirty="0" smtClean="0"/>
                        <a:t> </a:t>
                      </a:r>
                      <a:r>
                        <a:rPr lang="it-IT" baseline="0" dirty="0" err="1" smtClean="0"/>
                        <a:t>formation</a:t>
                      </a:r>
                      <a:r>
                        <a:rPr lang="it-IT" baseline="0" dirty="0" smtClean="0"/>
                        <a:t> </a:t>
                      </a:r>
                      <a:r>
                        <a:rPr lang="it-IT" baseline="0" dirty="0" err="1" smtClean="0"/>
                        <a:t>rates</a:t>
                      </a:r>
                      <a:r>
                        <a:rPr lang="it-IT" baseline="0" dirty="0" smtClean="0"/>
                        <a:t> </a:t>
                      </a:r>
                      <a:endParaRPr lang="it-IT" dirty="0"/>
                    </a:p>
                  </a:txBody>
                  <a:tcPr/>
                </a:tc>
                <a:tc>
                  <a:txBody>
                    <a:bodyPr/>
                    <a:lstStyle/>
                    <a:p>
                      <a:r>
                        <a:rPr lang="it-IT" dirty="0" err="1" smtClean="0"/>
                        <a:t>Soil</a:t>
                      </a:r>
                      <a:r>
                        <a:rPr lang="it-IT" dirty="0" smtClean="0"/>
                        <a:t> </a:t>
                      </a:r>
                      <a:r>
                        <a:rPr lang="it-IT" dirty="0" err="1" smtClean="0"/>
                        <a:t>erosion</a:t>
                      </a:r>
                      <a:r>
                        <a:rPr lang="it-IT" dirty="0" smtClean="0"/>
                        <a:t> </a:t>
                      </a:r>
                      <a:r>
                        <a:rPr lang="it-IT" dirty="0" err="1" smtClean="0"/>
                        <a:t>rates</a:t>
                      </a:r>
                      <a:r>
                        <a:rPr lang="it-IT" dirty="0" smtClean="0"/>
                        <a:t> </a:t>
                      </a:r>
                      <a:endParaRPr lang="it-IT" dirty="0"/>
                    </a:p>
                  </a:txBody>
                  <a:tcPr/>
                </a:tc>
                <a:tc>
                  <a:txBody>
                    <a:bodyPr/>
                    <a:lstStyle/>
                    <a:p>
                      <a:r>
                        <a:rPr lang="it-IT" dirty="0" smtClean="0"/>
                        <a:t>Country</a:t>
                      </a:r>
                      <a:endParaRPr lang="it-IT" dirty="0"/>
                    </a:p>
                  </a:txBody>
                  <a:tcPr/>
                </a:tc>
              </a:tr>
              <a:tr h="370840">
                <a:tc>
                  <a:txBody>
                    <a:bodyPr/>
                    <a:lstStyle/>
                    <a:p>
                      <a:r>
                        <a:rPr lang="it-IT" dirty="0" smtClean="0"/>
                        <a:t>Vogel, 1990</a:t>
                      </a:r>
                      <a:endParaRPr lang="it-IT" dirty="0"/>
                    </a:p>
                  </a:txBody>
                  <a:tcPr/>
                </a:tc>
                <a:tc>
                  <a:txBody>
                    <a:bodyPr/>
                    <a:lstStyle/>
                    <a:p>
                      <a:r>
                        <a:rPr lang="it-IT" dirty="0" err="1" smtClean="0"/>
                        <a:t>nd</a:t>
                      </a:r>
                      <a:endParaRPr lang="it-IT" dirty="0"/>
                    </a:p>
                  </a:txBody>
                  <a:tcPr/>
                </a:tc>
                <a:tc>
                  <a:txBody>
                    <a:bodyPr/>
                    <a:lstStyle/>
                    <a:p>
                      <a:r>
                        <a:rPr lang="it-IT" dirty="0" smtClean="0"/>
                        <a:t>1-3 cm y</a:t>
                      </a:r>
                      <a:r>
                        <a:rPr lang="it-IT" baseline="30000" dirty="0" smtClean="0"/>
                        <a:t>-1</a:t>
                      </a:r>
                      <a:endParaRPr lang="it-IT" baseline="30000" dirty="0"/>
                    </a:p>
                  </a:txBody>
                  <a:tcPr/>
                </a:tc>
                <a:tc>
                  <a:txBody>
                    <a:bodyPr/>
                    <a:lstStyle/>
                    <a:p>
                      <a:r>
                        <a:rPr lang="it-IT" dirty="0" smtClean="0"/>
                        <a:t>Yemen*</a:t>
                      </a:r>
                      <a:endParaRPr lang="it-IT" dirty="0"/>
                    </a:p>
                  </a:txBody>
                  <a:tcPr/>
                </a:tc>
              </a:tr>
              <a:tr h="370840">
                <a:tc>
                  <a:txBody>
                    <a:bodyPr/>
                    <a:lstStyle/>
                    <a:p>
                      <a:r>
                        <a:rPr lang="it-IT" dirty="0" smtClean="0"/>
                        <a:t>Huang et al., 2013</a:t>
                      </a:r>
                      <a:endParaRPr lang="it-IT" dirty="0"/>
                    </a:p>
                  </a:txBody>
                  <a:tcPr/>
                </a:tc>
                <a:tc>
                  <a:txBody>
                    <a:bodyPr/>
                    <a:lstStyle/>
                    <a:p>
                      <a:r>
                        <a:rPr lang="de-DE" dirty="0" smtClean="0"/>
                        <a:t>0.95 ± 0.69 t ha</a:t>
                      </a:r>
                      <a:r>
                        <a:rPr lang="de-DE" baseline="30000" dirty="0" smtClean="0"/>
                        <a:t>− 1</a:t>
                      </a:r>
                      <a:r>
                        <a:rPr lang="de-DE" dirty="0" smtClean="0"/>
                        <a:t> </a:t>
                      </a:r>
                      <a:r>
                        <a:rPr lang="de-DE" dirty="0" err="1" smtClean="0"/>
                        <a:t>yr</a:t>
                      </a:r>
                      <a:r>
                        <a:rPr lang="de-DE" baseline="30000" dirty="0" smtClean="0"/>
                        <a:t>− 1</a:t>
                      </a:r>
                    </a:p>
                    <a:p>
                      <a:r>
                        <a:rPr lang="fi-FI" dirty="0" smtClean="0"/>
                        <a:t>0.066 ± 0.048 mm yr</a:t>
                      </a:r>
                      <a:r>
                        <a:rPr lang="fi-FI" baseline="30000" dirty="0" smtClean="0"/>
                        <a:t>− 1</a:t>
                      </a:r>
                      <a:endParaRPr lang="it-IT" dirty="0"/>
                    </a:p>
                  </a:txBody>
                  <a:tcPr/>
                </a:tc>
                <a:tc>
                  <a:txBody>
                    <a:bodyPr/>
                    <a:lstStyle/>
                    <a:p>
                      <a:r>
                        <a:rPr lang="it-IT" dirty="0" err="1" smtClean="0"/>
                        <a:t>nd</a:t>
                      </a:r>
                      <a:endParaRPr lang="it-IT" dirty="0"/>
                    </a:p>
                  </a:txBody>
                  <a:tcPr/>
                </a:tc>
                <a:tc>
                  <a:txBody>
                    <a:bodyPr/>
                    <a:lstStyle/>
                    <a:p>
                      <a:r>
                        <a:rPr lang="it-IT" dirty="0" smtClean="0"/>
                        <a:t>China, granite</a:t>
                      </a:r>
                      <a:endParaRPr lang="it-IT" dirty="0"/>
                    </a:p>
                  </a:txBody>
                  <a:tcPr/>
                </a:tc>
              </a:tr>
              <a:tr h="370840">
                <a:tc>
                  <a:txBody>
                    <a:bodyPr/>
                    <a:lstStyle/>
                    <a:p>
                      <a:r>
                        <a:rPr lang="it-IT" dirty="0" err="1" smtClean="0"/>
                        <a:t>Wakatsuki</a:t>
                      </a:r>
                      <a:r>
                        <a:rPr lang="it-IT" dirty="0" smtClean="0"/>
                        <a:t> et al., 1993</a:t>
                      </a:r>
                      <a:endParaRPr lang="it-IT"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dirty="0" smtClean="0"/>
                        <a:t>0.66 </a:t>
                      </a:r>
                      <a:r>
                        <a:rPr lang="de-DE" dirty="0" smtClean="0"/>
                        <a:t> t ha</a:t>
                      </a:r>
                      <a:r>
                        <a:rPr lang="de-DE" baseline="30000" dirty="0" smtClean="0"/>
                        <a:t>− 1</a:t>
                      </a:r>
                      <a:r>
                        <a:rPr lang="de-DE" dirty="0" smtClean="0"/>
                        <a:t> </a:t>
                      </a:r>
                      <a:r>
                        <a:rPr lang="de-DE" dirty="0" err="1" smtClean="0"/>
                        <a:t>yr</a:t>
                      </a:r>
                      <a:r>
                        <a:rPr lang="de-DE" baseline="30000" dirty="0" smtClean="0"/>
                        <a:t>− 1</a:t>
                      </a:r>
                    </a:p>
                  </a:txBody>
                  <a:tcPr/>
                </a:tc>
                <a:tc>
                  <a:txBody>
                    <a:bodyPr/>
                    <a:lstStyle/>
                    <a:p>
                      <a:r>
                        <a:rPr lang="it-IT" dirty="0" err="1" smtClean="0"/>
                        <a:t>nd</a:t>
                      </a:r>
                      <a:endParaRPr lang="it-IT" dirty="0"/>
                    </a:p>
                  </a:txBody>
                  <a:tcPr/>
                </a:tc>
                <a:tc>
                  <a:txBody>
                    <a:bodyPr/>
                    <a:lstStyle/>
                    <a:p>
                      <a:r>
                        <a:rPr lang="it-IT" dirty="0" smtClean="0"/>
                        <a:t>World</a:t>
                      </a:r>
                      <a:endParaRPr lang="it-IT" dirty="0"/>
                    </a:p>
                  </a:txBody>
                  <a:tcPr/>
                </a:tc>
              </a:tr>
              <a:tr h="370840">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a:p>
                  </a:txBody>
                  <a:tcPr/>
                </a:tc>
              </a:tr>
              <a:tr h="370840">
                <a:tc>
                  <a:txBody>
                    <a:bodyPr/>
                    <a:lstStyle/>
                    <a:p>
                      <a:endParaRPr lang="it-IT"/>
                    </a:p>
                  </a:txBody>
                  <a:tcPr/>
                </a:tc>
                <a:tc>
                  <a:txBody>
                    <a:bodyPr/>
                    <a:lstStyle/>
                    <a:p>
                      <a:endParaRPr lang="it-IT"/>
                    </a:p>
                  </a:txBody>
                  <a:tcPr/>
                </a:tc>
                <a:tc>
                  <a:txBody>
                    <a:bodyPr/>
                    <a:lstStyle/>
                    <a:p>
                      <a:endParaRPr lang="it-IT"/>
                    </a:p>
                  </a:txBody>
                  <a:tcPr/>
                </a:tc>
                <a:tc>
                  <a:txBody>
                    <a:bodyPr/>
                    <a:lstStyle/>
                    <a:p>
                      <a:endParaRPr lang="it-IT" dirty="0"/>
                    </a:p>
                  </a:txBody>
                  <a:tcPr/>
                </a:tc>
              </a:tr>
            </a:tbl>
          </a:graphicData>
        </a:graphic>
      </p:graphicFrame>
      <p:sp>
        <p:nvSpPr>
          <p:cNvPr id="8" name="CasellaDiTesto 7"/>
          <p:cNvSpPr txBox="1"/>
          <p:nvPr/>
        </p:nvSpPr>
        <p:spPr>
          <a:xfrm>
            <a:off x="395536" y="5445224"/>
            <a:ext cx="2529154" cy="369332"/>
          </a:xfrm>
          <a:prstGeom prst="rect">
            <a:avLst/>
          </a:prstGeom>
          <a:noFill/>
        </p:spPr>
        <p:txBody>
          <a:bodyPr wrap="none" rtlCol="0">
            <a:spAutoFit/>
          </a:bodyPr>
          <a:lstStyle/>
          <a:p>
            <a:r>
              <a:rPr lang="it-IT" dirty="0" smtClean="0"/>
              <a:t>* Plus </a:t>
            </a:r>
            <a:r>
              <a:rPr lang="it-IT" dirty="0" err="1" smtClean="0"/>
              <a:t>terraces</a:t>
            </a:r>
            <a:r>
              <a:rPr lang="it-IT" dirty="0" smtClean="0"/>
              <a:t> </a:t>
            </a:r>
            <a:r>
              <a:rPr lang="it-IT" dirty="0" err="1" smtClean="0"/>
              <a:t>collapsing</a:t>
            </a:r>
            <a:endParaRPr lang="it-IT" dirty="0"/>
          </a:p>
        </p:txBody>
      </p:sp>
    </p:spTree>
    <p:extLst>
      <p:ext uri="{BB962C8B-B14F-4D97-AF65-F5344CB8AC3E}">
        <p14:creationId xmlns:p14="http://schemas.microsoft.com/office/powerpoint/2010/main" val="2974123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Accelerated</a:t>
            </a:r>
            <a:r>
              <a:rPr lang="it-IT" dirty="0" smtClean="0"/>
              <a:t> </a:t>
            </a:r>
            <a:r>
              <a:rPr lang="it-IT" dirty="0" err="1" smtClean="0"/>
              <a:t>erosion</a:t>
            </a:r>
            <a:r>
              <a:rPr lang="it-IT" dirty="0" smtClean="0"/>
              <a:t> </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29</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8" name="Rettangolo 7"/>
          <p:cNvSpPr/>
          <p:nvPr/>
        </p:nvSpPr>
        <p:spPr>
          <a:xfrm>
            <a:off x="796291" y="1268760"/>
            <a:ext cx="8064896" cy="3416320"/>
          </a:xfrm>
          <a:prstGeom prst="rect">
            <a:avLst/>
          </a:prstGeom>
        </p:spPr>
        <p:txBody>
          <a:bodyPr wrap="square">
            <a:spAutoFit/>
          </a:bodyPr>
          <a:lstStyle/>
          <a:p>
            <a:r>
              <a:rPr lang="it-IT" sz="3600" u="sng" dirty="0" smtClean="0"/>
              <a:t>3 mm </a:t>
            </a:r>
            <a:r>
              <a:rPr lang="it-IT" sz="3600" u="sng" dirty="0" err="1" smtClean="0"/>
              <a:t>soil</a:t>
            </a:r>
            <a:r>
              <a:rPr lang="it-IT" sz="3600" u="sng" dirty="0"/>
              <a:t> </a:t>
            </a:r>
            <a:r>
              <a:rPr lang="it-IT" sz="3600" u="sng" dirty="0" smtClean="0"/>
              <a:t>y</a:t>
            </a:r>
            <a:r>
              <a:rPr lang="it-IT" sz="3600" u="sng" baseline="30000" dirty="0" smtClean="0"/>
              <a:t>-1</a:t>
            </a:r>
            <a:r>
              <a:rPr lang="it-IT" sz="3600" dirty="0" smtClean="0"/>
              <a:t>, in an </a:t>
            </a:r>
            <a:r>
              <a:rPr lang="it-IT" sz="3600" dirty="0" err="1" smtClean="0"/>
              <a:t>Entisol</a:t>
            </a:r>
            <a:r>
              <a:rPr lang="it-IT" sz="3600" dirty="0" smtClean="0"/>
              <a:t>, </a:t>
            </a:r>
            <a:r>
              <a:rPr lang="it-IT" sz="3600" u="sng" dirty="0" smtClean="0"/>
              <a:t> 30 cm </a:t>
            </a:r>
            <a:r>
              <a:rPr lang="it-IT" sz="3600" u="sng" dirty="0" err="1" smtClean="0"/>
              <a:t>deep</a:t>
            </a:r>
            <a:r>
              <a:rPr lang="it-IT" sz="3600" dirty="0" smtClean="0"/>
              <a:t> , </a:t>
            </a:r>
            <a:r>
              <a:rPr lang="it-IT" sz="3600" dirty="0" err="1" smtClean="0"/>
              <a:t>may</a:t>
            </a:r>
            <a:r>
              <a:rPr lang="it-IT" sz="3600" dirty="0" smtClean="0"/>
              <a:t> </a:t>
            </a:r>
            <a:r>
              <a:rPr lang="it-IT" sz="3600" dirty="0" err="1" smtClean="0"/>
              <a:t>determine</a:t>
            </a:r>
            <a:r>
              <a:rPr lang="it-IT" sz="3600" dirty="0" smtClean="0"/>
              <a:t> a total loss of </a:t>
            </a:r>
            <a:r>
              <a:rPr lang="it-IT" sz="3600" dirty="0" err="1" smtClean="0"/>
              <a:t>productivity</a:t>
            </a:r>
            <a:r>
              <a:rPr lang="it-IT" sz="3600" dirty="0" smtClean="0"/>
              <a:t> in </a:t>
            </a:r>
            <a:r>
              <a:rPr lang="it-IT" sz="3600" u="sng" dirty="0" smtClean="0"/>
              <a:t>50 y.</a:t>
            </a:r>
            <a:r>
              <a:rPr lang="it-IT" sz="3600" dirty="0" smtClean="0"/>
              <a:t> </a:t>
            </a:r>
          </a:p>
          <a:p>
            <a:r>
              <a:rPr lang="it-IT" sz="3600" u="sng" dirty="0" smtClean="0"/>
              <a:t>1 cm </a:t>
            </a:r>
            <a:r>
              <a:rPr lang="it-IT" sz="3600" u="sng" dirty="0" err="1" smtClean="0"/>
              <a:t>soil</a:t>
            </a:r>
            <a:r>
              <a:rPr lang="it-IT" sz="3600" u="sng" dirty="0"/>
              <a:t> y</a:t>
            </a:r>
            <a:r>
              <a:rPr lang="it-IT" sz="3600" u="sng" baseline="30000" dirty="0"/>
              <a:t>-1 </a:t>
            </a:r>
            <a:r>
              <a:rPr lang="it-IT" sz="3600" dirty="0" smtClean="0"/>
              <a:t>on loess or </a:t>
            </a:r>
            <a:r>
              <a:rPr lang="it-IT" sz="3600" dirty="0" err="1" smtClean="0"/>
              <a:t>alluvial</a:t>
            </a:r>
            <a:r>
              <a:rPr lang="it-IT" sz="3600" dirty="0" smtClean="0"/>
              <a:t> </a:t>
            </a:r>
            <a:r>
              <a:rPr lang="it-IT" sz="3600" dirty="0" err="1" smtClean="0"/>
              <a:t>deposits</a:t>
            </a:r>
            <a:r>
              <a:rPr lang="it-IT" sz="3600" dirty="0" smtClean="0"/>
              <a:t>, </a:t>
            </a:r>
            <a:r>
              <a:rPr lang="it-IT" sz="3600" u="sng" dirty="0" smtClean="0"/>
              <a:t>50 m </a:t>
            </a:r>
            <a:r>
              <a:rPr lang="it-IT" sz="3600" u="sng" dirty="0" err="1" smtClean="0"/>
              <a:t>thick</a:t>
            </a:r>
            <a:r>
              <a:rPr lang="it-IT" sz="3600" u="sng" dirty="0" smtClean="0"/>
              <a:t> </a:t>
            </a:r>
            <a:r>
              <a:rPr lang="it-IT" sz="3600" dirty="0" err="1" smtClean="0"/>
              <a:t>may</a:t>
            </a:r>
            <a:r>
              <a:rPr lang="it-IT" sz="3600" dirty="0" smtClean="0"/>
              <a:t> be </a:t>
            </a:r>
            <a:r>
              <a:rPr lang="it-IT" sz="3600" dirty="0" err="1" smtClean="0"/>
              <a:t>negligible</a:t>
            </a:r>
            <a:r>
              <a:rPr lang="it-IT" sz="3600" dirty="0" smtClean="0"/>
              <a:t> for </a:t>
            </a:r>
            <a:r>
              <a:rPr lang="it-IT" sz="3600" u="sng" dirty="0" smtClean="0"/>
              <a:t>500 y </a:t>
            </a:r>
            <a:r>
              <a:rPr lang="it-IT" sz="3600" dirty="0" smtClean="0"/>
              <a:t>(Giordano, 2002).</a:t>
            </a:r>
            <a:endParaRPr lang="it-IT" sz="3600" dirty="0"/>
          </a:p>
        </p:txBody>
      </p:sp>
    </p:spTree>
    <p:extLst>
      <p:ext uri="{BB962C8B-B14F-4D97-AF65-F5344CB8AC3E}">
        <p14:creationId xmlns:p14="http://schemas.microsoft.com/office/powerpoint/2010/main" val="28687466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Let’s</a:t>
            </a:r>
            <a:r>
              <a:rPr lang="it-IT" dirty="0" smtClean="0"/>
              <a:t> talk </a:t>
            </a:r>
            <a:r>
              <a:rPr lang="it-IT" dirty="0" err="1" smtClean="0"/>
              <a:t>about</a:t>
            </a:r>
            <a:r>
              <a:rPr lang="it-IT" dirty="0" smtClean="0"/>
              <a:t> </a:t>
            </a:r>
            <a:r>
              <a:rPr lang="it-IT" dirty="0" err="1" smtClean="0"/>
              <a:t>soil</a:t>
            </a:r>
            <a:r>
              <a:rPr lang="it-IT" dirty="0" smtClean="0"/>
              <a:t>….</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3</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sp>
        <p:nvSpPr>
          <p:cNvPr id="6" name="Rettangolo 5"/>
          <p:cNvSpPr/>
          <p:nvPr/>
        </p:nvSpPr>
        <p:spPr>
          <a:xfrm>
            <a:off x="251520" y="1412776"/>
            <a:ext cx="8064896" cy="1200329"/>
          </a:xfrm>
          <a:prstGeom prst="rect">
            <a:avLst/>
          </a:prstGeom>
        </p:spPr>
        <p:txBody>
          <a:bodyPr wrap="square">
            <a:spAutoFit/>
          </a:bodyPr>
          <a:lstStyle/>
          <a:p>
            <a:r>
              <a:rPr lang="it-IT" dirty="0">
                <a:solidFill>
                  <a:srgbClr val="68A340"/>
                </a:solidFill>
              </a:rPr>
              <a:t>https://</a:t>
            </a:r>
            <a:r>
              <a:rPr lang="it-IT" dirty="0" smtClean="0">
                <a:solidFill>
                  <a:srgbClr val="68A340"/>
                </a:solidFill>
              </a:rPr>
              <a:t>www.bing.com/videos/search?q=lets+talk+about+soil&amp;qpvt=lets+talk+about+soil&amp;view=detail&amp;mid=2F4B8D8404AD4AE7A4B52F4B8D8404AD4AE7A4B5&amp;FORM=VRDGAR</a:t>
            </a:r>
          </a:p>
          <a:p>
            <a:endParaRPr lang="it-IT" dirty="0">
              <a:solidFill>
                <a:srgbClr val="68A340"/>
              </a:solidFill>
            </a:endParaRPr>
          </a:p>
        </p:txBody>
      </p:sp>
      <p:sp>
        <p:nvSpPr>
          <p:cNvPr id="3" name="CasellaDiTesto 2"/>
          <p:cNvSpPr txBox="1"/>
          <p:nvPr/>
        </p:nvSpPr>
        <p:spPr>
          <a:xfrm>
            <a:off x="611560" y="3212976"/>
            <a:ext cx="8214941" cy="2031325"/>
          </a:xfrm>
          <a:prstGeom prst="rect">
            <a:avLst/>
          </a:prstGeom>
          <a:noFill/>
        </p:spPr>
        <p:txBody>
          <a:bodyPr wrap="none" rtlCol="0">
            <a:spAutoFit/>
          </a:bodyPr>
          <a:lstStyle/>
          <a:p>
            <a:r>
              <a:rPr lang="it-IT" dirty="0" smtClean="0"/>
              <a:t>-&gt; 10 cm of </a:t>
            </a:r>
            <a:r>
              <a:rPr lang="it-IT" dirty="0" err="1" smtClean="0"/>
              <a:t>soils</a:t>
            </a:r>
            <a:r>
              <a:rPr lang="it-IT" dirty="0" smtClean="0"/>
              <a:t> are </a:t>
            </a:r>
            <a:r>
              <a:rPr lang="it-IT" dirty="0" err="1" smtClean="0"/>
              <a:t>created</a:t>
            </a:r>
            <a:r>
              <a:rPr lang="it-IT" dirty="0" smtClean="0"/>
              <a:t> in 2000 </a:t>
            </a:r>
            <a:r>
              <a:rPr lang="it-IT" dirty="0" err="1" smtClean="0"/>
              <a:t>years</a:t>
            </a:r>
            <a:r>
              <a:rPr lang="it-IT" dirty="0" smtClean="0"/>
              <a:t> </a:t>
            </a:r>
          </a:p>
          <a:p>
            <a:r>
              <a:rPr lang="it-IT" dirty="0" smtClean="0"/>
              <a:t>-&gt;13 000 000 ha </a:t>
            </a:r>
            <a:r>
              <a:rPr lang="it-IT" dirty="0" err="1" smtClean="0"/>
              <a:t>forests</a:t>
            </a:r>
            <a:r>
              <a:rPr lang="it-IT" dirty="0" smtClean="0"/>
              <a:t> </a:t>
            </a:r>
            <a:r>
              <a:rPr lang="it-IT" dirty="0" err="1" smtClean="0"/>
              <a:t>cut</a:t>
            </a:r>
            <a:r>
              <a:rPr lang="it-IT" dirty="0" smtClean="0"/>
              <a:t> </a:t>
            </a:r>
            <a:r>
              <a:rPr lang="it-IT" dirty="0" err="1" smtClean="0"/>
              <a:t>every</a:t>
            </a:r>
            <a:r>
              <a:rPr lang="it-IT" dirty="0" smtClean="0"/>
              <a:t> </a:t>
            </a:r>
            <a:r>
              <a:rPr lang="it-IT" dirty="0" err="1" smtClean="0"/>
              <a:t>year</a:t>
            </a:r>
            <a:r>
              <a:rPr lang="it-IT" dirty="0" smtClean="0"/>
              <a:t> </a:t>
            </a:r>
          </a:p>
          <a:p>
            <a:r>
              <a:rPr lang="it-IT" dirty="0" smtClean="0"/>
              <a:t>-&gt;24 </a:t>
            </a:r>
            <a:r>
              <a:rPr lang="it-IT" dirty="0" err="1" smtClean="0"/>
              <a:t>billions</a:t>
            </a:r>
            <a:r>
              <a:rPr lang="it-IT" dirty="0" smtClean="0"/>
              <a:t> </a:t>
            </a:r>
            <a:r>
              <a:rPr lang="it-IT" dirty="0" err="1" smtClean="0"/>
              <a:t>tons</a:t>
            </a:r>
            <a:r>
              <a:rPr lang="it-IT" dirty="0" smtClean="0"/>
              <a:t> of fertile </a:t>
            </a:r>
            <a:r>
              <a:rPr lang="it-IT" dirty="0" err="1" smtClean="0"/>
              <a:t>soil</a:t>
            </a:r>
            <a:r>
              <a:rPr lang="it-IT" dirty="0" smtClean="0"/>
              <a:t> </a:t>
            </a:r>
            <a:r>
              <a:rPr lang="it-IT" dirty="0" err="1" smtClean="0"/>
              <a:t>lost</a:t>
            </a:r>
            <a:r>
              <a:rPr lang="it-IT" dirty="0" smtClean="0"/>
              <a:t> in 2011 alone</a:t>
            </a:r>
          </a:p>
          <a:p>
            <a:r>
              <a:rPr lang="it-IT" dirty="0" smtClean="0"/>
              <a:t>-&gt; </a:t>
            </a:r>
            <a:r>
              <a:rPr lang="it-IT" dirty="0" err="1" smtClean="0"/>
              <a:t>ca</a:t>
            </a:r>
            <a:r>
              <a:rPr lang="it-IT" dirty="0" smtClean="0"/>
              <a:t> 3 </a:t>
            </a:r>
            <a:r>
              <a:rPr lang="it-IT" dirty="0" err="1" smtClean="0"/>
              <a:t>tons</a:t>
            </a:r>
            <a:r>
              <a:rPr lang="it-IT" dirty="0" smtClean="0"/>
              <a:t> per </a:t>
            </a:r>
            <a:r>
              <a:rPr lang="it-IT" dirty="0" err="1" smtClean="0"/>
              <a:t>person</a:t>
            </a:r>
            <a:r>
              <a:rPr lang="it-IT" dirty="0" smtClean="0"/>
              <a:t> !</a:t>
            </a:r>
          </a:p>
          <a:p>
            <a:r>
              <a:rPr lang="it-IT" dirty="0" smtClean="0"/>
              <a:t>-&gt;</a:t>
            </a:r>
            <a:r>
              <a:rPr lang="it-IT" dirty="0" err="1" smtClean="0"/>
              <a:t>erosion</a:t>
            </a:r>
            <a:r>
              <a:rPr lang="it-IT" dirty="0" smtClean="0"/>
              <a:t> </a:t>
            </a:r>
            <a:r>
              <a:rPr lang="it-IT" dirty="0" err="1" smtClean="0"/>
              <a:t>costs</a:t>
            </a:r>
            <a:r>
              <a:rPr lang="it-IT" dirty="0" smtClean="0"/>
              <a:t> </a:t>
            </a:r>
            <a:r>
              <a:rPr lang="it-IT" dirty="0" err="1" smtClean="0"/>
              <a:t>each</a:t>
            </a:r>
            <a:r>
              <a:rPr lang="it-IT" dirty="0" smtClean="0"/>
              <a:t> </a:t>
            </a:r>
            <a:r>
              <a:rPr lang="it-IT" dirty="0" err="1" smtClean="0"/>
              <a:t>person</a:t>
            </a:r>
            <a:r>
              <a:rPr lang="it-IT" dirty="0" smtClean="0"/>
              <a:t> 70 USD per </a:t>
            </a:r>
            <a:r>
              <a:rPr lang="it-IT" dirty="0" err="1" smtClean="0"/>
              <a:t>year</a:t>
            </a:r>
            <a:endParaRPr lang="it-IT" dirty="0" smtClean="0"/>
          </a:p>
          <a:p>
            <a:r>
              <a:rPr lang="it-IT" dirty="0" smtClean="0"/>
              <a:t>-&gt;Europe : </a:t>
            </a:r>
            <a:r>
              <a:rPr lang="it-IT" dirty="0" err="1" smtClean="0"/>
              <a:t>every</a:t>
            </a:r>
            <a:r>
              <a:rPr lang="it-IT" dirty="0" smtClean="0"/>
              <a:t> </a:t>
            </a:r>
            <a:r>
              <a:rPr lang="it-IT" dirty="0" err="1" smtClean="0"/>
              <a:t>year</a:t>
            </a:r>
            <a:r>
              <a:rPr lang="it-IT" dirty="0" smtClean="0"/>
              <a:t> a </a:t>
            </a:r>
            <a:r>
              <a:rPr lang="it-IT" dirty="0" err="1" smtClean="0"/>
              <a:t>surface</a:t>
            </a:r>
            <a:r>
              <a:rPr lang="it-IT" dirty="0" smtClean="0"/>
              <a:t> </a:t>
            </a:r>
            <a:r>
              <a:rPr lang="it-IT" dirty="0" err="1" smtClean="0"/>
              <a:t>as</a:t>
            </a:r>
            <a:r>
              <a:rPr lang="it-IT" dirty="0" smtClean="0"/>
              <a:t> large </a:t>
            </a:r>
            <a:r>
              <a:rPr lang="it-IT" dirty="0" err="1" smtClean="0"/>
              <a:t>as</a:t>
            </a:r>
            <a:r>
              <a:rPr lang="it-IT" dirty="0" smtClean="0"/>
              <a:t> the </a:t>
            </a:r>
            <a:r>
              <a:rPr lang="it-IT" dirty="0" err="1" smtClean="0"/>
              <a:t>cuty</a:t>
            </a:r>
            <a:r>
              <a:rPr lang="it-IT" dirty="0" smtClean="0"/>
              <a:t> of </a:t>
            </a:r>
            <a:r>
              <a:rPr lang="it-IT" dirty="0" err="1" smtClean="0"/>
              <a:t>Berlin</a:t>
            </a:r>
            <a:r>
              <a:rPr lang="it-IT" dirty="0" smtClean="0"/>
              <a:t> </a:t>
            </a:r>
            <a:r>
              <a:rPr lang="it-IT" dirty="0" err="1" smtClean="0"/>
              <a:t>is</a:t>
            </a:r>
            <a:r>
              <a:rPr lang="it-IT" dirty="0" smtClean="0"/>
              <a:t> </a:t>
            </a:r>
            <a:r>
              <a:rPr lang="it-IT" dirty="0" err="1" smtClean="0"/>
              <a:t>transformed</a:t>
            </a:r>
            <a:r>
              <a:rPr lang="it-IT" dirty="0" smtClean="0"/>
              <a:t> </a:t>
            </a:r>
            <a:r>
              <a:rPr lang="it-IT" dirty="0" err="1" smtClean="0"/>
              <a:t>into</a:t>
            </a:r>
            <a:r>
              <a:rPr lang="it-IT" dirty="0" smtClean="0"/>
              <a:t> </a:t>
            </a:r>
            <a:r>
              <a:rPr lang="it-IT" dirty="0" err="1" smtClean="0"/>
              <a:t>urban</a:t>
            </a:r>
            <a:endParaRPr lang="it-IT" dirty="0" smtClean="0"/>
          </a:p>
          <a:p>
            <a:r>
              <a:rPr lang="it-IT" dirty="0" err="1" smtClean="0"/>
              <a:t>areas</a:t>
            </a:r>
            <a:endParaRPr lang="it-IT" dirty="0"/>
          </a:p>
        </p:txBody>
      </p:sp>
    </p:spTree>
    <p:extLst>
      <p:ext uri="{BB962C8B-B14F-4D97-AF65-F5344CB8AC3E}">
        <p14:creationId xmlns:p14="http://schemas.microsoft.com/office/powerpoint/2010/main" val="3155752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Accelerated</a:t>
            </a:r>
            <a:r>
              <a:rPr lang="it-IT" dirty="0" smtClean="0"/>
              <a:t> </a:t>
            </a:r>
            <a:r>
              <a:rPr lang="it-IT" dirty="0" err="1" smtClean="0"/>
              <a:t>erosion</a:t>
            </a:r>
            <a:r>
              <a:rPr lang="it-IT" dirty="0" smtClean="0"/>
              <a:t> </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30</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graphicFrame>
        <p:nvGraphicFramePr>
          <p:cNvPr id="3" name="Oggetto 2"/>
          <p:cNvGraphicFramePr>
            <a:graphicFrameLocks noChangeAspect="1"/>
          </p:cNvGraphicFramePr>
          <p:nvPr>
            <p:extLst>
              <p:ext uri="{D42A27DB-BD31-4B8C-83A1-F6EECF244321}">
                <p14:modId xmlns:p14="http://schemas.microsoft.com/office/powerpoint/2010/main" val="3176140641"/>
              </p:ext>
            </p:extLst>
          </p:nvPr>
        </p:nvGraphicFramePr>
        <p:xfrm>
          <a:off x="323529" y="1196752"/>
          <a:ext cx="6120679" cy="4590509"/>
        </p:xfrm>
        <a:graphic>
          <a:graphicData uri="http://schemas.openxmlformats.org/presentationml/2006/ole">
            <mc:AlternateContent xmlns:mc="http://schemas.openxmlformats.org/markup-compatibility/2006">
              <mc:Choice xmlns:v="urn:schemas-microsoft-com:vml" Requires="v">
                <p:oleObj spid="_x0000_s2057" name="Diapositiva" r:id="rId3" imgW="4535524" imgH="3400214" progId="PowerPoint.Slide.8">
                  <p:embed/>
                </p:oleObj>
              </mc:Choice>
              <mc:Fallback>
                <p:oleObj name="Diapositiva" r:id="rId3" imgW="4535524" imgH="3400214" progId="PowerPoint.Slide.8">
                  <p:embed/>
                  <p:pic>
                    <p:nvPicPr>
                      <p:cNvPr id="0" name="Object 2"/>
                      <p:cNvPicPr>
                        <a:picLocks noChangeAspect="1" noChangeArrowheads="1"/>
                      </p:cNvPicPr>
                      <p:nvPr/>
                    </p:nvPicPr>
                    <p:blipFill>
                      <a:blip r:embed="rId4"/>
                      <a:srcRect/>
                      <a:stretch>
                        <a:fillRect/>
                      </a:stretch>
                    </p:blipFill>
                    <p:spPr bwMode="auto">
                      <a:xfrm>
                        <a:off x="323529" y="1196752"/>
                        <a:ext cx="6120679" cy="459050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821054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Maybe</a:t>
            </a:r>
            <a:r>
              <a:rPr lang="it-IT" dirty="0" smtClean="0"/>
              <a:t> </a:t>
            </a:r>
            <a:r>
              <a:rPr lang="it-IT" dirty="0" err="1" smtClean="0"/>
              <a:t>you</a:t>
            </a:r>
            <a:r>
              <a:rPr lang="it-IT" dirty="0" smtClean="0"/>
              <a:t> </a:t>
            </a:r>
            <a:r>
              <a:rPr lang="it-IT" dirty="0" err="1" smtClean="0"/>
              <a:t>didn’t</a:t>
            </a:r>
            <a:r>
              <a:rPr lang="it-IT" dirty="0" smtClean="0"/>
              <a:t> </a:t>
            </a:r>
            <a:r>
              <a:rPr lang="it-IT" dirty="0" err="1" smtClean="0"/>
              <a:t>know</a:t>
            </a:r>
            <a:r>
              <a:rPr lang="it-IT" dirty="0" smtClean="0"/>
              <a:t> </a:t>
            </a:r>
            <a:r>
              <a:rPr lang="it-IT" dirty="0" err="1" smtClean="0"/>
              <a:t>that</a:t>
            </a:r>
            <a:r>
              <a:rPr lang="it-IT" dirty="0" smtClean="0"/>
              <a:t>…</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31</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sp>
        <p:nvSpPr>
          <p:cNvPr id="3" name="CasellaDiTesto 2"/>
          <p:cNvSpPr txBox="1"/>
          <p:nvPr/>
        </p:nvSpPr>
        <p:spPr>
          <a:xfrm>
            <a:off x="267143" y="1268760"/>
            <a:ext cx="8389413" cy="3139321"/>
          </a:xfrm>
          <a:prstGeom prst="rect">
            <a:avLst/>
          </a:prstGeom>
          <a:noFill/>
        </p:spPr>
        <p:txBody>
          <a:bodyPr wrap="none" rtlCol="0">
            <a:spAutoFit/>
          </a:bodyPr>
          <a:lstStyle/>
          <a:p>
            <a:r>
              <a:rPr lang="it-IT" dirty="0" err="1" smtClean="0"/>
              <a:t>But</a:t>
            </a:r>
            <a:r>
              <a:rPr lang="it-IT" dirty="0" smtClean="0"/>
              <a:t> </a:t>
            </a:r>
            <a:r>
              <a:rPr lang="it-IT" dirty="0" err="1" smtClean="0"/>
              <a:t>also</a:t>
            </a:r>
            <a:r>
              <a:rPr lang="it-IT" dirty="0" smtClean="0"/>
              <a:t>…. </a:t>
            </a:r>
            <a:r>
              <a:rPr lang="it-IT" dirty="0" smtClean="0">
                <a:solidFill>
                  <a:srgbClr val="68A340"/>
                </a:solidFill>
              </a:rPr>
              <a:t>SLCH</a:t>
            </a:r>
            <a:r>
              <a:rPr lang="it-IT" dirty="0" smtClean="0"/>
              <a:t> (</a:t>
            </a:r>
            <a:r>
              <a:rPr lang="it-IT" dirty="0" err="1" smtClean="0"/>
              <a:t>soil</a:t>
            </a:r>
            <a:r>
              <a:rPr lang="it-IT" dirty="0" smtClean="0"/>
              <a:t> </a:t>
            </a:r>
            <a:r>
              <a:rPr lang="it-IT" dirty="0" err="1" smtClean="0"/>
              <a:t>loss</a:t>
            </a:r>
            <a:r>
              <a:rPr lang="it-IT" dirty="0" smtClean="0"/>
              <a:t> due to </a:t>
            </a:r>
            <a:r>
              <a:rPr lang="it-IT" dirty="0" err="1" smtClean="0"/>
              <a:t>crop</a:t>
            </a:r>
            <a:r>
              <a:rPr lang="it-IT" dirty="0" smtClean="0"/>
              <a:t> </a:t>
            </a:r>
            <a:r>
              <a:rPr lang="it-IT" dirty="0" err="1" smtClean="0"/>
              <a:t>harvesting</a:t>
            </a:r>
            <a:r>
              <a:rPr lang="it-IT" dirty="0" smtClean="0"/>
              <a:t>)</a:t>
            </a:r>
          </a:p>
          <a:p>
            <a:r>
              <a:rPr lang="it-IT" dirty="0"/>
              <a:t>-&gt;Sugar </a:t>
            </a:r>
            <a:r>
              <a:rPr lang="it-IT" dirty="0" err="1"/>
              <a:t>beet</a:t>
            </a:r>
            <a:r>
              <a:rPr lang="it-IT" dirty="0"/>
              <a:t> (</a:t>
            </a:r>
            <a:r>
              <a:rPr lang="it-IT" i="1" dirty="0"/>
              <a:t>Beta </a:t>
            </a:r>
            <a:r>
              <a:rPr lang="it-IT" i="1" dirty="0" err="1"/>
              <a:t>Vulgaris</a:t>
            </a:r>
            <a:r>
              <a:rPr lang="it-IT" i="1" dirty="0"/>
              <a:t> </a:t>
            </a:r>
            <a:r>
              <a:rPr lang="it-IT" dirty="0"/>
              <a:t>L.), </a:t>
            </a:r>
            <a:r>
              <a:rPr lang="it-IT" dirty="0" err="1"/>
              <a:t>leek</a:t>
            </a:r>
            <a:r>
              <a:rPr lang="it-IT" dirty="0"/>
              <a:t> (</a:t>
            </a:r>
            <a:r>
              <a:rPr lang="it-IT" i="1" dirty="0" err="1"/>
              <a:t>Allium</a:t>
            </a:r>
            <a:r>
              <a:rPr lang="it-IT" i="1" dirty="0"/>
              <a:t> </a:t>
            </a:r>
            <a:r>
              <a:rPr lang="it-IT" i="1" dirty="0" err="1"/>
              <a:t>porrum</a:t>
            </a:r>
            <a:r>
              <a:rPr lang="it-IT" i="1" dirty="0"/>
              <a:t> </a:t>
            </a:r>
            <a:r>
              <a:rPr lang="it-IT" dirty="0"/>
              <a:t>L.), potato, </a:t>
            </a:r>
            <a:r>
              <a:rPr lang="it-IT" dirty="0" err="1" smtClean="0"/>
              <a:t>carrot</a:t>
            </a:r>
            <a:endParaRPr lang="it-IT" dirty="0" smtClean="0"/>
          </a:p>
          <a:p>
            <a:r>
              <a:rPr lang="it-IT" dirty="0" smtClean="0"/>
              <a:t>-&gt;</a:t>
            </a:r>
            <a:r>
              <a:rPr lang="it-IT" dirty="0" err="1" smtClean="0"/>
              <a:t>often</a:t>
            </a:r>
            <a:r>
              <a:rPr lang="it-IT" dirty="0" smtClean="0"/>
              <a:t> </a:t>
            </a:r>
            <a:r>
              <a:rPr lang="it-IT" dirty="0" err="1" smtClean="0"/>
              <a:t>neglected</a:t>
            </a:r>
            <a:r>
              <a:rPr lang="it-IT" dirty="0" smtClean="0"/>
              <a:t> BUT </a:t>
            </a:r>
            <a:r>
              <a:rPr lang="it-IT" dirty="0" err="1" smtClean="0"/>
              <a:t>relevant</a:t>
            </a:r>
            <a:endParaRPr lang="it-IT" dirty="0" smtClean="0"/>
          </a:p>
          <a:p>
            <a:r>
              <a:rPr lang="it-IT" dirty="0" smtClean="0"/>
              <a:t>-&gt;0.4 t ha</a:t>
            </a:r>
            <a:r>
              <a:rPr lang="it-IT" baseline="30000" dirty="0" smtClean="0"/>
              <a:t>-1</a:t>
            </a:r>
            <a:r>
              <a:rPr lang="it-IT" dirty="0" smtClean="0"/>
              <a:t> y</a:t>
            </a:r>
            <a:r>
              <a:rPr lang="it-IT" baseline="30000" dirty="0" smtClean="0"/>
              <a:t>-1 </a:t>
            </a:r>
            <a:r>
              <a:rPr lang="it-IT" dirty="0" smtClean="0"/>
              <a:t> (1846) </a:t>
            </a:r>
            <a:r>
              <a:rPr lang="it-IT" dirty="0" smtClean="0">
                <a:sym typeface="Wingdings" panose="05000000000000000000" pitchFamily="2" charset="2"/>
              </a:rPr>
              <a:t> 2.4 </a:t>
            </a:r>
            <a:r>
              <a:rPr lang="it-IT" dirty="0"/>
              <a:t>t ha</a:t>
            </a:r>
            <a:r>
              <a:rPr lang="it-IT" baseline="30000" dirty="0"/>
              <a:t>-1</a:t>
            </a:r>
            <a:r>
              <a:rPr lang="it-IT" dirty="0"/>
              <a:t> y</a:t>
            </a:r>
            <a:r>
              <a:rPr lang="it-IT" baseline="30000" dirty="0"/>
              <a:t>-1 </a:t>
            </a:r>
            <a:r>
              <a:rPr lang="it-IT" dirty="0"/>
              <a:t> </a:t>
            </a:r>
            <a:r>
              <a:rPr lang="it-IT" dirty="0" smtClean="0"/>
              <a:t>(1980’s) </a:t>
            </a:r>
            <a:r>
              <a:rPr lang="it-IT" dirty="0" err="1" smtClean="0"/>
              <a:t>estimated</a:t>
            </a:r>
            <a:r>
              <a:rPr lang="it-IT" dirty="0" smtClean="0"/>
              <a:t> for </a:t>
            </a:r>
            <a:r>
              <a:rPr lang="it-IT" dirty="0" err="1" smtClean="0"/>
              <a:t>Belgium</a:t>
            </a:r>
            <a:endParaRPr lang="it-IT" dirty="0" smtClean="0"/>
          </a:p>
          <a:p>
            <a:r>
              <a:rPr lang="it-IT" dirty="0" smtClean="0"/>
              <a:t>-&gt;</a:t>
            </a:r>
            <a:r>
              <a:rPr lang="it-IT" dirty="0" err="1" smtClean="0"/>
              <a:t>effect</a:t>
            </a:r>
            <a:r>
              <a:rPr lang="it-IT" dirty="0" smtClean="0"/>
              <a:t> of </a:t>
            </a:r>
            <a:r>
              <a:rPr lang="it-IT" dirty="0" err="1" smtClean="0"/>
              <a:t>mechanization</a:t>
            </a:r>
            <a:r>
              <a:rPr lang="it-IT" dirty="0" smtClean="0"/>
              <a:t> and </a:t>
            </a:r>
            <a:r>
              <a:rPr lang="it-IT" dirty="0" err="1" smtClean="0"/>
              <a:t>increased</a:t>
            </a:r>
            <a:r>
              <a:rPr lang="it-IT" dirty="0" smtClean="0"/>
              <a:t> </a:t>
            </a:r>
            <a:r>
              <a:rPr lang="it-IT" dirty="0" err="1" smtClean="0"/>
              <a:t>crop</a:t>
            </a:r>
            <a:r>
              <a:rPr lang="it-IT" dirty="0" smtClean="0"/>
              <a:t> </a:t>
            </a:r>
            <a:r>
              <a:rPr lang="it-IT" dirty="0" err="1" smtClean="0"/>
              <a:t>yelds</a:t>
            </a:r>
            <a:endParaRPr lang="it-IT" dirty="0" smtClean="0"/>
          </a:p>
          <a:p>
            <a:r>
              <a:rPr lang="it-IT" dirty="0" smtClean="0"/>
              <a:t>-&gt; </a:t>
            </a:r>
            <a:r>
              <a:rPr lang="it-IT" dirty="0" err="1" smtClean="0"/>
              <a:t>since</a:t>
            </a:r>
            <a:r>
              <a:rPr lang="it-IT" dirty="0" smtClean="0"/>
              <a:t> 1846 more </a:t>
            </a:r>
            <a:r>
              <a:rPr lang="it-IT" dirty="0" err="1" smtClean="0"/>
              <a:t>than</a:t>
            </a:r>
            <a:r>
              <a:rPr lang="it-IT" dirty="0" smtClean="0"/>
              <a:t> 163 </a:t>
            </a:r>
            <a:r>
              <a:rPr lang="it-IT" dirty="0" err="1" smtClean="0"/>
              <a:t>million</a:t>
            </a:r>
            <a:r>
              <a:rPr lang="it-IT" dirty="0" smtClean="0"/>
              <a:t> </a:t>
            </a:r>
            <a:r>
              <a:rPr lang="it-IT" dirty="0" err="1" smtClean="0"/>
              <a:t>tons</a:t>
            </a:r>
            <a:r>
              <a:rPr lang="it-IT" dirty="0" smtClean="0"/>
              <a:t> of </a:t>
            </a:r>
            <a:r>
              <a:rPr lang="it-IT" dirty="0" err="1" smtClean="0"/>
              <a:t>soil</a:t>
            </a:r>
            <a:r>
              <a:rPr lang="it-IT" dirty="0" smtClean="0"/>
              <a:t> </a:t>
            </a:r>
            <a:r>
              <a:rPr lang="it-IT" dirty="0" err="1" smtClean="0"/>
              <a:t>lost</a:t>
            </a:r>
            <a:r>
              <a:rPr lang="it-IT" dirty="0" smtClean="0"/>
              <a:t> by SLCH in </a:t>
            </a:r>
            <a:r>
              <a:rPr lang="it-IT" dirty="0" err="1" smtClean="0"/>
              <a:t>Belgium</a:t>
            </a:r>
            <a:r>
              <a:rPr lang="it-IT" dirty="0" smtClean="0"/>
              <a:t> (</a:t>
            </a:r>
            <a:r>
              <a:rPr lang="it-IT" dirty="0" err="1" smtClean="0"/>
              <a:t>estimated</a:t>
            </a:r>
            <a:r>
              <a:rPr lang="it-IT" dirty="0" smtClean="0"/>
              <a:t>), i.e.</a:t>
            </a:r>
          </a:p>
          <a:p>
            <a:r>
              <a:rPr lang="it-IT" dirty="0"/>
              <a:t>a</a:t>
            </a:r>
            <a:r>
              <a:rPr lang="it-IT" dirty="0" smtClean="0"/>
              <a:t>n </a:t>
            </a:r>
            <a:r>
              <a:rPr lang="it-IT" dirty="0" err="1" smtClean="0"/>
              <a:t>average</a:t>
            </a:r>
            <a:r>
              <a:rPr lang="it-IT" dirty="0" smtClean="0"/>
              <a:t> </a:t>
            </a:r>
            <a:r>
              <a:rPr lang="it-IT" dirty="0" err="1" smtClean="0"/>
              <a:t>soil</a:t>
            </a:r>
            <a:r>
              <a:rPr lang="it-IT" dirty="0" smtClean="0"/>
              <a:t> </a:t>
            </a:r>
            <a:r>
              <a:rPr lang="it-IT" dirty="0" err="1" smtClean="0"/>
              <a:t>profile</a:t>
            </a:r>
            <a:r>
              <a:rPr lang="it-IT" dirty="0" smtClean="0"/>
              <a:t> </a:t>
            </a:r>
            <a:r>
              <a:rPr lang="it-IT" dirty="0" err="1" smtClean="0"/>
              <a:t>truncation</a:t>
            </a:r>
            <a:r>
              <a:rPr lang="it-IT" dirty="0" smtClean="0"/>
              <a:t> of 1.15 cm</a:t>
            </a:r>
          </a:p>
          <a:p>
            <a:r>
              <a:rPr lang="it-IT" dirty="0" smtClean="0"/>
              <a:t>-&gt;</a:t>
            </a:r>
            <a:r>
              <a:rPr lang="it-IT" dirty="0" err="1" smtClean="0"/>
              <a:t>ca</a:t>
            </a:r>
            <a:r>
              <a:rPr lang="it-IT" dirty="0" smtClean="0"/>
              <a:t> 54 % of the </a:t>
            </a:r>
            <a:r>
              <a:rPr lang="it-IT" dirty="0" err="1" smtClean="0"/>
              <a:t>sediment</a:t>
            </a:r>
            <a:r>
              <a:rPr lang="it-IT" dirty="0" smtClean="0"/>
              <a:t> export in </a:t>
            </a:r>
            <a:r>
              <a:rPr lang="it-IT" dirty="0" err="1" smtClean="0"/>
              <a:t>Flanders</a:t>
            </a:r>
            <a:r>
              <a:rPr lang="it-IT" dirty="0" smtClean="0"/>
              <a:t> </a:t>
            </a:r>
            <a:r>
              <a:rPr lang="it-IT" dirty="0" err="1" smtClean="0"/>
              <a:t>was</a:t>
            </a:r>
            <a:r>
              <a:rPr lang="it-IT" dirty="0" smtClean="0"/>
              <a:t> due to water </a:t>
            </a:r>
            <a:r>
              <a:rPr lang="it-IT" dirty="0" err="1" smtClean="0"/>
              <a:t>erosion</a:t>
            </a:r>
            <a:r>
              <a:rPr lang="it-IT" dirty="0" smtClean="0"/>
              <a:t> </a:t>
            </a:r>
            <a:r>
              <a:rPr lang="it-IT" dirty="0" err="1" smtClean="0"/>
              <a:t>processes</a:t>
            </a:r>
            <a:endParaRPr lang="it-IT" dirty="0"/>
          </a:p>
          <a:p>
            <a:r>
              <a:rPr lang="it-IT" dirty="0" smtClean="0"/>
              <a:t>-&gt;of </a:t>
            </a:r>
            <a:r>
              <a:rPr lang="it-IT" dirty="0" err="1" smtClean="0"/>
              <a:t>this</a:t>
            </a:r>
            <a:r>
              <a:rPr lang="it-IT" dirty="0" smtClean="0"/>
              <a:t> </a:t>
            </a:r>
            <a:r>
              <a:rPr lang="it-IT" dirty="0" err="1" smtClean="0"/>
              <a:t>amount</a:t>
            </a:r>
            <a:r>
              <a:rPr lang="it-IT" dirty="0" smtClean="0"/>
              <a:t>, </a:t>
            </a:r>
            <a:r>
              <a:rPr lang="it-IT" dirty="0" err="1" smtClean="0"/>
              <a:t>between</a:t>
            </a:r>
            <a:r>
              <a:rPr lang="it-IT" dirty="0" smtClean="0"/>
              <a:t> 38% and 94% </a:t>
            </a:r>
            <a:r>
              <a:rPr lang="it-IT" dirty="0" err="1" smtClean="0"/>
              <a:t>came</a:t>
            </a:r>
            <a:r>
              <a:rPr lang="it-IT" dirty="0" smtClean="0"/>
              <a:t> from SLCH</a:t>
            </a:r>
          </a:p>
          <a:p>
            <a:endParaRPr lang="it-IT" dirty="0"/>
          </a:p>
          <a:p>
            <a:endParaRPr lang="it-IT" dirty="0" smtClean="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3933056"/>
            <a:ext cx="4338932" cy="2000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503233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When</a:t>
            </a:r>
            <a:r>
              <a:rPr lang="it-IT" dirty="0" smtClean="0"/>
              <a:t> </a:t>
            </a:r>
            <a:r>
              <a:rPr lang="it-IT" dirty="0" err="1" smtClean="0"/>
              <a:t>did</a:t>
            </a:r>
            <a:r>
              <a:rPr lang="it-IT" dirty="0" smtClean="0"/>
              <a:t> </a:t>
            </a:r>
            <a:r>
              <a:rPr lang="it-IT" dirty="0" err="1" smtClean="0"/>
              <a:t>erosion</a:t>
            </a:r>
            <a:r>
              <a:rPr lang="it-IT" dirty="0" smtClean="0"/>
              <a:t> </a:t>
            </a:r>
            <a:r>
              <a:rPr lang="it-IT" dirty="0" err="1" smtClean="0"/>
              <a:t>awareness</a:t>
            </a:r>
            <a:r>
              <a:rPr lang="it-IT" dirty="0" smtClean="0"/>
              <a:t> </a:t>
            </a:r>
            <a:r>
              <a:rPr lang="it-IT" dirty="0" err="1" smtClean="0"/>
              <a:t>started</a:t>
            </a:r>
            <a:r>
              <a:rPr lang="it-IT" dirty="0" smtClean="0"/>
              <a:t>?</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32</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1026" name="Picture 2" descr="Risultato immagine per dust bow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196752"/>
            <a:ext cx="5328592" cy="3996447"/>
          </a:xfrm>
          <a:prstGeom prst="rect">
            <a:avLst/>
          </a:prstGeom>
          <a:noFill/>
          <a:extLst>
            <a:ext uri="{909E8E84-426E-40DD-AFC4-6F175D3DCCD1}">
              <a14:hiddenFill xmlns:a14="http://schemas.microsoft.com/office/drawing/2010/main">
                <a:solidFill>
                  <a:srgbClr val="FFFFFF"/>
                </a:solidFill>
              </a14:hiddenFill>
            </a:ext>
          </a:extLst>
        </p:spPr>
      </p:pic>
      <p:sp>
        <p:nvSpPr>
          <p:cNvPr id="3" name="CasellaDiTesto 2"/>
          <p:cNvSpPr txBox="1"/>
          <p:nvPr/>
        </p:nvSpPr>
        <p:spPr>
          <a:xfrm>
            <a:off x="1920832" y="4826688"/>
            <a:ext cx="1266693" cy="246221"/>
          </a:xfrm>
          <a:prstGeom prst="rect">
            <a:avLst/>
          </a:prstGeom>
          <a:noFill/>
        </p:spPr>
        <p:txBody>
          <a:bodyPr wrap="none" rtlCol="0">
            <a:spAutoFit/>
          </a:bodyPr>
          <a:lstStyle/>
          <a:p>
            <a:r>
              <a:rPr lang="it-IT" sz="1000" dirty="0" smtClean="0"/>
              <a:t>www.billdamon.com</a:t>
            </a:r>
            <a:endParaRPr lang="it-IT" sz="1000" dirty="0"/>
          </a:p>
        </p:txBody>
      </p:sp>
      <p:sp>
        <p:nvSpPr>
          <p:cNvPr id="6" name="CasellaDiTesto 5"/>
          <p:cNvSpPr txBox="1"/>
          <p:nvPr/>
        </p:nvSpPr>
        <p:spPr>
          <a:xfrm>
            <a:off x="611560" y="5445224"/>
            <a:ext cx="3846053" cy="369332"/>
          </a:xfrm>
          <a:prstGeom prst="rect">
            <a:avLst/>
          </a:prstGeom>
          <a:noFill/>
        </p:spPr>
        <p:txBody>
          <a:bodyPr wrap="none" rtlCol="0">
            <a:spAutoFit/>
          </a:bodyPr>
          <a:lstStyle/>
          <a:p>
            <a:r>
              <a:rPr lang="it-IT" dirty="0" err="1" smtClean="0"/>
              <a:t>Awareness</a:t>
            </a:r>
            <a:r>
              <a:rPr lang="it-IT" dirty="0" smtClean="0"/>
              <a:t> &lt;-&gt; </a:t>
            </a:r>
            <a:r>
              <a:rPr lang="it-IT" dirty="0" err="1" smtClean="0"/>
              <a:t>environmental</a:t>
            </a:r>
            <a:r>
              <a:rPr lang="it-IT" dirty="0" smtClean="0"/>
              <a:t> </a:t>
            </a:r>
            <a:r>
              <a:rPr lang="it-IT" dirty="0" err="1" smtClean="0"/>
              <a:t>disasters</a:t>
            </a:r>
            <a:endParaRPr lang="it-IT" dirty="0"/>
          </a:p>
        </p:txBody>
      </p:sp>
    </p:spTree>
    <p:extLst>
      <p:ext uri="{BB962C8B-B14F-4D97-AF65-F5344CB8AC3E}">
        <p14:creationId xmlns:p14="http://schemas.microsoft.com/office/powerpoint/2010/main" val="25960030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Awareness</a:t>
            </a:r>
            <a:r>
              <a:rPr lang="it-IT" dirty="0" smtClean="0"/>
              <a:t> on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33</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7" name="Segnaposto contenuto 8"/>
          <p:cNvSpPr>
            <a:spLocks noGrp="1"/>
          </p:cNvSpPr>
          <p:nvPr>
            <p:ph idx="1"/>
          </p:nvPr>
        </p:nvSpPr>
        <p:spPr>
          <a:xfrm>
            <a:off x="457200" y="1268761"/>
            <a:ext cx="8229600" cy="3960440"/>
          </a:xfrm>
        </p:spPr>
        <p:txBody>
          <a:bodyPr>
            <a:normAutofit fontScale="32500" lnSpcReduction="20000"/>
          </a:bodyPr>
          <a:lstStyle/>
          <a:p>
            <a:r>
              <a:rPr lang="it-IT" sz="5500" dirty="0" smtClean="0"/>
              <a:t>-&gt; China, </a:t>
            </a:r>
            <a:r>
              <a:rPr lang="it-IT" sz="5500" dirty="0" err="1" smtClean="0"/>
              <a:t>Mediterranean</a:t>
            </a:r>
            <a:r>
              <a:rPr lang="it-IT" sz="5500" dirty="0" smtClean="0"/>
              <a:t>….</a:t>
            </a:r>
            <a:r>
              <a:rPr lang="it-IT" sz="5500" dirty="0" err="1" smtClean="0"/>
              <a:t>not</a:t>
            </a:r>
            <a:r>
              <a:rPr lang="it-IT" sz="5500" dirty="0" smtClean="0"/>
              <a:t> </a:t>
            </a:r>
            <a:r>
              <a:rPr lang="it-IT" sz="5500" dirty="0" err="1" smtClean="0"/>
              <a:t>only</a:t>
            </a:r>
            <a:r>
              <a:rPr lang="it-IT" sz="5500" dirty="0" smtClean="0"/>
              <a:t>: </a:t>
            </a:r>
            <a:r>
              <a:rPr lang="it-IT" sz="5500" dirty="0" err="1" smtClean="0"/>
              <a:t>local</a:t>
            </a:r>
            <a:r>
              <a:rPr lang="it-IT" sz="5500" dirty="0" smtClean="0"/>
              <a:t> </a:t>
            </a:r>
            <a:r>
              <a:rPr lang="it-IT" sz="5500" dirty="0" err="1" smtClean="0"/>
              <a:t>populations</a:t>
            </a:r>
            <a:r>
              <a:rPr lang="it-IT" sz="5500" dirty="0" smtClean="0"/>
              <a:t> </a:t>
            </a:r>
            <a:r>
              <a:rPr lang="it-IT" sz="5500" dirty="0" err="1" smtClean="0"/>
              <a:t>have</a:t>
            </a:r>
            <a:r>
              <a:rPr lang="it-IT" sz="5500" dirty="0" smtClean="0"/>
              <a:t> </a:t>
            </a:r>
            <a:r>
              <a:rPr lang="it-IT" sz="5500" dirty="0" err="1" smtClean="0"/>
              <a:t>been</a:t>
            </a:r>
            <a:r>
              <a:rPr lang="it-IT" sz="5500" dirty="0" smtClean="0"/>
              <a:t> </a:t>
            </a:r>
            <a:r>
              <a:rPr lang="it-IT" sz="5500" dirty="0" err="1" smtClean="0"/>
              <a:t>coping</a:t>
            </a:r>
            <a:r>
              <a:rPr lang="it-IT" sz="5500" dirty="0" smtClean="0"/>
              <a:t> with </a:t>
            </a:r>
            <a:r>
              <a:rPr lang="it-IT" sz="5500" dirty="0" err="1" smtClean="0"/>
              <a:t>soil</a:t>
            </a:r>
            <a:r>
              <a:rPr lang="it-IT" sz="5500" dirty="0" smtClean="0"/>
              <a:t> </a:t>
            </a:r>
            <a:r>
              <a:rPr lang="it-IT" sz="5500" dirty="0" err="1" smtClean="0"/>
              <a:t>erosion</a:t>
            </a:r>
            <a:r>
              <a:rPr lang="it-IT" sz="5500" dirty="0" smtClean="0"/>
              <a:t> for </a:t>
            </a:r>
            <a:r>
              <a:rPr lang="it-IT" sz="5500" dirty="0" err="1" smtClean="0"/>
              <a:t>millennia</a:t>
            </a:r>
            <a:endParaRPr lang="it-IT" sz="5500" dirty="0" smtClean="0"/>
          </a:p>
          <a:p>
            <a:endParaRPr lang="it-IT" sz="5500" dirty="0" smtClean="0"/>
          </a:p>
          <a:p>
            <a:r>
              <a:rPr lang="it-IT" sz="5500" dirty="0" smtClean="0"/>
              <a:t>-&gt;USA: </a:t>
            </a:r>
            <a:r>
              <a:rPr lang="it-IT" sz="5500" dirty="0" err="1" smtClean="0"/>
              <a:t>soil</a:t>
            </a:r>
            <a:r>
              <a:rPr lang="it-IT" sz="5500" dirty="0" smtClean="0"/>
              <a:t> </a:t>
            </a:r>
            <a:r>
              <a:rPr lang="it-IT" sz="5500" dirty="0" err="1" smtClean="0"/>
              <a:t>conservation</a:t>
            </a:r>
            <a:r>
              <a:rPr lang="it-IT" sz="5500" dirty="0" smtClean="0"/>
              <a:t> </a:t>
            </a:r>
            <a:r>
              <a:rPr lang="it-IT" sz="5500" dirty="0" err="1" smtClean="0"/>
              <a:t>movement</a:t>
            </a:r>
            <a:r>
              <a:rPr lang="it-IT" sz="5500" dirty="0" smtClean="0"/>
              <a:t> (1920-30)</a:t>
            </a:r>
          </a:p>
          <a:p>
            <a:endParaRPr lang="it-IT" sz="5500" dirty="0" smtClean="0"/>
          </a:p>
          <a:p>
            <a:r>
              <a:rPr lang="it-IT" sz="5500" dirty="0" smtClean="0"/>
              <a:t>-&gt;Western Europe: -1970s</a:t>
            </a:r>
          </a:p>
          <a:p>
            <a:r>
              <a:rPr lang="it-IT" sz="5500" dirty="0"/>
              <a:t>	</a:t>
            </a:r>
            <a:r>
              <a:rPr lang="it-IT" sz="5500" dirty="0" smtClean="0"/>
              <a:t>	  - STS (</a:t>
            </a:r>
            <a:r>
              <a:rPr lang="it-IT" sz="5500" dirty="0" err="1" smtClean="0"/>
              <a:t>Soil</a:t>
            </a:r>
            <a:r>
              <a:rPr lang="it-IT" sz="5500" dirty="0" smtClean="0"/>
              <a:t> </a:t>
            </a:r>
            <a:r>
              <a:rPr lang="it-IT" sz="5500" dirty="0" err="1" smtClean="0"/>
              <a:t>Thematic</a:t>
            </a:r>
            <a:r>
              <a:rPr lang="it-IT" sz="5500" dirty="0" smtClean="0"/>
              <a:t> </a:t>
            </a:r>
            <a:r>
              <a:rPr lang="it-IT" sz="5500" dirty="0" err="1" smtClean="0"/>
              <a:t>Strategy</a:t>
            </a:r>
            <a:r>
              <a:rPr lang="it-IT" sz="5500" dirty="0"/>
              <a:t> -  (COM(2006) 231</a:t>
            </a:r>
            <a:r>
              <a:rPr lang="it-IT" sz="5500" dirty="0" smtClean="0"/>
              <a:t>): </a:t>
            </a:r>
          </a:p>
          <a:p>
            <a:r>
              <a:rPr lang="it-IT" sz="5500" dirty="0" err="1" smtClean="0"/>
              <a:t>soil</a:t>
            </a:r>
            <a:r>
              <a:rPr lang="it-IT" sz="5500" dirty="0" smtClean="0"/>
              <a:t> </a:t>
            </a:r>
            <a:r>
              <a:rPr lang="it-IT" sz="5500" dirty="0" err="1" smtClean="0"/>
              <a:t>erosion</a:t>
            </a:r>
            <a:r>
              <a:rPr lang="it-IT" sz="5500" dirty="0" smtClean="0"/>
              <a:t> </a:t>
            </a:r>
            <a:r>
              <a:rPr lang="it-IT" sz="5500" dirty="0" err="1" smtClean="0"/>
              <a:t>is</a:t>
            </a:r>
            <a:r>
              <a:rPr lang="it-IT" sz="5500" dirty="0" smtClean="0"/>
              <a:t> </a:t>
            </a:r>
            <a:r>
              <a:rPr lang="it-IT" sz="5500" dirty="0" err="1" smtClean="0"/>
              <a:t>one</a:t>
            </a:r>
            <a:r>
              <a:rPr lang="it-IT" sz="5500" dirty="0" smtClean="0"/>
              <a:t> of the </a:t>
            </a:r>
            <a:r>
              <a:rPr lang="it-IT" sz="5500" dirty="0" smtClean="0">
                <a:solidFill>
                  <a:srgbClr val="68A340"/>
                </a:solidFill>
              </a:rPr>
              <a:t>SOIL THREATS </a:t>
            </a:r>
            <a:r>
              <a:rPr lang="it-IT" sz="5500" dirty="0" err="1" smtClean="0"/>
              <a:t>that</a:t>
            </a:r>
            <a:r>
              <a:rPr lang="it-IT" sz="5500" dirty="0" smtClean="0"/>
              <a:t> can compromise </a:t>
            </a:r>
            <a:r>
              <a:rPr lang="it-IT" sz="5500" dirty="0" err="1" smtClean="0"/>
              <a:t>soil</a:t>
            </a:r>
            <a:r>
              <a:rPr lang="it-IT" sz="5500" dirty="0" smtClean="0"/>
              <a:t> </a:t>
            </a:r>
            <a:r>
              <a:rPr lang="it-IT" sz="5500" dirty="0" err="1" smtClean="0"/>
              <a:t>functions</a:t>
            </a:r>
            <a:endParaRPr lang="it-IT" sz="5500" dirty="0">
              <a:solidFill>
                <a:srgbClr val="68A340"/>
              </a:solidFill>
            </a:endParaRPr>
          </a:p>
          <a:p>
            <a:endParaRPr lang="it-IT" sz="3800" dirty="0" smtClean="0"/>
          </a:p>
          <a:p>
            <a:endParaRPr lang="it-IT" sz="3800" dirty="0"/>
          </a:p>
          <a:p>
            <a:endParaRPr lang="it-IT" sz="1050" dirty="0" smtClean="0"/>
          </a:p>
          <a:p>
            <a:endParaRPr lang="it-IT" sz="1050" dirty="0"/>
          </a:p>
          <a:p>
            <a:endParaRPr lang="it-IT" sz="1050" dirty="0" smtClean="0"/>
          </a:p>
          <a:p>
            <a:endParaRPr lang="it-IT" sz="1050" dirty="0"/>
          </a:p>
          <a:p>
            <a:endParaRPr lang="it-IT" sz="1050" dirty="0" smtClean="0"/>
          </a:p>
          <a:p>
            <a:endParaRPr lang="it-IT"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r>
              <a:rPr lang="it-IT" sz="4900" dirty="0" smtClean="0"/>
              <a:t>(Morgan, 2005)</a:t>
            </a:r>
            <a:endParaRPr lang="it-IT" sz="4900" dirty="0"/>
          </a:p>
        </p:txBody>
      </p:sp>
    </p:spTree>
    <p:extLst>
      <p:ext uri="{BB962C8B-B14F-4D97-AF65-F5344CB8AC3E}">
        <p14:creationId xmlns:p14="http://schemas.microsoft.com/office/powerpoint/2010/main" val="9276298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Awareness</a:t>
            </a:r>
            <a:r>
              <a:rPr lang="it-IT" dirty="0" smtClean="0"/>
              <a:t> on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34</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9" name="Segnaposto contenuto 8"/>
          <p:cNvSpPr>
            <a:spLocks noGrp="1"/>
          </p:cNvSpPr>
          <p:nvPr>
            <p:ph idx="1"/>
          </p:nvPr>
        </p:nvSpPr>
        <p:spPr>
          <a:xfrm>
            <a:off x="457200" y="1268761"/>
            <a:ext cx="8229600" cy="3960440"/>
          </a:xfrm>
        </p:spPr>
        <p:txBody>
          <a:bodyPr>
            <a:normAutofit fontScale="32500" lnSpcReduction="20000"/>
          </a:bodyPr>
          <a:lstStyle/>
          <a:p>
            <a:r>
              <a:rPr lang="it-IT" sz="5500" dirty="0" smtClean="0"/>
              <a:t>The </a:t>
            </a:r>
            <a:r>
              <a:rPr lang="it-IT" sz="5500" dirty="0" err="1" smtClean="0"/>
              <a:t>three</a:t>
            </a:r>
            <a:r>
              <a:rPr lang="it-IT" sz="5500" dirty="0" smtClean="0"/>
              <a:t> </a:t>
            </a:r>
            <a:r>
              <a:rPr lang="it-IT" sz="5500" dirty="0" err="1" smtClean="0"/>
              <a:t>components</a:t>
            </a:r>
            <a:r>
              <a:rPr lang="it-IT" sz="5500" dirty="0" smtClean="0"/>
              <a:t> of </a:t>
            </a:r>
            <a:r>
              <a:rPr lang="it-IT" sz="5500" dirty="0" err="1" smtClean="0"/>
              <a:t>soil</a:t>
            </a:r>
            <a:r>
              <a:rPr lang="it-IT" sz="5500" dirty="0" smtClean="0"/>
              <a:t> </a:t>
            </a:r>
            <a:r>
              <a:rPr lang="it-IT" sz="5500" dirty="0" err="1" smtClean="0"/>
              <a:t>awareness</a:t>
            </a:r>
            <a:r>
              <a:rPr lang="it-IT" sz="5500" dirty="0" smtClean="0"/>
              <a:t> (and </a:t>
            </a:r>
            <a:r>
              <a:rPr lang="it-IT" sz="5500" dirty="0" err="1" smtClean="0"/>
              <a:t>thus</a:t>
            </a:r>
            <a:r>
              <a:rPr lang="it-IT" sz="5500" dirty="0" smtClean="0"/>
              <a:t>, </a:t>
            </a:r>
            <a:r>
              <a:rPr lang="it-IT" sz="5500" dirty="0" err="1" smtClean="0"/>
              <a:t>also</a:t>
            </a:r>
            <a:r>
              <a:rPr lang="it-IT" sz="5500" dirty="0" smtClean="0"/>
              <a:t> </a:t>
            </a:r>
            <a:r>
              <a:rPr lang="it-IT" sz="5500" dirty="0" err="1" smtClean="0"/>
              <a:t>erosion</a:t>
            </a:r>
            <a:r>
              <a:rPr lang="it-IT" sz="5500" dirty="0" smtClean="0"/>
              <a:t> </a:t>
            </a:r>
            <a:r>
              <a:rPr lang="it-IT" sz="5500" dirty="0" err="1" smtClean="0"/>
              <a:t>awareness</a:t>
            </a:r>
            <a:r>
              <a:rPr lang="it-IT" sz="5500" dirty="0" smtClean="0"/>
              <a:t>)</a:t>
            </a:r>
          </a:p>
          <a:p>
            <a:endParaRPr lang="it-IT" sz="5500" dirty="0" smtClean="0"/>
          </a:p>
          <a:p>
            <a:r>
              <a:rPr lang="it-IT" sz="5500" dirty="0" smtClean="0"/>
              <a:t>-&gt; </a:t>
            </a:r>
            <a:r>
              <a:rPr lang="it-IT" sz="5500" dirty="0" smtClean="0">
                <a:solidFill>
                  <a:srgbClr val="68A340"/>
                </a:solidFill>
              </a:rPr>
              <a:t>Knowledge</a:t>
            </a:r>
            <a:r>
              <a:rPr lang="it-IT" sz="5500" dirty="0" smtClean="0"/>
              <a:t> (of </a:t>
            </a:r>
            <a:r>
              <a:rPr lang="it-IT" sz="5500" dirty="0" err="1" smtClean="0"/>
              <a:t>soils</a:t>
            </a:r>
            <a:r>
              <a:rPr lang="it-IT" sz="5500" dirty="0" smtClean="0"/>
              <a:t>, the </a:t>
            </a:r>
            <a:r>
              <a:rPr lang="it-IT" sz="5500" dirty="0" err="1" smtClean="0"/>
              <a:t>problem</a:t>
            </a:r>
            <a:r>
              <a:rPr lang="it-IT" sz="5500" dirty="0" smtClean="0"/>
              <a:t>, </a:t>
            </a:r>
            <a:r>
              <a:rPr lang="it-IT" sz="5500" dirty="0" err="1" smtClean="0"/>
              <a:t>hazards</a:t>
            </a:r>
            <a:r>
              <a:rPr lang="it-IT" sz="5500" dirty="0" smtClean="0"/>
              <a:t> and </a:t>
            </a:r>
            <a:r>
              <a:rPr lang="it-IT" sz="5500" dirty="0" err="1" smtClean="0"/>
              <a:t>possible</a:t>
            </a:r>
            <a:r>
              <a:rPr lang="it-IT" sz="5500" dirty="0" smtClean="0"/>
              <a:t> </a:t>
            </a:r>
            <a:r>
              <a:rPr lang="it-IT" sz="5500" dirty="0" err="1" smtClean="0"/>
              <a:t>mitigation</a:t>
            </a:r>
            <a:r>
              <a:rPr lang="it-IT" sz="5500" dirty="0" smtClean="0"/>
              <a:t>)</a:t>
            </a:r>
          </a:p>
          <a:p>
            <a:endParaRPr lang="it-IT" sz="5500" dirty="0" smtClean="0"/>
          </a:p>
          <a:p>
            <a:r>
              <a:rPr lang="it-IT" sz="5500" dirty="0" smtClean="0"/>
              <a:t>-&gt; </a:t>
            </a:r>
            <a:r>
              <a:rPr lang="it-IT" sz="5500" dirty="0" err="1" smtClean="0">
                <a:solidFill>
                  <a:srgbClr val="68A340"/>
                </a:solidFill>
              </a:rPr>
              <a:t>Attitude</a:t>
            </a:r>
            <a:r>
              <a:rPr lang="it-IT" sz="5500" dirty="0" smtClean="0"/>
              <a:t> (</a:t>
            </a:r>
            <a:r>
              <a:rPr lang="it-IT" sz="5500" dirty="0" err="1" smtClean="0"/>
              <a:t>ethics</a:t>
            </a:r>
            <a:r>
              <a:rPr lang="it-IT" sz="5500" dirty="0" smtClean="0"/>
              <a:t>, feelings…)</a:t>
            </a:r>
          </a:p>
          <a:p>
            <a:endParaRPr lang="it-IT" sz="5500" dirty="0"/>
          </a:p>
          <a:p>
            <a:r>
              <a:rPr lang="it-IT" sz="5500" dirty="0" smtClean="0"/>
              <a:t>-&gt; </a:t>
            </a:r>
            <a:r>
              <a:rPr lang="it-IT" sz="5500" dirty="0" err="1" smtClean="0">
                <a:solidFill>
                  <a:srgbClr val="68A340"/>
                </a:solidFill>
              </a:rPr>
              <a:t>Behavior</a:t>
            </a:r>
            <a:r>
              <a:rPr lang="it-IT" sz="5500" dirty="0" smtClean="0">
                <a:solidFill>
                  <a:srgbClr val="68A340"/>
                </a:solidFill>
              </a:rPr>
              <a:t> </a:t>
            </a:r>
            <a:r>
              <a:rPr lang="it-IT" sz="5500" dirty="0" smtClean="0"/>
              <a:t>(</a:t>
            </a:r>
            <a:r>
              <a:rPr lang="it-IT" sz="5500" dirty="0" err="1" smtClean="0"/>
              <a:t>as</a:t>
            </a:r>
            <a:r>
              <a:rPr lang="it-IT" sz="5500" dirty="0" smtClean="0"/>
              <a:t> </a:t>
            </a:r>
            <a:r>
              <a:rPr lang="it-IT" sz="5500" dirty="0" err="1" smtClean="0"/>
              <a:t>direct</a:t>
            </a:r>
            <a:r>
              <a:rPr lang="it-IT" sz="5500" dirty="0" smtClean="0"/>
              <a:t> / </a:t>
            </a:r>
            <a:r>
              <a:rPr lang="it-IT" sz="5500" dirty="0" err="1" smtClean="0"/>
              <a:t>indirect</a:t>
            </a:r>
            <a:r>
              <a:rPr lang="it-IT" sz="5500" dirty="0" smtClean="0"/>
              <a:t> </a:t>
            </a:r>
            <a:r>
              <a:rPr lang="it-IT" sz="5500" dirty="0" err="1" smtClean="0"/>
              <a:t>actors</a:t>
            </a:r>
            <a:r>
              <a:rPr lang="it-IT" sz="5500" dirty="0" smtClean="0"/>
              <a:t> on </a:t>
            </a:r>
            <a:r>
              <a:rPr lang="it-IT" sz="5500" dirty="0" err="1" smtClean="0"/>
              <a:t>soils</a:t>
            </a:r>
            <a:r>
              <a:rPr lang="it-IT" sz="5500" dirty="0" smtClean="0"/>
              <a:t>)</a:t>
            </a:r>
          </a:p>
          <a:p>
            <a:endParaRPr lang="it-IT" sz="5500" dirty="0"/>
          </a:p>
          <a:p>
            <a:endParaRPr lang="it-IT" sz="3800" dirty="0" smtClean="0"/>
          </a:p>
          <a:p>
            <a:endParaRPr lang="it-IT" sz="3800" dirty="0"/>
          </a:p>
          <a:p>
            <a:endParaRPr lang="it-IT" sz="1050" dirty="0" smtClean="0"/>
          </a:p>
          <a:p>
            <a:endParaRPr lang="it-IT" sz="1050" dirty="0"/>
          </a:p>
          <a:p>
            <a:endParaRPr lang="it-IT" sz="1050" dirty="0" smtClean="0"/>
          </a:p>
          <a:p>
            <a:endParaRPr lang="it-IT" sz="1050" dirty="0"/>
          </a:p>
          <a:p>
            <a:endParaRPr lang="it-IT" sz="1050" dirty="0" smtClean="0"/>
          </a:p>
          <a:p>
            <a:endParaRPr lang="it-IT"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endParaRPr lang="it-IT" sz="1050" dirty="0" smtClean="0"/>
          </a:p>
          <a:p>
            <a:endParaRPr lang="it-IT" sz="1050" dirty="0"/>
          </a:p>
          <a:p>
            <a:r>
              <a:rPr lang="it-IT" sz="4900" dirty="0" smtClean="0"/>
              <a:t>(From </a:t>
            </a:r>
            <a:r>
              <a:rPr lang="it-IT" sz="4900" dirty="0" err="1" smtClean="0"/>
              <a:t>Miehlich</a:t>
            </a:r>
            <a:r>
              <a:rPr lang="it-IT" sz="4900" dirty="0" smtClean="0"/>
              <a:t>, 2008)</a:t>
            </a:r>
            <a:endParaRPr lang="it-IT" sz="4900" dirty="0"/>
          </a:p>
        </p:txBody>
      </p:sp>
    </p:spTree>
    <p:extLst>
      <p:ext uri="{BB962C8B-B14F-4D97-AF65-F5344CB8AC3E}">
        <p14:creationId xmlns:p14="http://schemas.microsoft.com/office/powerpoint/2010/main" val="28247737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Effects</a:t>
            </a:r>
            <a:r>
              <a:rPr lang="it-IT" dirty="0" smtClean="0"/>
              <a:t> of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35</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12" name="Freccia bidirezionale orizzontale 11"/>
          <p:cNvSpPr/>
          <p:nvPr/>
        </p:nvSpPr>
        <p:spPr>
          <a:xfrm>
            <a:off x="2812863" y="1628800"/>
            <a:ext cx="3096344" cy="1152128"/>
          </a:xfrm>
          <a:prstGeom prst="leftRightArrow">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Freccia bidirezionale orizzontale 12"/>
          <p:cNvSpPr/>
          <p:nvPr/>
        </p:nvSpPr>
        <p:spPr>
          <a:xfrm>
            <a:off x="2843808" y="3140968"/>
            <a:ext cx="3096344" cy="1152128"/>
          </a:xfrm>
          <a:prstGeom prst="leftRightArrow">
            <a:avLst/>
          </a:prstGeom>
          <a:solidFill>
            <a:schemeClr val="bg2">
              <a:lumMod val="75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arrotondato 15"/>
          <p:cNvSpPr/>
          <p:nvPr/>
        </p:nvSpPr>
        <p:spPr>
          <a:xfrm>
            <a:off x="323528" y="1628800"/>
            <a:ext cx="2232248" cy="1296144"/>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Rettangolo arrotondato 16"/>
          <p:cNvSpPr/>
          <p:nvPr/>
        </p:nvSpPr>
        <p:spPr>
          <a:xfrm>
            <a:off x="312895" y="3212976"/>
            <a:ext cx="2232248" cy="1296144"/>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arrotondato 17"/>
          <p:cNvSpPr/>
          <p:nvPr/>
        </p:nvSpPr>
        <p:spPr>
          <a:xfrm>
            <a:off x="6228184" y="1628800"/>
            <a:ext cx="2232248" cy="1296144"/>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Rettangolo arrotondato 18"/>
          <p:cNvSpPr/>
          <p:nvPr/>
        </p:nvSpPr>
        <p:spPr>
          <a:xfrm>
            <a:off x="6217551" y="3212976"/>
            <a:ext cx="2232248" cy="1296144"/>
          </a:xfrm>
          <a:prstGeom prst="roundRect">
            <a:avLst/>
          </a:prstGeom>
          <a:no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CasellaDiTesto 19"/>
          <p:cNvSpPr txBox="1"/>
          <p:nvPr/>
        </p:nvSpPr>
        <p:spPr>
          <a:xfrm>
            <a:off x="899592" y="2083204"/>
            <a:ext cx="861839" cy="369332"/>
          </a:xfrm>
          <a:prstGeom prst="rect">
            <a:avLst/>
          </a:prstGeom>
          <a:noFill/>
        </p:spPr>
        <p:txBody>
          <a:bodyPr wrap="none" rtlCol="0">
            <a:spAutoFit/>
          </a:bodyPr>
          <a:lstStyle/>
          <a:p>
            <a:r>
              <a:rPr lang="it-IT" dirty="0" smtClean="0"/>
              <a:t>On-site</a:t>
            </a:r>
            <a:endParaRPr lang="it-IT" dirty="0"/>
          </a:p>
        </p:txBody>
      </p:sp>
      <p:sp>
        <p:nvSpPr>
          <p:cNvPr id="21" name="CasellaDiTesto 20"/>
          <p:cNvSpPr txBox="1"/>
          <p:nvPr/>
        </p:nvSpPr>
        <p:spPr>
          <a:xfrm>
            <a:off x="6894260" y="2020198"/>
            <a:ext cx="878830" cy="369332"/>
          </a:xfrm>
          <a:prstGeom prst="rect">
            <a:avLst/>
          </a:prstGeom>
          <a:noFill/>
        </p:spPr>
        <p:txBody>
          <a:bodyPr wrap="none" rtlCol="0">
            <a:spAutoFit/>
          </a:bodyPr>
          <a:lstStyle/>
          <a:p>
            <a:r>
              <a:rPr lang="it-IT" dirty="0" smtClean="0"/>
              <a:t>Off-site</a:t>
            </a:r>
            <a:endParaRPr lang="it-IT" dirty="0"/>
          </a:p>
        </p:txBody>
      </p:sp>
      <p:sp>
        <p:nvSpPr>
          <p:cNvPr id="22" name="CasellaDiTesto 21"/>
          <p:cNvSpPr txBox="1"/>
          <p:nvPr/>
        </p:nvSpPr>
        <p:spPr>
          <a:xfrm>
            <a:off x="3851920" y="2020198"/>
            <a:ext cx="959430" cy="369332"/>
          </a:xfrm>
          <a:prstGeom prst="rect">
            <a:avLst/>
          </a:prstGeom>
          <a:noFill/>
        </p:spPr>
        <p:txBody>
          <a:bodyPr wrap="none" rtlCol="0">
            <a:spAutoFit/>
          </a:bodyPr>
          <a:lstStyle/>
          <a:p>
            <a:r>
              <a:rPr lang="it-IT" dirty="0" smtClean="0"/>
              <a:t>EFFECTS</a:t>
            </a:r>
            <a:endParaRPr lang="it-IT" dirty="0"/>
          </a:p>
        </p:txBody>
      </p:sp>
      <p:sp>
        <p:nvSpPr>
          <p:cNvPr id="23" name="CasellaDiTesto 22"/>
          <p:cNvSpPr txBox="1"/>
          <p:nvPr/>
        </p:nvSpPr>
        <p:spPr>
          <a:xfrm>
            <a:off x="3851920" y="3532366"/>
            <a:ext cx="1013996" cy="369332"/>
          </a:xfrm>
          <a:prstGeom prst="rect">
            <a:avLst/>
          </a:prstGeom>
          <a:noFill/>
        </p:spPr>
        <p:txBody>
          <a:bodyPr wrap="none" rtlCol="0">
            <a:spAutoFit/>
          </a:bodyPr>
          <a:lstStyle/>
          <a:p>
            <a:r>
              <a:rPr lang="it-IT" dirty="0" smtClean="0"/>
              <a:t>IMPACTS</a:t>
            </a:r>
            <a:endParaRPr lang="it-IT" dirty="0"/>
          </a:p>
        </p:txBody>
      </p:sp>
      <p:sp>
        <p:nvSpPr>
          <p:cNvPr id="24" name="CasellaDiTesto 23"/>
          <p:cNvSpPr txBox="1"/>
          <p:nvPr/>
        </p:nvSpPr>
        <p:spPr>
          <a:xfrm>
            <a:off x="665081" y="3676382"/>
            <a:ext cx="1549142" cy="369332"/>
          </a:xfrm>
          <a:prstGeom prst="rect">
            <a:avLst/>
          </a:prstGeom>
          <a:noFill/>
        </p:spPr>
        <p:txBody>
          <a:bodyPr wrap="none" rtlCol="0">
            <a:spAutoFit/>
          </a:bodyPr>
          <a:lstStyle/>
          <a:p>
            <a:r>
              <a:rPr lang="it-IT" dirty="0" err="1" smtClean="0"/>
              <a:t>Environmental</a:t>
            </a:r>
            <a:endParaRPr lang="it-IT" dirty="0"/>
          </a:p>
        </p:txBody>
      </p:sp>
      <p:sp>
        <p:nvSpPr>
          <p:cNvPr id="25" name="CasellaDiTesto 24"/>
          <p:cNvSpPr txBox="1"/>
          <p:nvPr/>
        </p:nvSpPr>
        <p:spPr>
          <a:xfrm>
            <a:off x="6838308" y="3644116"/>
            <a:ext cx="1090107" cy="369332"/>
          </a:xfrm>
          <a:prstGeom prst="rect">
            <a:avLst/>
          </a:prstGeom>
          <a:noFill/>
        </p:spPr>
        <p:txBody>
          <a:bodyPr wrap="none" rtlCol="0">
            <a:spAutoFit/>
          </a:bodyPr>
          <a:lstStyle/>
          <a:p>
            <a:r>
              <a:rPr lang="it-IT" dirty="0" err="1" smtClean="0"/>
              <a:t>Economic</a:t>
            </a:r>
            <a:endParaRPr lang="it-IT" dirty="0"/>
          </a:p>
        </p:txBody>
      </p:sp>
    </p:spTree>
    <p:extLst>
      <p:ext uri="{BB962C8B-B14F-4D97-AF65-F5344CB8AC3E}">
        <p14:creationId xmlns:p14="http://schemas.microsoft.com/office/powerpoint/2010/main" val="31531517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On-site and off-site </a:t>
            </a:r>
            <a:r>
              <a:rPr lang="it-IT" dirty="0" err="1"/>
              <a:t>e</a:t>
            </a:r>
            <a:r>
              <a:rPr lang="it-IT" dirty="0" err="1" smtClean="0"/>
              <a:t>ffects</a:t>
            </a:r>
            <a:r>
              <a:rPr lang="it-IT" dirty="0" smtClean="0"/>
              <a:t> of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36</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graphicFrame>
        <p:nvGraphicFramePr>
          <p:cNvPr id="26" name="Tabella 25"/>
          <p:cNvGraphicFramePr>
            <a:graphicFrameLocks noGrp="1"/>
          </p:cNvGraphicFramePr>
          <p:nvPr>
            <p:extLst>
              <p:ext uri="{D42A27DB-BD31-4B8C-83A1-F6EECF244321}">
                <p14:modId xmlns:p14="http://schemas.microsoft.com/office/powerpoint/2010/main" val="147848820"/>
              </p:ext>
            </p:extLst>
          </p:nvPr>
        </p:nvGraphicFramePr>
        <p:xfrm>
          <a:off x="1403648" y="1196752"/>
          <a:ext cx="6096000" cy="4145280"/>
        </p:xfrm>
        <a:graphic>
          <a:graphicData uri="http://schemas.openxmlformats.org/drawingml/2006/table">
            <a:tbl>
              <a:tblPr firstRow="1" bandRow="1">
                <a:tableStyleId>{69C7853C-536D-4A76-A0AE-DD22124D55A5}</a:tableStyleId>
              </a:tblPr>
              <a:tblGrid>
                <a:gridCol w="3048000"/>
                <a:gridCol w="3048000"/>
              </a:tblGrid>
              <a:tr h="370840">
                <a:tc>
                  <a:txBody>
                    <a:bodyPr/>
                    <a:lstStyle/>
                    <a:p>
                      <a:r>
                        <a:rPr lang="it-IT" dirty="0" smtClean="0"/>
                        <a:t>On-site</a:t>
                      </a:r>
                      <a:endParaRPr lang="it-IT" dirty="0"/>
                    </a:p>
                  </a:txBody>
                  <a:tcPr/>
                </a:tc>
                <a:tc>
                  <a:txBody>
                    <a:bodyPr/>
                    <a:lstStyle/>
                    <a:p>
                      <a:r>
                        <a:rPr lang="it-IT" dirty="0" smtClean="0"/>
                        <a:t>Off-site</a:t>
                      </a:r>
                      <a:endParaRPr lang="it-IT" dirty="0"/>
                    </a:p>
                  </a:txBody>
                  <a:tcPr/>
                </a:tc>
              </a:tr>
              <a:tr h="370840">
                <a:tc>
                  <a:txBody>
                    <a:bodyPr/>
                    <a:lstStyle/>
                    <a:p>
                      <a:r>
                        <a:rPr lang="it-IT" dirty="0" err="1" smtClean="0"/>
                        <a:t>Organic</a:t>
                      </a:r>
                      <a:r>
                        <a:rPr lang="it-IT" baseline="0" dirty="0" smtClean="0"/>
                        <a:t> </a:t>
                      </a:r>
                      <a:r>
                        <a:rPr lang="it-IT" baseline="0" dirty="0" err="1" smtClean="0"/>
                        <a:t>matter</a:t>
                      </a:r>
                      <a:r>
                        <a:rPr lang="it-IT" baseline="0" dirty="0" smtClean="0"/>
                        <a:t> </a:t>
                      </a:r>
                      <a:r>
                        <a:rPr lang="it-IT" baseline="0" dirty="0" err="1" smtClean="0"/>
                        <a:t>loss</a:t>
                      </a:r>
                      <a:endParaRPr lang="it-IT" dirty="0"/>
                    </a:p>
                  </a:txBody>
                  <a:tcPr/>
                </a:tc>
                <a:tc>
                  <a:txBody>
                    <a:bodyPr/>
                    <a:lstStyle/>
                    <a:p>
                      <a:r>
                        <a:rPr lang="it-IT" dirty="0" err="1" smtClean="0"/>
                        <a:t>Floods</a:t>
                      </a:r>
                      <a:endParaRPr lang="it-IT" dirty="0"/>
                    </a:p>
                  </a:txBody>
                  <a:tcPr/>
                </a:tc>
              </a:tr>
              <a:tr h="370840">
                <a:tc>
                  <a:txBody>
                    <a:bodyPr/>
                    <a:lstStyle/>
                    <a:p>
                      <a:r>
                        <a:rPr lang="it-IT" dirty="0" err="1" smtClean="0"/>
                        <a:t>Degradation</a:t>
                      </a:r>
                      <a:r>
                        <a:rPr lang="it-IT" baseline="0" dirty="0" smtClean="0"/>
                        <a:t> of </a:t>
                      </a:r>
                      <a:r>
                        <a:rPr lang="it-IT" baseline="0" dirty="0" err="1" smtClean="0"/>
                        <a:t>soil</a:t>
                      </a:r>
                      <a:r>
                        <a:rPr lang="it-IT" baseline="0" dirty="0" smtClean="0"/>
                        <a:t> </a:t>
                      </a:r>
                      <a:r>
                        <a:rPr lang="it-IT" baseline="0" dirty="0" err="1" smtClean="0"/>
                        <a:t>structure</a:t>
                      </a:r>
                      <a:endParaRPr lang="it-IT" dirty="0"/>
                    </a:p>
                  </a:txBody>
                  <a:tcPr/>
                </a:tc>
                <a:tc>
                  <a:txBody>
                    <a:bodyPr/>
                    <a:lstStyle/>
                    <a:p>
                      <a:r>
                        <a:rPr lang="it-IT" dirty="0" smtClean="0"/>
                        <a:t>Water </a:t>
                      </a:r>
                      <a:r>
                        <a:rPr lang="it-IT" dirty="0" err="1" smtClean="0"/>
                        <a:t>pollution</a:t>
                      </a:r>
                      <a:endParaRPr lang="it-IT" dirty="0"/>
                    </a:p>
                  </a:txBody>
                  <a:tcPr/>
                </a:tc>
              </a:tr>
              <a:tr h="370840">
                <a:tc>
                  <a:txBody>
                    <a:bodyPr/>
                    <a:lstStyle/>
                    <a:p>
                      <a:r>
                        <a:rPr lang="it-IT" dirty="0" err="1" smtClean="0"/>
                        <a:t>Reduced</a:t>
                      </a:r>
                      <a:r>
                        <a:rPr lang="it-IT" dirty="0" smtClean="0"/>
                        <a:t> </a:t>
                      </a:r>
                      <a:r>
                        <a:rPr lang="it-IT" dirty="0" err="1" smtClean="0"/>
                        <a:t>infiltration</a:t>
                      </a:r>
                      <a:endParaRPr lang="it-IT" dirty="0"/>
                    </a:p>
                  </a:txBody>
                  <a:tcPr/>
                </a:tc>
                <a:tc>
                  <a:txBody>
                    <a:bodyPr/>
                    <a:lstStyle/>
                    <a:p>
                      <a:r>
                        <a:rPr lang="it-IT" dirty="0" err="1" smtClean="0"/>
                        <a:t>Sediment</a:t>
                      </a:r>
                      <a:r>
                        <a:rPr lang="it-IT" dirty="0" smtClean="0"/>
                        <a:t> </a:t>
                      </a:r>
                      <a:r>
                        <a:rPr lang="it-IT" dirty="0" err="1" smtClean="0"/>
                        <a:t>accumulation</a:t>
                      </a:r>
                      <a:r>
                        <a:rPr lang="it-IT" dirty="0" smtClean="0"/>
                        <a:t> in </a:t>
                      </a:r>
                      <a:r>
                        <a:rPr lang="it-IT" dirty="0" err="1" smtClean="0"/>
                        <a:t>rivers</a:t>
                      </a:r>
                      <a:r>
                        <a:rPr lang="it-IT" dirty="0" smtClean="0"/>
                        <a:t> and on </a:t>
                      </a:r>
                      <a:r>
                        <a:rPr lang="it-IT" dirty="0" err="1" smtClean="0"/>
                        <a:t>land</a:t>
                      </a:r>
                      <a:endParaRPr lang="it-IT" dirty="0"/>
                    </a:p>
                  </a:txBody>
                  <a:tcPr/>
                </a:tc>
              </a:tr>
              <a:tr h="370840">
                <a:tc>
                  <a:txBody>
                    <a:bodyPr/>
                    <a:lstStyle/>
                    <a:p>
                      <a:r>
                        <a:rPr lang="it-IT" dirty="0" err="1" smtClean="0"/>
                        <a:t>Reduced</a:t>
                      </a:r>
                      <a:r>
                        <a:rPr lang="it-IT" dirty="0" smtClean="0"/>
                        <a:t> </a:t>
                      </a:r>
                      <a:r>
                        <a:rPr lang="it-IT" dirty="0" err="1" smtClean="0"/>
                        <a:t>recharge</a:t>
                      </a:r>
                      <a:r>
                        <a:rPr lang="it-IT" dirty="0" smtClean="0"/>
                        <a:t> of the water </a:t>
                      </a:r>
                      <a:r>
                        <a:rPr lang="it-IT" dirty="0" err="1" smtClean="0"/>
                        <a:t>table</a:t>
                      </a:r>
                      <a:endParaRPr lang="it-IT" dirty="0"/>
                    </a:p>
                  </a:txBody>
                  <a:tcPr/>
                </a:tc>
                <a:tc>
                  <a:txBody>
                    <a:bodyPr/>
                    <a:lstStyle/>
                    <a:p>
                      <a:r>
                        <a:rPr lang="it-IT" dirty="0" err="1" smtClean="0"/>
                        <a:t>Impacts</a:t>
                      </a:r>
                      <a:r>
                        <a:rPr lang="it-IT" baseline="0" dirty="0" smtClean="0"/>
                        <a:t> on </a:t>
                      </a:r>
                      <a:r>
                        <a:rPr lang="it-IT" baseline="0" dirty="0" err="1" smtClean="0"/>
                        <a:t>fishery</a:t>
                      </a:r>
                      <a:r>
                        <a:rPr lang="it-IT" baseline="0" dirty="0" smtClean="0"/>
                        <a:t> </a:t>
                      </a:r>
                      <a:r>
                        <a:rPr lang="it-IT" baseline="0" dirty="0" err="1" smtClean="0"/>
                        <a:t>resources</a:t>
                      </a:r>
                      <a:r>
                        <a:rPr lang="it-IT" baseline="0" dirty="0" smtClean="0"/>
                        <a:t> and </a:t>
                      </a:r>
                      <a:r>
                        <a:rPr lang="it-IT" baseline="0" dirty="0" err="1" smtClean="0"/>
                        <a:t>river</a:t>
                      </a:r>
                      <a:r>
                        <a:rPr lang="it-IT" baseline="0" dirty="0" smtClean="0"/>
                        <a:t>/</a:t>
                      </a:r>
                      <a:r>
                        <a:rPr lang="it-IT" baseline="0" dirty="0" err="1" smtClean="0"/>
                        <a:t>lake</a:t>
                      </a:r>
                      <a:r>
                        <a:rPr lang="it-IT" baseline="0" dirty="0" smtClean="0"/>
                        <a:t>  </a:t>
                      </a:r>
                      <a:r>
                        <a:rPr lang="it-IT" baseline="0" dirty="0" err="1" smtClean="0"/>
                        <a:t>habitats</a:t>
                      </a:r>
                      <a:endParaRPr lang="it-IT" dirty="0"/>
                    </a:p>
                  </a:txBody>
                  <a:tcPr/>
                </a:tc>
              </a:tr>
              <a:tr h="370840">
                <a:tc>
                  <a:txBody>
                    <a:bodyPr/>
                    <a:lstStyle/>
                    <a:p>
                      <a:r>
                        <a:rPr lang="it-IT" dirty="0" err="1" smtClean="0"/>
                        <a:t>Nutrients</a:t>
                      </a:r>
                      <a:r>
                        <a:rPr lang="it-IT" baseline="0" dirty="0" smtClean="0"/>
                        <a:t> </a:t>
                      </a:r>
                      <a:r>
                        <a:rPr lang="it-IT" baseline="0" dirty="0" err="1" smtClean="0"/>
                        <a:t>loss</a:t>
                      </a:r>
                      <a:endParaRPr lang="it-IT" dirty="0"/>
                    </a:p>
                  </a:txBody>
                  <a:tcPr/>
                </a:tc>
                <a:tc>
                  <a:txBody>
                    <a:bodyPr/>
                    <a:lstStyle/>
                    <a:p>
                      <a:r>
                        <a:rPr lang="it-IT" dirty="0" err="1" smtClean="0"/>
                        <a:t>Eutrophication</a:t>
                      </a:r>
                      <a:endParaRPr lang="it-IT" dirty="0"/>
                    </a:p>
                  </a:txBody>
                  <a:tcPr/>
                </a:tc>
              </a:tr>
              <a:tr h="370840">
                <a:tc>
                  <a:txBody>
                    <a:bodyPr/>
                    <a:lstStyle/>
                    <a:p>
                      <a:r>
                        <a:rPr lang="it-IT" dirty="0" err="1" smtClean="0"/>
                        <a:t>Plant</a:t>
                      </a:r>
                      <a:r>
                        <a:rPr lang="it-IT" dirty="0" smtClean="0"/>
                        <a:t> </a:t>
                      </a:r>
                      <a:r>
                        <a:rPr lang="it-IT" dirty="0" err="1" smtClean="0"/>
                        <a:t>uprooting</a:t>
                      </a:r>
                      <a:endParaRPr lang="it-IT" dirty="0"/>
                    </a:p>
                  </a:txBody>
                  <a:tcPr/>
                </a:tc>
                <a:tc>
                  <a:txBody>
                    <a:bodyPr/>
                    <a:lstStyle/>
                    <a:p>
                      <a:r>
                        <a:rPr lang="it-IT" dirty="0" err="1" smtClean="0"/>
                        <a:t>Reduction</a:t>
                      </a:r>
                      <a:r>
                        <a:rPr lang="it-IT" dirty="0" smtClean="0"/>
                        <a:t> of </a:t>
                      </a:r>
                      <a:r>
                        <a:rPr lang="it-IT" dirty="0" err="1" smtClean="0"/>
                        <a:t>land</a:t>
                      </a:r>
                      <a:r>
                        <a:rPr lang="it-IT" dirty="0" smtClean="0"/>
                        <a:t> </a:t>
                      </a:r>
                      <a:r>
                        <a:rPr lang="it-IT" dirty="0" err="1" smtClean="0"/>
                        <a:t>value</a:t>
                      </a:r>
                      <a:endParaRPr lang="it-IT" dirty="0"/>
                    </a:p>
                  </a:txBody>
                  <a:tcPr/>
                </a:tc>
              </a:tr>
              <a:tr h="370840">
                <a:tc>
                  <a:txBody>
                    <a:bodyPr/>
                    <a:lstStyle/>
                    <a:p>
                      <a:r>
                        <a:rPr lang="it-IT" dirty="0" smtClean="0"/>
                        <a:t>Productivity</a:t>
                      </a:r>
                      <a:r>
                        <a:rPr lang="it-IT" baseline="0" dirty="0" smtClean="0"/>
                        <a:t> </a:t>
                      </a:r>
                      <a:r>
                        <a:rPr lang="it-IT" baseline="0" dirty="0" err="1" smtClean="0"/>
                        <a:t>loss</a:t>
                      </a:r>
                      <a:endParaRPr lang="it-IT" baseline="0" dirty="0" smtClean="0"/>
                    </a:p>
                  </a:txBody>
                  <a:tcPr/>
                </a:tc>
                <a:tc>
                  <a:txBody>
                    <a:bodyPr/>
                    <a:lstStyle/>
                    <a:p>
                      <a:r>
                        <a:rPr lang="it-IT" dirty="0" smtClean="0"/>
                        <a:t>Land </a:t>
                      </a:r>
                      <a:r>
                        <a:rPr lang="it-IT" dirty="0" err="1" smtClean="0"/>
                        <a:t>abandonment</a:t>
                      </a:r>
                      <a:r>
                        <a:rPr lang="it-IT" dirty="0" smtClean="0"/>
                        <a:t> and </a:t>
                      </a:r>
                      <a:r>
                        <a:rPr lang="it-IT" dirty="0" err="1" smtClean="0"/>
                        <a:t>effects</a:t>
                      </a:r>
                      <a:r>
                        <a:rPr lang="it-IT" dirty="0" smtClean="0"/>
                        <a:t> on </a:t>
                      </a:r>
                      <a:r>
                        <a:rPr lang="it-IT" dirty="0" err="1" smtClean="0"/>
                        <a:t>food</a:t>
                      </a:r>
                      <a:r>
                        <a:rPr lang="it-IT" dirty="0" smtClean="0"/>
                        <a:t> security</a:t>
                      </a:r>
                      <a:endParaRPr lang="it-IT" dirty="0"/>
                    </a:p>
                  </a:txBody>
                  <a:tcPr/>
                </a:tc>
              </a:tr>
              <a:tr h="370840">
                <a:tc>
                  <a:txBody>
                    <a:bodyPr/>
                    <a:lstStyle/>
                    <a:p>
                      <a:r>
                        <a:rPr lang="it-IT" baseline="0" dirty="0" err="1" smtClean="0"/>
                        <a:t>Drought</a:t>
                      </a:r>
                      <a:r>
                        <a:rPr lang="it-IT" baseline="0" dirty="0" smtClean="0"/>
                        <a:t> </a:t>
                      </a:r>
                      <a:r>
                        <a:rPr lang="it-IT" baseline="0" dirty="0" err="1" smtClean="0"/>
                        <a:t>vulnerability</a:t>
                      </a:r>
                      <a:endParaRPr lang="it-IT" baseline="0" dirty="0" smtClean="0"/>
                    </a:p>
                  </a:txBody>
                  <a:tcPr/>
                </a:tc>
                <a:tc>
                  <a:txBody>
                    <a:bodyPr/>
                    <a:lstStyle/>
                    <a:p>
                      <a:endParaRPr lang="it-IT" dirty="0"/>
                    </a:p>
                  </a:txBody>
                  <a:tcPr/>
                </a:tc>
              </a:tr>
            </a:tbl>
          </a:graphicData>
        </a:graphic>
      </p:graphicFrame>
      <p:sp>
        <p:nvSpPr>
          <p:cNvPr id="27" name="CasellaDiTesto 26"/>
          <p:cNvSpPr txBox="1"/>
          <p:nvPr/>
        </p:nvSpPr>
        <p:spPr>
          <a:xfrm>
            <a:off x="11222" y="5517232"/>
            <a:ext cx="7686400" cy="369332"/>
          </a:xfrm>
          <a:prstGeom prst="rect">
            <a:avLst/>
          </a:prstGeom>
          <a:noFill/>
        </p:spPr>
        <p:txBody>
          <a:bodyPr wrap="none" rtlCol="0">
            <a:spAutoFit/>
          </a:bodyPr>
          <a:lstStyle/>
          <a:p>
            <a:r>
              <a:rPr lang="it-IT" dirty="0" smtClean="0"/>
              <a:t>+ </a:t>
            </a:r>
            <a:r>
              <a:rPr lang="it-IT" dirty="0" err="1" smtClean="0"/>
              <a:t>hidden</a:t>
            </a:r>
            <a:r>
              <a:rPr lang="it-IT" dirty="0" smtClean="0"/>
              <a:t> </a:t>
            </a:r>
            <a:r>
              <a:rPr lang="it-IT" dirty="0" err="1" smtClean="0"/>
              <a:t>costs</a:t>
            </a:r>
            <a:r>
              <a:rPr lang="it-IT" dirty="0" smtClean="0"/>
              <a:t>: </a:t>
            </a:r>
            <a:r>
              <a:rPr lang="it-IT" dirty="0" err="1" smtClean="0"/>
              <a:t>additional</a:t>
            </a:r>
            <a:r>
              <a:rPr lang="it-IT" dirty="0" smtClean="0"/>
              <a:t> </a:t>
            </a:r>
            <a:r>
              <a:rPr lang="it-IT" dirty="0" err="1" smtClean="0"/>
              <a:t>fertilizers</a:t>
            </a:r>
            <a:r>
              <a:rPr lang="it-IT" dirty="0" smtClean="0"/>
              <a:t> </a:t>
            </a:r>
            <a:r>
              <a:rPr lang="it-IT" dirty="0" err="1" smtClean="0"/>
              <a:t>need</a:t>
            </a:r>
            <a:r>
              <a:rPr lang="it-IT" dirty="0" smtClean="0"/>
              <a:t> ed to compensate the </a:t>
            </a:r>
            <a:r>
              <a:rPr lang="it-IT" dirty="0" err="1" smtClean="0"/>
              <a:t>loss</a:t>
            </a:r>
            <a:r>
              <a:rPr lang="it-IT" dirty="0" smtClean="0"/>
              <a:t> of </a:t>
            </a:r>
            <a:r>
              <a:rPr lang="it-IT" dirty="0" err="1" smtClean="0"/>
              <a:t>fertility</a:t>
            </a:r>
            <a:r>
              <a:rPr lang="it-IT" dirty="0" smtClean="0"/>
              <a:t>… </a:t>
            </a:r>
            <a:endParaRPr lang="it-IT" dirty="0"/>
          </a:p>
        </p:txBody>
      </p:sp>
    </p:spTree>
    <p:extLst>
      <p:ext uri="{BB962C8B-B14F-4D97-AF65-F5344CB8AC3E}">
        <p14:creationId xmlns:p14="http://schemas.microsoft.com/office/powerpoint/2010/main" val="315315174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Direct </a:t>
            </a:r>
            <a:r>
              <a:rPr lang="it-IT" dirty="0" err="1" smtClean="0"/>
              <a:t>effects</a:t>
            </a:r>
            <a:r>
              <a:rPr lang="it-IT" dirty="0" smtClean="0"/>
              <a:t> of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37</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9" name="Rettangolo arrotondato 8"/>
          <p:cNvSpPr/>
          <p:nvPr/>
        </p:nvSpPr>
        <p:spPr>
          <a:xfrm>
            <a:off x="351689" y="1077198"/>
            <a:ext cx="1584176" cy="1152128"/>
          </a:xfrm>
          <a:prstGeom prst="roundRect">
            <a:avLst/>
          </a:prstGeom>
          <a:solidFill>
            <a:schemeClr val="accent6">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Reduced</a:t>
            </a:r>
            <a:r>
              <a:rPr lang="it-IT" dirty="0" smtClean="0"/>
              <a:t> </a:t>
            </a:r>
            <a:r>
              <a:rPr lang="it-IT" dirty="0" err="1" smtClean="0"/>
              <a:t>rooting</a:t>
            </a:r>
            <a:r>
              <a:rPr lang="it-IT" dirty="0" smtClean="0"/>
              <a:t> </a:t>
            </a:r>
            <a:r>
              <a:rPr lang="it-IT" dirty="0" err="1" smtClean="0"/>
              <a:t>depth</a:t>
            </a:r>
            <a:endParaRPr lang="it-IT" dirty="0"/>
          </a:p>
        </p:txBody>
      </p:sp>
      <p:sp>
        <p:nvSpPr>
          <p:cNvPr id="10" name="CasellaDiTesto 9"/>
          <p:cNvSpPr txBox="1"/>
          <p:nvPr/>
        </p:nvSpPr>
        <p:spPr>
          <a:xfrm>
            <a:off x="2123728" y="1077198"/>
            <a:ext cx="2629566" cy="369332"/>
          </a:xfrm>
          <a:prstGeom prst="rect">
            <a:avLst/>
          </a:prstGeom>
          <a:noFill/>
          <a:ln>
            <a:solidFill>
              <a:schemeClr val="bg2">
                <a:lumMod val="25000"/>
              </a:schemeClr>
            </a:solidFill>
          </a:ln>
        </p:spPr>
        <p:txBody>
          <a:bodyPr wrap="none" rtlCol="0">
            <a:spAutoFit/>
          </a:bodyPr>
          <a:lstStyle/>
          <a:p>
            <a:r>
              <a:rPr lang="it-IT" dirty="0" err="1" smtClean="0"/>
              <a:t>Nutrient</a:t>
            </a:r>
            <a:r>
              <a:rPr lang="it-IT" dirty="0" smtClean="0"/>
              <a:t>/water </a:t>
            </a:r>
            <a:r>
              <a:rPr lang="it-IT" dirty="0" err="1" smtClean="0"/>
              <a:t>imbalance</a:t>
            </a:r>
            <a:endParaRPr lang="it-IT" dirty="0"/>
          </a:p>
        </p:txBody>
      </p:sp>
      <p:sp>
        <p:nvSpPr>
          <p:cNvPr id="14" name="CasellaDiTesto 13"/>
          <p:cNvSpPr txBox="1"/>
          <p:nvPr/>
        </p:nvSpPr>
        <p:spPr>
          <a:xfrm>
            <a:off x="2137138" y="1468596"/>
            <a:ext cx="4552080" cy="369332"/>
          </a:xfrm>
          <a:prstGeom prst="rect">
            <a:avLst/>
          </a:prstGeom>
          <a:noFill/>
          <a:ln>
            <a:solidFill>
              <a:schemeClr val="bg2">
                <a:lumMod val="25000"/>
              </a:schemeClr>
            </a:solidFill>
          </a:ln>
        </p:spPr>
        <p:txBody>
          <a:bodyPr wrap="none" rtlCol="0">
            <a:spAutoFit/>
          </a:bodyPr>
          <a:lstStyle/>
          <a:p>
            <a:r>
              <a:rPr lang="it-IT" dirty="0" err="1" smtClean="0"/>
              <a:t>Nutrient</a:t>
            </a:r>
            <a:r>
              <a:rPr lang="it-IT" dirty="0" smtClean="0"/>
              <a:t> deficit in </a:t>
            </a:r>
            <a:r>
              <a:rPr lang="it-IT" dirty="0" err="1" smtClean="0"/>
              <a:t>subsoil</a:t>
            </a:r>
            <a:r>
              <a:rPr lang="it-IT" dirty="0" smtClean="0"/>
              <a:t> </a:t>
            </a:r>
            <a:r>
              <a:rPr lang="it-IT" dirty="0" err="1" smtClean="0"/>
              <a:t>after</a:t>
            </a:r>
            <a:r>
              <a:rPr lang="it-IT" dirty="0" smtClean="0"/>
              <a:t> </a:t>
            </a:r>
            <a:r>
              <a:rPr lang="it-IT" dirty="0" err="1" smtClean="0"/>
              <a:t>topsoil</a:t>
            </a:r>
            <a:r>
              <a:rPr lang="it-IT" dirty="0" smtClean="0"/>
              <a:t> </a:t>
            </a:r>
            <a:r>
              <a:rPr lang="it-IT" dirty="0" err="1" smtClean="0"/>
              <a:t>removal</a:t>
            </a:r>
            <a:endParaRPr lang="it-IT" dirty="0"/>
          </a:p>
        </p:txBody>
      </p:sp>
      <p:sp>
        <p:nvSpPr>
          <p:cNvPr id="15" name="CasellaDiTesto 14"/>
          <p:cNvSpPr txBox="1"/>
          <p:nvPr/>
        </p:nvSpPr>
        <p:spPr>
          <a:xfrm>
            <a:off x="2134361" y="1875641"/>
            <a:ext cx="3666068" cy="369332"/>
          </a:xfrm>
          <a:prstGeom prst="rect">
            <a:avLst/>
          </a:prstGeom>
          <a:noFill/>
          <a:ln>
            <a:solidFill>
              <a:schemeClr val="bg2">
                <a:lumMod val="25000"/>
              </a:schemeClr>
            </a:solidFill>
          </a:ln>
        </p:spPr>
        <p:txBody>
          <a:bodyPr wrap="none" rtlCol="0">
            <a:spAutoFit/>
          </a:bodyPr>
          <a:lstStyle/>
          <a:p>
            <a:r>
              <a:rPr lang="it-IT" dirty="0" err="1" smtClean="0"/>
              <a:t>Unfavorable</a:t>
            </a:r>
            <a:r>
              <a:rPr lang="it-IT" dirty="0" smtClean="0"/>
              <a:t> </a:t>
            </a:r>
            <a:r>
              <a:rPr lang="it-IT" dirty="0" err="1" smtClean="0"/>
              <a:t>soil</a:t>
            </a:r>
            <a:r>
              <a:rPr lang="it-IT" dirty="0" smtClean="0"/>
              <a:t> temperature regime</a:t>
            </a:r>
            <a:endParaRPr lang="it-IT" dirty="0"/>
          </a:p>
        </p:txBody>
      </p:sp>
      <p:sp>
        <p:nvSpPr>
          <p:cNvPr id="12" name="CasellaDiTesto 11"/>
          <p:cNvSpPr txBox="1"/>
          <p:nvPr/>
        </p:nvSpPr>
        <p:spPr>
          <a:xfrm>
            <a:off x="251520" y="5589240"/>
            <a:ext cx="2037802" cy="369332"/>
          </a:xfrm>
          <a:prstGeom prst="rect">
            <a:avLst/>
          </a:prstGeom>
          <a:noFill/>
        </p:spPr>
        <p:txBody>
          <a:bodyPr wrap="none" rtlCol="0">
            <a:spAutoFit/>
          </a:bodyPr>
          <a:lstStyle/>
          <a:p>
            <a:r>
              <a:rPr lang="it-IT" dirty="0" smtClean="0"/>
              <a:t>From Morgan, 2005</a:t>
            </a:r>
            <a:endParaRPr lang="it-IT" dirty="0"/>
          </a:p>
        </p:txBody>
      </p:sp>
      <p:sp>
        <p:nvSpPr>
          <p:cNvPr id="17" name="CasellaDiTesto 16"/>
          <p:cNvSpPr txBox="1"/>
          <p:nvPr/>
        </p:nvSpPr>
        <p:spPr>
          <a:xfrm>
            <a:off x="2165021" y="2338247"/>
            <a:ext cx="1882310" cy="446892"/>
          </a:xfrm>
          <a:prstGeom prst="rect">
            <a:avLst/>
          </a:prstGeom>
          <a:noFill/>
          <a:ln>
            <a:solidFill>
              <a:schemeClr val="bg2">
                <a:lumMod val="25000"/>
              </a:schemeClr>
            </a:solidFill>
          </a:ln>
        </p:spPr>
        <p:txBody>
          <a:bodyPr wrap="none" rtlCol="0">
            <a:spAutoFit/>
          </a:bodyPr>
          <a:lstStyle/>
          <a:p>
            <a:r>
              <a:rPr lang="it-IT" dirty="0" err="1" smtClean="0"/>
              <a:t>Nutrients</a:t>
            </a:r>
            <a:r>
              <a:rPr lang="it-IT" dirty="0" smtClean="0"/>
              <a:t> </a:t>
            </a:r>
            <a:r>
              <a:rPr lang="it-IT" dirty="0" err="1" smtClean="0"/>
              <a:t>removal</a:t>
            </a:r>
            <a:endParaRPr lang="it-IT" dirty="0"/>
          </a:p>
        </p:txBody>
      </p:sp>
      <p:sp>
        <p:nvSpPr>
          <p:cNvPr id="18" name="Rettangolo arrotondato 17"/>
          <p:cNvSpPr/>
          <p:nvPr/>
        </p:nvSpPr>
        <p:spPr>
          <a:xfrm>
            <a:off x="351689" y="2343063"/>
            <a:ext cx="1584176" cy="797905"/>
          </a:xfrm>
          <a:prstGeom prst="roundRect">
            <a:avLst/>
          </a:prstGeom>
          <a:solidFill>
            <a:schemeClr val="accent6">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Loss</a:t>
            </a:r>
            <a:r>
              <a:rPr lang="it-IT" dirty="0" smtClean="0"/>
              <a:t> of </a:t>
            </a:r>
            <a:r>
              <a:rPr lang="it-IT" dirty="0" err="1" smtClean="0"/>
              <a:t>nutrients</a:t>
            </a:r>
            <a:endParaRPr lang="it-IT" dirty="0"/>
          </a:p>
        </p:txBody>
      </p:sp>
      <p:sp>
        <p:nvSpPr>
          <p:cNvPr id="19" name="CasellaDiTesto 18"/>
          <p:cNvSpPr txBox="1"/>
          <p:nvPr/>
        </p:nvSpPr>
        <p:spPr>
          <a:xfrm>
            <a:off x="2166260" y="2778526"/>
            <a:ext cx="4472956" cy="446892"/>
          </a:xfrm>
          <a:prstGeom prst="rect">
            <a:avLst/>
          </a:prstGeom>
          <a:noFill/>
          <a:ln>
            <a:solidFill>
              <a:schemeClr val="bg2">
                <a:lumMod val="25000"/>
              </a:schemeClr>
            </a:solidFill>
          </a:ln>
        </p:spPr>
        <p:txBody>
          <a:bodyPr wrap="none" rtlCol="0">
            <a:spAutoFit/>
          </a:bodyPr>
          <a:lstStyle/>
          <a:p>
            <a:r>
              <a:rPr lang="it-IT" dirty="0" err="1" smtClean="0"/>
              <a:t>Unfavorable</a:t>
            </a:r>
            <a:r>
              <a:rPr lang="it-IT" dirty="0" smtClean="0"/>
              <a:t> </a:t>
            </a:r>
            <a:r>
              <a:rPr lang="it-IT" dirty="0" err="1" smtClean="0"/>
              <a:t>soil</a:t>
            </a:r>
            <a:r>
              <a:rPr lang="it-IT" dirty="0" smtClean="0"/>
              <a:t> </a:t>
            </a:r>
            <a:r>
              <a:rPr lang="it-IT" dirty="0" err="1" smtClean="0"/>
              <a:t>pH</a:t>
            </a:r>
            <a:r>
              <a:rPr lang="it-IT" dirty="0" smtClean="0"/>
              <a:t> and </a:t>
            </a:r>
            <a:r>
              <a:rPr lang="it-IT" dirty="0" err="1" smtClean="0"/>
              <a:t>limited</a:t>
            </a:r>
            <a:r>
              <a:rPr lang="it-IT" dirty="0" smtClean="0"/>
              <a:t> </a:t>
            </a:r>
            <a:r>
              <a:rPr lang="it-IT" dirty="0" err="1" smtClean="0"/>
              <a:t>rooting</a:t>
            </a:r>
            <a:r>
              <a:rPr lang="it-IT" dirty="0" smtClean="0"/>
              <a:t> </a:t>
            </a:r>
            <a:r>
              <a:rPr lang="it-IT" dirty="0" err="1" smtClean="0"/>
              <a:t>depth</a:t>
            </a:r>
            <a:endParaRPr lang="it-IT" dirty="0"/>
          </a:p>
        </p:txBody>
      </p:sp>
      <p:sp>
        <p:nvSpPr>
          <p:cNvPr id="20" name="CasellaDiTesto 19"/>
          <p:cNvSpPr txBox="1"/>
          <p:nvPr/>
        </p:nvSpPr>
        <p:spPr>
          <a:xfrm>
            <a:off x="2186648" y="3308809"/>
            <a:ext cx="1542217" cy="369332"/>
          </a:xfrm>
          <a:prstGeom prst="rect">
            <a:avLst/>
          </a:prstGeom>
          <a:noFill/>
          <a:ln>
            <a:solidFill>
              <a:schemeClr val="bg2">
                <a:lumMod val="25000"/>
              </a:schemeClr>
            </a:solidFill>
          </a:ln>
        </p:spPr>
        <p:txBody>
          <a:bodyPr wrap="none" rtlCol="0">
            <a:spAutoFit/>
          </a:bodyPr>
          <a:lstStyle/>
          <a:p>
            <a:r>
              <a:rPr lang="it-IT" dirty="0" err="1" smtClean="0"/>
              <a:t>Drought</a:t>
            </a:r>
            <a:r>
              <a:rPr lang="it-IT" dirty="0" smtClean="0"/>
              <a:t> stress</a:t>
            </a:r>
            <a:endParaRPr lang="it-IT" dirty="0"/>
          </a:p>
        </p:txBody>
      </p:sp>
      <p:sp>
        <p:nvSpPr>
          <p:cNvPr id="21" name="Rettangolo arrotondato 20"/>
          <p:cNvSpPr/>
          <p:nvPr/>
        </p:nvSpPr>
        <p:spPr>
          <a:xfrm>
            <a:off x="373316" y="3284984"/>
            <a:ext cx="1584176" cy="952172"/>
          </a:xfrm>
          <a:prstGeom prst="roundRect">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Loss</a:t>
            </a:r>
            <a:r>
              <a:rPr lang="it-IT" dirty="0" smtClean="0"/>
              <a:t> of </a:t>
            </a:r>
            <a:r>
              <a:rPr lang="it-IT" dirty="0" err="1" smtClean="0"/>
              <a:t>plant</a:t>
            </a:r>
            <a:r>
              <a:rPr lang="it-IT" dirty="0" smtClean="0"/>
              <a:t> </a:t>
            </a:r>
            <a:r>
              <a:rPr lang="it-IT" dirty="0" err="1" smtClean="0"/>
              <a:t>available</a:t>
            </a:r>
            <a:r>
              <a:rPr lang="it-IT" dirty="0" smtClean="0"/>
              <a:t> water</a:t>
            </a:r>
            <a:endParaRPr lang="it-IT" dirty="0"/>
          </a:p>
        </p:txBody>
      </p:sp>
      <p:sp>
        <p:nvSpPr>
          <p:cNvPr id="22" name="CasellaDiTesto 21"/>
          <p:cNvSpPr txBox="1"/>
          <p:nvPr/>
        </p:nvSpPr>
        <p:spPr>
          <a:xfrm>
            <a:off x="2187887" y="3684502"/>
            <a:ext cx="2464264" cy="369332"/>
          </a:xfrm>
          <a:prstGeom prst="rect">
            <a:avLst/>
          </a:prstGeom>
          <a:noFill/>
          <a:ln>
            <a:solidFill>
              <a:schemeClr val="bg2">
                <a:lumMod val="25000"/>
              </a:schemeClr>
            </a:solidFill>
          </a:ln>
        </p:spPr>
        <p:txBody>
          <a:bodyPr wrap="none" rtlCol="0">
            <a:spAutoFit/>
          </a:bodyPr>
          <a:lstStyle/>
          <a:p>
            <a:r>
              <a:rPr lang="it-IT" dirty="0" err="1" smtClean="0"/>
              <a:t>Need</a:t>
            </a:r>
            <a:r>
              <a:rPr lang="it-IT" dirty="0" smtClean="0"/>
              <a:t> for more </a:t>
            </a:r>
            <a:r>
              <a:rPr lang="it-IT" dirty="0" err="1" smtClean="0"/>
              <a:t>irrigation</a:t>
            </a:r>
            <a:endParaRPr lang="it-IT" dirty="0"/>
          </a:p>
        </p:txBody>
      </p:sp>
      <p:sp>
        <p:nvSpPr>
          <p:cNvPr id="23" name="CasellaDiTesto 22"/>
          <p:cNvSpPr txBox="1"/>
          <p:nvPr/>
        </p:nvSpPr>
        <p:spPr>
          <a:xfrm>
            <a:off x="2179392" y="4444869"/>
            <a:ext cx="4072012" cy="369332"/>
          </a:xfrm>
          <a:prstGeom prst="rect">
            <a:avLst/>
          </a:prstGeom>
          <a:noFill/>
          <a:ln>
            <a:solidFill>
              <a:schemeClr val="bg2">
                <a:lumMod val="25000"/>
              </a:schemeClr>
            </a:solidFill>
          </a:ln>
        </p:spPr>
        <p:txBody>
          <a:bodyPr wrap="none" rtlCol="0">
            <a:spAutoFit/>
          </a:bodyPr>
          <a:lstStyle/>
          <a:p>
            <a:r>
              <a:rPr lang="it-IT" dirty="0" err="1" smtClean="0"/>
              <a:t>Permanent</a:t>
            </a:r>
            <a:r>
              <a:rPr lang="it-IT" dirty="0" smtClean="0"/>
              <a:t> </a:t>
            </a:r>
            <a:r>
              <a:rPr lang="it-IT" dirty="0" err="1" smtClean="0"/>
              <a:t>soil</a:t>
            </a:r>
            <a:r>
              <a:rPr lang="it-IT" dirty="0" smtClean="0"/>
              <a:t> </a:t>
            </a:r>
            <a:r>
              <a:rPr lang="it-IT" dirty="0" err="1" smtClean="0"/>
              <a:t>displacement</a:t>
            </a:r>
            <a:r>
              <a:rPr lang="it-IT" dirty="0" smtClean="0"/>
              <a:t> (e.g. </a:t>
            </a:r>
            <a:r>
              <a:rPr lang="it-IT" dirty="0" err="1" smtClean="0"/>
              <a:t>gullies</a:t>
            </a:r>
            <a:r>
              <a:rPr lang="it-IT" dirty="0"/>
              <a:t>)</a:t>
            </a:r>
          </a:p>
        </p:txBody>
      </p:sp>
      <p:sp>
        <p:nvSpPr>
          <p:cNvPr id="24" name="Rettangolo arrotondato 23"/>
          <p:cNvSpPr/>
          <p:nvPr/>
        </p:nvSpPr>
        <p:spPr>
          <a:xfrm>
            <a:off x="366060" y="4421044"/>
            <a:ext cx="1584176" cy="952172"/>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Loss</a:t>
            </a:r>
            <a:r>
              <a:rPr lang="it-IT" dirty="0" smtClean="0"/>
              <a:t> of </a:t>
            </a:r>
            <a:r>
              <a:rPr lang="it-IT" dirty="0" err="1" smtClean="0"/>
              <a:t>land</a:t>
            </a:r>
            <a:r>
              <a:rPr lang="it-IT" dirty="0" smtClean="0"/>
              <a:t> and production</a:t>
            </a:r>
            <a:endParaRPr lang="it-IT" dirty="0"/>
          </a:p>
        </p:txBody>
      </p:sp>
      <p:sp>
        <p:nvSpPr>
          <p:cNvPr id="25" name="CasellaDiTesto 24"/>
          <p:cNvSpPr txBox="1"/>
          <p:nvPr/>
        </p:nvSpPr>
        <p:spPr>
          <a:xfrm>
            <a:off x="2180631" y="4820562"/>
            <a:ext cx="4189930" cy="369332"/>
          </a:xfrm>
          <a:prstGeom prst="rect">
            <a:avLst/>
          </a:prstGeom>
          <a:noFill/>
          <a:ln>
            <a:solidFill>
              <a:schemeClr val="bg2">
                <a:lumMod val="25000"/>
              </a:schemeClr>
            </a:solidFill>
          </a:ln>
        </p:spPr>
        <p:txBody>
          <a:bodyPr wrap="none" rtlCol="0">
            <a:spAutoFit/>
          </a:bodyPr>
          <a:lstStyle/>
          <a:p>
            <a:r>
              <a:rPr lang="it-IT" dirty="0" err="1" smtClean="0"/>
              <a:t>Unfavorable</a:t>
            </a:r>
            <a:r>
              <a:rPr lang="it-IT" dirty="0" smtClean="0"/>
              <a:t> </a:t>
            </a:r>
            <a:r>
              <a:rPr lang="it-IT" dirty="0" err="1" smtClean="0"/>
              <a:t>conditions</a:t>
            </a:r>
            <a:r>
              <a:rPr lang="it-IT" dirty="0" smtClean="0"/>
              <a:t> in </a:t>
            </a:r>
            <a:r>
              <a:rPr lang="it-IT" dirty="0" err="1" smtClean="0"/>
              <a:t>deposition</a:t>
            </a:r>
            <a:r>
              <a:rPr lang="it-IT" dirty="0" smtClean="0"/>
              <a:t> </a:t>
            </a:r>
            <a:r>
              <a:rPr lang="it-IT" dirty="0" err="1" smtClean="0"/>
              <a:t>areas</a:t>
            </a:r>
            <a:endParaRPr lang="it-IT" dirty="0"/>
          </a:p>
        </p:txBody>
      </p:sp>
      <p:sp>
        <p:nvSpPr>
          <p:cNvPr id="28" name="CasellaDiTesto 27"/>
          <p:cNvSpPr txBox="1"/>
          <p:nvPr/>
        </p:nvSpPr>
        <p:spPr>
          <a:xfrm>
            <a:off x="2176893" y="5198642"/>
            <a:ext cx="6126421" cy="369332"/>
          </a:xfrm>
          <a:prstGeom prst="rect">
            <a:avLst/>
          </a:prstGeom>
          <a:noFill/>
          <a:ln>
            <a:solidFill>
              <a:schemeClr val="bg2">
                <a:lumMod val="25000"/>
              </a:schemeClr>
            </a:solidFill>
          </a:ln>
        </p:spPr>
        <p:txBody>
          <a:bodyPr wrap="none" rtlCol="0">
            <a:spAutoFit/>
          </a:bodyPr>
          <a:lstStyle/>
          <a:p>
            <a:r>
              <a:rPr lang="it-IT" dirty="0" err="1" smtClean="0"/>
              <a:t>Washing</a:t>
            </a:r>
            <a:r>
              <a:rPr lang="it-IT" dirty="0" smtClean="0"/>
              <a:t> </a:t>
            </a:r>
            <a:r>
              <a:rPr lang="it-IT" dirty="0" err="1" smtClean="0"/>
              <a:t>away</a:t>
            </a:r>
            <a:r>
              <a:rPr lang="it-IT" dirty="0" smtClean="0"/>
              <a:t> of </a:t>
            </a:r>
            <a:r>
              <a:rPr lang="it-IT" dirty="0" err="1" smtClean="0"/>
              <a:t>seeds</a:t>
            </a:r>
            <a:r>
              <a:rPr lang="it-IT" dirty="0" smtClean="0"/>
              <a:t> and </a:t>
            </a:r>
            <a:r>
              <a:rPr lang="it-IT" dirty="0" err="1" smtClean="0"/>
              <a:t>seedlings</a:t>
            </a:r>
            <a:r>
              <a:rPr lang="it-IT" dirty="0" smtClean="0"/>
              <a:t>/</a:t>
            </a:r>
            <a:r>
              <a:rPr lang="it-IT" dirty="0" err="1" smtClean="0"/>
              <a:t>burial</a:t>
            </a:r>
            <a:r>
              <a:rPr lang="it-IT" dirty="0" smtClean="0"/>
              <a:t> of </a:t>
            </a:r>
            <a:r>
              <a:rPr lang="it-IT" dirty="0" err="1" smtClean="0"/>
              <a:t>seeds</a:t>
            </a:r>
            <a:r>
              <a:rPr lang="it-IT" dirty="0" smtClean="0"/>
              <a:t>/</a:t>
            </a:r>
            <a:r>
              <a:rPr lang="it-IT" dirty="0" err="1" smtClean="0"/>
              <a:t>seedlings</a:t>
            </a:r>
            <a:endParaRPr lang="it-IT" dirty="0"/>
          </a:p>
        </p:txBody>
      </p:sp>
    </p:spTree>
    <p:extLst>
      <p:ext uri="{BB962C8B-B14F-4D97-AF65-F5344CB8AC3E}">
        <p14:creationId xmlns:p14="http://schemas.microsoft.com/office/powerpoint/2010/main" val="22849877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Indirect</a:t>
            </a:r>
            <a:r>
              <a:rPr lang="it-IT" dirty="0" smtClean="0"/>
              <a:t> </a:t>
            </a:r>
            <a:r>
              <a:rPr lang="it-IT" dirty="0" err="1" smtClean="0"/>
              <a:t>effects</a:t>
            </a:r>
            <a:r>
              <a:rPr lang="it-IT" dirty="0" smtClean="0"/>
              <a:t> of </a:t>
            </a:r>
            <a:r>
              <a:rPr lang="it-IT" dirty="0" err="1" smtClean="0"/>
              <a:t>soil</a:t>
            </a:r>
            <a:r>
              <a:rPr lang="it-IT" dirty="0" smtClean="0"/>
              <a:t> </a:t>
            </a:r>
            <a:r>
              <a:rPr lang="it-IT" dirty="0" err="1" smtClean="0"/>
              <a:t>erosion</a:t>
            </a:r>
            <a:r>
              <a:rPr lang="it-IT" dirty="0" smtClean="0"/>
              <a:t> (I)</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38</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9" name="Rettangolo arrotondato 8"/>
          <p:cNvSpPr/>
          <p:nvPr/>
        </p:nvSpPr>
        <p:spPr>
          <a:xfrm>
            <a:off x="351689" y="1077198"/>
            <a:ext cx="1584176" cy="1152128"/>
          </a:xfrm>
          <a:prstGeom prst="roundRect">
            <a:avLst/>
          </a:prstGeom>
          <a:solidFill>
            <a:schemeClr val="accent6">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Costs</a:t>
            </a:r>
            <a:r>
              <a:rPr lang="it-IT" dirty="0" smtClean="0"/>
              <a:t> for </a:t>
            </a:r>
            <a:r>
              <a:rPr lang="it-IT" dirty="0" err="1" smtClean="0"/>
              <a:t>fertilizers</a:t>
            </a:r>
            <a:r>
              <a:rPr lang="it-IT" dirty="0" smtClean="0"/>
              <a:t> </a:t>
            </a:r>
            <a:endParaRPr lang="it-IT" dirty="0"/>
          </a:p>
        </p:txBody>
      </p:sp>
      <p:sp>
        <p:nvSpPr>
          <p:cNvPr id="10" name="CasellaDiTesto 9"/>
          <p:cNvSpPr txBox="1"/>
          <p:nvPr/>
        </p:nvSpPr>
        <p:spPr>
          <a:xfrm>
            <a:off x="2123728" y="1077198"/>
            <a:ext cx="3942811" cy="369332"/>
          </a:xfrm>
          <a:prstGeom prst="rect">
            <a:avLst/>
          </a:prstGeom>
          <a:noFill/>
          <a:ln>
            <a:solidFill>
              <a:schemeClr val="bg2">
                <a:lumMod val="25000"/>
              </a:schemeClr>
            </a:solidFill>
          </a:ln>
        </p:spPr>
        <p:txBody>
          <a:bodyPr wrap="none" rtlCol="0">
            <a:spAutoFit/>
          </a:bodyPr>
          <a:lstStyle/>
          <a:p>
            <a:r>
              <a:rPr lang="it-IT" dirty="0" err="1" smtClean="0"/>
              <a:t>Fertilizeers</a:t>
            </a:r>
            <a:r>
              <a:rPr lang="it-IT" dirty="0" smtClean="0"/>
              <a:t> </a:t>
            </a:r>
            <a:r>
              <a:rPr lang="it-IT" dirty="0" err="1" smtClean="0"/>
              <a:t>needed</a:t>
            </a:r>
            <a:r>
              <a:rPr lang="it-IT" dirty="0" smtClean="0"/>
              <a:t> due to </a:t>
            </a:r>
            <a:r>
              <a:rPr lang="it-IT" dirty="0" err="1" smtClean="0"/>
              <a:t>nutrients</a:t>
            </a:r>
            <a:r>
              <a:rPr lang="it-IT" dirty="0" smtClean="0"/>
              <a:t> </a:t>
            </a:r>
            <a:r>
              <a:rPr lang="it-IT" dirty="0" err="1" smtClean="0"/>
              <a:t>loss</a:t>
            </a:r>
            <a:endParaRPr lang="it-IT" dirty="0"/>
          </a:p>
        </p:txBody>
      </p:sp>
      <p:sp>
        <p:nvSpPr>
          <p:cNvPr id="14" name="CasellaDiTesto 13"/>
          <p:cNvSpPr txBox="1"/>
          <p:nvPr/>
        </p:nvSpPr>
        <p:spPr>
          <a:xfrm>
            <a:off x="2137138" y="1468596"/>
            <a:ext cx="3676904" cy="369332"/>
          </a:xfrm>
          <a:prstGeom prst="rect">
            <a:avLst/>
          </a:prstGeom>
          <a:noFill/>
          <a:ln>
            <a:solidFill>
              <a:schemeClr val="bg2">
                <a:lumMod val="25000"/>
              </a:schemeClr>
            </a:solidFill>
          </a:ln>
        </p:spPr>
        <p:txBody>
          <a:bodyPr wrap="none" rtlCol="0">
            <a:spAutoFit/>
          </a:bodyPr>
          <a:lstStyle/>
          <a:p>
            <a:r>
              <a:rPr lang="it-IT" dirty="0" err="1" smtClean="0"/>
              <a:t>Amendants</a:t>
            </a:r>
            <a:r>
              <a:rPr lang="it-IT" dirty="0" smtClean="0"/>
              <a:t> </a:t>
            </a:r>
            <a:r>
              <a:rPr lang="it-IT" dirty="0" err="1" smtClean="0"/>
              <a:t>needed</a:t>
            </a:r>
            <a:r>
              <a:rPr lang="it-IT" dirty="0" smtClean="0"/>
              <a:t> for </a:t>
            </a:r>
            <a:r>
              <a:rPr lang="it-IT" dirty="0" err="1" smtClean="0"/>
              <a:t>pH</a:t>
            </a:r>
            <a:r>
              <a:rPr lang="it-IT" dirty="0" smtClean="0"/>
              <a:t> </a:t>
            </a:r>
            <a:r>
              <a:rPr lang="it-IT" dirty="0" err="1" smtClean="0"/>
              <a:t>correction</a:t>
            </a:r>
            <a:endParaRPr lang="it-IT" dirty="0"/>
          </a:p>
        </p:txBody>
      </p:sp>
      <p:sp>
        <p:nvSpPr>
          <p:cNvPr id="12" name="CasellaDiTesto 11"/>
          <p:cNvSpPr txBox="1"/>
          <p:nvPr/>
        </p:nvSpPr>
        <p:spPr>
          <a:xfrm>
            <a:off x="251520" y="5589240"/>
            <a:ext cx="2037802" cy="369332"/>
          </a:xfrm>
          <a:prstGeom prst="rect">
            <a:avLst/>
          </a:prstGeom>
          <a:noFill/>
        </p:spPr>
        <p:txBody>
          <a:bodyPr wrap="none" rtlCol="0">
            <a:spAutoFit/>
          </a:bodyPr>
          <a:lstStyle/>
          <a:p>
            <a:r>
              <a:rPr lang="it-IT" dirty="0" smtClean="0"/>
              <a:t>From Morgan, 2005</a:t>
            </a:r>
            <a:endParaRPr lang="it-IT" dirty="0"/>
          </a:p>
        </p:txBody>
      </p:sp>
      <p:sp>
        <p:nvSpPr>
          <p:cNvPr id="17" name="CasellaDiTesto 16"/>
          <p:cNvSpPr txBox="1"/>
          <p:nvPr/>
        </p:nvSpPr>
        <p:spPr>
          <a:xfrm>
            <a:off x="2165021" y="2338247"/>
            <a:ext cx="2590261" cy="369332"/>
          </a:xfrm>
          <a:prstGeom prst="rect">
            <a:avLst/>
          </a:prstGeom>
          <a:noFill/>
          <a:ln>
            <a:solidFill>
              <a:schemeClr val="bg2">
                <a:lumMod val="25000"/>
              </a:schemeClr>
            </a:solidFill>
          </a:ln>
        </p:spPr>
        <p:txBody>
          <a:bodyPr wrap="none" rtlCol="0">
            <a:spAutoFit/>
          </a:bodyPr>
          <a:lstStyle/>
          <a:p>
            <a:r>
              <a:rPr lang="it-IT" dirty="0" err="1" smtClean="0"/>
              <a:t>Additional</a:t>
            </a:r>
            <a:r>
              <a:rPr lang="it-IT" dirty="0" smtClean="0"/>
              <a:t> </a:t>
            </a:r>
            <a:r>
              <a:rPr lang="it-IT" dirty="0" err="1" smtClean="0"/>
              <a:t>costs</a:t>
            </a:r>
            <a:r>
              <a:rPr lang="it-IT" dirty="0" smtClean="0"/>
              <a:t> for water</a:t>
            </a:r>
            <a:endParaRPr lang="it-IT" dirty="0"/>
          </a:p>
        </p:txBody>
      </p:sp>
      <p:sp>
        <p:nvSpPr>
          <p:cNvPr id="18" name="Rettangolo arrotondato 17"/>
          <p:cNvSpPr/>
          <p:nvPr/>
        </p:nvSpPr>
        <p:spPr>
          <a:xfrm>
            <a:off x="351689" y="2343063"/>
            <a:ext cx="1584176" cy="797905"/>
          </a:xfrm>
          <a:prstGeom prst="roundRect">
            <a:avLst/>
          </a:prstGeom>
          <a:solidFill>
            <a:schemeClr val="accent6">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Supplemental</a:t>
            </a:r>
            <a:r>
              <a:rPr lang="it-IT" dirty="0" smtClean="0"/>
              <a:t> </a:t>
            </a:r>
            <a:r>
              <a:rPr lang="it-IT" dirty="0" err="1" smtClean="0"/>
              <a:t>irrigation</a:t>
            </a:r>
            <a:endParaRPr lang="it-IT" dirty="0"/>
          </a:p>
        </p:txBody>
      </p:sp>
      <p:sp>
        <p:nvSpPr>
          <p:cNvPr id="19" name="CasellaDiTesto 18"/>
          <p:cNvSpPr txBox="1"/>
          <p:nvPr/>
        </p:nvSpPr>
        <p:spPr>
          <a:xfrm>
            <a:off x="2166260" y="2778526"/>
            <a:ext cx="3723070" cy="369332"/>
          </a:xfrm>
          <a:prstGeom prst="rect">
            <a:avLst/>
          </a:prstGeom>
          <a:noFill/>
          <a:ln>
            <a:solidFill>
              <a:schemeClr val="bg2">
                <a:lumMod val="25000"/>
              </a:schemeClr>
            </a:solidFill>
          </a:ln>
        </p:spPr>
        <p:txBody>
          <a:bodyPr wrap="none" rtlCol="0">
            <a:spAutoFit/>
          </a:bodyPr>
          <a:lstStyle/>
          <a:p>
            <a:r>
              <a:rPr lang="it-IT" dirty="0" err="1" smtClean="0"/>
              <a:t>Additional</a:t>
            </a:r>
            <a:r>
              <a:rPr lang="it-IT" dirty="0" smtClean="0"/>
              <a:t> </a:t>
            </a:r>
            <a:r>
              <a:rPr lang="it-IT" dirty="0" err="1" smtClean="0"/>
              <a:t>costs</a:t>
            </a:r>
            <a:r>
              <a:rPr lang="it-IT" dirty="0" smtClean="0"/>
              <a:t> for </a:t>
            </a:r>
            <a:r>
              <a:rPr lang="it-IT" dirty="0" err="1" smtClean="0"/>
              <a:t>irrigation</a:t>
            </a:r>
            <a:r>
              <a:rPr lang="it-IT" dirty="0" smtClean="0"/>
              <a:t> </a:t>
            </a:r>
            <a:r>
              <a:rPr lang="it-IT" dirty="0" err="1" smtClean="0"/>
              <a:t>facilities</a:t>
            </a:r>
            <a:endParaRPr lang="it-IT" dirty="0"/>
          </a:p>
        </p:txBody>
      </p:sp>
      <p:sp>
        <p:nvSpPr>
          <p:cNvPr id="20" name="CasellaDiTesto 19"/>
          <p:cNvSpPr txBox="1"/>
          <p:nvPr/>
        </p:nvSpPr>
        <p:spPr>
          <a:xfrm>
            <a:off x="2186648" y="3308809"/>
            <a:ext cx="4417941" cy="369332"/>
          </a:xfrm>
          <a:prstGeom prst="rect">
            <a:avLst/>
          </a:prstGeom>
          <a:noFill/>
          <a:ln>
            <a:solidFill>
              <a:schemeClr val="bg2">
                <a:lumMod val="25000"/>
              </a:schemeClr>
            </a:solidFill>
          </a:ln>
        </p:spPr>
        <p:txBody>
          <a:bodyPr wrap="none" rtlCol="0">
            <a:spAutoFit/>
          </a:bodyPr>
          <a:lstStyle/>
          <a:p>
            <a:r>
              <a:rPr lang="it-IT" dirty="0" err="1" smtClean="0"/>
              <a:t>Need</a:t>
            </a:r>
            <a:r>
              <a:rPr lang="it-IT" dirty="0" smtClean="0"/>
              <a:t> for </a:t>
            </a:r>
            <a:r>
              <a:rPr lang="it-IT" dirty="0" err="1" smtClean="0"/>
              <a:t>additional</a:t>
            </a:r>
            <a:r>
              <a:rPr lang="it-IT" dirty="0" smtClean="0"/>
              <a:t> </a:t>
            </a:r>
            <a:r>
              <a:rPr lang="it-IT" dirty="0" err="1" smtClean="0"/>
              <a:t>agrochemicals</a:t>
            </a:r>
            <a:r>
              <a:rPr lang="it-IT" dirty="0" smtClean="0"/>
              <a:t>/</a:t>
            </a:r>
            <a:r>
              <a:rPr lang="it-IT" dirty="0" err="1" smtClean="0"/>
              <a:t>pesticides</a:t>
            </a:r>
            <a:endParaRPr lang="it-IT" dirty="0"/>
          </a:p>
        </p:txBody>
      </p:sp>
      <p:sp>
        <p:nvSpPr>
          <p:cNvPr id="21" name="Rettangolo arrotondato 20"/>
          <p:cNvSpPr/>
          <p:nvPr/>
        </p:nvSpPr>
        <p:spPr>
          <a:xfrm>
            <a:off x="251520" y="3284984"/>
            <a:ext cx="1705972" cy="952172"/>
          </a:xfrm>
          <a:prstGeom prst="roundRect">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Loss</a:t>
            </a:r>
            <a:r>
              <a:rPr lang="it-IT" dirty="0" smtClean="0"/>
              <a:t> of </a:t>
            </a:r>
            <a:r>
              <a:rPr lang="it-IT" dirty="0" err="1" smtClean="0"/>
              <a:t>agrochemicals</a:t>
            </a:r>
            <a:r>
              <a:rPr lang="it-IT" dirty="0" smtClean="0"/>
              <a:t> </a:t>
            </a:r>
            <a:endParaRPr lang="it-IT" dirty="0"/>
          </a:p>
        </p:txBody>
      </p:sp>
      <p:sp>
        <p:nvSpPr>
          <p:cNvPr id="22" name="CasellaDiTesto 21"/>
          <p:cNvSpPr txBox="1"/>
          <p:nvPr/>
        </p:nvSpPr>
        <p:spPr>
          <a:xfrm>
            <a:off x="2187887" y="3684502"/>
            <a:ext cx="4412939" cy="369332"/>
          </a:xfrm>
          <a:prstGeom prst="rect">
            <a:avLst/>
          </a:prstGeom>
          <a:noFill/>
          <a:ln>
            <a:solidFill>
              <a:schemeClr val="bg2">
                <a:lumMod val="25000"/>
              </a:schemeClr>
            </a:solidFill>
          </a:ln>
        </p:spPr>
        <p:txBody>
          <a:bodyPr wrap="none" rtlCol="0">
            <a:spAutoFit/>
          </a:bodyPr>
          <a:lstStyle/>
          <a:p>
            <a:r>
              <a:rPr lang="it-IT" dirty="0" err="1" smtClean="0"/>
              <a:t>Potential</a:t>
            </a:r>
            <a:r>
              <a:rPr lang="it-IT" dirty="0" smtClean="0"/>
              <a:t> </a:t>
            </a:r>
            <a:r>
              <a:rPr lang="it-IT" dirty="0" err="1" smtClean="0"/>
              <a:t>yeld</a:t>
            </a:r>
            <a:r>
              <a:rPr lang="it-IT" dirty="0" smtClean="0"/>
              <a:t> </a:t>
            </a:r>
            <a:r>
              <a:rPr lang="it-IT" dirty="0" err="1" smtClean="0"/>
              <a:t>reductions</a:t>
            </a:r>
            <a:r>
              <a:rPr lang="it-IT" dirty="0" smtClean="0"/>
              <a:t> due to </a:t>
            </a:r>
            <a:r>
              <a:rPr lang="it-IT" dirty="0" err="1" smtClean="0"/>
              <a:t>pests</a:t>
            </a:r>
            <a:r>
              <a:rPr lang="it-IT" dirty="0" smtClean="0"/>
              <a:t> spread</a:t>
            </a:r>
            <a:endParaRPr lang="it-IT" dirty="0"/>
          </a:p>
        </p:txBody>
      </p:sp>
      <p:sp>
        <p:nvSpPr>
          <p:cNvPr id="23" name="CasellaDiTesto 22"/>
          <p:cNvSpPr txBox="1"/>
          <p:nvPr/>
        </p:nvSpPr>
        <p:spPr>
          <a:xfrm>
            <a:off x="2179392" y="4444869"/>
            <a:ext cx="6223370" cy="369332"/>
          </a:xfrm>
          <a:prstGeom prst="rect">
            <a:avLst/>
          </a:prstGeom>
          <a:noFill/>
          <a:ln>
            <a:solidFill>
              <a:schemeClr val="bg2">
                <a:lumMod val="25000"/>
              </a:schemeClr>
            </a:solidFill>
          </a:ln>
        </p:spPr>
        <p:txBody>
          <a:bodyPr wrap="none" rtlCol="0">
            <a:spAutoFit/>
          </a:bodyPr>
          <a:lstStyle/>
          <a:p>
            <a:r>
              <a:rPr lang="it-IT" dirty="0" err="1" smtClean="0"/>
              <a:t>Uneven</a:t>
            </a:r>
            <a:r>
              <a:rPr lang="it-IT" dirty="0" smtClean="0"/>
              <a:t> </a:t>
            </a:r>
            <a:r>
              <a:rPr lang="it-IT" dirty="0" err="1" smtClean="0"/>
              <a:t>soil</a:t>
            </a:r>
            <a:r>
              <a:rPr lang="it-IT" dirty="0" smtClean="0"/>
              <a:t> </a:t>
            </a:r>
            <a:r>
              <a:rPr lang="it-IT" dirty="0" err="1" smtClean="0"/>
              <a:t>fertility</a:t>
            </a:r>
            <a:r>
              <a:rPr lang="it-IT" dirty="0" smtClean="0"/>
              <a:t> due to </a:t>
            </a:r>
            <a:r>
              <a:rPr lang="it-IT" dirty="0" err="1" smtClean="0"/>
              <a:t>nutrients</a:t>
            </a:r>
            <a:r>
              <a:rPr lang="it-IT" dirty="0" smtClean="0"/>
              <a:t> and </a:t>
            </a:r>
            <a:r>
              <a:rPr lang="it-IT" dirty="0" err="1" smtClean="0"/>
              <a:t>fertilizers</a:t>
            </a:r>
            <a:r>
              <a:rPr lang="it-IT" dirty="0" smtClean="0"/>
              <a:t> </a:t>
            </a:r>
            <a:r>
              <a:rPr lang="it-IT" dirty="0" err="1" smtClean="0"/>
              <a:t>loss</a:t>
            </a:r>
            <a:r>
              <a:rPr lang="it-IT" dirty="0" smtClean="0"/>
              <a:t> by </a:t>
            </a:r>
            <a:r>
              <a:rPr lang="it-IT" dirty="0" err="1" smtClean="0"/>
              <a:t>runoff</a:t>
            </a:r>
            <a:endParaRPr lang="it-IT" dirty="0"/>
          </a:p>
        </p:txBody>
      </p:sp>
      <p:sp>
        <p:nvSpPr>
          <p:cNvPr id="24" name="Rettangolo arrotondato 23"/>
          <p:cNvSpPr/>
          <p:nvPr/>
        </p:nvSpPr>
        <p:spPr>
          <a:xfrm>
            <a:off x="366060" y="4421044"/>
            <a:ext cx="1584176" cy="952172"/>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Enhanced</a:t>
            </a:r>
            <a:r>
              <a:rPr lang="it-IT" dirty="0" smtClean="0"/>
              <a:t> </a:t>
            </a:r>
            <a:r>
              <a:rPr lang="it-IT" dirty="0" err="1" smtClean="0"/>
              <a:t>soil</a:t>
            </a:r>
            <a:r>
              <a:rPr lang="it-IT" dirty="0" smtClean="0"/>
              <a:t> </a:t>
            </a:r>
            <a:r>
              <a:rPr lang="it-IT" dirty="0" err="1" smtClean="0"/>
              <a:t>variability</a:t>
            </a:r>
            <a:endParaRPr lang="it-IT" dirty="0"/>
          </a:p>
        </p:txBody>
      </p:sp>
      <p:sp>
        <p:nvSpPr>
          <p:cNvPr id="25" name="CasellaDiTesto 24"/>
          <p:cNvSpPr txBox="1"/>
          <p:nvPr/>
        </p:nvSpPr>
        <p:spPr>
          <a:xfrm>
            <a:off x="2180631" y="4820562"/>
            <a:ext cx="5096460" cy="369332"/>
          </a:xfrm>
          <a:prstGeom prst="rect">
            <a:avLst/>
          </a:prstGeom>
          <a:noFill/>
          <a:ln>
            <a:solidFill>
              <a:schemeClr val="bg2">
                <a:lumMod val="25000"/>
              </a:schemeClr>
            </a:solidFill>
          </a:ln>
        </p:spPr>
        <p:txBody>
          <a:bodyPr wrap="none" rtlCol="0">
            <a:spAutoFit/>
          </a:bodyPr>
          <a:lstStyle/>
          <a:p>
            <a:r>
              <a:rPr lang="it-IT" dirty="0" err="1" smtClean="0"/>
              <a:t>Uneven</a:t>
            </a:r>
            <a:r>
              <a:rPr lang="it-IT" dirty="0" smtClean="0"/>
              <a:t> </a:t>
            </a:r>
            <a:r>
              <a:rPr lang="it-IT" dirty="0" err="1" smtClean="0"/>
              <a:t>soil</a:t>
            </a:r>
            <a:r>
              <a:rPr lang="it-IT" dirty="0" smtClean="0"/>
              <a:t> </a:t>
            </a:r>
            <a:r>
              <a:rPr lang="it-IT" dirty="0" err="1" smtClean="0"/>
              <a:t>esposition</a:t>
            </a:r>
            <a:r>
              <a:rPr lang="it-IT" dirty="0" smtClean="0"/>
              <a:t> and </a:t>
            </a:r>
            <a:r>
              <a:rPr lang="it-IT" dirty="0" err="1" smtClean="0"/>
              <a:t>highly</a:t>
            </a:r>
            <a:r>
              <a:rPr lang="it-IT" dirty="0" smtClean="0"/>
              <a:t> </a:t>
            </a:r>
            <a:r>
              <a:rPr lang="it-IT" dirty="0" err="1" smtClean="0"/>
              <a:t>variable</a:t>
            </a:r>
            <a:r>
              <a:rPr lang="it-IT" dirty="0" smtClean="0"/>
              <a:t> </a:t>
            </a:r>
            <a:r>
              <a:rPr lang="it-IT" dirty="0" err="1" smtClean="0"/>
              <a:t>soil</a:t>
            </a:r>
            <a:r>
              <a:rPr lang="it-IT" dirty="0" smtClean="0"/>
              <a:t> </a:t>
            </a:r>
            <a:r>
              <a:rPr lang="it-IT" dirty="0" err="1" smtClean="0"/>
              <a:t>depth</a:t>
            </a:r>
            <a:endParaRPr lang="it-IT" dirty="0"/>
          </a:p>
        </p:txBody>
      </p:sp>
      <p:sp>
        <p:nvSpPr>
          <p:cNvPr id="28" name="CasellaDiTesto 27"/>
          <p:cNvSpPr txBox="1"/>
          <p:nvPr/>
        </p:nvSpPr>
        <p:spPr>
          <a:xfrm>
            <a:off x="2176893" y="5198642"/>
            <a:ext cx="3965445" cy="369332"/>
          </a:xfrm>
          <a:prstGeom prst="rect">
            <a:avLst/>
          </a:prstGeom>
          <a:noFill/>
          <a:ln>
            <a:solidFill>
              <a:schemeClr val="bg2">
                <a:lumMod val="25000"/>
              </a:schemeClr>
            </a:solidFill>
          </a:ln>
        </p:spPr>
        <p:txBody>
          <a:bodyPr wrap="none" rtlCol="0">
            <a:spAutoFit/>
          </a:bodyPr>
          <a:lstStyle/>
          <a:p>
            <a:r>
              <a:rPr lang="it-IT" dirty="0" smtClean="0"/>
              <a:t>High </a:t>
            </a:r>
            <a:r>
              <a:rPr lang="it-IT" dirty="0" err="1" smtClean="0"/>
              <a:t>spatial</a:t>
            </a:r>
            <a:r>
              <a:rPr lang="it-IT" dirty="0" smtClean="0"/>
              <a:t> </a:t>
            </a:r>
            <a:r>
              <a:rPr lang="it-IT" dirty="0" err="1" smtClean="0"/>
              <a:t>variability</a:t>
            </a:r>
            <a:r>
              <a:rPr lang="it-IT" dirty="0" smtClean="0"/>
              <a:t> of </a:t>
            </a:r>
            <a:r>
              <a:rPr lang="it-IT" dirty="0" err="1" smtClean="0"/>
              <a:t>available</a:t>
            </a:r>
            <a:r>
              <a:rPr lang="it-IT" dirty="0" smtClean="0"/>
              <a:t> water</a:t>
            </a:r>
            <a:endParaRPr lang="it-IT" dirty="0"/>
          </a:p>
        </p:txBody>
      </p:sp>
    </p:spTree>
    <p:extLst>
      <p:ext uri="{BB962C8B-B14F-4D97-AF65-F5344CB8AC3E}">
        <p14:creationId xmlns:p14="http://schemas.microsoft.com/office/powerpoint/2010/main" val="136181788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Indirect</a:t>
            </a:r>
            <a:r>
              <a:rPr lang="it-IT" dirty="0" smtClean="0"/>
              <a:t> </a:t>
            </a:r>
            <a:r>
              <a:rPr lang="it-IT" dirty="0" err="1" smtClean="0"/>
              <a:t>effects</a:t>
            </a:r>
            <a:r>
              <a:rPr lang="it-IT" dirty="0" smtClean="0"/>
              <a:t> of </a:t>
            </a:r>
            <a:r>
              <a:rPr lang="it-IT" dirty="0" err="1" smtClean="0"/>
              <a:t>soil</a:t>
            </a:r>
            <a:r>
              <a:rPr lang="it-IT" dirty="0" smtClean="0"/>
              <a:t> </a:t>
            </a:r>
            <a:r>
              <a:rPr lang="it-IT" dirty="0" err="1" smtClean="0"/>
              <a:t>erosion</a:t>
            </a:r>
            <a:r>
              <a:rPr lang="it-IT" dirty="0" smtClean="0"/>
              <a:t> (II)</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39</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9" name="Rettangolo arrotondato 8"/>
          <p:cNvSpPr/>
          <p:nvPr/>
        </p:nvSpPr>
        <p:spPr>
          <a:xfrm>
            <a:off x="351689" y="1077198"/>
            <a:ext cx="1584176" cy="1152128"/>
          </a:xfrm>
          <a:prstGeom prst="roundRect">
            <a:avLst/>
          </a:prstGeom>
          <a:solidFill>
            <a:schemeClr val="accent6">
              <a:lumMod val="40000"/>
              <a:lumOff val="6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Time of </a:t>
            </a:r>
            <a:r>
              <a:rPr lang="it-IT" dirty="0" err="1" smtClean="0"/>
              <a:t>sowing</a:t>
            </a:r>
            <a:endParaRPr lang="it-IT" dirty="0"/>
          </a:p>
        </p:txBody>
      </p:sp>
      <p:sp>
        <p:nvSpPr>
          <p:cNvPr id="10" name="CasellaDiTesto 9"/>
          <p:cNvSpPr txBox="1"/>
          <p:nvPr/>
        </p:nvSpPr>
        <p:spPr>
          <a:xfrm>
            <a:off x="2123728" y="1077198"/>
            <a:ext cx="3796296" cy="369332"/>
          </a:xfrm>
          <a:prstGeom prst="rect">
            <a:avLst/>
          </a:prstGeom>
          <a:noFill/>
          <a:ln>
            <a:solidFill>
              <a:schemeClr val="bg2">
                <a:lumMod val="25000"/>
              </a:schemeClr>
            </a:solidFill>
          </a:ln>
        </p:spPr>
        <p:txBody>
          <a:bodyPr wrap="none" rtlCol="0">
            <a:spAutoFit/>
          </a:bodyPr>
          <a:lstStyle/>
          <a:p>
            <a:r>
              <a:rPr lang="it-IT" dirty="0" smtClean="0"/>
              <a:t>Late </a:t>
            </a:r>
            <a:r>
              <a:rPr lang="it-IT" dirty="0" err="1" smtClean="0"/>
              <a:t>sowing</a:t>
            </a:r>
            <a:r>
              <a:rPr lang="it-IT" dirty="0" smtClean="0"/>
              <a:t> </a:t>
            </a:r>
            <a:r>
              <a:rPr lang="it-IT" dirty="0" err="1" smtClean="0"/>
              <a:t>resulting</a:t>
            </a:r>
            <a:r>
              <a:rPr lang="it-IT" dirty="0" smtClean="0"/>
              <a:t> in </a:t>
            </a:r>
            <a:r>
              <a:rPr lang="it-IT" dirty="0" err="1" smtClean="0"/>
              <a:t>yeld</a:t>
            </a:r>
            <a:r>
              <a:rPr lang="it-IT" dirty="0" smtClean="0"/>
              <a:t> </a:t>
            </a:r>
            <a:r>
              <a:rPr lang="it-IT" dirty="0" err="1" smtClean="0"/>
              <a:t>reduction</a:t>
            </a:r>
            <a:endParaRPr lang="it-IT" dirty="0"/>
          </a:p>
        </p:txBody>
      </p:sp>
      <p:sp>
        <p:nvSpPr>
          <p:cNvPr id="14" name="CasellaDiTesto 13"/>
          <p:cNvSpPr txBox="1"/>
          <p:nvPr/>
        </p:nvSpPr>
        <p:spPr>
          <a:xfrm>
            <a:off x="2137138" y="1468596"/>
            <a:ext cx="5214441" cy="369332"/>
          </a:xfrm>
          <a:prstGeom prst="rect">
            <a:avLst/>
          </a:prstGeom>
          <a:noFill/>
          <a:ln>
            <a:solidFill>
              <a:schemeClr val="bg2">
                <a:lumMod val="25000"/>
              </a:schemeClr>
            </a:solidFill>
          </a:ln>
        </p:spPr>
        <p:txBody>
          <a:bodyPr wrap="none" rtlCol="0">
            <a:spAutoFit/>
          </a:bodyPr>
          <a:lstStyle/>
          <a:p>
            <a:r>
              <a:rPr lang="it-IT" dirty="0" err="1" smtClean="0"/>
              <a:t>Uneven</a:t>
            </a:r>
            <a:r>
              <a:rPr lang="it-IT" dirty="0" smtClean="0"/>
              <a:t> </a:t>
            </a:r>
            <a:r>
              <a:rPr lang="it-IT" dirty="0" err="1" smtClean="0"/>
              <a:t>crop</a:t>
            </a:r>
            <a:r>
              <a:rPr lang="it-IT" dirty="0" smtClean="0"/>
              <a:t> </a:t>
            </a:r>
            <a:r>
              <a:rPr lang="it-IT" dirty="0" err="1" smtClean="0"/>
              <a:t>maturity</a:t>
            </a:r>
            <a:r>
              <a:rPr lang="it-IT" dirty="0" smtClean="0"/>
              <a:t> </a:t>
            </a:r>
            <a:r>
              <a:rPr lang="it-IT" dirty="0" smtClean="0"/>
              <a:t>due to </a:t>
            </a:r>
            <a:r>
              <a:rPr lang="it-IT" dirty="0" err="1" smtClean="0"/>
              <a:t>enhanced</a:t>
            </a:r>
            <a:r>
              <a:rPr lang="it-IT" dirty="0" smtClean="0"/>
              <a:t> </a:t>
            </a:r>
            <a:r>
              <a:rPr lang="it-IT" dirty="0" err="1" smtClean="0"/>
              <a:t>soil</a:t>
            </a:r>
            <a:r>
              <a:rPr lang="it-IT" dirty="0" smtClean="0"/>
              <a:t> </a:t>
            </a:r>
            <a:r>
              <a:rPr lang="it-IT" dirty="0" err="1" smtClean="0"/>
              <a:t>variability</a:t>
            </a:r>
            <a:endParaRPr lang="it-IT" dirty="0"/>
          </a:p>
        </p:txBody>
      </p:sp>
      <p:sp>
        <p:nvSpPr>
          <p:cNvPr id="12" name="CasellaDiTesto 11"/>
          <p:cNvSpPr txBox="1"/>
          <p:nvPr/>
        </p:nvSpPr>
        <p:spPr>
          <a:xfrm>
            <a:off x="251520" y="5589240"/>
            <a:ext cx="2037802" cy="369332"/>
          </a:xfrm>
          <a:prstGeom prst="rect">
            <a:avLst/>
          </a:prstGeom>
          <a:noFill/>
        </p:spPr>
        <p:txBody>
          <a:bodyPr wrap="none" rtlCol="0">
            <a:spAutoFit/>
          </a:bodyPr>
          <a:lstStyle/>
          <a:p>
            <a:r>
              <a:rPr lang="it-IT" dirty="0" smtClean="0"/>
              <a:t>From Morgan, 2005</a:t>
            </a:r>
            <a:endParaRPr lang="it-IT" dirty="0"/>
          </a:p>
        </p:txBody>
      </p:sp>
      <p:sp>
        <p:nvSpPr>
          <p:cNvPr id="17" name="CasellaDiTesto 16"/>
          <p:cNvSpPr txBox="1"/>
          <p:nvPr/>
        </p:nvSpPr>
        <p:spPr>
          <a:xfrm>
            <a:off x="2165021" y="2338247"/>
            <a:ext cx="2102370" cy="369332"/>
          </a:xfrm>
          <a:prstGeom prst="rect">
            <a:avLst/>
          </a:prstGeom>
          <a:noFill/>
          <a:ln>
            <a:solidFill>
              <a:schemeClr val="bg2">
                <a:lumMod val="25000"/>
              </a:schemeClr>
            </a:solidFill>
          </a:ln>
        </p:spPr>
        <p:txBody>
          <a:bodyPr wrap="none" rtlCol="0">
            <a:spAutoFit/>
          </a:bodyPr>
          <a:lstStyle/>
          <a:p>
            <a:r>
              <a:rPr lang="it-IT" dirty="0" smtClean="0"/>
              <a:t>Direct </a:t>
            </a:r>
            <a:r>
              <a:rPr lang="it-IT" dirty="0" err="1" smtClean="0"/>
              <a:t>costs</a:t>
            </a:r>
            <a:r>
              <a:rPr lang="it-IT" dirty="0" smtClean="0"/>
              <a:t> of </a:t>
            </a:r>
            <a:r>
              <a:rPr lang="it-IT" dirty="0" err="1" smtClean="0"/>
              <a:t>seeds</a:t>
            </a:r>
            <a:endParaRPr lang="it-IT" dirty="0"/>
          </a:p>
        </p:txBody>
      </p:sp>
      <p:sp>
        <p:nvSpPr>
          <p:cNvPr id="18" name="Rettangolo arrotondato 17"/>
          <p:cNvSpPr/>
          <p:nvPr/>
        </p:nvSpPr>
        <p:spPr>
          <a:xfrm>
            <a:off x="351689" y="2343063"/>
            <a:ext cx="1584176" cy="797905"/>
          </a:xfrm>
          <a:prstGeom prst="roundRect">
            <a:avLst/>
          </a:prstGeom>
          <a:solidFill>
            <a:schemeClr val="accent6">
              <a:lumMod val="60000"/>
              <a:lumOff val="4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a:t>R</a:t>
            </a:r>
            <a:r>
              <a:rPr lang="it-IT" dirty="0" err="1" smtClean="0"/>
              <a:t>eplanting</a:t>
            </a:r>
            <a:endParaRPr lang="it-IT" dirty="0"/>
          </a:p>
        </p:txBody>
      </p:sp>
      <p:sp>
        <p:nvSpPr>
          <p:cNvPr id="19" name="CasellaDiTesto 18"/>
          <p:cNvSpPr txBox="1"/>
          <p:nvPr/>
        </p:nvSpPr>
        <p:spPr>
          <a:xfrm>
            <a:off x="2166260" y="2778526"/>
            <a:ext cx="5727915" cy="369332"/>
          </a:xfrm>
          <a:prstGeom prst="rect">
            <a:avLst/>
          </a:prstGeom>
          <a:noFill/>
          <a:ln>
            <a:solidFill>
              <a:schemeClr val="bg2">
                <a:lumMod val="25000"/>
              </a:schemeClr>
            </a:solidFill>
          </a:ln>
        </p:spPr>
        <p:txBody>
          <a:bodyPr wrap="none" rtlCol="0">
            <a:spAutoFit/>
          </a:bodyPr>
          <a:lstStyle/>
          <a:p>
            <a:r>
              <a:rPr lang="it-IT" dirty="0" err="1" smtClean="0"/>
              <a:t>Additional</a:t>
            </a:r>
            <a:r>
              <a:rPr lang="it-IT" dirty="0" smtClean="0"/>
              <a:t> </a:t>
            </a:r>
            <a:r>
              <a:rPr lang="it-IT" dirty="0" err="1" smtClean="0"/>
              <a:t>costs</a:t>
            </a:r>
            <a:r>
              <a:rPr lang="it-IT" dirty="0" smtClean="0"/>
              <a:t> </a:t>
            </a:r>
            <a:r>
              <a:rPr lang="it-IT" dirty="0" err="1" smtClean="0"/>
              <a:t>machinaries</a:t>
            </a:r>
            <a:r>
              <a:rPr lang="it-IT" dirty="0" smtClean="0"/>
              <a:t>, work, </a:t>
            </a:r>
            <a:r>
              <a:rPr lang="it-IT" dirty="0" err="1" smtClean="0"/>
              <a:t>irrigation</a:t>
            </a:r>
            <a:r>
              <a:rPr lang="it-IT" dirty="0" smtClean="0"/>
              <a:t>, </a:t>
            </a:r>
            <a:r>
              <a:rPr lang="it-IT" dirty="0" err="1" smtClean="0"/>
              <a:t>fertilizers</a:t>
            </a:r>
            <a:r>
              <a:rPr lang="it-IT" dirty="0" smtClean="0"/>
              <a:t> etc.</a:t>
            </a:r>
            <a:endParaRPr lang="it-IT" dirty="0"/>
          </a:p>
        </p:txBody>
      </p:sp>
      <p:sp>
        <p:nvSpPr>
          <p:cNvPr id="20" name="CasellaDiTesto 19"/>
          <p:cNvSpPr txBox="1"/>
          <p:nvPr/>
        </p:nvSpPr>
        <p:spPr>
          <a:xfrm>
            <a:off x="2186648" y="3308809"/>
            <a:ext cx="2516138" cy="369332"/>
          </a:xfrm>
          <a:prstGeom prst="rect">
            <a:avLst/>
          </a:prstGeom>
          <a:noFill/>
          <a:ln>
            <a:solidFill>
              <a:schemeClr val="bg2">
                <a:lumMod val="25000"/>
              </a:schemeClr>
            </a:solidFill>
          </a:ln>
        </p:spPr>
        <p:txBody>
          <a:bodyPr wrap="none" rtlCol="0">
            <a:spAutoFit/>
          </a:bodyPr>
          <a:lstStyle/>
          <a:p>
            <a:r>
              <a:rPr lang="it-IT" dirty="0" smtClean="0"/>
              <a:t>Extra </a:t>
            </a:r>
            <a:r>
              <a:rPr lang="it-IT" dirty="0" err="1" smtClean="0"/>
              <a:t>costs</a:t>
            </a:r>
            <a:r>
              <a:rPr lang="it-IT" dirty="0" smtClean="0"/>
              <a:t> for </a:t>
            </a:r>
            <a:r>
              <a:rPr lang="it-IT" dirty="0" err="1" smtClean="0"/>
              <a:t>replanting</a:t>
            </a:r>
            <a:endParaRPr lang="it-IT" dirty="0"/>
          </a:p>
        </p:txBody>
      </p:sp>
      <p:sp>
        <p:nvSpPr>
          <p:cNvPr id="21" name="Rettangolo arrotondato 20"/>
          <p:cNvSpPr/>
          <p:nvPr/>
        </p:nvSpPr>
        <p:spPr>
          <a:xfrm>
            <a:off x="251520" y="3284984"/>
            <a:ext cx="1705972" cy="952172"/>
          </a:xfrm>
          <a:prstGeom prst="roundRect">
            <a:avLst/>
          </a:prstGeom>
          <a:solidFill>
            <a:schemeClr val="accent6">
              <a:lumMod val="7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Machinery</a:t>
            </a:r>
            <a:r>
              <a:rPr lang="it-IT" dirty="0" smtClean="0"/>
              <a:t> </a:t>
            </a:r>
            <a:r>
              <a:rPr lang="it-IT" dirty="0" err="1" smtClean="0"/>
              <a:t>costs</a:t>
            </a:r>
            <a:endParaRPr lang="it-IT" dirty="0"/>
          </a:p>
        </p:txBody>
      </p:sp>
      <p:sp>
        <p:nvSpPr>
          <p:cNvPr id="22" name="CasellaDiTesto 21"/>
          <p:cNvSpPr txBox="1"/>
          <p:nvPr/>
        </p:nvSpPr>
        <p:spPr>
          <a:xfrm>
            <a:off x="2187887" y="3684502"/>
            <a:ext cx="4685578" cy="369332"/>
          </a:xfrm>
          <a:prstGeom prst="rect">
            <a:avLst/>
          </a:prstGeom>
          <a:noFill/>
          <a:ln>
            <a:solidFill>
              <a:schemeClr val="bg2">
                <a:lumMod val="25000"/>
              </a:schemeClr>
            </a:solidFill>
          </a:ln>
        </p:spPr>
        <p:txBody>
          <a:bodyPr wrap="none" rtlCol="0">
            <a:spAutoFit/>
          </a:bodyPr>
          <a:lstStyle/>
          <a:p>
            <a:r>
              <a:rPr lang="it-IT" dirty="0" err="1" smtClean="0"/>
              <a:t>Costs</a:t>
            </a:r>
            <a:r>
              <a:rPr lang="it-IT" dirty="0" smtClean="0"/>
              <a:t> due to </a:t>
            </a:r>
            <a:r>
              <a:rPr lang="it-IT" dirty="0" err="1" smtClean="0"/>
              <a:t>exposure</a:t>
            </a:r>
            <a:r>
              <a:rPr lang="it-IT" dirty="0" smtClean="0"/>
              <a:t> of </a:t>
            </a:r>
            <a:r>
              <a:rPr lang="it-IT" dirty="0" err="1" smtClean="0"/>
              <a:t>gravelly</a:t>
            </a:r>
            <a:r>
              <a:rPr lang="it-IT" dirty="0" smtClean="0"/>
              <a:t>/</a:t>
            </a:r>
            <a:r>
              <a:rPr lang="it-IT" dirty="0" err="1" smtClean="0"/>
              <a:t>stoney</a:t>
            </a:r>
            <a:r>
              <a:rPr lang="it-IT" dirty="0" smtClean="0"/>
              <a:t> </a:t>
            </a:r>
            <a:r>
              <a:rPr lang="it-IT" dirty="0" err="1" smtClean="0"/>
              <a:t>subsoil</a:t>
            </a:r>
            <a:endParaRPr lang="it-IT" dirty="0"/>
          </a:p>
        </p:txBody>
      </p:sp>
      <p:sp>
        <p:nvSpPr>
          <p:cNvPr id="23" name="CasellaDiTesto 22"/>
          <p:cNvSpPr txBox="1"/>
          <p:nvPr/>
        </p:nvSpPr>
        <p:spPr>
          <a:xfrm>
            <a:off x="2179392" y="4444869"/>
            <a:ext cx="2490425" cy="369332"/>
          </a:xfrm>
          <a:prstGeom prst="rect">
            <a:avLst/>
          </a:prstGeom>
          <a:noFill/>
          <a:ln>
            <a:solidFill>
              <a:schemeClr val="bg2">
                <a:lumMod val="25000"/>
              </a:schemeClr>
            </a:solidFill>
          </a:ln>
        </p:spPr>
        <p:txBody>
          <a:bodyPr wrap="none" rtlCol="0">
            <a:spAutoFit/>
          </a:bodyPr>
          <a:lstStyle/>
          <a:p>
            <a:r>
              <a:rPr lang="it-IT" dirty="0" err="1" smtClean="0"/>
              <a:t>Damages</a:t>
            </a:r>
            <a:r>
              <a:rPr lang="it-IT" dirty="0" smtClean="0"/>
              <a:t> to </a:t>
            </a:r>
            <a:r>
              <a:rPr lang="it-IT" dirty="0" err="1" smtClean="0"/>
              <a:t>machineries</a:t>
            </a:r>
            <a:endParaRPr lang="it-IT" dirty="0"/>
          </a:p>
        </p:txBody>
      </p:sp>
      <p:sp>
        <p:nvSpPr>
          <p:cNvPr id="24" name="Rettangolo arrotondato 23"/>
          <p:cNvSpPr/>
          <p:nvPr/>
        </p:nvSpPr>
        <p:spPr>
          <a:xfrm>
            <a:off x="366060" y="4421044"/>
            <a:ext cx="1584176" cy="952172"/>
          </a:xfrm>
          <a:prstGeom prst="roundRect">
            <a:avLst/>
          </a:prstGeom>
          <a:solidFill>
            <a:schemeClr val="accent6">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Repair</a:t>
            </a:r>
            <a:r>
              <a:rPr lang="it-IT" dirty="0" smtClean="0"/>
              <a:t> </a:t>
            </a:r>
            <a:r>
              <a:rPr lang="it-IT" dirty="0" err="1" smtClean="0"/>
              <a:t>costs</a:t>
            </a:r>
            <a:endParaRPr lang="it-IT" dirty="0"/>
          </a:p>
        </p:txBody>
      </p:sp>
      <p:sp>
        <p:nvSpPr>
          <p:cNvPr id="25" name="CasellaDiTesto 24"/>
          <p:cNvSpPr txBox="1"/>
          <p:nvPr/>
        </p:nvSpPr>
        <p:spPr>
          <a:xfrm>
            <a:off x="2180631" y="4820562"/>
            <a:ext cx="7012882" cy="369332"/>
          </a:xfrm>
          <a:prstGeom prst="rect">
            <a:avLst/>
          </a:prstGeom>
          <a:noFill/>
          <a:ln>
            <a:solidFill>
              <a:schemeClr val="bg2">
                <a:lumMod val="25000"/>
              </a:schemeClr>
            </a:solidFill>
          </a:ln>
        </p:spPr>
        <p:txBody>
          <a:bodyPr wrap="none" rtlCol="0">
            <a:spAutoFit/>
          </a:bodyPr>
          <a:lstStyle/>
          <a:p>
            <a:r>
              <a:rPr lang="it-IT" dirty="0" smtClean="0"/>
              <a:t>Extra </a:t>
            </a:r>
            <a:r>
              <a:rPr lang="it-IT" dirty="0" err="1"/>
              <a:t>m</a:t>
            </a:r>
            <a:r>
              <a:rPr lang="it-IT" dirty="0" err="1" smtClean="0"/>
              <a:t>aintenance</a:t>
            </a:r>
            <a:r>
              <a:rPr lang="it-IT" dirty="0" smtClean="0"/>
              <a:t> of </a:t>
            </a:r>
            <a:r>
              <a:rPr lang="it-IT" dirty="0" err="1" smtClean="0"/>
              <a:t>irrigation</a:t>
            </a:r>
            <a:r>
              <a:rPr lang="it-IT" dirty="0" smtClean="0"/>
              <a:t>, </a:t>
            </a:r>
            <a:r>
              <a:rPr lang="it-IT" dirty="0" err="1" smtClean="0"/>
              <a:t>soil</a:t>
            </a:r>
            <a:r>
              <a:rPr lang="it-IT" dirty="0" smtClean="0"/>
              <a:t> </a:t>
            </a:r>
            <a:r>
              <a:rPr lang="it-IT" dirty="0" err="1" smtClean="0"/>
              <a:t>conservation</a:t>
            </a:r>
            <a:r>
              <a:rPr lang="it-IT" dirty="0" smtClean="0"/>
              <a:t> and </a:t>
            </a:r>
            <a:r>
              <a:rPr lang="it-IT" dirty="0" err="1" smtClean="0"/>
              <a:t>drainage</a:t>
            </a:r>
            <a:r>
              <a:rPr lang="it-IT" dirty="0" smtClean="0"/>
              <a:t> </a:t>
            </a:r>
            <a:r>
              <a:rPr lang="it-IT" dirty="0" err="1" smtClean="0"/>
              <a:t>structures</a:t>
            </a:r>
            <a:endParaRPr lang="it-IT" dirty="0"/>
          </a:p>
        </p:txBody>
      </p:sp>
      <p:sp>
        <p:nvSpPr>
          <p:cNvPr id="28" name="CasellaDiTesto 27"/>
          <p:cNvSpPr txBox="1"/>
          <p:nvPr/>
        </p:nvSpPr>
        <p:spPr>
          <a:xfrm>
            <a:off x="2176893" y="5198642"/>
            <a:ext cx="4312847" cy="369332"/>
          </a:xfrm>
          <a:prstGeom prst="rect">
            <a:avLst/>
          </a:prstGeom>
          <a:noFill/>
          <a:ln>
            <a:solidFill>
              <a:schemeClr val="bg2">
                <a:lumMod val="25000"/>
              </a:schemeClr>
            </a:solidFill>
          </a:ln>
        </p:spPr>
        <p:txBody>
          <a:bodyPr wrap="none" rtlCol="0">
            <a:spAutoFit/>
          </a:bodyPr>
          <a:lstStyle/>
          <a:p>
            <a:r>
              <a:rPr lang="it-IT" dirty="0" err="1" smtClean="0"/>
              <a:t>Maintenance</a:t>
            </a:r>
            <a:r>
              <a:rPr lang="it-IT" dirty="0" smtClean="0"/>
              <a:t> </a:t>
            </a:r>
            <a:r>
              <a:rPr lang="it-IT" dirty="0" smtClean="0"/>
              <a:t>of </a:t>
            </a:r>
            <a:r>
              <a:rPr lang="it-IT" dirty="0" err="1" smtClean="0"/>
              <a:t>roads</a:t>
            </a:r>
            <a:r>
              <a:rPr lang="it-IT" dirty="0" smtClean="0"/>
              <a:t>, </a:t>
            </a:r>
            <a:r>
              <a:rPr lang="it-IT" dirty="0" err="1" smtClean="0"/>
              <a:t>waterways</a:t>
            </a:r>
            <a:r>
              <a:rPr lang="it-IT" dirty="0" smtClean="0"/>
              <a:t>, </a:t>
            </a:r>
            <a:r>
              <a:rPr lang="it-IT" dirty="0" err="1" smtClean="0"/>
              <a:t>bridges</a:t>
            </a:r>
            <a:r>
              <a:rPr lang="it-IT" dirty="0" smtClean="0"/>
              <a:t>…</a:t>
            </a:r>
            <a:endParaRPr lang="it-IT" dirty="0"/>
          </a:p>
        </p:txBody>
      </p:sp>
    </p:spTree>
    <p:extLst>
      <p:ext uri="{BB962C8B-B14F-4D97-AF65-F5344CB8AC3E}">
        <p14:creationId xmlns:p14="http://schemas.microsoft.com/office/powerpoint/2010/main" val="36491278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Soils</a:t>
            </a:r>
            <a:r>
              <a:rPr lang="it-IT" dirty="0" smtClean="0"/>
              <a:t> and </a:t>
            </a:r>
            <a:r>
              <a:rPr lang="it-IT" dirty="0" err="1" smtClean="0"/>
              <a:t>their</a:t>
            </a:r>
            <a:r>
              <a:rPr lang="it-IT" dirty="0" smtClean="0"/>
              <a:t> </a:t>
            </a:r>
            <a:r>
              <a:rPr lang="it-IT" dirty="0" err="1" smtClean="0"/>
              <a:t>functions</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4</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6146" name="Picture 2" descr="http://www.fao.org/assets/infographics/pdfimg/FAO-Infographic-IYS2015-soilfunctions-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980728"/>
            <a:ext cx="6840760" cy="4839839"/>
          </a:xfrm>
          <a:prstGeom prst="rect">
            <a:avLst/>
          </a:prstGeom>
          <a:noFill/>
          <a:extLst>
            <a:ext uri="{909E8E84-426E-40DD-AFC4-6F175D3DCCD1}">
              <a14:hiddenFill xmlns:a14="http://schemas.microsoft.com/office/drawing/2010/main">
                <a:solidFill>
                  <a:srgbClr val="FFFFFF"/>
                </a:solidFill>
              </a14:hiddenFill>
            </a:ext>
          </a:extLst>
        </p:spPr>
      </p:pic>
      <p:sp>
        <p:nvSpPr>
          <p:cNvPr id="3" name="Triangolo isoscele 2"/>
          <p:cNvSpPr/>
          <p:nvPr/>
        </p:nvSpPr>
        <p:spPr>
          <a:xfrm rot="18600000">
            <a:off x="5381158" y="3051293"/>
            <a:ext cx="1316040" cy="2114827"/>
          </a:xfrm>
          <a:prstGeom prst="triangle">
            <a:avLst>
              <a:gd name="adj" fmla="val 46993"/>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0931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Effects</a:t>
            </a:r>
            <a:r>
              <a:rPr lang="it-IT" dirty="0" smtClean="0"/>
              <a:t> of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40</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4295775"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1268760"/>
            <a:ext cx="2956238" cy="409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107504" y="3702036"/>
            <a:ext cx="5336782" cy="1477328"/>
          </a:xfrm>
          <a:prstGeom prst="rect">
            <a:avLst/>
          </a:prstGeom>
          <a:noFill/>
        </p:spPr>
        <p:txBody>
          <a:bodyPr wrap="none" rtlCol="0">
            <a:spAutoFit/>
          </a:bodyPr>
          <a:lstStyle/>
          <a:p>
            <a:r>
              <a:rPr lang="it-IT" dirty="0" smtClean="0"/>
              <a:t>-&gt;</a:t>
            </a:r>
            <a:r>
              <a:rPr lang="it-IT" dirty="0" err="1" smtClean="0"/>
              <a:t>Effects</a:t>
            </a:r>
            <a:r>
              <a:rPr lang="it-IT" dirty="0" smtClean="0"/>
              <a:t> of </a:t>
            </a:r>
            <a:r>
              <a:rPr lang="it-IT" dirty="0" err="1" smtClean="0"/>
              <a:t>soil</a:t>
            </a:r>
            <a:r>
              <a:rPr lang="it-IT" dirty="0" smtClean="0"/>
              <a:t> </a:t>
            </a:r>
            <a:r>
              <a:rPr lang="it-IT" dirty="0" err="1" smtClean="0"/>
              <a:t>erosion</a:t>
            </a:r>
            <a:endParaRPr lang="it-IT" dirty="0" smtClean="0"/>
          </a:p>
          <a:p>
            <a:r>
              <a:rPr lang="it-IT" dirty="0" smtClean="0"/>
              <a:t>-&gt;</a:t>
            </a:r>
            <a:r>
              <a:rPr lang="it-IT" dirty="0" err="1" smtClean="0"/>
              <a:t>Relevance</a:t>
            </a:r>
            <a:r>
              <a:rPr lang="it-IT" dirty="0" smtClean="0"/>
              <a:t> of </a:t>
            </a:r>
            <a:r>
              <a:rPr lang="it-IT" dirty="0" err="1" smtClean="0"/>
              <a:t>upstream</a:t>
            </a:r>
            <a:r>
              <a:rPr lang="it-IT" dirty="0" smtClean="0"/>
              <a:t> </a:t>
            </a:r>
            <a:r>
              <a:rPr lang="it-IT" dirty="0" err="1" smtClean="0"/>
              <a:t>farmers</a:t>
            </a:r>
            <a:r>
              <a:rPr lang="it-IT" dirty="0" smtClean="0"/>
              <a:t> </a:t>
            </a:r>
            <a:r>
              <a:rPr lang="it-IT" dirty="0" err="1" smtClean="0"/>
              <a:t>practices</a:t>
            </a:r>
            <a:endParaRPr lang="it-IT" dirty="0" smtClean="0"/>
          </a:p>
          <a:p>
            <a:r>
              <a:rPr lang="it-IT" dirty="0" smtClean="0"/>
              <a:t>-&gt;Long </a:t>
            </a:r>
            <a:r>
              <a:rPr lang="it-IT" dirty="0" err="1" smtClean="0"/>
              <a:t>term</a:t>
            </a:r>
            <a:r>
              <a:rPr lang="it-IT" dirty="0" smtClean="0"/>
              <a:t> benefits from </a:t>
            </a:r>
            <a:r>
              <a:rPr lang="it-IT" dirty="0" err="1" smtClean="0"/>
              <a:t>soil</a:t>
            </a:r>
            <a:r>
              <a:rPr lang="it-IT" dirty="0" smtClean="0"/>
              <a:t> and water </a:t>
            </a:r>
            <a:r>
              <a:rPr lang="it-IT" dirty="0" err="1" smtClean="0"/>
              <a:t>conservation</a:t>
            </a:r>
            <a:r>
              <a:rPr lang="it-IT" dirty="0" smtClean="0"/>
              <a:t> </a:t>
            </a:r>
          </a:p>
          <a:p>
            <a:r>
              <a:rPr lang="it-IT" dirty="0" err="1" smtClean="0"/>
              <a:t>measures</a:t>
            </a:r>
            <a:endParaRPr lang="it-IT" dirty="0" smtClean="0"/>
          </a:p>
          <a:p>
            <a:r>
              <a:rPr lang="it-IT" dirty="0" smtClean="0"/>
              <a:t>-&gt;</a:t>
            </a:r>
            <a:r>
              <a:rPr lang="it-IT" dirty="0" err="1" smtClean="0"/>
              <a:t>Improvement</a:t>
            </a:r>
            <a:r>
              <a:rPr lang="it-IT" dirty="0" smtClean="0"/>
              <a:t> of </a:t>
            </a:r>
            <a:r>
              <a:rPr lang="it-IT" dirty="0" err="1" smtClean="0"/>
              <a:t>Ecosystem</a:t>
            </a:r>
            <a:r>
              <a:rPr lang="it-IT" dirty="0" smtClean="0"/>
              <a:t> Services</a:t>
            </a:r>
            <a:endParaRPr lang="it-IT" dirty="0"/>
          </a:p>
        </p:txBody>
      </p:sp>
    </p:spTree>
    <p:extLst>
      <p:ext uri="{BB962C8B-B14F-4D97-AF65-F5344CB8AC3E}">
        <p14:creationId xmlns:p14="http://schemas.microsoft.com/office/powerpoint/2010/main" val="20785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Effects</a:t>
            </a:r>
            <a:r>
              <a:rPr lang="it-IT" dirty="0" smtClean="0"/>
              <a:t> of </a:t>
            </a:r>
            <a:r>
              <a:rPr lang="it-IT" dirty="0" err="1" smtClean="0"/>
              <a:t>soil</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41</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7" name="Picture 2"/>
          <p:cNvPicPr>
            <a:picLocks noChangeAspect="1" noChangeArrowheads="1"/>
          </p:cNvPicPr>
          <p:nvPr/>
        </p:nvPicPr>
        <p:blipFill>
          <a:blip r:embed="rId2" cstate="print"/>
          <a:srcRect/>
          <a:stretch>
            <a:fillRect/>
          </a:stretch>
        </p:blipFill>
        <p:spPr bwMode="auto">
          <a:xfrm>
            <a:off x="289212" y="5216988"/>
            <a:ext cx="5476875" cy="723900"/>
          </a:xfrm>
          <a:prstGeom prst="rect">
            <a:avLst/>
          </a:prstGeom>
          <a:noFill/>
          <a:ln w="9525">
            <a:noFill/>
            <a:miter lim="800000"/>
            <a:headEnd/>
            <a:tailEnd/>
          </a:ln>
        </p:spPr>
      </p:pic>
      <p:sp>
        <p:nvSpPr>
          <p:cNvPr id="8" name="CasellaDiTesto 7"/>
          <p:cNvSpPr txBox="1"/>
          <p:nvPr/>
        </p:nvSpPr>
        <p:spPr>
          <a:xfrm>
            <a:off x="5687341" y="5578938"/>
            <a:ext cx="745717" cy="276999"/>
          </a:xfrm>
          <a:prstGeom prst="rect">
            <a:avLst/>
          </a:prstGeom>
          <a:noFill/>
        </p:spPr>
        <p:txBody>
          <a:bodyPr wrap="none" rtlCol="0">
            <a:spAutoFit/>
          </a:bodyPr>
          <a:lstStyle/>
          <a:p>
            <a:r>
              <a:rPr lang="it-IT" sz="1200" dirty="0" err="1" smtClean="0"/>
              <a:t>Lal</a:t>
            </a:r>
            <a:r>
              <a:rPr lang="it-IT" sz="1200" dirty="0" smtClean="0"/>
              <a:t>, 2010</a:t>
            </a:r>
            <a:endParaRPr lang="it-IT" sz="1200" dirty="0"/>
          </a:p>
        </p:txBody>
      </p:sp>
      <p:pic>
        <p:nvPicPr>
          <p:cNvPr id="9" name="Picture 3"/>
          <p:cNvPicPr>
            <a:picLocks noChangeAspect="1" noChangeArrowheads="1"/>
          </p:cNvPicPr>
          <p:nvPr/>
        </p:nvPicPr>
        <p:blipFill>
          <a:blip r:embed="rId3" cstate="print"/>
          <a:srcRect/>
          <a:stretch>
            <a:fillRect/>
          </a:stretch>
        </p:blipFill>
        <p:spPr bwMode="auto">
          <a:xfrm>
            <a:off x="254819" y="1029012"/>
            <a:ext cx="2536364" cy="1800000"/>
          </a:xfrm>
          <a:prstGeom prst="rect">
            <a:avLst/>
          </a:prstGeom>
          <a:noFill/>
          <a:ln w="9525">
            <a:noFill/>
            <a:miter lim="800000"/>
            <a:headEnd/>
            <a:tailEnd/>
          </a:ln>
        </p:spPr>
      </p:pic>
      <p:pic>
        <p:nvPicPr>
          <p:cNvPr id="10" name="Picture 4"/>
          <p:cNvPicPr>
            <a:picLocks noChangeAspect="1" noChangeArrowheads="1"/>
          </p:cNvPicPr>
          <p:nvPr/>
        </p:nvPicPr>
        <p:blipFill>
          <a:blip r:embed="rId4" cstate="print"/>
          <a:srcRect/>
          <a:stretch>
            <a:fillRect/>
          </a:stretch>
        </p:blipFill>
        <p:spPr bwMode="auto">
          <a:xfrm>
            <a:off x="3196808" y="956804"/>
            <a:ext cx="2633966" cy="1872208"/>
          </a:xfrm>
          <a:prstGeom prst="rect">
            <a:avLst/>
          </a:prstGeom>
          <a:noFill/>
          <a:ln w="9525">
            <a:noFill/>
            <a:miter lim="800000"/>
            <a:headEnd/>
            <a:tailEnd/>
          </a:ln>
        </p:spPr>
      </p:pic>
      <p:pic>
        <p:nvPicPr>
          <p:cNvPr id="11" name="Picture 5"/>
          <p:cNvPicPr>
            <a:picLocks noChangeAspect="1" noChangeArrowheads="1"/>
          </p:cNvPicPr>
          <p:nvPr/>
        </p:nvPicPr>
        <p:blipFill>
          <a:blip r:embed="rId5" cstate="print"/>
          <a:srcRect/>
          <a:stretch>
            <a:fillRect/>
          </a:stretch>
        </p:blipFill>
        <p:spPr bwMode="auto">
          <a:xfrm>
            <a:off x="6300192" y="957556"/>
            <a:ext cx="2448272" cy="2195003"/>
          </a:xfrm>
          <a:prstGeom prst="rect">
            <a:avLst/>
          </a:prstGeom>
          <a:noFill/>
          <a:ln w="9525">
            <a:noFill/>
            <a:miter lim="800000"/>
            <a:headEnd/>
            <a:tailEnd/>
          </a:ln>
        </p:spPr>
      </p:pic>
      <p:pic>
        <p:nvPicPr>
          <p:cNvPr id="12" name="Picture 6"/>
          <p:cNvPicPr>
            <a:picLocks noChangeAspect="1" noChangeArrowheads="1"/>
          </p:cNvPicPr>
          <p:nvPr/>
        </p:nvPicPr>
        <p:blipFill>
          <a:blip r:embed="rId6" cstate="print"/>
          <a:srcRect/>
          <a:stretch>
            <a:fillRect/>
          </a:stretch>
        </p:blipFill>
        <p:spPr bwMode="auto">
          <a:xfrm>
            <a:off x="254819" y="2924944"/>
            <a:ext cx="2771799" cy="2130291"/>
          </a:xfrm>
          <a:prstGeom prst="rect">
            <a:avLst/>
          </a:prstGeom>
          <a:noFill/>
          <a:ln w="9525">
            <a:noFill/>
            <a:miter lim="800000"/>
            <a:headEnd/>
            <a:tailEnd/>
          </a:ln>
        </p:spPr>
      </p:pic>
      <p:pic>
        <p:nvPicPr>
          <p:cNvPr id="13" name="Picture 7"/>
          <p:cNvPicPr>
            <a:picLocks noChangeAspect="1" noChangeArrowheads="1"/>
          </p:cNvPicPr>
          <p:nvPr/>
        </p:nvPicPr>
        <p:blipFill>
          <a:blip r:embed="rId7" cstate="print"/>
          <a:srcRect/>
          <a:stretch>
            <a:fillRect/>
          </a:stretch>
        </p:blipFill>
        <p:spPr bwMode="auto">
          <a:xfrm>
            <a:off x="3234279" y="2938912"/>
            <a:ext cx="2664296" cy="2140172"/>
          </a:xfrm>
          <a:prstGeom prst="rect">
            <a:avLst/>
          </a:prstGeom>
          <a:noFill/>
          <a:ln w="9525">
            <a:noFill/>
            <a:miter lim="800000"/>
            <a:headEnd/>
            <a:tailEnd/>
          </a:ln>
        </p:spPr>
      </p:pic>
    </p:spTree>
    <p:extLst>
      <p:ext uri="{BB962C8B-B14F-4D97-AF65-F5344CB8AC3E}">
        <p14:creationId xmlns:p14="http://schemas.microsoft.com/office/powerpoint/2010/main" val="272138590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Erosion</a:t>
            </a:r>
            <a:r>
              <a:rPr lang="it-IT" dirty="0" smtClean="0"/>
              <a:t> </a:t>
            </a:r>
            <a:r>
              <a:rPr lang="it-IT" dirty="0" err="1" smtClean="0"/>
              <a:t>modelling</a:t>
            </a:r>
            <a:endParaRPr lang="it-IT" dirty="0"/>
          </a:p>
        </p:txBody>
      </p:sp>
      <p:sp>
        <p:nvSpPr>
          <p:cNvPr id="3" name="Segnaposto contenuto 2"/>
          <p:cNvSpPr>
            <a:spLocks noGrp="1"/>
          </p:cNvSpPr>
          <p:nvPr>
            <p:ph idx="1"/>
          </p:nvPr>
        </p:nvSpPr>
        <p:spPr/>
        <p:txBody>
          <a:bodyPr/>
          <a:lstStyle/>
          <a:p>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42</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pic>
        <p:nvPicPr>
          <p:cNvPr id="7" name="Picture 2"/>
          <p:cNvPicPr>
            <a:picLocks noChangeAspect="1" noChangeArrowheads="1"/>
          </p:cNvPicPr>
          <p:nvPr/>
        </p:nvPicPr>
        <p:blipFill>
          <a:blip r:embed="rId2" cstate="print"/>
          <a:srcRect/>
          <a:stretch>
            <a:fillRect/>
          </a:stretch>
        </p:blipFill>
        <p:spPr bwMode="auto">
          <a:xfrm>
            <a:off x="2483768" y="1052736"/>
            <a:ext cx="3528392" cy="5044200"/>
          </a:xfrm>
          <a:prstGeom prst="rect">
            <a:avLst/>
          </a:prstGeom>
          <a:noFill/>
          <a:ln w="9525">
            <a:noFill/>
            <a:miter lim="800000"/>
            <a:headEnd/>
            <a:tailEnd/>
          </a:ln>
        </p:spPr>
      </p:pic>
    </p:spTree>
    <p:extLst>
      <p:ext uri="{BB962C8B-B14F-4D97-AF65-F5344CB8AC3E}">
        <p14:creationId xmlns:p14="http://schemas.microsoft.com/office/powerpoint/2010/main" val="7829114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Erosion</a:t>
            </a:r>
            <a:r>
              <a:rPr lang="it-IT" dirty="0" smtClean="0"/>
              <a:t> </a:t>
            </a:r>
            <a:r>
              <a:rPr lang="it-IT" dirty="0" err="1" smtClean="0"/>
              <a:t>modelling</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43</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6884" y="2955122"/>
            <a:ext cx="2088232" cy="2944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64459"/>
            <a:ext cx="6858000" cy="2981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CasellaDiTesto 5"/>
          <p:cNvSpPr txBox="1"/>
          <p:nvPr/>
        </p:nvSpPr>
        <p:spPr>
          <a:xfrm>
            <a:off x="323528" y="4725144"/>
            <a:ext cx="6610977" cy="369332"/>
          </a:xfrm>
          <a:prstGeom prst="rect">
            <a:avLst/>
          </a:prstGeom>
          <a:noFill/>
        </p:spPr>
        <p:txBody>
          <a:bodyPr wrap="none" rtlCol="0">
            <a:spAutoFit/>
          </a:bodyPr>
          <a:lstStyle/>
          <a:p>
            <a:r>
              <a:rPr lang="it-IT" dirty="0" err="1" smtClean="0"/>
              <a:t>Several</a:t>
            </a:r>
            <a:r>
              <a:rPr lang="it-IT" dirty="0" smtClean="0"/>
              <a:t> </a:t>
            </a:r>
            <a:r>
              <a:rPr lang="it-IT" dirty="0" err="1" smtClean="0"/>
              <a:t>methods</a:t>
            </a:r>
            <a:r>
              <a:rPr lang="it-IT" dirty="0" smtClean="0"/>
              <a:t> </a:t>
            </a:r>
            <a:r>
              <a:rPr lang="it-IT" dirty="0" err="1" smtClean="0"/>
              <a:t>exist</a:t>
            </a:r>
            <a:r>
              <a:rPr lang="it-IT" dirty="0" smtClean="0"/>
              <a:t>, </a:t>
            </a:r>
            <a:r>
              <a:rPr lang="it-IT" dirty="0" err="1" smtClean="0"/>
              <a:t>each</a:t>
            </a:r>
            <a:r>
              <a:rPr lang="it-IT" dirty="0" smtClean="0"/>
              <a:t> of </a:t>
            </a:r>
            <a:r>
              <a:rPr lang="it-IT" dirty="0" err="1" smtClean="0"/>
              <a:t>them</a:t>
            </a:r>
            <a:r>
              <a:rPr lang="it-IT" dirty="0" smtClean="0"/>
              <a:t> with </a:t>
            </a:r>
            <a:r>
              <a:rPr lang="it-IT" dirty="0" err="1" smtClean="0"/>
              <a:t>advantages</a:t>
            </a:r>
            <a:r>
              <a:rPr lang="it-IT" dirty="0" smtClean="0"/>
              <a:t> and </a:t>
            </a:r>
            <a:r>
              <a:rPr lang="it-IT" dirty="0" err="1" smtClean="0"/>
              <a:t>limitations</a:t>
            </a:r>
            <a:endParaRPr lang="it-IT" dirty="0"/>
          </a:p>
        </p:txBody>
      </p:sp>
    </p:spTree>
    <p:extLst>
      <p:ext uri="{BB962C8B-B14F-4D97-AF65-F5344CB8AC3E}">
        <p14:creationId xmlns:p14="http://schemas.microsoft.com/office/powerpoint/2010/main" val="238190682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Soil</a:t>
            </a:r>
            <a:r>
              <a:rPr lang="it-IT" dirty="0" smtClean="0"/>
              <a:t> </a:t>
            </a:r>
            <a:r>
              <a:rPr lang="it-IT" dirty="0" err="1" smtClean="0"/>
              <a:t>erosion</a:t>
            </a:r>
            <a:r>
              <a:rPr lang="it-IT" dirty="0" smtClean="0"/>
              <a:t> </a:t>
            </a:r>
            <a:r>
              <a:rPr lang="it-IT" dirty="0" err="1" smtClean="0"/>
              <a:t>costs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44</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3" name="Rettangolo 2"/>
          <p:cNvSpPr/>
          <p:nvPr/>
        </p:nvSpPr>
        <p:spPr>
          <a:xfrm>
            <a:off x="611560" y="1628800"/>
            <a:ext cx="7704856" cy="4031873"/>
          </a:xfrm>
          <a:prstGeom prst="rect">
            <a:avLst/>
          </a:prstGeom>
        </p:spPr>
        <p:txBody>
          <a:bodyPr wrap="square">
            <a:spAutoFit/>
          </a:bodyPr>
          <a:lstStyle/>
          <a:p>
            <a:r>
              <a:rPr lang="en-US" sz="3200" dirty="0" smtClean="0"/>
              <a:t>Estimates </a:t>
            </a:r>
            <a:r>
              <a:rPr lang="en-US" sz="3200" dirty="0"/>
              <a:t>of soil erosion costs are therefore </a:t>
            </a:r>
            <a:r>
              <a:rPr lang="en-US" sz="3200" b="1" dirty="0">
                <a:solidFill>
                  <a:srgbClr val="68A340"/>
                </a:solidFill>
              </a:rPr>
              <a:t>difficult </a:t>
            </a:r>
            <a:r>
              <a:rPr lang="en-US" sz="3200" dirty="0">
                <a:solidFill>
                  <a:srgbClr val="68A340"/>
                </a:solidFill>
              </a:rPr>
              <a:t>and </a:t>
            </a:r>
            <a:r>
              <a:rPr lang="en-US" sz="3200" b="1" dirty="0">
                <a:solidFill>
                  <a:srgbClr val="68A340"/>
                </a:solidFill>
              </a:rPr>
              <a:t>complex </a:t>
            </a:r>
            <a:r>
              <a:rPr lang="en-US" sz="3200" dirty="0" smtClean="0"/>
              <a:t>because </a:t>
            </a:r>
            <a:r>
              <a:rPr lang="en-US" sz="3200" dirty="0"/>
              <a:t>the on-site effects are often compensated by the use of increased amounts of fertilizers that mask the productivity losses, and  because the </a:t>
            </a:r>
            <a:r>
              <a:rPr lang="en-US" sz="3200" b="1" dirty="0">
                <a:solidFill>
                  <a:srgbClr val="68A340"/>
                </a:solidFill>
              </a:rPr>
              <a:t>cost of environmental goods and services depends very much on the point of view of the different </a:t>
            </a:r>
            <a:r>
              <a:rPr lang="en-US" sz="3200" b="1" dirty="0" smtClean="0">
                <a:solidFill>
                  <a:srgbClr val="68A340"/>
                </a:solidFill>
              </a:rPr>
              <a:t>stakeholders</a:t>
            </a:r>
            <a:r>
              <a:rPr lang="en-US" sz="3200" dirty="0"/>
              <a:t> </a:t>
            </a:r>
            <a:r>
              <a:rPr lang="en-US" sz="3200" dirty="0" smtClean="0"/>
              <a:t>(FAO).</a:t>
            </a:r>
          </a:p>
        </p:txBody>
      </p:sp>
    </p:spTree>
    <p:extLst>
      <p:ext uri="{BB962C8B-B14F-4D97-AF65-F5344CB8AC3E}">
        <p14:creationId xmlns:p14="http://schemas.microsoft.com/office/powerpoint/2010/main" val="25945857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a:t>
            </a:r>
            <a:r>
              <a:rPr lang="it-IT" dirty="0" smtClean="0"/>
              <a:t> </a:t>
            </a:r>
            <a:r>
              <a:rPr lang="it-IT" dirty="0" err="1" smtClean="0"/>
              <a:t>erosion</a:t>
            </a:r>
            <a:r>
              <a:rPr lang="it-IT" dirty="0" smtClean="0"/>
              <a:t> </a:t>
            </a:r>
            <a:r>
              <a:rPr lang="it-IT" dirty="0" err="1" smtClean="0"/>
              <a:t>costs</a:t>
            </a:r>
            <a:r>
              <a:rPr lang="it-IT" dirty="0" smtClean="0"/>
              <a:t>: some data</a:t>
            </a:r>
            <a:endParaRPr lang="it-IT" dirty="0"/>
          </a:p>
        </p:txBody>
      </p:sp>
      <p:sp>
        <p:nvSpPr>
          <p:cNvPr id="3" name="Segnaposto contenuto 2"/>
          <p:cNvSpPr>
            <a:spLocks noGrp="1"/>
          </p:cNvSpPr>
          <p:nvPr>
            <p:ph idx="1"/>
          </p:nvPr>
        </p:nvSpPr>
        <p:spPr/>
        <p:txBody>
          <a:bodyPr>
            <a:normAutofit fontScale="70000" lnSpcReduction="20000"/>
          </a:bodyPr>
          <a:lstStyle/>
          <a:p>
            <a:r>
              <a:rPr lang="it-IT" b="1" dirty="0" smtClean="0"/>
              <a:t>USA</a:t>
            </a:r>
            <a:r>
              <a:rPr lang="it-IT" dirty="0" smtClean="0"/>
              <a:t>: </a:t>
            </a:r>
            <a:r>
              <a:rPr lang="it-IT" dirty="0" err="1" smtClean="0"/>
              <a:t>total</a:t>
            </a:r>
            <a:r>
              <a:rPr lang="it-IT" dirty="0" smtClean="0"/>
              <a:t> </a:t>
            </a:r>
            <a:r>
              <a:rPr lang="it-IT" dirty="0" err="1" smtClean="0"/>
              <a:t>costs</a:t>
            </a:r>
            <a:r>
              <a:rPr lang="it-IT" dirty="0" smtClean="0"/>
              <a:t> are in the </a:t>
            </a:r>
            <a:r>
              <a:rPr lang="it-IT" dirty="0" err="1" smtClean="0"/>
              <a:t>range</a:t>
            </a:r>
            <a:r>
              <a:rPr lang="it-IT" dirty="0" smtClean="0"/>
              <a:t> </a:t>
            </a:r>
            <a:r>
              <a:rPr lang="it-IT" b="1" dirty="0" smtClean="0"/>
              <a:t>30-40 </a:t>
            </a:r>
            <a:r>
              <a:rPr lang="it-IT" b="1" dirty="0" err="1" smtClean="0"/>
              <a:t>billion</a:t>
            </a:r>
            <a:r>
              <a:rPr lang="it-IT" b="1" dirty="0" smtClean="0"/>
              <a:t> $/y </a:t>
            </a:r>
            <a:r>
              <a:rPr lang="it-IT" dirty="0" smtClean="0"/>
              <a:t>(Uri &amp; Lewis, 1998; Pimentel et al., 1993)</a:t>
            </a:r>
          </a:p>
          <a:p>
            <a:r>
              <a:rPr lang="it-IT" b="1" dirty="0" smtClean="0"/>
              <a:t>Indonesia (Java): US$ 400 </a:t>
            </a:r>
            <a:r>
              <a:rPr lang="it-IT" b="1" dirty="0" err="1" smtClean="0"/>
              <a:t>million</a:t>
            </a:r>
            <a:r>
              <a:rPr lang="it-IT" b="1" dirty="0" smtClean="0"/>
              <a:t>/y </a:t>
            </a:r>
            <a:r>
              <a:rPr lang="it-IT" dirty="0" smtClean="0"/>
              <a:t>(</a:t>
            </a:r>
            <a:r>
              <a:rPr lang="it-IT" dirty="0" err="1" smtClean="0"/>
              <a:t>Magrath</a:t>
            </a:r>
            <a:r>
              <a:rPr lang="it-IT" dirty="0" smtClean="0"/>
              <a:t> &amp; </a:t>
            </a:r>
            <a:r>
              <a:rPr lang="it-IT" dirty="0" err="1" smtClean="0"/>
              <a:t>Arens</a:t>
            </a:r>
            <a:r>
              <a:rPr lang="it-IT" dirty="0" smtClean="0"/>
              <a:t>, 1989)</a:t>
            </a:r>
          </a:p>
          <a:p>
            <a:r>
              <a:rPr lang="it-IT" b="1" dirty="0" smtClean="0"/>
              <a:t>UK: £ 90 </a:t>
            </a:r>
            <a:r>
              <a:rPr lang="it-IT" b="1" dirty="0" err="1" smtClean="0"/>
              <a:t>million</a:t>
            </a:r>
            <a:r>
              <a:rPr lang="it-IT" b="1" dirty="0" smtClean="0"/>
              <a:t>/y </a:t>
            </a:r>
            <a:r>
              <a:rPr lang="it-IT" dirty="0" smtClean="0"/>
              <a:t>(</a:t>
            </a:r>
            <a:r>
              <a:rPr lang="it-IT" dirty="0" err="1" smtClean="0"/>
              <a:t>Env</a:t>
            </a:r>
            <a:r>
              <a:rPr lang="it-IT" dirty="0" smtClean="0"/>
              <a:t>. Agency, 2002).</a:t>
            </a:r>
          </a:p>
          <a:p>
            <a:r>
              <a:rPr lang="it-IT" dirty="0" smtClean="0"/>
              <a:t>Data from Morgan, 2005</a:t>
            </a:r>
          </a:p>
          <a:p>
            <a:r>
              <a:rPr lang="en-US" b="1" dirty="0" smtClean="0"/>
              <a:t>Mexico</a:t>
            </a:r>
            <a:r>
              <a:rPr lang="en-US" dirty="0" smtClean="0"/>
              <a:t> (2 scenarios): from US</a:t>
            </a:r>
            <a:r>
              <a:rPr lang="en-US" dirty="0"/>
              <a:t>$ 39.7 to US$ 79.4 </a:t>
            </a:r>
            <a:r>
              <a:rPr lang="en-US" dirty="0" smtClean="0"/>
              <a:t>ha</a:t>
            </a:r>
            <a:r>
              <a:rPr lang="en-US" baseline="30000" dirty="0" smtClean="0"/>
              <a:t>–1</a:t>
            </a:r>
            <a:r>
              <a:rPr lang="en-US" dirty="0" smtClean="0"/>
              <a:t> </a:t>
            </a:r>
            <a:r>
              <a:rPr lang="it-IT" dirty="0" smtClean="0"/>
              <a:t>(</a:t>
            </a:r>
            <a:r>
              <a:rPr lang="it-IT" dirty="0" err="1" smtClean="0"/>
              <a:t>Cotler</a:t>
            </a:r>
            <a:r>
              <a:rPr lang="it-IT" dirty="0" smtClean="0"/>
              <a:t> &amp; Martinez-Trinidad, 2010)</a:t>
            </a:r>
          </a:p>
          <a:p>
            <a:r>
              <a:rPr lang="it-IT" b="1" dirty="0" smtClean="0"/>
              <a:t>MALI</a:t>
            </a:r>
            <a:r>
              <a:rPr lang="it-IT" dirty="0" smtClean="0"/>
              <a:t>: </a:t>
            </a:r>
            <a:r>
              <a:rPr lang="en-US" dirty="0"/>
              <a:t>average annual yield penalties </a:t>
            </a:r>
            <a:r>
              <a:rPr lang="en-US" dirty="0" smtClean="0"/>
              <a:t>between </a:t>
            </a:r>
            <a:r>
              <a:rPr lang="en-US" dirty="0"/>
              <a:t>2 and 10 </a:t>
            </a:r>
            <a:r>
              <a:rPr lang="en-US" dirty="0" smtClean="0"/>
              <a:t>percent</a:t>
            </a:r>
          </a:p>
          <a:p>
            <a:r>
              <a:rPr lang="en-US" dirty="0" smtClean="0"/>
              <a:t>(Source: World Bank)</a:t>
            </a:r>
            <a:endParaRPr lang="it-IT" dirty="0" smtClean="0"/>
          </a:p>
          <a:p>
            <a:endParaRPr lang="it-IT" dirty="0" smtClean="0"/>
          </a:p>
          <a:p>
            <a:r>
              <a:rPr lang="en-US" dirty="0" err="1" smtClean="0"/>
              <a:t>Crosson</a:t>
            </a:r>
            <a:r>
              <a:rPr lang="en-US" dirty="0" smtClean="0"/>
              <a:t> </a:t>
            </a:r>
            <a:r>
              <a:rPr lang="en-US" dirty="0"/>
              <a:t> (Journal of Environmental Economics, 2007) estimated the </a:t>
            </a:r>
            <a:r>
              <a:rPr lang="en-US" b="1" dirty="0">
                <a:solidFill>
                  <a:srgbClr val="68A340"/>
                </a:solidFill>
              </a:rPr>
              <a:t>loss in farm income </a:t>
            </a:r>
            <a:r>
              <a:rPr lang="en-US" dirty="0"/>
              <a:t>in the USA per year at </a:t>
            </a:r>
            <a:r>
              <a:rPr lang="en-US" dirty="0" smtClean="0"/>
              <a:t>100 </a:t>
            </a:r>
            <a:r>
              <a:rPr lang="en-US" dirty="0"/>
              <a:t>million US</a:t>
            </a:r>
            <a:r>
              <a:rPr lang="en-US" dirty="0" smtClean="0"/>
              <a:t>$. </a:t>
            </a:r>
            <a:r>
              <a:rPr lang="en-US" dirty="0"/>
              <a:t>(source: FAO)</a:t>
            </a:r>
            <a:endParaRPr lang="it-IT" dirty="0"/>
          </a:p>
          <a:p>
            <a:endParaRPr lang="it-IT" dirty="0" smtClean="0"/>
          </a:p>
          <a:p>
            <a:endParaRPr lang="it-IT" dirty="0"/>
          </a:p>
        </p:txBody>
      </p:sp>
    </p:spTree>
    <p:extLst>
      <p:ext uri="{BB962C8B-B14F-4D97-AF65-F5344CB8AC3E}">
        <p14:creationId xmlns:p14="http://schemas.microsoft.com/office/powerpoint/2010/main" val="38459595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a:t>
            </a:r>
            <a:r>
              <a:rPr lang="it-IT" dirty="0" smtClean="0"/>
              <a:t> </a:t>
            </a:r>
            <a:r>
              <a:rPr lang="it-IT" dirty="0" err="1" smtClean="0"/>
              <a:t>erosion</a:t>
            </a:r>
            <a:r>
              <a:rPr lang="it-IT" dirty="0" smtClean="0"/>
              <a:t> </a:t>
            </a:r>
            <a:r>
              <a:rPr lang="it-IT" dirty="0" err="1" smtClean="0"/>
              <a:t>costs</a:t>
            </a:r>
            <a:r>
              <a:rPr lang="it-IT" dirty="0" smtClean="0"/>
              <a:t>: some data</a:t>
            </a:r>
            <a:endParaRPr lang="it-IT" dirty="0"/>
          </a:p>
        </p:txBody>
      </p:sp>
      <p:sp>
        <p:nvSpPr>
          <p:cNvPr id="4" name="CasellaDiTesto 3"/>
          <p:cNvSpPr txBox="1"/>
          <p:nvPr/>
        </p:nvSpPr>
        <p:spPr>
          <a:xfrm>
            <a:off x="611560" y="1340768"/>
            <a:ext cx="8532440" cy="3816429"/>
          </a:xfrm>
          <a:prstGeom prst="rect">
            <a:avLst/>
          </a:prstGeom>
          <a:noFill/>
        </p:spPr>
        <p:txBody>
          <a:bodyPr wrap="square" rtlCol="0">
            <a:spAutoFit/>
          </a:bodyPr>
          <a:lstStyle/>
          <a:p>
            <a:r>
              <a:rPr lang="it-IT" sz="3200" dirty="0" err="1" smtClean="0"/>
              <a:t>Stocking</a:t>
            </a:r>
            <a:r>
              <a:rPr lang="it-IT" sz="3200" dirty="0" smtClean="0"/>
              <a:t>, 1986 (in  Morgan, 2005): in </a:t>
            </a:r>
            <a:r>
              <a:rPr lang="it-IT" sz="3200" b="1" dirty="0" smtClean="0"/>
              <a:t>Zimbabwe</a:t>
            </a:r>
            <a:r>
              <a:rPr lang="it-IT" sz="3200" dirty="0" smtClean="0"/>
              <a:t>,  a </a:t>
            </a:r>
            <a:r>
              <a:rPr lang="it-IT" sz="3200" dirty="0" err="1" smtClean="0"/>
              <a:t>cost</a:t>
            </a:r>
            <a:r>
              <a:rPr lang="it-IT" sz="3200" dirty="0" smtClean="0"/>
              <a:t> of </a:t>
            </a:r>
            <a:r>
              <a:rPr lang="it-IT" sz="3200" b="1" dirty="0" smtClean="0"/>
              <a:t>US$ 1500 </a:t>
            </a:r>
            <a:r>
              <a:rPr lang="it-IT" sz="3200" b="1" dirty="0" err="1" smtClean="0"/>
              <a:t>million</a:t>
            </a:r>
            <a:r>
              <a:rPr lang="it-IT" sz="3200" b="1" dirty="0" smtClean="0"/>
              <a:t> per </a:t>
            </a:r>
            <a:r>
              <a:rPr lang="it-IT" sz="3200" b="1" dirty="0" err="1" smtClean="0"/>
              <a:t>year</a:t>
            </a:r>
            <a:r>
              <a:rPr lang="it-IT" sz="3200" b="1" dirty="0" smtClean="0"/>
              <a:t> </a:t>
            </a:r>
            <a:r>
              <a:rPr lang="it-IT" sz="3200" dirty="0" err="1" smtClean="0"/>
              <a:t>would</a:t>
            </a:r>
            <a:r>
              <a:rPr lang="it-IT" sz="3200" dirty="0" smtClean="0"/>
              <a:t> </a:t>
            </a:r>
            <a:r>
              <a:rPr lang="it-IT" sz="3200" b="1" dirty="0" smtClean="0"/>
              <a:t>compensate the </a:t>
            </a:r>
            <a:r>
              <a:rPr lang="it-IT" sz="3200" b="1" dirty="0" err="1" smtClean="0">
                <a:solidFill>
                  <a:srgbClr val="68A340"/>
                </a:solidFill>
              </a:rPr>
              <a:t>decline</a:t>
            </a:r>
            <a:r>
              <a:rPr lang="it-IT" sz="3200" b="1" dirty="0" smtClean="0">
                <a:solidFill>
                  <a:srgbClr val="68A340"/>
                </a:solidFill>
              </a:rPr>
              <a:t> of </a:t>
            </a:r>
            <a:r>
              <a:rPr lang="it-IT" sz="3200" b="1" dirty="0" err="1" smtClean="0">
                <a:solidFill>
                  <a:srgbClr val="68A340"/>
                </a:solidFill>
              </a:rPr>
              <a:t>soil</a:t>
            </a:r>
            <a:r>
              <a:rPr lang="it-IT" sz="3200" b="1" dirty="0" smtClean="0">
                <a:solidFill>
                  <a:srgbClr val="68A340"/>
                </a:solidFill>
              </a:rPr>
              <a:t> </a:t>
            </a:r>
            <a:r>
              <a:rPr lang="it-IT" sz="3200" b="1" dirty="0" err="1" smtClean="0">
                <a:solidFill>
                  <a:srgbClr val="68A340"/>
                </a:solidFill>
              </a:rPr>
              <a:t>fertility</a:t>
            </a:r>
            <a:r>
              <a:rPr lang="it-IT" sz="3200" dirty="0" smtClean="0"/>
              <a:t>.</a:t>
            </a:r>
          </a:p>
          <a:p>
            <a:r>
              <a:rPr lang="it-IT" sz="3200" dirty="0" err="1" smtClean="0"/>
              <a:t>This</a:t>
            </a:r>
            <a:r>
              <a:rPr lang="it-IT" sz="3200" dirty="0" smtClean="0"/>
              <a:t> </a:t>
            </a:r>
            <a:r>
              <a:rPr lang="it-IT" sz="3200" dirty="0" err="1" smtClean="0"/>
              <a:t>is</a:t>
            </a:r>
            <a:r>
              <a:rPr lang="it-IT" sz="3200" dirty="0" smtClean="0"/>
              <a:t> an </a:t>
            </a:r>
            <a:r>
              <a:rPr lang="it-IT" sz="3200" dirty="0" err="1" smtClean="0"/>
              <a:t>extreme</a:t>
            </a:r>
            <a:r>
              <a:rPr lang="it-IT" sz="3200" dirty="0" smtClean="0"/>
              <a:t> </a:t>
            </a:r>
            <a:r>
              <a:rPr lang="it-IT" sz="3200" dirty="0" err="1" smtClean="0"/>
              <a:t>example</a:t>
            </a:r>
            <a:r>
              <a:rPr lang="it-IT" sz="3200" dirty="0" smtClean="0"/>
              <a:t> of </a:t>
            </a:r>
            <a:r>
              <a:rPr lang="it-IT" sz="3200" b="1" dirty="0" err="1" smtClean="0">
                <a:solidFill>
                  <a:srgbClr val="68A340"/>
                </a:solidFill>
              </a:rPr>
              <a:t>hidden</a:t>
            </a:r>
            <a:r>
              <a:rPr lang="it-IT" sz="3200" b="1" dirty="0" smtClean="0">
                <a:solidFill>
                  <a:srgbClr val="68A340"/>
                </a:solidFill>
              </a:rPr>
              <a:t> </a:t>
            </a:r>
            <a:r>
              <a:rPr lang="it-IT" sz="3200" b="1" dirty="0" err="1" smtClean="0">
                <a:solidFill>
                  <a:srgbClr val="68A340"/>
                </a:solidFill>
              </a:rPr>
              <a:t>cost</a:t>
            </a:r>
            <a:r>
              <a:rPr lang="it-IT" sz="3200" dirty="0" smtClean="0"/>
              <a:t>, </a:t>
            </a:r>
            <a:r>
              <a:rPr lang="it-IT" sz="3200" dirty="0" err="1" smtClean="0"/>
              <a:t>affecting</a:t>
            </a:r>
            <a:r>
              <a:rPr lang="it-IT" sz="3200" dirty="0" smtClean="0"/>
              <a:t> </a:t>
            </a:r>
            <a:r>
              <a:rPr lang="it-IT" sz="3200" dirty="0" err="1" smtClean="0"/>
              <a:t>food</a:t>
            </a:r>
            <a:r>
              <a:rPr lang="it-IT" sz="3200" dirty="0" smtClean="0"/>
              <a:t> production, </a:t>
            </a:r>
            <a:r>
              <a:rPr lang="it-IT" sz="3200" dirty="0" err="1" smtClean="0"/>
              <a:t>food</a:t>
            </a:r>
            <a:r>
              <a:rPr lang="it-IT" sz="3200" dirty="0" smtClean="0"/>
              <a:t> security and </a:t>
            </a:r>
          </a:p>
          <a:p>
            <a:r>
              <a:rPr lang="it-IT" sz="3200" dirty="0" err="1" smtClean="0"/>
              <a:t>Resulting</a:t>
            </a:r>
            <a:r>
              <a:rPr lang="it-IT" sz="3200" dirty="0" smtClean="0"/>
              <a:t> in a </a:t>
            </a:r>
            <a:r>
              <a:rPr lang="it-IT" sz="3200" dirty="0" err="1" smtClean="0"/>
              <a:t>decline</a:t>
            </a:r>
            <a:r>
              <a:rPr lang="it-IT" sz="3200" dirty="0" smtClean="0"/>
              <a:t> in </a:t>
            </a:r>
            <a:r>
              <a:rPr lang="it-IT" sz="3200" dirty="0" err="1" smtClean="0"/>
              <a:t>land</a:t>
            </a:r>
            <a:r>
              <a:rPr lang="it-IT" sz="3200" dirty="0" smtClean="0"/>
              <a:t> </a:t>
            </a:r>
            <a:r>
              <a:rPr lang="it-IT" sz="3200" dirty="0" err="1" smtClean="0"/>
              <a:t>value</a:t>
            </a:r>
            <a:r>
              <a:rPr lang="it-IT" sz="3200" dirty="0" smtClean="0"/>
              <a:t> on the middle-long </a:t>
            </a:r>
            <a:r>
              <a:rPr lang="it-IT" sz="3200" dirty="0" err="1" smtClean="0"/>
              <a:t>term</a:t>
            </a:r>
            <a:r>
              <a:rPr lang="it-IT" sz="3200" dirty="0" smtClean="0"/>
              <a:t>.</a:t>
            </a:r>
          </a:p>
          <a:p>
            <a:endParaRPr lang="it-IT" dirty="0"/>
          </a:p>
        </p:txBody>
      </p:sp>
    </p:spTree>
    <p:extLst>
      <p:ext uri="{BB962C8B-B14F-4D97-AF65-F5344CB8AC3E}">
        <p14:creationId xmlns:p14="http://schemas.microsoft.com/office/powerpoint/2010/main" val="14124840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a:t>
            </a:r>
            <a:r>
              <a:rPr lang="it-IT" dirty="0" smtClean="0"/>
              <a:t> </a:t>
            </a:r>
            <a:r>
              <a:rPr lang="it-IT" dirty="0" err="1" smtClean="0"/>
              <a:t>erosion</a:t>
            </a:r>
            <a:r>
              <a:rPr lang="it-IT" dirty="0" smtClean="0"/>
              <a:t> and CC</a:t>
            </a:r>
            <a:endParaRPr lang="it-IT" dirty="0"/>
          </a:p>
        </p:txBody>
      </p:sp>
      <p:sp>
        <p:nvSpPr>
          <p:cNvPr id="3" name="Segnaposto contenuto 2"/>
          <p:cNvSpPr>
            <a:spLocks noGrp="1"/>
          </p:cNvSpPr>
          <p:nvPr>
            <p:ph idx="1"/>
          </p:nvPr>
        </p:nvSpPr>
        <p:spPr/>
        <p:txBody>
          <a:bodyPr>
            <a:normAutofit fontScale="85000" lnSpcReduction="10000"/>
          </a:bodyPr>
          <a:lstStyle/>
          <a:p>
            <a:r>
              <a:rPr lang="en-US" dirty="0"/>
              <a:t>Recent projections of climate scenarios (</a:t>
            </a:r>
            <a:r>
              <a:rPr lang="en-US" dirty="0" err="1"/>
              <a:t>Schroter</a:t>
            </a:r>
            <a:r>
              <a:rPr lang="en-US" dirty="0"/>
              <a:t> et al., 2005</a:t>
            </a:r>
            <a:r>
              <a:rPr lang="en-US" dirty="0" smtClean="0"/>
              <a:t>) indicated </a:t>
            </a:r>
            <a:r>
              <a:rPr lang="en-US" dirty="0"/>
              <a:t>that </a:t>
            </a:r>
            <a:r>
              <a:rPr lang="en-US" dirty="0" smtClean="0">
                <a:solidFill>
                  <a:srgbClr val="68A340"/>
                </a:solidFill>
              </a:rPr>
              <a:t>in Europe, mountains </a:t>
            </a:r>
            <a:r>
              <a:rPr lang="en-US" dirty="0">
                <a:solidFill>
                  <a:srgbClr val="68A340"/>
                </a:solidFill>
              </a:rPr>
              <a:t>will be the </a:t>
            </a:r>
            <a:r>
              <a:rPr lang="en-US" dirty="0" smtClean="0">
                <a:solidFill>
                  <a:srgbClr val="68A340"/>
                </a:solidFill>
              </a:rPr>
              <a:t>most vulnerable areas to erosion</a:t>
            </a:r>
            <a:r>
              <a:rPr lang="en-US" dirty="0" smtClean="0"/>
              <a:t>.</a:t>
            </a:r>
          </a:p>
          <a:p>
            <a:endParaRPr lang="en-US" dirty="0"/>
          </a:p>
          <a:p>
            <a:r>
              <a:rPr lang="en-US" dirty="0" smtClean="0">
                <a:solidFill>
                  <a:srgbClr val="68A340"/>
                </a:solidFill>
              </a:rPr>
              <a:t>IPCC</a:t>
            </a:r>
            <a:r>
              <a:rPr lang="en-US" dirty="0">
                <a:solidFill>
                  <a:srgbClr val="68A340"/>
                </a:solidFill>
              </a:rPr>
              <a:t>, </a:t>
            </a:r>
            <a:r>
              <a:rPr lang="en-US" dirty="0" smtClean="0">
                <a:solidFill>
                  <a:srgbClr val="68A340"/>
                </a:solidFill>
              </a:rPr>
              <a:t>2007: increase of intense storms and flash-floods is expected, with potential impacts on runoff, sediment yield, and natural hazard. </a:t>
            </a:r>
          </a:p>
          <a:p>
            <a:endParaRPr lang="en-US" dirty="0" smtClean="0">
              <a:solidFill>
                <a:srgbClr val="68A340"/>
              </a:solidFill>
            </a:endParaRPr>
          </a:p>
          <a:p>
            <a:r>
              <a:rPr lang="en-US" dirty="0"/>
              <a:t>Lal (</a:t>
            </a:r>
            <a:r>
              <a:rPr lang="en-US" dirty="0" smtClean="0"/>
              <a:t>1995): Soil </a:t>
            </a:r>
            <a:r>
              <a:rPr lang="en-US" dirty="0">
                <a:solidFill>
                  <a:srgbClr val="68A340"/>
                </a:solidFill>
              </a:rPr>
              <a:t>e</a:t>
            </a:r>
            <a:r>
              <a:rPr lang="en-US" dirty="0" smtClean="0">
                <a:solidFill>
                  <a:srgbClr val="68A340"/>
                </a:solidFill>
              </a:rPr>
              <a:t>rosion contributes significantly to CC, and CO</a:t>
            </a:r>
            <a:r>
              <a:rPr lang="en-US" baseline="-25000" dirty="0" smtClean="0">
                <a:solidFill>
                  <a:srgbClr val="68A340"/>
                </a:solidFill>
              </a:rPr>
              <a:t>2</a:t>
            </a:r>
            <a:r>
              <a:rPr lang="en-US" dirty="0" smtClean="0">
                <a:solidFill>
                  <a:srgbClr val="68A340"/>
                </a:solidFill>
              </a:rPr>
              <a:t> release </a:t>
            </a:r>
            <a:r>
              <a:rPr lang="en-US" dirty="0" smtClean="0"/>
              <a:t>into atmosphere enhances </a:t>
            </a:r>
            <a:r>
              <a:rPr lang="en-US" dirty="0"/>
              <a:t>the greenhouse effect.</a:t>
            </a:r>
            <a:endParaRPr lang="en-US" dirty="0" smtClean="0"/>
          </a:p>
        </p:txBody>
      </p:sp>
    </p:spTree>
    <p:extLst>
      <p:ext uri="{BB962C8B-B14F-4D97-AF65-F5344CB8AC3E}">
        <p14:creationId xmlns:p14="http://schemas.microsoft.com/office/powerpoint/2010/main" val="170469730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a:t>
            </a:r>
            <a:r>
              <a:rPr lang="it-IT" dirty="0" smtClean="0"/>
              <a:t> </a:t>
            </a:r>
            <a:r>
              <a:rPr lang="it-IT" dirty="0" err="1" smtClean="0"/>
              <a:t>erosion</a:t>
            </a:r>
            <a:r>
              <a:rPr lang="it-IT" dirty="0" smtClean="0"/>
              <a:t> and CC: </a:t>
            </a:r>
            <a:r>
              <a:rPr lang="it-IT" dirty="0" err="1" smtClean="0"/>
              <a:t>effects</a:t>
            </a:r>
            <a:endParaRPr lang="it-IT" dirty="0"/>
          </a:p>
        </p:txBody>
      </p:sp>
      <p:sp>
        <p:nvSpPr>
          <p:cNvPr id="3" name="Segnaposto contenuto 2"/>
          <p:cNvSpPr>
            <a:spLocks noGrp="1"/>
          </p:cNvSpPr>
          <p:nvPr>
            <p:ph idx="1"/>
          </p:nvPr>
        </p:nvSpPr>
        <p:spPr/>
        <p:txBody>
          <a:bodyPr>
            <a:normAutofit fontScale="92500" lnSpcReduction="10000"/>
          </a:bodyPr>
          <a:lstStyle/>
          <a:p>
            <a:r>
              <a:rPr lang="it-IT" dirty="0" smtClean="0"/>
              <a:t>-&gt;</a:t>
            </a:r>
            <a:r>
              <a:rPr lang="it-IT" dirty="0" err="1" smtClean="0"/>
              <a:t>Changes</a:t>
            </a:r>
            <a:r>
              <a:rPr lang="it-IT" dirty="0" smtClean="0"/>
              <a:t> in </a:t>
            </a:r>
            <a:r>
              <a:rPr lang="it-IT" dirty="0" err="1" smtClean="0"/>
              <a:t>extent</a:t>
            </a:r>
            <a:r>
              <a:rPr lang="en-US" dirty="0" smtClean="0"/>
              <a:t>, frequency and magnitude</a:t>
            </a:r>
          </a:p>
          <a:p>
            <a:pPr marL="0" indent="0">
              <a:buNone/>
            </a:pPr>
            <a:r>
              <a:rPr lang="en-US" dirty="0" smtClean="0"/>
              <a:t>of </a:t>
            </a:r>
            <a:r>
              <a:rPr lang="en-US" dirty="0"/>
              <a:t>soil erosion in a number of ways (</a:t>
            </a:r>
            <a:r>
              <a:rPr lang="en-US" dirty="0" err="1"/>
              <a:t>Pruski</a:t>
            </a:r>
            <a:r>
              <a:rPr lang="en-US" dirty="0"/>
              <a:t> and Nearing, </a:t>
            </a:r>
            <a:r>
              <a:rPr lang="en-US" dirty="0" smtClean="0"/>
              <a:t>2002; </a:t>
            </a:r>
            <a:r>
              <a:rPr lang="en-US" dirty="0" err="1" smtClean="0"/>
              <a:t>Mullan</a:t>
            </a:r>
            <a:r>
              <a:rPr lang="en-US" dirty="0" smtClean="0"/>
              <a:t>, 2013).</a:t>
            </a:r>
          </a:p>
          <a:p>
            <a:r>
              <a:rPr lang="en-US" dirty="0" smtClean="0"/>
              <a:t>-&gt;Changes in rainfall patterns</a:t>
            </a:r>
          </a:p>
          <a:p>
            <a:r>
              <a:rPr lang="en-US" dirty="0" smtClean="0"/>
              <a:t>-&gt;Changes </a:t>
            </a:r>
            <a:r>
              <a:rPr lang="en-US" dirty="0"/>
              <a:t>in rainfall </a:t>
            </a:r>
            <a:r>
              <a:rPr lang="en-US" dirty="0" err="1"/>
              <a:t>erosivity</a:t>
            </a:r>
            <a:r>
              <a:rPr lang="en-US" dirty="0"/>
              <a:t> (erosion capacity of rain</a:t>
            </a:r>
            <a:r>
              <a:rPr lang="en-US" dirty="0" smtClean="0"/>
              <a:t>)</a:t>
            </a:r>
          </a:p>
          <a:p>
            <a:r>
              <a:rPr lang="en-US" dirty="0" smtClean="0"/>
              <a:t>-&gt;Land use and land cover changes (may determine increased or decreased erosion depending on soil cover and management)</a:t>
            </a:r>
          </a:p>
          <a:p>
            <a:endParaRPr lang="en-US" dirty="0"/>
          </a:p>
          <a:p>
            <a:endParaRPr lang="en-US" dirty="0" smtClean="0"/>
          </a:p>
          <a:p>
            <a:pPr marL="0" indent="0">
              <a:buNone/>
            </a:pPr>
            <a:endParaRPr lang="en-US" dirty="0" smtClean="0"/>
          </a:p>
        </p:txBody>
      </p:sp>
    </p:spTree>
    <p:extLst>
      <p:ext uri="{BB962C8B-B14F-4D97-AF65-F5344CB8AC3E}">
        <p14:creationId xmlns:p14="http://schemas.microsoft.com/office/powerpoint/2010/main" val="17488226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a:t>
            </a:r>
            <a:r>
              <a:rPr lang="it-IT" dirty="0" smtClean="0"/>
              <a:t> </a:t>
            </a:r>
            <a:r>
              <a:rPr lang="it-IT" dirty="0" err="1" smtClean="0"/>
              <a:t>erosion</a:t>
            </a:r>
            <a:r>
              <a:rPr lang="it-IT" dirty="0" smtClean="0"/>
              <a:t> and CC</a:t>
            </a:r>
            <a:endParaRPr lang="it-IT" dirty="0"/>
          </a:p>
        </p:txBody>
      </p:sp>
      <p:sp>
        <p:nvSpPr>
          <p:cNvPr id="3" name="Segnaposto contenuto 2"/>
          <p:cNvSpPr>
            <a:spLocks noGrp="1"/>
          </p:cNvSpPr>
          <p:nvPr>
            <p:ph idx="1"/>
          </p:nvPr>
        </p:nvSpPr>
        <p:spPr/>
        <p:txBody>
          <a:bodyPr>
            <a:normAutofit lnSpcReduction="10000"/>
          </a:bodyPr>
          <a:lstStyle/>
          <a:p>
            <a:pPr marL="0" indent="0">
              <a:buNone/>
            </a:pPr>
            <a:r>
              <a:rPr lang="en-US" dirty="0" smtClean="0"/>
              <a:t>Morgan, 2005: </a:t>
            </a:r>
            <a:r>
              <a:rPr lang="en-US" i="1" dirty="0" smtClean="0">
                <a:solidFill>
                  <a:srgbClr val="68A340"/>
                </a:solidFill>
              </a:rPr>
              <a:t>“Erosion </a:t>
            </a:r>
            <a:r>
              <a:rPr lang="en-US" i="1" dirty="0">
                <a:solidFill>
                  <a:srgbClr val="68A340"/>
                </a:solidFill>
              </a:rPr>
              <a:t>control is a necessity in almost every country of the world </a:t>
            </a:r>
            <a:r>
              <a:rPr lang="en-US" i="1" dirty="0" smtClean="0">
                <a:solidFill>
                  <a:srgbClr val="68A340"/>
                </a:solidFill>
              </a:rPr>
              <a:t>under virtually </a:t>
            </a:r>
            <a:r>
              <a:rPr lang="en-US" i="1" dirty="0">
                <a:solidFill>
                  <a:srgbClr val="68A340"/>
                </a:solidFill>
              </a:rPr>
              <a:t>every type of land use. Further, eroded soils may </a:t>
            </a:r>
            <a:r>
              <a:rPr lang="en-US" i="1" dirty="0" smtClean="0">
                <a:solidFill>
                  <a:srgbClr val="68A340"/>
                </a:solidFill>
              </a:rPr>
              <a:t>loose </a:t>
            </a:r>
            <a:r>
              <a:rPr lang="en-US" i="1" dirty="0">
                <a:solidFill>
                  <a:srgbClr val="68A340"/>
                </a:solidFill>
              </a:rPr>
              <a:t>75–80 per cent of their </a:t>
            </a:r>
            <a:r>
              <a:rPr lang="en-US" i="1" dirty="0" smtClean="0">
                <a:solidFill>
                  <a:srgbClr val="68A340"/>
                </a:solidFill>
              </a:rPr>
              <a:t>carbon content</a:t>
            </a:r>
            <a:r>
              <a:rPr lang="en-US" i="1" dirty="0">
                <a:solidFill>
                  <a:srgbClr val="68A340"/>
                </a:solidFill>
              </a:rPr>
              <a:t>, with consequent emission of carbon to the atmosphere. Erosion control has the </a:t>
            </a:r>
            <a:r>
              <a:rPr lang="en-US" i="1" dirty="0" smtClean="0">
                <a:solidFill>
                  <a:srgbClr val="68A340"/>
                </a:solidFill>
              </a:rPr>
              <a:t>potential to </a:t>
            </a:r>
            <a:r>
              <a:rPr lang="en-US" i="1" dirty="0">
                <a:solidFill>
                  <a:srgbClr val="68A340"/>
                </a:solidFill>
              </a:rPr>
              <a:t>sequester carbon as well as restoring degraded soils and improving water quality</a:t>
            </a:r>
            <a:r>
              <a:rPr lang="en-US" i="1" dirty="0" smtClean="0">
                <a:solidFill>
                  <a:srgbClr val="68A340"/>
                </a:solidFill>
              </a:rPr>
              <a:t>.”</a:t>
            </a:r>
          </a:p>
          <a:p>
            <a:pPr marL="0" indent="0">
              <a:buNone/>
            </a:pPr>
            <a:endParaRPr lang="en-US" i="1" dirty="0">
              <a:solidFill>
                <a:schemeClr val="accent5">
                  <a:lumMod val="75000"/>
                </a:schemeClr>
              </a:solidFill>
            </a:endParaRPr>
          </a:p>
        </p:txBody>
      </p:sp>
    </p:spTree>
    <p:extLst>
      <p:ext uri="{BB962C8B-B14F-4D97-AF65-F5344CB8AC3E}">
        <p14:creationId xmlns:p14="http://schemas.microsoft.com/office/powerpoint/2010/main" val="10960722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Soils</a:t>
            </a:r>
            <a:r>
              <a:rPr lang="it-IT" dirty="0" smtClean="0"/>
              <a:t> and </a:t>
            </a:r>
            <a:r>
              <a:rPr lang="it-IT" dirty="0" err="1" smtClean="0"/>
              <a:t>ecosystem</a:t>
            </a:r>
            <a:r>
              <a:rPr lang="it-IT" dirty="0" smtClean="0"/>
              <a:t> </a:t>
            </a:r>
            <a:r>
              <a:rPr lang="it-IT" dirty="0" err="1" smtClean="0"/>
              <a:t>services</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5</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sp>
        <p:nvSpPr>
          <p:cNvPr id="3" name="Rettangolo arrotondato 2"/>
          <p:cNvSpPr/>
          <p:nvPr/>
        </p:nvSpPr>
        <p:spPr>
          <a:xfrm>
            <a:off x="413065" y="1196752"/>
            <a:ext cx="2592288" cy="869337"/>
          </a:xfrm>
          <a:prstGeom prst="roundRect">
            <a:avLst/>
          </a:prstGeom>
          <a:solidFill>
            <a:srgbClr val="00B050"/>
          </a:solid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Supporting</a:t>
            </a:r>
            <a:endParaRPr lang="it-IT" dirty="0"/>
          </a:p>
        </p:txBody>
      </p:sp>
      <p:sp>
        <p:nvSpPr>
          <p:cNvPr id="17" name="Rettangolo arrotondato 16"/>
          <p:cNvSpPr/>
          <p:nvPr/>
        </p:nvSpPr>
        <p:spPr>
          <a:xfrm>
            <a:off x="3275856" y="1191511"/>
            <a:ext cx="4248472" cy="797329"/>
          </a:xfrm>
          <a:prstGeom prst="roundRect">
            <a:avLst/>
          </a:prstGeom>
          <a:solidFill>
            <a:srgbClr val="9AC327"/>
          </a:solid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Primary</a:t>
            </a:r>
            <a:r>
              <a:rPr lang="it-IT" dirty="0" smtClean="0"/>
              <a:t> production,  </a:t>
            </a:r>
            <a:r>
              <a:rPr lang="it-IT" dirty="0" err="1"/>
              <a:t>n</a:t>
            </a:r>
            <a:r>
              <a:rPr lang="it-IT" dirty="0" err="1" smtClean="0"/>
              <a:t>utrients</a:t>
            </a:r>
            <a:r>
              <a:rPr lang="it-IT" dirty="0" smtClean="0"/>
              <a:t> cycling,</a:t>
            </a:r>
          </a:p>
          <a:p>
            <a:pPr algn="ctr"/>
            <a:r>
              <a:rPr lang="it-IT" dirty="0" err="1" smtClean="0"/>
              <a:t>soil</a:t>
            </a:r>
            <a:r>
              <a:rPr lang="it-IT" dirty="0" smtClean="0"/>
              <a:t> </a:t>
            </a:r>
            <a:r>
              <a:rPr lang="it-IT" dirty="0" err="1" smtClean="0"/>
              <a:t>formation</a:t>
            </a:r>
            <a:endParaRPr lang="it-IT" dirty="0" smtClean="0"/>
          </a:p>
        </p:txBody>
      </p:sp>
      <p:sp>
        <p:nvSpPr>
          <p:cNvPr id="18" name="Rettangolo arrotondato 17"/>
          <p:cNvSpPr/>
          <p:nvPr/>
        </p:nvSpPr>
        <p:spPr>
          <a:xfrm>
            <a:off x="395536" y="2276872"/>
            <a:ext cx="2592288" cy="936104"/>
          </a:xfrm>
          <a:prstGeom prst="roundRect">
            <a:avLst/>
          </a:prstGeom>
          <a:solidFill>
            <a:schemeClr val="bg2">
              <a:lumMod val="2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Provisioning</a:t>
            </a:r>
            <a:endParaRPr lang="it-IT" dirty="0"/>
          </a:p>
        </p:txBody>
      </p:sp>
      <p:sp>
        <p:nvSpPr>
          <p:cNvPr id="19" name="Rettangolo arrotondato 18"/>
          <p:cNvSpPr/>
          <p:nvPr/>
        </p:nvSpPr>
        <p:spPr>
          <a:xfrm>
            <a:off x="3347864" y="2276872"/>
            <a:ext cx="4176464" cy="972108"/>
          </a:xfrm>
          <a:prstGeom prst="roundRect">
            <a:avLst/>
          </a:prstGeom>
          <a:solidFill>
            <a:schemeClr val="bg2">
              <a:lumMod val="5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Timber</a:t>
            </a:r>
            <a:r>
              <a:rPr lang="it-IT" dirty="0" smtClean="0"/>
              <a:t>, </a:t>
            </a:r>
            <a:r>
              <a:rPr lang="it-IT" dirty="0" err="1" smtClean="0"/>
              <a:t>raw</a:t>
            </a:r>
            <a:r>
              <a:rPr lang="it-IT" dirty="0" smtClean="0"/>
              <a:t> </a:t>
            </a:r>
            <a:r>
              <a:rPr lang="it-IT" dirty="0" err="1" smtClean="0"/>
              <a:t>materials</a:t>
            </a:r>
            <a:r>
              <a:rPr lang="it-IT" dirty="0" smtClean="0"/>
              <a:t>, </a:t>
            </a:r>
            <a:r>
              <a:rPr lang="it-IT" dirty="0" err="1" smtClean="0"/>
              <a:t>fuel</a:t>
            </a:r>
            <a:r>
              <a:rPr lang="it-IT" dirty="0" smtClean="0"/>
              <a:t>, water,</a:t>
            </a:r>
          </a:p>
          <a:p>
            <a:pPr algn="ctr"/>
            <a:r>
              <a:rPr lang="it-IT" dirty="0"/>
              <a:t>h</a:t>
            </a:r>
            <a:r>
              <a:rPr lang="it-IT" dirty="0" smtClean="0"/>
              <a:t>abitat &amp; gene pool, </a:t>
            </a:r>
            <a:r>
              <a:rPr lang="it-IT" dirty="0" err="1"/>
              <a:t>s</a:t>
            </a:r>
            <a:r>
              <a:rPr lang="it-IT" dirty="0" err="1" smtClean="0"/>
              <a:t>urface</a:t>
            </a:r>
            <a:r>
              <a:rPr lang="it-IT" dirty="0" smtClean="0"/>
              <a:t> </a:t>
            </a:r>
            <a:r>
              <a:rPr lang="it-IT" dirty="0" err="1" smtClean="0"/>
              <a:t>stability</a:t>
            </a:r>
            <a:endParaRPr lang="it-IT" dirty="0" smtClean="0"/>
          </a:p>
        </p:txBody>
      </p:sp>
      <p:sp>
        <p:nvSpPr>
          <p:cNvPr id="20" name="Rettangolo arrotondato 19"/>
          <p:cNvSpPr/>
          <p:nvPr/>
        </p:nvSpPr>
        <p:spPr>
          <a:xfrm>
            <a:off x="395536" y="3573016"/>
            <a:ext cx="2592288" cy="884542"/>
          </a:xfrm>
          <a:prstGeom prst="roundRect">
            <a:avLst/>
          </a:prstGeom>
          <a:solidFill>
            <a:schemeClr val="tx2">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err="1" smtClean="0"/>
              <a:t>Regulating</a:t>
            </a:r>
            <a:endParaRPr lang="it-IT" dirty="0"/>
          </a:p>
        </p:txBody>
      </p:sp>
      <p:sp>
        <p:nvSpPr>
          <p:cNvPr id="21" name="Rettangolo arrotondato 20"/>
          <p:cNvSpPr/>
          <p:nvPr/>
        </p:nvSpPr>
        <p:spPr>
          <a:xfrm>
            <a:off x="3347864" y="3429000"/>
            <a:ext cx="4176464" cy="1008112"/>
          </a:xfrm>
          <a:prstGeom prst="roundRect">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Water </a:t>
            </a:r>
            <a:r>
              <a:rPr lang="it-IT" dirty="0" err="1" smtClean="0"/>
              <a:t>supply</a:t>
            </a:r>
            <a:r>
              <a:rPr lang="it-IT" dirty="0"/>
              <a:t> </a:t>
            </a:r>
            <a:r>
              <a:rPr lang="it-IT" dirty="0" smtClean="0"/>
              <a:t>and </a:t>
            </a:r>
            <a:r>
              <a:rPr lang="it-IT" dirty="0" err="1" smtClean="0"/>
              <a:t>quality</a:t>
            </a:r>
            <a:r>
              <a:rPr lang="it-IT" dirty="0" smtClean="0"/>
              <a:t>, C </a:t>
            </a:r>
            <a:r>
              <a:rPr lang="it-IT" dirty="0" err="1" smtClean="0"/>
              <a:t>sink</a:t>
            </a:r>
            <a:r>
              <a:rPr lang="it-IT" dirty="0" smtClean="0"/>
              <a:t>, </a:t>
            </a:r>
            <a:r>
              <a:rPr lang="it-IT" dirty="0" err="1" smtClean="0"/>
              <a:t>climate</a:t>
            </a:r>
            <a:r>
              <a:rPr lang="it-IT" dirty="0" smtClean="0"/>
              <a:t> </a:t>
            </a:r>
            <a:r>
              <a:rPr lang="it-IT" dirty="0" err="1" smtClean="0"/>
              <a:t>regulation</a:t>
            </a:r>
            <a:r>
              <a:rPr lang="it-IT" dirty="0" smtClean="0"/>
              <a:t>, </a:t>
            </a:r>
            <a:r>
              <a:rPr lang="it-IT" dirty="0" err="1" smtClean="0"/>
              <a:t>flood</a:t>
            </a:r>
            <a:r>
              <a:rPr lang="it-IT" dirty="0" smtClean="0"/>
              <a:t> control, </a:t>
            </a:r>
            <a:r>
              <a:rPr lang="it-IT" b="1" dirty="0" err="1" smtClean="0"/>
              <a:t>erosion</a:t>
            </a:r>
            <a:r>
              <a:rPr lang="it-IT" b="1" dirty="0" smtClean="0"/>
              <a:t>  control </a:t>
            </a:r>
          </a:p>
        </p:txBody>
      </p:sp>
      <p:sp>
        <p:nvSpPr>
          <p:cNvPr id="22" name="Rettangolo arrotondato 21"/>
          <p:cNvSpPr/>
          <p:nvPr/>
        </p:nvSpPr>
        <p:spPr>
          <a:xfrm>
            <a:off x="419810" y="4725144"/>
            <a:ext cx="2592288" cy="979282"/>
          </a:xfrm>
          <a:prstGeom prst="roundRect">
            <a:avLst/>
          </a:prstGeom>
          <a:solidFill>
            <a:schemeClr val="accent6">
              <a:lumMod val="75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Cultural</a:t>
            </a:r>
          </a:p>
        </p:txBody>
      </p:sp>
      <p:sp>
        <p:nvSpPr>
          <p:cNvPr id="23" name="Rettangolo arrotondato 22"/>
          <p:cNvSpPr/>
          <p:nvPr/>
        </p:nvSpPr>
        <p:spPr>
          <a:xfrm>
            <a:off x="3500264" y="4653136"/>
            <a:ext cx="4176464" cy="1008112"/>
          </a:xfrm>
          <a:prstGeom prst="roundRect">
            <a:avLst/>
          </a:prstGeom>
          <a:solidFill>
            <a:schemeClr val="accent6">
              <a:lumMod val="60000"/>
              <a:lumOff val="40000"/>
            </a:schemeClr>
          </a:solidFill>
          <a:ln>
            <a:solidFill>
              <a:srgbClr val="CC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smtClean="0"/>
              <a:t>Heritage, </a:t>
            </a:r>
            <a:r>
              <a:rPr lang="it-IT" dirty="0" err="1" smtClean="0"/>
              <a:t>aesthetic</a:t>
            </a:r>
            <a:r>
              <a:rPr lang="it-IT" dirty="0" smtClean="0"/>
              <a:t> </a:t>
            </a:r>
            <a:r>
              <a:rPr lang="it-IT" dirty="0" err="1" smtClean="0"/>
              <a:t>value</a:t>
            </a:r>
            <a:r>
              <a:rPr lang="it-IT" dirty="0" smtClean="0"/>
              <a:t>, </a:t>
            </a:r>
            <a:r>
              <a:rPr lang="it-IT" dirty="0" err="1" smtClean="0"/>
              <a:t>recreational</a:t>
            </a:r>
            <a:endParaRPr lang="it-IT" b="1" dirty="0" smtClean="0"/>
          </a:p>
        </p:txBody>
      </p:sp>
    </p:spTree>
    <p:extLst>
      <p:ext uri="{BB962C8B-B14F-4D97-AF65-F5344CB8AC3E}">
        <p14:creationId xmlns:p14="http://schemas.microsoft.com/office/powerpoint/2010/main" val="27561566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data 3"/>
          <p:cNvSpPr>
            <a:spLocks noGrp="1"/>
          </p:cNvSpPr>
          <p:nvPr>
            <p:ph type="dt" sz="half" idx="10"/>
          </p:nvPr>
        </p:nvSpPr>
        <p:spPr/>
        <p:txBody>
          <a:bodyPr/>
          <a:lstStyle/>
          <a:p>
            <a:endParaRPr lang="it-IT" dirty="0"/>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1144CC-C918-4C78-AA53-D2E259931F4F}" type="slidenum">
              <a:rPr lang="it-IT" smtClean="0"/>
              <a:t>50</a:t>
            </a:fld>
            <a:endParaRPr lang="it-IT"/>
          </a:p>
        </p:txBody>
      </p:sp>
      <p:pic>
        <p:nvPicPr>
          <p:cNvPr id="9218" name="Picture 2" descr="http://esdac.jrc.ec.europa.eu/public_path/RUSLE2015_new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18532"/>
            <a:ext cx="3714173" cy="4680000"/>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p:cNvSpPr/>
          <p:nvPr/>
        </p:nvSpPr>
        <p:spPr>
          <a:xfrm>
            <a:off x="0" y="5229200"/>
            <a:ext cx="6948264" cy="369332"/>
          </a:xfrm>
          <a:prstGeom prst="rect">
            <a:avLst/>
          </a:prstGeom>
        </p:spPr>
        <p:txBody>
          <a:bodyPr wrap="square">
            <a:spAutoFit/>
          </a:bodyPr>
          <a:lstStyle/>
          <a:p>
            <a:r>
              <a:rPr lang="it-IT" dirty="0"/>
              <a:t>http://esdac.jrc.ec.europa.eu/public_path/RUSLE2015_news.png</a:t>
            </a:r>
          </a:p>
        </p:txBody>
      </p:sp>
      <p:pic>
        <p:nvPicPr>
          <p:cNvPr id="921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8092" t="24152" r="36871" b="28888"/>
          <a:stretch/>
        </p:blipFill>
        <p:spPr bwMode="auto">
          <a:xfrm>
            <a:off x="5076056" y="1681410"/>
            <a:ext cx="3465820" cy="2611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9" name="Connettore 1 8"/>
          <p:cNvCxnSpPr/>
          <p:nvPr/>
        </p:nvCxnSpPr>
        <p:spPr>
          <a:xfrm flipV="1">
            <a:off x="1619672" y="1681410"/>
            <a:ext cx="3384376" cy="2611686"/>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a:off x="1619672" y="4293096"/>
            <a:ext cx="3456384" cy="0"/>
          </a:xfrm>
          <a:prstGeom prst="line">
            <a:avLst/>
          </a:prstGeom>
        </p:spPr>
        <p:style>
          <a:lnRef idx="1">
            <a:schemeClr val="accent1"/>
          </a:lnRef>
          <a:fillRef idx="0">
            <a:schemeClr val="accent1"/>
          </a:fillRef>
          <a:effectRef idx="0">
            <a:schemeClr val="accent1"/>
          </a:effectRef>
          <a:fontRef idx="minor">
            <a:schemeClr val="tx1"/>
          </a:fontRef>
        </p:style>
      </p:cxnSp>
      <p:sp>
        <p:nvSpPr>
          <p:cNvPr id="3" name="Titolo 2"/>
          <p:cNvSpPr>
            <a:spLocks noGrp="1"/>
          </p:cNvSpPr>
          <p:nvPr>
            <p:ph type="title"/>
          </p:nvPr>
        </p:nvSpPr>
        <p:spPr>
          <a:xfrm>
            <a:off x="467544" y="-23058"/>
            <a:ext cx="7596336" cy="764704"/>
          </a:xfrm>
        </p:spPr>
        <p:txBody>
          <a:bodyPr/>
          <a:lstStyle/>
          <a:p>
            <a:r>
              <a:rPr lang="it-IT" dirty="0" err="1" smtClean="0"/>
              <a:t>Examples</a:t>
            </a:r>
            <a:r>
              <a:rPr lang="it-IT" dirty="0" smtClean="0"/>
              <a:t> of </a:t>
            </a:r>
            <a:r>
              <a:rPr lang="it-IT" dirty="0" err="1" smtClean="0"/>
              <a:t>estimates</a:t>
            </a:r>
            <a:endParaRPr lang="it-IT" dirty="0"/>
          </a:p>
        </p:txBody>
      </p:sp>
    </p:spTree>
    <p:extLst>
      <p:ext uri="{BB962C8B-B14F-4D97-AF65-F5344CB8AC3E}">
        <p14:creationId xmlns:p14="http://schemas.microsoft.com/office/powerpoint/2010/main" val="5133859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Erosion</a:t>
            </a:r>
            <a:r>
              <a:rPr lang="it-IT" dirty="0"/>
              <a:t> </a:t>
            </a:r>
            <a:r>
              <a:rPr lang="it-IT" dirty="0" err="1"/>
              <a:t>estimation</a:t>
            </a:r>
            <a:r>
              <a:rPr lang="it-IT" dirty="0"/>
              <a:t> in mountain </a:t>
            </a:r>
            <a:r>
              <a:rPr lang="it-IT" dirty="0" err="1"/>
              <a:t>areas</a:t>
            </a:r>
            <a:r>
              <a:rPr lang="it-IT" dirty="0"/>
              <a:t>  - </a:t>
            </a:r>
            <a:r>
              <a:rPr lang="it-IT" dirty="0" err="1" smtClean="0"/>
              <a:t>radionuclides</a:t>
            </a:r>
            <a:endParaRPr lang="it-IT" dirty="0"/>
          </a:p>
        </p:txBody>
      </p:sp>
      <p:sp>
        <p:nvSpPr>
          <p:cNvPr id="3" name="Segnaposto contenuto 2"/>
          <p:cNvSpPr>
            <a:spLocks noGrp="1"/>
          </p:cNvSpPr>
          <p:nvPr>
            <p:ph idx="1"/>
          </p:nvPr>
        </p:nvSpPr>
        <p:spPr/>
        <p:txBody>
          <a:bodyPr>
            <a:normAutofit lnSpcReduction="10000"/>
          </a:bodyPr>
          <a:lstStyle/>
          <a:p>
            <a:r>
              <a:rPr lang="it-IT" dirty="0" err="1" smtClean="0"/>
              <a:t>Radionuclides</a:t>
            </a:r>
            <a:r>
              <a:rPr lang="it-IT" dirty="0" smtClean="0"/>
              <a:t> (e.g. </a:t>
            </a:r>
            <a:r>
              <a:rPr lang="it-IT" baseline="30000" dirty="0" smtClean="0"/>
              <a:t>137</a:t>
            </a:r>
            <a:r>
              <a:rPr lang="it-IT" dirty="0" smtClean="0"/>
              <a:t>Cs) </a:t>
            </a:r>
            <a:r>
              <a:rPr lang="it-IT" dirty="0" err="1" smtClean="0"/>
              <a:t>provides</a:t>
            </a:r>
            <a:r>
              <a:rPr lang="it-IT" dirty="0" smtClean="0"/>
              <a:t> </a:t>
            </a:r>
            <a:r>
              <a:rPr lang="it-IT" dirty="0" err="1" smtClean="0"/>
              <a:t>soil</a:t>
            </a:r>
            <a:r>
              <a:rPr lang="it-IT" dirty="0" smtClean="0"/>
              <a:t> </a:t>
            </a:r>
            <a:r>
              <a:rPr lang="it-IT" dirty="0" err="1" smtClean="0"/>
              <a:t>redistribution</a:t>
            </a:r>
            <a:r>
              <a:rPr lang="it-IT" dirty="0" smtClean="0"/>
              <a:t> </a:t>
            </a:r>
            <a:r>
              <a:rPr lang="it-IT" dirty="0" err="1" smtClean="0"/>
              <a:t>budgets</a:t>
            </a:r>
            <a:r>
              <a:rPr lang="it-IT" dirty="0" smtClean="0"/>
              <a:t> </a:t>
            </a:r>
            <a:r>
              <a:rPr lang="it-IT" dirty="0" err="1" smtClean="0"/>
              <a:t>after</a:t>
            </a:r>
            <a:r>
              <a:rPr lang="it-IT" dirty="0" smtClean="0"/>
              <a:t> Chernobyl </a:t>
            </a:r>
            <a:r>
              <a:rPr lang="it-IT" dirty="0" err="1" smtClean="0"/>
              <a:t>accident</a:t>
            </a:r>
            <a:r>
              <a:rPr lang="it-IT" dirty="0" smtClean="0"/>
              <a:t> (1986) in the </a:t>
            </a:r>
            <a:r>
              <a:rPr lang="it-IT" dirty="0" err="1" smtClean="0"/>
              <a:t>areas</a:t>
            </a:r>
            <a:r>
              <a:rPr lang="it-IT" dirty="0" smtClean="0"/>
              <a:t> </a:t>
            </a:r>
            <a:r>
              <a:rPr lang="it-IT" dirty="0" err="1" smtClean="0"/>
              <a:t>affected</a:t>
            </a:r>
            <a:r>
              <a:rPr lang="it-IT" dirty="0" smtClean="0"/>
              <a:t> by </a:t>
            </a:r>
            <a:r>
              <a:rPr lang="it-IT" dirty="0" err="1" smtClean="0"/>
              <a:t>radioactive</a:t>
            </a:r>
            <a:r>
              <a:rPr lang="it-IT" dirty="0" smtClean="0"/>
              <a:t> </a:t>
            </a:r>
            <a:r>
              <a:rPr lang="it-IT" dirty="0" err="1" smtClean="0"/>
              <a:t>fallout</a:t>
            </a:r>
            <a:endParaRPr lang="it-IT" dirty="0" smtClean="0"/>
          </a:p>
          <a:p>
            <a:r>
              <a:rPr lang="it-IT" dirty="0" smtClean="0"/>
              <a:t>Cs </a:t>
            </a:r>
            <a:r>
              <a:rPr lang="it-IT" dirty="0" err="1" smtClean="0"/>
              <a:t>is</a:t>
            </a:r>
            <a:r>
              <a:rPr lang="it-IT" dirty="0" smtClean="0"/>
              <a:t> </a:t>
            </a:r>
            <a:r>
              <a:rPr lang="it-IT" dirty="0" err="1" smtClean="0"/>
              <a:t>strongly</a:t>
            </a:r>
            <a:r>
              <a:rPr lang="it-IT" dirty="0" smtClean="0"/>
              <a:t> </a:t>
            </a:r>
            <a:r>
              <a:rPr lang="it-IT" dirty="0" err="1" smtClean="0"/>
              <a:t>associated</a:t>
            </a:r>
            <a:r>
              <a:rPr lang="it-IT" dirty="0" smtClean="0"/>
              <a:t> with fine </a:t>
            </a:r>
            <a:r>
              <a:rPr lang="it-IT" dirty="0" err="1" smtClean="0"/>
              <a:t>soil</a:t>
            </a:r>
            <a:r>
              <a:rPr lang="it-IT" dirty="0" smtClean="0"/>
              <a:t> </a:t>
            </a:r>
            <a:r>
              <a:rPr lang="it-IT" dirty="0" err="1" smtClean="0"/>
              <a:t>particles</a:t>
            </a:r>
            <a:r>
              <a:rPr lang="it-IT" dirty="0" smtClean="0"/>
              <a:t>, </a:t>
            </a:r>
            <a:r>
              <a:rPr lang="it-IT" dirty="0" err="1" smtClean="0"/>
              <a:t>therefore</a:t>
            </a:r>
            <a:r>
              <a:rPr lang="it-IT" dirty="0" smtClean="0"/>
              <a:t> </a:t>
            </a:r>
            <a:r>
              <a:rPr lang="it-IT" dirty="0" err="1" smtClean="0"/>
              <a:t>present-day</a:t>
            </a:r>
            <a:r>
              <a:rPr lang="it-IT" dirty="0" smtClean="0"/>
              <a:t> Cs </a:t>
            </a:r>
            <a:r>
              <a:rPr lang="it-IT" dirty="0" err="1" smtClean="0"/>
              <a:t>distribution</a:t>
            </a:r>
            <a:r>
              <a:rPr lang="it-IT" dirty="0" smtClean="0"/>
              <a:t> </a:t>
            </a:r>
            <a:r>
              <a:rPr lang="it-IT" dirty="0" err="1" smtClean="0"/>
              <a:t>may</a:t>
            </a:r>
            <a:r>
              <a:rPr lang="it-IT" dirty="0" smtClean="0"/>
              <a:t> </a:t>
            </a:r>
            <a:r>
              <a:rPr lang="it-IT" dirty="0" err="1" smtClean="0"/>
              <a:t>evidence</a:t>
            </a:r>
            <a:r>
              <a:rPr lang="it-IT" dirty="0" smtClean="0"/>
              <a:t> </a:t>
            </a:r>
            <a:r>
              <a:rPr lang="it-IT" dirty="0" err="1" smtClean="0"/>
              <a:t>erosion</a:t>
            </a:r>
            <a:r>
              <a:rPr lang="it-IT" dirty="0" smtClean="0"/>
              <a:t> and </a:t>
            </a:r>
            <a:r>
              <a:rPr lang="it-IT" dirty="0" err="1" smtClean="0"/>
              <a:t>deposition</a:t>
            </a:r>
            <a:r>
              <a:rPr lang="it-IT" dirty="0" smtClean="0"/>
              <a:t> </a:t>
            </a:r>
            <a:r>
              <a:rPr lang="it-IT" dirty="0" err="1" smtClean="0"/>
              <a:t>processes</a:t>
            </a:r>
            <a:r>
              <a:rPr lang="it-IT" dirty="0" smtClean="0"/>
              <a:t> (i.e. </a:t>
            </a:r>
            <a:r>
              <a:rPr lang="it-IT" dirty="0" err="1" smtClean="0"/>
              <a:t>soil</a:t>
            </a:r>
            <a:r>
              <a:rPr lang="it-IT" dirty="0" smtClean="0"/>
              <a:t> </a:t>
            </a:r>
            <a:r>
              <a:rPr lang="it-IT" dirty="0" err="1" smtClean="0"/>
              <a:t>redistribution</a:t>
            </a:r>
            <a:r>
              <a:rPr lang="it-IT" dirty="0" smtClean="0"/>
              <a:t> </a:t>
            </a:r>
            <a:r>
              <a:rPr lang="it-IT" dirty="0" err="1" smtClean="0"/>
              <a:t>patterns</a:t>
            </a:r>
            <a:r>
              <a:rPr lang="it-IT" dirty="0" smtClean="0"/>
              <a:t>).</a:t>
            </a:r>
            <a:endParaRPr lang="it-IT" dirty="0" smtClean="0"/>
          </a:p>
        </p:txBody>
      </p:sp>
    </p:spTree>
    <p:extLst>
      <p:ext uri="{BB962C8B-B14F-4D97-AF65-F5344CB8AC3E}">
        <p14:creationId xmlns:p14="http://schemas.microsoft.com/office/powerpoint/2010/main" val="4167240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Winter</a:t>
            </a:r>
            <a:r>
              <a:rPr lang="it-IT" dirty="0" smtClean="0"/>
              <a:t> </a:t>
            </a:r>
            <a:r>
              <a:rPr lang="it-IT" dirty="0" err="1" smtClean="0"/>
              <a:t>factor</a:t>
            </a:r>
            <a:r>
              <a:rPr lang="it-IT" dirty="0" smtClean="0"/>
              <a:t> </a:t>
            </a:r>
            <a:endParaRPr lang="it-IT" dirty="0"/>
          </a:p>
        </p:txBody>
      </p:sp>
      <p:sp>
        <p:nvSpPr>
          <p:cNvPr id="3" name="Segnaposto contenuto 2"/>
          <p:cNvSpPr>
            <a:spLocks noGrp="1"/>
          </p:cNvSpPr>
          <p:nvPr>
            <p:ph idx="1"/>
          </p:nvPr>
        </p:nvSpPr>
        <p:spPr/>
        <p:txBody>
          <a:bodyPr/>
          <a:lstStyle/>
          <a:p>
            <a:r>
              <a:rPr lang="it-IT" dirty="0" err="1" smtClean="0"/>
              <a:t>Radionuclides</a:t>
            </a:r>
            <a:r>
              <a:rPr lang="it-IT" dirty="0" smtClean="0"/>
              <a:t> </a:t>
            </a:r>
            <a:r>
              <a:rPr lang="it-IT" dirty="0" err="1" smtClean="0"/>
              <a:t>estimates</a:t>
            </a:r>
            <a:r>
              <a:rPr lang="it-IT" dirty="0" smtClean="0"/>
              <a:t> </a:t>
            </a:r>
            <a:r>
              <a:rPr lang="it-IT" dirty="0" err="1" smtClean="0"/>
              <a:t>provided</a:t>
            </a:r>
            <a:r>
              <a:rPr lang="it-IT" dirty="0" smtClean="0"/>
              <a:t> </a:t>
            </a:r>
            <a:r>
              <a:rPr lang="it-IT" dirty="0" err="1" smtClean="0"/>
              <a:t>useful</a:t>
            </a:r>
            <a:r>
              <a:rPr lang="it-IT" dirty="0" smtClean="0"/>
              <a:t> </a:t>
            </a:r>
            <a:r>
              <a:rPr lang="it-IT" dirty="0" err="1" smtClean="0"/>
              <a:t>insights</a:t>
            </a:r>
            <a:r>
              <a:rPr lang="it-IT" dirty="0" smtClean="0"/>
              <a:t> on </a:t>
            </a:r>
            <a:r>
              <a:rPr lang="it-IT" dirty="0" err="1" smtClean="0"/>
              <a:t>winter</a:t>
            </a:r>
            <a:r>
              <a:rPr lang="it-IT" dirty="0" smtClean="0"/>
              <a:t> </a:t>
            </a:r>
            <a:r>
              <a:rPr lang="it-IT" dirty="0" err="1" smtClean="0"/>
              <a:t>erosion</a:t>
            </a:r>
            <a:r>
              <a:rPr lang="it-IT" dirty="0" smtClean="0"/>
              <a:t> </a:t>
            </a:r>
          </a:p>
          <a:p>
            <a:r>
              <a:rPr lang="it-IT" dirty="0" smtClean="0"/>
              <a:t>-&gt; a </a:t>
            </a:r>
            <a:r>
              <a:rPr lang="it-IT" dirty="0" err="1" smtClean="0"/>
              <a:t>correction</a:t>
            </a:r>
            <a:r>
              <a:rPr lang="it-IT" dirty="0" smtClean="0"/>
              <a:t> </a:t>
            </a:r>
            <a:r>
              <a:rPr lang="it-IT" dirty="0" err="1" smtClean="0"/>
              <a:t>factor</a:t>
            </a:r>
            <a:r>
              <a:rPr lang="it-IT" dirty="0" smtClean="0"/>
              <a:t> </a:t>
            </a:r>
            <a:r>
              <a:rPr lang="it-IT" dirty="0" err="1" smtClean="0"/>
              <a:t>was</a:t>
            </a:r>
            <a:r>
              <a:rPr lang="it-IT" dirty="0" smtClean="0"/>
              <a:t> </a:t>
            </a:r>
            <a:r>
              <a:rPr lang="it-IT" dirty="0" err="1" smtClean="0"/>
              <a:t>proposed</a:t>
            </a:r>
            <a:r>
              <a:rPr lang="it-IT" dirty="0" smtClean="0"/>
              <a:t> (W-</a:t>
            </a:r>
            <a:r>
              <a:rPr lang="it-IT" dirty="0" err="1" smtClean="0"/>
              <a:t>winter</a:t>
            </a:r>
            <a:r>
              <a:rPr lang="it-IT" dirty="0" smtClean="0"/>
              <a:t> </a:t>
            </a:r>
            <a:r>
              <a:rPr lang="it-IT" dirty="0" err="1" smtClean="0"/>
              <a:t>factor</a:t>
            </a:r>
            <a:r>
              <a:rPr lang="it-IT" dirty="0" smtClean="0"/>
              <a:t>) in </a:t>
            </a:r>
            <a:r>
              <a:rPr lang="it-IT" dirty="0" err="1" smtClean="0"/>
              <a:t>order</a:t>
            </a:r>
            <a:r>
              <a:rPr lang="it-IT" dirty="0" smtClean="0"/>
              <a:t> to include </a:t>
            </a:r>
            <a:r>
              <a:rPr lang="it-IT" dirty="0" err="1" smtClean="0"/>
              <a:t>winter</a:t>
            </a:r>
            <a:r>
              <a:rPr lang="it-IT" dirty="0" smtClean="0"/>
              <a:t> </a:t>
            </a:r>
            <a:r>
              <a:rPr lang="it-IT" dirty="0" err="1" smtClean="0"/>
              <a:t>erosion</a:t>
            </a:r>
            <a:r>
              <a:rPr lang="it-IT" dirty="0" smtClean="0"/>
              <a:t> </a:t>
            </a:r>
            <a:r>
              <a:rPr lang="it-IT" dirty="0" err="1" smtClean="0"/>
              <a:t>processes</a:t>
            </a:r>
            <a:r>
              <a:rPr lang="it-IT" dirty="0" smtClean="0"/>
              <a:t> in RUSLE model</a:t>
            </a:r>
          </a:p>
        </p:txBody>
      </p:sp>
      <p:sp>
        <p:nvSpPr>
          <p:cNvPr id="4" name="Segnaposto data 3"/>
          <p:cNvSpPr>
            <a:spLocks noGrp="1"/>
          </p:cNvSpPr>
          <p:nvPr>
            <p:ph type="dt" sz="half" idx="10"/>
          </p:nvPr>
        </p:nvSpPr>
        <p:spPr/>
        <p:txBody>
          <a:bodyPr/>
          <a:lstStyle/>
          <a:p>
            <a:fld id="{CB32CD21-13EA-4DA1-B2AC-2868BF79815F}" type="datetime1">
              <a:rPr lang="it-IT" smtClean="0"/>
              <a:t>04/07/2017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1144CC-C918-4C78-AA53-D2E259931F4F}" type="slidenum">
              <a:rPr lang="it-IT" smtClean="0"/>
              <a:t>52</a:t>
            </a:fld>
            <a:endParaRPr lang="it-IT"/>
          </a:p>
        </p:txBody>
      </p:sp>
    </p:spTree>
    <p:extLst>
      <p:ext uri="{BB962C8B-B14F-4D97-AF65-F5344CB8AC3E}">
        <p14:creationId xmlns:p14="http://schemas.microsoft.com/office/powerpoint/2010/main" val="372511822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Winter</a:t>
            </a:r>
            <a:r>
              <a:rPr lang="it-IT" dirty="0" smtClean="0"/>
              <a:t> </a:t>
            </a:r>
            <a:r>
              <a:rPr lang="it-IT" dirty="0" err="1" smtClean="0"/>
              <a:t>factor</a:t>
            </a:r>
            <a:r>
              <a:rPr lang="it-IT" dirty="0" smtClean="0"/>
              <a:t> </a:t>
            </a:r>
            <a:endParaRPr lang="it-IT" dirty="0"/>
          </a:p>
        </p:txBody>
      </p:sp>
      <p:sp>
        <p:nvSpPr>
          <p:cNvPr id="4" name="Segnaposto data 3"/>
          <p:cNvSpPr>
            <a:spLocks noGrp="1"/>
          </p:cNvSpPr>
          <p:nvPr>
            <p:ph type="dt" sz="half" idx="10"/>
          </p:nvPr>
        </p:nvSpPr>
        <p:spPr/>
        <p:txBody>
          <a:bodyPr/>
          <a:lstStyle/>
          <a:p>
            <a:fld id="{CB32CD21-13EA-4DA1-B2AC-2868BF79815F}" type="datetime1">
              <a:rPr lang="it-IT" smtClean="0"/>
              <a:t>04/07/2017</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CE1144CC-C918-4C78-AA53-D2E259931F4F}" type="slidenum">
              <a:rPr lang="it-IT" smtClean="0"/>
              <a:t>53</a:t>
            </a:fld>
            <a:endParaRPr lang="it-IT"/>
          </a:p>
        </p:txBody>
      </p:sp>
      <p:sp>
        <p:nvSpPr>
          <p:cNvPr id="7" name="Segnaposto contenuto 6"/>
          <p:cNvSpPr>
            <a:spLocks noGrp="1"/>
          </p:cNvSpPr>
          <p:nvPr>
            <p:ph idx="1"/>
          </p:nvPr>
        </p:nvSpPr>
        <p:spPr/>
        <p:txBody>
          <a:bodyPr/>
          <a:lstStyle/>
          <a:p>
            <a:endParaRPr lang="it-IT"/>
          </a:p>
        </p:txBody>
      </p:sp>
      <p:pic>
        <p:nvPicPr>
          <p:cNvPr id="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84547"/>
            <a:ext cx="4618858" cy="451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1" y="1268760"/>
            <a:ext cx="3622598" cy="2957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919" y="4458471"/>
            <a:ext cx="2892921" cy="1086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046040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Erosion</a:t>
            </a:r>
            <a:r>
              <a:rPr lang="it-IT" dirty="0"/>
              <a:t> </a:t>
            </a:r>
            <a:r>
              <a:rPr lang="it-IT" dirty="0" err="1"/>
              <a:t>estimation</a:t>
            </a:r>
            <a:r>
              <a:rPr lang="it-IT" dirty="0"/>
              <a:t> in mountain </a:t>
            </a:r>
            <a:r>
              <a:rPr lang="it-IT" dirty="0" err="1"/>
              <a:t>areas</a:t>
            </a:r>
            <a:r>
              <a:rPr lang="it-IT" dirty="0"/>
              <a:t>  - </a:t>
            </a:r>
            <a:r>
              <a:rPr lang="it-IT" dirty="0" err="1" smtClean="0"/>
              <a:t>field</a:t>
            </a:r>
            <a:r>
              <a:rPr lang="it-IT" dirty="0" smtClean="0"/>
              <a:t> </a:t>
            </a:r>
            <a:r>
              <a:rPr lang="it-IT" dirty="0" err="1" smtClean="0"/>
              <a:t>measurements</a:t>
            </a:r>
            <a:endParaRPr lang="it-IT" dirty="0"/>
          </a:p>
        </p:txBody>
      </p:sp>
      <p:sp>
        <p:nvSpPr>
          <p:cNvPr id="3" name="Segnaposto contenuto 2"/>
          <p:cNvSpPr>
            <a:spLocks noGrp="1"/>
          </p:cNvSpPr>
          <p:nvPr>
            <p:ph idx="1"/>
          </p:nvPr>
        </p:nvSpPr>
        <p:spPr>
          <a:xfrm>
            <a:off x="467544" y="1052736"/>
            <a:ext cx="8229600" cy="4525963"/>
          </a:xfrm>
        </p:spPr>
        <p:txBody>
          <a:bodyPr>
            <a:normAutofit/>
          </a:bodyPr>
          <a:lstStyle/>
          <a:p>
            <a:r>
              <a:rPr lang="it-IT" sz="2400" dirty="0" err="1" smtClean="0"/>
              <a:t>Sediment</a:t>
            </a:r>
            <a:r>
              <a:rPr lang="it-IT" sz="2400" dirty="0" smtClean="0"/>
              <a:t> </a:t>
            </a:r>
            <a:r>
              <a:rPr lang="it-IT" sz="2400" dirty="0" err="1" smtClean="0"/>
              <a:t>collection</a:t>
            </a:r>
            <a:r>
              <a:rPr lang="it-IT" sz="2400" dirty="0" smtClean="0"/>
              <a:t> (</a:t>
            </a:r>
            <a:r>
              <a:rPr lang="it-IT" sz="2400" dirty="0" err="1" smtClean="0"/>
              <a:t>traps</a:t>
            </a:r>
            <a:r>
              <a:rPr lang="it-IT" sz="2400" dirty="0" smtClean="0"/>
              <a:t>, </a:t>
            </a:r>
            <a:r>
              <a:rPr lang="it-IT" sz="2400" dirty="0" err="1" smtClean="0"/>
              <a:t>cups</a:t>
            </a:r>
            <a:r>
              <a:rPr lang="it-IT" sz="2400" dirty="0" smtClean="0"/>
              <a:t>, </a:t>
            </a:r>
            <a:r>
              <a:rPr lang="it-IT" sz="2400" dirty="0" err="1" smtClean="0"/>
              <a:t>other</a:t>
            </a:r>
            <a:r>
              <a:rPr lang="it-IT" sz="2400" dirty="0" smtClean="0"/>
              <a:t> </a:t>
            </a:r>
            <a:r>
              <a:rPr lang="it-IT" sz="2400" dirty="0" err="1" smtClean="0"/>
              <a:t>collection</a:t>
            </a:r>
            <a:r>
              <a:rPr lang="it-IT" sz="2400" dirty="0" smtClean="0"/>
              <a:t> </a:t>
            </a:r>
            <a:r>
              <a:rPr lang="it-IT" sz="2400" dirty="0" err="1" smtClean="0"/>
              <a:t>systems</a:t>
            </a:r>
            <a:r>
              <a:rPr lang="it-IT" sz="2400" dirty="0" smtClean="0"/>
              <a:t>)</a:t>
            </a:r>
          </a:p>
          <a:p>
            <a:pPr marL="0" indent="0">
              <a:buNone/>
            </a:pPr>
            <a:r>
              <a:rPr lang="it-IT" sz="2400" dirty="0" smtClean="0"/>
              <a:t>for </a:t>
            </a:r>
            <a:r>
              <a:rPr lang="it-IT" sz="2400" dirty="0" err="1" smtClean="0"/>
              <a:t>seasonal</a:t>
            </a:r>
            <a:r>
              <a:rPr lang="it-IT" sz="2400" dirty="0" smtClean="0"/>
              <a:t>, </a:t>
            </a:r>
            <a:r>
              <a:rPr lang="it-IT" sz="2400" dirty="0" err="1" smtClean="0"/>
              <a:t>annual</a:t>
            </a:r>
            <a:r>
              <a:rPr lang="it-IT" sz="2400" dirty="0" smtClean="0"/>
              <a:t> or </a:t>
            </a:r>
            <a:r>
              <a:rPr lang="it-IT" sz="2400" dirty="0" err="1" smtClean="0"/>
              <a:t>event-based</a:t>
            </a:r>
            <a:r>
              <a:rPr lang="it-IT" sz="2400" dirty="0" smtClean="0"/>
              <a:t> </a:t>
            </a:r>
            <a:r>
              <a:rPr lang="it-IT" sz="2400" dirty="0" err="1" smtClean="0"/>
              <a:t>measurements</a:t>
            </a:r>
            <a:r>
              <a:rPr lang="it-IT" sz="2400" dirty="0" smtClean="0"/>
              <a:t>, and model </a:t>
            </a:r>
            <a:r>
              <a:rPr lang="it-IT" sz="2400" dirty="0" err="1" smtClean="0"/>
              <a:t>validation</a:t>
            </a:r>
            <a:endParaRPr lang="it-IT" sz="2400"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035888"/>
            <a:ext cx="2639692" cy="357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3035888"/>
            <a:ext cx="5058246" cy="3787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599556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it-IT" dirty="0" err="1"/>
              <a:t>Erosion</a:t>
            </a:r>
            <a:r>
              <a:rPr lang="it-IT" dirty="0"/>
              <a:t> </a:t>
            </a:r>
            <a:r>
              <a:rPr lang="it-IT" dirty="0" err="1"/>
              <a:t>estimation</a:t>
            </a:r>
            <a:r>
              <a:rPr lang="it-IT" dirty="0"/>
              <a:t> in mountain </a:t>
            </a:r>
            <a:r>
              <a:rPr lang="it-IT" dirty="0" err="1"/>
              <a:t>areas</a:t>
            </a:r>
            <a:r>
              <a:rPr lang="it-IT" dirty="0"/>
              <a:t>  - </a:t>
            </a:r>
            <a:r>
              <a:rPr lang="it-IT" dirty="0" err="1" smtClean="0"/>
              <a:t>field</a:t>
            </a:r>
            <a:r>
              <a:rPr lang="it-IT" dirty="0" smtClean="0"/>
              <a:t> </a:t>
            </a:r>
            <a:r>
              <a:rPr lang="it-IT" dirty="0" err="1" smtClean="0"/>
              <a:t>measurements</a:t>
            </a:r>
            <a:endParaRPr lang="it-IT" dirty="0"/>
          </a:p>
        </p:txBody>
      </p:sp>
      <p:sp>
        <p:nvSpPr>
          <p:cNvPr id="4" name="Segnaposto contenuto 3"/>
          <p:cNvSpPr>
            <a:spLocks noGrp="1"/>
          </p:cNvSpPr>
          <p:nvPr>
            <p:ph idx="1"/>
          </p:nvPr>
        </p:nvSpPr>
        <p:spPr/>
        <p:txBody>
          <a:bodyPr/>
          <a:lstStyle/>
          <a:p>
            <a:endParaRPr lang="it-IT"/>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1590675"/>
            <a:ext cx="9067800" cy="3676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44838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Measures</a:t>
            </a:r>
            <a:r>
              <a:rPr lang="it-IT" dirty="0" smtClean="0"/>
              <a:t> </a:t>
            </a:r>
            <a:r>
              <a:rPr lang="it-IT" dirty="0" err="1" smtClean="0"/>
              <a:t>against</a:t>
            </a:r>
            <a:r>
              <a:rPr lang="it-IT" dirty="0" smtClean="0"/>
              <a:t> </a:t>
            </a:r>
            <a:r>
              <a:rPr lang="it-IT" dirty="0" err="1" smtClean="0"/>
              <a:t>erosion</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56</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3" name="Rettangolo 2"/>
          <p:cNvSpPr/>
          <p:nvPr/>
        </p:nvSpPr>
        <p:spPr>
          <a:xfrm>
            <a:off x="467544" y="1122437"/>
            <a:ext cx="8136904" cy="5509200"/>
          </a:xfrm>
          <a:prstGeom prst="rect">
            <a:avLst/>
          </a:prstGeom>
        </p:spPr>
        <p:txBody>
          <a:bodyPr wrap="square">
            <a:spAutoFit/>
          </a:bodyPr>
          <a:lstStyle/>
          <a:p>
            <a:r>
              <a:rPr lang="en-US" sz="2200" b="1" dirty="0">
                <a:solidFill>
                  <a:srgbClr val="68A340"/>
                </a:solidFill>
              </a:rPr>
              <a:t>Prevention</a:t>
            </a:r>
            <a:r>
              <a:rPr lang="en-US" sz="2200" b="1" dirty="0"/>
              <a:t> </a:t>
            </a:r>
            <a:r>
              <a:rPr lang="en-US" sz="2200" dirty="0"/>
              <a:t>implies the use of </a:t>
            </a:r>
            <a:r>
              <a:rPr lang="en-US" sz="2200" dirty="0">
                <a:solidFill>
                  <a:srgbClr val="9AC327"/>
                </a:solidFill>
              </a:rPr>
              <a:t>conservation measures </a:t>
            </a:r>
            <a:r>
              <a:rPr lang="en-US" sz="2200" dirty="0"/>
              <a:t>that maintain natural resources and their environmental and productive </a:t>
            </a:r>
            <a:r>
              <a:rPr lang="en-US" sz="2200" dirty="0" smtClean="0"/>
              <a:t>functions (plus ESS)</a:t>
            </a:r>
            <a:endParaRPr lang="en-US" sz="2200" dirty="0"/>
          </a:p>
          <a:p>
            <a:r>
              <a:rPr lang="en-US" sz="2200" b="1" dirty="0">
                <a:solidFill>
                  <a:srgbClr val="68A340"/>
                </a:solidFill>
              </a:rPr>
              <a:t>Mitigation</a:t>
            </a:r>
            <a:r>
              <a:rPr lang="en-US" sz="2200" dirty="0"/>
              <a:t> is intervention intended to </a:t>
            </a:r>
            <a:r>
              <a:rPr lang="en-US" sz="2200" dirty="0">
                <a:solidFill>
                  <a:srgbClr val="9AC327"/>
                </a:solidFill>
              </a:rPr>
              <a:t>reduce ongoing degradation</a:t>
            </a:r>
            <a:r>
              <a:rPr lang="en-US" sz="2200" dirty="0"/>
              <a:t>. This comes in at a stage when degradation has already begun. The main aim here is to </a:t>
            </a:r>
            <a:r>
              <a:rPr lang="en-US" sz="2200" dirty="0">
                <a:solidFill>
                  <a:srgbClr val="9AC327"/>
                </a:solidFill>
              </a:rPr>
              <a:t>halt further degradation </a:t>
            </a:r>
            <a:r>
              <a:rPr lang="en-US" sz="2200" dirty="0"/>
              <a:t>and to start improving resources and their functions. Mitigation impacts tend to be noticeable in the short to medium term: this then provides a strong incentive for further efforts. The word ‘mitigation’ is also sometimes used to describe the reductions of impacts of degradation. </a:t>
            </a:r>
          </a:p>
          <a:p>
            <a:r>
              <a:rPr lang="en-US" sz="2200" b="1" dirty="0">
                <a:solidFill>
                  <a:srgbClr val="68A340"/>
                </a:solidFill>
              </a:rPr>
              <a:t>Rehabilitation</a:t>
            </a:r>
            <a:r>
              <a:rPr lang="en-US" sz="2200" dirty="0"/>
              <a:t> is required when the land is already degraded to such an extent that the original use is no longer possible and the land has become practically unproductive. Here longer-term and often more costly investments are needed to show any impact</a:t>
            </a:r>
            <a:r>
              <a:rPr lang="en-US" sz="2200" dirty="0" smtClean="0"/>
              <a:t>.</a:t>
            </a:r>
          </a:p>
          <a:p>
            <a:r>
              <a:rPr lang="en-US" sz="2200" dirty="0"/>
              <a:t>http://www.fao.org/soils-portal/soil-degradation-restoration/en/ </a:t>
            </a:r>
          </a:p>
          <a:p>
            <a:endParaRPr lang="en-US" sz="2200" dirty="0"/>
          </a:p>
        </p:txBody>
      </p:sp>
    </p:spTree>
    <p:extLst>
      <p:ext uri="{BB962C8B-B14F-4D97-AF65-F5344CB8AC3E}">
        <p14:creationId xmlns:p14="http://schemas.microsoft.com/office/powerpoint/2010/main" val="286986076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BP for </a:t>
            </a:r>
            <a:r>
              <a:rPr lang="it-IT" dirty="0" err="1" smtClean="0"/>
              <a:t>Prevention</a:t>
            </a:r>
            <a:r>
              <a:rPr lang="it-IT" dirty="0" smtClean="0"/>
              <a:t> and </a:t>
            </a:r>
            <a:r>
              <a:rPr lang="it-IT" dirty="0" err="1" smtClean="0"/>
              <a:t>mitigation</a:t>
            </a:r>
            <a:r>
              <a:rPr lang="it-IT" dirty="0" smtClean="0"/>
              <a:t> </a:t>
            </a:r>
            <a:r>
              <a:rPr lang="it-IT" dirty="0" err="1" smtClean="0"/>
              <a:t>measures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57</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6" name="CasellaDiTesto 5"/>
          <p:cNvSpPr txBox="1"/>
          <p:nvPr/>
        </p:nvSpPr>
        <p:spPr>
          <a:xfrm>
            <a:off x="323528" y="1556792"/>
            <a:ext cx="8756115" cy="3416320"/>
          </a:xfrm>
          <a:prstGeom prst="rect">
            <a:avLst/>
          </a:prstGeom>
          <a:noFill/>
        </p:spPr>
        <p:txBody>
          <a:bodyPr wrap="none" rtlCol="0">
            <a:spAutoFit/>
          </a:bodyPr>
          <a:lstStyle/>
          <a:p>
            <a:r>
              <a:rPr lang="it-IT" sz="2400" dirty="0" smtClean="0"/>
              <a:t>-&gt;</a:t>
            </a:r>
            <a:r>
              <a:rPr lang="it-IT" sz="2400" dirty="0" err="1" smtClean="0"/>
              <a:t>Terracing</a:t>
            </a:r>
            <a:endParaRPr lang="it-IT" sz="2400" dirty="0" smtClean="0"/>
          </a:p>
          <a:p>
            <a:r>
              <a:rPr lang="it-IT" sz="2400" dirty="0" smtClean="0"/>
              <a:t>-&gt;</a:t>
            </a:r>
            <a:r>
              <a:rPr lang="it-IT" sz="2400" dirty="0" err="1" smtClean="0"/>
              <a:t>Contouring</a:t>
            </a:r>
            <a:endParaRPr lang="it-IT" sz="2400" dirty="0" smtClean="0"/>
          </a:p>
          <a:p>
            <a:r>
              <a:rPr lang="it-IT" sz="2400" dirty="0" smtClean="0"/>
              <a:t>-&gt;</a:t>
            </a:r>
            <a:r>
              <a:rPr lang="it-IT" sz="2400" dirty="0" err="1" smtClean="0"/>
              <a:t>Planting</a:t>
            </a:r>
            <a:r>
              <a:rPr lang="it-IT" sz="2400" dirty="0" smtClean="0"/>
              <a:t> </a:t>
            </a:r>
            <a:r>
              <a:rPr lang="it-IT" sz="2400" dirty="0" err="1" smtClean="0"/>
              <a:t>along</a:t>
            </a:r>
            <a:r>
              <a:rPr lang="it-IT" sz="2400" dirty="0" smtClean="0"/>
              <a:t> </a:t>
            </a:r>
            <a:r>
              <a:rPr lang="it-IT" sz="2400" dirty="0" err="1" smtClean="0"/>
              <a:t>contour</a:t>
            </a:r>
            <a:r>
              <a:rPr lang="it-IT" sz="2400" dirty="0" smtClean="0"/>
              <a:t> </a:t>
            </a:r>
            <a:r>
              <a:rPr lang="it-IT" sz="2400" dirty="0" err="1" smtClean="0"/>
              <a:t>lines</a:t>
            </a:r>
            <a:endParaRPr lang="it-IT" sz="2400" dirty="0" smtClean="0"/>
          </a:p>
          <a:p>
            <a:r>
              <a:rPr lang="it-IT" sz="2400" dirty="0" smtClean="0"/>
              <a:t>-&gt;</a:t>
            </a:r>
            <a:r>
              <a:rPr lang="it-IT" sz="2400" dirty="0" err="1" smtClean="0"/>
              <a:t>Organic</a:t>
            </a:r>
            <a:r>
              <a:rPr lang="it-IT" sz="2400" dirty="0" smtClean="0"/>
              <a:t> </a:t>
            </a:r>
            <a:r>
              <a:rPr lang="it-IT" sz="2400" dirty="0" err="1" smtClean="0"/>
              <a:t>matter</a:t>
            </a:r>
            <a:r>
              <a:rPr lang="it-IT" sz="2400" dirty="0" smtClean="0"/>
              <a:t> input (e.g. </a:t>
            </a:r>
            <a:r>
              <a:rPr lang="it-IT" sz="2400" dirty="0" err="1"/>
              <a:t>m</a:t>
            </a:r>
            <a:r>
              <a:rPr lang="it-IT" sz="2400" dirty="0" err="1" smtClean="0"/>
              <a:t>anuring</a:t>
            </a:r>
            <a:r>
              <a:rPr lang="it-IT" sz="2400" dirty="0" smtClean="0"/>
              <a:t>, </a:t>
            </a:r>
            <a:r>
              <a:rPr lang="it-IT" sz="2400" dirty="0" err="1" smtClean="0"/>
              <a:t>organic</a:t>
            </a:r>
            <a:r>
              <a:rPr lang="it-IT" sz="2400" dirty="0" smtClean="0"/>
              <a:t> </a:t>
            </a:r>
            <a:r>
              <a:rPr lang="it-IT" sz="2400" dirty="0" err="1" smtClean="0"/>
              <a:t>mixed</a:t>
            </a:r>
            <a:r>
              <a:rPr lang="it-IT" sz="2400" dirty="0" smtClean="0"/>
              <a:t> </a:t>
            </a:r>
            <a:r>
              <a:rPr lang="it-IT" sz="2400" dirty="0" err="1" smtClean="0"/>
              <a:t>farming</a:t>
            </a:r>
            <a:r>
              <a:rPr lang="it-IT" sz="2400" dirty="0" smtClean="0"/>
              <a:t>)</a:t>
            </a:r>
          </a:p>
          <a:p>
            <a:r>
              <a:rPr lang="it-IT" sz="2400" dirty="0" smtClean="0"/>
              <a:t>-&gt;</a:t>
            </a:r>
            <a:r>
              <a:rPr lang="it-IT" sz="2400" dirty="0" err="1" smtClean="0"/>
              <a:t>Conservation</a:t>
            </a:r>
            <a:r>
              <a:rPr lang="it-IT" sz="2400" dirty="0" smtClean="0"/>
              <a:t> </a:t>
            </a:r>
            <a:r>
              <a:rPr lang="it-IT" sz="2400" dirty="0" err="1" smtClean="0"/>
              <a:t>agriculture</a:t>
            </a:r>
            <a:r>
              <a:rPr lang="it-IT" sz="2400" dirty="0" smtClean="0"/>
              <a:t> (minimum </a:t>
            </a:r>
            <a:r>
              <a:rPr lang="it-IT" sz="2400" dirty="0" err="1" smtClean="0"/>
              <a:t>tillage</a:t>
            </a:r>
            <a:r>
              <a:rPr lang="it-IT" sz="2400" dirty="0" smtClean="0"/>
              <a:t>, no </a:t>
            </a:r>
            <a:r>
              <a:rPr lang="it-IT" sz="2400" dirty="0" err="1" smtClean="0"/>
              <a:t>tillage</a:t>
            </a:r>
            <a:r>
              <a:rPr lang="it-IT" sz="2400" dirty="0" smtClean="0"/>
              <a:t>)</a:t>
            </a:r>
          </a:p>
          <a:p>
            <a:r>
              <a:rPr lang="it-IT" sz="2400" dirty="0" smtClean="0"/>
              <a:t>-&gt;</a:t>
            </a:r>
            <a:r>
              <a:rPr lang="it-IT" sz="2400" dirty="0" err="1" smtClean="0"/>
              <a:t>Forest</a:t>
            </a:r>
            <a:r>
              <a:rPr lang="it-IT" sz="2400" dirty="0" smtClean="0"/>
              <a:t> </a:t>
            </a:r>
            <a:r>
              <a:rPr lang="it-IT" sz="2400" dirty="0" err="1" smtClean="0"/>
              <a:t>conservation</a:t>
            </a:r>
            <a:endParaRPr lang="it-IT" sz="2400" dirty="0" smtClean="0"/>
          </a:p>
          <a:p>
            <a:r>
              <a:rPr lang="it-IT" sz="2400" dirty="0" smtClean="0"/>
              <a:t>-&gt;</a:t>
            </a:r>
            <a:r>
              <a:rPr lang="it-IT" sz="2400" dirty="0" err="1" smtClean="0"/>
              <a:t>Sustainable</a:t>
            </a:r>
            <a:r>
              <a:rPr lang="it-IT" sz="2400" dirty="0" smtClean="0"/>
              <a:t> </a:t>
            </a:r>
            <a:r>
              <a:rPr lang="it-IT" sz="2400" dirty="0" err="1" smtClean="0"/>
              <a:t>pastoralism</a:t>
            </a:r>
            <a:endParaRPr lang="it-IT" sz="2400" dirty="0" smtClean="0"/>
          </a:p>
          <a:p>
            <a:endParaRPr lang="it-IT" sz="2400" dirty="0"/>
          </a:p>
          <a:p>
            <a:r>
              <a:rPr lang="it-IT" sz="2400" dirty="0" smtClean="0"/>
              <a:t>-&gt; </a:t>
            </a:r>
            <a:r>
              <a:rPr lang="it-IT" sz="2400" dirty="0" smtClean="0">
                <a:solidFill>
                  <a:srgbClr val="68A340"/>
                </a:solidFill>
              </a:rPr>
              <a:t>CROSS-SECTORAL </a:t>
            </a:r>
            <a:r>
              <a:rPr lang="it-IT" sz="2400" dirty="0" err="1" smtClean="0">
                <a:solidFill>
                  <a:srgbClr val="68A340"/>
                </a:solidFill>
              </a:rPr>
              <a:t>approach</a:t>
            </a:r>
            <a:r>
              <a:rPr lang="it-IT" sz="2400" dirty="0" smtClean="0">
                <a:solidFill>
                  <a:srgbClr val="68A340"/>
                </a:solidFill>
              </a:rPr>
              <a:t> </a:t>
            </a:r>
            <a:r>
              <a:rPr lang="it-IT" sz="2400" dirty="0" err="1" smtClean="0"/>
              <a:t>is</a:t>
            </a:r>
            <a:r>
              <a:rPr lang="it-IT" sz="2400" dirty="0" smtClean="0"/>
              <a:t> </a:t>
            </a:r>
            <a:r>
              <a:rPr lang="it-IT" sz="2400" dirty="0" err="1" smtClean="0"/>
              <a:t>needed</a:t>
            </a:r>
            <a:r>
              <a:rPr lang="it-IT" sz="2400" dirty="0" smtClean="0"/>
              <a:t> to warrant </a:t>
            </a:r>
            <a:r>
              <a:rPr lang="it-IT" sz="2400" dirty="0" err="1" smtClean="0"/>
              <a:t>soil</a:t>
            </a:r>
            <a:r>
              <a:rPr lang="it-IT" sz="2400" dirty="0" smtClean="0"/>
              <a:t> </a:t>
            </a:r>
            <a:r>
              <a:rPr lang="it-IT" sz="2400" dirty="0" err="1" smtClean="0"/>
              <a:t>conservation</a:t>
            </a:r>
            <a:endParaRPr lang="it-IT" sz="2400" dirty="0"/>
          </a:p>
        </p:txBody>
      </p:sp>
    </p:spTree>
    <p:extLst>
      <p:ext uri="{BB962C8B-B14F-4D97-AF65-F5344CB8AC3E}">
        <p14:creationId xmlns:p14="http://schemas.microsoft.com/office/powerpoint/2010/main" val="407228219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Terracing</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58</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5218177" cy="404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177" y="1196752"/>
            <a:ext cx="3888432" cy="303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467544" y="5373216"/>
            <a:ext cx="5450146" cy="369332"/>
          </a:xfrm>
          <a:prstGeom prst="rect">
            <a:avLst/>
          </a:prstGeom>
          <a:noFill/>
        </p:spPr>
        <p:txBody>
          <a:bodyPr wrap="none" rtlCol="0">
            <a:spAutoFit/>
          </a:bodyPr>
          <a:lstStyle/>
          <a:p>
            <a:r>
              <a:rPr lang="it-IT" dirty="0" smtClean="0"/>
              <a:t>GIAHS: </a:t>
            </a:r>
            <a:r>
              <a:rPr lang="it-IT" dirty="0" err="1" smtClean="0"/>
              <a:t>Globally</a:t>
            </a:r>
            <a:r>
              <a:rPr lang="it-IT" dirty="0" smtClean="0"/>
              <a:t> </a:t>
            </a:r>
            <a:r>
              <a:rPr lang="it-IT" dirty="0" err="1" smtClean="0"/>
              <a:t>Important</a:t>
            </a:r>
            <a:r>
              <a:rPr lang="it-IT" dirty="0" smtClean="0"/>
              <a:t> </a:t>
            </a:r>
            <a:r>
              <a:rPr lang="it-IT" dirty="0" err="1" smtClean="0"/>
              <a:t>Agricultural</a:t>
            </a:r>
            <a:r>
              <a:rPr lang="it-IT" dirty="0" smtClean="0"/>
              <a:t> Heritage Systems</a:t>
            </a:r>
            <a:endParaRPr lang="it-IT" dirty="0"/>
          </a:p>
        </p:txBody>
      </p:sp>
    </p:spTree>
    <p:extLst>
      <p:ext uri="{BB962C8B-B14F-4D97-AF65-F5344CB8AC3E}">
        <p14:creationId xmlns:p14="http://schemas.microsoft.com/office/powerpoint/2010/main" val="93076498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Erosion</a:t>
            </a:r>
            <a:r>
              <a:rPr lang="it-IT" dirty="0"/>
              <a:t> </a:t>
            </a:r>
            <a:r>
              <a:rPr lang="it-IT" dirty="0" err="1" smtClean="0"/>
              <a:t>mitigation</a:t>
            </a:r>
            <a:r>
              <a:rPr lang="it-IT" dirty="0" smtClean="0"/>
              <a:t> – </a:t>
            </a:r>
            <a:r>
              <a:rPr lang="it-IT" dirty="0" err="1" smtClean="0"/>
              <a:t>support</a:t>
            </a:r>
            <a:r>
              <a:rPr lang="it-IT" dirty="0" smtClean="0"/>
              <a:t> </a:t>
            </a:r>
            <a:r>
              <a:rPr lang="it-IT" dirty="0" err="1" smtClean="0"/>
              <a:t>practices</a:t>
            </a:r>
            <a:endParaRPr lang="it-IT" dirty="0"/>
          </a:p>
        </p:txBody>
      </p:sp>
      <p:sp>
        <p:nvSpPr>
          <p:cNvPr id="4" name="Segnaposto contenuto 3"/>
          <p:cNvSpPr>
            <a:spLocks noGrp="1"/>
          </p:cNvSpPr>
          <p:nvPr>
            <p:ph idx="1"/>
          </p:nvPr>
        </p:nvSpPr>
        <p:spPr/>
        <p:txBody>
          <a:bodyPr/>
          <a:lstStyle/>
          <a:p>
            <a:endParaRPr lang="it-IT" dirty="0"/>
          </a:p>
        </p:txBody>
      </p:sp>
      <p:pic>
        <p:nvPicPr>
          <p:cNvPr id="5" name="Picture 1"/>
          <p:cNvPicPr>
            <a:picLocks noChangeAspect="1"/>
          </p:cNvPicPr>
          <p:nvPr/>
        </p:nvPicPr>
        <p:blipFill>
          <a:blip r:embed="rId2"/>
          <a:stretch>
            <a:fillRect/>
          </a:stretch>
        </p:blipFill>
        <p:spPr>
          <a:xfrm>
            <a:off x="991468" y="1079500"/>
            <a:ext cx="7226300" cy="3302000"/>
          </a:xfrm>
          <a:prstGeom prst="rect">
            <a:avLst/>
          </a:prstGeom>
        </p:spPr>
      </p:pic>
      <p:sp>
        <p:nvSpPr>
          <p:cNvPr id="6" name="TextBox 2"/>
          <p:cNvSpPr txBox="1"/>
          <p:nvPr/>
        </p:nvSpPr>
        <p:spPr>
          <a:xfrm>
            <a:off x="661268" y="4508500"/>
            <a:ext cx="7620000" cy="317500"/>
          </a:xfrm>
          <a:prstGeom prst="rect">
            <a:avLst/>
          </a:prstGeom>
        </p:spPr>
        <p:txBody>
          <a:bodyPr/>
          <a:lstStyle/>
          <a:p>
            <a:r>
              <a:rPr lang="en-US" sz="1000" i="0" baseline="0" dirty="0">
                <a:latin typeface="Arial"/>
              </a:rPr>
              <a:t> Fig. 3 Relevant literature on terraced soils in Southern Europe. The map represents the study areas of the papers reported in </a:t>
            </a:r>
            <a:r>
              <a:rPr lang="en-US" sz="1000" i="0" baseline="0" dirty="0" smtClean="0">
                <a:latin typeface="Arial"/>
              </a:rPr>
              <a:t>reviewed literature </a:t>
            </a:r>
            <a:r>
              <a:rPr lang="en-US" sz="1000" i="0" baseline="0" dirty="0">
                <a:latin typeface="Arial"/>
              </a:rPr>
              <a:t>, i.e. papers with a deeper focus on soils</a:t>
            </a:r>
            <a:r>
              <a:rPr lang="en-US" sz="1000" i="0" baseline="0" dirty="0" smtClean="0">
                <a:latin typeface="Arial"/>
              </a:rPr>
              <a:t>. (</a:t>
            </a:r>
            <a:r>
              <a:rPr lang="en-US" sz="1000" i="0" baseline="0" dirty="0" err="1" smtClean="0">
                <a:latin typeface="Arial"/>
              </a:rPr>
              <a:t>Stanchi</a:t>
            </a:r>
            <a:r>
              <a:rPr lang="en-US" sz="1000" i="0" baseline="0" dirty="0" smtClean="0">
                <a:latin typeface="Arial"/>
              </a:rPr>
              <a:t> et al., 2012)</a:t>
            </a:r>
            <a:endParaRPr lang="en-US" sz="1000" i="0" baseline="0" dirty="0">
              <a:latin typeface="Arial"/>
            </a:endParaRPr>
          </a:p>
        </p:txBody>
      </p:sp>
    </p:spTree>
    <p:extLst>
      <p:ext uri="{BB962C8B-B14F-4D97-AF65-F5344CB8AC3E}">
        <p14:creationId xmlns:p14="http://schemas.microsoft.com/office/powerpoint/2010/main" val="10392484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980728"/>
            <a:ext cx="6984776" cy="49417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olo 1"/>
          <p:cNvSpPr>
            <a:spLocks noGrp="1"/>
          </p:cNvSpPr>
          <p:nvPr>
            <p:ph type="title"/>
          </p:nvPr>
        </p:nvSpPr>
        <p:spPr/>
        <p:txBody>
          <a:bodyPr/>
          <a:lstStyle/>
          <a:p>
            <a:r>
              <a:rPr lang="it-IT" dirty="0" err="1" smtClean="0"/>
              <a:t>Soil</a:t>
            </a:r>
            <a:r>
              <a:rPr lang="it-IT" dirty="0" smtClean="0"/>
              <a:t> </a:t>
            </a:r>
            <a:r>
              <a:rPr lang="it-IT" dirty="0" err="1" smtClean="0"/>
              <a:t>threaths</a:t>
            </a:r>
            <a:endParaRPr lang="it-IT" dirty="0"/>
          </a:p>
        </p:txBody>
      </p:sp>
      <p:sp>
        <p:nvSpPr>
          <p:cNvPr id="4" name="Segnaposto numero diapositiva 3"/>
          <p:cNvSpPr>
            <a:spLocks noGrp="1"/>
          </p:cNvSpPr>
          <p:nvPr>
            <p:ph type="sldNum" sz="quarter" idx="4"/>
          </p:nvPr>
        </p:nvSpPr>
        <p:spPr/>
        <p:txBody>
          <a:bodyPr/>
          <a:lstStyle/>
          <a:p>
            <a:fld id="{6E1062FF-C719-4C24-BC3F-7C18B2DF0F9D}" type="slidenum">
              <a:rPr lang="de-LI" smtClean="0">
                <a:solidFill>
                  <a:prstClr val="black"/>
                </a:solidFill>
              </a:rPr>
              <a:pPr/>
              <a:t>6</a:t>
            </a:fld>
            <a:endParaRPr lang="de-LI" dirty="0">
              <a:solidFill>
                <a:prstClr val="black"/>
              </a:solidFill>
            </a:endParaRPr>
          </a:p>
        </p:txBody>
      </p:sp>
      <p:sp>
        <p:nvSpPr>
          <p:cNvPr id="5" name="Segnaposto testo 4"/>
          <p:cNvSpPr>
            <a:spLocks noGrp="1"/>
          </p:cNvSpPr>
          <p:nvPr>
            <p:ph type="body" sz="quarter" idx="10"/>
          </p:nvPr>
        </p:nvSpPr>
        <p:spPr/>
        <p:txBody>
          <a:bodyPr/>
          <a:lstStyle/>
          <a:p>
            <a:endParaRPr lang="it-IT"/>
          </a:p>
        </p:txBody>
      </p:sp>
      <p:sp>
        <p:nvSpPr>
          <p:cNvPr id="6" name="Ovale 5"/>
          <p:cNvSpPr/>
          <p:nvPr/>
        </p:nvSpPr>
        <p:spPr>
          <a:xfrm>
            <a:off x="1835696" y="4077072"/>
            <a:ext cx="1080120" cy="648072"/>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p:cNvSpPr/>
          <p:nvPr/>
        </p:nvSpPr>
        <p:spPr>
          <a:xfrm>
            <a:off x="2966586" y="4077072"/>
            <a:ext cx="1080120" cy="648072"/>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Ovale 7"/>
          <p:cNvSpPr/>
          <p:nvPr/>
        </p:nvSpPr>
        <p:spPr>
          <a:xfrm>
            <a:off x="3134972" y="4553508"/>
            <a:ext cx="1080120" cy="648072"/>
          </a:xfrm>
          <a:prstGeom prst="ellipse">
            <a:avLst/>
          </a:prstGeom>
          <a:solidFill>
            <a:srgbClr val="FFFF00">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Ovale 2"/>
          <p:cNvSpPr/>
          <p:nvPr/>
        </p:nvSpPr>
        <p:spPr>
          <a:xfrm>
            <a:off x="5652120" y="3645024"/>
            <a:ext cx="864096" cy="432048"/>
          </a:xfrm>
          <a:prstGeom prst="ellipse">
            <a:avLst/>
          </a:prstGeom>
          <a:no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p:cNvSpPr/>
          <p:nvPr/>
        </p:nvSpPr>
        <p:spPr>
          <a:xfrm>
            <a:off x="5618680" y="3214405"/>
            <a:ext cx="864096" cy="432048"/>
          </a:xfrm>
          <a:prstGeom prst="ellipse">
            <a:avLst/>
          </a:prstGeom>
          <a:no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Ovale 11"/>
          <p:cNvSpPr/>
          <p:nvPr/>
        </p:nvSpPr>
        <p:spPr>
          <a:xfrm>
            <a:off x="5399743" y="2492896"/>
            <a:ext cx="864096" cy="432048"/>
          </a:xfrm>
          <a:prstGeom prst="ellipse">
            <a:avLst/>
          </a:prstGeom>
          <a:no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Ovale 12"/>
          <p:cNvSpPr/>
          <p:nvPr/>
        </p:nvSpPr>
        <p:spPr>
          <a:xfrm>
            <a:off x="6050728" y="5301208"/>
            <a:ext cx="864096" cy="432048"/>
          </a:xfrm>
          <a:prstGeom prst="ellipse">
            <a:avLst/>
          </a:prstGeom>
          <a:no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4" name="Ovale 13"/>
          <p:cNvSpPr/>
          <p:nvPr/>
        </p:nvSpPr>
        <p:spPr>
          <a:xfrm>
            <a:off x="6668616" y="4009304"/>
            <a:ext cx="864096" cy="432048"/>
          </a:xfrm>
          <a:prstGeom prst="ellipse">
            <a:avLst/>
          </a:prstGeom>
          <a:noFill/>
          <a:ln>
            <a:solidFill>
              <a:srgbClr val="68A3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1200181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Erosion</a:t>
            </a:r>
            <a:r>
              <a:rPr lang="it-IT" dirty="0"/>
              <a:t> </a:t>
            </a:r>
            <a:r>
              <a:rPr lang="it-IT" dirty="0" err="1" smtClean="0"/>
              <a:t>mitigation</a:t>
            </a:r>
            <a:r>
              <a:rPr lang="it-IT" dirty="0" smtClean="0"/>
              <a:t> – </a:t>
            </a:r>
            <a:r>
              <a:rPr lang="it-IT" dirty="0" err="1" smtClean="0"/>
              <a:t>support</a:t>
            </a:r>
            <a:r>
              <a:rPr lang="it-IT" dirty="0" smtClean="0"/>
              <a:t> </a:t>
            </a:r>
            <a:r>
              <a:rPr lang="it-IT" dirty="0" err="1" smtClean="0"/>
              <a:t>practices</a:t>
            </a:r>
            <a:endParaRPr lang="it-IT" dirty="0"/>
          </a:p>
        </p:txBody>
      </p:sp>
      <p:sp>
        <p:nvSpPr>
          <p:cNvPr id="4" name="Segnaposto contenuto 3"/>
          <p:cNvSpPr>
            <a:spLocks noGrp="1"/>
          </p:cNvSpPr>
          <p:nvPr>
            <p:ph idx="1"/>
          </p:nvPr>
        </p:nvSpPr>
        <p:spPr/>
        <p:txBody>
          <a:bodyPr/>
          <a:lstStyle/>
          <a:p>
            <a:endParaRPr lang="it-IT" dirty="0"/>
          </a:p>
        </p:txBody>
      </p:sp>
      <p:pic>
        <p:nvPicPr>
          <p:cNvPr id="7" name="Picture 1"/>
          <p:cNvPicPr>
            <a:picLocks noChangeAspect="1"/>
          </p:cNvPicPr>
          <p:nvPr/>
        </p:nvPicPr>
        <p:blipFill>
          <a:blip r:embed="rId2"/>
          <a:stretch>
            <a:fillRect/>
          </a:stretch>
        </p:blipFill>
        <p:spPr>
          <a:xfrm>
            <a:off x="251520" y="1268760"/>
            <a:ext cx="5334000" cy="3302000"/>
          </a:xfrm>
          <a:prstGeom prst="rect">
            <a:avLst/>
          </a:prstGeom>
        </p:spPr>
      </p:pic>
      <p:sp>
        <p:nvSpPr>
          <p:cNvPr id="8" name="TextBox 2"/>
          <p:cNvSpPr txBox="1"/>
          <p:nvPr/>
        </p:nvSpPr>
        <p:spPr>
          <a:xfrm>
            <a:off x="635000" y="4769768"/>
            <a:ext cx="2784872" cy="317500"/>
          </a:xfrm>
          <a:prstGeom prst="rect">
            <a:avLst/>
          </a:prstGeom>
        </p:spPr>
        <p:txBody>
          <a:bodyPr/>
          <a:lstStyle/>
          <a:p>
            <a:r>
              <a:rPr lang="en-US" sz="1000" i="0" baseline="0" dirty="0">
                <a:latin typeface="Arial"/>
              </a:rPr>
              <a:t> Fig. 4 The terraced landscape of Pont-Saint-Martin (Valle d’Aosta, Italy) in the XIX Century (G. Ladner, 1847, courtesy Mrs. </a:t>
            </a:r>
            <a:r>
              <a:rPr lang="en-US" sz="1000" i="0" baseline="0" dirty="0" err="1">
                <a:latin typeface="Arial"/>
              </a:rPr>
              <a:t>Ardissone</a:t>
            </a:r>
            <a:r>
              <a:rPr lang="en-US" sz="1000" i="0" baseline="0" dirty="0">
                <a:latin typeface="Arial"/>
              </a:rPr>
              <a:t>). Pergola vineyards are largely represented with extension comparable to present </a:t>
            </a:r>
            <a:r>
              <a:rPr lang="en-US" sz="1000" i="0" baseline="0" dirty="0" smtClean="0">
                <a:latin typeface="Arial"/>
              </a:rPr>
              <a:t>time</a:t>
            </a:r>
            <a:endParaRPr lang="en-US" sz="1000" i="0" baseline="0" dirty="0">
              <a:latin typeface="Arial"/>
            </a:endParaRPr>
          </a:p>
        </p:txBody>
      </p:sp>
      <p:pic>
        <p:nvPicPr>
          <p:cNvPr id="9" name="Picture 1"/>
          <p:cNvPicPr>
            <a:picLocks noChangeAspect="1"/>
          </p:cNvPicPr>
          <p:nvPr/>
        </p:nvPicPr>
        <p:blipFill>
          <a:blip r:embed="rId3"/>
          <a:stretch>
            <a:fillRect/>
          </a:stretch>
        </p:blipFill>
        <p:spPr>
          <a:xfrm>
            <a:off x="5940152" y="1268760"/>
            <a:ext cx="2773164" cy="2083880"/>
          </a:xfrm>
          <a:prstGeom prst="rect">
            <a:avLst/>
          </a:prstGeom>
        </p:spPr>
      </p:pic>
      <p:sp>
        <p:nvSpPr>
          <p:cNvPr id="10" name="TextBox 2"/>
          <p:cNvSpPr txBox="1"/>
          <p:nvPr/>
        </p:nvSpPr>
        <p:spPr>
          <a:xfrm>
            <a:off x="5585520" y="3501008"/>
            <a:ext cx="3540100" cy="699896"/>
          </a:xfrm>
          <a:prstGeom prst="rect">
            <a:avLst/>
          </a:prstGeom>
        </p:spPr>
        <p:txBody>
          <a:bodyPr/>
          <a:lstStyle/>
          <a:p>
            <a:r>
              <a:rPr lang="en-US" sz="1000" i="0" baseline="0" dirty="0">
                <a:latin typeface="Arial"/>
              </a:rPr>
              <a:t> Fig. 1 Terraced pergola vineyards in Pont-Saint-Martin (Valle d’Aosta, Italy) at present time. A large extension of well maintained pergola vineyards is visible on very steep slopes, often more than 100%, where mechanization is quite impossible.</a:t>
            </a:r>
          </a:p>
        </p:txBody>
      </p:sp>
    </p:spTree>
    <p:extLst>
      <p:ext uri="{BB962C8B-B14F-4D97-AF65-F5344CB8AC3E}">
        <p14:creationId xmlns:p14="http://schemas.microsoft.com/office/powerpoint/2010/main" val="300833790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dirty="0" err="1"/>
              <a:t>Erosion</a:t>
            </a:r>
            <a:r>
              <a:rPr lang="it-IT" dirty="0"/>
              <a:t> </a:t>
            </a:r>
            <a:r>
              <a:rPr lang="it-IT" dirty="0" err="1" smtClean="0"/>
              <a:t>mitigation</a:t>
            </a:r>
            <a:r>
              <a:rPr lang="it-IT" dirty="0" smtClean="0"/>
              <a:t> – </a:t>
            </a:r>
            <a:r>
              <a:rPr lang="it-IT" dirty="0" err="1" smtClean="0"/>
              <a:t>support</a:t>
            </a:r>
            <a:r>
              <a:rPr lang="it-IT" dirty="0" smtClean="0"/>
              <a:t> </a:t>
            </a:r>
            <a:r>
              <a:rPr lang="it-IT" dirty="0" err="1" smtClean="0"/>
              <a:t>practices</a:t>
            </a:r>
            <a:endParaRPr lang="it-IT" dirty="0"/>
          </a:p>
        </p:txBody>
      </p:sp>
      <p:sp>
        <p:nvSpPr>
          <p:cNvPr id="4" name="Segnaposto contenuto 3"/>
          <p:cNvSpPr>
            <a:spLocks noGrp="1"/>
          </p:cNvSpPr>
          <p:nvPr>
            <p:ph idx="1"/>
          </p:nvPr>
        </p:nvSpPr>
        <p:spPr/>
        <p:txBody>
          <a:bodyPr/>
          <a:lstStyle/>
          <a:p>
            <a:endParaRPr lang="it-IT"/>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4788" y="1604963"/>
            <a:ext cx="8734425" cy="364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567113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smtClean="0"/>
              <a:t>SSM</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62</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980728"/>
            <a:ext cx="3024336" cy="1889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041" y="2996952"/>
            <a:ext cx="9036496" cy="2622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asellaDiTesto 2"/>
          <p:cNvSpPr txBox="1"/>
          <p:nvPr/>
        </p:nvSpPr>
        <p:spPr>
          <a:xfrm>
            <a:off x="3419872" y="1196752"/>
            <a:ext cx="4514697" cy="369332"/>
          </a:xfrm>
          <a:prstGeom prst="rect">
            <a:avLst/>
          </a:prstGeom>
          <a:noFill/>
        </p:spPr>
        <p:txBody>
          <a:bodyPr wrap="none" rtlCol="0">
            <a:spAutoFit/>
          </a:bodyPr>
          <a:lstStyle/>
          <a:p>
            <a:r>
              <a:rPr lang="it-IT" dirty="0" err="1" smtClean="0">
                <a:solidFill>
                  <a:srgbClr val="68A340"/>
                </a:solidFill>
              </a:rPr>
              <a:t>Among</a:t>
            </a:r>
            <a:r>
              <a:rPr lang="it-IT" dirty="0" smtClean="0">
                <a:solidFill>
                  <a:srgbClr val="68A340"/>
                </a:solidFill>
              </a:rPr>
              <a:t> SSM </a:t>
            </a:r>
            <a:r>
              <a:rPr lang="it-IT" dirty="0" err="1" smtClean="0">
                <a:solidFill>
                  <a:srgbClr val="68A340"/>
                </a:solidFill>
              </a:rPr>
              <a:t>goals</a:t>
            </a:r>
            <a:r>
              <a:rPr lang="it-IT" dirty="0">
                <a:solidFill>
                  <a:srgbClr val="68A340"/>
                </a:solidFill>
              </a:rPr>
              <a:t> </a:t>
            </a:r>
            <a:r>
              <a:rPr lang="it-IT" dirty="0" smtClean="0">
                <a:solidFill>
                  <a:srgbClr val="68A340"/>
                </a:solidFill>
              </a:rPr>
              <a:t>-&gt; </a:t>
            </a:r>
            <a:r>
              <a:rPr lang="it-IT" dirty="0" err="1" smtClean="0">
                <a:solidFill>
                  <a:srgbClr val="68A340"/>
                </a:solidFill>
              </a:rPr>
              <a:t>minimizing</a:t>
            </a:r>
            <a:r>
              <a:rPr lang="it-IT" dirty="0" smtClean="0">
                <a:solidFill>
                  <a:srgbClr val="68A340"/>
                </a:solidFill>
              </a:rPr>
              <a:t> water </a:t>
            </a:r>
            <a:r>
              <a:rPr lang="it-IT" dirty="0" err="1" smtClean="0">
                <a:solidFill>
                  <a:srgbClr val="68A340"/>
                </a:solidFill>
              </a:rPr>
              <a:t>erosion</a:t>
            </a:r>
            <a:endParaRPr lang="it-IT" dirty="0">
              <a:solidFill>
                <a:srgbClr val="68A340"/>
              </a:solidFill>
            </a:endParaRPr>
          </a:p>
        </p:txBody>
      </p:sp>
    </p:spTree>
    <p:extLst>
      <p:ext uri="{BB962C8B-B14F-4D97-AF65-F5344CB8AC3E}">
        <p14:creationId xmlns:p14="http://schemas.microsoft.com/office/powerpoint/2010/main" val="271615478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Suggestions</a:t>
            </a:r>
            <a:r>
              <a:rPr lang="it-IT" dirty="0" smtClean="0"/>
              <a:t> for SSM</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63</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
        <p:nvSpPr>
          <p:cNvPr id="3" name="CasellaDiTesto 2"/>
          <p:cNvSpPr txBox="1"/>
          <p:nvPr/>
        </p:nvSpPr>
        <p:spPr>
          <a:xfrm>
            <a:off x="323528" y="1700808"/>
            <a:ext cx="8545609" cy="2862322"/>
          </a:xfrm>
          <a:prstGeom prst="rect">
            <a:avLst/>
          </a:prstGeom>
          <a:noFill/>
        </p:spPr>
        <p:txBody>
          <a:bodyPr wrap="none" rtlCol="0">
            <a:spAutoFit/>
          </a:bodyPr>
          <a:lstStyle/>
          <a:p>
            <a:r>
              <a:rPr lang="it-IT" dirty="0" smtClean="0"/>
              <a:t>-&gt;</a:t>
            </a:r>
            <a:r>
              <a:rPr lang="it-IT" dirty="0" err="1" smtClean="0"/>
              <a:t>Avoid</a:t>
            </a:r>
            <a:r>
              <a:rPr lang="it-IT" dirty="0"/>
              <a:t> </a:t>
            </a:r>
            <a:r>
              <a:rPr lang="it-IT" dirty="0" err="1" smtClean="0"/>
              <a:t>potentially</a:t>
            </a:r>
            <a:r>
              <a:rPr lang="it-IT" dirty="0" smtClean="0"/>
              <a:t> </a:t>
            </a:r>
            <a:r>
              <a:rPr lang="it-IT" dirty="0" err="1" smtClean="0"/>
              <a:t>hazardous</a:t>
            </a:r>
            <a:r>
              <a:rPr lang="it-IT" dirty="0" smtClean="0"/>
              <a:t> LUC (</a:t>
            </a:r>
            <a:r>
              <a:rPr lang="it-IT" dirty="0" err="1" smtClean="0"/>
              <a:t>land</a:t>
            </a:r>
            <a:r>
              <a:rPr lang="it-IT" dirty="0" smtClean="0"/>
              <a:t> use </a:t>
            </a:r>
            <a:r>
              <a:rPr lang="it-IT" dirty="0" err="1" smtClean="0"/>
              <a:t>change</a:t>
            </a:r>
            <a:r>
              <a:rPr lang="it-IT" dirty="0" smtClean="0"/>
              <a:t>), or </a:t>
            </a:r>
            <a:r>
              <a:rPr lang="it-IT" dirty="0" err="1" smtClean="0"/>
              <a:t>carefully</a:t>
            </a:r>
            <a:r>
              <a:rPr lang="it-IT" dirty="0" smtClean="0"/>
              <a:t> </a:t>
            </a:r>
            <a:r>
              <a:rPr lang="it-IT" dirty="0" err="1" smtClean="0"/>
              <a:t>plan</a:t>
            </a:r>
            <a:r>
              <a:rPr lang="it-IT" dirty="0" smtClean="0"/>
              <a:t> </a:t>
            </a:r>
            <a:r>
              <a:rPr lang="it-IT" dirty="0" err="1" smtClean="0"/>
              <a:t>it</a:t>
            </a:r>
            <a:endParaRPr lang="it-IT" dirty="0" smtClean="0"/>
          </a:p>
          <a:p>
            <a:r>
              <a:rPr lang="it-IT" dirty="0" smtClean="0"/>
              <a:t>(e.g. pasture to </a:t>
            </a:r>
            <a:r>
              <a:rPr lang="it-IT" dirty="0" err="1" smtClean="0"/>
              <a:t>cropland</a:t>
            </a:r>
            <a:r>
              <a:rPr lang="it-IT" dirty="0" smtClean="0"/>
              <a:t>; </a:t>
            </a:r>
            <a:r>
              <a:rPr lang="it-IT" dirty="0" err="1" smtClean="0"/>
              <a:t>deforestation</a:t>
            </a:r>
            <a:r>
              <a:rPr lang="it-IT" dirty="0" smtClean="0"/>
              <a:t>)</a:t>
            </a:r>
          </a:p>
          <a:p>
            <a:endParaRPr lang="it-IT" dirty="0"/>
          </a:p>
          <a:p>
            <a:r>
              <a:rPr lang="it-IT" dirty="0" smtClean="0"/>
              <a:t>-&gt;</a:t>
            </a:r>
            <a:r>
              <a:rPr lang="it-IT" dirty="0" err="1" smtClean="0"/>
              <a:t>improve</a:t>
            </a:r>
            <a:r>
              <a:rPr lang="it-IT" dirty="0" smtClean="0"/>
              <a:t> </a:t>
            </a:r>
            <a:r>
              <a:rPr lang="it-IT" dirty="0" err="1" smtClean="0"/>
              <a:t>ground</a:t>
            </a:r>
            <a:r>
              <a:rPr lang="it-IT" dirty="0" smtClean="0"/>
              <a:t> cover, i.e. </a:t>
            </a:r>
            <a:r>
              <a:rPr lang="it-IT" dirty="0" err="1" smtClean="0"/>
              <a:t>limit</a:t>
            </a:r>
            <a:r>
              <a:rPr lang="it-IT" dirty="0" smtClean="0"/>
              <a:t> bare </a:t>
            </a:r>
            <a:r>
              <a:rPr lang="it-IT" dirty="0" err="1" smtClean="0"/>
              <a:t>soils</a:t>
            </a:r>
            <a:r>
              <a:rPr lang="it-IT" dirty="0" smtClean="0"/>
              <a:t>: </a:t>
            </a:r>
            <a:r>
              <a:rPr lang="it-IT" dirty="0" err="1" smtClean="0"/>
              <a:t>mulching</a:t>
            </a:r>
            <a:r>
              <a:rPr lang="it-IT" dirty="0" smtClean="0"/>
              <a:t>, minimum </a:t>
            </a:r>
            <a:r>
              <a:rPr lang="it-IT" dirty="0" err="1" smtClean="0"/>
              <a:t>tillage</a:t>
            </a:r>
            <a:r>
              <a:rPr lang="it-IT" dirty="0" smtClean="0"/>
              <a:t>, no-</a:t>
            </a:r>
            <a:r>
              <a:rPr lang="it-IT" dirty="0" err="1" smtClean="0"/>
              <a:t>till</a:t>
            </a:r>
            <a:endParaRPr lang="it-IT" dirty="0" smtClean="0"/>
          </a:p>
          <a:p>
            <a:r>
              <a:rPr lang="it-IT" dirty="0" smtClean="0"/>
              <a:t>-&gt;</a:t>
            </a:r>
            <a:r>
              <a:rPr lang="it-IT" dirty="0" err="1" smtClean="0"/>
              <a:t>enhance</a:t>
            </a:r>
            <a:r>
              <a:rPr lang="it-IT" dirty="0" smtClean="0"/>
              <a:t> the use of cover </a:t>
            </a:r>
            <a:r>
              <a:rPr lang="it-IT" dirty="0" err="1" smtClean="0"/>
              <a:t>crops</a:t>
            </a:r>
            <a:r>
              <a:rPr lang="it-IT" dirty="0" smtClean="0"/>
              <a:t>, reduce use of </a:t>
            </a:r>
            <a:r>
              <a:rPr lang="it-IT" dirty="0" err="1" smtClean="0"/>
              <a:t>herbicides</a:t>
            </a:r>
            <a:r>
              <a:rPr lang="it-IT" dirty="0" smtClean="0"/>
              <a:t>, use agro-</a:t>
            </a:r>
            <a:r>
              <a:rPr lang="it-IT" dirty="0" err="1" smtClean="0"/>
              <a:t>ecological</a:t>
            </a:r>
            <a:r>
              <a:rPr lang="it-IT" dirty="0" smtClean="0"/>
              <a:t> </a:t>
            </a:r>
            <a:r>
              <a:rPr lang="it-IT" dirty="0" err="1" smtClean="0"/>
              <a:t>approach</a:t>
            </a:r>
            <a:endParaRPr lang="it-IT" dirty="0" smtClean="0"/>
          </a:p>
          <a:p>
            <a:r>
              <a:rPr lang="it-IT" dirty="0" smtClean="0"/>
              <a:t>-&gt;control </a:t>
            </a:r>
            <a:r>
              <a:rPr lang="it-IT" dirty="0" err="1" smtClean="0"/>
              <a:t>vehicle</a:t>
            </a:r>
            <a:r>
              <a:rPr lang="it-IT" dirty="0" smtClean="0"/>
              <a:t> </a:t>
            </a:r>
            <a:r>
              <a:rPr lang="it-IT" dirty="0" err="1" smtClean="0"/>
              <a:t>traffic</a:t>
            </a:r>
            <a:r>
              <a:rPr lang="it-IT" dirty="0" smtClean="0"/>
              <a:t> (</a:t>
            </a:r>
            <a:r>
              <a:rPr lang="it-IT" dirty="0" err="1" smtClean="0"/>
              <a:t>tractors</a:t>
            </a:r>
            <a:r>
              <a:rPr lang="it-IT" dirty="0" smtClean="0"/>
              <a:t>, </a:t>
            </a:r>
            <a:r>
              <a:rPr lang="it-IT" dirty="0" err="1" smtClean="0"/>
              <a:t>compaction</a:t>
            </a:r>
            <a:r>
              <a:rPr lang="it-IT" dirty="0" smtClean="0"/>
              <a:t>) </a:t>
            </a:r>
          </a:p>
          <a:p>
            <a:r>
              <a:rPr lang="it-IT" dirty="0" smtClean="0"/>
              <a:t>-&gt;</a:t>
            </a:r>
            <a:r>
              <a:rPr lang="it-IT" dirty="0" err="1" smtClean="0"/>
              <a:t>promote</a:t>
            </a:r>
            <a:r>
              <a:rPr lang="it-IT" dirty="0" smtClean="0"/>
              <a:t> </a:t>
            </a:r>
            <a:r>
              <a:rPr lang="it-IT" dirty="0" err="1" smtClean="0"/>
              <a:t>continuous</a:t>
            </a:r>
            <a:r>
              <a:rPr lang="it-IT" dirty="0" smtClean="0"/>
              <a:t> </a:t>
            </a:r>
            <a:r>
              <a:rPr lang="it-IT" dirty="0" err="1" smtClean="0"/>
              <a:t>plant</a:t>
            </a:r>
            <a:r>
              <a:rPr lang="it-IT" dirty="0" smtClean="0"/>
              <a:t> cover (</a:t>
            </a:r>
            <a:r>
              <a:rPr lang="it-IT" dirty="0" err="1" smtClean="0"/>
              <a:t>crop</a:t>
            </a:r>
            <a:r>
              <a:rPr lang="it-IT" dirty="0" smtClean="0"/>
              <a:t> </a:t>
            </a:r>
            <a:r>
              <a:rPr lang="it-IT" dirty="0" err="1" smtClean="0"/>
              <a:t>rotation</a:t>
            </a:r>
            <a:r>
              <a:rPr lang="it-IT" dirty="0" smtClean="0"/>
              <a:t>)</a:t>
            </a:r>
          </a:p>
          <a:p>
            <a:r>
              <a:rPr lang="it-IT" dirty="0" smtClean="0"/>
              <a:t>-&gt;strip </a:t>
            </a:r>
            <a:r>
              <a:rPr lang="it-IT" dirty="0" err="1" smtClean="0"/>
              <a:t>cropping</a:t>
            </a:r>
            <a:r>
              <a:rPr lang="it-IT" dirty="0" smtClean="0"/>
              <a:t>, </a:t>
            </a:r>
            <a:r>
              <a:rPr lang="it-IT" dirty="0" err="1" smtClean="0"/>
              <a:t>agroforestry</a:t>
            </a:r>
            <a:r>
              <a:rPr lang="it-IT" dirty="0" smtClean="0"/>
              <a:t>, </a:t>
            </a:r>
            <a:r>
              <a:rPr lang="it-IT" dirty="0" err="1" smtClean="0"/>
              <a:t>shelter</a:t>
            </a:r>
            <a:r>
              <a:rPr lang="it-IT" dirty="0" smtClean="0"/>
              <a:t> </a:t>
            </a:r>
            <a:r>
              <a:rPr lang="it-IT" dirty="0" err="1" smtClean="0"/>
              <a:t>belts</a:t>
            </a:r>
            <a:r>
              <a:rPr lang="it-IT" dirty="0" smtClean="0"/>
              <a:t>, appropriate grazing </a:t>
            </a:r>
            <a:r>
              <a:rPr lang="it-IT" dirty="0" err="1" smtClean="0"/>
              <a:t>intensity</a:t>
            </a:r>
            <a:endParaRPr lang="it-IT" dirty="0" smtClean="0"/>
          </a:p>
          <a:p>
            <a:endParaRPr lang="it-IT" dirty="0"/>
          </a:p>
          <a:p>
            <a:endParaRPr lang="it-IT" dirty="0"/>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256765"/>
            <a:ext cx="2160240" cy="134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809886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Suggestions</a:t>
            </a:r>
            <a:r>
              <a:rPr lang="it-IT" dirty="0" smtClean="0"/>
              <a:t> for SSM on </a:t>
            </a:r>
            <a:r>
              <a:rPr lang="it-IT" dirty="0" err="1" smtClean="0"/>
              <a:t>steep</a:t>
            </a:r>
            <a:r>
              <a:rPr lang="it-IT" dirty="0" smtClean="0"/>
              <a:t> </a:t>
            </a:r>
            <a:r>
              <a:rPr lang="it-IT" dirty="0" err="1" smtClean="0"/>
              <a:t>slopes</a:t>
            </a:r>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64</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224" y="4295651"/>
            <a:ext cx="2160240" cy="134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asellaDiTesto 2"/>
          <p:cNvSpPr txBox="1"/>
          <p:nvPr/>
        </p:nvSpPr>
        <p:spPr>
          <a:xfrm>
            <a:off x="323528" y="1700808"/>
            <a:ext cx="8579208" cy="4247317"/>
          </a:xfrm>
          <a:prstGeom prst="rect">
            <a:avLst/>
          </a:prstGeom>
          <a:noFill/>
        </p:spPr>
        <p:txBody>
          <a:bodyPr wrap="none" rtlCol="0">
            <a:spAutoFit/>
          </a:bodyPr>
          <a:lstStyle/>
          <a:p>
            <a:r>
              <a:rPr lang="it-IT" dirty="0" smtClean="0"/>
              <a:t>-&gt;</a:t>
            </a:r>
            <a:r>
              <a:rPr lang="it-IT" dirty="0" err="1" smtClean="0"/>
              <a:t>terracing</a:t>
            </a:r>
            <a:endParaRPr lang="it-IT" dirty="0" smtClean="0"/>
          </a:p>
          <a:p>
            <a:r>
              <a:rPr lang="it-IT" dirty="0" smtClean="0"/>
              <a:t>-&gt;strip </a:t>
            </a:r>
            <a:r>
              <a:rPr lang="it-IT" dirty="0" err="1" smtClean="0"/>
              <a:t>cropping</a:t>
            </a:r>
            <a:r>
              <a:rPr lang="it-IT" dirty="0" smtClean="0"/>
              <a:t>, </a:t>
            </a:r>
            <a:r>
              <a:rPr lang="it-IT" dirty="0" err="1" smtClean="0"/>
              <a:t>contour</a:t>
            </a:r>
            <a:r>
              <a:rPr lang="it-IT" dirty="0" smtClean="0"/>
              <a:t> </a:t>
            </a:r>
            <a:r>
              <a:rPr lang="it-IT" dirty="0" err="1" smtClean="0"/>
              <a:t>planting</a:t>
            </a:r>
            <a:r>
              <a:rPr lang="it-IT" dirty="0" smtClean="0"/>
              <a:t>, </a:t>
            </a:r>
            <a:r>
              <a:rPr lang="it-IT" dirty="0" err="1" smtClean="0"/>
              <a:t>intercropping</a:t>
            </a:r>
            <a:r>
              <a:rPr lang="it-IT" dirty="0" smtClean="0"/>
              <a:t>, </a:t>
            </a:r>
            <a:r>
              <a:rPr lang="it-IT" dirty="0" err="1" smtClean="0"/>
              <a:t>crop</a:t>
            </a:r>
            <a:r>
              <a:rPr lang="it-IT" dirty="0" smtClean="0"/>
              <a:t> </a:t>
            </a:r>
            <a:r>
              <a:rPr lang="it-IT" dirty="0" err="1" smtClean="0"/>
              <a:t>rotation</a:t>
            </a:r>
            <a:r>
              <a:rPr lang="it-IT" dirty="0" smtClean="0"/>
              <a:t>, cross-</a:t>
            </a:r>
            <a:r>
              <a:rPr lang="it-IT" dirty="0" err="1" smtClean="0"/>
              <a:t>slope</a:t>
            </a:r>
            <a:endParaRPr lang="it-IT" dirty="0" smtClean="0"/>
          </a:p>
          <a:p>
            <a:r>
              <a:rPr lang="it-IT" dirty="0" err="1" smtClean="0"/>
              <a:t>Barriers</a:t>
            </a:r>
            <a:r>
              <a:rPr lang="it-IT" dirty="0" smtClean="0"/>
              <a:t> (</a:t>
            </a:r>
            <a:r>
              <a:rPr lang="it-IT" dirty="0" err="1" smtClean="0"/>
              <a:t>stone</a:t>
            </a:r>
            <a:r>
              <a:rPr lang="it-IT" dirty="0" smtClean="0"/>
              <a:t> </a:t>
            </a:r>
            <a:r>
              <a:rPr lang="it-IT" dirty="0" err="1" smtClean="0"/>
              <a:t>lines</a:t>
            </a:r>
            <a:r>
              <a:rPr lang="it-IT" dirty="0" smtClean="0"/>
              <a:t>, </a:t>
            </a:r>
            <a:r>
              <a:rPr lang="it-IT" dirty="0" err="1" smtClean="0"/>
              <a:t>grass</a:t>
            </a:r>
            <a:r>
              <a:rPr lang="it-IT" dirty="0" smtClean="0"/>
              <a:t> </a:t>
            </a:r>
            <a:r>
              <a:rPr lang="it-IT" dirty="0" err="1" smtClean="0"/>
              <a:t>strips</a:t>
            </a:r>
            <a:r>
              <a:rPr lang="it-IT" dirty="0" smtClean="0"/>
              <a:t>….)</a:t>
            </a:r>
          </a:p>
          <a:p>
            <a:r>
              <a:rPr lang="it-IT" dirty="0" smtClean="0"/>
              <a:t>-&gt;</a:t>
            </a:r>
            <a:r>
              <a:rPr lang="it-IT" dirty="0" err="1" smtClean="0"/>
              <a:t>grassed</a:t>
            </a:r>
            <a:r>
              <a:rPr lang="it-IT" dirty="0" smtClean="0"/>
              <a:t> </a:t>
            </a:r>
            <a:r>
              <a:rPr lang="it-IT" dirty="0" err="1" smtClean="0"/>
              <a:t>waterways</a:t>
            </a:r>
            <a:endParaRPr lang="it-IT" dirty="0" smtClean="0"/>
          </a:p>
          <a:p>
            <a:r>
              <a:rPr lang="it-IT" dirty="0" smtClean="0"/>
              <a:t>-&gt;</a:t>
            </a:r>
            <a:r>
              <a:rPr lang="it-IT" dirty="0" err="1" smtClean="0"/>
              <a:t>vegetated</a:t>
            </a:r>
            <a:r>
              <a:rPr lang="it-IT" dirty="0" smtClean="0"/>
              <a:t> buffer </a:t>
            </a:r>
            <a:r>
              <a:rPr lang="it-IT" dirty="0" err="1" smtClean="0"/>
              <a:t>strips</a:t>
            </a:r>
            <a:endParaRPr lang="it-IT" dirty="0" smtClean="0"/>
          </a:p>
          <a:p>
            <a:r>
              <a:rPr lang="it-IT" dirty="0" smtClean="0"/>
              <a:t>-&gt;</a:t>
            </a:r>
            <a:r>
              <a:rPr lang="it-IT" dirty="0" err="1" smtClean="0"/>
              <a:t>when</a:t>
            </a:r>
            <a:r>
              <a:rPr lang="it-IT" dirty="0" smtClean="0"/>
              <a:t> appropriate: </a:t>
            </a:r>
            <a:r>
              <a:rPr lang="it-IT" dirty="0" err="1" smtClean="0"/>
              <a:t>riparian</a:t>
            </a:r>
            <a:r>
              <a:rPr lang="it-IT" dirty="0" smtClean="0"/>
              <a:t> buffers and </a:t>
            </a:r>
            <a:r>
              <a:rPr lang="it-IT" dirty="0" err="1" smtClean="0"/>
              <a:t>measures</a:t>
            </a:r>
            <a:r>
              <a:rPr lang="it-IT" dirty="0" smtClean="0"/>
              <a:t> for </a:t>
            </a:r>
            <a:r>
              <a:rPr lang="it-IT" dirty="0" err="1" smtClean="0"/>
              <a:t>reducing</a:t>
            </a:r>
            <a:r>
              <a:rPr lang="it-IT" dirty="0" smtClean="0"/>
              <a:t> </a:t>
            </a:r>
            <a:r>
              <a:rPr lang="it-IT" dirty="0" err="1" smtClean="0"/>
              <a:t>sediment</a:t>
            </a:r>
            <a:r>
              <a:rPr lang="it-IT" dirty="0" smtClean="0"/>
              <a:t> export to </a:t>
            </a:r>
            <a:r>
              <a:rPr lang="it-IT" dirty="0" err="1" smtClean="0"/>
              <a:t>rivers</a:t>
            </a:r>
            <a:endParaRPr lang="it-IT" dirty="0" smtClean="0"/>
          </a:p>
          <a:p>
            <a:endParaRPr lang="it-IT" dirty="0"/>
          </a:p>
          <a:p>
            <a:r>
              <a:rPr lang="it-IT" dirty="0" err="1" smtClean="0"/>
              <a:t>Main</a:t>
            </a:r>
            <a:r>
              <a:rPr lang="it-IT" dirty="0" smtClean="0"/>
              <a:t> </a:t>
            </a:r>
            <a:r>
              <a:rPr lang="it-IT" dirty="0" err="1" smtClean="0"/>
              <a:t>links</a:t>
            </a:r>
            <a:r>
              <a:rPr lang="it-IT" dirty="0" smtClean="0"/>
              <a:t>: </a:t>
            </a:r>
            <a:endParaRPr lang="it-IT" dirty="0"/>
          </a:p>
          <a:p>
            <a:r>
              <a:rPr lang="it-IT" dirty="0" smtClean="0"/>
              <a:t>-SOM and </a:t>
            </a:r>
            <a:r>
              <a:rPr lang="it-IT" dirty="0" err="1" smtClean="0"/>
              <a:t>fertility</a:t>
            </a:r>
            <a:r>
              <a:rPr lang="it-IT" dirty="0" smtClean="0"/>
              <a:t> </a:t>
            </a:r>
            <a:r>
              <a:rPr lang="it-IT" dirty="0" err="1" smtClean="0"/>
              <a:t>conservation</a:t>
            </a:r>
            <a:r>
              <a:rPr lang="it-IT" dirty="0" smtClean="0"/>
              <a:t> </a:t>
            </a:r>
            <a:r>
              <a:rPr lang="it-IT" dirty="0" err="1" smtClean="0"/>
              <a:t>measures</a:t>
            </a:r>
            <a:endParaRPr lang="it-IT" dirty="0" smtClean="0"/>
          </a:p>
          <a:p>
            <a:r>
              <a:rPr lang="it-IT" dirty="0" smtClean="0"/>
              <a:t>-grazing and </a:t>
            </a:r>
            <a:r>
              <a:rPr lang="it-IT" dirty="0" err="1" smtClean="0"/>
              <a:t>livestock</a:t>
            </a:r>
            <a:r>
              <a:rPr lang="it-IT" dirty="0" smtClean="0"/>
              <a:t> management (e.g. </a:t>
            </a:r>
            <a:r>
              <a:rPr lang="it-IT" dirty="0" err="1" smtClean="0"/>
              <a:t>trampling</a:t>
            </a:r>
            <a:r>
              <a:rPr lang="it-IT" dirty="0"/>
              <a:t> </a:t>
            </a:r>
            <a:r>
              <a:rPr lang="it-IT" dirty="0" smtClean="0"/>
              <a:t>and </a:t>
            </a:r>
            <a:r>
              <a:rPr lang="it-IT" dirty="0" err="1" smtClean="0"/>
              <a:t>soil</a:t>
            </a:r>
            <a:r>
              <a:rPr lang="it-IT" dirty="0" smtClean="0"/>
              <a:t> </a:t>
            </a:r>
            <a:r>
              <a:rPr lang="it-IT" dirty="0" err="1" smtClean="0"/>
              <a:t>degradation</a:t>
            </a:r>
            <a:r>
              <a:rPr lang="it-IT" dirty="0" smtClean="0"/>
              <a:t>)</a:t>
            </a:r>
          </a:p>
          <a:p>
            <a:r>
              <a:rPr lang="it-IT" dirty="0" smtClean="0"/>
              <a:t>-</a:t>
            </a:r>
            <a:r>
              <a:rPr lang="it-IT" dirty="0" err="1" smtClean="0"/>
              <a:t>after-fire</a:t>
            </a:r>
            <a:r>
              <a:rPr lang="it-IT" dirty="0" smtClean="0"/>
              <a:t> </a:t>
            </a:r>
            <a:r>
              <a:rPr lang="it-IT" dirty="0" err="1" smtClean="0"/>
              <a:t>soil</a:t>
            </a:r>
            <a:r>
              <a:rPr lang="it-IT" dirty="0" smtClean="0"/>
              <a:t> management</a:t>
            </a:r>
          </a:p>
          <a:p>
            <a:r>
              <a:rPr lang="it-IT" dirty="0" smtClean="0"/>
              <a:t> </a:t>
            </a:r>
          </a:p>
          <a:p>
            <a:endParaRPr lang="it-IT" dirty="0" smtClean="0"/>
          </a:p>
          <a:p>
            <a:endParaRPr lang="it-IT" dirty="0"/>
          </a:p>
          <a:p>
            <a:endParaRPr lang="it-IT" dirty="0"/>
          </a:p>
        </p:txBody>
      </p:sp>
    </p:spTree>
    <p:extLst>
      <p:ext uri="{BB962C8B-B14F-4D97-AF65-F5344CB8AC3E}">
        <p14:creationId xmlns:p14="http://schemas.microsoft.com/office/powerpoint/2010/main" val="122688974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r>
              <a:rPr lang="it-IT" dirty="0" err="1" smtClean="0"/>
              <a:t>References</a:t>
            </a:r>
            <a:r>
              <a:rPr lang="it-IT" dirty="0" smtClean="0"/>
              <a:t> </a:t>
            </a:r>
          </a:p>
          <a:p>
            <a:endParaRPr lang="sl-SI" dirty="0"/>
          </a:p>
        </p:txBody>
      </p:sp>
      <p:sp>
        <p:nvSpPr>
          <p:cNvPr id="4" name="Ograda besedila 3"/>
          <p:cNvSpPr>
            <a:spLocks noGrp="1"/>
          </p:cNvSpPr>
          <p:nvPr>
            <p:ph type="body" sz="quarter" idx="10"/>
          </p:nvPr>
        </p:nvSpPr>
        <p:spPr/>
        <p:txBody>
          <a:bodyPr/>
          <a:lstStyle/>
          <a:p>
            <a:endParaRPr lang="sl-SI"/>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780" y="1772816"/>
            <a:ext cx="292417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628800"/>
            <a:ext cx="2895760" cy="4068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171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isultato immagine per i love so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2636912"/>
            <a:ext cx="4886325" cy="2628900"/>
          </a:xfrm>
          <a:prstGeom prst="rect">
            <a:avLst/>
          </a:prstGeom>
          <a:noFill/>
          <a:extLst>
            <a:ext uri="{909E8E84-426E-40DD-AFC4-6F175D3DCCD1}">
              <a14:hiddenFill xmlns:a14="http://schemas.microsoft.com/office/drawing/2010/main">
                <a:solidFill>
                  <a:srgbClr val="FFFFFF"/>
                </a:solidFill>
              </a14:hiddenFill>
            </a:ext>
          </a:extLst>
        </p:spPr>
      </p:pic>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r>
              <a:rPr lang="it-IT" dirty="0" smtClean="0"/>
              <a:t>silvia.stanchi@unito.it</a:t>
            </a:r>
            <a:endParaRPr lang="sl-SI" dirty="0"/>
          </a:p>
        </p:txBody>
      </p:sp>
      <p:sp>
        <p:nvSpPr>
          <p:cNvPr id="4" name="Ograda besedila 3"/>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11428925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Defining</a:t>
            </a:r>
            <a:r>
              <a:rPr lang="it-IT" dirty="0" smtClean="0"/>
              <a:t> </a:t>
            </a:r>
            <a:r>
              <a:rPr lang="it-IT" dirty="0" err="1" smtClean="0"/>
              <a:t>soil</a:t>
            </a:r>
            <a:r>
              <a:rPr lang="it-IT" dirty="0" smtClean="0"/>
              <a:t> </a:t>
            </a:r>
            <a:r>
              <a:rPr lang="it-IT" dirty="0" err="1" smtClean="0"/>
              <a:t>erosion</a:t>
            </a:r>
            <a:endParaRPr lang="sl-SI" dirty="0"/>
          </a:p>
        </p:txBody>
      </p:sp>
      <p:sp>
        <p:nvSpPr>
          <p:cNvPr id="3" name="Ograda vsebine 2"/>
          <p:cNvSpPr>
            <a:spLocks noGrp="1"/>
          </p:cNvSpPr>
          <p:nvPr>
            <p:ph idx="1"/>
          </p:nvPr>
        </p:nvSpPr>
        <p:spPr/>
        <p:txBody>
          <a:bodyPr>
            <a:normAutofit fontScale="85000" lnSpcReduction="10000"/>
          </a:bodyPr>
          <a:lstStyle/>
          <a:p>
            <a:endParaRPr lang="en-US" dirty="0" smtClean="0"/>
          </a:p>
          <a:p>
            <a:r>
              <a:rPr lang="en-US" dirty="0" smtClean="0"/>
              <a:t>Water </a:t>
            </a:r>
            <a:r>
              <a:rPr lang="en-US" dirty="0"/>
              <a:t>erosion: </a:t>
            </a:r>
            <a:endParaRPr lang="en-US" dirty="0" smtClean="0"/>
          </a:p>
          <a:p>
            <a:r>
              <a:rPr lang="en-US" dirty="0" smtClean="0"/>
              <a:t>-&gt;</a:t>
            </a:r>
            <a:r>
              <a:rPr lang="en-US" dirty="0"/>
              <a:t>erosion mechanisms: 1) detachment of soil particles by rainfall or runoff abrasion 2) transport by overland water flow 3) deposition</a:t>
            </a:r>
          </a:p>
          <a:p>
            <a:r>
              <a:rPr lang="en-US" dirty="0"/>
              <a:t>-&gt;3 main processes: </a:t>
            </a:r>
            <a:r>
              <a:rPr lang="en-US" dirty="0" err="1">
                <a:solidFill>
                  <a:srgbClr val="68A340"/>
                </a:solidFill>
              </a:rPr>
              <a:t>rainsplash</a:t>
            </a:r>
            <a:r>
              <a:rPr lang="en-US" dirty="0">
                <a:solidFill>
                  <a:srgbClr val="68A340"/>
                </a:solidFill>
              </a:rPr>
              <a:t>, </a:t>
            </a:r>
            <a:r>
              <a:rPr lang="en-US" dirty="0" err="1">
                <a:solidFill>
                  <a:srgbClr val="68A340"/>
                </a:solidFill>
              </a:rPr>
              <a:t>rainwash</a:t>
            </a:r>
            <a:r>
              <a:rPr lang="en-US" dirty="0">
                <a:solidFill>
                  <a:srgbClr val="68A340"/>
                </a:solidFill>
              </a:rPr>
              <a:t>, </a:t>
            </a:r>
            <a:r>
              <a:rPr lang="en-US" dirty="0" err="1">
                <a:solidFill>
                  <a:srgbClr val="68A340"/>
                </a:solidFill>
              </a:rPr>
              <a:t>rillwash</a:t>
            </a:r>
            <a:endParaRPr lang="en-US" dirty="0">
              <a:solidFill>
                <a:srgbClr val="68A340"/>
              </a:solidFill>
            </a:endParaRPr>
          </a:p>
          <a:p>
            <a:endParaRPr lang="en-US" dirty="0" smtClean="0"/>
          </a:p>
          <a:p>
            <a:r>
              <a:rPr lang="en-US" dirty="0" smtClean="0"/>
              <a:t> </a:t>
            </a:r>
            <a:endParaRPr lang="en-US" dirty="0"/>
          </a:p>
          <a:p>
            <a:r>
              <a:rPr lang="en-US" dirty="0" smtClean="0"/>
              <a:t>-&gt;Consequence</a:t>
            </a:r>
            <a:r>
              <a:rPr lang="en-US" dirty="0"/>
              <a:t>: </a:t>
            </a:r>
            <a:r>
              <a:rPr lang="en-US" dirty="0">
                <a:solidFill>
                  <a:srgbClr val="68A340"/>
                </a:solidFill>
              </a:rPr>
              <a:t>soil </a:t>
            </a:r>
            <a:r>
              <a:rPr lang="en-US" dirty="0" smtClean="0">
                <a:solidFill>
                  <a:srgbClr val="68A340"/>
                </a:solidFill>
              </a:rPr>
              <a:t>redistribution</a:t>
            </a:r>
          </a:p>
          <a:p>
            <a:r>
              <a:rPr lang="en-US" dirty="0" smtClean="0">
                <a:solidFill>
                  <a:srgbClr val="68A340"/>
                </a:solidFill>
              </a:rPr>
              <a:t>-&gt; Soil erosion is selective process</a:t>
            </a:r>
            <a:endParaRPr lang="en-US" dirty="0">
              <a:solidFill>
                <a:srgbClr val="68A340"/>
              </a:solidFill>
            </a:endParaRPr>
          </a:p>
          <a:p>
            <a:endParaRPr lang="en-US" dirty="0"/>
          </a:p>
          <a:p>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7</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34909939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it-IT" dirty="0" err="1" smtClean="0"/>
              <a:t>Erosion</a:t>
            </a:r>
            <a:r>
              <a:rPr lang="it-IT" dirty="0" smtClean="0"/>
              <a:t> </a:t>
            </a:r>
            <a:r>
              <a:rPr lang="it-IT" dirty="0" err="1" smtClean="0"/>
              <a:t>types</a:t>
            </a:r>
            <a:endParaRPr lang="sl-SI" dirty="0"/>
          </a:p>
        </p:txBody>
      </p:sp>
      <p:sp>
        <p:nvSpPr>
          <p:cNvPr id="3" name="Ograda vsebine 2"/>
          <p:cNvSpPr>
            <a:spLocks noGrp="1"/>
          </p:cNvSpPr>
          <p:nvPr>
            <p:ph idx="1"/>
          </p:nvPr>
        </p:nvSpPr>
        <p:spPr/>
        <p:txBody>
          <a:bodyPr>
            <a:normAutofit fontScale="85000" lnSpcReduction="20000"/>
          </a:bodyPr>
          <a:lstStyle/>
          <a:p>
            <a:endParaRPr lang="en-US" dirty="0" smtClean="0"/>
          </a:p>
          <a:p>
            <a:r>
              <a:rPr lang="en-US" dirty="0">
                <a:solidFill>
                  <a:srgbClr val="68A340"/>
                </a:solidFill>
              </a:rPr>
              <a:t>Splash erosion</a:t>
            </a:r>
            <a:r>
              <a:rPr lang="en-US" dirty="0"/>
              <a:t>: raindrop kinetic energy can cause topsoil aggregate breakdown</a:t>
            </a:r>
          </a:p>
          <a:p>
            <a:r>
              <a:rPr lang="en-US" dirty="0"/>
              <a:t>Related with: vegetation cover, tillage, manuring…</a:t>
            </a:r>
          </a:p>
          <a:p>
            <a:r>
              <a:rPr lang="en-US" dirty="0"/>
              <a:t>Sheet erosion: water runoff removes a uniform layer of topsoil (difficult to see as water is not channeled)</a:t>
            </a:r>
          </a:p>
          <a:p>
            <a:r>
              <a:rPr lang="en-US" dirty="0">
                <a:solidFill>
                  <a:srgbClr val="68A340"/>
                </a:solidFill>
              </a:rPr>
              <a:t>Rill erosion</a:t>
            </a:r>
            <a:r>
              <a:rPr lang="en-US" dirty="0"/>
              <a:t>: channels (rills) a few cm deep (not visible any more after tillage)</a:t>
            </a:r>
          </a:p>
          <a:p>
            <a:r>
              <a:rPr lang="en-US" dirty="0">
                <a:solidFill>
                  <a:srgbClr val="68A340"/>
                </a:solidFill>
              </a:rPr>
              <a:t>Gully erosion</a:t>
            </a:r>
            <a:r>
              <a:rPr lang="en-US" dirty="0"/>
              <a:t>: deep channels (</a:t>
            </a:r>
            <a:r>
              <a:rPr lang="en-US" dirty="0" err="1"/>
              <a:t>dm</a:t>
            </a:r>
            <a:r>
              <a:rPr lang="en-US" dirty="0"/>
              <a:t>-m)</a:t>
            </a:r>
          </a:p>
          <a:p>
            <a:r>
              <a:rPr lang="en-US" dirty="0">
                <a:solidFill>
                  <a:srgbClr val="68A340"/>
                </a:solidFill>
              </a:rPr>
              <a:t>Stream bank erosion</a:t>
            </a:r>
          </a:p>
          <a:p>
            <a:endParaRPr lang="en-US" dirty="0">
              <a:solidFill>
                <a:srgbClr val="68A340"/>
              </a:solidFill>
            </a:endParaRPr>
          </a:p>
          <a:p>
            <a:endParaRPr lang="sl-SI"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8</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14952248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it-IT" dirty="0" err="1" smtClean="0"/>
              <a:t>FAO’s</a:t>
            </a:r>
            <a:r>
              <a:rPr lang="it-IT" dirty="0" smtClean="0"/>
              <a:t> </a:t>
            </a:r>
            <a:r>
              <a:rPr lang="it-IT" dirty="0" err="1" smtClean="0"/>
              <a:t>definition</a:t>
            </a:r>
            <a:endParaRPr lang="sl-SI" dirty="0"/>
          </a:p>
        </p:txBody>
      </p:sp>
      <p:sp>
        <p:nvSpPr>
          <p:cNvPr id="3" name="Ograda vsebine 2"/>
          <p:cNvSpPr>
            <a:spLocks noGrp="1"/>
          </p:cNvSpPr>
          <p:nvPr>
            <p:ph idx="1"/>
          </p:nvPr>
        </p:nvSpPr>
        <p:spPr/>
        <p:txBody>
          <a:bodyPr>
            <a:normAutofit/>
          </a:bodyPr>
          <a:lstStyle/>
          <a:p>
            <a:r>
              <a:rPr lang="en-US" sz="2200" b="1" dirty="0" smtClean="0">
                <a:solidFill>
                  <a:srgbClr val="68A340"/>
                </a:solidFill>
              </a:rPr>
              <a:t>Soil </a:t>
            </a:r>
            <a:r>
              <a:rPr lang="en-US" sz="2200" b="1" dirty="0">
                <a:solidFill>
                  <a:srgbClr val="68A340"/>
                </a:solidFill>
              </a:rPr>
              <a:t>Erosion</a:t>
            </a:r>
            <a:r>
              <a:rPr lang="en-US" sz="2200" dirty="0">
                <a:solidFill>
                  <a:srgbClr val="68A340"/>
                </a:solidFill>
              </a:rPr>
              <a:t> </a:t>
            </a:r>
            <a:r>
              <a:rPr lang="en-US" sz="2200" dirty="0"/>
              <a:t>is a common term that is often confused with </a:t>
            </a:r>
            <a:r>
              <a:rPr lang="en-US" sz="2200" dirty="0">
                <a:solidFill>
                  <a:srgbClr val="68A340"/>
                </a:solidFill>
              </a:rPr>
              <a:t>soil degradation</a:t>
            </a:r>
            <a:r>
              <a:rPr lang="en-US" sz="2200" dirty="0"/>
              <a:t> as a whole,  but in fact refers only to absolute soil losses in terms of topsoil and nutrients. This  is indeed the most visible effect of soil degradation, but does not cover all of its aspects. Soil erosion is a </a:t>
            </a:r>
            <a:r>
              <a:rPr lang="en-US" sz="2200" dirty="0">
                <a:solidFill>
                  <a:srgbClr val="68A340"/>
                </a:solidFill>
              </a:rPr>
              <a:t>natural process in </a:t>
            </a:r>
            <a:r>
              <a:rPr lang="en-US" sz="2200" u="sng" dirty="0">
                <a:solidFill>
                  <a:srgbClr val="68A340"/>
                </a:solidFill>
              </a:rPr>
              <a:t>mountainous areas</a:t>
            </a:r>
            <a:r>
              <a:rPr lang="en-US" sz="2200" dirty="0"/>
              <a:t>, but is often made much worse by </a:t>
            </a:r>
            <a:r>
              <a:rPr lang="en-US" sz="2200" dirty="0">
                <a:solidFill>
                  <a:srgbClr val="68A340"/>
                </a:solidFill>
              </a:rPr>
              <a:t>poor management practices</a:t>
            </a:r>
            <a:r>
              <a:rPr lang="en-US" sz="2200" dirty="0" smtClean="0">
                <a:solidFill>
                  <a:srgbClr val="9AC327"/>
                </a:solidFill>
              </a:rPr>
              <a:t>.</a:t>
            </a:r>
          </a:p>
          <a:p>
            <a:endParaRPr lang="en-US" sz="2200" dirty="0" smtClean="0">
              <a:solidFill>
                <a:srgbClr val="9AC327"/>
              </a:solidFill>
            </a:endParaRPr>
          </a:p>
          <a:p>
            <a:r>
              <a:rPr lang="en-US" sz="2200" dirty="0" smtClean="0"/>
              <a:t>http</a:t>
            </a:r>
            <a:r>
              <a:rPr lang="en-US" sz="2200" dirty="0"/>
              <a:t>://www.fao.org/soils-portal/soil-degradation-restoration/en/ </a:t>
            </a:r>
          </a:p>
          <a:p>
            <a:endParaRPr lang="sl-SI" sz="2200" dirty="0"/>
          </a:p>
        </p:txBody>
      </p:sp>
      <p:sp>
        <p:nvSpPr>
          <p:cNvPr id="4" name="Ograda številke diapozitiva 3"/>
          <p:cNvSpPr>
            <a:spLocks noGrp="1"/>
          </p:cNvSpPr>
          <p:nvPr>
            <p:ph type="sldNum" sz="quarter" idx="4"/>
          </p:nvPr>
        </p:nvSpPr>
        <p:spPr/>
        <p:txBody>
          <a:bodyPr/>
          <a:lstStyle/>
          <a:p>
            <a:fld id="{6E1062FF-C719-4C24-BC3F-7C18B2DF0F9D}" type="slidenum">
              <a:rPr lang="de-LI" smtClean="0">
                <a:solidFill>
                  <a:prstClr val="black"/>
                </a:solidFill>
              </a:rPr>
              <a:pPr/>
              <a:t>9</a:t>
            </a:fld>
            <a:endParaRPr lang="de-LI" dirty="0">
              <a:solidFill>
                <a:prstClr val="black"/>
              </a:solidFill>
            </a:endParaRPr>
          </a:p>
        </p:txBody>
      </p:sp>
      <p:sp>
        <p:nvSpPr>
          <p:cNvPr id="5" name="Ograda besedila 4"/>
          <p:cNvSpPr>
            <a:spLocks noGrp="1"/>
          </p:cNvSpPr>
          <p:nvPr>
            <p:ph type="body" sz="quarter" idx="10"/>
          </p:nvPr>
        </p:nvSpPr>
        <p:spPr/>
        <p:txBody>
          <a:bodyPr/>
          <a:lstStyle/>
          <a:p>
            <a:endParaRPr lang="sl-SI"/>
          </a:p>
        </p:txBody>
      </p:sp>
    </p:spTree>
    <p:extLst>
      <p:ext uri="{BB962C8B-B14F-4D97-AF65-F5344CB8AC3E}">
        <p14:creationId xmlns:p14="http://schemas.microsoft.com/office/powerpoint/2010/main" val="2684222263"/>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plate title">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amp;text">
  <a:themeElements>
    <a:clrScheme name="Benutzerdefiniert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29EDC"/>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itle&amp;text">
  <a:themeElements>
    <a:clrScheme name="Benutzerdefiniert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29EDC"/>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itle&amp;text">
  <a:themeElements>
    <a:clrScheme name="Benutzerdefiniert 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429EDC"/>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130212_TemplateNeu</Template>
  <TotalTime>1807</TotalTime>
  <Words>2849</Words>
  <Application>Microsoft Office PowerPoint</Application>
  <PresentationFormat>Presentazione su schermo (4:3)</PresentationFormat>
  <Paragraphs>523</Paragraphs>
  <Slides>66</Slides>
  <Notes>0</Notes>
  <HiddenSlides>1</HiddenSlides>
  <MMClips>0</MMClips>
  <ScaleCrop>false</ScaleCrop>
  <HeadingPairs>
    <vt:vector size="6" baseType="variant">
      <vt:variant>
        <vt:lpstr>Tema</vt:lpstr>
      </vt:variant>
      <vt:variant>
        <vt:i4>4</vt:i4>
      </vt:variant>
      <vt:variant>
        <vt:lpstr>Server OLE incorporati</vt:lpstr>
      </vt:variant>
      <vt:variant>
        <vt:i4>1</vt:i4>
      </vt:variant>
      <vt:variant>
        <vt:lpstr>Titoli diapositive</vt:lpstr>
      </vt:variant>
      <vt:variant>
        <vt:i4>66</vt:i4>
      </vt:variant>
    </vt:vector>
  </HeadingPairs>
  <TitlesOfParts>
    <vt:vector size="71" baseType="lpstr">
      <vt:lpstr>template title</vt:lpstr>
      <vt:lpstr>title&amp;text</vt:lpstr>
      <vt:lpstr>1_title&amp;text</vt:lpstr>
      <vt:lpstr>2_title&amp;text</vt:lpstr>
      <vt:lpstr>Microsoft PowerPoint 97-2003 Slide</vt:lpstr>
      <vt:lpstr>Presentazione standard di PowerPoint</vt:lpstr>
      <vt:lpstr>Caring for Soil – Where Our Roots Grow</vt:lpstr>
      <vt:lpstr>Let’s talk about soil….</vt:lpstr>
      <vt:lpstr>Soils and their functions</vt:lpstr>
      <vt:lpstr>Soils and ecosystem services</vt:lpstr>
      <vt:lpstr>Soil threaths</vt:lpstr>
      <vt:lpstr>Defining soil erosion</vt:lpstr>
      <vt:lpstr>Erosion types</vt:lpstr>
      <vt:lpstr>FAO’s definition</vt:lpstr>
      <vt:lpstr>FAO’s perspective</vt:lpstr>
      <vt:lpstr>Some facts</vt:lpstr>
      <vt:lpstr>Some facts</vt:lpstr>
      <vt:lpstr>Some facts</vt:lpstr>
      <vt:lpstr>Erosion at different scales</vt:lpstr>
      <vt:lpstr>Erosion at different scales</vt:lpstr>
      <vt:lpstr>Eroded land in the world</vt:lpstr>
      <vt:lpstr>Surfaces affected by soil erosion</vt:lpstr>
      <vt:lpstr>Erosion in mountain areas</vt:lpstr>
      <vt:lpstr>Re-defining water erosion in mountain areas </vt:lpstr>
      <vt:lpstr>Relevance of erosion in mountains</vt:lpstr>
      <vt:lpstr>Winter erosion</vt:lpstr>
      <vt:lpstr>Erosion and grazing</vt:lpstr>
      <vt:lpstr>Why do we need a cross-sectoral approach?</vt:lpstr>
      <vt:lpstr>The concept of tolerable erosion</vt:lpstr>
      <vt:lpstr>Soil forming factors </vt:lpstr>
      <vt:lpstr>The challenge of soil formation rates</vt:lpstr>
      <vt:lpstr>The challenge of soil formation rates</vt:lpstr>
      <vt:lpstr>Soil formation rate vs. erosion rate</vt:lpstr>
      <vt:lpstr>Accelerated erosion </vt:lpstr>
      <vt:lpstr>Accelerated erosion </vt:lpstr>
      <vt:lpstr>Maybe you didn’t know that…</vt:lpstr>
      <vt:lpstr>When did erosion awareness started?</vt:lpstr>
      <vt:lpstr>Awareness on soil erosion</vt:lpstr>
      <vt:lpstr>Awareness on soil erosion</vt:lpstr>
      <vt:lpstr>Effects of soil erosion</vt:lpstr>
      <vt:lpstr>On-site and off-site effects of soil erosion</vt:lpstr>
      <vt:lpstr>Direct effects of soil erosion</vt:lpstr>
      <vt:lpstr>Indirect effects of soil erosion (I)</vt:lpstr>
      <vt:lpstr>Indirect effects of soil erosion (II)</vt:lpstr>
      <vt:lpstr>Effects of soil erosion</vt:lpstr>
      <vt:lpstr>Effects of soil erosion</vt:lpstr>
      <vt:lpstr>Erosion modelling</vt:lpstr>
      <vt:lpstr>Erosion modelling</vt:lpstr>
      <vt:lpstr>Soil erosion costs</vt:lpstr>
      <vt:lpstr>Soil erosion costs: some data</vt:lpstr>
      <vt:lpstr>Soil erosion costs: some data</vt:lpstr>
      <vt:lpstr>Soil erosion and CC</vt:lpstr>
      <vt:lpstr>Soil erosion and CC: effects</vt:lpstr>
      <vt:lpstr>Soil erosion and CC</vt:lpstr>
      <vt:lpstr>Examples of estimates</vt:lpstr>
      <vt:lpstr>Erosion estimation in mountain areas  - radionuclides</vt:lpstr>
      <vt:lpstr>Winter factor </vt:lpstr>
      <vt:lpstr>Winter factor </vt:lpstr>
      <vt:lpstr>Erosion estimation in mountain areas  - field measurements</vt:lpstr>
      <vt:lpstr>Erosion estimation in mountain areas  - field measurements</vt:lpstr>
      <vt:lpstr>Measures against erosion</vt:lpstr>
      <vt:lpstr>BP for Prevention and mitigation measures</vt:lpstr>
      <vt:lpstr>Terracing</vt:lpstr>
      <vt:lpstr>Erosion mitigation – support practices</vt:lpstr>
      <vt:lpstr>Erosion mitigation – support practices</vt:lpstr>
      <vt:lpstr>Erosion mitigation – support practices</vt:lpstr>
      <vt:lpstr>SSM</vt:lpstr>
      <vt:lpstr>Suggestions for SSM</vt:lpstr>
      <vt:lpstr>Suggestions for SSM on steep slopes</vt:lpstr>
      <vt:lpstr>Presentazione standard di PowerPoint</vt:lpstr>
      <vt:lpstr>Presentazione standard di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CIPRA International - Antonija WIESER</dc:creator>
  <cp:lastModifiedBy>Silvia Stanchi</cp:lastModifiedBy>
  <cp:revision>266</cp:revision>
  <dcterms:created xsi:type="dcterms:W3CDTF">2013-11-28T10:18:28Z</dcterms:created>
  <dcterms:modified xsi:type="dcterms:W3CDTF">2017-07-04T20:28:14Z</dcterms:modified>
</cp:coreProperties>
</file>