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5" r:id="rId3"/>
    <p:sldId id="271" r:id="rId4"/>
    <p:sldId id="267" r:id="rId5"/>
    <p:sldId id="268" r:id="rId6"/>
    <p:sldId id="282" r:id="rId7"/>
    <p:sldId id="269" r:id="rId8"/>
    <p:sldId id="296" r:id="rId9"/>
    <p:sldId id="273" r:id="rId10"/>
    <p:sldId id="274" r:id="rId11"/>
    <p:sldId id="275" r:id="rId12"/>
    <p:sldId id="276" r:id="rId13"/>
    <p:sldId id="272" r:id="rId14"/>
    <p:sldId id="260" r:id="rId15"/>
    <p:sldId id="277" r:id="rId16"/>
    <p:sldId id="302" r:id="rId17"/>
    <p:sldId id="261" r:id="rId18"/>
    <p:sldId id="262" r:id="rId19"/>
    <p:sldId id="289" r:id="rId20"/>
    <p:sldId id="290" r:id="rId21"/>
    <p:sldId id="283" r:id="rId22"/>
    <p:sldId id="285" r:id="rId23"/>
    <p:sldId id="288" r:id="rId24"/>
    <p:sldId id="284" r:id="rId25"/>
    <p:sldId id="291" r:id="rId26"/>
    <p:sldId id="278" r:id="rId27"/>
    <p:sldId id="292" r:id="rId28"/>
    <p:sldId id="281" r:id="rId29"/>
    <p:sldId id="297" r:id="rId30"/>
    <p:sldId id="298" r:id="rId31"/>
    <p:sldId id="299" r:id="rId32"/>
    <p:sldId id="300" r:id="rId33"/>
    <p:sldId id="301" r:id="rId34"/>
    <p:sldId id="303" r:id="rId35"/>
    <p:sldId id="293" r:id="rId36"/>
    <p:sldId id="295" r:id="rId37"/>
    <p:sldId id="304" r:id="rId38"/>
    <p:sldId id="264" r:id="rId39"/>
  </p:sldIdLst>
  <p:sldSz cx="9144000" cy="6858000" type="screen4x3"/>
  <p:notesSz cx="7099300" cy="102346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23D"/>
    <a:srgbClr val="8E5F00"/>
    <a:srgbClr val="996600"/>
    <a:srgbClr val="88A0C7"/>
    <a:srgbClr val="786139"/>
    <a:srgbClr val="6E6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4032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sz="1200" dirty="0" smtClean="0"/>
          </a:p>
          <a:p>
            <a:r>
              <a:rPr lang="en-GB" sz="1050" dirty="0" smtClean="0"/>
              <a:t>Soil Ecosystem Functions – Soil Information</a:t>
            </a:r>
            <a:endParaRPr lang="sl-SI" sz="1050" dirty="0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BE116B-C6E7-40BA-88BF-A5842BF77B9C}" type="datetimeFigureOut">
              <a:rPr lang="sl-SI" smtClean="0"/>
              <a:t>24. 06. 2018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t"/>
          <a:lstStyle>
            <a:lvl1pPr algn="l">
              <a:defRPr sz="1300"/>
            </a:lvl1pPr>
          </a:lstStyle>
          <a:p>
            <a:r>
              <a:rPr lang="en-GB" sz="1100" dirty="0"/>
              <a:t>B. Vrščaj, AIS &amp; SFS</a:t>
            </a:r>
            <a:endParaRPr lang="sl-SI" sz="110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t"/>
          <a:lstStyle>
            <a:lvl1pPr algn="r">
              <a:defRPr sz="1300"/>
            </a:lvl1pPr>
          </a:lstStyle>
          <a:p>
            <a:fld id="{478BEEF1-4253-43BB-9502-DB415783B4D8}" type="slidenum">
              <a:rPr lang="sl-SI" smtClean="0"/>
              <a:t>‹N›</a:t>
            </a:fld>
            <a:endParaRPr lang="sl-SI" dirty="0"/>
          </a:p>
        </p:txBody>
      </p:sp>
      <p:pic>
        <p:nvPicPr>
          <p:cNvPr id="6" name="Picture 2" descr="C:\Users\jozehl\Downloads\Splet in Logo\LOGOtype pack\Links4Soils_Logo_RGB_788x399_c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02" y="109108"/>
            <a:ext cx="936104" cy="47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309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CB702B2-A926-4CC6-83A6-AE42745D9285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71FB18-91D9-4588-985A-A409EC672D87}" type="slidenum">
              <a:rPr lang="sl-SI" smtClean="0"/>
              <a:pPr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557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Common International</a:t>
            </a:r>
            <a:r>
              <a:rPr lang="it-IT" baseline="0" dirty="0" smtClean="0"/>
              <a:t> </a:t>
            </a:r>
            <a:r>
              <a:rPr lang="it-IT" baseline="0" dirty="0" err="1" smtClean="0"/>
              <a:t>Classification</a:t>
            </a:r>
            <a:r>
              <a:rPr lang="it-IT" baseline="0" dirty="0" smtClean="0"/>
              <a:t> of ESS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FB18-91D9-4588-985A-A409EC672D87}" type="slidenum">
              <a:rPr lang="sl-SI" smtClean="0"/>
              <a:pPr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57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Modificare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FB18-91D9-4588-985A-A409EC672D87}" type="slidenum">
              <a:rPr lang="sl-SI" smtClean="0"/>
              <a:pPr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93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Rifare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FB18-91D9-4588-985A-A409EC672D87}" type="slidenum">
              <a:rPr lang="sl-SI" smtClean="0"/>
              <a:pPr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189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Da</a:t>
            </a:r>
            <a:r>
              <a:rPr lang="it-IT" baseline="0" dirty="0" smtClean="0"/>
              <a:t> adattare!!!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FB18-91D9-4588-985A-A409EC672D87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90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Conceptual</a:t>
            </a:r>
            <a:r>
              <a:rPr lang="it-IT" dirty="0" smtClean="0"/>
              <a:t> </a:t>
            </a:r>
            <a:r>
              <a:rPr lang="it-IT" dirty="0" err="1" smtClean="0"/>
              <a:t>scheme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FB18-91D9-4588-985A-A409EC672D87}" type="slidenum">
              <a:rPr lang="sl-SI" smtClean="0"/>
              <a:pPr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475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Idee dazu: Bewertung in 5er Schritten: sehr gering, gering, mittel, hoch,</a:t>
            </a:r>
            <a:r>
              <a:rPr lang="de-AT" baseline="0" dirty="0" smtClean="0"/>
              <a:t> sehr hoch / in der Abbildung entsprechend graphisch mit Hilfslinien anzeigen die 5 Klassen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9454B-6672-47F8-8426-A00A7A57B3A5}" type="slidenum">
              <a:rPr lang="de-AT" smtClean="0"/>
              <a:t>36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16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sistemare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1FB18-91D9-4588-985A-A409EC672D87}" type="slidenum">
              <a:rPr lang="sl-SI" smtClean="0"/>
              <a:pPr/>
              <a:t>38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1713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_predloga_poprave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21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9399" y="4221088"/>
            <a:ext cx="4104456" cy="1392560"/>
          </a:xfrm>
        </p:spPr>
        <p:txBody>
          <a:bodyPr vert="horz" lIns="36000" tIns="36000" rIns="36000" bIns="36000" rtlCol="0" anchor="ctr">
            <a:normAutofit/>
          </a:bodyPr>
          <a:lstStyle>
            <a:lvl1pPr>
              <a:defRPr lang="sl-SI" sz="2400" i="0">
                <a:solidFill>
                  <a:srgbClr val="78613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ts val="0"/>
              </a:spcBef>
              <a:buNone/>
            </a:pPr>
            <a:r>
              <a:rPr lang="it-IT" noProof="0" smtClean="0"/>
              <a:t>Fare clic per modificare lo stile del sottotitolo dello schema</a:t>
            </a:r>
            <a:endParaRPr lang="en-GB" noProof="0" dirty="0"/>
          </a:p>
        </p:txBody>
      </p:sp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20" name="Ograda datum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Soil Ecosystem Services</a:t>
            </a:r>
            <a:endParaRPr lang="sl-SI" dirty="0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562074"/>
          </a:xfrm>
        </p:spPr>
        <p:txBody>
          <a:bodyPr tIns="54000" bIns="54000">
            <a:normAutofit/>
          </a:bodyPr>
          <a:lstStyle>
            <a:lvl1pPr marL="357188" indent="-357188" algn="l"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8"/>
          <a:stretch/>
        </p:blipFill>
        <p:spPr bwMode="auto">
          <a:xfrm>
            <a:off x="7452320" y="44624"/>
            <a:ext cx="1512168" cy="785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280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312016"/>
            <a:ext cx="6347048" cy="884736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13" name="Ograda datum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Soil Ecosystem Services</a:t>
            </a:r>
            <a:r>
              <a:rPr lang="sl-SI" smtClean="0"/>
              <a:t>a</a:t>
            </a:r>
            <a:endParaRPr lang="sl-SI" dirty="0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13" name="Ograda datuma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Soil Ecosystem Services</a:t>
            </a:r>
            <a:endParaRPr lang="sl-SI" dirty="0"/>
          </a:p>
        </p:txBody>
      </p:sp>
      <p:sp>
        <p:nvSpPr>
          <p:cNvPr id="14" name="Ograda no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39" y="4406900"/>
            <a:ext cx="5362873" cy="1362075"/>
          </a:xfrm>
        </p:spPr>
        <p:txBody>
          <a:bodyPr anchor="t">
            <a:normAutofit/>
          </a:bodyPr>
          <a:lstStyle>
            <a:lvl1pPr algn="l">
              <a:defRPr sz="3600" b="1" cap="none" baseline="0">
                <a:solidFill>
                  <a:schemeClr val="bg1"/>
                </a:solidFill>
              </a:defRPr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1839" y="3429000"/>
            <a:ext cx="5362873" cy="97790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205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312016"/>
            <a:ext cx="6347048" cy="884736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12" name="Ograda številke diapoz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sl-SI" dirty="0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7" name="Ograd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8" name="Ograda številke diapoz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8" name="Ograda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211B-476D-46D2-8414-15171DB1107F}" type="datetimeFigureOut">
              <a:rPr lang="sl-SI" smtClean="0"/>
              <a:pPr/>
              <a:t>24. 06. 2018</a:t>
            </a:fld>
            <a:endParaRPr lang="sl-SI"/>
          </a:p>
        </p:txBody>
      </p:sp>
      <p:sp>
        <p:nvSpPr>
          <p:cNvPr id="9" name="Ograd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Soil Ecosystem Services meeting</a:t>
            </a:r>
            <a:br>
              <a:rPr lang="en-GB" smtClean="0"/>
            </a:br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10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C0015-DB04-45F2-9D8C-F335A79A0836}" type="slidenum">
              <a:rPr lang="sl-SI" smtClean="0"/>
              <a:pPr/>
              <a:t>‹N›</a:t>
            </a:fld>
            <a:endParaRPr lang="sl-SI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312016"/>
            <a:ext cx="6347048" cy="884736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098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0799"/>
            <a:ext cx="9143999" cy="59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49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12016"/>
            <a:ext cx="6347048" cy="88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" tIns="3600" rIns="3600" bIns="360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it-IT" noProof="0" smtClean="0"/>
              <a:t>Fare clic per modificare lo stile del titolo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</p:spPr>
        <p:txBody>
          <a:bodyPr vert="horz" lIns="36000" tIns="36000" rIns="36000" bIns="3600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smtClean="0"/>
              <a:t>Soil Ecosystem Services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3456384" cy="365125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105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 smtClean="0"/>
              <a:t>13</a:t>
            </a:r>
            <a:r>
              <a:rPr lang="sl-SI" smtClean="0"/>
              <a:t> – </a:t>
            </a:r>
            <a:r>
              <a:rPr lang="en-GB" smtClean="0"/>
              <a:t>15</a:t>
            </a:r>
            <a:r>
              <a:rPr lang="sl-SI" smtClean="0"/>
              <a:t> </a:t>
            </a:r>
            <a:r>
              <a:rPr lang="en-GB" smtClean="0"/>
              <a:t> September  2017</a:t>
            </a:r>
            <a:r>
              <a:rPr lang="sl-SI" smtClean="0"/>
              <a:t>,</a:t>
            </a:r>
            <a:r>
              <a:rPr lang="en-GB" smtClean="0"/>
              <a:t> Pont-Saint-Michel, Aoste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A5C0015-DB04-45F2-9D8C-F335A79A0836}" type="slidenum">
              <a:rPr lang="sl-SI" smtClean="0"/>
              <a:pPr/>
              <a:t>‹N›</a:t>
            </a:fld>
            <a:endParaRPr lang="sl-SI" dirty="0"/>
          </a:p>
        </p:txBody>
      </p:sp>
      <p:sp>
        <p:nvSpPr>
          <p:cNvPr id="7" name="TextBox 8"/>
          <p:cNvSpPr txBox="1"/>
          <p:nvPr/>
        </p:nvSpPr>
        <p:spPr>
          <a:xfrm>
            <a:off x="467544" y="81184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900" b="1" smtClean="0">
                <a:solidFill>
                  <a:srgbClr val="7861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Links4Soils: </a:t>
            </a:r>
            <a:r>
              <a:rPr lang="sl-SI" sz="900" smtClean="0">
                <a:solidFill>
                  <a:srgbClr val="786139"/>
                </a:solidFill>
              </a:rPr>
              <a:t>Caring for Soils ‒ Where Our Roots Grow.</a:t>
            </a:r>
            <a:endParaRPr lang="sl-SI" sz="900">
              <a:solidFill>
                <a:srgbClr val="78613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C:\Users\jozehl\Downloads\Splet in Logo\LOGOtype pack\Links4Soils_Logo_RGB_788x399_cut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25" y="196600"/>
            <a:ext cx="2117447" cy="10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GB" sz="2800" b="0" i="1" kern="1200" noProof="0" dirty="0">
          <a:solidFill>
            <a:srgbClr val="8E5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25.png"/><Relationship Id="rId4" Type="http://schemas.openxmlformats.org/officeDocument/2006/relationships/hyperlink" Target="https://doi.org/10.3389/fenvs.2016.0004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>
          <a:xfrm>
            <a:off x="3998433" y="2684329"/>
            <a:ext cx="4104456" cy="1392560"/>
          </a:xfrm>
        </p:spPr>
        <p:txBody>
          <a:bodyPr/>
          <a:lstStyle/>
          <a:p>
            <a:r>
              <a:rPr lang="it-IT" dirty="0" err="1" smtClean="0"/>
              <a:t>Soils</a:t>
            </a:r>
            <a:r>
              <a:rPr lang="it-IT" dirty="0" smtClean="0"/>
              <a:t> and </a:t>
            </a:r>
            <a:r>
              <a:rPr lang="it-IT" dirty="0" err="1" smtClean="0"/>
              <a:t>ecosystem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endParaRPr lang="it-IT" dirty="0" smtClean="0"/>
          </a:p>
          <a:p>
            <a:pPr marL="0" indent="0">
              <a:buNone/>
            </a:pPr>
            <a:r>
              <a:rPr lang="it-IT" sz="2100" i="1" dirty="0" smtClean="0"/>
              <a:t>Silvia Stanchi</a:t>
            </a:r>
            <a:endParaRPr lang="it-IT" sz="2100" i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Ormea</a:t>
            </a:r>
            <a:r>
              <a:rPr lang="it-IT" smtClean="0"/>
              <a:t>, 28 </a:t>
            </a:r>
            <a:r>
              <a:rPr lang="it-IT" dirty="0" err="1" smtClean="0"/>
              <a:t>June</a:t>
            </a:r>
            <a:r>
              <a:rPr lang="it-IT" dirty="0" smtClean="0"/>
              <a:t> 2018</a:t>
            </a:r>
            <a:br>
              <a:rPr lang="it-IT" dirty="0" smtClean="0"/>
            </a:br>
            <a:r>
              <a:rPr lang="it-IT" dirty="0" smtClean="0"/>
              <a:t>IPROMO 2018 </a:t>
            </a:r>
            <a:r>
              <a:rPr lang="it-IT" dirty="0" err="1" smtClean="0"/>
              <a:t>Summer</a:t>
            </a:r>
            <a:r>
              <a:rPr lang="it-IT" dirty="0" smtClean="0"/>
              <a:t> School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727" y="4149080"/>
            <a:ext cx="1584325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4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Non-</a:t>
            </a:r>
            <a:r>
              <a:rPr lang="it-IT" dirty="0" err="1" smtClean="0"/>
              <a:t>marketed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 -&gt; </a:t>
            </a:r>
            <a:r>
              <a:rPr lang="it-IT" dirty="0" err="1" smtClean="0"/>
              <a:t>trade</a:t>
            </a:r>
            <a:endParaRPr lang="it-IT" dirty="0" smtClean="0"/>
          </a:p>
          <a:p>
            <a:r>
              <a:rPr lang="it-IT" dirty="0" smtClean="0"/>
              <a:t>Public </a:t>
            </a:r>
            <a:r>
              <a:rPr lang="it-IT" dirty="0" err="1" smtClean="0"/>
              <a:t>goods</a:t>
            </a:r>
            <a:r>
              <a:rPr lang="it-IT" dirty="0" smtClean="0"/>
              <a:t> -&gt; private </a:t>
            </a:r>
            <a:r>
              <a:rPr lang="it-IT" dirty="0" err="1" smtClean="0"/>
              <a:t>goods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However</a:t>
            </a:r>
            <a:r>
              <a:rPr lang="it-IT" dirty="0" smtClean="0"/>
              <a:t>…..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assigning</a:t>
            </a:r>
            <a:r>
              <a:rPr lang="it-IT" dirty="0" smtClean="0"/>
              <a:t> a $$ </a:t>
            </a:r>
            <a:r>
              <a:rPr lang="it-IT" dirty="0" err="1" smtClean="0"/>
              <a:t>value</a:t>
            </a:r>
            <a:r>
              <a:rPr lang="it-IT" dirty="0" smtClean="0"/>
              <a:t> to </a:t>
            </a:r>
            <a:r>
              <a:rPr lang="it-IT" dirty="0" err="1" smtClean="0"/>
              <a:t>services</a:t>
            </a:r>
            <a:r>
              <a:rPr lang="it-IT" dirty="0" smtClean="0"/>
              <a:t> can </a:t>
            </a:r>
            <a:r>
              <a:rPr lang="it-IT" dirty="0" err="1" smtClean="0"/>
              <a:t>lead</a:t>
            </a:r>
            <a:r>
              <a:rPr lang="it-IT" dirty="0" smtClean="0"/>
              <a:t> </a:t>
            </a:r>
            <a:r>
              <a:rPr lang="it-IT" dirty="0" smtClean="0"/>
              <a:t>policy </a:t>
            </a:r>
            <a:r>
              <a:rPr lang="it-IT" dirty="0" err="1" smtClean="0"/>
              <a:t>makers</a:t>
            </a:r>
            <a:r>
              <a:rPr lang="it-IT" dirty="0" smtClean="0"/>
              <a:t> to </a:t>
            </a:r>
            <a:r>
              <a:rPr lang="it-IT" dirty="0" err="1" smtClean="0"/>
              <a:t>assigning</a:t>
            </a:r>
            <a:r>
              <a:rPr lang="it-IT" dirty="0" smtClean="0"/>
              <a:t> a 0 </a:t>
            </a:r>
            <a:r>
              <a:rPr lang="it-IT" dirty="0" err="1" smtClean="0"/>
              <a:t>value</a:t>
            </a:r>
            <a:r>
              <a:rPr lang="it-IT" dirty="0" smtClean="0"/>
              <a:t>!</a:t>
            </a:r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Risks</a:t>
            </a:r>
            <a:r>
              <a:rPr lang="it-IT" dirty="0" smtClean="0"/>
              <a:t> of </a:t>
            </a:r>
            <a:r>
              <a:rPr lang="it-IT" dirty="0" err="1" smtClean="0"/>
              <a:t>economic</a:t>
            </a:r>
            <a:r>
              <a:rPr lang="it-IT" dirty="0" smtClean="0"/>
              <a:t> </a:t>
            </a:r>
            <a:r>
              <a:rPr lang="it-IT" dirty="0" err="1" smtClean="0"/>
              <a:t>valuation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2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Many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neglected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assess</a:t>
            </a:r>
            <a:r>
              <a:rPr lang="it-IT" dirty="0" smtClean="0"/>
              <a:t> </a:t>
            </a:r>
            <a:r>
              <a:rPr lang="it-IT" dirty="0" err="1" smtClean="0"/>
              <a:t>their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…</a:t>
            </a:r>
          </a:p>
          <a:p>
            <a:r>
              <a:rPr lang="it-IT" dirty="0" smtClean="0"/>
              <a:t>-&gt; </a:t>
            </a:r>
            <a:r>
              <a:rPr lang="it-IT" dirty="0" err="1" smtClean="0"/>
              <a:t>degradation</a:t>
            </a:r>
            <a:endParaRPr lang="it-IT" dirty="0" smtClean="0"/>
          </a:p>
          <a:p>
            <a:r>
              <a:rPr lang="it-IT" dirty="0" smtClean="0"/>
              <a:t>-&gt; </a:t>
            </a:r>
            <a:r>
              <a:rPr lang="it-IT" dirty="0" err="1" smtClean="0"/>
              <a:t>loss</a:t>
            </a:r>
            <a:r>
              <a:rPr lang="it-IT" dirty="0" smtClean="0"/>
              <a:t> of ESS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the </a:t>
            </a:r>
            <a:r>
              <a:rPr lang="it-IT" dirty="0" err="1" smtClean="0"/>
              <a:t>past</a:t>
            </a:r>
            <a:r>
              <a:rPr lang="it-IT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25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new </a:t>
            </a:r>
            <a:r>
              <a:rPr lang="it-IT" dirty="0" err="1" smtClean="0"/>
              <a:t>paradigm</a:t>
            </a:r>
            <a:endParaRPr lang="it-IT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96185"/>
            <a:ext cx="349216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04248" y="5877272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(EU, 2015)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046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Including</a:t>
            </a:r>
            <a:r>
              <a:rPr lang="it-IT" dirty="0" smtClean="0"/>
              <a:t> </a:t>
            </a:r>
            <a:r>
              <a:rPr lang="it-IT" dirty="0" err="1" smtClean="0"/>
              <a:t>Soil-based</a:t>
            </a:r>
            <a:r>
              <a:rPr lang="it-IT" dirty="0" smtClean="0"/>
              <a:t> ESS</a:t>
            </a:r>
            <a:endParaRPr lang="it-IT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59" y="1635380"/>
            <a:ext cx="3693401" cy="227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83568" y="2060848"/>
            <a:ext cx="37077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bg1"/>
                </a:solidFill>
              </a:rPr>
              <a:t>Soils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as</a:t>
            </a:r>
            <a:r>
              <a:rPr lang="it-IT" sz="2000" dirty="0" smtClean="0">
                <a:solidFill>
                  <a:schemeClr val="bg1"/>
                </a:solidFill>
              </a:rPr>
              <a:t> -&gt; </a:t>
            </a:r>
            <a:r>
              <a:rPr lang="it-IT" sz="2000" dirty="0" err="1">
                <a:solidFill>
                  <a:schemeClr val="bg1"/>
                </a:solidFill>
              </a:rPr>
              <a:t>e</a:t>
            </a:r>
            <a:r>
              <a:rPr lang="it-IT" sz="2000" dirty="0" err="1" smtClean="0">
                <a:solidFill>
                  <a:schemeClr val="bg1"/>
                </a:solidFill>
              </a:rPr>
              <a:t>cosystems</a:t>
            </a:r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  <a:p>
            <a:r>
              <a:rPr lang="it-IT" sz="2000" dirty="0" err="1" smtClean="0">
                <a:solidFill>
                  <a:schemeClr val="bg1"/>
                </a:solidFill>
              </a:rPr>
              <a:t>Soils</a:t>
            </a:r>
            <a:r>
              <a:rPr lang="it-IT" sz="2000" dirty="0" smtClean="0">
                <a:solidFill>
                  <a:schemeClr val="bg1"/>
                </a:solidFill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</a:rPr>
              <a:t>as</a:t>
            </a:r>
            <a:r>
              <a:rPr lang="it-IT" sz="2000" dirty="0" smtClean="0">
                <a:solidFill>
                  <a:schemeClr val="bg1"/>
                </a:solidFill>
              </a:rPr>
              <a:t> -&gt; a part of the </a:t>
            </a:r>
            <a:r>
              <a:rPr lang="it-IT" sz="2000" dirty="0" err="1" smtClean="0">
                <a:solidFill>
                  <a:schemeClr val="bg1"/>
                </a:solidFill>
              </a:rPr>
              <a:t>ecosystem</a:t>
            </a:r>
            <a:endParaRPr lang="it-IT" sz="2000" dirty="0" smtClean="0">
              <a:solidFill>
                <a:schemeClr val="bg1"/>
              </a:solidFill>
            </a:endParaRPr>
          </a:p>
          <a:p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69" y="1341438"/>
            <a:ext cx="6762862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49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degradation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569" y="1341438"/>
            <a:ext cx="6762862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3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soil</a:t>
            </a:r>
            <a:r>
              <a:rPr lang="it-IT" dirty="0" smtClean="0"/>
              <a:t> capital (</a:t>
            </a:r>
            <a:r>
              <a:rPr lang="it-IT" dirty="0" err="1" smtClean="0"/>
              <a:t>Baveye</a:t>
            </a:r>
            <a:r>
              <a:rPr lang="it-IT" dirty="0" smtClean="0"/>
              <a:t> et al., 2016)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" y="1481138"/>
            <a:ext cx="80105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SbES</a:t>
            </a:r>
            <a:r>
              <a:rPr lang="it-IT" dirty="0" smtClean="0"/>
              <a:t>,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r>
              <a:rPr lang="it-IT" dirty="0" smtClean="0"/>
              <a:t> and </a:t>
            </a:r>
            <a:r>
              <a:rPr lang="it-IT" dirty="0" err="1" smtClean="0"/>
              <a:t>properties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46" y="1341438"/>
            <a:ext cx="6963907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Keestra</a:t>
            </a:r>
            <a:r>
              <a:rPr lang="it-IT" dirty="0" smtClean="0"/>
              <a:t> et al., 2016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5243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06921" y="1760290"/>
            <a:ext cx="432778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according</a:t>
            </a:r>
            <a:r>
              <a:rPr lang="it-IT" dirty="0" smtClean="0"/>
              <a:t> EC (2006)</a:t>
            </a:r>
          </a:p>
          <a:p>
            <a:pPr marL="342900" indent="-342900">
              <a:buAutoNum type="arabicParenR"/>
            </a:pPr>
            <a:r>
              <a:rPr lang="it-IT" dirty="0" err="1" smtClean="0"/>
              <a:t>Biomass</a:t>
            </a:r>
            <a:r>
              <a:rPr lang="it-IT" dirty="0" smtClean="0"/>
              <a:t> production</a:t>
            </a:r>
          </a:p>
          <a:p>
            <a:pPr marL="342900" indent="-342900">
              <a:buAutoNum type="arabicParenR"/>
            </a:pPr>
            <a:r>
              <a:rPr lang="it-IT" dirty="0" err="1" smtClean="0"/>
              <a:t>Storing</a:t>
            </a:r>
            <a:r>
              <a:rPr lang="it-IT" dirty="0" smtClean="0"/>
              <a:t>, </a:t>
            </a:r>
            <a:r>
              <a:rPr lang="it-IT" dirty="0" err="1" smtClean="0"/>
              <a:t>filtering</a:t>
            </a:r>
            <a:r>
              <a:rPr lang="it-IT" dirty="0" smtClean="0"/>
              <a:t>, </a:t>
            </a:r>
            <a:r>
              <a:rPr lang="it-IT" dirty="0" err="1" smtClean="0"/>
              <a:t>transforming</a:t>
            </a:r>
            <a:r>
              <a:rPr lang="it-IT" dirty="0" smtClean="0"/>
              <a:t> </a:t>
            </a:r>
            <a:r>
              <a:rPr lang="it-IT" dirty="0" err="1" smtClean="0"/>
              <a:t>nutrients</a:t>
            </a:r>
            <a:r>
              <a:rPr lang="it-IT" dirty="0" smtClean="0"/>
              <a:t>,</a:t>
            </a:r>
          </a:p>
          <a:p>
            <a:r>
              <a:rPr lang="it-IT" dirty="0" err="1" smtClean="0"/>
              <a:t>Substances</a:t>
            </a:r>
            <a:r>
              <a:rPr lang="it-IT" dirty="0" smtClean="0"/>
              <a:t> and water</a:t>
            </a:r>
          </a:p>
          <a:p>
            <a:pPr marL="342900" indent="-342900">
              <a:buAutoNum type="arabicParenR" startAt="3"/>
            </a:pPr>
            <a:r>
              <a:rPr lang="it-IT" dirty="0" err="1" smtClean="0"/>
              <a:t>Biodiversity</a:t>
            </a:r>
            <a:r>
              <a:rPr lang="it-IT" dirty="0" smtClean="0"/>
              <a:t>, gene pool</a:t>
            </a:r>
          </a:p>
          <a:p>
            <a:pPr marL="342900" indent="-342900">
              <a:buAutoNum type="arabicParenR" startAt="3"/>
            </a:pPr>
            <a:r>
              <a:rPr lang="it-IT" dirty="0" err="1" smtClean="0"/>
              <a:t>Physical</a:t>
            </a:r>
            <a:r>
              <a:rPr lang="it-IT" dirty="0" smtClean="0"/>
              <a:t> and cultural </a:t>
            </a:r>
            <a:r>
              <a:rPr lang="it-IT" dirty="0" err="1" smtClean="0"/>
              <a:t>environment</a:t>
            </a:r>
            <a:r>
              <a:rPr lang="it-IT" dirty="0" smtClean="0"/>
              <a:t> for </a:t>
            </a:r>
          </a:p>
          <a:p>
            <a:r>
              <a:rPr lang="it-IT" dirty="0"/>
              <a:t> </a:t>
            </a:r>
            <a:r>
              <a:rPr lang="it-IT" dirty="0" smtClean="0"/>
              <a:t>     </a:t>
            </a:r>
            <a:r>
              <a:rPr lang="it-IT" dirty="0" err="1" smtClean="0"/>
              <a:t>people</a:t>
            </a:r>
            <a:endParaRPr lang="it-IT" dirty="0" smtClean="0"/>
          </a:p>
          <a:p>
            <a:r>
              <a:rPr lang="it-IT" dirty="0" smtClean="0"/>
              <a:t>5) Source of </a:t>
            </a:r>
            <a:r>
              <a:rPr lang="it-IT" dirty="0" err="1" smtClean="0"/>
              <a:t>raw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endParaRPr lang="it-IT" dirty="0" smtClean="0"/>
          </a:p>
          <a:p>
            <a:r>
              <a:rPr lang="it-IT" dirty="0" smtClean="0"/>
              <a:t>6) C </a:t>
            </a:r>
            <a:r>
              <a:rPr lang="it-IT" dirty="0" err="1" smtClean="0"/>
              <a:t>sink</a:t>
            </a:r>
            <a:endParaRPr lang="it-IT" dirty="0" smtClean="0"/>
          </a:p>
          <a:p>
            <a:r>
              <a:rPr lang="it-IT" dirty="0" smtClean="0"/>
              <a:t>7) Archive (</a:t>
            </a:r>
            <a:r>
              <a:rPr lang="it-IT" dirty="0" err="1" smtClean="0"/>
              <a:t>geology</a:t>
            </a:r>
            <a:r>
              <a:rPr lang="it-IT" dirty="0" smtClean="0"/>
              <a:t>, </a:t>
            </a:r>
            <a:r>
              <a:rPr lang="it-IT" dirty="0" err="1" smtClean="0"/>
              <a:t>archaeology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610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Global </a:t>
            </a:r>
            <a:r>
              <a:rPr lang="it-IT" dirty="0" err="1" smtClean="0"/>
              <a:t>Soil</a:t>
            </a:r>
            <a:r>
              <a:rPr lang="it-IT" dirty="0" smtClean="0"/>
              <a:t> Partnership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12618" r="15296" b="6436"/>
          <a:stretch/>
        </p:blipFill>
        <p:spPr bwMode="auto">
          <a:xfrm>
            <a:off x="1074617" y="1628800"/>
            <a:ext cx="6665735" cy="43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arrotondato 1"/>
          <p:cNvSpPr/>
          <p:nvPr/>
        </p:nvSpPr>
        <p:spPr>
          <a:xfrm>
            <a:off x="2555776" y="2996952"/>
            <a:ext cx="3384376" cy="57606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Ecosystems</a:t>
            </a:r>
            <a:r>
              <a:rPr lang="it-IT" dirty="0" smtClean="0"/>
              <a:t> </a:t>
            </a:r>
            <a:r>
              <a:rPr lang="it-IT" dirty="0" err="1" smtClean="0"/>
              <a:t>deliver</a:t>
            </a:r>
            <a:r>
              <a:rPr lang="it-IT" dirty="0" smtClean="0"/>
              <a:t> a </a:t>
            </a:r>
            <a:r>
              <a:rPr lang="it-IT" dirty="0" err="1" smtClean="0"/>
              <a:t>variety</a:t>
            </a:r>
            <a:r>
              <a:rPr lang="it-IT" dirty="0" smtClean="0"/>
              <a:t> of </a:t>
            </a:r>
            <a:r>
              <a:rPr lang="it-IT" dirty="0" err="1" smtClean="0"/>
              <a:t>services</a:t>
            </a:r>
            <a:r>
              <a:rPr lang="it-IT" dirty="0" smtClean="0"/>
              <a:t> to human </a:t>
            </a:r>
            <a:r>
              <a:rPr lang="it-IT" dirty="0" err="1" smtClean="0"/>
              <a:t>beings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Benefits &lt;-&gt; </a:t>
            </a:r>
            <a:r>
              <a:rPr lang="it-IT" dirty="0" err="1" smtClean="0"/>
              <a:t>threats</a:t>
            </a:r>
            <a:r>
              <a:rPr lang="it-IT" dirty="0" smtClean="0"/>
              <a:t> --------</a:t>
            </a:r>
            <a:r>
              <a:rPr lang="it-IT" dirty="0" err="1" smtClean="0"/>
              <a:t>conservation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Decision</a:t>
            </a:r>
            <a:r>
              <a:rPr lang="it-IT" dirty="0" smtClean="0"/>
              <a:t> </a:t>
            </a:r>
            <a:r>
              <a:rPr lang="it-IT" dirty="0" err="1" smtClean="0"/>
              <a:t>makers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to be </a:t>
            </a:r>
            <a:r>
              <a:rPr lang="it-IT" dirty="0" err="1" smtClean="0"/>
              <a:t>aware</a:t>
            </a:r>
            <a:r>
              <a:rPr lang="it-IT" dirty="0" smtClean="0"/>
              <a:t> of ESS</a:t>
            </a:r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Ecosystem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65104"/>
            <a:ext cx="1191394" cy="168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http://</a:t>
            </a:r>
            <a:r>
              <a:rPr lang="it-IT" dirty="0" smtClean="0"/>
              <a:t>www.fao.org/documents/card/en/c/5544358d-f11f-4e9f-90ef-a37c3bf52db7</a:t>
            </a:r>
            <a:r>
              <a:rPr lang="it-IT" dirty="0"/>
              <a:t>/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18954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with </a:t>
            </a:r>
            <a:r>
              <a:rPr lang="it-IT" dirty="0" err="1" smtClean="0"/>
              <a:t>SbES</a:t>
            </a:r>
            <a:endParaRPr lang="it-IT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99550" cy="40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2492896"/>
            <a:ext cx="8208912" cy="216024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rmAutofit fontScale="62500" lnSpcReduction="20000"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38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literature</a:t>
            </a:r>
            <a:r>
              <a:rPr lang="it-IT" dirty="0" smtClean="0"/>
              <a:t>/1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5733256"/>
            <a:ext cx="219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/>
              <a:t>Adhikari</a:t>
            </a:r>
            <a:r>
              <a:rPr lang="it-IT" dirty="0" smtClean="0"/>
              <a:t> et al., 2016)</a:t>
            </a:r>
            <a:endParaRPr lang="it-IT" dirty="0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919288"/>
            <a:ext cx="51244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4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Available</a:t>
            </a:r>
            <a:r>
              <a:rPr lang="it-IT" dirty="0" smtClean="0"/>
              <a:t> </a:t>
            </a:r>
            <a:r>
              <a:rPr lang="it-IT" dirty="0" err="1" smtClean="0"/>
              <a:t>literature</a:t>
            </a:r>
            <a:r>
              <a:rPr lang="it-IT" dirty="0" smtClean="0"/>
              <a:t>/2 </a:t>
            </a:r>
            <a:endParaRPr lang="it-IT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90750"/>
            <a:ext cx="4876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5733256"/>
            <a:ext cx="219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</a:t>
            </a:r>
            <a:r>
              <a:rPr lang="it-IT" dirty="0" err="1" smtClean="0"/>
              <a:t>Adhikari</a:t>
            </a:r>
            <a:r>
              <a:rPr lang="it-IT" dirty="0" smtClean="0"/>
              <a:t> et al., 2016)</a:t>
            </a:r>
            <a:endParaRPr lang="it-I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8232"/>
            <a:ext cx="7861126" cy="454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72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Monetization</a:t>
            </a:r>
            <a:r>
              <a:rPr lang="it-IT" dirty="0" smtClean="0"/>
              <a:t> of </a:t>
            </a:r>
            <a:r>
              <a:rPr lang="it-IT" dirty="0" err="1" smtClean="0"/>
              <a:t>SbES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complex</a:t>
            </a:r>
            <a:r>
              <a:rPr lang="it-IT" dirty="0" smtClean="0"/>
              <a:t> and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criticized</a:t>
            </a:r>
            <a:r>
              <a:rPr lang="it-IT" dirty="0" smtClean="0"/>
              <a:t> (</a:t>
            </a:r>
            <a:r>
              <a:rPr lang="it-IT" dirty="0" err="1" smtClean="0"/>
              <a:t>concept</a:t>
            </a:r>
            <a:r>
              <a:rPr lang="it-IT" dirty="0" smtClean="0"/>
              <a:t> of ESS vs. ES </a:t>
            </a:r>
            <a:r>
              <a:rPr lang="it-IT" dirty="0" err="1" smtClean="0"/>
              <a:t>goods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McBratney</a:t>
            </a:r>
            <a:r>
              <a:rPr lang="it-IT" dirty="0" smtClean="0"/>
              <a:t> et al. (2012)-&gt; </a:t>
            </a:r>
            <a:r>
              <a:rPr lang="it-IT" dirty="0" err="1" smtClean="0"/>
              <a:t>attributing</a:t>
            </a:r>
            <a:r>
              <a:rPr lang="it-IT" dirty="0" smtClean="0"/>
              <a:t>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and </a:t>
            </a:r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soils</a:t>
            </a:r>
            <a:r>
              <a:rPr lang="it-IT" dirty="0" smtClean="0"/>
              <a:t> to ESS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difficult</a:t>
            </a:r>
            <a:endParaRPr lang="it-IT" dirty="0" smtClean="0"/>
          </a:p>
          <a:p>
            <a:r>
              <a:rPr lang="it-IT" dirty="0" err="1" smtClean="0"/>
              <a:t>However</a:t>
            </a:r>
            <a:r>
              <a:rPr lang="it-IT" dirty="0" smtClean="0"/>
              <a:t>, </a:t>
            </a:r>
            <a:r>
              <a:rPr lang="it-IT" dirty="0" err="1" smtClean="0"/>
              <a:t>it’s</a:t>
            </a:r>
            <a:r>
              <a:rPr lang="it-IT" dirty="0" smtClean="0"/>
              <a:t> </a:t>
            </a:r>
            <a:r>
              <a:rPr lang="it-IT" dirty="0" err="1" smtClean="0"/>
              <a:t>fundamental</a:t>
            </a:r>
            <a:r>
              <a:rPr lang="it-IT" dirty="0" smtClean="0"/>
              <a:t> to include </a:t>
            </a:r>
            <a:r>
              <a:rPr lang="it-IT" dirty="0" err="1" smtClean="0"/>
              <a:t>soils</a:t>
            </a:r>
            <a:r>
              <a:rPr lang="it-IT" dirty="0" smtClean="0"/>
              <a:t> in ESS </a:t>
            </a:r>
            <a:r>
              <a:rPr lang="it-IT" dirty="0" err="1" smtClean="0"/>
              <a:t>studies</a:t>
            </a:r>
            <a:r>
              <a:rPr lang="it-IT" dirty="0" smtClean="0"/>
              <a:t> 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Daily</a:t>
            </a:r>
            <a:r>
              <a:rPr lang="it-IT" dirty="0" smtClean="0"/>
              <a:t> et al., 1997; Dominati et al., 2014)</a:t>
            </a:r>
          </a:p>
          <a:p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,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regarded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smtClean="0"/>
              <a:t>a «</a:t>
            </a:r>
            <a:r>
              <a:rPr lang="it-IT" dirty="0" err="1" smtClean="0"/>
              <a:t>black</a:t>
            </a:r>
            <a:r>
              <a:rPr lang="it-IT" dirty="0" smtClean="0"/>
              <a:t> </a:t>
            </a:r>
            <a:r>
              <a:rPr lang="it-IT" dirty="0" smtClean="0"/>
              <a:t>box» and more </a:t>
            </a:r>
            <a:r>
              <a:rPr lang="it-IT" dirty="0" err="1" smtClean="0"/>
              <a:t>attention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paid</a:t>
            </a:r>
            <a:r>
              <a:rPr lang="it-IT" dirty="0" smtClean="0"/>
              <a:t> </a:t>
            </a:r>
            <a:r>
              <a:rPr lang="it-IT" dirty="0" smtClean="0"/>
              <a:t>to the «</a:t>
            </a:r>
            <a:r>
              <a:rPr lang="it-IT" dirty="0" err="1" smtClean="0"/>
              <a:t>above</a:t>
            </a:r>
            <a:r>
              <a:rPr lang="it-IT" dirty="0" smtClean="0"/>
              <a:t> </a:t>
            </a:r>
            <a:r>
              <a:rPr lang="it-IT" dirty="0" err="1" smtClean="0"/>
              <a:t>ground</a:t>
            </a:r>
            <a:r>
              <a:rPr lang="it-IT" dirty="0" smtClean="0"/>
              <a:t>» </a:t>
            </a:r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issues</a:t>
            </a:r>
            <a:r>
              <a:rPr lang="it-IT" dirty="0" smtClean="0"/>
              <a:t> in </a:t>
            </a:r>
            <a:r>
              <a:rPr lang="it-IT" dirty="0" err="1" smtClean="0"/>
              <a:t>SbES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endParaRPr lang="it-IT" dirty="0"/>
          </a:p>
        </p:txBody>
      </p:sp>
      <p:sp>
        <p:nvSpPr>
          <p:cNvPr id="4" name="AutoShape 2" descr="Risultati immagini per black b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i immagini per black box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8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Productivity </a:t>
            </a:r>
            <a:r>
              <a:rPr lang="it-IT" dirty="0" err="1" smtClean="0"/>
              <a:t>chain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(</a:t>
            </a:r>
            <a:r>
              <a:rPr lang="it-IT" dirty="0" err="1" smtClean="0"/>
              <a:t>Sparling</a:t>
            </a:r>
            <a:r>
              <a:rPr lang="it-IT" dirty="0" smtClean="0"/>
              <a:t> et al., 2006): </a:t>
            </a:r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changes</a:t>
            </a:r>
            <a:r>
              <a:rPr lang="it-IT" dirty="0" smtClean="0"/>
              <a:t> in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fertility</a:t>
            </a:r>
            <a:r>
              <a:rPr lang="it-IT" dirty="0" smtClean="0"/>
              <a:t> can </a:t>
            </a:r>
            <a:r>
              <a:rPr lang="it-IT" dirty="0" err="1" smtClean="0"/>
              <a:t>affect</a:t>
            </a:r>
            <a:r>
              <a:rPr lang="it-IT" dirty="0" smtClean="0"/>
              <a:t> </a:t>
            </a:r>
            <a:r>
              <a:rPr lang="it-IT" dirty="0" err="1" smtClean="0"/>
              <a:t>primary</a:t>
            </a:r>
            <a:r>
              <a:rPr lang="it-IT" dirty="0" smtClean="0"/>
              <a:t> production (</a:t>
            </a:r>
            <a:r>
              <a:rPr lang="it-IT" dirty="0" err="1" smtClean="0"/>
              <a:t>diary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r>
              <a:rPr lang="it-IT" dirty="0" smtClean="0"/>
              <a:t>) and </a:t>
            </a:r>
            <a:r>
              <a:rPr lang="it-IT" dirty="0" err="1" smtClean="0"/>
              <a:t>contribute</a:t>
            </a:r>
            <a:r>
              <a:rPr lang="it-IT" dirty="0" smtClean="0"/>
              <a:t> to </a:t>
            </a:r>
            <a:r>
              <a:rPr lang="it-IT" dirty="0" err="1" smtClean="0"/>
              <a:t>climate</a:t>
            </a:r>
            <a:r>
              <a:rPr lang="it-IT" dirty="0" smtClean="0"/>
              <a:t> </a:t>
            </a:r>
            <a:r>
              <a:rPr lang="it-IT" dirty="0" err="1" smtClean="0"/>
              <a:t>regulation</a:t>
            </a:r>
            <a:endParaRPr lang="it-IT" dirty="0" smtClean="0"/>
          </a:p>
          <a:p>
            <a:r>
              <a:rPr lang="it-IT" dirty="0" err="1" smtClean="0"/>
              <a:t>Lal</a:t>
            </a:r>
            <a:r>
              <a:rPr lang="it-IT" dirty="0" smtClean="0"/>
              <a:t> (2011): + 1 t SOC ha</a:t>
            </a:r>
            <a:r>
              <a:rPr lang="it-IT" baseline="30000" dirty="0" smtClean="0"/>
              <a:t>-1</a:t>
            </a:r>
            <a:r>
              <a:rPr lang="it-IT" dirty="0" smtClean="0"/>
              <a:t> y</a:t>
            </a:r>
            <a:r>
              <a:rPr lang="it-IT" baseline="30000" dirty="0" smtClean="0"/>
              <a:t>-1</a:t>
            </a:r>
            <a:r>
              <a:rPr lang="it-IT" dirty="0" smtClean="0"/>
              <a:t> in the </a:t>
            </a:r>
            <a:r>
              <a:rPr lang="it-IT" dirty="0" err="1" smtClean="0"/>
              <a:t>root</a:t>
            </a:r>
            <a:r>
              <a:rPr lang="it-IT" dirty="0" smtClean="0"/>
              <a:t> zone -&gt; 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 err="1" smtClean="0"/>
              <a:t>significant</a:t>
            </a:r>
            <a:r>
              <a:rPr lang="it-IT" dirty="0" smtClean="0"/>
              <a:t> +++ </a:t>
            </a:r>
            <a:r>
              <a:rPr lang="it-IT" dirty="0" err="1" smtClean="0"/>
              <a:t>annual</a:t>
            </a:r>
            <a:r>
              <a:rPr lang="it-IT" dirty="0" smtClean="0"/>
              <a:t> </a:t>
            </a:r>
            <a:r>
              <a:rPr lang="it-IT" dirty="0" err="1" smtClean="0"/>
              <a:t>food</a:t>
            </a:r>
            <a:r>
              <a:rPr lang="it-IT" dirty="0" smtClean="0"/>
              <a:t> production in </a:t>
            </a:r>
            <a:r>
              <a:rPr lang="it-IT" dirty="0" err="1" smtClean="0"/>
              <a:t>developing</a:t>
            </a:r>
            <a:r>
              <a:rPr lang="it-IT" dirty="0" smtClean="0"/>
              <a:t> </a:t>
            </a:r>
            <a:r>
              <a:rPr lang="it-IT" dirty="0" smtClean="0"/>
              <a:t>    </a:t>
            </a:r>
            <a:r>
              <a:rPr lang="it-IT" dirty="0" err="1" smtClean="0"/>
              <a:t>countries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Examples</a:t>
            </a:r>
            <a:r>
              <a:rPr lang="it-IT" dirty="0" smtClean="0"/>
              <a:t> of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valuation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69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Dominati et al, 2010. A </a:t>
            </a:r>
            <a:r>
              <a:rPr lang="it-IT" dirty="0" err="1" smtClean="0"/>
              <a:t>framework</a:t>
            </a:r>
            <a:r>
              <a:rPr lang="it-IT" dirty="0" smtClean="0"/>
              <a:t> </a:t>
            </a:r>
            <a:r>
              <a:rPr lang="it-IT" dirty="0" err="1" smtClean="0"/>
              <a:t>proposal</a:t>
            </a:r>
            <a:r>
              <a:rPr lang="it-IT" dirty="0" smtClean="0"/>
              <a:t> for </a:t>
            </a:r>
            <a:r>
              <a:rPr lang="it-IT" dirty="0" err="1" smtClean="0"/>
              <a:t>evaluating</a:t>
            </a:r>
            <a:r>
              <a:rPr lang="it-IT" dirty="0" smtClean="0"/>
              <a:t> the ESS of </a:t>
            </a:r>
            <a:r>
              <a:rPr lang="it-IT" dirty="0" err="1" smtClean="0"/>
              <a:t>soils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215980" cy="4589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16675"/>
            <a:ext cx="1718642" cy="10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" y="1340768"/>
            <a:ext cx="1953946" cy="82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3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 &lt;-&gt;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endParaRPr lang="it-IT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81" y="1341438"/>
            <a:ext cx="65990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672408" cy="135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case </a:t>
            </a:r>
            <a:r>
              <a:rPr lang="it-IT" dirty="0" err="1" smtClean="0"/>
              <a:t>study</a:t>
            </a:r>
            <a:r>
              <a:rPr lang="it-IT" dirty="0" smtClean="0"/>
              <a:t> from </a:t>
            </a:r>
            <a:r>
              <a:rPr lang="it-IT" dirty="0" err="1" smtClean="0"/>
              <a:t>Italy</a:t>
            </a:r>
            <a:r>
              <a:rPr lang="it-IT" dirty="0" smtClean="0"/>
              <a:t>/1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95536" y="2924944"/>
            <a:ext cx="6535187" cy="52322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it-IT" sz="2400" dirty="0"/>
              <a:t>-&gt; a </a:t>
            </a:r>
            <a:r>
              <a:rPr lang="it-IT" sz="2400" dirty="0" err="1"/>
              <a:t>framework</a:t>
            </a:r>
            <a:r>
              <a:rPr lang="it-IT" sz="2400" dirty="0"/>
              <a:t> for a </a:t>
            </a:r>
            <a:r>
              <a:rPr lang="it-IT" sz="2400" dirty="0" err="1"/>
              <a:t>regional</a:t>
            </a:r>
            <a:r>
              <a:rPr lang="it-IT" sz="2400" dirty="0"/>
              <a:t> </a:t>
            </a:r>
            <a:r>
              <a:rPr lang="it-IT" sz="2400" dirty="0" err="1" smtClean="0"/>
              <a:t>application</a:t>
            </a:r>
            <a:r>
              <a:rPr lang="it-IT" sz="2400" dirty="0" smtClean="0"/>
              <a:t>, from the </a:t>
            </a:r>
            <a:r>
              <a:rPr lang="it-IT" sz="2400" dirty="0" err="1" smtClean="0"/>
              <a:t>theoretical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</a:t>
            </a:r>
            <a:r>
              <a:rPr lang="it-IT" sz="2400" dirty="0" smtClean="0"/>
              <a:t> to </a:t>
            </a:r>
            <a:r>
              <a:rPr lang="it-IT" sz="2400" dirty="0" err="1" smtClean="0"/>
              <a:t>mapping</a:t>
            </a:r>
            <a:r>
              <a:rPr lang="it-IT" sz="2400" dirty="0" smtClean="0"/>
              <a:t> </a:t>
            </a:r>
            <a:r>
              <a:rPr lang="it-IT" sz="2400" dirty="0" err="1" smtClean="0"/>
              <a:t>SbES</a:t>
            </a:r>
            <a:endParaRPr lang="it-IT" sz="2400" dirty="0" smtClean="0"/>
          </a:p>
          <a:p>
            <a:r>
              <a:rPr lang="it-IT" sz="2400" dirty="0" smtClean="0"/>
              <a:t>1. </a:t>
            </a:r>
            <a:r>
              <a:rPr lang="it-IT" sz="2400" dirty="0" err="1" smtClean="0"/>
              <a:t>assessment</a:t>
            </a:r>
            <a:r>
              <a:rPr lang="it-IT" sz="2400" dirty="0"/>
              <a:t> </a:t>
            </a:r>
            <a:r>
              <a:rPr lang="it-IT" sz="2400" dirty="0" smtClean="0"/>
              <a:t>of </a:t>
            </a:r>
            <a:r>
              <a:rPr lang="it-IT" sz="2400" dirty="0" err="1" smtClean="0"/>
              <a:t>SbES</a:t>
            </a:r>
            <a:r>
              <a:rPr lang="it-IT" sz="2400" dirty="0" smtClean="0"/>
              <a:t> -&gt; </a:t>
            </a:r>
            <a:r>
              <a:rPr lang="it-IT" sz="2400" dirty="0" err="1" smtClean="0"/>
              <a:t>available</a:t>
            </a:r>
            <a:r>
              <a:rPr lang="it-IT" sz="2400" dirty="0" smtClean="0"/>
              <a:t> data and </a:t>
            </a:r>
            <a:r>
              <a:rPr lang="it-IT" sz="2400" dirty="0" err="1" smtClean="0"/>
              <a:t>societal</a:t>
            </a:r>
            <a:r>
              <a:rPr lang="it-IT" sz="2400" dirty="0" smtClean="0"/>
              <a:t> </a:t>
            </a:r>
            <a:r>
              <a:rPr lang="it-IT" sz="2400" dirty="0" err="1" smtClean="0"/>
              <a:t>needs</a:t>
            </a:r>
            <a:endParaRPr lang="it-IT" sz="2400" dirty="0" smtClean="0"/>
          </a:p>
          <a:p>
            <a:r>
              <a:rPr lang="it-IT" sz="2400" dirty="0" smtClean="0"/>
              <a:t>2. </a:t>
            </a:r>
            <a:r>
              <a:rPr lang="it-IT" sz="2400" dirty="0" err="1" smtClean="0"/>
              <a:t>choosing</a:t>
            </a:r>
            <a:r>
              <a:rPr lang="it-IT" sz="2400" dirty="0" smtClean="0"/>
              <a:t> appropriate </a:t>
            </a:r>
            <a:r>
              <a:rPr lang="it-IT" sz="2400" dirty="0" err="1" smtClean="0"/>
              <a:t>indicators</a:t>
            </a:r>
            <a:endParaRPr lang="it-IT" sz="2400" dirty="0" smtClean="0"/>
          </a:p>
          <a:p>
            <a:r>
              <a:rPr lang="it-IT" sz="2400" dirty="0" smtClean="0"/>
              <a:t>3. </a:t>
            </a:r>
            <a:r>
              <a:rPr lang="it-IT" sz="2400" dirty="0" err="1" smtClean="0"/>
              <a:t>assessment</a:t>
            </a:r>
            <a:r>
              <a:rPr lang="it-IT" sz="2400" dirty="0" smtClean="0"/>
              <a:t> and </a:t>
            </a:r>
            <a:r>
              <a:rPr lang="it-IT" sz="2400" dirty="0" err="1" smtClean="0"/>
              <a:t>mapping</a:t>
            </a:r>
            <a:r>
              <a:rPr lang="it-IT" sz="2400" dirty="0" smtClean="0"/>
              <a:t> of </a:t>
            </a:r>
            <a:r>
              <a:rPr lang="it-IT" sz="2400" dirty="0" err="1" smtClean="0"/>
              <a:t>soil</a:t>
            </a:r>
            <a:r>
              <a:rPr lang="it-IT" sz="2400" dirty="0" smtClean="0"/>
              <a:t> </a:t>
            </a:r>
            <a:r>
              <a:rPr lang="it-IT" sz="2400" dirty="0" err="1" smtClean="0"/>
              <a:t>contribution</a:t>
            </a:r>
            <a:r>
              <a:rPr lang="it-IT" sz="2400" dirty="0" smtClean="0"/>
              <a:t> to </a:t>
            </a:r>
            <a:r>
              <a:rPr lang="it-IT" sz="2400" dirty="0" err="1" smtClean="0"/>
              <a:t>relevant</a:t>
            </a:r>
            <a:r>
              <a:rPr lang="it-IT" sz="2400" dirty="0" smtClean="0"/>
              <a:t> ESS</a:t>
            </a:r>
          </a:p>
          <a:p>
            <a:pPr marL="0" indent="0">
              <a:buNone/>
            </a:pPr>
            <a:r>
              <a:rPr lang="it-IT" sz="2400" dirty="0" smtClean="0"/>
              <a:t>-&gt; use of inter and trans-</a:t>
            </a:r>
            <a:r>
              <a:rPr lang="it-IT" sz="2400" dirty="0" err="1" smtClean="0"/>
              <a:t>disciplinary</a:t>
            </a:r>
            <a:r>
              <a:rPr lang="it-IT" sz="2400" dirty="0" smtClean="0"/>
              <a:t> </a:t>
            </a:r>
            <a:r>
              <a:rPr lang="it-IT" sz="2400" dirty="0" err="1" smtClean="0"/>
              <a:t>approach</a:t>
            </a:r>
            <a:r>
              <a:rPr lang="it-IT" sz="2400" dirty="0" smtClean="0"/>
              <a:t> </a:t>
            </a:r>
          </a:p>
          <a:p>
            <a:pPr marL="0" indent="0">
              <a:buNone/>
            </a:pPr>
            <a:r>
              <a:rPr lang="it-IT" sz="2400" dirty="0" smtClean="0"/>
              <a:t>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90540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case </a:t>
            </a:r>
            <a:r>
              <a:rPr lang="it-IT" dirty="0" err="1" smtClean="0"/>
              <a:t>study</a:t>
            </a:r>
            <a:r>
              <a:rPr lang="it-IT" dirty="0" smtClean="0"/>
              <a:t> from </a:t>
            </a:r>
            <a:r>
              <a:rPr lang="it-IT" dirty="0" err="1" smtClean="0"/>
              <a:t>Italy</a:t>
            </a:r>
            <a:r>
              <a:rPr lang="it-IT" dirty="0" smtClean="0"/>
              <a:t>/2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785395"/>
          </a:xfrm>
        </p:spPr>
        <p:txBody>
          <a:bodyPr/>
          <a:lstStyle/>
          <a:p>
            <a:r>
              <a:rPr lang="it-IT" dirty="0" err="1" smtClean="0"/>
              <a:t>Indicators</a:t>
            </a:r>
            <a:r>
              <a:rPr lang="it-IT" dirty="0" smtClean="0"/>
              <a:t> -&gt;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properties</a:t>
            </a:r>
            <a:r>
              <a:rPr lang="it-IT" dirty="0" smtClean="0"/>
              <a:t> -&gt;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functions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Example</a:t>
            </a:r>
            <a:r>
              <a:rPr lang="it-IT" dirty="0" smtClean="0"/>
              <a:t>: </a:t>
            </a:r>
            <a:r>
              <a:rPr lang="it-IT" dirty="0" err="1" smtClean="0"/>
              <a:t>soil</a:t>
            </a:r>
            <a:r>
              <a:rPr lang="it-IT" dirty="0" smtClean="0"/>
              <a:t> fauna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indicator</a:t>
            </a:r>
            <a:r>
              <a:rPr lang="it-IT" dirty="0" smtClean="0"/>
              <a:t> for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 smtClean="0"/>
              <a:t>quality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7219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934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Steps</a:t>
            </a:r>
            <a:r>
              <a:rPr lang="it-IT" dirty="0" smtClean="0"/>
              <a:t> in ESS </a:t>
            </a:r>
            <a:r>
              <a:rPr lang="it-IT" dirty="0" err="1" smtClean="0"/>
              <a:t>concepts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7888"/>
            <a:ext cx="8229600" cy="46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228184" y="5692606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(</a:t>
            </a:r>
            <a:r>
              <a:rPr lang="it-IT" dirty="0" smtClean="0"/>
              <a:t>UIBK, 2017)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339752" y="2708920"/>
            <a:ext cx="3307451" cy="11237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b="1" dirty="0" smtClean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it-IT" sz="24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ESS</a:t>
            </a:r>
            <a:r>
              <a:rPr lang="it-IT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it-IT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are NOT free and infinite</a:t>
            </a:r>
          </a:p>
          <a:p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86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 from </a:t>
            </a:r>
            <a:r>
              <a:rPr lang="en-US" dirty="0" smtClean="0"/>
              <a:t>Italy/3</a:t>
            </a:r>
            <a:endParaRPr lang="it-IT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347788"/>
            <a:ext cx="744855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718688" y="4365104"/>
            <a:ext cx="339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14 </a:t>
            </a:r>
            <a:r>
              <a:rPr lang="it-IT" dirty="0" err="1" smtClean="0"/>
              <a:t>pedolandscape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r>
              <a:rPr lang="it-IT" dirty="0" smtClean="0"/>
              <a:t>, 1 km </a:t>
            </a:r>
            <a:r>
              <a:rPr lang="it-IT" dirty="0" err="1" smtClean="0"/>
              <a:t>grid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32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case </a:t>
            </a:r>
            <a:r>
              <a:rPr lang="it-IT" dirty="0" err="1"/>
              <a:t>study</a:t>
            </a:r>
            <a:r>
              <a:rPr lang="it-IT" dirty="0"/>
              <a:t> from </a:t>
            </a:r>
            <a:r>
              <a:rPr lang="it-IT" dirty="0" err="1" smtClean="0"/>
              <a:t>Italy</a:t>
            </a:r>
            <a:r>
              <a:rPr lang="it-IT" dirty="0" smtClean="0"/>
              <a:t>/4</a:t>
            </a:r>
            <a:endParaRPr lang="it-IT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638300"/>
            <a:ext cx="75819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arrotondato 4"/>
          <p:cNvSpPr/>
          <p:nvPr/>
        </p:nvSpPr>
        <p:spPr>
          <a:xfrm>
            <a:off x="971600" y="3429000"/>
            <a:ext cx="6984776" cy="576064"/>
          </a:xfrm>
          <a:prstGeom prst="roundRect">
            <a:avLst/>
          </a:prstGeom>
          <a:solidFill>
            <a:schemeClr val="bg2">
              <a:lumMod val="75000"/>
              <a:alpha val="3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36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 case </a:t>
            </a:r>
            <a:r>
              <a:rPr lang="it-IT" dirty="0" err="1"/>
              <a:t>study</a:t>
            </a:r>
            <a:r>
              <a:rPr lang="it-IT" dirty="0"/>
              <a:t> from </a:t>
            </a:r>
            <a:r>
              <a:rPr lang="it-IT" dirty="0" err="1" smtClean="0"/>
              <a:t>Italy</a:t>
            </a:r>
            <a:r>
              <a:rPr lang="it-IT" dirty="0" smtClean="0"/>
              <a:t>/5 Focus on </a:t>
            </a:r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provision</a:t>
            </a:r>
            <a:endParaRPr lang="it-IT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3861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182668" y="1484784"/>
            <a:ext cx="1514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0-1 </a:t>
            </a:r>
            <a:r>
              <a:rPr lang="it-IT" sz="2400" dirty="0" err="1" smtClean="0">
                <a:solidFill>
                  <a:schemeClr val="bg1"/>
                </a:solidFill>
              </a:rPr>
              <a:t>scores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69" y="2492896"/>
            <a:ext cx="3246487" cy="316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860913" y="4915799"/>
            <a:ext cx="3388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Scores</a:t>
            </a:r>
            <a:r>
              <a:rPr lang="it-IT" dirty="0" smtClean="0"/>
              <a:t> for 14 </a:t>
            </a:r>
            <a:r>
              <a:rPr lang="it-IT" dirty="0" err="1" smtClean="0"/>
              <a:t>pedolandscape</a:t>
            </a:r>
            <a:r>
              <a:rPr lang="it-IT" dirty="0" smtClean="0"/>
              <a:t> </a:t>
            </a:r>
            <a:r>
              <a:rPr lang="it-IT" dirty="0" err="1" smtClean="0"/>
              <a:t>units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2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 case </a:t>
            </a:r>
            <a:r>
              <a:rPr lang="it-IT" dirty="0" err="1"/>
              <a:t>study</a:t>
            </a:r>
            <a:r>
              <a:rPr lang="it-IT" dirty="0"/>
              <a:t> from </a:t>
            </a:r>
            <a:r>
              <a:rPr lang="it-IT" dirty="0" err="1" smtClean="0"/>
              <a:t>Italy</a:t>
            </a:r>
            <a:r>
              <a:rPr lang="it-IT" dirty="0" smtClean="0"/>
              <a:t>/6</a:t>
            </a:r>
            <a:endParaRPr lang="it-I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556792"/>
            <a:ext cx="73914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5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 case </a:t>
            </a:r>
            <a:r>
              <a:rPr lang="it-IT" dirty="0" err="1"/>
              <a:t>study</a:t>
            </a:r>
            <a:r>
              <a:rPr lang="it-IT" dirty="0"/>
              <a:t> from </a:t>
            </a:r>
            <a:r>
              <a:rPr lang="it-IT" dirty="0" err="1" smtClean="0"/>
              <a:t>Italy</a:t>
            </a:r>
            <a:r>
              <a:rPr lang="it-IT" dirty="0" smtClean="0"/>
              <a:t>/7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1844824"/>
            <a:ext cx="829926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chemeClr val="bg1"/>
                </a:solidFill>
              </a:rPr>
              <a:t>Weaknesses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-&gt; no </a:t>
            </a:r>
            <a:r>
              <a:rPr lang="it-IT" sz="2400" dirty="0" err="1" smtClean="0">
                <a:solidFill>
                  <a:schemeClr val="bg1"/>
                </a:solidFill>
              </a:rPr>
              <a:t>ecomomic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valuation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-&gt; </a:t>
            </a:r>
            <a:r>
              <a:rPr lang="it-IT" sz="2400" dirty="0" err="1" smtClean="0">
                <a:solidFill>
                  <a:schemeClr val="bg1"/>
                </a:solidFill>
              </a:rPr>
              <a:t>difficulties</a:t>
            </a:r>
            <a:r>
              <a:rPr lang="it-IT" sz="2400" dirty="0" smtClean="0">
                <a:solidFill>
                  <a:schemeClr val="bg1"/>
                </a:solidFill>
              </a:rPr>
              <a:t> in </a:t>
            </a:r>
            <a:r>
              <a:rPr lang="it-IT" sz="2400" dirty="0" err="1" smtClean="0">
                <a:solidFill>
                  <a:schemeClr val="bg1"/>
                </a:solidFill>
              </a:rPr>
              <a:t>validation</a:t>
            </a:r>
            <a:r>
              <a:rPr lang="it-IT" sz="2400" dirty="0" smtClean="0">
                <a:solidFill>
                  <a:schemeClr val="bg1"/>
                </a:solidFill>
              </a:rPr>
              <a:t> of the </a:t>
            </a:r>
            <a:r>
              <a:rPr lang="it-IT" sz="2400" dirty="0" err="1" smtClean="0">
                <a:solidFill>
                  <a:schemeClr val="bg1"/>
                </a:solidFill>
              </a:rPr>
              <a:t>proposed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framework</a:t>
            </a:r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err="1" smtClean="0">
                <a:solidFill>
                  <a:schemeClr val="bg1"/>
                </a:solidFill>
              </a:rPr>
              <a:t>Strenghts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-&gt; </a:t>
            </a:r>
            <a:r>
              <a:rPr lang="it-IT" sz="2400" dirty="0" err="1" smtClean="0">
                <a:solidFill>
                  <a:schemeClr val="bg1"/>
                </a:solidFill>
              </a:rPr>
              <a:t>indicators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were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discussed</a:t>
            </a:r>
            <a:r>
              <a:rPr lang="it-IT" sz="2400" dirty="0" smtClean="0">
                <a:solidFill>
                  <a:schemeClr val="bg1"/>
                </a:solidFill>
              </a:rPr>
              <a:t> with </a:t>
            </a:r>
            <a:r>
              <a:rPr lang="it-IT" sz="2400" dirty="0" err="1" smtClean="0">
                <a:solidFill>
                  <a:schemeClr val="bg1"/>
                </a:solidFill>
              </a:rPr>
              <a:t>local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regional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stakeholders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and </a:t>
            </a:r>
            <a:r>
              <a:rPr lang="it-IT" sz="2400" dirty="0" err="1" smtClean="0">
                <a:solidFill>
                  <a:schemeClr val="bg1"/>
                </a:solidFill>
              </a:rPr>
              <a:t>authorities</a:t>
            </a:r>
            <a:r>
              <a:rPr lang="it-IT" sz="2400" dirty="0" smtClean="0">
                <a:solidFill>
                  <a:schemeClr val="bg1"/>
                </a:solidFill>
              </a:rPr>
              <a:t> (</a:t>
            </a:r>
            <a:r>
              <a:rPr lang="it-IT" sz="2400" dirty="0" err="1" smtClean="0">
                <a:solidFill>
                  <a:schemeClr val="bg1"/>
                </a:solidFill>
              </a:rPr>
              <a:t>participatory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approach</a:t>
            </a:r>
            <a:r>
              <a:rPr lang="it-IT" sz="2400" dirty="0" smtClean="0">
                <a:solidFill>
                  <a:schemeClr val="bg1"/>
                </a:solidFill>
              </a:rPr>
              <a:t>) 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Links4Soils Project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3" t="19386" r="4327" b="19702"/>
          <a:stretch/>
        </p:blipFill>
        <p:spPr bwMode="auto">
          <a:xfrm>
            <a:off x="467544" y="1628800"/>
            <a:ext cx="7885134" cy="281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27089" r="16689" b="47105"/>
          <a:stretch/>
        </p:blipFill>
        <p:spPr bwMode="auto">
          <a:xfrm>
            <a:off x="179512" y="3839695"/>
            <a:ext cx="8856984" cy="177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17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4294967295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US" smtClean="0"/>
              <a:t>29. May 2017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Kick-Off Conference Ljubljana </a:t>
            </a:r>
            <a:endParaRPr lang="en-US" dirty="0" smtClean="0"/>
          </a:p>
        </p:txBody>
      </p:sp>
      <p:grpSp>
        <p:nvGrpSpPr>
          <p:cNvPr id="13" name="Gruppieren 12"/>
          <p:cNvGrpSpPr/>
          <p:nvPr/>
        </p:nvGrpSpPr>
        <p:grpSpPr>
          <a:xfrm>
            <a:off x="-972616" y="1198932"/>
            <a:ext cx="8765163" cy="4903673"/>
            <a:chOff x="0" y="1198932"/>
            <a:chExt cx="8765163" cy="4903673"/>
          </a:xfrm>
        </p:grpSpPr>
        <p:sp>
          <p:nvSpPr>
            <p:cNvPr id="29" name="Textfeld 28"/>
            <p:cNvSpPr txBox="1"/>
            <p:nvPr/>
          </p:nvSpPr>
          <p:spPr>
            <a:xfrm>
              <a:off x="0" y="2081078"/>
              <a:ext cx="26600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AT" b="1" dirty="0" err="1" smtClean="0">
                  <a:solidFill>
                    <a:srgbClr val="002060"/>
                  </a:solidFill>
                </a:rPr>
                <a:t>Recreation</a:t>
              </a:r>
              <a:endParaRPr lang="de-AT" b="1" dirty="0">
                <a:solidFill>
                  <a:srgbClr val="002060"/>
                </a:solidFill>
              </a:endParaRP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1187624" y="1198932"/>
              <a:ext cx="7577539" cy="4903673"/>
              <a:chOff x="1403648" y="1198932"/>
              <a:chExt cx="7577539" cy="4903673"/>
            </a:xfrm>
          </p:grpSpPr>
          <p:sp>
            <p:nvSpPr>
              <p:cNvPr id="3" name="Zehneck 2"/>
              <p:cNvSpPr/>
              <p:nvPr/>
            </p:nvSpPr>
            <p:spPr>
              <a:xfrm>
                <a:off x="2591411" y="1844950"/>
                <a:ext cx="3880085" cy="3630255"/>
              </a:xfrm>
              <a:prstGeom prst="decagon">
                <a:avLst/>
              </a:prstGeom>
              <a:solidFill>
                <a:schemeClr val="bg1">
                  <a:lumMod val="85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/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 flipV="1">
                <a:off x="4531453" y="2538270"/>
                <a:ext cx="1569528" cy="11218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feld 19"/>
              <p:cNvSpPr txBox="1"/>
              <p:nvPr/>
            </p:nvSpPr>
            <p:spPr>
              <a:xfrm>
                <a:off x="5188532" y="1198932"/>
                <a:ext cx="15437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smtClean="0">
                    <a:solidFill>
                      <a:srgbClr val="002060"/>
                    </a:solidFill>
                  </a:rPr>
                  <a:t>Food </a:t>
                </a:r>
              </a:p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production</a:t>
                </a:r>
                <a:endParaRPr lang="de-AT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39" name="Gerade Verbindung 38"/>
              <p:cNvCxnSpPr/>
              <p:nvPr/>
            </p:nvCxnSpPr>
            <p:spPr>
              <a:xfrm flipV="1">
                <a:off x="4541513" y="2752515"/>
                <a:ext cx="1254623" cy="904576"/>
              </a:xfrm>
              <a:prstGeom prst="line">
                <a:avLst/>
              </a:prstGeom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feld 20"/>
              <p:cNvSpPr txBox="1"/>
              <p:nvPr/>
            </p:nvSpPr>
            <p:spPr>
              <a:xfrm>
                <a:off x="6242989" y="2081078"/>
                <a:ext cx="23118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smtClean="0">
                    <a:solidFill>
                      <a:srgbClr val="002060"/>
                    </a:solidFill>
                  </a:rPr>
                  <a:t>Wood </a:t>
                </a:r>
              </a:p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production</a:t>
                </a:r>
                <a:endParaRPr lang="de-AT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6669301" y="3463330"/>
                <a:ext cx="231188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Fresh</a:t>
                </a:r>
                <a:r>
                  <a:rPr lang="de-AT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AT" b="1" dirty="0" err="1" smtClean="0">
                    <a:solidFill>
                      <a:srgbClr val="002060"/>
                    </a:solidFill>
                  </a:rPr>
                  <a:t>water</a:t>
                </a:r>
                <a:endParaRPr lang="de-AT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>
                <a:off x="6234875" y="4575827"/>
                <a:ext cx="23118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Water</a:t>
                </a:r>
                <a:r>
                  <a:rPr lang="de-AT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de-AT" b="1" dirty="0" err="1" smtClean="0">
                    <a:solidFill>
                      <a:srgbClr val="002060"/>
                    </a:solidFill>
                  </a:rPr>
                  <a:t>flow</a:t>
                </a:r>
                <a:endParaRPr lang="de-AT" b="1" dirty="0" smtClean="0">
                  <a:solidFill>
                    <a:srgbClr val="002060"/>
                  </a:solidFill>
                </a:endParaRPr>
              </a:p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regulation</a:t>
                </a:r>
                <a:endParaRPr lang="de-AT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078932" y="5456274"/>
                <a:ext cx="23118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smtClean="0">
                    <a:solidFill>
                      <a:srgbClr val="002060"/>
                    </a:solidFill>
                  </a:rPr>
                  <a:t>Erosion </a:t>
                </a:r>
              </a:p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regulation</a:t>
                </a:r>
                <a:endParaRPr lang="de-AT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865446" y="1352820"/>
                <a:ext cx="12611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smtClean="0">
                    <a:solidFill>
                      <a:srgbClr val="002060"/>
                    </a:solidFill>
                  </a:rPr>
                  <a:t>Education</a:t>
                </a:r>
                <a:endParaRPr lang="de-AT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2949320" y="5456274"/>
                <a:ext cx="23118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Climate</a:t>
                </a:r>
                <a:r>
                  <a:rPr lang="de-AT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regulation</a:t>
                </a:r>
                <a:endParaRPr lang="de-AT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7" name="Textfeld 26"/>
              <p:cNvSpPr txBox="1"/>
              <p:nvPr/>
            </p:nvSpPr>
            <p:spPr>
              <a:xfrm>
                <a:off x="1403648" y="3447704"/>
                <a:ext cx="9873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smtClean="0">
                    <a:solidFill>
                      <a:srgbClr val="002060"/>
                    </a:solidFill>
                  </a:rPr>
                  <a:t>Habitat </a:t>
                </a:r>
              </a:p>
            </p:txBody>
          </p:sp>
          <p:sp>
            <p:nvSpPr>
              <p:cNvPr id="28" name="Textfeld 27"/>
              <p:cNvSpPr txBox="1"/>
              <p:nvPr/>
            </p:nvSpPr>
            <p:spPr>
              <a:xfrm>
                <a:off x="1504155" y="4476302"/>
                <a:ext cx="23118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Carbon</a:t>
                </a:r>
                <a:r>
                  <a:rPr lang="de-AT" b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de-AT" b="1" dirty="0" err="1" smtClean="0">
                    <a:solidFill>
                      <a:srgbClr val="002060"/>
                    </a:solidFill>
                  </a:rPr>
                  <a:t>sequestration</a:t>
                </a:r>
                <a:endParaRPr lang="de-AT" b="1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5" name="Gerade Verbindung 14"/>
              <p:cNvCxnSpPr>
                <a:endCxn id="3" idx="8"/>
              </p:cNvCxnSpPr>
              <p:nvPr/>
            </p:nvCxnSpPr>
            <p:spPr>
              <a:xfrm flipH="1" flipV="1">
                <a:off x="3931946" y="1844954"/>
                <a:ext cx="599506" cy="1815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29"/>
              <p:cNvCxnSpPr>
                <a:endCxn id="3" idx="9"/>
              </p:cNvCxnSpPr>
              <p:nvPr/>
            </p:nvCxnSpPr>
            <p:spPr>
              <a:xfrm flipV="1">
                <a:off x="4531453" y="1844954"/>
                <a:ext cx="599506" cy="1815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31"/>
              <p:cNvCxnSpPr>
                <a:endCxn id="3" idx="1"/>
              </p:cNvCxnSpPr>
              <p:nvPr/>
            </p:nvCxnSpPr>
            <p:spPr>
              <a:xfrm>
                <a:off x="4531453" y="3660078"/>
                <a:ext cx="194004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34"/>
              <p:cNvCxnSpPr>
                <a:endCxn id="3" idx="2"/>
              </p:cNvCxnSpPr>
              <p:nvPr/>
            </p:nvCxnSpPr>
            <p:spPr>
              <a:xfrm>
                <a:off x="4531453" y="3660078"/>
                <a:ext cx="1569528" cy="11218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7"/>
              <p:cNvCxnSpPr>
                <a:endCxn id="3" idx="7"/>
              </p:cNvCxnSpPr>
              <p:nvPr/>
            </p:nvCxnSpPr>
            <p:spPr>
              <a:xfrm flipH="1" flipV="1">
                <a:off x="2961925" y="2538270"/>
                <a:ext cx="1569528" cy="11218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 Verbindung 78"/>
              <p:cNvCxnSpPr/>
              <p:nvPr/>
            </p:nvCxnSpPr>
            <p:spPr>
              <a:xfrm flipH="1" flipV="1">
                <a:off x="4541513" y="3665824"/>
                <a:ext cx="791115" cy="555264"/>
              </a:xfrm>
              <a:prstGeom prst="line">
                <a:avLst/>
              </a:prstGeom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40"/>
              <p:cNvCxnSpPr/>
              <p:nvPr/>
            </p:nvCxnSpPr>
            <p:spPr>
              <a:xfrm flipH="1">
                <a:off x="2591411" y="3660078"/>
                <a:ext cx="194004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43"/>
              <p:cNvCxnSpPr>
                <a:endCxn id="3" idx="3"/>
              </p:cNvCxnSpPr>
              <p:nvPr/>
            </p:nvCxnSpPr>
            <p:spPr>
              <a:xfrm>
                <a:off x="4531453" y="3660078"/>
                <a:ext cx="599506" cy="181512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44"/>
              <p:cNvCxnSpPr/>
              <p:nvPr/>
            </p:nvCxnSpPr>
            <p:spPr>
              <a:xfrm flipH="1">
                <a:off x="3931947" y="3660078"/>
                <a:ext cx="599506" cy="181512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 Verbindung 45"/>
              <p:cNvCxnSpPr>
                <a:endCxn id="3" idx="5"/>
              </p:cNvCxnSpPr>
              <p:nvPr/>
            </p:nvCxnSpPr>
            <p:spPr>
              <a:xfrm flipH="1">
                <a:off x="2961926" y="3657091"/>
                <a:ext cx="1579587" cy="11247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Gerade Verbindung 57"/>
              <p:cNvCxnSpPr/>
              <p:nvPr/>
            </p:nvCxnSpPr>
            <p:spPr>
              <a:xfrm flipV="1">
                <a:off x="4531453" y="2487535"/>
                <a:ext cx="385552" cy="1172544"/>
              </a:xfrm>
              <a:prstGeom prst="line">
                <a:avLst/>
              </a:prstGeom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61"/>
              <p:cNvCxnSpPr/>
              <p:nvPr/>
            </p:nvCxnSpPr>
            <p:spPr>
              <a:xfrm>
                <a:off x="4531453" y="3660079"/>
                <a:ext cx="970021" cy="0"/>
              </a:xfrm>
              <a:prstGeom prst="line">
                <a:avLst/>
              </a:prstGeom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64"/>
              <p:cNvCxnSpPr/>
              <p:nvPr/>
            </p:nvCxnSpPr>
            <p:spPr>
              <a:xfrm>
                <a:off x="2973314" y="3671570"/>
                <a:ext cx="1536908" cy="0"/>
              </a:xfrm>
              <a:prstGeom prst="line">
                <a:avLst/>
              </a:prstGeom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66"/>
              <p:cNvCxnSpPr/>
              <p:nvPr/>
            </p:nvCxnSpPr>
            <p:spPr>
              <a:xfrm flipH="1" flipV="1">
                <a:off x="4531453" y="3671570"/>
                <a:ext cx="510716" cy="1510874"/>
              </a:xfrm>
              <a:prstGeom prst="line">
                <a:avLst/>
              </a:prstGeom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41"/>
              <p:cNvCxnSpPr/>
              <p:nvPr/>
            </p:nvCxnSpPr>
            <p:spPr>
              <a:xfrm flipV="1">
                <a:off x="3605532" y="3657091"/>
                <a:ext cx="935981" cy="674686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rade Verbindung 48"/>
              <p:cNvCxnSpPr/>
              <p:nvPr/>
            </p:nvCxnSpPr>
            <p:spPr>
              <a:xfrm flipV="1">
                <a:off x="4067944" y="3665824"/>
                <a:ext cx="463508" cy="1419360"/>
              </a:xfrm>
              <a:prstGeom prst="line">
                <a:avLst/>
              </a:prstGeom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46"/>
              <p:cNvCxnSpPr/>
              <p:nvPr/>
            </p:nvCxnSpPr>
            <p:spPr>
              <a:xfrm>
                <a:off x="4073522" y="2281133"/>
                <a:ext cx="467991" cy="1375958"/>
              </a:xfrm>
              <a:prstGeom prst="line">
                <a:avLst/>
              </a:prstGeom>
              <a:ln w="889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71"/>
              <p:cNvCxnSpPr/>
              <p:nvPr/>
            </p:nvCxnSpPr>
            <p:spPr>
              <a:xfrm flipV="1">
                <a:off x="3851920" y="3668682"/>
                <a:ext cx="679533" cy="480398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80"/>
              <p:cNvCxnSpPr/>
              <p:nvPr/>
            </p:nvCxnSpPr>
            <p:spPr>
              <a:xfrm>
                <a:off x="4541513" y="3665824"/>
                <a:ext cx="474950" cy="328688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93"/>
              <p:cNvCxnSpPr/>
              <p:nvPr/>
            </p:nvCxnSpPr>
            <p:spPr>
              <a:xfrm flipH="1" flipV="1">
                <a:off x="3709706" y="3073807"/>
                <a:ext cx="821746" cy="589578"/>
              </a:xfrm>
              <a:prstGeom prst="line">
                <a:avLst/>
              </a:prstGeom>
              <a:ln w="8890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 Verbindung 77"/>
              <p:cNvCxnSpPr/>
              <p:nvPr/>
            </p:nvCxnSpPr>
            <p:spPr>
              <a:xfrm>
                <a:off x="3790529" y="3138852"/>
                <a:ext cx="750984" cy="532718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81"/>
              <p:cNvCxnSpPr/>
              <p:nvPr/>
            </p:nvCxnSpPr>
            <p:spPr>
              <a:xfrm flipH="1">
                <a:off x="4231700" y="3671570"/>
                <a:ext cx="299753" cy="896069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Gerade Verbindung 68"/>
              <p:cNvCxnSpPr/>
              <p:nvPr/>
            </p:nvCxnSpPr>
            <p:spPr>
              <a:xfrm flipV="1">
                <a:off x="4541513" y="3463330"/>
                <a:ext cx="245298" cy="196750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 Verbindung 84"/>
              <p:cNvCxnSpPr/>
              <p:nvPr/>
            </p:nvCxnSpPr>
            <p:spPr>
              <a:xfrm>
                <a:off x="4166021" y="2538270"/>
                <a:ext cx="375492" cy="1127554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62"/>
              <p:cNvCxnSpPr/>
              <p:nvPr/>
            </p:nvCxnSpPr>
            <p:spPr>
              <a:xfrm flipV="1">
                <a:off x="4510222" y="2538270"/>
                <a:ext cx="392410" cy="1178762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 Verbindung 67"/>
              <p:cNvCxnSpPr/>
              <p:nvPr/>
            </p:nvCxnSpPr>
            <p:spPr>
              <a:xfrm>
                <a:off x="4531452" y="3657091"/>
                <a:ext cx="547480" cy="0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70"/>
              <p:cNvCxnSpPr/>
              <p:nvPr/>
            </p:nvCxnSpPr>
            <p:spPr>
              <a:xfrm>
                <a:off x="4120579" y="3673064"/>
                <a:ext cx="435407" cy="1494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Gerade Verbindung 72"/>
              <p:cNvCxnSpPr/>
              <p:nvPr/>
            </p:nvCxnSpPr>
            <p:spPr>
              <a:xfrm>
                <a:off x="4531452" y="3657091"/>
                <a:ext cx="299754" cy="910548"/>
              </a:xfrm>
              <a:prstGeom prst="line">
                <a:avLst/>
              </a:prstGeom>
              <a:ln w="88900">
                <a:solidFill>
                  <a:srgbClr val="00CC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Rechteck 5"/>
          <p:cNvSpPr/>
          <p:nvPr/>
        </p:nvSpPr>
        <p:spPr>
          <a:xfrm>
            <a:off x="6711936" y="5122632"/>
            <a:ext cx="2219548" cy="117768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Textfeld 8"/>
          <p:cNvSpPr txBox="1"/>
          <p:nvPr/>
        </p:nvSpPr>
        <p:spPr>
          <a:xfrm>
            <a:off x="7135313" y="5207707"/>
            <a:ext cx="1796171" cy="10926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AT" sz="1100" b="1" dirty="0">
                <a:solidFill>
                  <a:srgbClr val="002060"/>
                </a:solidFill>
              </a:rPr>
              <a:t>Natural </a:t>
            </a:r>
            <a:r>
              <a:rPr lang="de-AT" sz="1100" b="1" dirty="0" smtClean="0">
                <a:solidFill>
                  <a:srgbClr val="002060"/>
                </a:solidFill>
              </a:rPr>
              <a:t> potential </a:t>
            </a:r>
            <a:r>
              <a:rPr lang="de-AT" sz="1100" b="1" dirty="0" err="1" smtClean="0">
                <a:solidFill>
                  <a:srgbClr val="002060"/>
                </a:solidFill>
              </a:rPr>
              <a:t>of</a:t>
            </a:r>
            <a:r>
              <a:rPr lang="de-AT" sz="1100" b="1" dirty="0" smtClean="0">
                <a:solidFill>
                  <a:srgbClr val="002060"/>
                </a:solidFill>
              </a:rPr>
              <a:t> </a:t>
            </a:r>
            <a:r>
              <a:rPr lang="de-AT" sz="1100" b="1" dirty="0" err="1" smtClean="0">
                <a:solidFill>
                  <a:srgbClr val="002060"/>
                </a:solidFill>
              </a:rPr>
              <a:t>Ecosystem</a:t>
            </a:r>
            <a:r>
              <a:rPr lang="de-AT" sz="1100" b="1" dirty="0" smtClean="0">
                <a:solidFill>
                  <a:srgbClr val="002060"/>
                </a:solidFill>
              </a:rPr>
              <a:t>  Service </a:t>
            </a:r>
            <a:r>
              <a:rPr lang="de-AT" sz="1100" b="1" dirty="0" err="1" smtClean="0">
                <a:solidFill>
                  <a:srgbClr val="002060"/>
                </a:solidFill>
              </a:rPr>
              <a:t>provision</a:t>
            </a:r>
            <a:r>
              <a:rPr lang="de-AT" sz="1100" b="1" dirty="0" smtClean="0">
                <a:solidFill>
                  <a:srgbClr val="002060"/>
                </a:solidFill>
              </a:rPr>
              <a:t> </a:t>
            </a:r>
            <a:endParaRPr lang="de-AT" sz="1100" b="1" dirty="0">
              <a:solidFill>
                <a:srgbClr val="002060"/>
              </a:solidFill>
            </a:endParaRPr>
          </a:p>
          <a:p>
            <a:endParaRPr lang="de-AT" sz="1000" b="1" dirty="0">
              <a:solidFill>
                <a:srgbClr val="002060"/>
              </a:solidFill>
            </a:endParaRPr>
          </a:p>
          <a:p>
            <a:r>
              <a:rPr lang="de-AT" sz="1100" b="1" dirty="0" err="1" smtClean="0">
                <a:solidFill>
                  <a:srgbClr val="002060"/>
                </a:solidFill>
              </a:rPr>
              <a:t>Current</a:t>
            </a:r>
            <a:r>
              <a:rPr lang="de-AT" sz="1100" b="1" dirty="0" smtClean="0">
                <a:solidFill>
                  <a:srgbClr val="002060"/>
                </a:solidFill>
              </a:rPr>
              <a:t> </a:t>
            </a:r>
            <a:r>
              <a:rPr lang="de-AT" sz="1100" b="1" dirty="0" err="1" smtClean="0">
                <a:solidFill>
                  <a:srgbClr val="002060"/>
                </a:solidFill>
              </a:rPr>
              <a:t>level</a:t>
            </a:r>
            <a:r>
              <a:rPr lang="de-AT" sz="1100" b="1" dirty="0" smtClean="0">
                <a:solidFill>
                  <a:srgbClr val="002060"/>
                </a:solidFill>
              </a:rPr>
              <a:t> </a:t>
            </a:r>
            <a:r>
              <a:rPr lang="de-AT" sz="1100" b="1" dirty="0" err="1" smtClean="0">
                <a:solidFill>
                  <a:srgbClr val="002060"/>
                </a:solidFill>
              </a:rPr>
              <a:t>of</a:t>
            </a:r>
            <a:r>
              <a:rPr lang="de-AT" sz="1100" b="1" dirty="0" smtClean="0">
                <a:solidFill>
                  <a:srgbClr val="002060"/>
                </a:solidFill>
              </a:rPr>
              <a:t> </a:t>
            </a:r>
            <a:r>
              <a:rPr lang="de-AT" sz="1100" b="1" dirty="0" err="1" smtClean="0">
                <a:solidFill>
                  <a:srgbClr val="002060"/>
                </a:solidFill>
              </a:rPr>
              <a:t>Ecosystem</a:t>
            </a:r>
            <a:r>
              <a:rPr lang="de-AT" sz="11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de-AT" sz="1100" b="1" dirty="0" smtClean="0">
                <a:solidFill>
                  <a:srgbClr val="002060"/>
                </a:solidFill>
              </a:rPr>
              <a:t>Service </a:t>
            </a:r>
            <a:r>
              <a:rPr lang="de-AT" sz="1100" b="1" dirty="0" err="1" smtClean="0">
                <a:solidFill>
                  <a:srgbClr val="002060"/>
                </a:solidFill>
              </a:rPr>
              <a:t>provision</a:t>
            </a:r>
            <a:endParaRPr lang="en-US" sz="1100" b="1" dirty="0">
              <a:solidFill>
                <a:srgbClr val="002060"/>
              </a:solidFill>
            </a:endParaRPr>
          </a:p>
        </p:txBody>
      </p:sp>
      <p:cxnSp>
        <p:nvCxnSpPr>
          <p:cNvPr id="56" name="Gerade Verbindung 55"/>
          <p:cNvCxnSpPr/>
          <p:nvPr/>
        </p:nvCxnSpPr>
        <p:spPr>
          <a:xfrm flipH="1">
            <a:off x="6851064" y="5373216"/>
            <a:ext cx="255358" cy="0"/>
          </a:xfrm>
          <a:prstGeom prst="line">
            <a:avLst/>
          </a:prstGeom>
          <a:ln w="889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/>
          <p:cNvCxnSpPr/>
          <p:nvPr/>
        </p:nvCxnSpPr>
        <p:spPr>
          <a:xfrm>
            <a:off x="6851064" y="6021288"/>
            <a:ext cx="273740" cy="0"/>
          </a:xfrm>
          <a:prstGeom prst="line">
            <a:avLst/>
          </a:prstGeom>
          <a:ln w="889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7521535" y="452966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(UIBK, 2017) </a:t>
            </a:r>
            <a:endParaRPr lang="it-IT" dirty="0"/>
          </a:p>
        </p:txBody>
      </p:sp>
      <p:sp>
        <p:nvSpPr>
          <p:cNvPr id="54" name="Titolo 2"/>
          <p:cNvSpPr>
            <a:spLocks noGrp="1"/>
          </p:cNvSpPr>
          <p:nvPr>
            <p:ph type="title"/>
          </p:nvPr>
        </p:nvSpPr>
        <p:spPr>
          <a:xfrm>
            <a:off x="457200" y="312016"/>
            <a:ext cx="6347048" cy="884736"/>
          </a:xfrm>
        </p:spPr>
        <p:txBody>
          <a:bodyPr/>
          <a:lstStyle/>
          <a:p>
            <a:r>
              <a:rPr lang="it-IT" dirty="0" smtClean="0"/>
              <a:t>The Links4Soils Project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74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91064" cy="56207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General </a:t>
            </a:r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772816"/>
            <a:ext cx="850931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-&gt; ESS </a:t>
            </a:r>
            <a:r>
              <a:rPr lang="it-IT" sz="2400" dirty="0" err="1" smtClean="0">
                <a:solidFill>
                  <a:schemeClr val="bg1"/>
                </a:solidFill>
              </a:rPr>
              <a:t>assessment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valuation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very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complex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requires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a cross-</a:t>
            </a:r>
            <a:r>
              <a:rPr lang="it-IT" sz="2400" dirty="0" err="1" smtClean="0">
                <a:solidFill>
                  <a:schemeClr val="bg1"/>
                </a:solidFill>
              </a:rPr>
              <a:t>sectoral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approach</a:t>
            </a:r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-</a:t>
            </a:r>
            <a:r>
              <a:rPr lang="it-IT" sz="2400" dirty="0" smtClean="0">
                <a:solidFill>
                  <a:schemeClr val="bg1"/>
                </a:solidFill>
              </a:rPr>
              <a:t>&gt; </a:t>
            </a:r>
            <a:r>
              <a:rPr lang="it-IT" sz="2400" dirty="0" err="1" smtClean="0">
                <a:solidFill>
                  <a:schemeClr val="bg1"/>
                </a:solidFill>
              </a:rPr>
              <a:t>despite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this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issue</a:t>
            </a:r>
            <a:r>
              <a:rPr lang="it-IT" sz="2400" smtClean="0">
                <a:solidFill>
                  <a:schemeClr val="bg1"/>
                </a:solidFill>
              </a:rPr>
              <a:t>,  </a:t>
            </a:r>
            <a:r>
              <a:rPr lang="it-IT" sz="2400" dirty="0" err="1" smtClean="0">
                <a:solidFill>
                  <a:schemeClr val="bg1"/>
                </a:solidFill>
              </a:rPr>
              <a:t>it’s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becoming</a:t>
            </a:r>
            <a:r>
              <a:rPr lang="it-IT" sz="2400" dirty="0" smtClean="0">
                <a:solidFill>
                  <a:schemeClr val="bg1"/>
                </a:solidFill>
              </a:rPr>
              <a:t> more and more </a:t>
            </a:r>
          </a:p>
          <a:p>
            <a:r>
              <a:rPr lang="it-IT" sz="2400" dirty="0" err="1">
                <a:solidFill>
                  <a:schemeClr val="bg1"/>
                </a:solidFill>
              </a:rPr>
              <a:t>i</a:t>
            </a:r>
            <a:r>
              <a:rPr lang="it-IT" sz="2400" dirty="0" err="1" smtClean="0">
                <a:solidFill>
                  <a:schemeClr val="bg1"/>
                </a:solidFill>
              </a:rPr>
              <a:t>mportant</a:t>
            </a:r>
            <a:r>
              <a:rPr lang="it-IT" sz="2400" dirty="0" smtClean="0">
                <a:solidFill>
                  <a:schemeClr val="bg1"/>
                </a:solidFill>
              </a:rPr>
              <a:t> for </a:t>
            </a:r>
            <a:r>
              <a:rPr lang="it-IT" sz="2400" dirty="0" err="1" smtClean="0">
                <a:solidFill>
                  <a:schemeClr val="bg1"/>
                </a:solidFill>
              </a:rPr>
              <a:t>sustainable</a:t>
            </a:r>
            <a:r>
              <a:rPr lang="it-IT" sz="2400" dirty="0" smtClean="0">
                <a:solidFill>
                  <a:schemeClr val="bg1"/>
                </a:solidFill>
              </a:rPr>
              <a:t> management of </a:t>
            </a:r>
            <a:r>
              <a:rPr lang="it-IT" sz="2400" dirty="0" err="1" smtClean="0">
                <a:solidFill>
                  <a:schemeClr val="bg1"/>
                </a:solidFill>
              </a:rPr>
              <a:t>natural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resources</a:t>
            </a:r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 smtClean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-&gt; </a:t>
            </a:r>
            <a:r>
              <a:rPr lang="it-IT" sz="2400" dirty="0" err="1" smtClean="0">
                <a:solidFill>
                  <a:schemeClr val="bg1"/>
                </a:solidFill>
              </a:rPr>
              <a:t>this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is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even</a:t>
            </a:r>
            <a:r>
              <a:rPr lang="it-IT" sz="2400" dirty="0" smtClean="0">
                <a:solidFill>
                  <a:schemeClr val="bg1"/>
                </a:solidFill>
              </a:rPr>
              <a:t> more </a:t>
            </a:r>
            <a:r>
              <a:rPr lang="it-IT" sz="2400" dirty="0" err="1" smtClean="0">
                <a:solidFill>
                  <a:schemeClr val="bg1"/>
                </a:solidFill>
              </a:rPr>
              <a:t>true</a:t>
            </a:r>
            <a:r>
              <a:rPr lang="it-IT" sz="2400" dirty="0" smtClean="0">
                <a:solidFill>
                  <a:schemeClr val="bg1"/>
                </a:solidFill>
              </a:rPr>
              <a:t> for </a:t>
            </a:r>
            <a:r>
              <a:rPr lang="it-IT" sz="2400" dirty="0" err="1" smtClean="0">
                <a:solidFill>
                  <a:schemeClr val="bg1"/>
                </a:solidFill>
              </a:rPr>
              <a:t>SbES</a:t>
            </a:r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 smtClean="0">
                <a:solidFill>
                  <a:schemeClr val="bg1"/>
                </a:solidFill>
              </a:rPr>
              <a:t>-&gt; cross-</a:t>
            </a:r>
            <a:r>
              <a:rPr lang="it-IT" sz="2400" dirty="0" err="1" smtClean="0">
                <a:solidFill>
                  <a:schemeClr val="bg1"/>
                </a:solidFill>
              </a:rPr>
              <a:t>sectoral</a:t>
            </a:r>
            <a:r>
              <a:rPr lang="it-IT" sz="2400" dirty="0" smtClean="0">
                <a:solidFill>
                  <a:schemeClr val="bg1"/>
                </a:solidFill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</a:rPr>
              <a:t>participatory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approach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  <a:r>
              <a:rPr lang="it-IT" sz="2400" dirty="0" err="1" smtClean="0">
                <a:solidFill>
                  <a:schemeClr val="bg1"/>
                </a:solidFill>
              </a:rPr>
              <a:t>should</a:t>
            </a:r>
            <a:r>
              <a:rPr lang="it-IT" sz="2400" dirty="0" smtClean="0">
                <a:solidFill>
                  <a:schemeClr val="bg1"/>
                </a:solidFill>
              </a:rPr>
              <a:t> be </a:t>
            </a:r>
            <a:r>
              <a:rPr lang="it-IT" sz="2400" dirty="0" err="1" smtClean="0">
                <a:solidFill>
                  <a:schemeClr val="bg1"/>
                </a:solidFill>
              </a:rPr>
              <a:t>encouraged</a:t>
            </a:r>
            <a:endParaRPr lang="it-IT" sz="2400" dirty="0" smtClean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References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127476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286000" y="1628800"/>
            <a:ext cx="6318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>
              <a:spcAft>
                <a:spcPts val="1200"/>
              </a:spcAft>
            </a:pPr>
            <a:r>
              <a:rPr lang="en-US" sz="1000" dirty="0" err="1"/>
              <a:t>Adhikari</a:t>
            </a:r>
            <a:r>
              <a:rPr lang="en-US" sz="1000" dirty="0"/>
              <a:t>, </a:t>
            </a:r>
            <a:r>
              <a:rPr lang="en-US" sz="1000" dirty="0" err="1"/>
              <a:t>Kabindra</a:t>
            </a:r>
            <a:r>
              <a:rPr lang="en-US" sz="1000" dirty="0"/>
              <a:t> and Alfred E. </a:t>
            </a:r>
            <a:r>
              <a:rPr lang="en-US" sz="1000" dirty="0" err="1"/>
              <a:t>Hartemink</a:t>
            </a:r>
            <a:r>
              <a:rPr lang="en-US" sz="1000" dirty="0"/>
              <a:t> (2016): Linking soils to ecosystem services — A global review. </a:t>
            </a:r>
            <a:r>
              <a:rPr lang="en-US" sz="1000" i="1" dirty="0" err="1"/>
              <a:t>Geoderma</a:t>
            </a:r>
            <a:r>
              <a:rPr lang="en-US" sz="1000" i="1" dirty="0"/>
              <a:t>. </a:t>
            </a:r>
            <a:r>
              <a:rPr lang="en-US" sz="1000" dirty="0"/>
              <a:t>262:101-111</a:t>
            </a:r>
            <a:r>
              <a:rPr lang="en-US" sz="1000" dirty="0" smtClean="0"/>
              <a:t>.</a:t>
            </a:r>
          </a:p>
          <a:p>
            <a:pPr marL="360000" indent="-360000">
              <a:spcAft>
                <a:spcPts val="1200"/>
              </a:spcAft>
            </a:pPr>
            <a:r>
              <a:rPr lang="en-US" sz="1000" dirty="0" err="1" smtClean="0"/>
              <a:t>Baveye</a:t>
            </a:r>
            <a:r>
              <a:rPr lang="en-US" sz="1000" dirty="0" smtClean="0"/>
              <a:t> P., </a:t>
            </a:r>
            <a:r>
              <a:rPr lang="en-US" sz="1000" dirty="0" err="1" smtClean="0"/>
              <a:t>Baveye</a:t>
            </a:r>
            <a:r>
              <a:rPr lang="en-US" sz="1000" dirty="0" smtClean="0"/>
              <a:t> J., </a:t>
            </a:r>
            <a:r>
              <a:rPr lang="en-US" sz="1000" dirty="0" err="1" smtClean="0"/>
              <a:t>Gowdy</a:t>
            </a:r>
            <a:r>
              <a:rPr lang="en-US" sz="1000" dirty="0" smtClean="0"/>
              <a:t> J. (2016): Soil “Ecosystem Services and Natural Capital: Critical Appraisal of Research on Uncertain Ground. </a:t>
            </a:r>
            <a:r>
              <a:rPr lang="en-US" sz="1000" dirty="0" err="1" smtClean="0"/>
              <a:t>Frrontiers</a:t>
            </a:r>
            <a:r>
              <a:rPr lang="en-US" sz="1000" dirty="0" smtClean="0"/>
              <a:t> in Environmental Science, </a:t>
            </a:r>
            <a:r>
              <a:rPr lang="it-IT" sz="1000" dirty="0">
                <a:hlinkClick r:id="rId4"/>
              </a:rPr>
              <a:t>https://doi.org/10.3389/fenvs.2016.00041</a:t>
            </a:r>
            <a:endParaRPr lang="en-US" sz="1000" dirty="0" smtClean="0"/>
          </a:p>
          <a:p>
            <a:r>
              <a:rPr lang="en-US" sz="1000" dirty="0" err="1"/>
              <a:t>Costanza</a:t>
            </a:r>
            <a:r>
              <a:rPr lang="en-US" sz="1000" dirty="0"/>
              <a:t>, R. </a:t>
            </a:r>
            <a:r>
              <a:rPr lang="en-US" sz="1000" i="1" dirty="0"/>
              <a:t>et al</a:t>
            </a:r>
            <a:r>
              <a:rPr lang="en-US" sz="1000" dirty="0"/>
              <a:t>. The value of the world's ecosystem services and natural capital. </a:t>
            </a:r>
            <a:r>
              <a:rPr lang="en-US" sz="1000" i="1" dirty="0"/>
              <a:t>Nature </a:t>
            </a:r>
            <a:r>
              <a:rPr lang="en-US" sz="1000" b="1" dirty="0"/>
              <a:t>387,</a:t>
            </a:r>
            <a:r>
              <a:rPr lang="en-US" sz="1000" dirty="0"/>
              <a:t> 253-260 (1997</a:t>
            </a:r>
            <a:r>
              <a:rPr lang="en-US" sz="1000" dirty="0" smtClean="0"/>
              <a:t>).</a:t>
            </a:r>
          </a:p>
          <a:p>
            <a:endParaRPr lang="en-US" sz="1000" dirty="0"/>
          </a:p>
          <a:p>
            <a:r>
              <a:rPr lang="en-US" sz="1000" dirty="0"/>
              <a:t>Daily, G. C. </a:t>
            </a:r>
            <a:r>
              <a:rPr lang="en-US" sz="1000" i="1" dirty="0"/>
              <a:t>et al</a:t>
            </a:r>
            <a:r>
              <a:rPr lang="en-US" sz="1000" dirty="0"/>
              <a:t>. Ecosystem services: Benefits supplied to human societies by natural ecosystems. </a:t>
            </a:r>
            <a:r>
              <a:rPr lang="en-US" sz="1000" i="1" dirty="0"/>
              <a:t>Issues in Ecology</a:t>
            </a:r>
            <a:r>
              <a:rPr lang="en-US" sz="1000" dirty="0"/>
              <a:t> </a:t>
            </a:r>
            <a:r>
              <a:rPr lang="en-US" sz="1000" b="1" dirty="0"/>
              <a:t>2,</a:t>
            </a:r>
            <a:r>
              <a:rPr lang="en-US" sz="1000" dirty="0"/>
              <a:t> 1-18 (1997).</a:t>
            </a:r>
          </a:p>
          <a:p>
            <a:pPr marL="360000" indent="-360000">
              <a:spcAft>
                <a:spcPts val="1200"/>
              </a:spcAft>
            </a:pPr>
            <a:endParaRPr lang="en-US" sz="1000" dirty="0"/>
          </a:p>
          <a:p>
            <a:pPr marL="360000" indent="-360000">
              <a:spcAft>
                <a:spcPts val="1200"/>
              </a:spcAft>
              <a:buNone/>
            </a:pPr>
            <a:r>
              <a:rPr lang="en-US" sz="1000" dirty="0"/>
              <a:t>FAO. Infographics [http://www.fao.org/soils-2015/resources/infographics/en/, access date: 13.04.2017]. </a:t>
            </a:r>
          </a:p>
          <a:p>
            <a:pPr marL="360000" indent="-360000">
              <a:spcAft>
                <a:spcPts val="1200"/>
              </a:spcAft>
            </a:pPr>
            <a:r>
              <a:rPr lang="de-AT" sz="1000" dirty="0"/>
              <a:t>FAO. </a:t>
            </a:r>
            <a:r>
              <a:rPr lang="en-US" sz="1000" dirty="0"/>
              <a:t>Soil ecosystems services </a:t>
            </a:r>
            <a:r>
              <a:rPr lang="de-AT" sz="1000" dirty="0"/>
              <a:t>[http://www.fao.org/agriculture/crops/thematic-sitemap/theme/spi/soil-biodiversity/soil-ecosystems-services/en/, </a:t>
            </a:r>
            <a:r>
              <a:rPr lang="de-AT" sz="1000" dirty="0" err="1"/>
              <a:t>access</a:t>
            </a:r>
            <a:r>
              <a:rPr lang="de-AT" sz="1000" dirty="0"/>
              <a:t> </a:t>
            </a:r>
            <a:r>
              <a:rPr lang="de-AT" sz="1000" dirty="0" err="1"/>
              <a:t>date</a:t>
            </a:r>
            <a:r>
              <a:rPr lang="de-AT" sz="1000" dirty="0"/>
              <a:t> 13.04.2017</a:t>
            </a:r>
            <a:r>
              <a:rPr lang="de-AT" sz="1000" dirty="0" smtClean="0"/>
              <a:t>]</a:t>
            </a:r>
          </a:p>
          <a:p>
            <a:pPr marL="360000" indent="-360000">
              <a:spcAft>
                <a:spcPts val="1200"/>
              </a:spcAft>
            </a:pPr>
            <a:r>
              <a:rPr lang="de-AT" sz="1000" dirty="0" smtClean="0"/>
              <a:t>Maes J., Teller A., Erhard M., </a:t>
            </a:r>
            <a:r>
              <a:rPr lang="de-AT" sz="1000" dirty="0" err="1" smtClean="0"/>
              <a:t>Liquete</a:t>
            </a:r>
            <a:r>
              <a:rPr lang="de-AT" sz="1000" dirty="0" smtClean="0"/>
              <a:t> C., </a:t>
            </a:r>
            <a:r>
              <a:rPr lang="de-AT" sz="1000" dirty="0" err="1" smtClean="0"/>
              <a:t>Braat</a:t>
            </a:r>
            <a:r>
              <a:rPr lang="de-AT" sz="1000" dirty="0" smtClean="0"/>
              <a:t> L., Berry P., </a:t>
            </a:r>
            <a:r>
              <a:rPr lang="de-AT" sz="1000" dirty="0" err="1" smtClean="0"/>
              <a:t>Egoh</a:t>
            </a:r>
            <a:r>
              <a:rPr lang="de-AT" sz="1000" dirty="0" smtClean="0"/>
              <a:t> B., </a:t>
            </a:r>
            <a:r>
              <a:rPr lang="de-AT" sz="1000" dirty="0" err="1" smtClean="0"/>
              <a:t>Puydarrieux</a:t>
            </a:r>
            <a:r>
              <a:rPr lang="de-AT" sz="1000" dirty="0" smtClean="0"/>
              <a:t> P., </a:t>
            </a:r>
            <a:r>
              <a:rPr lang="de-AT" sz="1000" dirty="0" err="1" smtClean="0"/>
              <a:t>Fiorina</a:t>
            </a:r>
            <a:r>
              <a:rPr lang="de-AT" sz="1000" dirty="0" smtClean="0"/>
              <a:t> C., Santos F., </a:t>
            </a:r>
            <a:r>
              <a:rPr lang="de-AT" sz="1000" dirty="0" err="1" smtClean="0"/>
              <a:t>Paracchini</a:t>
            </a:r>
            <a:r>
              <a:rPr lang="de-AT" sz="1000" dirty="0" smtClean="0"/>
              <a:t> M.I., </a:t>
            </a:r>
            <a:r>
              <a:rPr lang="de-AT" sz="1000" dirty="0" err="1" smtClean="0"/>
              <a:t>Keune</a:t>
            </a:r>
            <a:r>
              <a:rPr lang="de-AT" sz="1000" dirty="0" smtClean="0"/>
              <a:t> H., Hauk J et al. (2013): Mapping </a:t>
            </a:r>
            <a:r>
              <a:rPr lang="de-AT" sz="1000" dirty="0" err="1" smtClean="0"/>
              <a:t>and</a:t>
            </a:r>
            <a:r>
              <a:rPr lang="de-AT" sz="1000" dirty="0" smtClean="0"/>
              <a:t> Assessment </a:t>
            </a:r>
            <a:r>
              <a:rPr lang="de-AT" sz="1000" dirty="0" err="1" smtClean="0"/>
              <a:t>of</a:t>
            </a:r>
            <a:r>
              <a:rPr lang="de-AT" sz="1000" dirty="0" smtClean="0"/>
              <a:t> </a:t>
            </a:r>
            <a:r>
              <a:rPr lang="de-AT" sz="1000" dirty="0" err="1" smtClean="0"/>
              <a:t>Ecosystems</a:t>
            </a:r>
            <a:r>
              <a:rPr lang="de-AT" sz="1000" dirty="0" smtClean="0"/>
              <a:t> </a:t>
            </a:r>
            <a:r>
              <a:rPr lang="de-AT" sz="1000" dirty="0" err="1" smtClean="0"/>
              <a:t>and</a:t>
            </a:r>
            <a:r>
              <a:rPr lang="de-AT" sz="1000" dirty="0" smtClean="0"/>
              <a:t> </a:t>
            </a:r>
            <a:r>
              <a:rPr lang="de-AT" sz="1000" dirty="0" err="1" smtClean="0"/>
              <a:t>their</a:t>
            </a:r>
            <a:r>
              <a:rPr lang="de-AT" sz="1000" dirty="0" smtClean="0"/>
              <a:t> Services. An </a:t>
            </a:r>
            <a:r>
              <a:rPr lang="de-AT" sz="1000" dirty="0" err="1" smtClean="0"/>
              <a:t>analytical</a:t>
            </a:r>
            <a:r>
              <a:rPr lang="de-AT" sz="1000" dirty="0" smtClean="0"/>
              <a:t> </a:t>
            </a:r>
            <a:r>
              <a:rPr lang="de-AT" sz="1000" dirty="0" err="1" smtClean="0"/>
              <a:t>framework</a:t>
            </a:r>
            <a:r>
              <a:rPr lang="de-AT" sz="1000" dirty="0" smtClean="0"/>
              <a:t> </a:t>
            </a:r>
            <a:r>
              <a:rPr lang="de-AT" sz="1000" dirty="0" err="1" smtClean="0"/>
              <a:t>for</a:t>
            </a:r>
            <a:r>
              <a:rPr lang="de-AT" sz="1000" dirty="0" smtClean="0"/>
              <a:t> </a:t>
            </a:r>
            <a:r>
              <a:rPr lang="de-AT" sz="1000" dirty="0" err="1" smtClean="0"/>
              <a:t>ecosystem</a:t>
            </a:r>
            <a:r>
              <a:rPr lang="de-AT" sz="1000" dirty="0" smtClean="0"/>
              <a:t> </a:t>
            </a:r>
            <a:r>
              <a:rPr lang="de-AT" sz="1000" dirty="0" err="1" smtClean="0"/>
              <a:t>assessment</a:t>
            </a:r>
            <a:r>
              <a:rPr lang="de-AT" sz="1000" dirty="0" smtClean="0"/>
              <a:t> </a:t>
            </a:r>
            <a:r>
              <a:rPr lang="de-AT" sz="1000" dirty="0" err="1" smtClean="0"/>
              <a:t>under</a:t>
            </a:r>
            <a:r>
              <a:rPr lang="de-AT" sz="1000" dirty="0" smtClean="0"/>
              <a:t> </a:t>
            </a:r>
            <a:r>
              <a:rPr lang="de-AT" sz="1000" dirty="0" err="1" smtClean="0"/>
              <a:t>action</a:t>
            </a:r>
            <a:r>
              <a:rPr lang="de-AT" sz="1000" dirty="0" smtClean="0"/>
              <a:t> 5 </a:t>
            </a:r>
            <a:r>
              <a:rPr lang="de-AT" sz="1000" dirty="0" err="1" smtClean="0"/>
              <a:t>of</a:t>
            </a:r>
            <a:r>
              <a:rPr lang="de-AT" sz="1000" dirty="0" smtClean="0"/>
              <a:t> </a:t>
            </a:r>
            <a:r>
              <a:rPr lang="de-AT" sz="1000" dirty="0" err="1" smtClean="0"/>
              <a:t>the</a:t>
            </a:r>
            <a:r>
              <a:rPr lang="de-AT" sz="1000" dirty="0" smtClean="0"/>
              <a:t> EU </a:t>
            </a:r>
            <a:r>
              <a:rPr lang="de-AT" sz="1000" dirty="0" err="1" smtClean="0"/>
              <a:t>biodiversity</a:t>
            </a:r>
            <a:r>
              <a:rPr lang="de-AT" sz="1000" dirty="0" smtClean="0"/>
              <a:t> </a:t>
            </a:r>
            <a:r>
              <a:rPr lang="de-AT" sz="1000" dirty="0" err="1" smtClean="0"/>
              <a:t>strategy</a:t>
            </a:r>
            <a:r>
              <a:rPr lang="de-AT" sz="1000" dirty="0" smtClean="0"/>
              <a:t> </a:t>
            </a:r>
            <a:r>
              <a:rPr lang="de-AT" sz="1000" dirty="0" err="1" smtClean="0"/>
              <a:t>to</a:t>
            </a:r>
            <a:r>
              <a:rPr lang="de-AT" sz="1000" dirty="0" smtClean="0"/>
              <a:t> 2020. </a:t>
            </a:r>
            <a:endParaRPr lang="en-US" sz="1000" dirty="0"/>
          </a:p>
          <a:p>
            <a:pPr marL="360000" indent="-360000">
              <a:spcAft>
                <a:spcPts val="1200"/>
              </a:spcAft>
              <a:buNone/>
            </a:pPr>
            <a:r>
              <a:rPr lang="en-US" sz="1000" dirty="0"/>
              <a:t>Millennium Ecosystem Assessment (2005): Ecosystems and Human Well-being: Synthesis. Island Press, Washington, DC. </a:t>
            </a:r>
          </a:p>
          <a:p>
            <a:pPr marL="360000" indent="-360000">
              <a:spcAft>
                <a:spcPts val="1200"/>
              </a:spcAft>
              <a:buNone/>
            </a:pPr>
            <a:r>
              <a:rPr lang="en-US" sz="1000" dirty="0"/>
              <a:t>TEEB (2010): The Economics of Ecosystems and Biodiversity: Mainstreaming the Economics of Nature: A Synthesis of the Approach, Conclusions and Recommendations of TEEB</a:t>
            </a:r>
            <a:r>
              <a:rPr lang="en-US" sz="1000" dirty="0" smtClean="0"/>
              <a:t>.</a:t>
            </a:r>
          </a:p>
          <a:p>
            <a:pPr marL="360000" indent="-360000">
              <a:spcAft>
                <a:spcPts val="1200"/>
              </a:spcAft>
              <a:buNone/>
            </a:pPr>
            <a:endParaRPr lang="en-US" sz="1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1" y="4365104"/>
            <a:ext cx="127021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35" y="2792504"/>
            <a:ext cx="1281645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5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322753" y="3717032"/>
            <a:ext cx="8424936" cy="1656184"/>
          </a:xfrm>
          <a:prstGeom prst="roundRect">
            <a:avLst/>
          </a:prstGeom>
          <a:solidFill>
            <a:schemeClr val="bg2">
              <a:lumMod val="75000"/>
              <a:alpha val="3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it-IT" dirty="0" err="1"/>
              <a:t>Supporting</a:t>
            </a:r>
            <a:r>
              <a:rPr lang="it-IT" dirty="0"/>
              <a:t>: </a:t>
            </a:r>
            <a:r>
              <a:rPr lang="it-IT" dirty="0" smtClean="0"/>
              <a:t>e.g. </a:t>
            </a:r>
            <a:r>
              <a:rPr lang="it-IT" dirty="0" err="1" smtClean="0"/>
              <a:t>soil</a:t>
            </a:r>
            <a:r>
              <a:rPr lang="it-IT" dirty="0" smtClean="0"/>
              <a:t> </a:t>
            </a:r>
            <a:r>
              <a:rPr lang="it-IT" dirty="0" err="1"/>
              <a:t>formation</a:t>
            </a:r>
            <a:r>
              <a:rPr lang="it-IT" dirty="0"/>
              <a:t>, </a:t>
            </a:r>
            <a:r>
              <a:rPr lang="it-IT" dirty="0" err="1"/>
              <a:t>nutrient</a:t>
            </a:r>
            <a:r>
              <a:rPr lang="it-IT" dirty="0"/>
              <a:t> cycling </a:t>
            </a:r>
            <a:r>
              <a:rPr lang="it-IT" dirty="0" err="1"/>
              <a:t>that</a:t>
            </a:r>
            <a:r>
              <a:rPr lang="it-IT" dirty="0"/>
              <a:t> are </a:t>
            </a:r>
            <a:r>
              <a:rPr lang="it-IT" dirty="0" err="1"/>
              <a:t>fundamental</a:t>
            </a:r>
            <a:r>
              <a:rPr lang="it-IT" dirty="0"/>
              <a:t> to the </a:t>
            </a:r>
            <a:r>
              <a:rPr lang="it-IT" dirty="0" err="1"/>
              <a:t>other</a:t>
            </a:r>
            <a:r>
              <a:rPr lang="it-IT" dirty="0"/>
              <a:t> ESS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Millennium </a:t>
            </a:r>
            <a:r>
              <a:rPr lang="it-IT" dirty="0" err="1" smtClean="0"/>
              <a:t>Ecosystem</a:t>
            </a:r>
            <a:r>
              <a:rPr lang="it-IT" dirty="0" smtClean="0"/>
              <a:t> </a:t>
            </a:r>
            <a:r>
              <a:rPr lang="it-IT" dirty="0" err="1" smtClean="0"/>
              <a:t>Assessment</a:t>
            </a:r>
            <a:r>
              <a:rPr lang="it-IT" dirty="0" smtClean="0"/>
              <a:t> (2005</a:t>
            </a:r>
            <a:r>
              <a:rPr lang="it-IT" dirty="0"/>
              <a:t>)</a:t>
            </a:r>
            <a:r>
              <a:rPr lang="it-IT" dirty="0" smtClean="0"/>
              <a:t> ESS </a:t>
            </a:r>
            <a:r>
              <a:rPr lang="it-IT" dirty="0" err="1" smtClean="0"/>
              <a:t>categories</a:t>
            </a:r>
            <a:endParaRPr lang="it-IT" dirty="0"/>
          </a:p>
        </p:txBody>
      </p:sp>
      <p:sp>
        <p:nvSpPr>
          <p:cNvPr id="4" name="Ovale 3"/>
          <p:cNvSpPr/>
          <p:nvPr/>
        </p:nvSpPr>
        <p:spPr>
          <a:xfrm>
            <a:off x="539552" y="2060848"/>
            <a:ext cx="2160240" cy="1944216"/>
          </a:xfrm>
          <a:prstGeom prst="ellipse">
            <a:avLst/>
          </a:prstGeom>
          <a:solidFill>
            <a:schemeClr val="accent3">
              <a:lumMod val="75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t-IT" dirty="0" err="1"/>
              <a:t>Provisioning</a:t>
            </a:r>
            <a:r>
              <a:rPr lang="it-IT" dirty="0"/>
              <a:t>: </a:t>
            </a:r>
            <a:endParaRPr lang="it-IT" dirty="0" smtClean="0"/>
          </a:p>
          <a:p>
            <a:pPr algn="ctr"/>
            <a:r>
              <a:rPr lang="it-IT" dirty="0" err="1" smtClean="0"/>
              <a:t>food</a:t>
            </a:r>
            <a:r>
              <a:rPr lang="it-IT" dirty="0"/>
              <a:t>, </a:t>
            </a:r>
            <a:r>
              <a:rPr lang="it-IT" dirty="0" err="1"/>
              <a:t>timber</a:t>
            </a:r>
            <a:r>
              <a:rPr lang="it-IT" dirty="0"/>
              <a:t>, </a:t>
            </a:r>
            <a:r>
              <a:rPr lang="it-IT" dirty="0" err="1"/>
              <a:t>raw</a:t>
            </a:r>
            <a:r>
              <a:rPr lang="it-IT" dirty="0"/>
              <a:t> </a:t>
            </a:r>
            <a:r>
              <a:rPr lang="it-IT" dirty="0" err="1" smtClean="0"/>
              <a:t>materials</a:t>
            </a:r>
            <a:endParaRPr lang="it-IT" dirty="0"/>
          </a:p>
          <a:p>
            <a:pPr algn="ctr"/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3419872" y="2060848"/>
            <a:ext cx="2160240" cy="1944216"/>
          </a:xfrm>
          <a:prstGeom prst="ellipse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it-IT" dirty="0" err="1"/>
              <a:t>Regulating</a:t>
            </a:r>
            <a:r>
              <a:rPr lang="it-IT" dirty="0"/>
              <a:t>: </a:t>
            </a:r>
            <a:endParaRPr lang="it-IT" dirty="0" smtClean="0"/>
          </a:p>
          <a:p>
            <a:pPr algn="ctr"/>
            <a:r>
              <a:rPr lang="it-IT" dirty="0" err="1" smtClean="0"/>
              <a:t>climate</a:t>
            </a:r>
            <a:r>
              <a:rPr lang="it-IT" dirty="0" smtClean="0"/>
              <a:t> </a:t>
            </a:r>
            <a:r>
              <a:rPr lang="it-IT" dirty="0" err="1"/>
              <a:t>regulation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local</a:t>
            </a:r>
            <a:r>
              <a:rPr lang="it-IT" dirty="0"/>
              <a:t> and global scale, </a:t>
            </a:r>
            <a:r>
              <a:rPr lang="it-IT" dirty="0" err="1"/>
              <a:t>flood</a:t>
            </a:r>
            <a:r>
              <a:rPr lang="it-IT" dirty="0"/>
              <a:t> control</a:t>
            </a:r>
          </a:p>
          <a:p>
            <a:pPr algn="ctr"/>
            <a:endParaRPr lang="it-IT" dirty="0"/>
          </a:p>
        </p:txBody>
      </p:sp>
      <p:sp>
        <p:nvSpPr>
          <p:cNvPr id="6" name="Ovale 5"/>
          <p:cNvSpPr/>
          <p:nvPr/>
        </p:nvSpPr>
        <p:spPr>
          <a:xfrm>
            <a:off x="6372200" y="2056989"/>
            <a:ext cx="2160240" cy="1944216"/>
          </a:xfrm>
          <a:prstGeom prst="ellipse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en-US" dirty="0"/>
              <a:t>Cultural: spiritual aspects, reflection, recreation, aesthetics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51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ESS and society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85449"/>
            <a:ext cx="6050888" cy="40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668344" y="5661248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(EU, 2015)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Summarizing</a:t>
            </a:r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786464" cy="431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7730"/>
            <a:ext cx="2736304" cy="93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0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natural</a:t>
            </a:r>
            <a:r>
              <a:rPr lang="it-IT" dirty="0" smtClean="0"/>
              <a:t> capital (from EU, 2015) 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667636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5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Valuation</a:t>
            </a:r>
            <a:r>
              <a:rPr lang="it-IT" dirty="0" smtClean="0"/>
              <a:t> of ESS</a:t>
            </a:r>
            <a:endParaRPr lang="it-IT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59410"/>
            <a:ext cx="6796546" cy="46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0" y="59492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From (</a:t>
            </a:r>
            <a:r>
              <a:rPr lang="it-IT" sz="1400" dirty="0" err="1" smtClean="0"/>
              <a:t>Baveye</a:t>
            </a:r>
            <a:r>
              <a:rPr lang="it-IT" sz="1400" dirty="0" smtClean="0"/>
              <a:t> et al.,  2016).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28451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Gomez-</a:t>
            </a:r>
            <a:r>
              <a:rPr lang="it-IT" dirty="0" err="1" smtClean="0"/>
              <a:t>Baggethun</a:t>
            </a:r>
            <a:r>
              <a:rPr lang="it-IT" dirty="0" smtClean="0"/>
              <a:t> et al., 2014</a:t>
            </a:r>
          </a:p>
          <a:p>
            <a:r>
              <a:rPr lang="it-IT" dirty="0" err="1" smtClean="0"/>
              <a:t>Dendoncker</a:t>
            </a:r>
            <a:r>
              <a:rPr lang="it-IT" dirty="0" smtClean="0"/>
              <a:t> et al., 2013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-&gt; ESS </a:t>
            </a:r>
            <a:r>
              <a:rPr lang="it-IT" dirty="0" err="1" smtClean="0"/>
              <a:t>valuation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an </a:t>
            </a:r>
            <a:r>
              <a:rPr lang="it-IT" dirty="0" err="1" smtClean="0"/>
              <a:t>economic</a:t>
            </a:r>
            <a:r>
              <a:rPr lang="it-IT" dirty="0" smtClean="0"/>
              <a:t>/</a:t>
            </a:r>
            <a:r>
              <a:rPr lang="it-IT" dirty="0" err="1" smtClean="0"/>
              <a:t>monetary</a:t>
            </a:r>
            <a:r>
              <a:rPr lang="it-IT" dirty="0" smtClean="0"/>
              <a:t> </a:t>
            </a:r>
            <a:r>
              <a:rPr lang="it-IT" dirty="0" err="1" smtClean="0"/>
              <a:t>issue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But</a:t>
            </a:r>
            <a:r>
              <a:rPr lang="it-IT" dirty="0" smtClean="0"/>
              <a:t> the «</a:t>
            </a:r>
            <a:r>
              <a:rPr lang="it-IT" dirty="0" err="1" smtClean="0"/>
              <a:t>worth</a:t>
            </a:r>
            <a:r>
              <a:rPr lang="it-IT" dirty="0" smtClean="0"/>
              <a:t>..or </a:t>
            </a:r>
            <a:r>
              <a:rPr lang="it-IT" dirty="0" err="1" smtClean="0"/>
              <a:t>importance</a:t>
            </a:r>
            <a:r>
              <a:rPr lang="it-IT" dirty="0" smtClean="0"/>
              <a:t>» of ESS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Principles</a:t>
            </a:r>
            <a:r>
              <a:rPr lang="it-IT" dirty="0" smtClean="0"/>
              <a:t> of </a:t>
            </a:r>
            <a:r>
              <a:rPr lang="it-IT" dirty="0" err="1" smtClean="0"/>
              <a:t>valuation</a:t>
            </a:r>
            <a:r>
              <a:rPr lang="it-IT" dirty="0" smtClean="0"/>
              <a:t> of ESS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2736"/>
            <a:ext cx="41433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20072" y="4653136"/>
            <a:ext cx="11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(EU, 2015)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ks4Soil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>
            <a:alpha val="30000"/>
          </a:srgbClr>
        </a:solidFill>
        <a:ln>
          <a:solidFill>
            <a:srgbClr val="FF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744</TotalTime>
  <Words>1082</Words>
  <Application>Microsoft Office PowerPoint</Application>
  <PresentationFormat>Presentazione su schermo (4:3)</PresentationFormat>
  <Paragraphs>171</Paragraphs>
  <Slides>38</Slides>
  <Notes>7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Links4Soils-Template</vt:lpstr>
      <vt:lpstr>Ormea, 28 June 2018 IPROMO 2018 Summer School</vt:lpstr>
      <vt:lpstr>Ecosystem services </vt:lpstr>
      <vt:lpstr>Steps in ESS concepts</vt:lpstr>
      <vt:lpstr>Millennium Ecosystem Assessment (2005) ESS categories</vt:lpstr>
      <vt:lpstr>ESS and society</vt:lpstr>
      <vt:lpstr>Summarizing</vt:lpstr>
      <vt:lpstr>The natural capital (from EU, 2015) </vt:lpstr>
      <vt:lpstr>Valuation of ESS</vt:lpstr>
      <vt:lpstr>Principles of valuation of ESS</vt:lpstr>
      <vt:lpstr>Risks of economic valuation</vt:lpstr>
      <vt:lpstr>In the past…</vt:lpstr>
      <vt:lpstr>A new paradigm</vt:lpstr>
      <vt:lpstr>Including Soil-based ESS</vt:lpstr>
      <vt:lpstr>Soil functions</vt:lpstr>
      <vt:lpstr>Soil degradation </vt:lpstr>
      <vt:lpstr>The soil capital (Baveye et al., 2016)</vt:lpstr>
      <vt:lpstr>SbES, soil functions and properties</vt:lpstr>
      <vt:lpstr>Keestra et al., 2016.</vt:lpstr>
      <vt:lpstr>The Global Soil Partnership</vt:lpstr>
      <vt:lpstr>Presentazione standard di PowerPoint</vt:lpstr>
      <vt:lpstr>Soil properties related with SbES</vt:lpstr>
      <vt:lpstr>Available literature/1 </vt:lpstr>
      <vt:lpstr>Available literature/2 </vt:lpstr>
      <vt:lpstr>Main issues in SbES assessment</vt:lpstr>
      <vt:lpstr>Examples of soil valuation </vt:lpstr>
      <vt:lpstr>Dominati et al, 2010. A framework proposal for evaluating the ESS of soils </vt:lpstr>
      <vt:lpstr>Soil properties &lt;-&gt; soil components</vt:lpstr>
      <vt:lpstr>A case study from Italy/1</vt:lpstr>
      <vt:lpstr>A case study from Italy/2</vt:lpstr>
      <vt:lpstr>A case study from Italy/3</vt:lpstr>
      <vt:lpstr>A case study from Italy/4</vt:lpstr>
      <vt:lpstr>A case study from Italy/5 Focus on food provision</vt:lpstr>
      <vt:lpstr>A case study from Italy/6</vt:lpstr>
      <vt:lpstr>A case study from Italy/7</vt:lpstr>
      <vt:lpstr>The Links4Soils Project</vt:lpstr>
      <vt:lpstr>The Links4Soils Project</vt:lpstr>
      <vt:lpstr>General 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Stanchi</dc:creator>
  <cp:lastModifiedBy>Silvia Stanchi</cp:lastModifiedBy>
  <cp:revision>72</cp:revision>
  <dcterms:created xsi:type="dcterms:W3CDTF">2018-02-27T11:14:43Z</dcterms:created>
  <dcterms:modified xsi:type="dcterms:W3CDTF">2018-06-24T13:46:43Z</dcterms:modified>
</cp:coreProperties>
</file>