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8" r:id="rId2"/>
    <p:sldId id="279" r:id="rId3"/>
    <p:sldId id="288" r:id="rId4"/>
    <p:sldId id="289" r:id="rId5"/>
    <p:sldId id="29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FC88"/>
    <a:srgbClr val="E3FF83"/>
    <a:srgbClr val="006600"/>
    <a:srgbClr val="00CC00"/>
    <a:srgbClr val="FF660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72" d="100"/>
          <a:sy n="72" d="100"/>
        </p:scale>
        <p:origin x="-1266" y="-132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1170323"/>
            <a:ext cx="9143999" cy="138499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ALEXANDRA ANDRADE</a:t>
            </a:r>
            <a:endParaRPr lang="it-IT" sz="20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CRESCENTE FERTIL</a:t>
            </a: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alexandraandrade19@gmail.com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 err="1"/>
              <a:t>Bioeconomy</a:t>
            </a:r>
            <a:r>
              <a:rPr lang="en-US" b="1" i="1" dirty="0"/>
              <a:t> in mountain areas – an opportunity for local </a:t>
            </a:r>
            <a:r>
              <a:rPr lang="en-US" b="1" i="1" dirty="0" smtClean="0"/>
              <a:t>development</a:t>
            </a:r>
          </a:p>
          <a:p>
            <a:pPr algn="ctr"/>
            <a:r>
              <a:rPr lang="en-US" b="1" dirty="0" err="1"/>
              <a:t>Pieve</a:t>
            </a:r>
            <a:r>
              <a:rPr lang="en-US" b="1" dirty="0"/>
              <a:t> </a:t>
            </a:r>
            <a:r>
              <a:rPr lang="en-US" b="1" dirty="0" err="1"/>
              <a:t>Tesino</a:t>
            </a:r>
            <a:r>
              <a:rPr lang="en-US" b="1" dirty="0"/>
              <a:t> </a:t>
            </a:r>
            <a:r>
              <a:rPr lang="en-US" b="1" dirty="0" smtClean="0"/>
              <a:t>/</a:t>
            </a:r>
            <a:r>
              <a:rPr lang="en-US" b="1" dirty="0" err="1" smtClean="0"/>
              <a:t>Ormea</a:t>
            </a:r>
            <a:r>
              <a:rPr lang="en-US" b="1" dirty="0" smtClean="0"/>
              <a:t> 18 June -02 July 2018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528358"/>
            <a:ext cx="7829552" cy="2663729"/>
          </a:xfrm>
        </p:spPr>
        <p:txBody>
          <a:bodyPr>
            <a:normAutofit fontScale="85000" lnSpcReduction="20000"/>
          </a:bodyPr>
          <a:lstStyle/>
          <a:p>
            <a:endParaRPr lang="it-IT" dirty="0" smtClean="0"/>
          </a:p>
          <a:p>
            <a:r>
              <a:rPr lang="it-IT" dirty="0" smtClean="0"/>
              <a:t>Graduate Degree </a:t>
            </a:r>
            <a:r>
              <a:rPr lang="it-IT" dirty="0" smtClean="0"/>
              <a:t>- GEOLOGY </a:t>
            </a:r>
            <a:r>
              <a:rPr lang="it-IT" dirty="0" smtClean="0"/>
              <a:t>(Brazil)</a:t>
            </a:r>
          </a:p>
          <a:p>
            <a:r>
              <a:rPr lang="it-IT" dirty="0" smtClean="0"/>
              <a:t>Pos-graduate - Environmental Sciences and Technology (The Netherlands)</a:t>
            </a:r>
          </a:p>
          <a:p>
            <a:r>
              <a:rPr lang="it-IT" dirty="0" smtClean="0"/>
              <a:t>Master </a:t>
            </a:r>
            <a:r>
              <a:rPr lang="it-IT" dirty="0" smtClean="0"/>
              <a:t>Degree - </a:t>
            </a:r>
            <a:r>
              <a:rPr lang="it-IT" dirty="0" smtClean="0"/>
              <a:t>(Brazil)</a:t>
            </a:r>
          </a:p>
          <a:p>
            <a:r>
              <a:rPr lang="it-IT" dirty="0" smtClean="0"/>
              <a:t>PhD (The Netherlands) - incomplete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4019488"/>
            <a:ext cx="7829552" cy="2456734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Since 2000 (working for NGOs): developing assesment and plans </a:t>
            </a:r>
            <a:r>
              <a:rPr lang="it-IT" dirty="0"/>
              <a:t>for biodiversity conservation, watershed conservation, </a:t>
            </a:r>
            <a:r>
              <a:rPr lang="it-IT" dirty="0" smtClean="0"/>
              <a:t>carbon sequestration, Ecological Service Payment Projects</a:t>
            </a:r>
          </a:p>
          <a:p>
            <a:r>
              <a:rPr lang="it-IT" dirty="0"/>
              <a:t>Motivating </a:t>
            </a:r>
            <a:r>
              <a:rPr lang="it-IT" dirty="0" smtClean="0"/>
              <a:t>and putting together organizations to </a:t>
            </a:r>
            <a:r>
              <a:rPr lang="it-IT" dirty="0" smtClean="0"/>
              <a:t>implement </a:t>
            </a:r>
            <a:r>
              <a:rPr lang="it-IT" dirty="0" smtClean="0"/>
              <a:t>conservation projects </a:t>
            </a:r>
            <a:endParaRPr lang="it-IT" dirty="0"/>
          </a:p>
          <a:p>
            <a:r>
              <a:rPr lang="it-IT" u="sng" dirty="0" smtClean="0"/>
              <a:t>Earlier</a:t>
            </a:r>
            <a:r>
              <a:rPr lang="it-IT" dirty="0" smtClean="0"/>
              <a:t>:</a:t>
            </a:r>
            <a:r>
              <a:rPr lang="it-IT" dirty="0"/>
              <a:t> </a:t>
            </a:r>
            <a:r>
              <a:rPr lang="it-IT" dirty="0" smtClean="0"/>
              <a:t>researcher</a:t>
            </a:r>
            <a:r>
              <a:rPr lang="it-IT" dirty="0"/>
              <a:t>, </a:t>
            </a:r>
            <a:r>
              <a:rPr lang="it-IT" dirty="0" smtClean="0"/>
              <a:t>lecturer, consultant</a:t>
            </a:r>
            <a:r>
              <a:rPr lang="it-IT" dirty="0"/>
              <a:t> </a:t>
            </a:r>
            <a:r>
              <a:rPr lang="it-IT" dirty="0" smtClean="0"/>
              <a:t>in subjects such as environmental impact assessment, management planning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-2" y="3287486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Yoga</a:t>
            </a:r>
          </a:p>
          <a:p>
            <a:endParaRPr lang="it-IT" dirty="0" smtClean="0"/>
          </a:p>
          <a:p>
            <a:r>
              <a:rPr lang="it-IT" dirty="0" smtClean="0"/>
              <a:t>Mountain hiking</a:t>
            </a:r>
          </a:p>
          <a:p>
            <a:endParaRPr lang="it-IT" dirty="0" smtClean="0"/>
          </a:p>
          <a:p>
            <a:r>
              <a:rPr lang="it-IT" dirty="0" smtClean="0"/>
              <a:t>Cooking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1/3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768626"/>
            <a:ext cx="7886700" cy="5408337"/>
          </a:xfrm>
        </p:spPr>
        <p:txBody>
          <a:bodyPr>
            <a:normAutofit lnSpcReduction="1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it-IT" sz="2800" b="1" dirty="0" smtClean="0"/>
              <a:t>Conception and coordination of an ecological restoration productive chain in the Atlantic Rainforest </a:t>
            </a:r>
            <a:r>
              <a:rPr lang="it-IT" sz="2800" b="1" dirty="0" smtClean="0"/>
              <a:t>, Brazil</a:t>
            </a:r>
            <a:r>
              <a:rPr lang="it-IT" sz="2800" dirty="0" smtClean="0"/>
              <a:t>(2016-2018</a:t>
            </a:r>
            <a:r>
              <a:rPr lang="it-IT" sz="2800" dirty="0" smtClean="0"/>
              <a:t>)</a:t>
            </a:r>
          </a:p>
          <a:p>
            <a:pPr marL="0" lvl="1" indent="0">
              <a:spcBef>
                <a:spcPts val="1000"/>
              </a:spcBef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u="sng" dirty="0" smtClean="0"/>
              <a:t>Motivation: </a:t>
            </a:r>
            <a:r>
              <a:rPr lang="it-IT" dirty="0" smtClean="0"/>
              <a:t>7% of the Rainforest is left; the most populated area in Brazil with high demand for water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u="sng" dirty="0" smtClean="0"/>
              <a:t>Focus Area</a:t>
            </a:r>
            <a:r>
              <a:rPr lang="it-IT" dirty="0" smtClean="0"/>
              <a:t>: Paraiba River Basin and Mantiqueira Mountain Range (states of São Paulo, Rio de Janeiro and Minas Gerais)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u="sng" dirty="0" smtClean="0"/>
              <a:t>Who is involved</a:t>
            </a:r>
            <a:r>
              <a:rPr lang="it-IT" dirty="0" smtClean="0"/>
              <a:t>: public and private organizations dealing with ecological restoration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project you are working on</a:t>
            </a:r>
            <a:r>
              <a:rPr lang="it-IT" sz="2800" b="1" dirty="0" smtClean="0">
                <a:latin typeface="+mn-lt"/>
              </a:rPr>
              <a:t>	2/3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861392"/>
            <a:ext cx="7886700" cy="5315572"/>
          </a:xfrm>
        </p:spPr>
        <p:txBody>
          <a:bodyPr>
            <a:normAutofit fontScale="85000" lnSpcReduction="2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it-IT" u="sng" dirty="0"/>
              <a:t>Main </a:t>
            </a:r>
            <a:r>
              <a:rPr lang="it-IT" u="sng" dirty="0" smtClean="0"/>
              <a:t>Activities (2016-2017)</a:t>
            </a:r>
          </a:p>
          <a:p>
            <a:pPr marL="0" lvl="1" indent="0">
              <a:spcBef>
                <a:spcPts val="1000"/>
              </a:spcBef>
              <a:buNone/>
            </a:pPr>
            <a:endParaRPr lang="it-IT" dirty="0" smtClean="0">
              <a:sym typeface="Wingdings" panose="05000000000000000000" pitchFamily="2" charset="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>
                <a:sym typeface="Wingdings" panose="05000000000000000000" pitchFamily="2" charset="2"/>
              </a:rPr>
              <a:t>	</a:t>
            </a:r>
            <a:r>
              <a:rPr lang="it-IT" dirty="0" smtClean="0">
                <a:sym typeface="Wingdings" panose="05000000000000000000" pitchFamily="2" charset="2"/>
              </a:rPr>
              <a:t>(</a:t>
            </a:r>
            <a:r>
              <a:rPr lang="it-IT" dirty="0">
                <a:sym typeface="Wingdings" panose="05000000000000000000" pitchFamily="2" charset="2"/>
              </a:rPr>
              <a:t>1</a:t>
            </a:r>
            <a:r>
              <a:rPr lang="it-IT" dirty="0" smtClean="0">
                <a:sym typeface="Wingdings" panose="05000000000000000000" pitchFamily="2" charset="2"/>
              </a:rPr>
              <a:t>) Motivating organizations, researchers and technicians </a:t>
            </a:r>
            <a:endParaRPr lang="it-IT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 smtClean="0"/>
              <a:t>	(2) Promoting </a:t>
            </a:r>
            <a:r>
              <a:rPr lang="it-IT" dirty="0"/>
              <a:t>meetings and worshops with </a:t>
            </a:r>
            <a:r>
              <a:rPr lang="it-IT" dirty="0" smtClean="0"/>
              <a:t>stakeholders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/>
              <a:t>	</a:t>
            </a:r>
            <a:r>
              <a:rPr lang="it-IT" dirty="0" smtClean="0"/>
              <a:t>(3) Doing an assessment </a:t>
            </a:r>
            <a:r>
              <a:rPr lang="it-IT" dirty="0"/>
              <a:t>of the restoration productive chain </a:t>
            </a:r>
            <a:r>
              <a:rPr lang="it-IT" dirty="0" smtClean="0"/>
              <a:t>	(a document was produced)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 smtClean="0"/>
              <a:t> 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it-IT" u="sng" dirty="0" smtClean="0"/>
              <a:t>Ongoing activities (2018)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/>
              <a:t>	</a:t>
            </a:r>
            <a:r>
              <a:rPr lang="it-IT" dirty="0" smtClean="0"/>
              <a:t>(1) </a:t>
            </a:r>
            <a:r>
              <a:rPr lang="it-IT" dirty="0"/>
              <a:t>organizing a project to </a:t>
            </a:r>
            <a:r>
              <a:rPr lang="it-IT" dirty="0" smtClean="0"/>
              <a:t>recover </a:t>
            </a:r>
            <a:r>
              <a:rPr lang="it-IT" dirty="0"/>
              <a:t>threatened species of the Atlantic </a:t>
            </a:r>
            <a:r>
              <a:rPr lang="it-IT" dirty="0" smtClean="0"/>
              <a:t>Rainforest (</a:t>
            </a:r>
            <a:r>
              <a:rPr lang="it-IT" dirty="0"/>
              <a:t>mainly timber </a:t>
            </a:r>
            <a:r>
              <a:rPr lang="it-IT" dirty="0" smtClean="0"/>
              <a:t>species), involving </a:t>
            </a:r>
            <a:r>
              <a:rPr lang="it-IT" dirty="0"/>
              <a:t>seed collectors and small land owners: «pomares de sementes», collecting seeds in public and private protected </a:t>
            </a:r>
            <a:r>
              <a:rPr lang="it-IT" dirty="0" smtClean="0"/>
              <a:t>areas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 smtClean="0"/>
              <a:t> 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it-IT" dirty="0"/>
              <a:t>	</a:t>
            </a:r>
            <a:r>
              <a:rPr lang="it-IT" dirty="0" smtClean="0"/>
              <a:t>(2) negotiating </a:t>
            </a:r>
            <a:r>
              <a:rPr lang="it-IT" dirty="0"/>
              <a:t>a project </a:t>
            </a:r>
            <a:r>
              <a:rPr lang="it-IT" dirty="0" smtClean="0"/>
              <a:t>with a Technological Park to appling technology in the selection of </a:t>
            </a:r>
            <a:r>
              <a:rPr lang="it-IT" dirty="0"/>
              <a:t>the most viable seeds to reproduce the </a:t>
            </a:r>
            <a:r>
              <a:rPr lang="it-IT" dirty="0" smtClean="0"/>
              <a:t>forest, to recover eroded and poor soils, to plant in remote and fragile areas (high areas); to monitore the forest growing and its effects on water quality and quantity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2352</TotalTime>
  <Words>220</Words>
  <Application>Microsoft Office PowerPoint</Application>
  <PresentationFormat>Apresentação na tela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di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Dell</cp:lastModifiedBy>
  <cp:revision>97</cp:revision>
  <dcterms:created xsi:type="dcterms:W3CDTF">2014-07-05T09:11:12Z</dcterms:created>
  <dcterms:modified xsi:type="dcterms:W3CDTF">2018-05-25T15:33:08Z</dcterms:modified>
</cp:coreProperties>
</file>