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8" r:id="rId2"/>
    <p:sldId id="279" r:id="rId3"/>
    <p:sldId id="288" r:id="rId4"/>
    <p:sldId id="289" r:id="rId5"/>
    <p:sldId id="290" r:id="rId6"/>
    <p:sldId id="29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886" y="77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20/06/2018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s://arunachaltimes.in/index.php/2017/12/31/opportunity-of-community-based-bird-watching-ecotourism-in-arunachal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s://www.thethirdpole.net/en/2018/01/19/developing-birdwatching-as-a-sustainable-programme-in-china/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-67456" y="464191"/>
            <a:ext cx="9143999" cy="150810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Deepa Basnet</a:t>
            </a:r>
          </a:p>
          <a:p>
            <a:pPr algn="ctr">
              <a:lnSpc>
                <a:spcPct val="100000"/>
              </a:lnSpc>
            </a:pPr>
            <a:r>
              <a:rPr lang="it-IT" sz="2400" dirty="0" smtClean="0">
                <a:latin typeface="+mn-lt"/>
              </a:rPr>
              <a:t>International Centre for Integrated Mountain Development (ICIMOD)</a:t>
            </a:r>
            <a:endParaRPr lang="it-IT" sz="24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deepa.basnet@icimod.org</a:t>
            </a: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 err="1"/>
              <a:t>Bioeconomy</a:t>
            </a:r>
            <a:r>
              <a:rPr lang="en-US" b="1" i="1" dirty="0"/>
              <a:t> in mountain areas – an opportunity for local </a:t>
            </a:r>
            <a:r>
              <a:rPr lang="en-US" b="1" i="1" dirty="0" smtClean="0"/>
              <a:t>development</a:t>
            </a:r>
          </a:p>
          <a:p>
            <a:pPr algn="ctr"/>
            <a:r>
              <a:rPr lang="en-US" b="1" dirty="0" err="1"/>
              <a:t>Pieve</a:t>
            </a:r>
            <a:r>
              <a:rPr lang="en-US" b="1" dirty="0"/>
              <a:t> </a:t>
            </a:r>
            <a:r>
              <a:rPr lang="en-US" b="1" dirty="0" err="1"/>
              <a:t>Tesino</a:t>
            </a:r>
            <a:r>
              <a:rPr lang="en-US" b="1" dirty="0"/>
              <a:t> </a:t>
            </a:r>
            <a:r>
              <a:rPr lang="en-US" b="1" dirty="0" smtClean="0"/>
              <a:t>/</a:t>
            </a:r>
            <a:r>
              <a:rPr lang="en-US" b="1" dirty="0" err="1" smtClean="0"/>
              <a:t>Ormea</a:t>
            </a:r>
            <a:r>
              <a:rPr lang="en-US" b="1" dirty="0" smtClean="0"/>
              <a:t> 18 June -02 July 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-94891" y="107123"/>
            <a:ext cx="9144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400" b="1" dirty="0" err="1" smtClean="0">
                <a:latin typeface="+mn-lt"/>
              </a:rPr>
              <a:t>Education</a:t>
            </a:r>
            <a:endParaRPr lang="it-IT" sz="24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09857" y="483815"/>
            <a:ext cx="9034143" cy="143987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it-IT" sz="2400" dirty="0" smtClean="0"/>
              <a:t>Masters in Environmental Science, Tribhuvan University, Nepal</a:t>
            </a:r>
          </a:p>
          <a:p>
            <a:pPr>
              <a:lnSpc>
                <a:spcPct val="160000"/>
              </a:lnSpc>
            </a:pPr>
            <a:r>
              <a:rPr lang="it-IT" sz="2400" dirty="0" smtClean="0"/>
              <a:t>Bachelors in Environmental </a:t>
            </a:r>
            <a:r>
              <a:rPr lang="it-IT" sz="2400" dirty="0"/>
              <a:t>Science, Tribhuvan University, </a:t>
            </a:r>
            <a:r>
              <a:rPr lang="it-IT" sz="2400" dirty="0" smtClean="0"/>
              <a:t>Nepal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109857" y="2504242"/>
            <a:ext cx="9034143" cy="435375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400" dirty="0" smtClean="0"/>
              <a:t>ICIMOD: </a:t>
            </a:r>
            <a:r>
              <a:rPr lang="it-IT" sz="2400" dirty="0"/>
              <a:t>Far Eastern Himalayan Landscape (HI-LIFE)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400" dirty="0"/>
              <a:t>	</a:t>
            </a:r>
            <a:r>
              <a:rPr lang="it-IT" sz="2400" dirty="0" smtClean="0"/>
              <a:t>    Himalayan Climate Change Adaptation Programme (HICAP)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400" dirty="0"/>
              <a:t>	</a:t>
            </a:r>
            <a:r>
              <a:rPr lang="it-IT" sz="2400" dirty="0" smtClean="0"/>
              <a:t>    Livelihoods theme, Ecosystem Theme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Bird Conservation Nepal: Conservation and awareness of conservation and protection of birds 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WWF Nepal: Forest carbon inventory/Payment on Ecosystem Services (PES)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Nepal Development Research Institute: Electoral support, Women development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Ministry of Environment &amp; Forests: Monitoring &amp; evaluation, field verification in Protected areas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-427611" y="2042577"/>
            <a:ext cx="9144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400" b="1" dirty="0" err="1">
                <a:latin typeface="+mn-lt"/>
              </a:rPr>
              <a:t>Employment</a:t>
            </a:r>
            <a:r>
              <a:rPr lang="it-IT" sz="2400" b="1" dirty="0">
                <a:latin typeface="+mn-lt"/>
              </a:rPr>
              <a:t> and </a:t>
            </a:r>
            <a:r>
              <a:rPr lang="it-IT" sz="2400" b="1" dirty="0" err="1">
                <a:latin typeface="+mn-lt"/>
              </a:rPr>
              <a:t>main</a:t>
            </a:r>
            <a:r>
              <a:rPr lang="it-IT" sz="2400" b="1" dirty="0">
                <a:latin typeface="+mn-lt"/>
              </a:rPr>
              <a:t> </a:t>
            </a:r>
            <a:r>
              <a:rPr lang="it-IT" sz="2400" b="1" dirty="0" err="1" smtClean="0">
                <a:latin typeface="+mn-lt"/>
              </a:rPr>
              <a:t>activities</a:t>
            </a:r>
            <a:endParaRPr lang="it-IT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39467"/>
            <a:ext cx="9144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400" b="1" dirty="0" err="1" smtClean="0">
                <a:latin typeface="+mn-lt"/>
              </a:rPr>
              <a:t>Other</a:t>
            </a:r>
            <a:r>
              <a:rPr lang="it-IT" sz="2400" b="1" dirty="0">
                <a:latin typeface="+mn-lt"/>
              </a:rPr>
              <a:t> </a:t>
            </a:r>
            <a:r>
              <a:rPr lang="it-IT" sz="2400" b="1" dirty="0" err="1">
                <a:latin typeface="+mn-lt"/>
              </a:rPr>
              <a:t>interests</a:t>
            </a:r>
            <a:r>
              <a:rPr lang="it-IT" sz="2400" b="1" dirty="0">
                <a:latin typeface="+mn-lt"/>
              </a:rPr>
              <a:t> (</a:t>
            </a:r>
            <a:r>
              <a:rPr lang="it-IT" sz="2400" b="1" dirty="0" err="1" smtClean="0">
                <a:latin typeface="+mn-lt"/>
              </a:rPr>
              <a:t>volunteer</a:t>
            </a:r>
            <a:r>
              <a:rPr lang="it-IT" sz="2400" b="1" dirty="0" smtClean="0">
                <a:latin typeface="+mn-lt"/>
              </a:rPr>
              <a:t> work, hobbies etc.)</a:t>
            </a:r>
            <a:endParaRPr lang="it-IT" sz="24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94891" y="704537"/>
            <a:ext cx="8734315" cy="5929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it-IT" sz="2000" dirty="0" smtClean="0"/>
          </a:p>
          <a:p>
            <a:pPr>
              <a:lnSpc>
                <a:spcPct val="150000"/>
              </a:lnSpc>
            </a:pPr>
            <a:r>
              <a:rPr lang="it-IT" sz="2000" dirty="0" smtClean="0"/>
              <a:t>Serving orphanage &amp; old age home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it-IT" sz="2000" dirty="0" smtClean="0"/>
              <a:t>Young volunteer for earthquake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it-IT" sz="2000" dirty="0"/>
              <a:t> </a:t>
            </a:r>
            <a:r>
              <a:rPr lang="it-IT" sz="2000" dirty="0" smtClean="0"/>
              <a:t>   victim of Nepal in 2015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Animal lover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Nature lover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Travelling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Badminton, cycling, basketball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Fun-lover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82" y="905724"/>
            <a:ext cx="4257206" cy="2839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82" y="3745247"/>
            <a:ext cx="4257206" cy="28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343600" y="-13077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>
                <a:latin typeface="Calibri" panose="020F0502020204030204" pitchFamily="34" charset="0"/>
                <a:cs typeface="FreesiaUPC" panose="020B0604020202020204" pitchFamily="34" charset="-34"/>
              </a:rPr>
              <a:t>Bird watching &amp; photography tourism </a:t>
            </a:r>
            <a:r>
              <a:rPr lang="en-US" sz="2400" b="1" dirty="0" smtClean="0">
                <a:latin typeface="Calibri" panose="020F0502020204030204" pitchFamily="34" charset="0"/>
                <a:cs typeface="FreesiaUPC" panose="020B0604020202020204" pitchFamily="34" charset="-34"/>
              </a:rPr>
              <a:t>in Yunnan, China</a:t>
            </a:r>
            <a:r>
              <a:rPr lang="it-IT" sz="2800" b="1" dirty="0" smtClean="0">
                <a:latin typeface="+mn-lt"/>
              </a:rPr>
              <a:t>	</a:t>
            </a:r>
            <a:endParaRPr lang="it-IT" sz="2800" b="1" dirty="0">
              <a:latin typeface="+mn-lt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007" y="384933"/>
            <a:ext cx="2527016" cy="2335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920" y="607116"/>
            <a:ext cx="2700375" cy="17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548" y="510143"/>
            <a:ext cx="2999492" cy="64003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67" y="2675538"/>
            <a:ext cx="5706828" cy="408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39467"/>
            <a:ext cx="9144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>
                <a:latin typeface="Calibri" panose="020F0502020204030204" pitchFamily="34" charset="0"/>
                <a:cs typeface="FreesiaUPC" panose="020B0604020202020204" pitchFamily="34" charset="-34"/>
              </a:rPr>
              <a:t>Bird watching &amp; photography tourism </a:t>
            </a:r>
            <a:r>
              <a:rPr lang="it-IT" sz="2400" b="1" dirty="0" smtClean="0">
                <a:latin typeface="+mn-lt"/>
              </a:rPr>
              <a:t>	</a:t>
            </a:r>
            <a:endParaRPr lang="it-IT" sz="24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4675" y="734518"/>
            <a:ext cx="8020675" cy="5442445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4" y="531910"/>
            <a:ext cx="3396279" cy="2202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495" y="531910"/>
            <a:ext cx="2558331" cy="1474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352" y="540151"/>
            <a:ext cx="1502713" cy="2194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821" y="2929268"/>
            <a:ext cx="2133785" cy="1420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4820" y="4349759"/>
            <a:ext cx="2133785" cy="1301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4819" y="5519650"/>
            <a:ext cx="2133785" cy="1338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7065" y="540150"/>
            <a:ext cx="1523257" cy="2186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468" y="3331269"/>
            <a:ext cx="2664330" cy="17740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468" y="4751180"/>
            <a:ext cx="2664330" cy="17740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826474" y="3023492"/>
            <a:ext cx="4543170" cy="307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dirty="0" smtClean="0">
                <a:latin typeface="+mn-lt"/>
              </a:rPr>
              <a:t>Regional relevance &amp; learning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68798" y="5415896"/>
            <a:ext cx="3831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https://www.thethirdpole.net/en/2018/01/19/developing-birdwatching-as-a-sustainable-programme-in-china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/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68798" y="4025127"/>
            <a:ext cx="393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https://arunachaltimes.in/index.php/2017/12/31/opportunity-of-community-based-bird-watching-ecotourism-in-arunachal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-67455" y="150856"/>
            <a:ext cx="9144000" cy="8925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400" b="1" dirty="0" smtClean="0">
                <a:latin typeface="+mn-lt"/>
              </a:rPr>
              <a:t>Transboundary collaboration for monitoring and conservation of  biodiversity in HI-LIFE</a:t>
            </a:r>
            <a:r>
              <a:rPr lang="it-IT" sz="2800" b="1" dirty="0" smtClean="0">
                <a:latin typeface="+mn-lt"/>
              </a:rPr>
              <a:t>	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4832" y="1181271"/>
            <a:ext cx="8754257" cy="539191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/>
              <a:t>Biodiversity profiling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Keystone species monitoring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Developing monitoring protocols with CAS-SEABRI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Objectives: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	1) Promote conservation of key biodiversity species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/>
              <a:t>	</a:t>
            </a:r>
            <a:r>
              <a:rPr lang="it-IT" sz="2000" dirty="0" smtClean="0"/>
              <a:t>2) Foster cooperation, partnerships and network at regional level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/>
              <a:t>	</a:t>
            </a:r>
            <a:r>
              <a:rPr lang="it-IT" sz="2000" dirty="0" smtClean="0"/>
              <a:t>3) Local people enagagement in conservation of biodiversity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/>
              <a:t>	</a:t>
            </a:r>
            <a:r>
              <a:rPr lang="it-IT" sz="2000" dirty="0" smtClean="0"/>
              <a:t>4) Information sharing at regional level for protection of the species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5 year project</a:t>
            </a:r>
          </a:p>
          <a:p>
            <a:pPr marL="0" indent="0">
              <a:buNone/>
            </a:pPr>
            <a:r>
              <a:rPr lang="it-IT" sz="2000" dirty="0" smtClean="0"/>
              <a:t>		</a:t>
            </a:r>
          </a:p>
          <a:p>
            <a:pPr marL="0" indent="0">
              <a:buNone/>
            </a:pPr>
            <a:endParaRPr lang="it-IT" sz="2000" dirty="0" smtClean="0"/>
          </a:p>
          <a:p>
            <a:endParaRPr lang="it-IT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894" y="5692170"/>
            <a:ext cx="3650105" cy="11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151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FreesiaUPC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Deepa Basnet</cp:lastModifiedBy>
  <cp:revision>96</cp:revision>
  <dcterms:created xsi:type="dcterms:W3CDTF">2014-07-05T09:11:12Z</dcterms:created>
  <dcterms:modified xsi:type="dcterms:W3CDTF">2018-06-20T06:50:03Z</dcterms:modified>
</cp:coreProperties>
</file>