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78" r:id="rId2"/>
    <p:sldId id="279" r:id="rId3"/>
    <p:sldId id="288" r:id="rId4"/>
    <p:sldId id="290" r:id="rId5"/>
    <p:sldId id="291" r:id="rId6"/>
    <p:sldId id="292" r:id="rId7"/>
    <p:sldId id="293" r:id="rId8"/>
    <p:sldId id="294" r:id="rId9"/>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720">
          <p15:clr>
            <a:srgbClr val="A4A3A4"/>
          </p15:clr>
        </p15:guide>
        <p15:guide id="2" pos="284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C88"/>
    <a:srgbClr val="E3FF83"/>
    <a:srgbClr val="006600"/>
    <a:srgbClr val="00CC00"/>
    <a:srgbClr val="FF6600"/>
    <a:srgbClr val="FF66CC"/>
    <a:srgbClr val="99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15" autoAdjust="0"/>
    <p:restoredTop sz="94660"/>
  </p:normalViewPr>
  <p:slideViewPr>
    <p:cSldViewPr snapToGrid="0">
      <p:cViewPr varScale="1">
        <p:scale>
          <a:sx n="74" d="100"/>
          <a:sy n="74" d="100"/>
        </p:scale>
        <p:origin x="-1206" y="-90"/>
      </p:cViewPr>
      <p:guideLst>
        <p:guide orient="horz" pos="2720"/>
        <p:guide pos="284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470A46D-7C23-A74C-A927-950A7F23F9EF}" type="datetimeFigureOut">
              <a:rPr lang="it-IT" smtClean="0"/>
              <a:t>07/06/2018</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31AC88D-BAEE-204A-9505-52122518187D}" type="slidenum">
              <a:rPr lang="it-IT" smtClean="0"/>
              <a:t>‹#›</a:t>
            </a:fld>
            <a:endParaRPr lang="it-IT"/>
          </a:p>
        </p:txBody>
      </p:sp>
    </p:spTree>
    <p:extLst>
      <p:ext uri="{BB962C8B-B14F-4D97-AF65-F5344CB8AC3E}">
        <p14:creationId xmlns:p14="http://schemas.microsoft.com/office/powerpoint/2010/main" val="1240200908"/>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it-IT" smtClean="0"/>
              <a:t>Fare clic per modificare lo stile del titolo</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smtClean="0"/>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3DE7BF72-1CFC-4EE4-AD29-9ECF34C8F35B}" type="datetimeFigureOut">
              <a:rPr lang="it-IT" smtClean="0"/>
              <a:t>07/06/2018</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AB15D428-8962-4FC5-ACFE-B2FD27EF9F56}" type="slidenum">
              <a:rPr lang="it-IT" smtClean="0"/>
              <a:t>‹#›</a:t>
            </a:fld>
            <a:endParaRPr lang="it-IT"/>
          </a:p>
        </p:txBody>
      </p:sp>
    </p:spTree>
    <p:extLst>
      <p:ext uri="{BB962C8B-B14F-4D97-AF65-F5344CB8AC3E}">
        <p14:creationId xmlns:p14="http://schemas.microsoft.com/office/powerpoint/2010/main" val="14970975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3DE7BF72-1CFC-4EE4-AD29-9ECF34C8F35B}" type="datetimeFigureOut">
              <a:rPr lang="it-IT" smtClean="0"/>
              <a:t>07/06/2018</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AB15D428-8962-4FC5-ACFE-B2FD27EF9F56}" type="slidenum">
              <a:rPr lang="it-IT" smtClean="0"/>
              <a:t>‹#›</a:t>
            </a:fld>
            <a:endParaRPr lang="it-IT"/>
          </a:p>
        </p:txBody>
      </p:sp>
    </p:spTree>
    <p:extLst>
      <p:ext uri="{BB962C8B-B14F-4D97-AF65-F5344CB8AC3E}">
        <p14:creationId xmlns:p14="http://schemas.microsoft.com/office/powerpoint/2010/main" val="34276072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3DE7BF72-1CFC-4EE4-AD29-9ECF34C8F35B}" type="datetimeFigureOut">
              <a:rPr lang="it-IT" smtClean="0"/>
              <a:t>07/06/2018</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AB15D428-8962-4FC5-ACFE-B2FD27EF9F56}" type="slidenum">
              <a:rPr lang="it-IT" smtClean="0"/>
              <a:t>‹#›</a:t>
            </a:fld>
            <a:endParaRPr lang="it-IT"/>
          </a:p>
        </p:txBody>
      </p:sp>
    </p:spTree>
    <p:extLst>
      <p:ext uri="{BB962C8B-B14F-4D97-AF65-F5344CB8AC3E}">
        <p14:creationId xmlns:p14="http://schemas.microsoft.com/office/powerpoint/2010/main" val="39708859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Content Placeholder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3DE7BF72-1CFC-4EE4-AD29-9ECF34C8F35B}" type="datetimeFigureOut">
              <a:rPr lang="it-IT" smtClean="0"/>
              <a:t>07/06/2018</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AB15D428-8962-4FC5-ACFE-B2FD27EF9F56}" type="slidenum">
              <a:rPr lang="it-IT" smtClean="0"/>
              <a:t>‹#›</a:t>
            </a:fld>
            <a:endParaRPr lang="it-IT"/>
          </a:p>
        </p:txBody>
      </p:sp>
    </p:spTree>
    <p:extLst>
      <p:ext uri="{BB962C8B-B14F-4D97-AF65-F5344CB8AC3E}">
        <p14:creationId xmlns:p14="http://schemas.microsoft.com/office/powerpoint/2010/main" val="7311069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smtClean="0"/>
              <a:t>Fare clic per modificare stili del testo dello schema</a:t>
            </a:r>
          </a:p>
        </p:txBody>
      </p:sp>
      <p:sp>
        <p:nvSpPr>
          <p:cNvPr id="4" name="Date Placeholder 3"/>
          <p:cNvSpPr>
            <a:spLocks noGrp="1"/>
          </p:cNvSpPr>
          <p:nvPr>
            <p:ph type="dt" sz="half" idx="10"/>
          </p:nvPr>
        </p:nvSpPr>
        <p:spPr/>
        <p:txBody>
          <a:bodyPr/>
          <a:lstStyle/>
          <a:p>
            <a:fld id="{3DE7BF72-1CFC-4EE4-AD29-9ECF34C8F35B}" type="datetimeFigureOut">
              <a:rPr lang="it-IT" smtClean="0"/>
              <a:t>07/06/2018</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AB15D428-8962-4FC5-ACFE-B2FD27EF9F56}" type="slidenum">
              <a:rPr lang="it-IT" smtClean="0"/>
              <a:t>‹#›</a:t>
            </a:fld>
            <a:endParaRPr lang="it-IT"/>
          </a:p>
        </p:txBody>
      </p:sp>
    </p:spTree>
    <p:extLst>
      <p:ext uri="{BB962C8B-B14F-4D97-AF65-F5344CB8AC3E}">
        <p14:creationId xmlns:p14="http://schemas.microsoft.com/office/powerpoint/2010/main" val="13201822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Date Placeholder 4"/>
          <p:cNvSpPr>
            <a:spLocks noGrp="1"/>
          </p:cNvSpPr>
          <p:nvPr>
            <p:ph type="dt" sz="half" idx="10"/>
          </p:nvPr>
        </p:nvSpPr>
        <p:spPr/>
        <p:txBody>
          <a:bodyPr/>
          <a:lstStyle/>
          <a:p>
            <a:fld id="{3DE7BF72-1CFC-4EE4-AD29-9ECF34C8F35B}" type="datetimeFigureOut">
              <a:rPr lang="it-IT" smtClean="0"/>
              <a:t>07/06/2018</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AB15D428-8962-4FC5-ACFE-B2FD27EF9F56}" type="slidenum">
              <a:rPr lang="it-IT" smtClean="0"/>
              <a:t>‹#›</a:t>
            </a:fld>
            <a:endParaRPr lang="it-IT"/>
          </a:p>
        </p:txBody>
      </p:sp>
    </p:spTree>
    <p:extLst>
      <p:ext uri="{BB962C8B-B14F-4D97-AF65-F5344CB8AC3E}">
        <p14:creationId xmlns:p14="http://schemas.microsoft.com/office/powerpoint/2010/main" val="21451884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it-IT" smtClean="0"/>
              <a:t>Fare clic per modificare lo stile del titolo</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Content Placeholder 3"/>
          <p:cNvSpPr>
            <a:spLocks noGrp="1"/>
          </p:cNvSpPr>
          <p:nvPr>
            <p:ph sz="half" idx="2"/>
          </p:nvPr>
        </p:nvSpPr>
        <p:spPr>
          <a:xfrm>
            <a:off x="629842" y="2505075"/>
            <a:ext cx="3868340" cy="368458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Content Placeholder 5"/>
          <p:cNvSpPr>
            <a:spLocks noGrp="1"/>
          </p:cNvSpPr>
          <p:nvPr>
            <p:ph sz="quarter" idx="4"/>
          </p:nvPr>
        </p:nvSpPr>
        <p:spPr>
          <a:xfrm>
            <a:off x="4629150" y="2505075"/>
            <a:ext cx="3887391" cy="368458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7" name="Date Placeholder 6"/>
          <p:cNvSpPr>
            <a:spLocks noGrp="1"/>
          </p:cNvSpPr>
          <p:nvPr>
            <p:ph type="dt" sz="half" idx="10"/>
          </p:nvPr>
        </p:nvSpPr>
        <p:spPr/>
        <p:txBody>
          <a:bodyPr/>
          <a:lstStyle/>
          <a:p>
            <a:fld id="{3DE7BF72-1CFC-4EE4-AD29-9ECF34C8F35B}" type="datetimeFigureOut">
              <a:rPr lang="it-IT" smtClean="0"/>
              <a:t>07/06/2018</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AB15D428-8962-4FC5-ACFE-B2FD27EF9F56}" type="slidenum">
              <a:rPr lang="it-IT" smtClean="0"/>
              <a:t>‹#›</a:t>
            </a:fld>
            <a:endParaRPr lang="it-IT"/>
          </a:p>
        </p:txBody>
      </p:sp>
    </p:spTree>
    <p:extLst>
      <p:ext uri="{BB962C8B-B14F-4D97-AF65-F5344CB8AC3E}">
        <p14:creationId xmlns:p14="http://schemas.microsoft.com/office/powerpoint/2010/main" val="40114112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Date Placeholder 2"/>
          <p:cNvSpPr>
            <a:spLocks noGrp="1"/>
          </p:cNvSpPr>
          <p:nvPr>
            <p:ph type="dt" sz="half" idx="10"/>
          </p:nvPr>
        </p:nvSpPr>
        <p:spPr/>
        <p:txBody>
          <a:bodyPr/>
          <a:lstStyle/>
          <a:p>
            <a:fld id="{3DE7BF72-1CFC-4EE4-AD29-9ECF34C8F35B}" type="datetimeFigureOut">
              <a:rPr lang="it-IT" smtClean="0"/>
              <a:t>07/06/2018</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AB15D428-8962-4FC5-ACFE-B2FD27EF9F56}" type="slidenum">
              <a:rPr lang="it-IT" smtClean="0"/>
              <a:t>‹#›</a:t>
            </a:fld>
            <a:endParaRPr lang="it-IT"/>
          </a:p>
        </p:txBody>
      </p:sp>
    </p:spTree>
    <p:extLst>
      <p:ext uri="{BB962C8B-B14F-4D97-AF65-F5344CB8AC3E}">
        <p14:creationId xmlns:p14="http://schemas.microsoft.com/office/powerpoint/2010/main" val="18001675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E7BF72-1CFC-4EE4-AD29-9ECF34C8F35B}" type="datetimeFigureOut">
              <a:rPr lang="it-IT" smtClean="0"/>
              <a:t>07/06/2018</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AB15D428-8962-4FC5-ACFE-B2FD27EF9F56}" type="slidenum">
              <a:rPr lang="it-IT" smtClean="0"/>
              <a:t>‹#›</a:t>
            </a:fld>
            <a:endParaRPr lang="it-IT"/>
          </a:p>
        </p:txBody>
      </p:sp>
    </p:spTree>
    <p:extLst>
      <p:ext uri="{BB962C8B-B14F-4D97-AF65-F5344CB8AC3E}">
        <p14:creationId xmlns:p14="http://schemas.microsoft.com/office/powerpoint/2010/main" val="20754813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it-IT" smtClean="0"/>
              <a:t>Fare clic per modificare lo stile del titolo</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3DE7BF72-1CFC-4EE4-AD29-9ECF34C8F35B}" type="datetimeFigureOut">
              <a:rPr lang="it-IT" smtClean="0"/>
              <a:t>07/06/2018</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AB15D428-8962-4FC5-ACFE-B2FD27EF9F56}" type="slidenum">
              <a:rPr lang="it-IT" smtClean="0"/>
              <a:t>‹#›</a:t>
            </a:fld>
            <a:endParaRPr lang="it-IT"/>
          </a:p>
        </p:txBody>
      </p:sp>
    </p:spTree>
    <p:extLst>
      <p:ext uri="{BB962C8B-B14F-4D97-AF65-F5344CB8AC3E}">
        <p14:creationId xmlns:p14="http://schemas.microsoft.com/office/powerpoint/2010/main" val="22272513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it-IT" smtClean="0"/>
              <a:t>Fare clic per modificare lo stile del titolo</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smtClean="0"/>
              <a:t>Fare clic sull'icona per inserire un'immagine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3DE7BF72-1CFC-4EE4-AD29-9ECF34C8F35B}" type="datetimeFigureOut">
              <a:rPr lang="it-IT" smtClean="0"/>
              <a:t>07/06/2018</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AB15D428-8962-4FC5-ACFE-B2FD27EF9F56}" type="slidenum">
              <a:rPr lang="it-IT" smtClean="0"/>
              <a:t>‹#›</a:t>
            </a:fld>
            <a:endParaRPr lang="it-IT"/>
          </a:p>
        </p:txBody>
      </p:sp>
    </p:spTree>
    <p:extLst>
      <p:ext uri="{BB962C8B-B14F-4D97-AF65-F5344CB8AC3E}">
        <p14:creationId xmlns:p14="http://schemas.microsoft.com/office/powerpoint/2010/main" val="18073487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C88">
            <a:alpha val="22000"/>
          </a:srgb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it-IT" smtClean="0"/>
              <a:t>Fare clic per modificare lo stile del titolo</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E7BF72-1CFC-4EE4-AD29-9ECF34C8F35B}" type="datetimeFigureOut">
              <a:rPr lang="it-IT" smtClean="0"/>
              <a:t>07/06/2018</a:t>
            </a:fld>
            <a:endParaRPr lang="it-IT"/>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15D428-8962-4FC5-ACFE-B2FD27EF9F56}" type="slidenum">
              <a:rPr lang="it-IT" smtClean="0"/>
              <a:t>‹#›</a:t>
            </a:fld>
            <a:endParaRPr lang="it-IT"/>
          </a:p>
        </p:txBody>
      </p:sp>
    </p:spTree>
    <p:extLst>
      <p:ext uri="{BB962C8B-B14F-4D97-AF65-F5344CB8AC3E}">
        <p14:creationId xmlns:p14="http://schemas.microsoft.com/office/powerpoint/2010/main" val="18810071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alpha val="22000"/>
          </a:schemeClr>
        </a:solidFill>
        <a:effectLst/>
      </p:bgPr>
    </p:bg>
    <p:spTree>
      <p:nvGrpSpPr>
        <p:cNvPr id="1" name=""/>
        <p:cNvGrpSpPr/>
        <p:nvPr/>
      </p:nvGrpSpPr>
      <p:grpSpPr>
        <a:xfrm>
          <a:off x="0" y="0"/>
          <a:ext cx="0" cy="0"/>
          <a:chOff x="0" y="0"/>
          <a:chExt cx="0" cy="0"/>
        </a:xfrm>
      </p:grpSpPr>
      <p:sp>
        <p:nvSpPr>
          <p:cNvPr id="19" name="Titolo 1"/>
          <p:cNvSpPr txBox="1">
            <a:spLocks/>
          </p:cNvSpPr>
          <p:nvPr/>
        </p:nvSpPr>
        <p:spPr>
          <a:xfrm>
            <a:off x="0" y="554769"/>
            <a:ext cx="9143999" cy="2616101"/>
          </a:xfrm>
          <a:prstGeom prst="rect">
            <a:avLst/>
          </a:prstGeom>
        </p:spPr>
        <p:txBody>
          <a:bodyPr vert="horz" wrap="square" lIns="91440" tIns="45720" rIns="91440" bIns="45720" rtlCol="0" anchor="ctr" anchorCtr="0">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00000"/>
              </a:lnSpc>
            </a:pPr>
            <a:endParaRPr lang="it-IT" sz="2000" dirty="0" smtClean="0">
              <a:latin typeface="+mn-lt"/>
            </a:endParaRPr>
          </a:p>
          <a:p>
            <a:pPr algn="ctr">
              <a:lnSpc>
                <a:spcPct val="100000"/>
              </a:lnSpc>
            </a:pPr>
            <a:r>
              <a:rPr lang="it-IT" sz="4800" b="1" dirty="0" smtClean="0">
                <a:latin typeface="+mn-lt"/>
              </a:rPr>
              <a:t>Jerome Smith</a:t>
            </a:r>
          </a:p>
          <a:p>
            <a:pPr algn="ctr">
              <a:lnSpc>
                <a:spcPct val="100000"/>
              </a:lnSpc>
            </a:pPr>
            <a:r>
              <a:rPr lang="it-IT" sz="4800" dirty="0" smtClean="0">
                <a:latin typeface="+mn-lt"/>
              </a:rPr>
              <a:t>Forestry Department Jamaica</a:t>
            </a:r>
            <a:endParaRPr lang="it-IT" sz="4800" dirty="0">
              <a:latin typeface="+mn-lt"/>
            </a:endParaRPr>
          </a:p>
          <a:p>
            <a:pPr algn="ctr">
              <a:lnSpc>
                <a:spcPct val="100000"/>
              </a:lnSpc>
            </a:pPr>
            <a:r>
              <a:rPr lang="it-IT" sz="4800" dirty="0" smtClean="0">
                <a:latin typeface="+mn-lt"/>
              </a:rPr>
              <a:t>Jsmith@forestry.gov.jm</a:t>
            </a:r>
            <a:endParaRPr lang="it-IT" sz="4800" dirty="0">
              <a:latin typeface="+mn-lt"/>
            </a:endParaRPr>
          </a:p>
        </p:txBody>
      </p:sp>
      <p:sp>
        <p:nvSpPr>
          <p:cNvPr id="2" name="CasellaDiTesto 1"/>
          <p:cNvSpPr txBox="1"/>
          <p:nvPr/>
        </p:nvSpPr>
        <p:spPr>
          <a:xfrm>
            <a:off x="1" y="5529976"/>
            <a:ext cx="9143998" cy="1015663"/>
          </a:xfrm>
          <a:prstGeom prst="rect">
            <a:avLst/>
          </a:prstGeom>
          <a:noFill/>
        </p:spPr>
        <p:txBody>
          <a:bodyPr wrap="square" rtlCol="0">
            <a:spAutoFit/>
          </a:bodyPr>
          <a:lstStyle/>
          <a:p>
            <a:pPr algn="ctr"/>
            <a:r>
              <a:rPr lang="it-IT" dirty="0" smtClean="0"/>
              <a:t> </a:t>
            </a:r>
            <a:r>
              <a:rPr lang="it-IT" sz="2400" b="1" dirty="0"/>
              <a:t>IPROMO</a:t>
            </a:r>
            <a:r>
              <a:rPr lang="it-IT" b="1" dirty="0"/>
              <a:t> </a:t>
            </a:r>
            <a:endParaRPr lang="it-IT" dirty="0"/>
          </a:p>
          <a:p>
            <a:pPr algn="ctr"/>
            <a:r>
              <a:rPr lang="en-US" b="1" dirty="0"/>
              <a:t> </a:t>
            </a:r>
            <a:r>
              <a:rPr lang="en-US" b="1" i="1" dirty="0" err="1"/>
              <a:t>Bioeconomy</a:t>
            </a:r>
            <a:r>
              <a:rPr lang="en-US" b="1" i="1" dirty="0"/>
              <a:t> in mountain areas – an opportunity for local </a:t>
            </a:r>
            <a:r>
              <a:rPr lang="en-US" b="1" i="1" dirty="0" smtClean="0"/>
              <a:t>development</a:t>
            </a:r>
          </a:p>
          <a:p>
            <a:pPr algn="ctr"/>
            <a:r>
              <a:rPr lang="en-US" b="1" dirty="0" err="1"/>
              <a:t>Pieve</a:t>
            </a:r>
            <a:r>
              <a:rPr lang="en-US" b="1" dirty="0"/>
              <a:t> </a:t>
            </a:r>
            <a:r>
              <a:rPr lang="en-US" b="1" dirty="0" err="1"/>
              <a:t>Tesino</a:t>
            </a:r>
            <a:r>
              <a:rPr lang="en-US" b="1" dirty="0"/>
              <a:t> </a:t>
            </a:r>
            <a:r>
              <a:rPr lang="en-US" b="1" dirty="0" smtClean="0"/>
              <a:t>/</a:t>
            </a:r>
            <a:r>
              <a:rPr lang="en-US" b="1" dirty="0" err="1" smtClean="0"/>
              <a:t>Ormea</a:t>
            </a:r>
            <a:r>
              <a:rPr lang="en-US" b="1" dirty="0" smtClean="0"/>
              <a:t> 18 June -02 July 2018</a:t>
            </a:r>
            <a:endParaRPr lang="it-IT" dirty="0"/>
          </a:p>
        </p:txBody>
      </p:sp>
    </p:spTree>
    <p:extLst>
      <p:ext uri="{BB962C8B-B14F-4D97-AF65-F5344CB8AC3E}">
        <p14:creationId xmlns:p14="http://schemas.microsoft.com/office/powerpoint/2010/main" val="26370024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alpha val="22000"/>
          </a:schemeClr>
        </a:solidFill>
        <a:effectLst/>
      </p:bgPr>
    </p:bg>
    <p:spTree>
      <p:nvGrpSpPr>
        <p:cNvPr id="1" name=""/>
        <p:cNvGrpSpPr/>
        <p:nvPr/>
      </p:nvGrpSpPr>
      <p:grpSpPr>
        <a:xfrm>
          <a:off x="0" y="0"/>
          <a:ext cx="0" cy="0"/>
          <a:chOff x="0" y="0"/>
          <a:chExt cx="0" cy="0"/>
        </a:xfrm>
      </p:grpSpPr>
      <p:sp>
        <p:nvSpPr>
          <p:cNvPr id="19" name="Titolo 1"/>
          <p:cNvSpPr txBox="1">
            <a:spLocks/>
          </p:cNvSpPr>
          <p:nvPr/>
        </p:nvSpPr>
        <p:spPr>
          <a:xfrm>
            <a:off x="0" y="0"/>
            <a:ext cx="9144000" cy="523220"/>
          </a:xfrm>
          <a:prstGeom prst="rect">
            <a:avLst/>
          </a:prstGeom>
        </p:spPr>
        <p:txBody>
          <a:bodyPr vert="horz" wrap="square" lIns="91440" tIns="45720" rIns="91440" bIns="45720" rtlCol="0" anchor="ctr">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00000"/>
              </a:lnSpc>
            </a:pPr>
            <a:r>
              <a:rPr lang="it-IT" sz="2800" b="1" dirty="0" err="1" smtClean="0">
                <a:latin typeface="+mn-lt"/>
              </a:rPr>
              <a:t>Education</a:t>
            </a:r>
            <a:endParaRPr lang="it-IT" sz="2800" b="1" dirty="0">
              <a:latin typeface="+mn-lt"/>
            </a:endParaRPr>
          </a:p>
        </p:txBody>
      </p:sp>
      <p:sp>
        <p:nvSpPr>
          <p:cNvPr id="4" name="Segnaposto contenuto 3"/>
          <p:cNvSpPr>
            <a:spLocks noGrp="1"/>
          </p:cNvSpPr>
          <p:nvPr>
            <p:ph sz="half" idx="1"/>
          </p:nvPr>
        </p:nvSpPr>
        <p:spPr>
          <a:xfrm>
            <a:off x="685798" y="528358"/>
            <a:ext cx="7829552" cy="1377715"/>
          </a:xfrm>
        </p:spPr>
        <p:txBody>
          <a:bodyPr>
            <a:normAutofit fontScale="62500" lnSpcReduction="20000"/>
          </a:bodyPr>
          <a:lstStyle/>
          <a:p>
            <a:endParaRPr lang="it-IT" dirty="0" smtClean="0"/>
          </a:p>
          <a:p>
            <a:r>
              <a:rPr lang="it-IT" dirty="0" smtClean="0"/>
              <a:t>BSc. University of the West Indies in Zoology (major) and Botany (minor)</a:t>
            </a:r>
          </a:p>
          <a:p>
            <a:r>
              <a:rPr lang="it-IT" dirty="0" smtClean="0"/>
              <a:t>Mphil. in Zoology, Animal Behaviour</a:t>
            </a:r>
          </a:p>
          <a:p>
            <a:endParaRPr lang="it-IT" dirty="0"/>
          </a:p>
        </p:txBody>
      </p:sp>
      <p:sp>
        <p:nvSpPr>
          <p:cNvPr id="5" name="Segnaposto contenuto 4"/>
          <p:cNvSpPr>
            <a:spLocks noGrp="1"/>
          </p:cNvSpPr>
          <p:nvPr>
            <p:ph sz="half" idx="2"/>
          </p:nvPr>
        </p:nvSpPr>
        <p:spPr>
          <a:xfrm>
            <a:off x="476518" y="2253802"/>
            <a:ext cx="8190963" cy="4443212"/>
          </a:xfrm>
        </p:spPr>
        <p:txBody>
          <a:bodyPr>
            <a:normAutofit fontScale="62500" lnSpcReduction="20000"/>
          </a:bodyPr>
          <a:lstStyle/>
          <a:p>
            <a:pPr marL="285750" indent="-285750"/>
            <a:r>
              <a:rPr lang="en-US" sz="2900" dirty="0" smtClean="0"/>
              <a:t>Presently the Principal Director , Forest Operations</a:t>
            </a:r>
          </a:p>
          <a:p>
            <a:pPr marL="285750" indent="-285750"/>
            <a:r>
              <a:rPr lang="en-US" sz="2900" dirty="0" smtClean="0"/>
              <a:t>Worked </a:t>
            </a:r>
            <a:r>
              <a:rPr lang="en-US" sz="2900" dirty="0"/>
              <a:t>with the National Environment and Planning Agency from 2001 to 2007 in the Coastal Zone Branch where my specialty was assessment of coastal and marine environments particularly as it relates to revision and approval of development applications.  </a:t>
            </a:r>
            <a:endParaRPr lang="en-US" sz="2900" dirty="0" smtClean="0"/>
          </a:p>
          <a:p>
            <a:pPr marL="285750" indent="-285750"/>
            <a:r>
              <a:rPr lang="en-US" sz="2900" dirty="0" smtClean="0"/>
              <a:t>Worked </a:t>
            </a:r>
            <a:r>
              <a:rPr lang="en-US" sz="2900" dirty="0"/>
              <a:t>in the Ministry with responsibility for Environment from 2007 to 2015 as Director of Natural Resources where I focused on the development of Environmental Policies and Legislation. I was also Jamaica’s Focal Point for the Convention on Biological Diversity  and Chair of the National </a:t>
            </a:r>
            <a:r>
              <a:rPr lang="en-US" sz="2900" dirty="0" err="1"/>
              <a:t>Ramsar</a:t>
            </a:r>
            <a:r>
              <a:rPr lang="en-US" sz="2900" dirty="0"/>
              <a:t> Committee. </a:t>
            </a:r>
            <a:endParaRPr lang="en-US" sz="2900" dirty="0" smtClean="0"/>
          </a:p>
          <a:p>
            <a:pPr marL="285750" indent="-285750"/>
            <a:r>
              <a:rPr lang="en-US" sz="2900" dirty="0" smtClean="0"/>
              <a:t>Was </a:t>
            </a:r>
            <a:r>
              <a:rPr lang="en-US" sz="2900" dirty="0"/>
              <a:t>appointed in my present post September 1, 2015 where my broad responsibilities include; </a:t>
            </a:r>
          </a:p>
          <a:p>
            <a:pPr marL="742950" lvl="1" indent="-285750"/>
            <a:r>
              <a:rPr lang="en-US" sz="2900" dirty="0"/>
              <a:t>Overseeing the management of Jamaica’s Forest Reserves and Forest Management Areas</a:t>
            </a:r>
          </a:p>
          <a:p>
            <a:pPr marL="742950" lvl="1" indent="-285750"/>
            <a:r>
              <a:rPr lang="en-US" sz="2900" dirty="0"/>
              <a:t>Supervising operations of the Nursery Programme </a:t>
            </a:r>
          </a:p>
          <a:p>
            <a:pPr marL="742950" lvl="1" indent="-285750"/>
            <a:r>
              <a:rPr lang="en-US" sz="2900" dirty="0"/>
              <a:t>Overseeing the execution of the National Private Planting Programme</a:t>
            </a:r>
          </a:p>
          <a:p>
            <a:pPr marL="0" indent="0">
              <a:buNone/>
            </a:pPr>
            <a:r>
              <a:rPr lang="en-US" sz="2900" dirty="0" smtClean="0"/>
              <a:t>I </a:t>
            </a:r>
            <a:r>
              <a:rPr lang="en-US" sz="2900" dirty="0"/>
              <a:t>have over </a:t>
            </a:r>
            <a:r>
              <a:rPr lang="en-US" sz="2900" dirty="0" smtClean="0"/>
              <a:t>17 </a:t>
            </a:r>
            <a:r>
              <a:rPr lang="en-US" sz="2900" dirty="0"/>
              <a:t>years of experience in the environmental field and a through grasp of the “Ridge to Reef” </a:t>
            </a:r>
            <a:r>
              <a:rPr lang="en-US" sz="2900" dirty="0" smtClean="0"/>
              <a:t> </a:t>
            </a:r>
            <a:r>
              <a:rPr lang="en-US" sz="2900" dirty="0"/>
              <a:t>concept which highlights the interconnectivity of the various ecosystems as well as the importance of </a:t>
            </a:r>
            <a:r>
              <a:rPr lang="en-US" sz="2900" dirty="0" smtClean="0"/>
              <a:t>their sustainable </a:t>
            </a:r>
            <a:r>
              <a:rPr lang="en-US" sz="2900" dirty="0"/>
              <a:t>use.</a:t>
            </a:r>
          </a:p>
          <a:p>
            <a:endParaRPr lang="it-IT" dirty="0"/>
          </a:p>
        </p:txBody>
      </p:sp>
      <p:sp>
        <p:nvSpPr>
          <p:cNvPr id="8" name="Titolo 1"/>
          <p:cNvSpPr txBox="1">
            <a:spLocks/>
          </p:cNvSpPr>
          <p:nvPr/>
        </p:nvSpPr>
        <p:spPr>
          <a:xfrm>
            <a:off x="-2" y="1613233"/>
            <a:ext cx="9144000" cy="523220"/>
          </a:xfrm>
          <a:prstGeom prst="rect">
            <a:avLst/>
          </a:prstGeom>
        </p:spPr>
        <p:txBody>
          <a:bodyPr vert="horz" wrap="square" lIns="91440" tIns="45720" rIns="91440" bIns="45720" rtlCol="0" anchor="ctr">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00000"/>
              </a:lnSpc>
            </a:pPr>
            <a:r>
              <a:rPr lang="it-IT" sz="2800" b="1" dirty="0" err="1">
                <a:latin typeface="+mn-lt"/>
              </a:rPr>
              <a:t>Employment</a:t>
            </a:r>
            <a:r>
              <a:rPr lang="it-IT" sz="2800" b="1" dirty="0">
                <a:latin typeface="+mn-lt"/>
              </a:rPr>
              <a:t> and </a:t>
            </a:r>
            <a:r>
              <a:rPr lang="it-IT" sz="2800" b="1" dirty="0" err="1">
                <a:latin typeface="+mn-lt"/>
              </a:rPr>
              <a:t>main</a:t>
            </a:r>
            <a:r>
              <a:rPr lang="it-IT" sz="2800" b="1" dirty="0">
                <a:latin typeface="+mn-lt"/>
              </a:rPr>
              <a:t> </a:t>
            </a:r>
            <a:r>
              <a:rPr lang="it-IT" sz="2800" b="1" dirty="0" err="1" smtClean="0">
                <a:latin typeface="+mn-lt"/>
              </a:rPr>
              <a:t>activities</a:t>
            </a:r>
            <a:endParaRPr lang="it-IT" sz="2800" b="1" dirty="0">
              <a:latin typeface="+mn-lt"/>
            </a:endParaRPr>
          </a:p>
        </p:txBody>
      </p:sp>
    </p:spTree>
    <p:extLst>
      <p:ext uri="{BB962C8B-B14F-4D97-AF65-F5344CB8AC3E}">
        <p14:creationId xmlns:p14="http://schemas.microsoft.com/office/powerpoint/2010/main" val="217719445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alpha val="22000"/>
          </a:schemeClr>
        </a:solidFill>
        <a:effectLst/>
      </p:bgPr>
    </p:bg>
    <p:spTree>
      <p:nvGrpSpPr>
        <p:cNvPr id="1" name=""/>
        <p:cNvGrpSpPr/>
        <p:nvPr/>
      </p:nvGrpSpPr>
      <p:grpSpPr>
        <a:xfrm>
          <a:off x="0" y="0"/>
          <a:ext cx="0" cy="0"/>
          <a:chOff x="0" y="0"/>
          <a:chExt cx="0" cy="0"/>
        </a:xfrm>
      </p:grpSpPr>
      <p:sp>
        <p:nvSpPr>
          <p:cNvPr id="8" name="Titolo 1"/>
          <p:cNvSpPr txBox="1">
            <a:spLocks/>
          </p:cNvSpPr>
          <p:nvPr/>
        </p:nvSpPr>
        <p:spPr>
          <a:xfrm>
            <a:off x="0" y="8690"/>
            <a:ext cx="9144000" cy="523220"/>
          </a:xfrm>
          <a:prstGeom prst="rect">
            <a:avLst/>
          </a:prstGeom>
        </p:spPr>
        <p:txBody>
          <a:bodyPr vert="horz" wrap="square" lIns="91440" tIns="45720" rIns="91440" bIns="45720" rtlCol="0" anchor="ctr">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00000"/>
              </a:lnSpc>
            </a:pPr>
            <a:r>
              <a:rPr lang="it-IT" sz="2800" b="1" dirty="0" err="1" smtClean="0">
                <a:latin typeface="+mn-lt"/>
              </a:rPr>
              <a:t>Other</a:t>
            </a:r>
            <a:r>
              <a:rPr lang="it-IT" sz="2800" b="1" dirty="0">
                <a:latin typeface="+mn-lt"/>
              </a:rPr>
              <a:t> </a:t>
            </a:r>
            <a:r>
              <a:rPr lang="it-IT" sz="2800" b="1" dirty="0" err="1">
                <a:latin typeface="+mn-lt"/>
              </a:rPr>
              <a:t>interests</a:t>
            </a:r>
            <a:r>
              <a:rPr lang="it-IT" sz="2800" b="1" dirty="0">
                <a:latin typeface="+mn-lt"/>
              </a:rPr>
              <a:t> (</a:t>
            </a:r>
            <a:r>
              <a:rPr lang="it-IT" sz="2800" b="1" dirty="0" err="1" smtClean="0">
                <a:latin typeface="+mn-lt"/>
              </a:rPr>
              <a:t>volunteer</a:t>
            </a:r>
            <a:r>
              <a:rPr lang="it-IT" sz="2800" b="1" dirty="0" smtClean="0">
                <a:latin typeface="+mn-lt"/>
              </a:rPr>
              <a:t> work, hobbies etc.)</a:t>
            </a:r>
            <a:endParaRPr lang="it-IT" sz="2800" b="1" dirty="0">
              <a:latin typeface="+mn-lt"/>
            </a:endParaRPr>
          </a:p>
        </p:txBody>
      </p:sp>
      <p:sp>
        <p:nvSpPr>
          <p:cNvPr id="2" name="Segnaposto contenuto 1"/>
          <p:cNvSpPr>
            <a:spLocks noGrp="1"/>
          </p:cNvSpPr>
          <p:nvPr>
            <p:ph idx="1"/>
          </p:nvPr>
        </p:nvSpPr>
        <p:spPr>
          <a:xfrm>
            <a:off x="628650" y="988498"/>
            <a:ext cx="7886700" cy="4794116"/>
          </a:xfrm>
        </p:spPr>
        <p:txBody>
          <a:bodyPr>
            <a:normAutofit fontScale="92500" lnSpcReduction="10000"/>
          </a:bodyPr>
          <a:lstStyle/>
          <a:p>
            <a:pPr lvl="0"/>
            <a:r>
              <a:rPr lang="en-US" dirty="0" smtClean="0"/>
              <a:t>Hobbies – Hiking and Scuba Diving</a:t>
            </a:r>
          </a:p>
          <a:p>
            <a:pPr lvl="0"/>
            <a:endParaRPr lang="en-US" dirty="0"/>
          </a:p>
          <a:p>
            <a:pPr marL="0" lvl="0" indent="0">
              <a:buNone/>
            </a:pPr>
            <a:r>
              <a:rPr lang="en-US" dirty="0" smtClean="0"/>
              <a:t>Affiliations include:</a:t>
            </a:r>
          </a:p>
          <a:p>
            <a:pPr lvl="0"/>
            <a:r>
              <a:rPr lang="en-US" dirty="0" smtClean="0"/>
              <a:t>Jamaica </a:t>
            </a:r>
            <a:r>
              <a:rPr lang="en-US" dirty="0"/>
              <a:t>Coral Reef Monitoring Network (JCRMN)</a:t>
            </a:r>
            <a:endParaRPr lang="en-US" b="1" dirty="0"/>
          </a:p>
          <a:p>
            <a:pPr lvl="0"/>
            <a:r>
              <a:rPr lang="en-US" dirty="0"/>
              <a:t>University Sub-Aqua Club</a:t>
            </a:r>
            <a:endParaRPr lang="en-US" b="1" dirty="0"/>
          </a:p>
          <a:p>
            <a:pPr lvl="0"/>
            <a:r>
              <a:rPr lang="en-US" dirty="0"/>
              <a:t>Immediate Past Chair – National </a:t>
            </a:r>
            <a:r>
              <a:rPr lang="en-US" dirty="0" err="1"/>
              <a:t>Ramsar</a:t>
            </a:r>
            <a:r>
              <a:rPr lang="en-US" dirty="0"/>
              <a:t> Committee</a:t>
            </a:r>
            <a:endParaRPr lang="en-US" b="1" dirty="0"/>
          </a:p>
          <a:p>
            <a:pPr lvl="0"/>
            <a:r>
              <a:rPr lang="en-US" dirty="0"/>
              <a:t>Jamaica Institute of Environmental Professionals (Council Member)</a:t>
            </a:r>
          </a:p>
          <a:p>
            <a:pPr lvl="0"/>
            <a:r>
              <a:rPr lang="en-US" dirty="0"/>
              <a:t>Member – Board of Studies for the School of Science, Technology, Engineering &amp; Mathematics (STEM) at Excelsior Community College </a:t>
            </a:r>
            <a:r>
              <a:rPr lang="en-US" dirty="0" smtClean="0"/>
              <a:t>Jamaica</a:t>
            </a:r>
          </a:p>
          <a:p>
            <a:pPr marL="0" lvl="0" indent="0">
              <a:buNone/>
            </a:pPr>
            <a:endParaRPr lang="en-US" dirty="0"/>
          </a:p>
          <a:p>
            <a:endParaRPr lang="it-IT" dirty="0"/>
          </a:p>
        </p:txBody>
      </p:sp>
    </p:spTree>
    <p:extLst>
      <p:ext uri="{BB962C8B-B14F-4D97-AF65-F5344CB8AC3E}">
        <p14:creationId xmlns:p14="http://schemas.microsoft.com/office/powerpoint/2010/main" val="330590797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lvl="0">
              <a:spcBef>
                <a:spcPct val="20000"/>
              </a:spcBef>
            </a:pPr>
            <a:r>
              <a:rPr lang="en-US" sz="3200" dirty="0" smtClean="0">
                <a:ea typeface="+mn-ea"/>
                <a:cs typeface="+mn-cs"/>
              </a:rPr>
              <a:t>“</a:t>
            </a:r>
            <a:r>
              <a:rPr lang="en-US" dirty="0">
                <a:ea typeface="+mn-ea"/>
                <a:cs typeface="+mn-cs"/>
              </a:rPr>
              <a:t>EU-Budget </a:t>
            </a:r>
            <a:r>
              <a:rPr lang="en-US" dirty="0" err="1" smtClean="0">
                <a:ea typeface="+mn-ea"/>
                <a:cs typeface="+mn-cs"/>
              </a:rPr>
              <a:t>Support”Programme</a:t>
            </a:r>
            <a:r>
              <a:rPr lang="en-US" dirty="0" smtClean="0">
                <a:ea typeface="+mn-ea"/>
                <a:cs typeface="+mn-cs"/>
              </a:rPr>
              <a:t> 2018-2022</a:t>
            </a:r>
            <a:r>
              <a:rPr lang="en-US" dirty="0">
                <a:solidFill>
                  <a:prstClr val="black">
                    <a:tint val="75000"/>
                  </a:prstClr>
                </a:solidFill>
                <a:ea typeface="+mn-ea"/>
                <a:cs typeface="+mn-cs"/>
              </a:rPr>
              <a:t/>
            </a:r>
            <a:br>
              <a:rPr lang="en-US" dirty="0">
                <a:solidFill>
                  <a:prstClr val="black">
                    <a:tint val="75000"/>
                  </a:prstClr>
                </a:solidFill>
                <a:ea typeface="+mn-ea"/>
                <a:cs typeface="+mn-cs"/>
              </a:rPr>
            </a:br>
            <a:endParaRPr lang="en-US" dirty="0"/>
          </a:p>
        </p:txBody>
      </p:sp>
      <p:sp>
        <p:nvSpPr>
          <p:cNvPr id="3" name="Subtitle 2"/>
          <p:cNvSpPr>
            <a:spLocks noGrp="1"/>
          </p:cNvSpPr>
          <p:nvPr>
            <p:ph type="subTitle" idx="1"/>
          </p:nvPr>
        </p:nvSpPr>
        <p:spPr/>
        <p:txBody>
          <a:bodyPr>
            <a:normAutofit/>
          </a:bodyPr>
          <a:lstStyle/>
          <a:p>
            <a:pPr algn="l"/>
            <a:endParaRPr lang="en-US" sz="1800" dirty="0">
              <a:solidFill>
                <a:schemeClr val="tx1"/>
              </a:solidFill>
            </a:endParaRPr>
          </a:p>
        </p:txBody>
      </p:sp>
    </p:spTree>
    <p:extLst>
      <p:ext uri="{BB962C8B-B14F-4D97-AF65-F5344CB8AC3E}">
        <p14:creationId xmlns:p14="http://schemas.microsoft.com/office/powerpoint/2010/main" val="19618671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dirty="0" err="1" smtClean="0"/>
              <a:t>Programme</a:t>
            </a:r>
            <a:r>
              <a:rPr lang="en-US" dirty="0" smtClean="0"/>
              <a:t> Details</a:t>
            </a:r>
            <a:endParaRPr lang="en-US" dirty="0"/>
          </a:p>
        </p:txBody>
      </p:sp>
      <p:sp>
        <p:nvSpPr>
          <p:cNvPr id="3" name="Content Placeholder 2"/>
          <p:cNvSpPr>
            <a:spLocks noGrp="1"/>
          </p:cNvSpPr>
          <p:nvPr>
            <p:ph idx="1"/>
          </p:nvPr>
        </p:nvSpPr>
        <p:spPr>
          <a:xfrm>
            <a:off x="457200" y="1295400"/>
            <a:ext cx="8229600" cy="5105400"/>
          </a:xfrm>
        </p:spPr>
        <p:txBody>
          <a:bodyPr>
            <a:normAutofit fontScale="92500" lnSpcReduction="10000"/>
          </a:bodyPr>
          <a:lstStyle/>
          <a:p>
            <a:pPr marL="0" marR="0">
              <a:lnSpc>
                <a:spcPct val="115000"/>
              </a:lnSpc>
              <a:spcBef>
                <a:spcPts val="0"/>
              </a:spcBef>
              <a:spcAft>
                <a:spcPts val="1000"/>
              </a:spcAft>
            </a:pPr>
            <a:r>
              <a:rPr lang="en-US" sz="2800" b="1" i="1" u="sng" dirty="0" smtClean="0">
                <a:ea typeface="Calibri"/>
                <a:cs typeface="Times New Roman"/>
              </a:rPr>
              <a:t>Name </a:t>
            </a:r>
            <a:r>
              <a:rPr lang="en-US" sz="2800" b="1" i="1" u="sng" dirty="0">
                <a:ea typeface="Calibri"/>
                <a:cs typeface="Times New Roman"/>
              </a:rPr>
              <a:t>of </a:t>
            </a:r>
            <a:r>
              <a:rPr lang="en-US" sz="2800" b="1" i="1" u="sng" dirty="0" err="1">
                <a:ea typeface="Calibri"/>
                <a:cs typeface="Times New Roman"/>
              </a:rPr>
              <a:t>Programme</a:t>
            </a:r>
            <a:r>
              <a:rPr lang="en-US" sz="3000" dirty="0">
                <a:ea typeface="Calibri"/>
                <a:cs typeface="Times New Roman"/>
              </a:rPr>
              <a:t>: </a:t>
            </a:r>
            <a:r>
              <a:rPr lang="en-US" sz="2400" dirty="0">
                <a:ea typeface="Calibri"/>
                <a:cs typeface="Times New Roman"/>
              </a:rPr>
              <a:t>Addressing Environmental and </a:t>
            </a:r>
            <a:r>
              <a:rPr lang="en-US" sz="2400" dirty="0" smtClean="0">
                <a:ea typeface="Calibri"/>
                <a:cs typeface="Times New Roman"/>
              </a:rPr>
              <a:t>	   	Climate </a:t>
            </a:r>
            <a:r>
              <a:rPr lang="en-US" sz="2400" dirty="0">
                <a:ea typeface="Calibri"/>
                <a:cs typeface="Times New Roman"/>
              </a:rPr>
              <a:t>Change Challenges through Improved Forest </a:t>
            </a:r>
            <a:r>
              <a:rPr lang="en-US" sz="2400" dirty="0" smtClean="0">
                <a:ea typeface="Calibri"/>
                <a:cs typeface="Times New Roman"/>
              </a:rPr>
              <a:t>	    	Management </a:t>
            </a:r>
            <a:r>
              <a:rPr lang="en-US" sz="2400" dirty="0">
                <a:ea typeface="Calibri"/>
                <a:cs typeface="Times New Roman"/>
              </a:rPr>
              <a:t>for Jamaica (IFMJ</a:t>
            </a:r>
            <a:r>
              <a:rPr lang="en-US" sz="2400" dirty="0" smtClean="0">
                <a:ea typeface="Calibri"/>
                <a:cs typeface="Times New Roman"/>
              </a:rPr>
              <a:t>).</a:t>
            </a:r>
          </a:p>
          <a:p>
            <a:pPr marL="0" lvl="0">
              <a:lnSpc>
                <a:spcPct val="115000"/>
              </a:lnSpc>
              <a:spcBef>
                <a:spcPts val="0"/>
              </a:spcBef>
              <a:spcAft>
                <a:spcPts val="1000"/>
              </a:spcAft>
            </a:pPr>
            <a:r>
              <a:rPr lang="en-US" sz="2800" b="1" dirty="0">
                <a:solidFill>
                  <a:prstClr val="black"/>
                </a:solidFill>
                <a:ea typeface="Calibri"/>
                <a:cs typeface="Times New Roman"/>
              </a:rPr>
              <a:t>Objective</a:t>
            </a:r>
            <a:r>
              <a:rPr lang="en-US" sz="3000" b="1" dirty="0">
                <a:solidFill>
                  <a:prstClr val="black"/>
                </a:solidFill>
                <a:ea typeface="Calibri"/>
                <a:cs typeface="Times New Roman"/>
              </a:rPr>
              <a:t>:  </a:t>
            </a:r>
            <a:r>
              <a:rPr lang="en-US" sz="2400" dirty="0">
                <a:solidFill>
                  <a:prstClr val="black"/>
                </a:solidFill>
                <a:ea typeface="Calibri"/>
                <a:cs typeface="Times New Roman"/>
              </a:rPr>
              <a:t>To assist the GOJ with implementing the Forest </a:t>
            </a:r>
            <a:r>
              <a:rPr lang="en-US" sz="2400" dirty="0" smtClean="0">
                <a:solidFill>
                  <a:prstClr val="black"/>
                </a:solidFill>
                <a:ea typeface="Calibri"/>
                <a:cs typeface="Times New Roman"/>
              </a:rPr>
              <a:t>	          	Policy </a:t>
            </a:r>
            <a:r>
              <a:rPr lang="en-US" sz="2400" dirty="0">
                <a:solidFill>
                  <a:prstClr val="black"/>
                </a:solidFill>
                <a:ea typeface="Calibri"/>
                <a:cs typeface="Times New Roman"/>
              </a:rPr>
              <a:t>2017 and the supporting NFMCP 2016-2026.</a:t>
            </a:r>
          </a:p>
          <a:p>
            <a:pPr marL="0" lvl="0">
              <a:lnSpc>
                <a:spcPct val="115000"/>
              </a:lnSpc>
              <a:spcBef>
                <a:spcPts val="0"/>
              </a:spcBef>
              <a:spcAft>
                <a:spcPts val="1000"/>
              </a:spcAft>
            </a:pPr>
            <a:r>
              <a:rPr lang="en-US" sz="2800" b="1" dirty="0" smtClean="0">
                <a:solidFill>
                  <a:prstClr val="black"/>
                </a:solidFill>
                <a:ea typeface="Calibri"/>
                <a:cs typeface="Times New Roman"/>
              </a:rPr>
              <a:t>Financed </a:t>
            </a:r>
            <a:r>
              <a:rPr lang="en-US" sz="2400" dirty="0">
                <a:solidFill>
                  <a:prstClr val="black"/>
                </a:solidFill>
                <a:ea typeface="Calibri"/>
                <a:cs typeface="Times New Roman"/>
              </a:rPr>
              <a:t>under the 11</a:t>
            </a:r>
            <a:r>
              <a:rPr lang="en-US" sz="2400" baseline="30000" dirty="0">
                <a:solidFill>
                  <a:prstClr val="black"/>
                </a:solidFill>
                <a:ea typeface="Calibri"/>
                <a:cs typeface="Times New Roman"/>
              </a:rPr>
              <a:t>th</a:t>
            </a:r>
            <a:r>
              <a:rPr lang="en-US" sz="2400" dirty="0">
                <a:solidFill>
                  <a:prstClr val="black"/>
                </a:solidFill>
                <a:ea typeface="Calibri"/>
                <a:cs typeface="Times New Roman"/>
              </a:rPr>
              <a:t> European Union  Development Fund </a:t>
            </a:r>
            <a:r>
              <a:rPr lang="en-US" sz="2400" dirty="0" smtClean="0">
                <a:solidFill>
                  <a:prstClr val="black"/>
                </a:solidFill>
                <a:ea typeface="Calibri"/>
                <a:cs typeface="Times New Roman"/>
              </a:rPr>
              <a:t>	(</a:t>
            </a:r>
            <a:r>
              <a:rPr lang="en-US" sz="2400" dirty="0">
                <a:solidFill>
                  <a:prstClr val="black"/>
                </a:solidFill>
                <a:ea typeface="Calibri"/>
                <a:cs typeface="Times New Roman"/>
              </a:rPr>
              <a:t>EDF</a:t>
            </a:r>
            <a:r>
              <a:rPr lang="en-US" sz="2600" dirty="0" smtClean="0">
                <a:solidFill>
                  <a:prstClr val="black"/>
                </a:solidFill>
                <a:ea typeface="Calibri"/>
                <a:cs typeface="Times New Roman"/>
              </a:rPr>
              <a:t>)- 	</a:t>
            </a:r>
            <a:r>
              <a:rPr lang="en-US" sz="2400" dirty="0" smtClean="0">
                <a:solidFill>
                  <a:prstClr val="black"/>
                </a:solidFill>
                <a:ea typeface="Calibri"/>
                <a:cs typeface="Times New Roman"/>
              </a:rPr>
              <a:t>main source of EU funds for development aid to the 	ACP countries</a:t>
            </a:r>
            <a:endParaRPr lang="en-US" sz="2400" dirty="0">
              <a:solidFill>
                <a:prstClr val="black"/>
              </a:solidFill>
              <a:ea typeface="Calibri"/>
              <a:cs typeface="Times New Roman"/>
            </a:endParaRPr>
          </a:p>
          <a:p>
            <a:pPr marL="0" lvl="0">
              <a:lnSpc>
                <a:spcPct val="115000"/>
              </a:lnSpc>
              <a:spcBef>
                <a:spcPts val="0"/>
              </a:spcBef>
              <a:spcAft>
                <a:spcPts val="1000"/>
              </a:spcAft>
            </a:pPr>
            <a:r>
              <a:rPr lang="en-US" sz="2800" b="1" dirty="0">
                <a:solidFill>
                  <a:prstClr val="black"/>
                </a:solidFill>
                <a:ea typeface="Calibri"/>
                <a:cs typeface="Times New Roman"/>
              </a:rPr>
              <a:t>Value of </a:t>
            </a:r>
            <a:r>
              <a:rPr lang="en-US" sz="2800" b="1" dirty="0" err="1">
                <a:solidFill>
                  <a:prstClr val="black"/>
                </a:solidFill>
                <a:ea typeface="Calibri"/>
                <a:cs typeface="Times New Roman"/>
              </a:rPr>
              <a:t>Programme</a:t>
            </a:r>
            <a:r>
              <a:rPr lang="en-US" dirty="0">
                <a:solidFill>
                  <a:prstClr val="black"/>
                </a:solidFill>
                <a:ea typeface="Calibri"/>
                <a:cs typeface="Times New Roman"/>
              </a:rPr>
              <a:t>: </a:t>
            </a:r>
            <a:r>
              <a:rPr lang="en-US" sz="2400" dirty="0">
                <a:solidFill>
                  <a:prstClr val="black"/>
                </a:solidFill>
                <a:ea typeface="Calibri"/>
                <a:cs typeface="Times New Roman"/>
              </a:rPr>
              <a:t>EUR 16.15 Million </a:t>
            </a:r>
          </a:p>
          <a:p>
            <a:pPr marL="0" lvl="0">
              <a:lnSpc>
                <a:spcPct val="115000"/>
              </a:lnSpc>
              <a:spcBef>
                <a:spcPts val="0"/>
              </a:spcBef>
              <a:spcAft>
                <a:spcPts val="1000"/>
              </a:spcAft>
            </a:pPr>
            <a:r>
              <a:rPr lang="en-US" sz="2800" b="1" dirty="0">
                <a:solidFill>
                  <a:prstClr val="black"/>
                </a:solidFill>
                <a:ea typeface="Calibri"/>
                <a:cs typeface="Times New Roman"/>
              </a:rPr>
              <a:t>Duration</a:t>
            </a:r>
            <a:r>
              <a:rPr lang="en-US" sz="2400" dirty="0">
                <a:solidFill>
                  <a:prstClr val="black"/>
                </a:solidFill>
                <a:ea typeface="Calibri"/>
                <a:cs typeface="Times New Roman"/>
              </a:rPr>
              <a:t>- 4 years, commencing </a:t>
            </a:r>
            <a:r>
              <a:rPr lang="en-US" sz="2400" dirty="0" smtClean="0">
                <a:solidFill>
                  <a:prstClr val="black"/>
                </a:solidFill>
                <a:ea typeface="Calibri"/>
                <a:cs typeface="Times New Roman"/>
              </a:rPr>
              <a:t>FY 18/19-FY21/22    </a:t>
            </a:r>
            <a:r>
              <a:rPr lang="en-US" sz="2400" dirty="0">
                <a:solidFill>
                  <a:prstClr val="black"/>
                </a:solidFill>
                <a:ea typeface="Calibri"/>
                <a:cs typeface="Times New Roman"/>
              </a:rPr>
              <a:t>		   		</a:t>
            </a:r>
            <a:endParaRPr lang="en-US" dirty="0">
              <a:ea typeface="Calibri"/>
              <a:cs typeface="Times New Roman"/>
            </a:endParaRPr>
          </a:p>
          <a:p>
            <a:endParaRPr lang="en-US" dirty="0"/>
          </a:p>
        </p:txBody>
      </p:sp>
    </p:spTree>
    <p:extLst>
      <p:ext uri="{BB962C8B-B14F-4D97-AF65-F5344CB8AC3E}">
        <p14:creationId xmlns:p14="http://schemas.microsoft.com/office/powerpoint/2010/main" val="402436829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772400" cy="563562"/>
          </a:xfrm>
        </p:spPr>
        <p:txBody>
          <a:bodyPr>
            <a:normAutofit fontScale="90000"/>
          </a:bodyPr>
          <a:lstStyle/>
          <a:p>
            <a:r>
              <a:rPr lang="en-US" dirty="0" smtClean="0"/>
              <a:t>Components</a:t>
            </a:r>
            <a:endParaRPr lang="en-US" dirty="0"/>
          </a:p>
        </p:txBody>
      </p:sp>
      <p:sp>
        <p:nvSpPr>
          <p:cNvPr id="3" name="Content Placeholder 2"/>
          <p:cNvSpPr>
            <a:spLocks noGrp="1"/>
          </p:cNvSpPr>
          <p:nvPr>
            <p:ph idx="1"/>
          </p:nvPr>
        </p:nvSpPr>
        <p:spPr>
          <a:xfrm>
            <a:off x="457200" y="914400"/>
            <a:ext cx="8229600" cy="5562600"/>
          </a:xfrm>
        </p:spPr>
        <p:txBody>
          <a:bodyPr>
            <a:normAutofit fontScale="25000" lnSpcReduction="20000"/>
          </a:bodyPr>
          <a:lstStyle/>
          <a:p>
            <a:pPr marL="0" indent="0">
              <a:buNone/>
            </a:pPr>
            <a:r>
              <a:rPr lang="en-US" sz="9600" b="1" dirty="0" smtClean="0"/>
              <a:t>1. Budget Support-</a:t>
            </a:r>
            <a:r>
              <a:rPr lang="en-US" sz="8000" dirty="0" smtClean="0"/>
              <a:t>To</a:t>
            </a:r>
            <a:r>
              <a:rPr lang="en-US" sz="8000" b="1" dirty="0" smtClean="0"/>
              <a:t> </a:t>
            </a:r>
            <a:r>
              <a:rPr lang="en-US" sz="8000" dirty="0" smtClean="0"/>
              <a:t>support the existing annual budget of FD over a 		            period of 4 years only. Valued at </a:t>
            </a:r>
            <a:r>
              <a:rPr lang="en-US" sz="8000" b="1" dirty="0" smtClean="0"/>
              <a:t>EUR 14 mil</a:t>
            </a:r>
          </a:p>
          <a:p>
            <a:pPr marL="0" indent="0">
              <a:buNone/>
            </a:pPr>
            <a:endParaRPr lang="en-US" sz="8000" b="1" dirty="0" smtClean="0"/>
          </a:p>
          <a:p>
            <a:pPr marL="0" indent="0">
              <a:buNone/>
            </a:pPr>
            <a:r>
              <a:rPr lang="en-US" sz="9600" b="1" dirty="0" smtClean="0"/>
              <a:t>2.  Complementary </a:t>
            </a:r>
            <a:r>
              <a:rPr lang="en-US" sz="9600" b="1" dirty="0" smtClean="0"/>
              <a:t>Support-</a:t>
            </a:r>
            <a:r>
              <a:rPr lang="en-US" sz="8000" dirty="0" smtClean="0"/>
              <a:t>to provide technical assistance, transfer ‘know how’ knowledge to FD and supporting stakeholders to address specific administrative, financial and training requirements- policy development etc. Valued at </a:t>
            </a:r>
            <a:r>
              <a:rPr lang="en-US" sz="8000" b="1" dirty="0" smtClean="0"/>
              <a:t>EUR 0.9 </a:t>
            </a:r>
            <a:r>
              <a:rPr lang="en-US" sz="8000" b="1" dirty="0" smtClean="0"/>
              <a:t>mil</a:t>
            </a:r>
          </a:p>
          <a:p>
            <a:pPr marL="0" indent="0">
              <a:buNone/>
            </a:pPr>
            <a:endParaRPr lang="en-US" sz="9600" dirty="0" smtClean="0"/>
          </a:p>
          <a:p>
            <a:pPr marL="0" indent="0">
              <a:buNone/>
            </a:pPr>
            <a:r>
              <a:rPr lang="en-US" sz="9600" b="1" dirty="0" smtClean="0"/>
              <a:t>3. Grants to Civil Society-</a:t>
            </a:r>
            <a:r>
              <a:rPr lang="en-US" sz="9600" dirty="0" smtClean="0"/>
              <a:t> </a:t>
            </a:r>
            <a:r>
              <a:rPr lang="en-US" sz="8000" dirty="0" smtClean="0"/>
              <a:t>grants CSO, NGOs </a:t>
            </a:r>
            <a:r>
              <a:rPr lang="en-US" sz="8000" dirty="0" err="1" smtClean="0"/>
              <a:t>etc</a:t>
            </a:r>
            <a:r>
              <a:rPr lang="en-US" sz="8000" dirty="0" smtClean="0"/>
              <a:t> will be selected through calls for proposals. Areas of focus: Gender and Youth in Forestry Conservation, alternative livelihoods, Watershed Management improvement etc. * gender inclusive and youth friendly. Has a value of </a:t>
            </a:r>
            <a:r>
              <a:rPr lang="en-US" sz="8000" b="1" dirty="0" smtClean="0"/>
              <a:t>EUR 0.9 mil. </a:t>
            </a:r>
            <a:endParaRPr lang="en-US" sz="8000" b="1" dirty="0" smtClean="0"/>
          </a:p>
          <a:p>
            <a:pPr marL="0" indent="0">
              <a:buNone/>
            </a:pPr>
            <a:endParaRPr lang="en-US" sz="8000" b="1" dirty="0"/>
          </a:p>
          <a:p>
            <a:pPr marL="0" indent="0">
              <a:buNone/>
            </a:pPr>
            <a:r>
              <a:rPr lang="en-US" sz="8000" b="1" dirty="0" smtClean="0"/>
              <a:t>4. </a:t>
            </a:r>
            <a:r>
              <a:rPr lang="en-US" sz="9600" b="1" dirty="0" smtClean="0"/>
              <a:t>Communication, visibility and Monitoring-</a:t>
            </a:r>
            <a:r>
              <a:rPr lang="en-US" sz="9600" dirty="0" smtClean="0"/>
              <a:t> </a:t>
            </a:r>
            <a:r>
              <a:rPr lang="en-US" sz="8000" dirty="0" smtClean="0"/>
              <a:t>valued at </a:t>
            </a:r>
            <a:r>
              <a:rPr lang="en-US" sz="8000" b="1" dirty="0" smtClean="0"/>
              <a:t>EUR 0.35</a:t>
            </a:r>
            <a:r>
              <a:rPr lang="en-US" sz="8000" dirty="0" smtClean="0"/>
              <a:t>. To be disbursed in </a:t>
            </a:r>
            <a:r>
              <a:rPr lang="en-US" sz="8000" dirty="0" err="1" smtClean="0"/>
              <a:t>Yr</a:t>
            </a:r>
            <a:r>
              <a:rPr lang="en-US" sz="8000" dirty="0" smtClean="0"/>
              <a:t> 2.</a:t>
            </a:r>
            <a:endParaRPr lang="en-US" sz="8000" b="1" dirty="0" smtClean="0"/>
          </a:p>
          <a:p>
            <a:pPr marL="0" indent="0">
              <a:buNone/>
            </a:pPr>
            <a:endParaRPr lang="en-US" sz="9600" dirty="0" smtClean="0"/>
          </a:p>
          <a:p>
            <a:pPr marL="0" indent="0">
              <a:buNone/>
            </a:pPr>
            <a:endParaRPr lang="en-US" sz="4400" dirty="0">
              <a:ea typeface="Calibri"/>
              <a:cs typeface="Times New Roman"/>
            </a:endParaRPr>
          </a:p>
          <a:p>
            <a:pPr marL="0" lvl="0" indent="0">
              <a:lnSpc>
                <a:spcPct val="115000"/>
              </a:lnSpc>
              <a:spcBef>
                <a:spcPts val="0"/>
              </a:spcBef>
              <a:spcAft>
                <a:spcPts val="1000"/>
              </a:spcAft>
              <a:buNone/>
            </a:pPr>
            <a:r>
              <a:rPr lang="en-US" sz="6200" b="1" dirty="0" smtClean="0">
                <a:ea typeface="Calibri"/>
                <a:cs typeface="Times New Roman"/>
              </a:rPr>
              <a:t>     </a:t>
            </a:r>
            <a:endParaRPr lang="en-US" sz="6200" b="1" dirty="0">
              <a:ea typeface="Calibri"/>
              <a:cs typeface="Times New Roman"/>
            </a:endParaRPr>
          </a:p>
          <a:p>
            <a:pPr marL="0" indent="0">
              <a:lnSpc>
                <a:spcPct val="115000"/>
              </a:lnSpc>
              <a:spcBef>
                <a:spcPts val="0"/>
              </a:spcBef>
              <a:spcAft>
                <a:spcPts val="1000"/>
              </a:spcAft>
              <a:buNone/>
            </a:pPr>
            <a:r>
              <a:rPr lang="en-US" sz="4200" b="1" dirty="0" smtClean="0">
                <a:ea typeface="Calibri"/>
                <a:cs typeface="Times New Roman"/>
              </a:rPr>
              <a:t>                  </a:t>
            </a:r>
            <a:endParaRPr lang="en-US" sz="4200" dirty="0" smtClean="0">
              <a:ea typeface="Calibri"/>
              <a:cs typeface="Times New Roman"/>
            </a:endParaRPr>
          </a:p>
          <a:p>
            <a:pPr marL="0" lvl="0" indent="0">
              <a:lnSpc>
                <a:spcPct val="115000"/>
              </a:lnSpc>
              <a:spcBef>
                <a:spcPts val="0"/>
              </a:spcBef>
              <a:spcAft>
                <a:spcPts val="1000"/>
              </a:spcAft>
              <a:buNone/>
            </a:pPr>
            <a:r>
              <a:rPr lang="en-US" sz="2000" dirty="0" smtClean="0">
                <a:ea typeface="Calibri"/>
                <a:cs typeface="Times New Roman"/>
              </a:rPr>
              <a:t>                   </a:t>
            </a:r>
          </a:p>
          <a:p>
            <a:pPr marL="0" lvl="0" indent="0">
              <a:lnSpc>
                <a:spcPct val="115000"/>
              </a:lnSpc>
              <a:spcBef>
                <a:spcPts val="0"/>
              </a:spcBef>
              <a:spcAft>
                <a:spcPts val="1000"/>
              </a:spcAft>
              <a:buNone/>
            </a:pPr>
            <a:r>
              <a:rPr lang="en-US" sz="2000" dirty="0" smtClean="0">
                <a:ea typeface="Calibri"/>
                <a:cs typeface="Times New Roman"/>
              </a:rPr>
              <a:t>                   </a:t>
            </a:r>
            <a:endParaRPr lang="en-US" sz="2000" dirty="0">
              <a:ea typeface="Calibri"/>
              <a:cs typeface="Times New Roman"/>
            </a:endParaRPr>
          </a:p>
          <a:p>
            <a:pPr marL="0" lvl="0" indent="0">
              <a:lnSpc>
                <a:spcPct val="115000"/>
              </a:lnSpc>
              <a:spcBef>
                <a:spcPts val="0"/>
              </a:spcBef>
              <a:spcAft>
                <a:spcPts val="1000"/>
              </a:spcAft>
              <a:buNone/>
            </a:pPr>
            <a:endParaRPr lang="en-US" sz="2000" dirty="0" smtClean="0">
              <a:ea typeface="Calibri"/>
              <a:cs typeface="Times New Roman"/>
            </a:endParaRPr>
          </a:p>
          <a:p>
            <a:pPr lvl="0">
              <a:lnSpc>
                <a:spcPct val="115000"/>
              </a:lnSpc>
              <a:spcBef>
                <a:spcPts val="0"/>
              </a:spcBef>
              <a:spcAft>
                <a:spcPts val="1000"/>
              </a:spcAft>
              <a:buFont typeface="+mj-lt"/>
              <a:buAutoNum type="arabicPeriod"/>
            </a:pPr>
            <a:endParaRPr lang="en-US" sz="2000" dirty="0">
              <a:ea typeface="Calibri"/>
              <a:cs typeface="Times New Roman"/>
            </a:endParaRPr>
          </a:p>
          <a:p>
            <a:pPr>
              <a:lnSpc>
                <a:spcPct val="115000"/>
              </a:lnSpc>
              <a:spcBef>
                <a:spcPts val="0"/>
              </a:spcBef>
              <a:spcAft>
                <a:spcPts val="1000"/>
              </a:spcAft>
              <a:buFont typeface="Wingdings" panose="05000000000000000000" pitchFamily="2" charset="2"/>
              <a:buChar char="q"/>
            </a:pPr>
            <a:endParaRPr lang="en-US" sz="2000" b="1" dirty="0" smtClean="0">
              <a:ea typeface="Calibri"/>
              <a:cs typeface="Times New Roman"/>
            </a:endParaRPr>
          </a:p>
          <a:p>
            <a:pPr marL="0" lvl="0" indent="0">
              <a:lnSpc>
                <a:spcPct val="115000"/>
              </a:lnSpc>
              <a:spcBef>
                <a:spcPts val="0"/>
              </a:spcBef>
              <a:spcAft>
                <a:spcPts val="1000"/>
              </a:spcAft>
              <a:buNone/>
            </a:pPr>
            <a:endParaRPr lang="en-US" dirty="0">
              <a:ea typeface="Calibri"/>
              <a:cs typeface="Times New Roman"/>
            </a:endParaRPr>
          </a:p>
          <a:p>
            <a:endParaRPr lang="en-US" dirty="0"/>
          </a:p>
        </p:txBody>
      </p:sp>
    </p:spTree>
    <p:extLst>
      <p:ext uri="{BB962C8B-B14F-4D97-AF65-F5344CB8AC3E}">
        <p14:creationId xmlns:p14="http://schemas.microsoft.com/office/powerpoint/2010/main" val="112307736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sz="4000" dirty="0">
                <a:solidFill>
                  <a:prstClr val="black"/>
                </a:solidFill>
              </a:rPr>
              <a:t>Activities to be implemented</a:t>
            </a:r>
            <a:endParaRPr lang="en-US" dirty="0"/>
          </a:p>
        </p:txBody>
      </p:sp>
      <p:sp>
        <p:nvSpPr>
          <p:cNvPr id="3" name="Content Placeholder 2"/>
          <p:cNvSpPr>
            <a:spLocks noGrp="1"/>
          </p:cNvSpPr>
          <p:nvPr>
            <p:ph idx="1"/>
          </p:nvPr>
        </p:nvSpPr>
        <p:spPr>
          <a:xfrm>
            <a:off x="457200" y="1066800"/>
            <a:ext cx="8229600" cy="5638800"/>
          </a:xfrm>
        </p:spPr>
        <p:txBody>
          <a:bodyPr>
            <a:normAutofit/>
          </a:bodyPr>
          <a:lstStyle/>
          <a:p>
            <a:pPr marL="0" lvl="0" indent="0">
              <a:lnSpc>
                <a:spcPct val="115000"/>
              </a:lnSpc>
              <a:spcBef>
                <a:spcPts val="0"/>
              </a:spcBef>
              <a:spcAft>
                <a:spcPts val="1000"/>
              </a:spcAft>
              <a:buNone/>
            </a:pPr>
            <a:r>
              <a:rPr lang="en-US" sz="2800" b="1" dirty="0" smtClean="0">
                <a:solidFill>
                  <a:prstClr val="black"/>
                </a:solidFill>
                <a:ea typeface="Calibri"/>
                <a:cs typeface="Times New Roman"/>
              </a:rPr>
              <a:t>2. Improving </a:t>
            </a:r>
            <a:r>
              <a:rPr lang="en-US" sz="2800" b="1" dirty="0">
                <a:solidFill>
                  <a:prstClr val="black"/>
                </a:solidFill>
                <a:ea typeface="Calibri"/>
                <a:cs typeface="Times New Roman"/>
              </a:rPr>
              <a:t>watershed management planning within </a:t>
            </a:r>
            <a:r>
              <a:rPr lang="en-US" sz="2800" b="1" dirty="0" smtClean="0">
                <a:solidFill>
                  <a:prstClr val="black"/>
                </a:solidFill>
                <a:ea typeface="Calibri"/>
                <a:cs typeface="Times New Roman"/>
              </a:rPr>
              <a:t>	targeted </a:t>
            </a:r>
            <a:r>
              <a:rPr lang="en-US" sz="2800" b="1" dirty="0">
                <a:solidFill>
                  <a:prstClr val="black"/>
                </a:solidFill>
                <a:ea typeface="Calibri"/>
                <a:cs typeface="Times New Roman"/>
              </a:rPr>
              <a:t>forest </a:t>
            </a:r>
            <a:r>
              <a:rPr lang="en-US" sz="2800" b="1" dirty="0" smtClean="0">
                <a:solidFill>
                  <a:prstClr val="black"/>
                </a:solidFill>
                <a:ea typeface="Calibri"/>
                <a:cs typeface="Times New Roman"/>
              </a:rPr>
              <a:t>estates</a:t>
            </a:r>
            <a:endParaRPr lang="en-US" sz="2800" dirty="0">
              <a:solidFill>
                <a:prstClr val="black"/>
              </a:solidFill>
              <a:ea typeface="Calibri"/>
              <a:cs typeface="Times New Roman"/>
            </a:endParaRPr>
          </a:p>
          <a:p>
            <a:pPr lvl="0">
              <a:lnSpc>
                <a:spcPct val="115000"/>
              </a:lnSpc>
              <a:spcBef>
                <a:spcPts val="0"/>
              </a:spcBef>
              <a:buFont typeface="Wingdings" panose="05000000000000000000" pitchFamily="2" charset="2"/>
              <a:buChar char="§"/>
            </a:pPr>
            <a:r>
              <a:rPr lang="en-US" sz="2400" dirty="0">
                <a:solidFill>
                  <a:prstClr val="black"/>
                </a:solidFill>
                <a:ea typeface="Calibri"/>
                <a:cs typeface="Times New Roman"/>
              </a:rPr>
              <a:t>Develop and implement sustainable reforestation </a:t>
            </a:r>
            <a:r>
              <a:rPr lang="en-US" sz="2400" dirty="0" err="1">
                <a:solidFill>
                  <a:prstClr val="black"/>
                </a:solidFill>
                <a:ea typeface="Calibri"/>
                <a:cs typeface="Times New Roman"/>
              </a:rPr>
              <a:t>programme</a:t>
            </a:r>
            <a:r>
              <a:rPr lang="en-US" sz="2400" dirty="0">
                <a:solidFill>
                  <a:prstClr val="black"/>
                </a:solidFill>
                <a:ea typeface="Calibri"/>
                <a:cs typeface="Times New Roman"/>
              </a:rPr>
              <a:t> within selected Watershed Management Units  </a:t>
            </a:r>
            <a:r>
              <a:rPr lang="en-US" sz="2400" dirty="0" smtClean="0">
                <a:solidFill>
                  <a:prstClr val="black"/>
                </a:solidFill>
                <a:ea typeface="Calibri"/>
                <a:cs typeface="Times New Roman"/>
              </a:rPr>
              <a:t>(Reforestation &amp; Maintenance activities)</a:t>
            </a:r>
          </a:p>
          <a:p>
            <a:pPr marL="0" lvl="0" indent="0" algn="ctr">
              <a:lnSpc>
                <a:spcPct val="115000"/>
              </a:lnSpc>
              <a:spcBef>
                <a:spcPts val="0"/>
              </a:spcBef>
              <a:buNone/>
            </a:pPr>
            <a:r>
              <a:rPr lang="en-US" sz="2400" dirty="0" smtClean="0">
                <a:solidFill>
                  <a:prstClr val="black"/>
                </a:solidFill>
                <a:ea typeface="Calibri"/>
                <a:cs typeface="Times New Roman"/>
              </a:rPr>
              <a:t>-FY 18/19- </a:t>
            </a:r>
            <a:r>
              <a:rPr lang="en-US" sz="2400" b="1" dirty="0" smtClean="0">
                <a:solidFill>
                  <a:prstClr val="black"/>
                </a:solidFill>
                <a:ea typeface="Calibri"/>
                <a:cs typeface="Times New Roman"/>
              </a:rPr>
              <a:t>70ha </a:t>
            </a:r>
            <a:r>
              <a:rPr lang="en-US" sz="2400" b="1" dirty="0" smtClean="0">
                <a:solidFill>
                  <a:prstClr val="black"/>
                </a:solidFill>
                <a:ea typeface="Calibri"/>
                <a:cs typeface="Times New Roman"/>
              </a:rPr>
              <a:t>maintained</a:t>
            </a:r>
            <a:endParaRPr lang="en-US" sz="2400" b="1" dirty="0">
              <a:solidFill>
                <a:prstClr val="black"/>
              </a:solidFill>
              <a:ea typeface="Calibri"/>
              <a:cs typeface="Times New Roman"/>
            </a:endParaRPr>
          </a:p>
          <a:p>
            <a:pPr marL="0" lvl="0" indent="0" algn="ctr">
              <a:lnSpc>
                <a:spcPct val="115000"/>
              </a:lnSpc>
              <a:spcBef>
                <a:spcPts val="0"/>
              </a:spcBef>
              <a:spcAft>
                <a:spcPts val="1000"/>
              </a:spcAft>
              <a:buNone/>
            </a:pPr>
            <a:r>
              <a:rPr lang="en-US" sz="2400" dirty="0" smtClean="0">
                <a:solidFill>
                  <a:prstClr val="black"/>
                </a:solidFill>
                <a:cs typeface="Times New Roman"/>
              </a:rPr>
              <a:t>-</a:t>
            </a:r>
            <a:r>
              <a:rPr lang="en-US" sz="2400" dirty="0" smtClean="0">
                <a:solidFill>
                  <a:prstClr val="black"/>
                </a:solidFill>
                <a:cs typeface="Times New Roman"/>
              </a:rPr>
              <a:t>FY19/20-</a:t>
            </a:r>
            <a:r>
              <a:rPr lang="en-US" sz="2400" b="1" dirty="0" smtClean="0">
                <a:solidFill>
                  <a:prstClr val="black"/>
                </a:solidFill>
                <a:cs typeface="Times New Roman"/>
              </a:rPr>
              <a:t>476ha </a:t>
            </a:r>
            <a:r>
              <a:rPr lang="en-US" sz="2400" b="1" dirty="0" smtClean="0">
                <a:solidFill>
                  <a:prstClr val="black"/>
                </a:solidFill>
                <a:cs typeface="Times New Roman"/>
              </a:rPr>
              <a:t>maintained</a:t>
            </a:r>
          </a:p>
          <a:p>
            <a:pPr marL="0" lvl="0" indent="0" algn="ctr">
              <a:lnSpc>
                <a:spcPct val="115000"/>
              </a:lnSpc>
              <a:spcBef>
                <a:spcPts val="0"/>
              </a:spcBef>
              <a:spcAft>
                <a:spcPts val="1000"/>
              </a:spcAft>
              <a:buNone/>
            </a:pPr>
            <a:r>
              <a:rPr lang="en-US" sz="2400" b="1" dirty="0" smtClean="0">
                <a:solidFill>
                  <a:prstClr val="black"/>
                </a:solidFill>
                <a:cs typeface="Times New Roman"/>
              </a:rPr>
              <a:t>-</a:t>
            </a:r>
            <a:r>
              <a:rPr lang="en-US" sz="2400" dirty="0" smtClean="0">
                <a:solidFill>
                  <a:prstClr val="black"/>
                </a:solidFill>
                <a:cs typeface="Times New Roman"/>
              </a:rPr>
              <a:t>FY </a:t>
            </a:r>
            <a:r>
              <a:rPr lang="en-US" sz="2400" dirty="0" smtClean="0">
                <a:solidFill>
                  <a:prstClr val="black"/>
                </a:solidFill>
                <a:cs typeface="Times New Roman"/>
              </a:rPr>
              <a:t>20/21-</a:t>
            </a:r>
            <a:r>
              <a:rPr lang="en-US" sz="2400" b="1" dirty="0" smtClean="0">
                <a:solidFill>
                  <a:prstClr val="black"/>
                </a:solidFill>
                <a:cs typeface="Times New Roman"/>
              </a:rPr>
              <a:t>576ha </a:t>
            </a:r>
            <a:r>
              <a:rPr lang="en-US" sz="2400" b="1" dirty="0" smtClean="0">
                <a:solidFill>
                  <a:prstClr val="black"/>
                </a:solidFill>
                <a:cs typeface="Times New Roman"/>
              </a:rPr>
              <a:t>maintained</a:t>
            </a:r>
          </a:p>
          <a:p>
            <a:pPr marL="0" lvl="0" indent="0" algn="ctr">
              <a:lnSpc>
                <a:spcPct val="115000"/>
              </a:lnSpc>
              <a:spcBef>
                <a:spcPts val="0"/>
              </a:spcBef>
              <a:spcAft>
                <a:spcPts val="1000"/>
              </a:spcAft>
              <a:buNone/>
            </a:pPr>
            <a:r>
              <a:rPr lang="en-US" sz="2400" b="1" dirty="0">
                <a:solidFill>
                  <a:prstClr val="black"/>
                </a:solidFill>
                <a:ea typeface="Calibri"/>
                <a:cs typeface="Times New Roman"/>
              </a:rPr>
              <a:t>Reforestation </a:t>
            </a:r>
            <a:r>
              <a:rPr lang="en-US" sz="2400" b="1" dirty="0" smtClean="0">
                <a:solidFill>
                  <a:prstClr val="black"/>
                </a:solidFill>
                <a:ea typeface="Calibri"/>
                <a:cs typeface="Times New Roman"/>
              </a:rPr>
              <a:t>-</a:t>
            </a:r>
            <a:r>
              <a:rPr lang="en-US" sz="2400" b="1" dirty="0" smtClean="0">
                <a:solidFill>
                  <a:prstClr val="black"/>
                </a:solidFill>
                <a:ea typeface="Calibri"/>
                <a:cs typeface="Times New Roman"/>
              </a:rPr>
              <a:t>15</a:t>
            </a:r>
            <a:r>
              <a:rPr lang="en-US" sz="2400" b="1" dirty="0" smtClean="0">
                <a:solidFill>
                  <a:prstClr val="black"/>
                </a:solidFill>
                <a:ea typeface="Calibri"/>
                <a:cs typeface="Times New Roman"/>
              </a:rPr>
              <a:t>0ha </a:t>
            </a:r>
            <a:r>
              <a:rPr lang="en-US" sz="2400" b="1" dirty="0">
                <a:solidFill>
                  <a:prstClr val="black"/>
                </a:solidFill>
                <a:ea typeface="Calibri"/>
                <a:cs typeface="Times New Roman"/>
              </a:rPr>
              <a:t>(</a:t>
            </a:r>
            <a:r>
              <a:rPr lang="en-US" sz="2400" b="1" dirty="0" smtClean="0">
                <a:solidFill>
                  <a:prstClr val="black"/>
                </a:solidFill>
                <a:ea typeface="Calibri"/>
                <a:cs typeface="Times New Roman"/>
              </a:rPr>
              <a:t>LOP)</a:t>
            </a:r>
            <a:r>
              <a:rPr lang="en-US" sz="2400" b="1" dirty="0" smtClean="0">
                <a:solidFill>
                  <a:prstClr val="black"/>
                </a:solidFill>
                <a:cs typeface="Times New Roman"/>
              </a:rPr>
              <a:t>-commencing </a:t>
            </a:r>
            <a:r>
              <a:rPr lang="en-US" sz="2400" b="1" dirty="0" smtClean="0">
                <a:solidFill>
                  <a:prstClr val="black"/>
                </a:solidFill>
                <a:cs typeface="Times New Roman"/>
              </a:rPr>
              <a:t>FY19/20-FY21/22</a:t>
            </a:r>
            <a:endParaRPr lang="en-US" sz="2400" b="1" dirty="0" smtClean="0">
              <a:solidFill>
                <a:prstClr val="black"/>
              </a:solidFill>
              <a:cs typeface="Times New Roman"/>
            </a:endParaRPr>
          </a:p>
          <a:p>
            <a:pPr lvl="0">
              <a:lnSpc>
                <a:spcPct val="115000"/>
              </a:lnSpc>
              <a:spcBef>
                <a:spcPts val="0"/>
              </a:spcBef>
              <a:spcAft>
                <a:spcPts val="1000"/>
              </a:spcAft>
              <a:buFont typeface="Wingdings" panose="05000000000000000000" pitchFamily="2" charset="2"/>
              <a:buChar char="§"/>
            </a:pPr>
            <a:endParaRPr lang="en-US" sz="2000" dirty="0">
              <a:solidFill>
                <a:prstClr val="black"/>
              </a:solidFill>
              <a:cs typeface="Times New Roman"/>
            </a:endParaRPr>
          </a:p>
          <a:p>
            <a:endParaRPr lang="en-US" dirty="0"/>
          </a:p>
        </p:txBody>
      </p:sp>
    </p:spTree>
    <p:extLst>
      <p:ext uri="{BB962C8B-B14F-4D97-AF65-F5344CB8AC3E}">
        <p14:creationId xmlns:p14="http://schemas.microsoft.com/office/powerpoint/2010/main" val="330092824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sz="4000" dirty="0">
                <a:solidFill>
                  <a:prstClr val="black"/>
                </a:solidFill>
              </a:rPr>
              <a:t>Activities to be implemented</a:t>
            </a:r>
            <a:endParaRPr lang="en-US" dirty="0"/>
          </a:p>
        </p:txBody>
      </p:sp>
      <p:sp>
        <p:nvSpPr>
          <p:cNvPr id="3" name="Content Placeholder 2"/>
          <p:cNvSpPr>
            <a:spLocks noGrp="1"/>
          </p:cNvSpPr>
          <p:nvPr>
            <p:ph idx="1"/>
          </p:nvPr>
        </p:nvSpPr>
        <p:spPr>
          <a:xfrm>
            <a:off x="457200" y="1219200"/>
            <a:ext cx="8229600" cy="5257800"/>
          </a:xfrm>
        </p:spPr>
        <p:txBody>
          <a:bodyPr>
            <a:normAutofit/>
          </a:bodyPr>
          <a:lstStyle/>
          <a:p>
            <a:pPr marL="0" lvl="0" indent="0">
              <a:lnSpc>
                <a:spcPct val="115000"/>
              </a:lnSpc>
              <a:spcBef>
                <a:spcPts val="0"/>
              </a:spcBef>
              <a:spcAft>
                <a:spcPts val="1000"/>
              </a:spcAft>
              <a:buNone/>
            </a:pPr>
            <a:r>
              <a:rPr lang="en-US" sz="2800" b="1" dirty="0">
                <a:solidFill>
                  <a:prstClr val="black"/>
                </a:solidFill>
                <a:ea typeface="Calibri"/>
                <a:cs typeface="Times New Roman"/>
              </a:rPr>
              <a:t>4.  Upscaling gender sensitive alternative livelihoods to support the </a:t>
            </a:r>
            <a:r>
              <a:rPr lang="en-US" sz="2800" b="1" dirty="0" smtClean="0">
                <a:solidFill>
                  <a:prstClr val="black"/>
                </a:solidFill>
                <a:ea typeface="Calibri"/>
                <a:cs typeface="Times New Roman"/>
              </a:rPr>
              <a:t>sustainable </a:t>
            </a:r>
            <a:r>
              <a:rPr lang="en-US" sz="2800" b="1" dirty="0">
                <a:solidFill>
                  <a:prstClr val="black"/>
                </a:solidFill>
                <a:ea typeface="Calibri"/>
                <a:cs typeface="Times New Roman"/>
              </a:rPr>
              <a:t>utilization of forest resources for local communities</a:t>
            </a:r>
          </a:p>
          <a:p>
            <a:pPr lvl="0">
              <a:lnSpc>
                <a:spcPct val="115000"/>
              </a:lnSpc>
              <a:spcBef>
                <a:spcPts val="0"/>
              </a:spcBef>
              <a:buFont typeface="+mj-lt"/>
              <a:buAutoNum type="arabicPeriod"/>
            </a:pPr>
            <a:r>
              <a:rPr lang="en-US" sz="2000" dirty="0">
                <a:solidFill>
                  <a:prstClr val="black"/>
                </a:solidFill>
                <a:ea typeface="Calibri"/>
                <a:cs typeface="Times New Roman"/>
              </a:rPr>
              <a:t>Sensitization of community members (900) on alternative livelihoods in forest communities (Age &amp; Gender </a:t>
            </a:r>
            <a:r>
              <a:rPr lang="en-US" sz="2000" dirty="0" smtClean="0">
                <a:solidFill>
                  <a:prstClr val="black"/>
                </a:solidFill>
                <a:ea typeface="Calibri"/>
                <a:cs typeface="Times New Roman"/>
              </a:rPr>
              <a:t>considerations)</a:t>
            </a:r>
          </a:p>
          <a:p>
            <a:pPr marL="0" lvl="0" indent="0" algn="ctr">
              <a:lnSpc>
                <a:spcPct val="115000"/>
              </a:lnSpc>
              <a:spcBef>
                <a:spcPts val="0"/>
              </a:spcBef>
              <a:buNone/>
            </a:pPr>
            <a:r>
              <a:rPr lang="en-US" sz="2000" dirty="0" smtClean="0">
                <a:solidFill>
                  <a:prstClr val="black"/>
                </a:solidFill>
                <a:ea typeface="Calibri"/>
                <a:cs typeface="Times New Roman"/>
              </a:rPr>
              <a:t>-FY 18/19- </a:t>
            </a:r>
            <a:r>
              <a:rPr lang="en-US" sz="2000" b="1" dirty="0" smtClean="0">
                <a:solidFill>
                  <a:prstClr val="black"/>
                </a:solidFill>
                <a:ea typeface="Calibri"/>
                <a:cs typeface="Times New Roman"/>
              </a:rPr>
              <a:t>250 </a:t>
            </a:r>
            <a:r>
              <a:rPr lang="en-US" sz="2000" dirty="0" smtClean="0">
                <a:solidFill>
                  <a:prstClr val="black"/>
                </a:solidFill>
                <a:ea typeface="Calibri"/>
                <a:cs typeface="Times New Roman"/>
              </a:rPr>
              <a:t>Persons sensitized</a:t>
            </a:r>
          </a:p>
          <a:p>
            <a:pPr marL="0" lvl="0" indent="0" algn="ctr">
              <a:lnSpc>
                <a:spcPct val="115000"/>
              </a:lnSpc>
              <a:spcBef>
                <a:spcPts val="0"/>
              </a:spcBef>
              <a:buNone/>
            </a:pPr>
            <a:r>
              <a:rPr lang="en-US" sz="2000" dirty="0" smtClean="0">
                <a:solidFill>
                  <a:prstClr val="black"/>
                </a:solidFill>
                <a:ea typeface="Calibri"/>
                <a:cs typeface="Times New Roman"/>
              </a:rPr>
              <a:t>-FY 19/20- </a:t>
            </a:r>
            <a:r>
              <a:rPr lang="en-US" sz="2000" b="1" dirty="0" smtClean="0">
                <a:solidFill>
                  <a:prstClr val="black"/>
                </a:solidFill>
                <a:ea typeface="Calibri"/>
                <a:cs typeface="Times New Roman"/>
              </a:rPr>
              <a:t>300 </a:t>
            </a:r>
            <a:r>
              <a:rPr lang="en-US" sz="2000" dirty="0" smtClean="0">
                <a:solidFill>
                  <a:prstClr val="black"/>
                </a:solidFill>
                <a:ea typeface="Calibri"/>
                <a:cs typeface="Times New Roman"/>
              </a:rPr>
              <a:t>Persons sensitized</a:t>
            </a:r>
          </a:p>
          <a:p>
            <a:pPr marL="0" lvl="0" indent="0" algn="ctr">
              <a:lnSpc>
                <a:spcPct val="115000"/>
              </a:lnSpc>
              <a:spcBef>
                <a:spcPts val="0"/>
              </a:spcBef>
              <a:buNone/>
            </a:pPr>
            <a:r>
              <a:rPr lang="en-US" sz="2000" dirty="0" smtClean="0">
                <a:solidFill>
                  <a:prstClr val="black"/>
                </a:solidFill>
                <a:ea typeface="Calibri"/>
                <a:cs typeface="Times New Roman"/>
              </a:rPr>
              <a:t>-FY 20/21- </a:t>
            </a:r>
            <a:r>
              <a:rPr lang="en-US" sz="2000" b="1" dirty="0" smtClean="0">
                <a:solidFill>
                  <a:prstClr val="black"/>
                </a:solidFill>
                <a:ea typeface="Calibri"/>
                <a:cs typeface="Times New Roman"/>
              </a:rPr>
              <a:t>350 </a:t>
            </a:r>
            <a:r>
              <a:rPr lang="en-US" sz="2000" dirty="0" smtClean="0">
                <a:solidFill>
                  <a:prstClr val="black"/>
                </a:solidFill>
                <a:ea typeface="Calibri"/>
                <a:cs typeface="Times New Roman"/>
              </a:rPr>
              <a:t>Persons sensitized</a:t>
            </a:r>
            <a:endParaRPr lang="en-US" sz="2000" dirty="0">
              <a:solidFill>
                <a:prstClr val="black"/>
              </a:solidFill>
              <a:ea typeface="Calibri"/>
              <a:cs typeface="Times New Roman"/>
            </a:endParaRPr>
          </a:p>
          <a:p>
            <a:pPr lvl="0">
              <a:lnSpc>
                <a:spcPct val="115000"/>
              </a:lnSpc>
              <a:spcBef>
                <a:spcPts val="0"/>
              </a:spcBef>
              <a:buFont typeface="+mj-lt"/>
              <a:buAutoNum type="arabicPeriod"/>
            </a:pPr>
            <a:endParaRPr lang="en-US" sz="2000" dirty="0">
              <a:solidFill>
                <a:prstClr val="black"/>
              </a:solidFill>
              <a:ea typeface="Calibri"/>
              <a:cs typeface="Times New Roman"/>
            </a:endParaRPr>
          </a:p>
          <a:p>
            <a:pPr marL="0" lvl="0" indent="0">
              <a:lnSpc>
                <a:spcPct val="115000"/>
              </a:lnSpc>
              <a:spcBef>
                <a:spcPts val="0"/>
              </a:spcBef>
              <a:spcAft>
                <a:spcPts val="1000"/>
              </a:spcAft>
              <a:buNone/>
            </a:pPr>
            <a:r>
              <a:rPr lang="en-US" sz="2000" dirty="0" smtClean="0">
                <a:solidFill>
                  <a:prstClr val="black"/>
                </a:solidFill>
                <a:ea typeface="Calibri"/>
                <a:cs typeface="Times New Roman"/>
              </a:rPr>
              <a:t>2.  Provide </a:t>
            </a:r>
            <a:r>
              <a:rPr lang="en-US" sz="2000" dirty="0">
                <a:solidFill>
                  <a:prstClr val="black"/>
                </a:solidFill>
                <a:ea typeface="Calibri"/>
                <a:cs typeface="Times New Roman"/>
              </a:rPr>
              <a:t>financial </a:t>
            </a:r>
            <a:r>
              <a:rPr lang="en-US" sz="2000" dirty="0" smtClean="0">
                <a:solidFill>
                  <a:prstClr val="black"/>
                </a:solidFill>
                <a:ea typeface="Calibri"/>
                <a:cs typeface="Times New Roman"/>
              </a:rPr>
              <a:t>support &amp; training to </a:t>
            </a:r>
            <a:r>
              <a:rPr lang="en-US" sz="2000" dirty="0">
                <a:solidFill>
                  <a:prstClr val="black"/>
                </a:solidFill>
                <a:ea typeface="Calibri"/>
                <a:cs typeface="Times New Roman"/>
              </a:rPr>
              <a:t>expand and upscale alternative </a:t>
            </a:r>
            <a:r>
              <a:rPr lang="en-US" sz="2000" dirty="0" smtClean="0">
                <a:solidFill>
                  <a:prstClr val="black"/>
                </a:solidFill>
                <a:ea typeface="Calibri"/>
                <a:cs typeface="Times New Roman"/>
              </a:rPr>
              <a:t>  	livelihood projects (apiculture, </a:t>
            </a:r>
            <a:r>
              <a:rPr lang="en-US" sz="2000" dirty="0">
                <a:solidFill>
                  <a:prstClr val="black"/>
                </a:solidFill>
                <a:ea typeface="Calibri"/>
                <a:cs typeface="Times New Roman"/>
              </a:rPr>
              <a:t>ecotourism related </a:t>
            </a:r>
            <a:r>
              <a:rPr lang="en-US" sz="2000" dirty="0" smtClean="0">
                <a:solidFill>
                  <a:prstClr val="black"/>
                </a:solidFill>
                <a:ea typeface="Calibri"/>
                <a:cs typeface="Times New Roman"/>
              </a:rPr>
              <a:t>projects </a:t>
            </a:r>
            <a:r>
              <a:rPr lang="en-US" sz="2000" dirty="0" err="1">
                <a:solidFill>
                  <a:prstClr val="black"/>
                </a:solidFill>
                <a:ea typeface="Calibri"/>
                <a:cs typeface="Times New Roman"/>
              </a:rPr>
              <a:t>etc</a:t>
            </a:r>
            <a:r>
              <a:rPr lang="en-US" sz="2000" dirty="0">
                <a:solidFill>
                  <a:prstClr val="black"/>
                </a:solidFill>
                <a:ea typeface="Calibri"/>
                <a:cs typeface="Times New Roman"/>
              </a:rPr>
              <a:t>)- </a:t>
            </a:r>
            <a:r>
              <a:rPr lang="en-US" sz="2000" dirty="0" smtClean="0">
                <a:solidFill>
                  <a:prstClr val="black"/>
                </a:solidFill>
                <a:ea typeface="Calibri"/>
                <a:cs typeface="Times New Roman"/>
              </a:rPr>
              <a:t>	</a:t>
            </a:r>
            <a:r>
              <a:rPr lang="en-US" sz="2000" dirty="0" smtClean="0">
                <a:solidFill>
                  <a:prstClr val="black"/>
                </a:solidFill>
                <a:ea typeface="Calibri"/>
                <a:cs typeface="Times New Roman"/>
              </a:rPr>
              <a:t>(40 Grants issued)</a:t>
            </a:r>
            <a:endParaRPr lang="en-US" dirty="0"/>
          </a:p>
        </p:txBody>
      </p:sp>
    </p:spTree>
    <p:extLst>
      <p:ext uri="{BB962C8B-B14F-4D97-AF65-F5344CB8AC3E}">
        <p14:creationId xmlns:p14="http://schemas.microsoft.com/office/powerpoint/2010/main" val="3251517364"/>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Tema di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i 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vert="horz" wrap="square" lIns="91440" tIns="45720" rIns="91440" bIns="45720" rtlCol="0" anchor="ctr">
        <a:spAutoFit/>
      </a:bodyPr>
      <a:lstStyle>
        <a:defPPr algn="ctr">
          <a:lnSpc>
            <a:spcPct val="100000"/>
          </a:lnSpc>
          <a:defRPr sz="2800" b="1" dirty="0" err="1" smtClean="0">
            <a:latin typeface="+mn-lt"/>
          </a:defRPr>
        </a:defPPr>
      </a:lstStyle>
    </a:txDef>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700</TotalTime>
  <Words>414</Words>
  <Application>Microsoft Office PowerPoint</Application>
  <PresentationFormat>On-screen Show (4:3)</PresentationFormat>
  <Paragraphs>68</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Tema di Office</vt:lpstr>
      <vt:lpstr>PowerPoint Presentation</vt:lpstr>
      <vt:lpstr>PowerPoint Presentation</vt:lpstr>
      <vt:lpstr>PowerPoint Presentation</vt:lpstr>
      <vt:lpstr>“EU-Budget Support”Programme 2018-2022 </vt:lpstr>
      <vt:lpstr>Programme Details</vt:lpstr>
      <vt:lpstr>Components</vt:lpstr>
      <vt:lpstr>Activities to be implemented</vt:lpstr>
      <vt:lpstr>Activities to be implemented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Agriculture in the Alps</dc:title>
  <dc:creator>Bassignana Mauro</dc:creator>
  <cp:lastModifiedBy>Jerome Smith</cp:lastModifiedBy>
  <cp:revision>82</cp:revision>
  <dcterms:created xsi:type="dcterms:W3CDTF">2014-07-05T09:11:12Z</dcterms:created>
  <dcterms:modified xsi:type="dcterms:W3CDTF">2018-06-07T22:49:15Z</dcterms:modified>
</cp:coreProperties>
</file>