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78" r:id="rId2"/>
    <p:sldId id="279" r:id="rId3"/>
    <p:sldId id="288" r:id="rId4"/>
    <p:sldId id="289" r:id="rId5"/>
    <p:sldId id="290" r:id="rId6"/>
    <p:sldId id="291" r:id="rId7"/>
    <p:sldId id="292" r:id="rId8"/>
    <p:sldId id="293"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97" d="100"/>
          <a:sy n="97" d="100"/>
        </p:scale>
        <p:origin x="1234" y="82"/>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23/05/2018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a:t>
            </a:fld>
            <a:endParaRPr lang="it-IT"/>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23/05/2018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23/05/2018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23/05/2018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23/05/2018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23/05/2018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23/05/2018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23/05/2018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23/05/2018</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a:t>
            </a:fld>
            <a:endParaRPr lang="it-IT"/>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924102"/>
            <a:ext cx="9143999" cy="1877437"/>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3200" b="1" dirty="0" smtClean="0">
                <a:latin typeface="+mn-lt"/>
              </a:rPr>
              <a:t>Personal </a:t>
            </a:r>
            <a:r>
              <a:rPr lang="it-IT" sz="3200" b="1" dirty="0" err="1" smtClean="0">
                <a:latin typeface="+mn-lt"/>
              </a:rPr>
              <a:t>presentation</a:t>
            </a:r>
            <a:endParaRPr lang="it-IT" sz="3200" b="1" dirty="0" smtClean="0">
              <a:latin typeface="+mn-lt"/>
            </a:endParaRPr>
          </a:p>
          <a:p>
            <a:pPr algn="ctr">
              <a:lnSpc>
                <a:spcPct val="100000"/>
              </a:lnSpc>
            </a:pPr>
            <a:endParaRPr lang="it-IT" sz="2000" dirty="0" smtClean="0">
              <a:latin typeface="+mn-lt"/>
            </a:endParaRPr>
          </a:p>
          <a:p>
            <a:pPr algn="ctr">
              <a:lnSpc>
                <a:spcPct val="100000"/>
              </a:lnSpc>
            </a:pPr>
            <a:r>
              <a:rPr lang="it-IT" sz="2400" b="1" dirty="0" smtClean="0">
                <a:latin typeface="+mn-lt"/>
              </a:rPr>
              <a:t>Kyial Arabaeva</a:t>
            </a:r>
            <a:endParaRPr lang="it-IT" sz="2000" b="1" dirty="0" smtClean="0">
              <a:latin typeface="+mn-lt"/>
            </a:endParaRPr>
          </a:p>
          <a:p>
            <a:pPr algn="ctr">
              <a:lnSpc>
                <a:spcPct val="100000"/>
              </a:lnSpc>
            </a:pPr>
            <a:r>
              <a:rPr lang="it-IT" sz="2000" dirty="0" smtClean="0">
                <a:latin typeface="+mn-lt"/>
              </a:rPr>
              <a:t>UN World Food Programme in the Kyrgyz Republic</a:t>
            </a:r>
            <a:endParaRPr lang="it-IT" sz="2000" dirty="0">
              <a:latin typeface="+mn-lt"/>
            </a:endParaRPr>
          </a:p>
          <a:p>
            <a:pPr algn="ctr">
              <a:lnSpc>
                <a:spcPct val="100000"/>
              </a:lnSpc>
            </a:pPr>
            <a:r>
              <a:rPr lang="it-IT" sz="2000" dirty="0">
                <a:latin typeface="+mn-lt"/>
              </a:rPr>
              <a:t>k</a:t>
            </a:r>
            <a:r>
              <a:rPr lang="it-IT" sz="2000" dirty="0" smtClean="0">
                <a:latin typeface="+mn-lt"/>
              </a:rPr>
              <a:t>yial.arabaeva@wfp.org</a:t>
            </a:r>
            <a:endParaRPr lang="it-IT" sz="28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dirty="0" smtClean="0"/>
              <a:t> </a:t>
            </a:r>
            <a:r>
              <a:rPr lang="it-IT" sz="2400" b="1" dirty="0"/>
              <a:t>IPROMO</a:t>
            </a:r>
            <a:r>
              <a:rPr lang="it-IT" b="1" dirty="0"/>
              <a:t> </a:t>
            </a:r>
            <a:endParaRPr lang="it-IT" dirty="0"/>
          </a:p>
          <a:p>
            <a:pPr algn="ctr"/>
            <a:r>
              <a:rPr lang="en-US" b="1" dirty="0"/>
              <a:t> </a:t>
            </a:r>
            <a:r>
              <a:rPr lang="en-US" b="1" i="1" dirty="0" err="1"/>
              <a:t>Bioeconomy</a:t>
            </a:r>
            <a:r>
              <a:rPr lang="en-US" b="1" i="1" dirty="0"/>
              <a:t> in mountain areas – an opportunity for local </a:t>
            </a:r>
            <a:r>
              <a:rPr lang="en-US" b="1" i="1" dirty="0" smtClean="0"/>
              <a:t>development</a:t>
            </a:r>
          </a:p>
          <a:p>
            <a:pPr algn="ctr"/>
            <a:r>
              <a:rPr lang="en-US" b="1" dirty="0" err="1"/>
              <a:t>Pieve</a:t>
            </a:r>
            <a:r>
              <a:rPr lang="en-US" b="1" dirty="0"/>
              <a:t> </a:t>
            </a:r>
            <a:r>
              <a:rPr lang="en-US" b="1" dirty="0" err="1"/>
              <a:t>Tesino</a:t>
            </a:r>
            <a:r>
              <a:rPr lang="en-US" b="1" dirty="0"/>
              <a:t> </a:t>
            </a:r>
            <a:r>
              <a:rPr lang="en-US" b="1" dirty="0" smtClean="0"/>
              <a:t>/</a:t>
            </a:r>
            <a:r>
              <a:rPr lang="en-US" b="1" dirty="0" err="1" smtClean="0"/>
              <a:t>Ormea</a:t>
            </a:r>
            <a:r>
              <a:rPr lang="en-US" b="1" dirty="0" smtClean="0"/>
              <a:t> 18 June -02 July 2018</a:t>
            </a:r>
            <a:endParaRPr lang="it-IT" dirty="0"/>
          </a:p>
        </p:txBody>
      </p:sp>
    </p:spTree>
    <p:extLst>
      <p:ext uri="{BB962C8B-B14F-4D97-AF65-F5344CB8AC3E}">
        <p14:creationId xmlns:p14="http://schemas.microsoft.com/office/powerpoint/2010/main" val="2637002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Education</a:t>
            </a:r>
            <a:endParaRPr lang="it-IT" sz="2800" b="1" dirty="0">
              <a:latin typeface="+mn-lt"/>
            </a:endParaRPr>
          </a:p>
        </p:txBody>
      </p:sp>
      <p:sp>
        <p:nvSpPr>
          <p:cNvPr id="4" name="Segnaposto contenuto 3"/>
          <p:cNvSpPr>
            <a:spLocks noGrp="1"/>
          </p:cNvSpPr>
          <p:nvPr>
            <p:ph sz="half" idx="1"/>
          </p:nvPr>
        </p:nvSpPr>
        <p:spPr>
          <a:xfrm>
            <a:off x="685798" y="528358"/>
            <a:ext cx="7829552" cy="2663729"/>
          </a:xfrm>
        </p:spPr>
        <p:txBody>
          <a:bodyPr>
            <a:normAutofit fontScale="77500" lnSpcReduction="20000"/>
          </a:bodyPr>
          <a:lstStyle/>
          <a:p>
            <a:r>
              <a:rPr lang="it-IT" dirty="0" smtClean="0"/>
              <a:t>Master of Science in Policy Studies from the University of Edinburgh, UK, 2008</a:t>
            </a:r>
          </a:p>
          <a:p>
            <a:r>
              <a:rPr lang="it-IT" dirty="0" smtClean="0"/>
              <a:t>Graduate Diploma in Law from the Kygyz State National University, KR, 2006</a:t>
            </a:r>
          </a:p>
          <a:p>
            <a:r>
              <a:rPr lang="it-IT" dirty="0" smtClean="0"/>
              <a:t>Graduate Diploma in English Language and Literature from the Kyrgyz State National University, KR, 1998 </a:t>
            </a:r>
            <a:endParaRPr lang="it-IT" dirty="0"/>
          </a:p>
        </p:txBody>
      </p:sp>
      <p:sp>
        <p:nvSpPr>
          <p:cNvPr id="5" name="Segnaposto contenuto 4"/>
          <p:cNvSpPr>
            <a:spLocks noGrp="1"/>
          </p:cNvSpPr>
          <p:nvPr>
            <p:ph sz="half" idx="2"/>
          </p:nvPr>
        </p:nvSpPr>
        <p:spPr>
          <a:xfrm>
            <a:off x="685798" y="4019488"/>
            <a:ext cx="7829552" cy="2456734"/>
          </a:xfrm>
        </p:spPr>
        <p:txBody>
          <a:bodyPr>
            <a:normAutofit fontScale="77500" lnSpcReduction="20000"/>
          </a:bodyPr>
          <a:lstStyle/>
          <a:p>
            <a:r>
              <a:rPr lang="it-IT" dirty="0" smtClean="0"/>
              <a:t>Employed with the UN WFP in the Kyrgyz Republic from 2013 to present as a Programme Policy Officer</a:t>
            </a:r>
          </a:p>
          <a:p>
            <a:r>
              <a:rPr lang="it-IT" dirty="0" smtClean="0"/>
              <a:t>Main activities:</a:t>
            </a:r>
          </a:p>
          <a:p>
            <a:pPr>
              <a:buFontTx/>
              <a:buChar char="-"/>
            </a:pPr>
            <a:r>
              <a:rPr lang="it-IT" dirty="0" smtClean="0"/>
              <a:t>Manage «Rural Women’s Economic  Empowerment» project</a:t>
            </a:r>
          </a:p>
          <a:p>
            <a:pPr>
              <a:buFontTx/>
              <a:buChar char="-"/>
            </a:pPr>
            <a:r>
              <a:rPr lang="it-IT" dirty="0" smtClean="0"/>
              <a:t>Manage «Cash Based Transfers» project</a:t>
            </a:r>
          </a:p>
          <a:p>
            <a:pPr>
              <a:buFontTx/>
              <a:buChar char="-"/>
            </a:pPr>
            <a:r>
              <a:rPr lang="it-IT" dirty="0" smtClean="0"/>
              <a:t>Support to managing livelihoods enhancement and resilience building activities </a:t>
            </a:r>
            <a:endParaRPr lang="it-IT" dirty="0"/>
          </a:p>
        </p:txBody>
      </p:sp>
      <p:sp>
        <p:nvSpPr>
          <p:cNvPr id="8" name="Titolo 1"/>
          <p:cNvSpPr txBox="1">
            <a:spLocks/>
          </p:cNvSpPr>
          <p:nvPr/>
        </p:nvSpPr>
        <p:spPr>
          <a:xfrm>
            <a:off x="-2" y="3287486"/>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Employment</a:t>
            </a:r>
            <a:r>
              <a:rPr lang="it-IT" sz="2800" b="1" dirty="0">
                <a:latin typeface="+mn-lt"/>
              </a:rPr>
              <a:t> and </a:t>
            </a:r>
            <a:r>
              <a:rPr lang="it-IT" sz="2800" b="1" dirty="0" err="1">
                <a:latin typeface="+mn-lt"/>
              </a:rPr>
              <a:t>main</a:t>
            </a:r>
            <a:r>
              <a:rPr lang="it-IT" sz="2800" b="1" dirty="0">
                <a:latin typeface="+mn-lt"/>
              </a:rPr>
              <a:t> </a:t>
            </a:r>
            <a:r>
              <a:rPr lang="it-IT" sz="2800" b="1" dirty="0" err="1" smtClean="0">
                <a:latin typeface="+mn-lt"/>
              </a:rPr>
              <a:t>activities</a:t>
            </a:r>
            <a:endParaRPr lang="it-IT" sz="2800" b="1" dirty="0">
              <a:latin typeface="+mn-lt"/>
            </a:endParaRPr>
          </a:p>
        </p:txBody>
      </p:sp>
    </p:spTree>
    <p:extLst>
      <p:ext uri="{BB962C8B-B14F-4D97-AF65-F5344CB8AC3E}">
        <p14:creationId xmlns:p14="http://schemas.microsoft.com/office/powerpoint/2010/main" val="2177194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8"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Other</a:t>
            </a:r>
            <a:r>
              <a:rPr lang="it-IT" sz="2800" b="1" dirty="0">
                <a:latin typeface="+mn-lt"/>
              </a:rPr>
              <a:t> </a:t>
            </a:r>
            <a:r>
              <a:rPr lang="it-IT" sz="2800" b="1" dirty="0" err="1">
                <a:latin typeface="+mn-lt"/>
              </a:rPr>
              <a:t>interests</a:t>
            </a:r>
            <a:r>
              <a:rPr lang="it-IT" sz="2800" b="1" dirty="0">
                <a:latin typeface="+mn-lt"/>
              </a:rPr>
              <a:t> (</a:t>
            </a:r>
            <a:r>
              <a:rPr lang="it-IT" sz="2800" b="1" dirty="0" err="1" smtClean="0">
                <a:latin typeface="+mn-lt"/>
              </a:rPr>
              <a:t>volunteer</a:t>
            </a:r>
            <a:r>
              <a:rPr lang="it-IT" sz="2800" b="1" dirty="0" smtClean="0">
                <a:latin typeface="+mn-lt"/>
              </a:rPr>
              <a:t> work, hobbies etc.)</a:t>
            </a:r>
            <a:endParaRPr lang="it-IT" sz="2800" b="1" dirty="0">
              <a:latin typeface="+mn-lt"/>
            </a:endParaRPr>
          </a:p>
        </p:txBody>
      </p:sp>
      <p:sp>
        <p:nvSpPr>
          <p:cNvPr id="2" name="Segnaposto contenuto 1"/>
          <p:cNvSpPr>
            <a:spLocks noGrp="1"/>
          </p:cNvSpPr>
          <p:nvPr>
            <p:ph idx="1"/>
          </p:nvPr>
        </p:nvSpPr>
        <p:spPr/>
        <p:txBody>
          <a:bodyPr/>
          <a:lstStyle/>
          <a:p>
            <a:pPr marL="0" indent="0">
              <a:buNone/>
            </a:pPr>
            <a:r>
              <a:rPr lang="it-IT" dirty="0" smtClean="0"/>
              <a:t>Hobbies:</a:t>
            </a:r>
          </a:p>
          <a:p>
            <a:r>
              <a:rPr lang="it-IT" dirty="0" smtClean="0"/>
              <a:t>Traveling (travelled to about 30 countries)</a:t>
            </a:r>
          </a:p>
          <a:p>
            <a:r>
              <a:rPr lang="it-IT" dirty="0" smtClean="0"/>
              <a:t>Languages (speak English, Russian, Kyrgyz, French, learning Arabic and  Italian)</a:t>
            </a:r>
          </a:p>
          <a:p>
            <a:pPr marL="0" indent="0">
              <a:buNone/>
            </a:pPr>
            <a:r>
              <a:rPr lang="it-IT" dirty="0" smtClean="0"/>
              <a:t>Interests:</a:t>
            </a:r>
          </a:p>
          <a:p>
            <a:pPr marL="0" indent="0">
              <a:buNone/>
            </a:pPr>
            <a:r>
              <a:rPr lang="it-IT" dirty="0" smtClean="0"/>
              <a:t>Music, books, cinema, concerts, nature, swimming, interior design </a:t>
            </a:r>
            <a:endParaRPr lang="it-IT" dirty="0"/>
          </a:p>
        </p:txBody>
      </p:sp>
    </p:spTree>
    <p:extLst>
      <p:ext uri="{BB962C8B-B14F-4D97-AF65-F5344CB8AC3E}">
        <p14:creationId xmlns:p14="http://schemas.microsoft.com/office/powerpoint/2010/main" val="3305907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1/3</a:t>
            </a:r>
            <a:endParaRPr lang="it-IT" sz="2800" b="1" dirty="0">
              <a:latin typeface="+mn-lt"/>
            </a:endParaRPr>
          </a:p>
        </p:txBody>
      </p:sp>
      <p:sp>
        <p:nvSpPr>
          <p:cNvPr id="3" name="Segnaposto contenuto 2"/>
          <p:cNvSpPr>
            <a:spLocks noGrp="1"/>
          </p:cNvSpPr>
          <p:nvPr>
            <p:ph idx="1"/>
          </p:nvPr>
        </p:nvSpPr>
        <p:spPr/>
        <p:txBody>
          <a:bodyPr>
            <a:normAutofit fontScale="70000" lnSpcReduction="20000"/>
          </a:bodyPr>
          <a:lstStyle/>
          <a:p>
            <a:pPr marL="0" indent="0">
              <a:buNone/>
            </a:pPr>
            <a:r>
              <a:rPr lang="it-IT" b="1" dirty="0" smtClean="0"/>
              <a:t>Country Strategic Plan 2018-2022 with a budget of US$ 59 million jointly with Ministry of Labour and Social Development</a:t>
            </a:r>
          </a:p>
          <a:p>
            <a:endParaRPr lang="en-US" dirty="0"/>
          </a:p>
          <a:p>
            <a:r>
              <a:rPr lang="en-US" dirty="0"/>
              <a:t>Strategic outcome 1: All primary school-aged children in the Kyrgyz Republic have access to safe, adequate and nutritious food all year round </a:t>
            </a:r>
          </a:p>
          <a:p>
            <a:r>
              <a:rPr lang="en-US" dirty="0"/>
              <a:t> Strategic outcome 2: Vulnerable and food-insecure smallholders, particularly women, in vulnerable areas of the Kyrgyz Republic, have enhanced livelihoods and increased resilience to shocks to support food security and nutrition needs all year round </a:t>
            </a:r>
          </a:p>
          <a:p>
            <a:r>
              <a:rPr lang="en-US" dirty="0"/>
              <a:t> Strategic outcome 3: Food-insecure communities in areas vulnerable to climate change have improved food systems and are more resilient to shocks all year round </a:t>
            </a:r>
            <a:endParaRPr lang="en-US" dirty="0" smtClean="0"/>
          </a:p>
          <a:p>
            <a:r>
              <a:rPr lang="en-US" dirty="0" smtClean="0"/>
              <a:t> </a:t>
            </a:r>
            <a:r>
              <a:rPr lang="en-US" dirty="0"/>
              <a:t>Strategic outcome 4: Government institutions at the central and decentralized levels have strengthened capacities for comprehensive food security and nutrition management by 2030 </a:t>
            </a:r>
          </a:p>
        </p:txBody>
      </p:sp>
    </p:spTree>
    <p:extLst>
      <p:ext uri="{BB962C8B-B14F-4D97-AF65-F5344CB8AC3E}">
        <p14:creationId xmlns:p14="http://schemas.microsoft.com/office/powerpoint/2010/main" val="1495076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2/3</a:t>
            </a:r>
            <a:endParaRPr lang="it-IT" sz="2800" b="1" dirty="0">
              <a:latin typeface="+mn-lt"/>
            </a:endParaRPr>
          </a:p>
        </p:txBody>
      </p:sp>
      <p:sp>
        <p:nvSpPr>
          <p:cNvPr id="3" name="Segnaposto contenuto 2"/>
          <p:cNvSpPr>
            <a:spLocks noGrp="1"/>
          </p:cNvSpPr>
          <p:nvPr>
            <p:ph idx="1"/>
          </p:nvPr>
        </p:nvSpPr>
        <p:spPr/>
        <p:txBody>
          <a:bodyPr/>
          <a:lstStyle/>
          <a:p>
            <a:pPr marL="0" indent="0">
              <a:buNone/>
            </a:pPr>
            <a:r>
              <a:rPr lang="it-IT" b="1" dirty="0" smtClean="0"/>
              <a:t>Rural Women’s Economic Empowerment project with a budget of US$ 2.5 mln. </a:t>
            </a:r>
          </a:p>
          <a:p>
            <a:pPr>
              <a:buFontTx/>
              <a:buChar char="-"/>
            </a:pPr>
            <a:r>
              <a:rPr lang="it-IT" dirty="0" smtClean="0"/>
              <a:t>Implemented jointly by WFP, UN WOMEN, FAO and  IFAD since 2014</a:t>
            </a:r>
          </a:p>
          <a:p>
            <a:pPr>
              <a:buFontTx/>
              <a:buChar char="-"/>
            </a:pPr>
            <a:r>
              <a:rPr lang="it-IT" dirty="0" smtClean="0"/>
              <a:t>2731</a:t>
            </a:r>
            <a:r>
              <a:rPr lang="it-IT" dirty="0" smtClean="0"/>
              <a:t> women are covered by the project in 5 provinces of the contry through social mobilization, economic and political empowerment, capacity building, income generation, food and nutrition assistance and policy support activities. </a:t>
            </a:r>
          </a:p>
          <a:p>
            <a:pPr marL="0" indent="0">
              <a:buNone/>
            </a:pPr>
            <a:endParaRPr lang="it-IT" dirty="0"/>
          </a:p>
          <a:p>
            <a:pPr marL="0" indent="0">
              <a:buNone/>
            </a:pPr>
            <a:endParaRPr lang="it-IT" dirty="0" smtClean="0"/>
          </a:p>
          <a:p>
            <a:pPr marL="0" indent="0">
              <a:buNone/>
            </a:pPr>
            <a:endParaRPr lang="it-IT" dirty="0"/>
          </a:p>
          <a:p>
            <a:pPr marL="0" indent="0">
              <a:buNone/>
            </a:pPr>
            <a:endParaRPr lang="it-IT" dirty="0" smtClean="0"/>
          </a:p>
          <a:p>
            <a:pPr marL="0" indent="0">
              <a:buNone/>
            </a:pPr>
            <a:endParaRPr lang="it-IT" dirty="0" smtClean="0"/>
          </a:p>
          <a:p>
            <a:endParaRPr lang="it-IT" dirty="0"/>
          </a:p>
        </p:txBody>
      </p:sp>
    </p:spTree>
    <p:extLst>
      <p:ext uri="{BB962C8B-B14F-4D97-AF65-F5344CB8AC3E}">
        <p14:creationId xmlns:p14="http://schemas.microsoft.com/office/powerpoint/2010/main" val="16451604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3/3</a:t>
            </a:r>
            <a:endParaRPr lang="it-IT" sz="2800" b="1" dirty="0">
              <a:latin typeface="+mn-lt"/>
            </a:endParaRPr>
          </a:p>
        </p:txBody>
      </p:sp>
      <p:sp>
        <p:nvSpPr>
          <p:cNvPr id="3" name="Segnaposto contenuto 2"/>
          <p:cNvSpPr>
            <a:spLocks noGrp="1"/>
          </p:cNvSpPr>
          <p:nvPr>
            <p:ph idx="1"/>
          </p:nvPr>
        </p:nvSpPr>
        <p:spPr/>
        <p:txBody>
          <a:bodyPr>
            <a:normAutofit fontScale="55000" lnSpcReduction="20000"/>
          </a:bodyPr>
          <a:lstStyle/>
          <a:p>
            <a:pPr marL="0" indent="0">
              <a:buNone/>
            </a:pPr>
            <a:r>
              <a:rPr lang="it-IT" dirty="0" smtClean="0"/>
              <a:t>Key results achieved to date under the Rural Women’s Economic Empowerment project:</a:t>
            </a:r>
          </a:p>
          <a:p>
            <a:pPr lvl="0"/>
            <a:r>
              <a:rPr lang="en-US" dirty="0"/>
              <a:t>2,731 women in 73 villages are engaged in productive and sustainable agriculture with productivity increase of 30-70%, average additional income of 488 USD per agricultural season. </a:t>
            </a:r>
          </a:p>
          <a:p>
            <a:pPr lvl="0"/>
            <a:r>
              <a:rPr lang="en-US" dirty="0"/>
              <a:t>Of them 805 women are running small businesses achieving an average of 29.5% increase in income. </a:t>
            </a:r>
          </a:p>
          <a:p>
            <a:pPr lvl="0"/>
            <a:r>
              <a:rPr lang="ky-KG" dirty="0"/>
              <a:t>379 </a:t>
            </a:r>
            <a:r>
              <a:rPr lang="en-US" dirty="0"/>
              <a:t>self-help groups</a:t>
            </a:r>
            <a:r>
              <a:rPr lang="ky-KG" dirty="0"/>
              <a:t>, 73 </a:t>
            </a:r>
            <a:r>
              <a:rPr lang="en-US" dirty="0"/>
              <a:t>community funds, with total savings fund in 45 villages over 1,5 </a:t>
            </a:r>
            <a:r>
              <a:rPr lang="en-US" dirty="0" err="1"/>
              <a:t>mln</a:t>
            </a:r>
            <a:r>
              <a:rPr lang="en-US" dirty="0"/>
              <a:t> KGS (approx.. US$21,900); </a:t>
            </a:r>
          </a:p>
          <a:p>
            <a:pPr lvl="0"/>
            <a:r>
              <a:rPr lang="en-US" dirty="0"/>
              <a:t>two women’s cooperatives and two women’s associations established, to start providing services to at least 1,500 women-members </a:t>
            </a:r>
          </a:p>
          <a:p>
            <a:pPr lvl="0"/>
            <a:r>
              <a:rPr lang="en-US" dirty="0"/>
              <a:t>32 women elected as members of local councils from among 93 trained. </a:t>
            </a:r>
          </a:p>
          <a:p>
            <a:pPr lvl="0"/>
            <a:r>
              <a:rPr lang="en-US" dirty="0"/>
              <a:t>15 gender-responsive local development strategies developed for 2017-2030 out of 34 target municipalities trained on the methodology of gender-responsive development planning. </a:t>
            </a:r>
          </a:p>
          <a:p>
            <a:pPr lvl="0"/>
            <a:r>
              <a:rPr lang="en-US" dirty="0"/>
              <a:t>12 social initiatives implemented to reduce women’s unpaid care burden through improved access to information, Internet, better child care facilities, access to electricity, improved road conditions, and IT training facilities in communities, which is expected to benefit 12,549 people.</a:t>
            </a:r>
          </a:p>
          <a:p>
            <a:pPr lvl="0"/>
            <a:r>
              <a:rPr lang="en-US" dirty="0"/>
              <a:t>43 champions trained on an innovative household strategy – Gender Action Learning System (GALS), and reached out to </a:t>
            </a:r>
            <a:r>
              <a:rPr lang="en-GB" dirty="0"/>
              <a:t>3064 people (2443 women, 621 men)</a:t>
            </a:r>
            <a:r>
              <a:rPr lang="en-US" dirty="0"/>
              <a:t> to influence gender power relations towards more equitable distribution of care work, and life free of </a:t>
            </a:r>
            <a:r>
              <a:rPr lang="en-US" dirty="0" smtClean="0"/>
              <a:t>violence. </a:t>
            </a:r>
            <a:endParaRPr lang="en-US" dirty="0"/>
          </a:p>
        </p:txBody>
      </p:sp>
    </p:spTree>
    <p:extLst>
      <p:ext uri="{BB962C8B-B14F-4D97-AF65-F5344CB8AC3E}">
        <p14:creationId xmlns:p14="http://schemas.microsoft.com/office/powerpoint/2010/main" val="3107910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 Based Transfer project </a:t>
            </a:r>
            <a:endParaRPr lang="en-US" dirty="0"/>
          </a:p>
        </p:txBody>
      </p:sp>
      <p:sp>
        <p:nvSpPr>
          <p:cNvPr id="3" name="Content Placeholder 2"/>
          <p:cNvSpPr>
            <a:spLocks noGrp="1"/>
          </p:cNvSpPr>
          <p:nvPr>
            <p:ph idx="1"/>
          </p:nvPr>
        </p:nvSpPr>
        <p:spPr/>
        <p:txBody>
          <a:bodyPr/>
          <a:lstStyle/>
          <a:p>
            <a:r>
              <a:rPr lang="en-US" dirty="0" smtClean="0"/>
              <a:t>Provision of conditional cash transfers (US$ 600,000) to benefit 7000 vulnerable families in 5 small towns as  a compensation for their participation in the following activities:</a:t>
            </a:r>
          </a:p>
          <a:p>
            <a:r>
              <a:rPr lang="en-US" dirty="0" smtClean="0"/>
              <a:t>Agricultural produce enhancement</a:t>
            </a:r>
          </a:p>
          <a:p>
            <a:r>
              <a:rPr lang="en-US" dirty="0" smtClean="0"/>
              <a:t>Providing access to drinking water systems</a:t>
            </a:r>
          </a:p>
          <a:p>
            <a:r>
              <a:rPr lang="en-US" dirty="0" smtClean="0"/>
              <a:t>Disaster risk reduction</a:t>
            </a:r>
          </a:p>
          <a:p>
            <a:r>
              <a:rPr lang="en-US" dirty="0" smtClean="0"/>
              <a:t>Income generation and  capacity building activities</a:t>
            </a:r>
            <a:endParaRPr lang="en-US" dirty="0"/>
          </a:p>
        </p:txBody>
      </p:sp>
    </p:spTree>
    <p:extLst>
      <p:ext uri="{BB962C8B-B14F-4D97-AF65-F5344CB8AC3E}">
        <p14:creationId xmlns:p14="http://schemas.microsoft.com/office/powerpoint/2010/main" val="3846948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smtClean="0"/>
              <a:t>Livelihoods </a:t>
            </a:r>
            <a:r>
              <a:rPr lang="it-IT" dirty="0"/>
              <a:t>enhancement and resilience building activities </a:t>
            </a:r>
            <a:br>
              <a:rPr lang="it-IT" dirty="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Livelihoods enhancement and resilience building activities to support vulnerable households </a:t>
            </a:r>
          </a:p>
          <a:p>
            <a:r>
              <a:rPr lang="en-US" dirty="0" smtClean="0"/>
              <a:t>Coverage: all sub-districts in 27 districts  of 5 provinces </a:t>
            </a:r>
          </a:p>
          <a:p>
            <a:r>
              <a:rPr lang="en-US" dirty="0" smtClean="0"/>
              <a:t>Activities: rural development (construction and rehabilitation of food security related  community assets, pasture management, agricultural produce enhancement, income generation, capacity building, skills training, etc.)</a:t>
            </a:r>
          </a:p>
          <a:p>
            <a:r>
              <a:rPr lang="en-US" dirty="0" smtClean="0"/>
              <a:t>Food assistance: Provision of  fortified wheat flour and vegetable oil </a:t>
            </a:r>
          </a:p>
          <a:p>
            <a:endParaRPr lang="en-US" dirty="0"/>
          </a:p>
        </p:txBody>
      </p:sp>
    </p:spTree>
    <p:extLst>
      <p:ext uri="{BB962C8B-B14F-4D97-AF65-F5344CB8AC3E}">
        <p14:creationId xmlns:p14="http://schemas.microsoft.com/office/powerpoint/2010/main" val="2949778842"/>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760</TotalTime>
  <Words>757</Words>
  <Application>Microsoft Office PowerPoint</Application>
  <PresentationFormat>On-screen Show (4:3)</PresentationFormat>
  <Paragraphs>60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Tema di Office</vt:lpstr>
      <vt:lpstr>PowerPoint Presentation</vt:lpstr>
      <vt:lpstr>PowerPoint Presentation</vt:lpstr>
      <vt:lpstr>PowerPoint Presentation</vt:lpstr>
      <vt:lpstr>PowerPoint Presentation</vt:lpstr>
      <vt:lpstr>PowerPoint Presentation</vt:lpstr>
      <vt:lpstr>PowerPoint Presentation</vt:lpstr>
      <vt:lpstr>Cash Based Transfer project </vt:lpstr>
      <vt:lpstr>Livelihoods enhancement and resilience building activities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Kyial ARABAEVA</cp:lastModifiedBy>
  <cp:revision>88</cp:revision>
  <dcterms:created xsi:type="dcterms:W3CDTF">2014-07-05T09:11:12Z</dcterms:created>
  <dcterms:modified xsi:type="dcterms:W3CDTF">2018-05-23T11:47:52Z</dcterms:modified>
</cp:coreProperties>
</file>