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79" r:id="rId3"/>
    <p:sldId id="288" r:id="rId4"/>
    <p:sldId id="289" r:id="rId5"/>
    <p:sldId id="290" r:id="rId6"/>
    <p:sldId id="291" r:id="rId7"/>
    <p:sldId id="29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924102"/>
            <a:ext cx="9143999" cy="187743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</a:t>
            </a:r>
            <a:r>
              <a:rPr lang="it-IT" sz="3200" b="1" dirty="0" err="1" smtClean="0">
                <a:latin typeface="+mn-lt"/>
              </a:rPr>
              <a:t>presentation</a:t>
            </a:r>
            <a:endParaRPr lang="it-IT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latin typeface="+mn-lt"/>
              </a:rPr>
              <a:t>Lira Sagynbekova</a:t>
            </a: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Research Fellow at Mountain Societies Research Institute, University of Central Asia </a:t>
            </a: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>
                <a:latin typeface="+mn-lt"/>
              </a:rPr>
              <a:t>l</a:t>
            </a:r>
            <a:r>
              <a:rPr lang="it-IT" sz="2000" dirty="0" smtClean="0">
                <a:latin typeface="+mn-lt"/>
              </a:rPr>
              <a:t>ira.sagynbekova@ucentralasia.org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 err="1"/>
              <a:t>Bioeconomy</a:t>
            </a:r>
            <a:r>
              <a:rPr lang="en-US" b="1" i="1" dirty="0"/>
              <a:t> in mountain areas – an opportunity for local </a:t>
            </a:r>
            <a:r>
              <a:rPr lang="en-US" b="1" i="1" dirty="0" smtClean="0"/>
              <a:t>development</a:t>
            </a:r>
          </a:p>
          <a:p>
            <a:pPr algn="ctr"/>
            <a:r>
              <a:rPr lang="en-US" b="1" dirty="0" err="1"/>
              <a:t>Pieve</a:t>
            </a:r>
            <a:r>
              <a:rPr lang="en-US" b="1" dirty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</a:t>
            </a:r>
            <a:r>
              <a:rPr lang="en-US" b="1" dirty="0" err="1" smtClean="0"/>
              <a:t>Ormea</a:t>
            </a:r>
            <a:r>
              <a:rPr lang="en-US" b="1" dirty="0" smtClean="0"/>
              <a:t> 18 June -02 July 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01092" y="623757"/>
            <a:ext cx="7829552" cy="2663729"/>
          </a:xfrm>
        </p:spPr>
        <p:txBody>
          <a:bodyPr>
            <a:normAutofit fontScale="92500" lnSpcReduction="20000"/>
          </a:bodyPr>
          <a:lstStyle/>
          <a:p>
            <a:r>
              <a:rPr lang="it-IT" sz="2600" dirty="0" smtClean="0"/>
              <a:t>PhD in Human Geography, </a:t>
            </a:r>
            <a:r>
              <a:rPr lang="en-US" sz="2600" dirty="0"/>
              <a:t>Free University of Berlin, Centre for Development Studies at the Institute of Geographical Sciences</a:t>
            </a:r>
          </a:p>
          <a:p>
            <a:r>
              <a:rPr lang="it-IT" sz="2600" dirty="0" smtClean="0"/>
              <a:t>M.Sc. in </a:t>
            </a:r>
            <a:r>
              <a:rPr lang="en-US" sz="2600" dirty="0"/>
              <a:t>Social and Economic </a:t>
            </a:r>
            <a:r>
              <a:rPr lang="en-US" sz="2600" dirty="0" smtClean="0"/>
              <a:t>Geography, </a:t>
            </a:r>
            <a:r>
              <a:rPr lang="en-US" sz="2600" dirty="0"/>
              <a:t>Kyrgyz National University by J. </a:t>
            </a:r>
            <a:r>
              <a:rPr lang="en-US" sz="2600" dirty="0" err="1"/>
              <a:t>Balasagyn</a:t>
            </a:r>
            <a:r>
              <a:rPr lang="en-US" sz="2600" dirty="0"/>
              <a:t>, Faculty of Geography and Ecology </a:t>
            </a:r>
            <a:endParaRPr lang="en-US" sz="2600" dirty="0" smtClean="0"/>
          </a:p>
          <a:p>
            <a:r>
              <a:rPr lang="it-IT" sz="2600" dirty="0" smtClean="0"/>
              <a:t>B.Sc. in Geography</a:t>
            </a:r>
            <a:r>
              <a:rPr lang="it-IT" sz="2600" dirty="0"/>
              <a:t>, </a:t>
            </a:r>
            <a:r>
              <a:rPr lang="en-US" sz="2600" dirty="0"/>
              <a:t>Kyrgyz State National University,  Faculty of Geography and Ecology</a:t>
            </a:r>
            <a:endParaRPr lang="en-US" sz="2600" dirty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701092" y="4118238"/>
            <a:ext cx="7829552" cy="245673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Research Fellow at MSRI, UCA</a:t>
            </a:r>
          </a:p>
          <a:p>
            <a:r>
              <a:rPr lang="en-US" sz="2600" dirty="0" smtClean="0"/>
              <a:t>Expert </a:t>
            </a:r>
            <a:r>
              <a:rPr lang="en-US" sz="2600" dirty="0"/>
              <a:t>at the Regional Environmental Centre for </a:t>
            </a:r>
            <a:r>
              <a:rPr lang="en-US" sz="2600" dirty="0" smtClean="0"/>
              <a:t>Central</a:t>
            </a:r>
            <a:r>
              <a:rPr lang="ru-RU" sz="2600" dirty="0" smtClean="0"/>
              <a:t> </a:t>
            </a:r>
            <a:r>
              <a:rPr lang="en-US" sz="2600" dirty="0"/>
              <a:t>Asia (CAREC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Consultant at International Organization for Migration</a:t>
            </a:r>
          </a:p>
          <a:p>
            <a:r>
              <a:rPr lang="en-US" sz="2600" dirty="0" smtClean="0"/>
              <a:t>Lecturer at Kyrgyz National University by J. </a:t>
            </a:r>
            <a:r>
              <a:rPr lang="en-US" sz="2600" dirty="0" err="1" smtClean="0"/>
              <a:t>Balasagyn</a:t>
            </a: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2" y="3287486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253388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Sitizen science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Interested in different cultural aspects of mountain communities </a:t>
            </a:r>
          </a:p>
          <a:p>
            <a:endParaRPr lang="it-IT" dirty="0"/>
          </a:p>
          <a:p>
            <a:r>
              <a:rPr lang="it-IT" dirty="0" smtClean="0"/>
              <a:t>Sport (Basketball)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1/3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31910"/>
            <a:ext cx="8873544" cy="5645053"/>
          </a:xfrm>
        </p:spPr>
        <p:txBody>
          <a:bodyPr/>
          <a:lstStyle/>
          <a:p>
            <a:r>
              <a:rPr lang="it-IT" dirty="0" smtClean="0"/>
              <a:t>ESPA (Ecosystem Service for Povery Alleviation)</a:t>
            </a:r>
            <a:endParaRPr lang="ky-KG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Participatory monitoring approach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/>
              <a:t>Collecting data on: </a:t>
            </a:r>
            <a:endParaRPr lang="en-US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Climatic parameters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Pasture conditions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Water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Wildlife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/>
          <a:stretch/>
        </p:blipFill>
        <p:spPr>
          <a:xfrm>
            <a:off x="4423893" y="1350833"/>
            <a:ext cx="4748151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60" y="4206240"/>
            <a:ext cx="471424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2/3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31910"/>
            <a:ext cx="9144000" cy="6190863"/>
          </a:xfrm>
        </p:spPr>
        <p:txBody>
          <a:bodyPr/>
          <a:lstStyle/>
          <a:p>
            <a:r>
              <a:rPr lang="it-IT" dirty="0" smtClean="0"/>
              <a:t>PRISE (</a:t>
            </a:r>
            <a:r>
              <a:rPr lang="en-GB" dirty="0"/>
              <a:t>Pathways to Resilience in Semi-Arid </a:t>
            </a:r>
            <a:r>
              <a:rPr lang="en-GB" dirty="0" smtClean="0"/>
              <a:t>Economies)</a:t>
            </a:r>
          </a:p>
          <a:p>
            <a:pPr marL="0" indent="0">
              <a:buNone/>
            </a:pPr>
            <a:r>
              <a:rPr lang="en-US" sz="2000" dirty="0" smtClean="0"/>
              <a:t>This project focuses on the resilience of communities in semi-arid regions to climatic and non-climatic (social, economic and environmental) shocks and stressors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" y="1737360"/>
            <a:ext cx="9103360" cy="512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0391" y="6414996"/>
            <a:ext cx="1597489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+mn-lt"/>
              </a:rPr>
              <a:t>Photo: A. </a:t>
            </a:r>
            <a:r>
              <a:rPr lang="en-US" sz="1400" dirty="0" err="1" smtClean="0">
                <a:latin typeface="+mn-lt"/>
              </a:rPr>
              <a:t>Kapalova</a:t>
            </a: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3/3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909" y="785611"/>
            <a:ext cx="8899301" cy="5391352"/>
          </a:xfrm>
        </p:spPr>
        <p:txBody>
          <a:bodyPr/>
          <a:lstStyle/>
          <a:p>
            <a:r>
              <a:rPr lang="it-IT" dirty="0" smtClean="0"/>
              <a:t>PALESCA (</a:t>
            </a:r>
            <a:r>
              <a:rPr lang="en-US" dirty="0" err="1"/>
              <a:t>Palaeoclimate</a:t>
            </a:r>
            <a:r>
              <a:rPr lang="en-US" dirty="0"/>
              <a:t>, Environmental Change and Social Interaction in Central Asia – connecting Institutional and Citizen </a:t>
            </a:r>
            <a:r>
              <a:rPr lang="en-US" dirty="0" smtClean="0"/>
              <a:t>Science)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sz="2400" dirty="0" smtClean="0">
                <a:cs typeface="Arial" panose="020B0604020202020204" pitchFamily="34" charset="0"/>
              </a:rPr>
              <a:t>Installation </a:t>
            </a:r>
            <a:r>
              <a:rPr lang="en-CA" sz="2400" dirty="0">
                <a:cs typeface="Arial" panose="020B0604020202020204" pitchFamily="34" charset="0"/>
              </a:rPr>
              <a:t>of weather stations </a:t>
            </a:r>
            <a:r>
              <a:rPr lang="en-CA" sz="2400" dirty="0" smtClean="0">
                <a:cs typeface="Arial" panose="020B0604020202020204" pitchFamily="34" charset="0"/>
              </a:rPr>
              <a:t>and collecting of climatic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400" dirty="0" smtClean="0"/>
              <a:t>Experiments </a:t>
            </a:r>
            <a:r>
              <a:rPr lang="en-CA" sz="2400" dirty="0"/>
              <a:t>on </a:t>
            </a:r>
            <a:r>
              <a:rPr lang="en-CA" sz="2400" dirty="0" smtClean="0"/>
              <a:t>soils </a:t>
            </a:r>
            <a:r>
              <a:rPr lang="en-CA" sz="2400" dirty="0"/>
              <a:t>by using </a:t>
            </a:r>
            <a:r>
              <a:rPr lang="en-CA" sz="2400" dirty="0" smtClean="0"/>
              <a:t>soil </a:t>
            </a:r>
            <a:r>
              <a:rPr lang="en-CA" sz="2400" dirty="0"/>
              <a:t>test kits and soil moisture </a:t>
            </a:r>
            <a:r>
              <a:rPr lang="en-CA" sz="2400" dirty="0" smtClean="0"/>
              <a:t>sensors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400" dirty="0" smtClean="0"/>
              <a:t>Trainings </a:t>
            </a:r>
            <a:r>
              <a:rPr lang="en-CA" sz="2400" dirty="0"/>
              <a:t>and experiments on phenology by using smartphones with Phenology Application </a:t>
            </a:r>
            <a:endParaRPr lang="en-CA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sz="2400" dirty="0" smtClean="0"/>
              <a:t>Collaboration with nature reserves and national </a:t>
            </a:r>
            <a:r>
              <a:rPr lang="en-CA" sz="2400" dirty="0"/>
              <a:t>p</a:t>
            </a:r>
            <a:r>
              <a:rPr lang="en-CA" sz="2400" dirty="0" smtClean="0"/>
              <a:t>arks</a:t>
            </a:r>
            <a:endParaRPr lang="en-CA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sz="2400" dirty="0" smtClean="0"/>
              <a:t>Summer schools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project you are working on	</a:t>
            </a:r>
            <a:r>
              <a:rPr lang="it-IT" sz="2800" b="1" dirty="0" smtClean="0">
                <a:latin typeface="+mn-lt"/>
              </a:rPr>
              <a:t>3/</a:t>
            </a:r>
            <a:r>
              <a:rPr lang="it-IT" sz="2800" b="1" dirty="0" smtClean="0">
                <a:latin typeface="+mn-lt"/>
              </a:rPr>
              <a:t>4</a:t>
            </a:r>
            <a:endParaRPr lang="it-IT" sz="2800" b="1" dirty="0">
              <a:latin typeface="+mn-lt"/>
            </a:endParaRPr>
          </a:p>
        </p:txBody>
      </p:sp>
      <p:sp>
        <p:nvSpPr>
          <p:cNvPr id="2" name="AutoShape 2" descr="Image result for lira sagynbekova pro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lira sagynbekova profi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-39666" y="898324"/>
            <a:ext cx="8899301" cy="539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Migration and Livelihoods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CA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pic>
        <p:nvPicPr>
          <p:cNvPr id="10" name="Picture 8" descr="Image result for lira sagynbekova prof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r="14034"/>
          <a:stretch/>
        </p:blipFill>
        <p:spPr bwMode="auto">
          <a:xfrm>
            <a:off x="-99974" y="1844516"/>
            <a:ext cx="309379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lira sagynbekova profi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82" y="1844516"/>
            <a:ext cx="3250276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ucentralasia.org/Content/img-news/13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03" y="1844516"/>
            <a:ext cx="3069779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</TotalTime>
  <Words>313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Lira Sagynbekova</cp:lastModifiedBy>
  <cp:revision>96</cp:revision>
  <dcterms:created xsi:type="dcterms:W3CDTF">2014-07-05T09:11:12Z</dcterms:created>
  <dcterms:modified xsi:type="dcterms:W3CDTF">2018-05-28T13:07:54Z</dcterms:modified>
</cp:coreProperties>
</file>