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8" r:id="rId2"/>
    <p:sldId id="279" r:id="rId3"/>
    <p:sldId id="288" r:id="rId4"/>
    <p:sldId id="289" r:id="rId5"/>
    <p:sldId id="290" r:id="rId6"/>
    <p:sldId id="29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256" autoAdjust="0"/>
  </p:normalViewPr>
  <p:slideViewPr>
    <p:cSldViewPr snapToGrid="0">
      <p:cViewPr>
        <p:scale>
          <a:sx n="70" d="100"/>
          <a:sy n="70" d="100"/>
        </p:scale>
        <p:origin x="-1326" y="-180"/>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25/05/2018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Conduct</a:t>
            </a:r>
            <a:r>
              <a:rPr lang="en-ZA" baseline="0" dirty="0" smtClean="0"/>
              <a:t> </a:t>
            </a:r>
            <a:r>
              <a:rPr lang="en-ZA" dirty="0" smtClean="0"/>
              <a:t>plant diversity assessment,</a:t>
            </a:r>
            <a:r>
              <a:rPr lang="en-ZA" baseline="0" dirty="0" smtClean="0"/>
              <a:t> </a:t>
            </a:r>
            <a:r>
              <a:rPr lang="en-ZA" dirty="0" smtClean="0"/>
              <a:t>Rangeland planning through development of grazing management plans (GIS application). Facilitate presentation and implementation of grazing management plans to rural communities. Supervise demarcation of threatened wetlands and recommend rehabilitation measures. Provide technical advice to policy makers and communities on general range management as well as wetlands conservation for an integrated and sustainable natural resources management.</a:t>
            </a:r>
          </a:p>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Photo Credits: </a:t>
            </a:r>
            <a:r>
              <a:rPr lang="en-ZA" dirty="0" smtClean="0"/>
              <a:t>Department of Range Resources Management</a:t>
            </a:r>
          </a:p>
          <a:p>
            <a:endParaRPr lang="en-ZA" dirty="0"/>
          </a:p>
        </p:txBody>
      </p:sp>
      <p:sp>
        <p:nvSpPr>
          <p:cNvPr id="4" name="Slide Number Placeholder 3"/>
          <p:cNvSpPr>
            <a:spLocks noGrp="1"/>
          </p:cNvSpPr>
          <p:nvPr>
            <p:ph type="sldNum" sz="quarter" idx="10"/>
          </p:nvPr>
        </p:nvSpPr>
        <p:spPr/>
        <p:txBody>
          <a:bodyPr/>
          <a:lstStyle/>
          <a:p>
            <a:fld id="{131AC88D-BAEE-204A-9505-52122518187D}" type="slidenum">
              <a:rPr lang="it-IT" smtClean="0"/>
              <a:t>2</a:t>
            </a:fld>
            <a:endParaRPr lang="it-IT"/>
          </a:p>
        </p:txBody>
      </p:sp>
    </p:spTree>
    <p:extLst>
      <p:ext uri="{BB962C8B-B14F-4D97-AF65-F5344CB8AC3E}">
        <p14:creationId xmlns:p14="http://schemas.microsoft.com/office/powerpoint/2010/main" val="321736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I am inspired by volunteering in  community based projects and building for improved livelihoods of rural communities.  This involves community outreaches such as poverty alleviation projects and donating to scholars/ pupils.</a:t>
            </a:r>
          </a:p>
          <a:p>
            <a:endParaRPr lang="en-ZA" dirty="0"/>
          </a:p>
        </p:txBody>
      </p:sp>
      <p:sp>
        <p:nvSpPr>
          <p:cNvPr id="4" name="Slide Number Placeholder 3"/>
          <p:cNvSpPr>
            <a:spLocks noGrp="1"/>
          </p:cNvSpPr>
          <p:nvPr>
            <p:ph type="sldNum" sz="quarter" idx="10"/>
          </p:nvPr>
        </p:nvSpPr>
        <p:spPr/>
        <p:txBody>
          <a:bodyPr/>
          <a:lstStyle/>
          <a:p>
            <a:fld id="{131AC88D-BAEE-204A-9505-52122518187D}" type="slidenum">
              <a:rPr lang="it-IT" smtClean="0"/>
              <a:t>3</a:t>
            </a:fld>
            <a:endParaRPr lang="it-IT"/>
          </a:p>
        </p:txBody>
      </p:sp>
    </p:spTree>
    <p:extLst>
      <p:ext uri="{BB962C8B-B14F-4D97-AF65-F5344CB8AC3E}">
        <p14:creationId xmlns:p14="http://schemas.microsoft.com/office/powerpoint/2010/main" val="316111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600" dirty="0" smtClean="0"/>
              <a:t>Aims to boost economic and climate resilience of resource-poor livestock farmers to adverse effects of climate change in the </a:t>
            </a:r>
            <a:r>
              <a:rPr lang="en-GB" sz="2800" dirty="0" smtClean="0"/>
              <a:t>Mountain and Foothill Regions of Lesotho. </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b="1" dirty="0" smtClean="0"/>
              <a:t>My role </a:t>
            </a:r>
            <a:r>
              <a:rPr lang="it-IT" sz="1200" dirty="0" smtClean="0"/>
              <a:t>is to apply </a:t>
            </a:r>
            <a:r>
              <a:rPr lang="en-GB" sz="1200" dirty="0" smtClean="0"/>
              <a:t>community based approach to delineate grazing areas, establish sentinel sites t</a:t>
            </a:r>
            <a:r>
              <a:rPr lang="it-IT" sz="1200" dirty="0" smtClean="0"/>
              <a:t>hrough LDSF methodology </a:t>
            </a:r>
            <a:r>
              <a:rPr lang="en-GB" sz="1200" dirty="0" smtClean="0"/>
              <a:t>and develop grazing management plans, following a participatory rangeland management methodology.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Photo Credits: </a:t>
            </a:r>
            <a:r>
              <a:rPr lang="en-GB" sz="1200" dirty="0" smtClean="0"/>
              <a:t>W. Leigh (a)</a:t>
            </a:r>
            <a:r>
              <a:rPr lang="en-GB" sz="1200" baseline="0" dirty="0" smtClean="0"/>
              <a:t> and M. </a:t>
            </a:r>
            <a:r>
              <a:rPr lang="en-GB" sz="1200" baseline="0" dirty="0" err="1" smtClean="0"/>
              <a:t>Rahlao</a:t>
            </a:r>
            <a:r>
              <a:rPr lang="en-GB" sz="1200" baseline="0" dirty="0" smtClean="0"/>
              <a:t> (b)</a:t>
            </a:r>
            <a:endParaRPr lang="en-ZA" dirty="0"/>
          </a:p>
        </p:txBody>
      </p:sp>
      <p:sp>
        <p:nvSpPr>
          <p:cNvPr id="4" name="Slide Number Placeholder 3"/>
          <p:cNvSpPr>
            <a:spLocks noGrp="1"/>
          </p:cNvSpPr>
          <p:nvPr>
            <p:ph type="sldNum" sz="quarter" idx="10"/>
          </p:nvPr>
        </p:nvSpPr>
        <p:spPr/>
        <p:txBody>
          <a:bodyPr/>
          <a:lstStyle/>
          <a:p>
            <a:fld id="{131AC88D-BAEE-204A-9505-52122518187D}" type="slidenum">
              <a:rPr lang="it-IT" smtClean="0"/>
              <a:t>4</a:t>
            </a:fld>
            <a:endParaRPr lang="it-IT"/>
          </a:p>
        </p:txBody>
      </p:sp>
    </p:spTree>
    <p:extLst>
      <p:ext uri="{BB962C8B-B14F-4D97-AF65-F5344CB8AC3E}">
        <p14:creationId xmlns:p14="http://schemas.microsoft.com/office/powerpoint/2010/main" val="209032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Aims to </a:t>
            </a:r>
            <a:r>
              <a:rPr lang="en-GB" dirty="0" smtClean="0"/>
              <a:t>holistically protect and conserve the Sponges in the </a:t>
            </a:r>
            <a:r>
              <a:rPr lang="en-GB" dirty="0" err="1" smtClean="0"/>
              <a:t>Khubelu</a:t>
            </a:r>
            <a:r>
              <a:rPr lang="en-GB" dirty="0" smtClean="0"/>
              <a:t> catchment by demonstrating a High Density Grazing approach for sustainable management of the wetlands, benefiting people, the environment and securing long-term availability and quality of water from the Upper Orange-</a:t>
            </a:r>
            <a:r>
              <a:rPr lang="en-GB" dirty="0" err="1" smtClean="0"/>
              <a:t>Senqu</a:t>
            </a:r>
            <a:r>
              <a:rPr lang="en-GB" dirty="0" smtClean="0"/>
              <a:t> catchment area.</a:t>
            </a: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UPSCALED TO ICM due to maximized foraging,</a:t>
            </a:r>
            <a:r>
              <a:rPr lang="en-GB" b="1" baseline="0" dirty="0" smtClean="0"/>
              <a:t> animal performance and soil health benefits.</a:t>
            </a:r>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My role </a:t>
            </a:r>
            <a:r>
              <a:rPr lang="en-GB" dirty="0" smtClean="0"/>
              <a:t>is to implement and monitor range management activities. Also a member of Technical Task Team</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Photo Credits:</a:t>
            </a:r>
            <a:r>
              <a:rPr lang="en-GB" b="1" baseline="0" dirty="0" smtClean="0"/>
              <a:t> </a:t>
            </a:r>
            <a:r>
              <a:rPr lang="en-GB" baseline="0" dirty="0" err="1" smtClean="0"/>
              <a:t>Sauli</a:t>
            </a:r>
            <a:r>
              <a:rPr lang="en-GB" baseline="0" dirty="0" smtClean="0"/>
              <a:t> </a:t>
            </a:r>
            <a:r>
              <a:rPr lang="en-GB" baseline="0" dirty="0" err="1" smtClean="0"/>
              <a:t>Ramatla</a:t>
            </a:r>
            <a:r>
              <a:rPr lang="en-GB" baseline="0" dirty="0" smtClean="0"/>
              <a:t> (Mr)</a:t>
            </a:r>
            <a:endParaRPr lang="en-GB" dirty="0" smtClean="0"/>
          </a:p>
          <a:p>
            <a:endParaRPr lang="en-ZA" dirty="0"/>
          </a:p>
        </p:txBody>
      </p:sp>
      <p:sp>
        <p:nvSpPr>
          <p:cNvPr id="4" name="Slide Number Placeholder 3"/>
          <p:cNvSpPr>
            <a:spLocks noGrp="1"/>
          </p:cNvSpPr>
          <p:nvPr>
            <p:ph type="sldNum" sz="quarter" idx="10"/>
          </p:nvPr>
        </p:nvSpPr>
        <p:spPr/>
        <p:txBody>
          <a:bodyPr/>
          <a:lstStyle/>
          <a:p>
            <a:fld id="{131AC88D-BAEE-204A-9505-52122518187D}" type="slidenum">
              <a:rPr lang="it-IT" smtClean="0"/>
              <a:t>5</a:t>
            </a:fld>
            <a:endParaRPr lang="it-IT"/>
          </a:p>
        </p:txBody>
      </p:sp>
    </p:spTree>
    <p:extLst>
      <p:ext uri="{BB962C8B-B14F-4D97-AF65-F5344CB8AC3E}">
        <p14:creationId xmlns:p14="http://schemas.microsoft.com/office/powerpoint/2010/main" val="418231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Aims to ensur</a:t>
            </a:r>
            <a:r>
              <a:rPr lang="en-ZA" dirty="0" smtClean="0"/>
              <a:t>e the continued provision of ecosystem services and protection of pristine environment by assisting communities with the powers, knowledge and skills to manage natural resources in a sustainable manner. Also</a:t>
            </a:r>
            <a:r>
              <a:rPr lang="en-ZA" baseline="0" dirty="0" smtClean="0"/>
              <a:t> addresses </a:t>
            </a:r>
            <a:r>
              <a:rPr lang="it-IT" dirty="0" smtClean="0"/>
              <a:t>land degradation by providing strong basis for development while sustaining a range of benefits to rural communities</a:t>
            </a:r>
            <a:r>
              <a:rPr lang="en-ZA" dirty="0" smtClean="0"/>
              <a:t>. </a:t>
            </a:r>
            <a:r>
              <a:rPr lang="en-GB" sz="1200" kern="1200" dirty="0" smtClean="0">
                <a:solidFill>
                  <a:schemeClr val="tx1"/>
                </a:solidFill>
                <a:effectLst/>
                <a:latin typeface="+mn-lt"/>
                <a:ea typeface="+mn-ea"/>
                <a:cs typeface="+mn-cs"/>
              </a:rPr>
              <a:t>Poverty is mostly concentrated in the rural areas and women are generally poorer than men.</a:t>
            </a:r>
            <a:endParaRPr lang="en-ZA" dirty="0" smtClean="0"/>
          </a:p>
          <a:p>
            <a:pPr marL="0" indent="0">
              <a:buNone/>
            </a:pPr>
            <a:r>
              <a:rPr lang="en-ZA" b="1" dirty="0" smtClean="0"/>
              <a:t>My role </a:t>
            </a:r>
            <a:r>
              <a:rPr lang="en-ZA" dirty="0" smtClean="0"/>
              <a:t>is to support implementation of sustainable land management techniques, monitor and evaluate best approaches for </a:t>
            </a:r>
            <a:r>
              <a:rPr lang="en-ZA" dirty="0" err="1" smtClean="0"/>
              <a:t>upscaling</a:t>
            </a:r>
            <a:r>
              <a:rPr lang="en-ZA" dirty="0" smtClean="0"/>
              <a:t>.</a:t>
            </a:r>
          </a:p>
          <a:p>
            <a:pPr marL="0" indent="0">
              <a:buNone/>
            </a:pPr>
            <a:r>
              <a:rPr lang="en-ZA" b="1" dirty="0" smtClean="0"/>
              <a:t>Photo Credits: </a:t>
            </a:r>
            <a:r>
              <a:rPr lang="en-ZA" dirty="0" smtClean="0"/>
              <a:t>Department</a:t>
            </a:r>
            <a:r>
              <a:rPr lang="en-ZA" baseline="0" dirty="0" smtClean="0"/>
              <a:t> of Range Resources Management</a:t>
            </a:r>
            <a:endParaRPr lang="it-IT" dirty="0" smtClean="0"/>
          </a:p>
        </p:txBody>
      </p:sp>
      <p:sp>
        <p:nvSpPr>
          <p:cNvPr id="4" name="Slide Number Placeholder 3"/>
          <p:cNvSpPr>
            <a:spLocks noGrp="1"/>
          </p:cNvSpPr>
          <p:nvPr>
            <p:ph type="sldNum" sz="quarter" idx="10"/>
          </p:nvPr>
        </p:nvSpPr>
        <p:spPr/>
        <p:txBody>
          <a:bodyPr/>
          <a:lstStyle/>
          <a:p>
            <a:fld id="{131AC88D-BAEE-204A-9505-52122518187D}" type="slidenum">
              <a:rPr lang="it-IT" smtClean="0"/>
              <a:t>6</a:t>
            </a:fld>
            <a:endParaRPr lang="it-IT"/>
          </a:p>
        </p:txBody>
      </p:sp>
    </p:spTree>
    <p:extLst>
      <p:ext uri="{BB962C8B-B14F-4D97-AF65-F5344CB8AC3E}">
        <p14:creationId xmlns:p14="http://schemas.microsoft.com/office/powerpoint/2010/main" val="362056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25/05/2018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25/05/2018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25/05/2018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25/05/2018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25/05/2018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25/05/2018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91780"/>
            <a:ext cx="9143999" cy="550920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3200" b="1" dirty="0" smtClean="0">
              <a:latin typeface="+mn-lt"/>
            </a:endParaRPr>
          </a:p>
          <a:p>
            <a:pPr algn="ctr">
              <a:lnSpc>
                <a:spcPct val="100000"/>
              </a:lnSpc>
            </a:pPr>
            <a:endParaRPr lang="it-IT" sz="3200" b="1" dirty="0" smtClean="0">
              <a:latin typeface="+mn-lt"/>
            </a:endParaRPr>
          </a:p>
          <a:p>
            <a:pPr algn="ctr">
              <a:lnSpc>
                <a:spcPct val="100000"/>
              </a:lnSpc>
            </a:pPr>
            <a:r>
              <a:rPr lang="it-IT" sz="3200" b="1" dirty="0" smtClean="0">
                <a:latin typeface="+mn-lt"/>
              </a:rPr>
              <a:t>Personal Presentation</a:t>
            </a:r>
          </a:p>
          <a:p>
            <a:pPr algn="ctr">
              <a:lnSpc>
                <a:spcPct val="100000"/>
              </a:lnSpc>
            </a:pPr>
            <a:endParaRPr lang="it-IT" sz="2400" b="1" dirty="0" smtClean="0">
              <a:latin typeface="+mn-lt"/>
            </a:endParaRPr>
          </a:p>
          <a:p>
            <a:pPr algn="ctr">
              <a:lnSpc>
                <a:spcPct val="100000"/>
              </a:lnSpc>
            </a:pPr>
            <a:r>
              <a:rPr lang="it-IT" sz="2400" b="1" dirty="0" smtClean="0">
                <a:latin typeface="+mn-lt"/>
              </a:rPr>
              <a:t>Name: Moselantja Rahlao</a:t>
            </a:r>
            <a:endParaRPr lang="it-IT" sz="2400" b="1" dirty="0">
              <a:latin typeface="+mn-lt"/>
            </a:endParaRPr>
          </a:p>
          <a:p>
            <a:pPr algn="ctr">
              <a:lnSpc>
                <a:spcPct val="100000"/>
              </a:lnSpc>
            </a:pPr>
            <a:endParaRPr lang="it-IT" sz="2000" b="1" dirty="0" smtClean="0">
              <a:latin typeface="+mn-lt"/>
            </a:endParaRPr>
          </a:p>
          <a:p>
            <a:pPr algn="ctr">
              <a:lnSpc>
                <a:spcPct val="100000"/>
              </a:lnSpc>
            </a:pPr>
            <a:endParaRPr lang="it-IT" sz="2000" b="1" dirty="0">
              <a:latin typeface="+mn-lt"/>
            </a:endParaRPr>
          </a:p>
          <a:p>
            <a:pPr algn="ctr">
              <a:lnSpc>
                <a:spcPct val="100000"/>
              </a:lnSpc>
            </a:pPr>
            <a:endParaRPr lang="it-IT" sz="2400" b="1" dirty="0" smtClean="0">
              <a:latin typeface="+mn-lt"/>
            </a:endParaRPr>
          </a:p>
          <a:p>
            <a:pPr algn="ctr">
              <a:lnSpc>
                <a:spcPct val="100000"/>
              </a:lnSpc>
            </a:pPr>
            <a:endParaRPr lang="it-IT" sz="2400" b="1" dirty="0">
              <a:latin typeface="+mn-lt"/>
            </a:endParaRPr>
          </a:p>
          <a:p>
            <a:pPr algn="ctr">
              <a:lnSpc>
                <a:spcPct val="100000"/>
              </a:lnSpc>
            </a:pPr>
            <a:endParaRPr lang="it-IT" sz="2400" b="1" dirty="0" smtClean="0">
              <a:latin typeface="+mn-lt"/>
            </a:endParaRPr>
          </a:p>
          <a:p>
            <a:pPr algn="ctr">
              <a:lnSpc>
                <a:spcPct val="100000"/>
              </a:lnSpc>
            </a:pPr>
            <a:endParaRPr lang="it-IT" sz="2400" b="1" dirty="0" smtClean="0">
              <a:latin typeface="+mn-lt"/>
            </a:endParaRPr>
          </a:p>
          <a:p>
            <a:pPr algn="ctr">
              <a:lnSpc>
                <a:spcPct val="100000"/>
              </a:lnSpc>
            </a:pPr>
            <a:endParaRPr lang="it-IT" sz="2400" b="1" dirty="0" smtClean="0">
              <a:latin typeface="+mn-lt"/>
            </a:endParaRPr>
          </a:p>
          <a:p>
            <a:pPr algn="ctr">
              <a:lnSpc>
                <a:spcPct val="100000"/>
              </a:lnSpc>
            </a:pPr>
            <a:r>
              <a:rPr lang="it-IT" sz="2400" b="1" dirty="0" smtClean="0">
                <a:latin typeface="+mn-lt"/>
              </a:rPr>
              <a:t>Ministry of Forestry, Range and Soil Conservation</a:t>
            </a:r>
          </a:p>
          <a:p>
            <a:pPr algn="ctr">
              <a:lnSpc>
                <a:spcPct val="100000"/>
              </a:lnSpc>
            </a:pPr>
            <a:r>
              <a:rPr lang="it-IT" sz="2400" b="1" dirty="0" smtClean="0">
                <a:latin typeface="+mn-lt"/>
              </a:rPr>
              <a:t>Department of Range Resources Management</a:t>
            </a:r>
          </a:p>
        </p:txBody>
      </p:sp>
      <p:sp>
        <p:nvSpPr>
          <p:cNvPr id="2" name="CasellaDiTesto 1"/>
          <p:cNvSpPr txBox="1"/>
          <p:nvPr/>
        </p:nvSpPr>
        <p:spPr>
          <a:xfrm>
            <a:off x="1" y="5529976"/>
            <a:ext cx="9143998" cy="1077218"/>
          </a:xfrm>
          <a:prstGeom prst="rect">
            <a:avLst/>
          </a:prstGeom>
          <a:noFill/>
        </p:spPr>
        <p:txBody>
          <a:bodyPr wrap="square" rtlCol="0">
            <a:spAutoFit/>
          </a:bodyPr>
          <a:lstStyle/>
          <a:p>
            <a:pPr algn="ctr"/>
            <a:r>
              <a:rPr lang="it-IT" sz="2400" b="1" dirty="0" smtClean="0"/>
              <a:t>IPROMO</a:t>
            </a:r>
            <a:r>
              <a:rPr lang="it-IT" sz="2000" b="1" dirty="0" smtClean="0"/>
              <a:t> </a:t>
            </a:r>
            <a:endParaRPr lang="it-IT" sz="2000" dirty="0"/>
          </a:p>
          <a:p>
            <a:pPr algn="ctr"/>
            <a:r>
              <a:rPr lang="en-US" sz="2000" b="1" dirty="0"/>
              <a:t> </a:t>
            </a:r>
            <a:r>
              <a:rPr lang="en-US" sz="2000" b="1" i="1" dirty="0" err="1"/>
              <a:t>Bioeconomy</a:t>
            </a:r>
            <a:r>
              <a:rPr lang="en-US" sz="2000" b="1" i="1" dirty="0"/>
              <a:t> in mountain areas – an opportunity for local </a:t>
            </a:r>
            <a:r>
              <a:rPr lang="en-US" sz="2000" b="1" i="1" dirty="0" smtClean="0"/>
              <a:t>development,</a:t>
            </a:r>
          </a:p>
          <a:p>
            <a:pPr algn="ctr"/>
            <a:r>
              <a:rPr lang="en-US" sz="2000" b="1" dirty="0" err="1"/>
              <a:t>Pieve</a:t>
            </a:r>
            <a:r>
              <a:rPr lang="en-US" sz="2000" b="1" dirty="0"/>
              <a:t> </a:t>
            </a:r>
            <a:r>
              <a:rPr lang="en-US" sz="2000" b="1" dirty="0" err="1"/>
              <a:t>Tesino</a:t>
            </a:r>
            <a:r>
              <a:rPr lang="en-US" sz="2000" b="1" dirty="0"/>
              <a:t> /</a:t>
            </a:r>
            <a:r>
              <a:rPr lang="en-US" sz="2000" b="1" dirty="0" err="1" smtClean="0"/>
              <a:t>Ormea</a:t>
            </a:r>
            <a:r>
              <a:rPr lang="en-US" sz="2000" b="1" dirty="0" smtClean="0"/>
              <a:t>, Italy 18</a:t>
            </a:r>
            <a:r>
              <a:rPr lang="en-US" sz="2000" b="1" baseline="30000" dirty="0" smtClean="0"/>
              <a:t>th</a:t>
            </a:r>
            <a:r>
              <a:rPr lang="en-US" sz="2000" b="1" dirty="0" smtClean="0"/>
              <a:t> June -02</a:t>
            </a:r>
            <a:r>
              <a:rPr lang="en-US" sz="2000" b="1" baseline="30000" dirty="0" smtClean="0"/>
              <a:t>nd</a:t>
            </a:r>
            <a:r>
              <a:rPr lang="en-US" sz="2000" b="1" dirty="0" smtClean="0"/>
              <a:t> July 2018</a:t>
            </a:r>
            <a:endParaRPr lang="it-IT" sz="2000" dirty="0"/>
          </a:p>
        </p:txBody>
      </p:sp>
      <p:pic>
        <p:nvPicPr>
          <p:cNvPr id="5" name="Picture 4" descr="Related image"/>
          <p:cNvPicPr>
            <a:picLocks noChangeAspect="1" noChangeArrowheads="1"/>
          </p:cNvPicPr>
          <p:nvPr/>
        </p:nvPicPr>
        <p:blipFill>
          <a:blip r:embed="rId2"/>
          <a:srcRect/>
          <a:stretch>
            <a:fillRect/>
          </a:stretch>
        </p:blipFill>
        <p:spPr bwMode="auto">
          <a:xfrm>
            <a:off x="2086378" y="1460665"/>
            <a:ext cx="2331073" cy="1872652"/>
          </a:xfrm>
          <a:prstGeom prst="rect">
            <a:avLst/>
          </a:prstGeom>
          <a:noFill/>
        </p:spPr>
      </p:pic>
      <p:pic>
        <p:nvPicPr>
          <p:cNvPr id="7" name="Picture 6" descr="Mail0002"/>
          <p:cNvPicPr/>
          <p:nvPr/>
        </p:nvPicPr>
        <p:blipFill>
          <a:blip r:embed="rId3" cstate="print"/>
          <a:srcRect l="35165" t="27783" r="41391" b="55099"/>
          <a:stretch>
            <a:fillRect/>
          </a:stretch>
        </p:blipFill>
        <p:spPr bwMode="auto">
          <a:xfrm>
            <a:off x="5433386" y="1377538"/>
            <a:ext cx="2326218" cy="2228547"/>
          </a:xfrm>
          <a:prstGeom prst="rect">
            <a:avLst/>
          </a:prstGeom>
          <a:noFill/>
          <a:ln w="9525">
            <a:noFill/>
            <a:miter lim="800000"/>
            <a:headEnd/>
            <a:tailEnd/>
          </a:ln>
        </p:spPr>
      </p:pic>
    </p:spTree>
    <p:extLst>
      <p:ext uri="{BB962C8B-B14F-4D97-AF65-F5344CB8AC3E}">
        <p14:creationId xmlns:p14="http://schemas.microsoft.com/office/powerpoint/2010/main" val="263700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430887"/>
            <a:ext cx="9144000" cy="138499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2800" b="1" dirty="0" smtClean="0">
              <a:latin typeface="+mn-lt"/>
            </a:endParaRPr>
          </a:p>
          <a:p>
            <a:pPr algn="ctr">
              <a:lnSpc>
                <a:spcPct val="100000"/>
              </a:lnSpc>
            </a:pPr>
            <a:endParaRPr lang="it-IT" sz="2800" b="1" dirty="0" smtClean="0">
              <a:latin typeface="+mn-lt"/>
            </a:endParaRPr>
          </a:p>
          <a:p>
            <a:pPr algn="ctr">
              <a:lnSpc>
                <a:spcPct val="100000"/>
              </a:lnSpc>
            </a:pPr>
            <a:r>
              <a:rPr lang="it-IT" sz="2800" b="1" dirty="0" smtClean="0">
                <a:latin typeface="+mn-lt"/>
              </a:rPr>
              <a:t>Education</a:t>
            </a:r>
            <a:endParaRPr lang="it-IT" sz="2800" b="1" dirty="0">
              <a:latin typeface="+mn-lt"/>
            </a:endParaRPr>
          </a:p>
        </p:txBody>
      </p:sp>
      <p:sp>
        <p:nvSpPr>
          <p:cNvPr id="4" name="Segnaposto contenuto 3"/>
          <p:cNvSpPr>
            <a:spLocks noGrp="1"/>
          </p:cNvSpPr>
          <p:nvPr>
            <p:ph sz="half" idx="1"/>
          </p:nvPr>
        </p:nvSpPr>
        <p:spPr>
          <a:xfrm>
            <a:off x="588983" y="954108"/>
            <a:ext cx="7829552" cy="1385331"/>
          </a:xfrm>
        </p:spPr>
        <p:txBody>
          <a:bodyPr>
            <a:normAutofit/>
          </a:bodyPr>
          <a:lstStyle/>
          <a:p>
            <a:pPr>
              <a:buFont typeface="Wingdings" pitchFamily="2" charset="2"/>
              <a:buChar char="v"/>
            </a:pPr>
            <a:r>
              <a:rPr lang="en-ZA" sz="2400" dirty="0" smtClean="0"/>
              <a:t> BSc</a:t>
            </a:r>
            <a:r>
              <a:rPr lang="en-ZA" sz="2400" dirty="0"/>
              <a:t>. Biodiversity and </a:t>
            </a:r>
            <a:r>
              <a:rPr lang="en-ZA" sz="2400" dirty="0" smtClean="0"/>
              <a:t>Conservation Biology</a:t>
            </a:r>
          </a:p>
          <a:p>
            <a:pPr>
              <a:buFont typeface="Wingdings" pitchFamily="2" charset="2"/>
              <a:buChar char="v"/>
            </a:pPr>
            <a:r>
              <a:rPr lang="en-ZA" sz="2400" dirty="0" smtClean="0"/>
              <a:t> Diploma in Forestry </a:t>
            </a:r>
            <a:r>
              <a:rPr lang="en-ZA" sz="2400" dirty="0"/>
              <a:t>and Natural </a:t>
            </a:r>
            <a:r>
              <a:rPr lang="en-ZA" sz="2400" dirty="0" smtClean="0"/>
              <a:t>Resources Management</a:t>
            </a:r>
          </a:p>
        </p:txBody>
      </p:sp>
      <p:sp>
        <p:nvSpPr>
          <p:cNvPr id="5" name="Segnaposto contenuto 4"/>
          <p:cNvSpPr>
            <a:spLocks noGrp="1"/>
          </p:cNvSpPr>
          <p:nvPr>
            <p:ph sz="half" idx="2"/>
          </p:nvPr>
        </p:nvSpPr>
        <p:spPr>
          <a:xfrm>
            <a:off x="477672" y="2989349"/>
            <a:ext cx="7899920" cy="3166902"/>
          </a:xfrm>
        </p:spPr>
        <p:txBody>
          <a:bodyPr>
            <a:normAutofit/>
          </a:bodyPr>
          <a:lstStyle/>
          <a:p>
            <a:pPr>
              <a:buFont typeface="Wingdings" pitchFamily="2" charset="2"/>
              <a:buChar char="v"/>
            </a:pPr>
            <a:r>
              <a:rPr lang="it-IT" dirty="0" smtClean="0"/>
              <a:t> </a:t>
            </a:r>
            <a:r>
              <a:rPr lang="it-IT" sz="2400" dirty="0" smtClean="0"/>
              <a:t>Range Resources Technical Officer </a:t>
            </a:r>
          </a:p>
          <a:p>
            <a:pPr marL="0" indent="0" algn="just">
              <a:buNone/>
            </a:pPr>
            <a:r>
              <a:rPr lang="it-IT" sz="2400" b="1" dirty="0" smtClean="0"/>
              <a:t>Duties </a:t>
            </a:r>
            <a:r>
              <a:rPr lang="it-IT" sz="2400" b="1" dirty="0"/>
              <a:t>involve</a:t>
            </a:r>
            <a:r>
              <a:rPr lang="it-IT" sz="2400" dirty="0"/>
              <a:t>; </a:t>
            </a:r>
            <a:endParaRPr lang="it-IT" sz="2400" dirty="0" smtClean="0"/>
          </a:p>
          <a:p>
            <a:pPr algn="just">
              <a:buFont typeface="Wingdings" pitchFamily="2" charset="2"/>
              <a:buChar char="Ø"/>
            </a:pPr>
            <a:r>
              <a:rPr lang="en-ZA" sz="2400" dirty="0" smtClean="0"/>
              <a:t>Rangeland </a:t>
            </a:r>
            <a:r>
              <a:rPr lang="en-ZA" sz="2400" dirty="0"/>
              <a:t>inventory and </a:t>
            </a:r>
            <a:r>
              <a:rPr lang="en-ZA" sz="2400" dirty="0" smtClean="0"/>
              <a:t>planning</a:t>
            </a:r>
          </a:p>
          <a:p>
            <a:pPr algn="just">
              <a:buFont typeface="Wingdings" pitchFamily="2" charset="2"/>
              <a:buChar char="Ø"/>
            </a:pPr>
            <a:r>
              <a:rPr lang="en-ZA" sz="2400" dirty="0" smtClean="0"/>
              <a:t>Community </a:t>
            </a:r>
            <a:r>
              <a:rPr lang="en-ZA" sz="2400" dirty="0"/>
              <a:t>consultations</a:t>
            </a:r>
          </a:p>
          <a:p>
            <a:pPr algn="just">
              <a:buFont typeface="Wingdings" pitchFamily="2" charset="2"/>
              <a:buChar char="Ø"/>
            </a:pPr>
            <a:r>
              <a:rPr lang="en-ZA" sz="2400" dirty="0"/>
              <a:t>Wetland </a:t>
            </a:r>
            <a:r>
              <a:rPr lang="en-ZA" sz="2400" dirty="0" smtClean="0"/>
              <a:t>conservation</a:t>
            </a:r>
            <a:endParaRPr lang="en-ZA" sz="2400" dirty="0"/>
          </a:p>
          <a:p>
            <a:pPr algn="just">
              <a:buFont typeface="Wingdings" pitchFamily="2" charset="2"/>
              <a:buChar char="Ø"/>
            </a:pPr>
            <a:r>
              <a:rPr lang="en-ZA" sz="2400" dirty="0"/>
              <a:t>Reporting (</a:t>
            </a:r>
            <a:r>
              <a:rPr lang="en-ZA" sz="2400" dirty="0" smtClean="0"/>
              <a:t>informing </a:t>
            </a:r>
            <a:r>
              <a:rPr lang="en-ZA" sz="2400" dirty="0"/>
              <a:t>policy makers)</a:t>
            </a:r>
            <a:endParaRPr lang="it-IT" sz="2400" dirty="0"/>
          </a:p>
          <a:p>
            <a:pPr marL="0" indent="0" algn="just">
              <a:buNone/>
            </a:pPr>
            <a:endParaRPr lang="it-IT" dirty="0"/>
          </a:p>
        </p:txBody>
      </p:sp>
      <p:sp>
        <p:nvSpPr>
          <p:cNvPr id="8" name="Titolo 1"/>
          <p:cNvSpPr txBox="1">
            <a:spLocks/>
          </p:cNvSpPr>
          <p:nvPr/>
        </p:nvSpPr>
        <p:spPr>
          <a:xfrm>
            <a:off x="-57608" y="2232461"/>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Employment </a:t>
            </a:r>
            <a:r>
              <a:rPr lang="it-IT" sz="2800" b="1" dirty="0">
                <a:latin typeface="+mn-lt"/>
              </a:rPr>
              <a:t>and main </a:t>
            </a:r>
            <a:r>
              <a:rPr lang="it-IT" sz="2800" b="1" dirty="0" smtClean="0">
                <a:latin typeface="+mn-lt"/>
              </a:rPr>
              <a:t>activities</a:t>
            </a:r>
            <a:endParaRPr lang="it-IT" sz="2800" b="1" dirty="0">
              <a:latin typeface="+mn-lt"/>
            </a:endParaRPr>
          </a:p>
        </p:txBody>
      </p:sp>
      <p:pic>
        <p:nvPicPr>
          <p:cNvPr id="1027" name="Picture 3" descr="F:\IPROMO\FB_IMG_152726927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448" y="2755682"/>
            <a:ext cx="3552329" cy="294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9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523427"/>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smtClean="0">
                <a:latin typeface="+mn-lt"/>
              </a:rPr>
              <a:t>volunteer</a:t>
            </a:r>
            <a:r>
              <a:rPr lang="it-IT" sz="2800" b="1" dirty="0" smtClean="0">
                <a:latin typeface="+mn-lt"/>
              </a:rPr>
              <a:t> work, hobbies etc.)</a:t>
            </a:r>
            <a:endParaRPr lang="it-IT" sz="2800" b="1" dirty="0">
              <a:latin typeface="+mn-lt"/>
            </a:endParaRPr>
          </a:p>
        </p:txBody>
      </p:sp>
      <p:sp>
        <p:nvSpPr>
          <p:cNvPr id="2" name="Segnaposto contenuto 1"/>
          <p:cNvSpPr>
            <a:spLocks noGrp="1"/>
          </p:cNvSpPr>
          <p:nvPr>
            <p:ph idx="1"/>
          </p:nvPr>
        </p:nvSpPr>
        <p:spPr>
          <a:xfrm>
            <a:off x="628650" y="1143237"/>
            <a:ext cx="7886700" cy="4351338"/>
          </a:xfrm>
        </p:spPr>
        <p:txBody>
          <a:bodyPr/>
          <a:lstStyle/>
          <a:p>
            <a:pPr>
              <a:buFont typeface="Wingdings" pitchFamily="2" charset="2"/>
              <a:buChar char="v"/>
            </a:pPr>
            <a:endParaRPr lang="en-ZA" dirty="0" smtClean="0"/>
          </a:p>
          <a:p>
            <a:pPr>
              <a:buFont typeface="Wingdings" pitchFamily="2" charset="2"/>
              <a:buChar char="v"/>
            </a:pPr>
            <a:r>
              <a:rPr lang="en-ZA" sz="2400" dirty="0" smtClean="0"/>
              <a:t> Civic Leadership</a:t>
            </a:r>
          </a:p>
          <a:p>
            <a:pPr marL="0" indent="0">
              <a:buNone/>
            </a:pPr>
            <a:endParaRPr lang="en-ZA" sz="2400" dirty="0" smtClean="0"/>
          </a:p>
          <a:p>
            <a:pPr>
              <a:buFont typeface="Wingdings" pitchFamily="2" charset="2"/>
              <a:buChar char="v"/>
            </a:pPr>
            <a:r>
              <a:rPr lang="en-ZA" sz="2400" dirty="0" smtClean="0"/>
              <a:t> Entrepreneurship</a:t>
            </a:r>
          </a:p>
          <a:p>
            <a:pPr marL="0" indent="0">
              <a:buNone/>
            </a:pPr>
            <a:endParaRPr lang="en-ZA" sz="2400" dirty="0"/>
          </a:p>
          <a:p>
            <a:pPr>
              <a:buFont typeface="Wingdings" pitchFamily="2" charset="2"/>
              <a:buChar char="v"/>
            </a:pPr>
            <a:r>
              <a:rPr lang="en-ZA" sz="2400" dirty="0" smtClean="0"/>
              <a:t> Playing netball and aerobic gymnastics</a:t>
            </a:r>
          </a:p>
          <a:p>
            <a:pPr>
              <a:buFont typeface="Wingdings" pitchFamily="2" charset="2"/>
              <a:buChar char="v"/>
            </a:pPr>
            <a:endParaRPr lang="en-ZA" sz="2400" dirty="0" smtClean="0"/>
          </a:p>
          <a:p>
            <a:pPr>
              <a:buFont typeface="Wingdings" pitchFamily="2" charset="2"/>
              <a:buChar char="v"/>
            </a:pPr>
            <a:r>
              <a:rPr lang="en-ZA" sz="2400" dirty="0" smtClean="0"/>
              <a:t> I enjoy reading to learn, travelling </a:t>
            </a:r>
            <a:r>
              <a:rPr lang="en-ZA" sz="2400" dirty="0"/>
              <a:t>and love new exposure</a:t>
            </a:r>
            <a:endParaRPr lang="it-IT" sz="2400" dirty="0"/>
          </a:p>
        </p:txBody>
      </p:sp>
    </p:spTree>
    <p:extLst>
      <p:ext uri="{BB962C8B-B14F-4D97-AF65-F5344CB8AC3E}">
        <p14:creationId xmlns:p14="http://schemas.microsoft.com/office/powerpoint/2010/main" val="330590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39467"/>
            <a:ext cx="9144000" cy="4616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400" b="1" dirty="0" smtClean="0">
                <a:latin typeface="+mn-lt"/>
              </a:rPr>
              <a:t>Presentation of a </a:t>
            </a:r>
            <a:r>
              <a:rPr lang="it-IT" sz="2400" b="1" dirty="0" err="1" smtClean="0">
                <a:latin typeface="+mn-lt"/>
              </a:rPr>
              <a:t>project</a:t>
            </a:r>
            <a:r>
              <a:rPr lang="it-IT" sz="2400" b="1" dirty="0" smtClean="0">
                <a:latin typeface="+mn-lt"/>
              </a:rPr>
              <a:t> </a:t>
            </a:r>
            <a:r>
              <a:rPr lang="it-IT" sz="2400" b="1" dirty="0" err="1" smtClean="0">
                <a:latin typeface="+mn-lt"/>
              </a:rPr>
              <a:t>you</a:t>
            </a:r>
            <a:r>
              <a:rPr lang="it-IT" sz="2400" b="1" dirty="0" smtClean="0">
                <a:latin typeface="+mn-lt"/>
              </a:rPr>
              <a:t> are </a:t>
            </a:r>
            <a:r>
              <a:rPr lang="it-IT" sz="2400" b="1" dirty="0" err="1" smtClean="0">
                <a:latin typeface="+mn-lt"/>
              </a:rPr>
              <a:t>working</a:t>
            </a:r>
            <a:r>
              <a:rPr lang="it-IT" sz="2400" b="1" dirty="0" smtClean="0">
                <a:latin typeface="+mn-lt"/>
              </a:rPr>
              <a:t> on	1/3</a:t>
            </a:r>
            <a:endParaRPr lang="it-IT" sz="2400" b="1" dirty="0">
              <a:latin typeface="+mn-lt"/>
            </a:endParaRPr>
          </a:p>
        </p:txBody>
      </p:sp>
      <p:sp>
        <p:nvSpPr>
          <p:cNvPr id="3" name="Segnaposto contenuto 2"/>
          <p:cNvSpPr>
            <a:spLocks noGrp="1"/>
          </p:cNvSpPr>
          <p:nvPr>
            <p:ph idx="1"/>
          </p:nvPr>
        </p:nvSpPr>
        <p:spPr>
          <a:xfrm>
            <a:off x="628650" y="600501"/>
            <a:ext cx="7886700" cy="5576462"/>
          </a:xfrm>
        </p:spPr>
        <p:txBody>
          <a:bodyPr>
            <a:normAutofit fontScale="25000" lnSpcReduction="20000"/>
          </a:bodyPr>
          <a:lstStyle/>
          <a:p>
            <a:pPr marL="0" indent="0">
              <a:buNone/>
            </a:pPr>
            <a:endParaRPr lang="it-IT" dirty="0" smtClean="0"/>
          </a:p>
          <a:p>
            <a:pPr>
              <a:buFont typeface="Wingdings" pitchFamily="2" charset="2"/>
              <a:buChar char="v"/>
            </a:pPr>
            <a:r>
              <a:rPr lang="it-IT" sz="11200" u="sng" dirty="0" smtClean="0"/>
              <a:t>Wool and Mohair Production Project (WAMPP)</a:t>
            </a:r>
          </a:p>
          <a:p>
            <a:pPr marL="0" lvl="0" indent="0">
              <a:buNone/>
            </a:pPr>
            <a:r>
              <a:rPr lang="en-GB" sz="11200" dirty="0" smtClean="0"/>
              <a:t>Addresses economy and climate change.</a:t>
            </a:r>
          </a:p>
          <a:p>
            <a:pPr lvl="0">
              <a:buFont typeface="Wingdings" pitchFamily="2" charset="2"/>
              <a:buChar char="Ø"/>
            </a:pPr>
            <a:r>
              <a:rPr lang="en-GB" sz="11200" b="1" dirty="0" smtClean="0"/>
              <a:t>3 Components</a:t>
            </a:r>
          </a:p>
          <a:p>
            <a:pPr marL="0" lvl="0" indent="0">
              <a:buNone/>
            </a:pPr>
            <a:r>
              <a:rPr lang="en-GB" sz="11200" b="1" dirty="0" smtClean="0"/>
              <a:t>A. </a:t>
            </a:r>
            <a:r>
              <a:rPr lang="en-GB" sz="11200" dirty="0" smtClean="0"/>
              <a:t>Climate </a:t>
            </a:r>
            <a:r>
              <a:rPr lang="en-GB" sz="11200" dirty="0"/>
              <a:t>Smart Rangeland </a:t>
            </a:r>
            <a:endParaRPr lang="en-GB" sz="11200" dirty="0" smtClean="0"/>
          </a:p>
          <a:p>
            <a:pPr marL="0" lvl="0" indent="0">
              <a:buNone/>
            </a:pPr>
            <a:r>
              <a:rPr lang="en-GB" sz="11200" dirty="0"/>
              <a:t>M</a:t>
            </a:r>
            <a:r>
              <a:rPr lang="en-GB" sz="11200" dirty="0" smtClean="0"/>
              <a:t>anagement</a:t>
            </a:r>
          </a:p>
          <a:p>
            <a:pPr marL="0" indent="0">
              <a:buNone/>
            </a:pPr>
            <a:r>
              <a:rPr lang="en-GB" sz="11200" b="1" dirty="0" smtClean="0"/>
              <a:t>B. </a:t>
            </a:r>
            <a:r>
              <a:rPr lang="en-GB" sz="11200" dirty="0" smtClean="0"/>
              <a:t>Improved Livestock</a:t>
            </a:r>
          </a:p>
          <a:p>
            <a:pPr marL="0" indent="0">
              <a:buNone/>
            </a:pPr>
            <a:r>
              <a:rPr lang="en-GB" sz="11200" dirty="0" smtClean="0"/>
              <a:t>Production </a:t>
            </a:r>
            <a:r>
              <a:rPr lang="en-GB" sz="11200" dirty="0"/>
              <a:t>and </a:t>
            </a:r>
            <a:r>
              <a:rPr lang="en-GB" sz="11200" dirty="0" smtClean="0"/>
              <a:t>Management</a:t>
            </a:r>
          </a:p>
          <a:p>
            <a:pPr marL="0" lvl="0" indent="0">
              <a:buNone/>
            </a:pPr>
            <a:r>
              <a:rPr lang="en-GB" sz="11200" b="1" dirty="0" smtClean="0"/>
              <a:t>C. </a:t>
            </a:r>
            <a:r>
              <a:rPr lang="en-GB" sz="11200" dirty="0" smtClean="0"/>
              <a:t>Wool </a:t>
            </a:r>
            <a:r>
              <a:rPr lang="en-GB" sz="11200" dirty="0"/>
              <a:t>and Mohair </a:t>
            </a:r>
            <a:endParaRPr lang="en-GB" sz="11200" dirty="0" smtClean="0"/>
          </a:p>
          <a:p>
            <a:pPr marL="0" lvl="0" indent="0">
              <a:buNone/>
            </a:pPr>
            <a:r>
              <a:rPr lang="en-GB" sz="11200" dirty="0" smtClean="0"/>
              <a:t>Processing </a:t>
            </a:r>
            <a:r>
              <a:rPr lang="en-GB" sz="11200" dirty="0"/>
              <a:t>and Marketing </a:t>
            </a:r>
            <a:endParaRPr lang="en-GB" sz="11200" dirty="0" smtClean="0"/>
          </a:p>
          <a:p>
            <a:pPr lvl="0">
              <a:buFont typeface="Wingdings" pitchFamily="2" charset="2"/>
              <a:buChar char="Ø"/>
            </a:pPr>
            <a:r>
              <a:rPr lang="en-GB" sz="11200" b="1" dirty="0" smtClean="0"/>
              <a:t>LDSF</a:t>
            </a:r>
            <a:r>
              <a:rPr lang="en-GB" sz="11200" dirty="0" smtClean="0"/>
              <a:t> (Land Degradation </a:t>
            </a:r>
          </a:p>
          <a:p>
            <a:pPr marL="0" lvl="0" indent="0">
              <a:buNone/>
            </a:pPr>
            <a:r>
              <a:rPr lang="en-GB" sz="11200" dirty="0" smtClean="0"/>
              <a:t>Surveillance Framework) </a:t>
            </a:r>
          </a:p>
          <a:p>
            <a:pPr marL="0" lvl="0" indent="0">
              <a:buNone/>
            </a:pPr>
            <a:r>
              <a:rPr lang="en-GB" sz="11200" dirty="0" smtClean="0"/>
              <a:t>Methodology.</a:t>
            </a:r>
          </a:p>
          <a:p>
            <a:pPr marL="457200" lvl="0" indent="-457200">
              <a:buFont typeface="+mj-lt"/>
              <a:buAutoNum type="alphaUcPeriod"/>
            </a:pPr>
            <a:endParaRPr lang="en-GB" sz="2400" dirty="0"/>
          </a:p>
          <a:p>
            <a:pPr marL="0" indent="0">
              <a:buNone/>
            </a:pPr>
            <a:r>
              <a:rPr lang="en-US" sz="2400" dirty="0"/>
              <a:t/>
            </a:r>
            <a:br>
              <a:rPr lang="en-US" sz="2400" dirty="0"/>
            </a:br>
            <a:endParaRPr lang="it-IT" sz="2400" dirty="0"/>
          </a:p>
        </p:txBody>
      </p:sp>
      <p:pic>
        <p:nvPicPr>
          <p:cNvPr id="2050" name="Picture 2" descr="G:\LDSF\Full team with rangeland mod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298" y="1649049"/>
            <a:ext cx="3540642" cy="26341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IPROMO\IMG-20171121-WA0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8298" y="4359349"/>
            <a:ext cx="3540641" cy="229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7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Presentation of a </a:t>
            </a:r>
            <a:r>
              <a:rPr lang="it-IT" sz="2800" b="1" dirty="0" err="1" smtClean="0">
                <a:latin typeface="+mn-lt"/>
              </a:rPr>
              <a:t>project</a:t>
            </a:r>
            <a:r>
              <a:rPr lang="it-IT" sz="2800" b="1" dirty="0" smtClean="0">
                <a:latin typeface="+mn-lt"/>
              </a:rPr>
              <a:t> </a:t>
            </a:r>
            <a:r>
              <a:rPr lang="it-IT" sz="2800" b="1" dirty="0" err="1" smtClean="0">
                <a:latin typeface="+mn-lt"/>
              </a:rPr>
              <a:t>you</a:t>
            </a:r>
            <a:r>
              <a:rPr lang="it-IT" sz="2800" b="1" dirty="0" smtClean="0">
                <a:latin typeface="+mn-lt"/>
              </a:rPr>
              <a:t> are </a:t>
            </a:r>
            <a:r>
              <a:rPr lang="it-IT" sz="2800" b="1" dirty="0" err="1" smtClean="0">
                <a:latin typeface="+mn-lt"/>
              </a:rPr>
              <a:t>working</a:t>
            </a:r>
            <a:r>
              <a:rPr lang="it-IT" sz="2800" b="1" dirty="0" smtClean="0">
                <a:latin typeface="+mn-lt"/>
              </a:rPr>
              <a:t> on	2/3</a:t>
            </a:r>
            <a:endParaRPr lang="it-IT" sz="2800" b="1" dirty="0">
              <a:latin typeface="+mn-lt"/>
            </a:endParaRPr>
          </a:p>
        </p:txBody>
      </p:sp>
      <p:sp>
        <p:nvSpPr>
          <p:cNvPr id="3" name="Segnaposto contenuto 2"/>
          <p:cNvSpPr>
            <a:spLocks noGrp="1"/>
          </p:cNvSpPr>
          <p:nvPr>
            <p:ph idx="1"/>
          </p:nvPr>
        </p:nvSpPr>
        <p:spPr>
          <a:xfrm>
            <a:off x="628650" y="942975"/>
            <a:ext cx="7886700" cy="5233988"/>
          </a:xfrm>
        </p:spPr>
        <p:txBody>
          <a:bodyPr/>
          <a:lstStyle/>
          <a:p>
            <a:pPr>
              <a:buFont typeface="Wingdings" pitchFamily="2" charset="2"/>
              <a:buChar char="v"/>
            </a:pPr>
            <a:r>
              <a:rPr lang="en-US" b="1" dirty="0" smtClean="0"/>
              <a:t> </a:t>
            </a:r>
            <a:r>
              <a:rPr lang="en-US" u="sng" dirty="0" err="1" smtClean="0"/>
              <a:t>Khubelu</a:t>
            </a:r>
            <a:r>
              <a:rPr lang="en-US" u="sng" dirty="0" smtClean="0"/>
              <a:t> Sponges Project  (KSP) / Integrated </a:t>
            </a:r>
            <a:r>
              <a:rPr lang="en-US" u="sng" dirty="0"/>
              <a:t>Catchment </a:t>
            </a:r>
            <a:r>
              <a:rPr lang="en-US" u="sng" dirty="0" smtClean="0"/>
              <a:t>Management</a:t>
            </a:r>
            <a:r>
              <a:rPr lang="en-US" u="sng" dirty="0"/>
              <a:t> </a:t>
            </a:r>
            <a:r>
              <a:rPr lang="en-US" u="sng" dirty="0" smtClean="0"/>
              <a:t>(ICM)</a:t>
            </a:r>
          </a:p>
          <a:p>
            <a:pPr marL="0" indent="0">
              <a:buNone/>
            </a:pPr>
            <a:r>
              <a:rPr lang="en-GB" dirty="0" smtClean="0"/>
              <a:t>Addresses Wetland Protection and Conservation.</a:t>
            </a:r>
          </a:p>
          <a:p>
            <a:pPr>
              <a:buFont typeface="Wingdings" pitchFamily="2" charset="2"/>
              <a:buChar char="Ø"/>
            </a:pPr>
            <a:r>
              <a:rPr lang="en-GB" b="1" dirty="0" smtClean="0"/>
              <a:t>High Density Grazing</a:t>
            </a:r>
          </a:p>
          <a:p>
            <a:pPr marL="0" indent="0">
              <a:buNone/>
            </a:pPr>
            <a:endParaRPr lang="en-GB" b="1" dirty="0"/>
          </a:p>
          <a:p>
            <a:pPr marL="0" indent="0">
              <a:buNone/>
            </a:pPr>
            <a:endParaRPr lang="en-GB" b="1" dirty="0" smtClean="0"/>
          </a:p>
          <a:p>
            <a:pPr marL="0" indent="0">
              <a:buNone/>
            </a:pPr>
            <a:endParaRPr lang="en-GB" b="1" dirty="0" smtClean="0"/>
          </a:p>
        </p:txBody>
      </p:sp>
      <p:pic>
        <p:nvPicPr>
          <p:cNvPr id="4" name="Picture 2" descr="C:\Users\AHT\Desktop\Climate Change\Concept Note\Newcastle Study Tour Report\Pics\Ladysmith2\DSCN3009.JPG"/>
          <p:cNvPicPr>
            <a:picLocks noChangeAspect="1" noChangeArrowheads="1"/>
          </p:cNvPicPr>
          <p:nvPr/>
        </p:nvPicPr>
        <p:blipFill>
          <a:blip r:embed="rId3" cstate="print"/>
          <a:srcRect/>
          <a:stretch>
            <a:fillRect/>
          </a:stretch>
        </p:blipFill>
        <p:spPr bwMode="auto">
          <a:xfrm>
            <a:off x="1021530" y="2787446"/>
            <a:ext cx="5335025" cy="3288890"/>
          </a:xfrm>
          <a:prstGeom prst="rect">
            <a:avLst/>
          </a:prstGeom>
          <a:noFill/>
        </p:spPr>
      </p:pic>
    </p:spTree>
    <p:extLst>
      <p:ext uri="{BB962C8B-B14F-4D97-AF65-F5344CB8AC3E}">
        <p14:creationId xmlns:p14="http://schemas.microsoft.com/office/powerpoint/2010/main" val="164516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243364"/>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Presentation of a </a:t>
            </a:r>
            <a:r>
              <a:rPr lang="it-IT" sz="2800" b="1" dirty="0" err="1" smtClean="0">
                <a:latin typeface="+mn-lt"/>
              </a:rPr>
              <a:t>project</a:t>
            </a:r>
            <a:r>
              <a:rPr lang="it-IT" sz="2800" b="1" dirty="0" smtClean="0">
                <a:latin typeface="+mn-lt"/>
              </a:rPr>
              <a:t> </a:t>
            </a:r>
            <a:r>
              <a:rPr lang="it-IT" sz="2800" b="1" dirty="0" err="1" smtClean="0">
                <a:latin typeface="+mn-lt"/>
              </a:rPr>
              <a:t>you</a:t>
            </a:r>
            <a:r>
              <a:rPr lang="it-IT" sz="2800" b="1" dirty="0" smtClean="0">
                <a:latin typeface="+mn-lt"/>
              </a:rPr>
              <a:t> are </a:t>
            </a:r>
            <a:r>
              <a:rPr lang="it-IT" sz="2800" b="1" dirty="0" err="1" smtClean="0">
                <a:latin typeface="+mn-lt"/>
              </a:rPr>
              <a:t>working</a:t>
            </a:r>
            <a:r>
              <a:rPr lang="it-IT" sz="2800" b="1" dirty="0" smtClean="0">
                <a:latin typeface="+mn-lt"/>
              </a:rPr>
              <a:t> on	3/3</a:t>
            </a:r>
            <a:endParaRPr lang="it-IT" sz="2800" b="1" dirty="0">
              <a:latin typeface="+mn-lt"/>
            </a:endParaRPr>
          </a:p>
        </p:txBody>
      </p:sp>
      <p:sp>
        <p:nvSpPr>
          <p:cNvPr id="3" name="Segnaposto contenuto 2"/>
          <p:cNvSpPr>
            <a:spLocks noGrp="1"/>
          </p:cNvSpPr>
          <p:nvPr>
            <p:ph idx="1"/>
          </p:nvPr>
        </p:nvSpPr>
        <p:spPr>
          <a:xfrm>
            <a:off x="628650" y="961901"/>
            <a:ext cx="7886700" cy="5215062"/>
          </a:xfrm>
        </p:spPr>
        <p:txBody>
          <a:bodyPr/>
          <a:lstStyle/>
          <a:p>
            <a:pPr>
              <a:buFont typeface="Wingdings" pitchFamily="2" charset="2"/>
              <a:buChar char="v"/>
            </a:pPr>
            <a:r>
              <a:rPr lang="it-IT" dirty="0" smtClean="0"/>
              <a:t> </a:t>
            </a:r>
            <a:r>
              <a:rPr lang="it-IT" u="sng" dirty="0" smtClean="0"/>
              <a:t>Sustainable Land Management Project (SLM)</a:t>
            </a:r>
          </a:p>
          <a:p>
            <a:pPr marL="0" indent="0">
              <a:buNone/>
            </a:pPr>
            <a:r>
              <a:rPr lang="it-IT" dirty="0" smtClean="0"/>
              <a:t>Addresses provision of ecosystem services</a:t>
            </a:r>
          </a:p>
          <a:p>
            <a:pPr>
              <a:buFont typeface="Wingdings" pitchFamily="2" charset="2"/>
              <a:buChar char="Ø"/>
            </a:pPr>
            <a:r>
              <a:rPr lang="it-IT" b="1" dirty="0" smtClean="0"/>
              <a:t>Protection of pristine environments</a:t>
            </a:r>
          </a:p>
          <a:p>
            <a:pPr marL="0" indent="0">
              <a:buNone/>
            </a:pPr>
            <a:endParaRPr lang="it-IT" b="1" dirty="0" smtClean="0"/>
          </a:p>
        </p:txBody>
      </p:sp>
      <p:pic>
        <p:nvPicPr>
          <p:cNvPr id="3074" name="Picture 2" descr="F:\IPROMO\Screenshot_2018-05-25-16-49-3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6" y="2457450"/>
            <a:ext cx="5505449" cy="367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1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1284</TotalTime>
  <Words>600</Words>
  <Application>Microsoft Office PowerPoint</Application>
  <PresentationFormat>On-screen Show (4:3)</PresentationFormat>
  <Paragraphs>81</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di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Tjantji</cp:lastModifiedBy>
  <cp:revision>127</cp:revision>
  <dcterms:created xsi:type="dcterms:W3CDTF">2014-07-05T09:11:12Z</dcterms:created>
  <dcterms:modified xsi:type="dcterms:W3CDTF">2018-05-25T21:25:52Z</dcterms:modified>
</cp:coreProperties>
</file>