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78" r:id="rId2"/>
    <p:sldId id="279" r:id="rId3"/>
    <p:sldId id="288" r:id="rId4"/>
    <p:sldId id="289" r:id="rId5"/>
    <p:sldId id="290" r:id="rId6"/>
    <p:sldId id="291" r:id="rId7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720">
          <p15:clr>
            <a:srgbClr val="A4A3A4"/>
          </p15:clr>
        </p15:guide>
        <p15:guide id="2" pos="284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FC88"/>
    <a:srgbClr val="E3FF83"/>
    <a:srgbClr val="006600"/>
    <a:srgbClr val="00CC00"/>
    <a:srgbClr val="FF6600"/>
    <a:srgbClr val="FF66CC"/>
    <a:srgbClr val="9900C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8" d="100"/>
          <a:sy n="88" d="100"/>
        </p:scale>
        <p:origin x="-1219" y="-77"/>
      </p:cViewPr>
      <p:guideLst>
        <p:guide orient="horz" pos="2720"/>
        <p:guide pos="284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70A46D-7C23-A74C-A927-950A7F23F9EF}" type="datetimeFigureOut">
              <a:rPr lang="it-IT" smtClean="0"/>
              <a:pPr/>
              <a:t>26/05/2018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1AC88D-BAEE-204A-9505-52122518187D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2402009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pPr/>
              <a:t>26/05/2018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4970975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pPr/>
              <a:t>26/05/2018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4276072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pPr/>
              <a:t>26/05/2018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970885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pPr/>
              <a:t>26/05/2018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731106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pPr/>
              <a:t>26/05/2018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3201822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pPr/>
              <a:t>26/05/2018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1451884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pPr/>
              <a:t>26/05/2018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4011411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pPr/>
              <a:t>26/05/2018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8001675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pPr/>
              <a:t>26/05/2018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075481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pPr/>
              <a:t>26/05/2018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2272513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pPr/>
              <a:t>26/05/2018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807348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C88">
            <a:alpha val="22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E7BF72-1CFC-4EE4-AD29-9ECF34C8F35B}" type="datetimeFigureOut">
              <a:rPr lang="it-IT" smtClean="0"/>
              <a:pPr/>
              <a:t>26/05/2018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15D428-8962-4FC5-ACFE-B2FD27EF9F56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88100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  <a:alpha val="2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olo 1"/>
          <p:cNvSpPr txBox="1">
            <a:spLocks/>
          </p:cNvSpPr>
          <p:nvPr/>
        </p:nvSpPr>
        <p:spPr>
          <a:xfrm>
            <a:off x="0" y="893324"/>
            <a:ext cx="9143999" cy="1938992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it-IT" sz="3200" b="1" dirty="0" smtClean="0">
                <a:latin typeface="+mn-lt"/>
              </a:rPr>
              <a:t>Personal </a:t>
            </a:r>
            <a:r>
              <a:rPr lang="it-IT" sz="3200" b="1" dirty="0" err="1" smtClean="0">
                <a:latin typeface="+mn-lt"/>
              </a:rPr>
              <a:t>presentation</a:t>
            </a:r>
            <a:endParaRPr lang="it-IT" sz="3200" b="1" dirty="0" smtClean="0">
              <a:latin typeface="+mn-lt"/>
            </a:endParaRPr>
          </a:p>
          <a:p>
            <a:pPr algn="ctr">
              <a:lnSpc>
                <a:spcPct val="100000"/>
              </a:lnSpc>
            </a:pPr>
            <a:endParaRPr lang="it-IT" sz="2000" dirty="0" smtClean="0">
              <a:latin typeface="+mn-lt"/>
            </a:endParaRPr>
          </a:p>
          <a:p>
            <a:pPr algn="ctr">
              <a:lnSpc>
                <a:spcPct val="100000"/>
              </a:lnSpc>
            </a:pPr>
            <a:r>
              <a:rPr lang="it-IT" sz="2400" b="1" dirty="0" smtClean="0">
                <a:latin typeface="+mn-lt"/>
              </a:rPr>
              <a:t>Name :Shankar Datt</a:t>
            </a:r>
            <a:endParaRPr lang="it-IT" sz="2000" b="1" dirty="0" smtClean="0">
              <a:latin typeface="+mn-lt"/>
            </a:endParaRPr>
          </a:p>
          <a:p>
            <a:pPr algn="ctr">
              <a:lnSpc>
                <a:spcPct val="100000"/>
              </a:lnSpc>
            </a:pPr>
            <a:r>
              <a:rPr lang="it-IT" sz="2000" dirty="0" smtClean="0">
                <a:latin typeface="+mn-lt"/>
              </a:rPr>
              <a:t>Affiliation :Shramyog</a:t>
            </a:r>
            <a:endParaRPr lang="it-IT" sz="2000" dirty="0">
              <a:latin typeface="+mn-lt"/>
            </a:endParaRPr>
          </a:p>
          <a:p>
            <a:pPr algn="ctr">
              <a:lnSpc>
                <a:spcPct val="100000"/>
              </a:lnSpc>
            </a:pPr>
            <a:r>
              <a:rPr lang="it-IT" sz="2000" dirty="0" smtClean="0">
                <a:latin typeface="+mn-lt"/>
              </a:rPr>
              <a:t>E-mail: dattshankar@gmail.com</a:t>
            </a:r>
            <a:endParaRPr lang="it-IT" sz="2800" dirty="0">
              <a:latin typeface="+mn-lt"/>
            </a:endParaRPr>
          </a:p>
        </p:txBody>
      </p:sp>
      <p:sp>
        <p:nvSpPr>
          <p:cNvPr id="2" name="CasellaDiTesto 1"/>
          <p:cNvSpPr txBox="1"/>
          <p:nvPr/>
        </p:nvSpPr>
        <p:spPr>
          <a:xfrm>
            <a:off x="1" y="5529976"/>
            <a:ext cx="914399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 </a:t>
            </a:r>
            <a:r>
              <a:rPr lang="it-IT" sz="2400" b="1" dirty="0"/>
              <a:t>IPROMO</a:t>
            </a:r>
            <a:r>
              <a:rPr lang="it-IT" b="1" dirty="0"/>
              <a:t> </a:t>
            </a:r>
            <a:endParaRPr lang="it-IT" dirty="0"/>
          </a:p>
          <a:p>
            <a:pPr algn="ctr"/>
            <a:r>
              <a:rPr lang="en-US" b="1" dirty="0"/>
              <a:t> </a:t>
            </a:r>
            <a:r>
              <a:rPr lang="en-US" b="1" i="1" dirty="0" err="1"/>
              <a:t>Bioeconomy</a:t>
            </a:r>
            <a:r>
              <a:rPr lang="en-US" b="1" i="1" dirty="0"/>
              <a:t> in mountain areas – an opportunity for local </a:t>
            </a:r>
            <a:r>
              <a:rPr lang="en-US" b="1" i="1" dirty="0" smtClean="0"/>
              <a:t>development</a:t>
            </a:r>
          </a:p>
          <a:p>
            <a:pPr algn="ctr"/>
            <a:r>
              <a:rPr lang="en-US" b="1" dirty="0" err="1"/>
              <a:t>Pieve</a:t>
            </a:r>
            <a:r>
              <a:rPr lang="en-US" b="1" dirty="0"/>
              <a:t> </a:t>
            </a:r>
            <a:r>
              <a:rPr lang="en-US" b="1" dirty="0" err="1"/>
              <a:t>Tesino</a:t>
            </a:r>
            <a:r>
              <a:rPr lang="en-US" b="1" dirty="0"/>
              <a:t> </a:t>
            </a:r>
            <a:r>
              <a:rPr lang="en-US" b="1" dirty="0" smtClean="0"/>
              <a:t>/</a:t>
            </a:r>
            <a:r>
              <a:rPr lang="en-US" b="1" dirty="0" err="1" smtClean="0"/>
              <a:t>Ormea</a:t>
            </a:r>
            <a:r>
              <a:rPr lang="en-US" b="1" dirty="0" smtClean="0"/>
              <a:t> 18 June -02 July 2018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xmlns="" val="2637002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  <a:alpha val="2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olo 1"/>
          <p:cNvSpPr txBox="1">
            <a:spLocks/>
          </p:cNvSpPr>
          <p:nvPr/>
        </p:nvSpPr>
        <p:spPr>
          <a:xfrm>
            <a:off x="0" y="0"/>
            <a:ext cx="9144000" cy="52322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it-IT" sz="2800" b="1" dirty="0" err="1" smtClean="0">
                <a:latin typeface="+mn-lt"/>
              </a:rPr>
              <a:t>Education</a:t>
            </a:r>
            <a:endParaRPr lang="it-IT" sz="2800" b="1" dirty="0">
              <a:latin typeface="+mn-lt"/>
            </a:endParaRPr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>
          <a:xfrm>
            <a:off x="685798" y="528359"/>
            <a:ext cx="7829552" cy="2171710"/>
          </a:xfrm>
        </p:spPr>
        <p:txBody>
          <a:bodyPr>
            <a:normAutofit fontScale="62500" lnSpcReduction="20000"/>
          </a:bodyPr>
          <a:lstStyle/>
          <a:p>
            <a:endParaRPr lang="en-US" dirty="0" smtClean="0"/>
          </a:p>
          <a:p>
            <a:r>
              <a:rPr lang="en-US" b="1" dirty="0" smtClean="0"/>
              <a:t>Master of philosophy (M. Phil. )</a:t>
            </a:r>
            <a:r>
              <a:rPr lang="en-US" dirty="0" smtClean="0"/>
              <a:t> </a:t>
            </a:r>
            <a:r>
              <a:rPr lang="en-US" dirty="0" err="1" smtClean="0"/>
              <a:t>Annamalai</a:t>
            </a:r>
            <a:r>
              <a:rPr lang="en-US" dirty="0" smtClean="0"/>
              <a:t> University Tamil Nadu, India, Specialization Economic Botany (2008)</a:t>
            </a:r>
          </a:p>
          <a:p>
            <a:r>
              <a:rPr lang="en-US" b="1" dirty="0" smtClean="0"/>
              <a:t>Master of Science (M.Sc.)</a:t>
            </a:r>
            <a:r>
              <a:rPr lang="en-US" dirty="0" smtClean="0"/>
              <a:t> </a:t>
            </a:r>
            <a:r>
              <a:rPr lang="en-US" dirty="0" err="1" smtClean="0"/>
              <a:t>Wageningen</a:t>
            </a:r>
            <a:r>
              <a:rPr lang="en-US" dirty="0" smtClean="0"/>
              <a:t> University, Netherland environmental science, Specialization Integrated Water Resource Management (2013) </a:t>
            </a:r>
          </a:p>
          <a:p>
            <a:r>
              <a:rPr lang="en-US" b="1" dirty="0" smtClean="0"/>
              <a:t>Master of Science (M.Sc.</a:t>
            </a:r>
            <a:r>
              <a:rPr lang="en-US" dirty="0" smtClean="0"/>
              <a:t> Kumaun University Nainital, India Botany (2003)</a:t>
            </a:r>
          </a:p>
          <a:p>
            <a:r>
              <a:rPr lang="en-US" b="1" dirty="0" smtClean="0"/>
              <a:t>Bachelor of Science (B. Sc.)</a:t>
            </a:r>
            <a:r>
              <a:rPr lang="en-US" dirty="0" smtClean="0"/>
              <a:t> Kumaun University Nainital, India Life science (2001) 	</a:t>
            </a:r>
            <a:endParaRPr lang="en-IN" dirty="0" smtClean="0"/>
          </a:p>
          <a:p>
            <a:endParaRPr lang="it-IT" dirty="0"/>
          </a:p>
        </p:txBody>
      </p:sp>
      <p:sp>
        <p:nvSpPr>
          <p:cNvPr id="5" name="Segnaposto contenuto 4"/>
          <p:cNvSpPr>
            <a:spLocks noGrp="1"/>
          </p:cNvSpPr>
          <p:nvPr>
            <p:ph sz="half" idx="2"/>
          </p:nvPr>
        </p:nvSpPr>
        <p:spPr>
          <a:xfrm>
            <a:off x="685798" y="3303917"/>
            <a:ext cx="7829552" cy="3172305"/>
          </a:xfrm>
        </p:spPr>
        <p:txBody>
          <a:bodyPr>
            <a:normAutofit fontScale="62500" lnSpcReduction="20000"/>
          </a:bodyPr>
          <a:lstStyle/>
          <a:p>
            <a:pPr algn="ctr">
              <a:buNone/>
            </a:pPr>
            <a:r>
              <a:rPr lang="it-IT" b="1" dirty="0" smtClean="0"/>
              <a:t>Year: 2004 -2008 </a:t>
            </a:r>
          </a:p>
          <a:p>
            <a:r>
              <a:rPr lang="it-IT" dirty="0" smtClean="0"/>
              <a:t>Orgnization:Pragya</a:t>
            </a:r>
          </a:p>
          <a:p>
            <a:r>
              <a:rPr lang="it-IT" dirty="0" smtClean="0"/>
              <a:t> Position: </a:t>
            </a:r>
            <a:r>
              <a:rPr lang="it-IT" dirty="0" smtClean="0"/>
              <a:t>Team </a:t>
            </a:r>
            <a:r>
              <a:rPr lang="it-IT" dirty="0" smtClean="0"/>
              <a:t>member ( Natural Resource Managment) </a:t>
            </a:r>
          </a:p>
          <a:p>
            <a:pPr algn="ctr">
              <a:buNone/>
            </a:pPr>
            <a:r>
              <a:rPr lang="it-IT" b="1" dirty="0" smtClean="0"/>
              <a:t>Year: 2008-2011 </a:t>
            </a:r>
          </a:p>
          <a:p>
            <a:r>
              <a:rPr lang="it-IT" dirty="0" smtClean="0"/>
              <a:t>Orgnization :People’s science institute </a:t>
            </a:r>
          </a:p>
          <a:p>
            <a:r>
              <a:rPr lang="it-IT" dirty="0" smtClean="0"/>
              <a:t>Position: </a:t>
            </a:r>
            <a:r>
              <a:rPr lang="it-IT" dirty="0" smtClean="0"/>
              <a:t>Project associate ( </a:t>
            </a:r>
            <a:r>
              <a:rPr lang="it-IT" dirty="0" smtClean="0"/>
              <a:t>Natural Resource Managment) </a:t>
            </a:r>
          </a:p>
          <a:p>
            <a:pPr algn="ctr">
              <a:buNone/>
            </a:pPr>
            <a:r>
              <a:rPr lang="it-IT" b="1" dirty="0" smtClean="0"/>
              <a:t>Year: 2013-Till Now </a:t>
            </a:r>
          </a:p>
          <a:p>
            <a:r>
              <a:rPr lang="it-IT" dirty="0" smtClean="0"/>
              <a:t>Orgnization: Shramyog </a:t>
            </a:r>
          </a:p>
          <a:p>
            <a:r>
              <a:rPr lang="it-IT" dirty="0" smtClean="0"/>
              <a:t>Position: Founder member </a:t>
            </a:r>
          </a:p>
        </p:txBody>
      </p:sp>
      <p:sp>
        <p:nvSpPr>
          <p:cNvPr id="8" name="Titolo 1"/>
          <p:cNvSpPr txBox="1">
            <a:spLocks/>
          </p:cNvSpPr>
          <p:nvPr/>
        </p:nvSpPr>
        <p:spPr>
          <a:xfrm>
            <a:off x="-2" y="2666414"/>
            <a:ext cx="9144000" cy="52322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it-IT" sz="2800" b="1" dirty="0" err="1">
                <a:latin typeface="+mn-lt"/>
              </a:rPr>
              <a:t>Employment</a:t>
            </a:r>
            <a:r>
              <a:rPr lang="it-IT" sz="2800" b="1" dirty="0">
                <a:latin typeface="+mn-lt"/>
              </a:rPr>
              <a:t> and </a:t>
            </a:r>
            <a:r>
              <a:rPr lang="it-IT" sz="2800" b="1" dirty="0" err="1">
                <a:latin typeface="+mn-lt"/>
              </a:rPr>
              <a:t>main</a:t>
            </a:r>
            <a:r>
              <a:rPr lang="it-IT" sz="2800" b="1" dirty="0">
                <a:latin typeface="+mn-lt"/>
              </a:rPr>
              <a:t> </a:t>
            </a:r>
            <a:r>
              <a:rPr lang="it-IT" sz="2800" b="1" dirty="0" err="1" smtClean="0">
                <a:latin typeface="+mn-lt"/>
              </a:rPr>
              <a:t>activities</a:t>
            </a:r>
            <a:endParaRPr lang="it-IT" sz="28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77194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  <a:alpha val="2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olo 1"/>
          <p:cNvSpPr txBox="1">
            <a:spLocks/>
          </p:cNvSpPr>
          <p:nvPr/>
        </p:nvSpPr>
        <p:spPr>
          <a:xfrm>
            <a:off x="923026" y="966176"/>
            <a:ext cx="7625751" cy="52322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it-IT" sz="2800" b="1" dirty="0" err="1" smtClean="0">
                <a:latin typeface="+mn-lt"/>
              </a:rPr>
              <a:t>Other</a:t>
            </a:r>
            <a:r>
              <a:rPr lang="it-IT" sz="2800" b="1" dirty="0">
                <a:latin typeface="+mn-lt"/>
              </a:rPr>
              <a:t> </a:t>
            </a:r>
            <a:r>
              <a:rPr lang="it-IT" sz="2800" b="1" dirty="0" err="1">
                <a:latin typeface="+mn-lt"/>
              </a:rPr>
              <a:t>interests</a:t>
            </a:r>
            <a:r>
              <a:rPr lang="it-IT" sz="2800" b="1" dirty="0">
                <a:latin typeface="+mn-lt"/>
              </a:rPr>
              <a:t> (</a:t>
            </a:r>
            <a:r>
              <a:rPr lang="it-IT" sz="2800" b="1" dirty="0" err="1" smtClean="0">
                <a:latin typeface="+mn-lt"/>
              </a:rPr>
              <a:t>volunteer</a:t>
            </a:r>
            <a:r>
              <a:rPr lang="it-IT" sz="2800" b="1" dirty="0" smtClean="0">
                <a:latin typeface="+mn-lt"/>
              </a:rPr>
              <a:t> work, hobbies etc.)</a:t>
            </a:r>
            <a:endParaRPr lang="it-IT" sz="2800" b="1" dirty="0">
              <a:latin typeface="+mn-lt"/>
            </a:endParaRPr>
          </a:p>
        </p:txBody>
      </p:sp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1800" dirty="0" smtClean="0"/>
              <a:t>Ford fellow : 2011- 2013</a:t>
            </a:r>
          </a:p>
          <a:p>
            <a:endParaRPr lang="it-IT" sz="1800" dirty="0" smtClean="0"/>
          </a:p>
          <a:p>
            <a:pPr lvl="0"/>
            <a:r>
              <a:rPr lang="en-US" sz="1800" dirty="0" smtClean="0"/>
              <a:t>Climate-(KIC) -Knowledge Innovation Community conducted by European Institute of technology (EIT), 2013</a:t>
            </a:r>
          </a:p>
          <a:p>
            <a:pPr lvl="0"/>
            <a:endParaRPr lang="it-IT" sz="1800" dirty="0" smtClean="0"/>
          </a:p>
          <a:p>
            <a:r>
              <a:rPr lang="en-US" sz="1800" dirty="0" smtClean="0"/>
              <a:t>UNEP- Eco-Peace leadership center, South Korea Fellow 2016 </a:t>
            </a:r>
          </a:p>
          <a:p>
            <a:endParaRPr lang="en-US" sz="1800" dirty="0" smtClean="0"/>
          </a:p>
          <a:p>
            <a:r>
              <a:rPr lang="en-US" sz="1800" dirty="0" smtClean="0"/>
              <a:t>Rufford foundation Small grant I and II: 2015-2018</a:t>
            </a:r>
          </a:p>
          <a:p>
            <a:endParaRPr lang="en-US" sz="1800" dirty="0" smtClean="0"/>
          </a:p>
          <a:p>
            <a:r>
              <a:rPr lang="en-US" sz="1800" dirty="0" smtClean="0"/>
              <a:t>Owner and publisher of a monthly news paper Shramyog </a:t>
            </a:r>
            <a:r>
              <a:rPr lang="en-US" sz="1800" dirty="0" err="1" smtClean="0"/>
              <a:t>patra</a:t>
            </a:r>
            <a:r>
              <a:rPr lang="en-US" sz="1800" dirty="0" smtClean="0"/>
              <a:t> </a:t>
            </a:r>
          </a:p>
          <a:p>
            <a:pPr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xmlns="" val="3305907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  <a:alpha val="2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olo 1"/>
          <p:cNvSpPr txBox="1">
            <a:spLocks/>
          </p:cNvSpPr>
          <p:nvPr/>
        </p:nvSpPr>
        <p:spPr>
          <a:xfrm>
            <a:off x="672860" y="1009306"/>
            <a:ext cx="8082951" cy="52322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it-IT" sz="2800" b="1" dirty="0" smtClean="0">
                <a:latin typeface="+mn-lt"/>
              </a:rPr>
              <a:t>Presentation of a </a:t>
            </a:r>
            <a:r>
              <a:rPr lang="it-IT" sz="2800" b="1" dirty="0" err="1" smtClean="0">
                <a:latin typeface="+mn-lt"/>
              </a:rPr>
              <a:t>project</a:t>
            </a:r>
            <a:r>
              <a:rPr lang="it-IT" sz="2800" b="1" dirty="0" smtClean="0">
                <a:latin typeface="+mn-lt"/>
              </a:rPr>
              <a:t> </a:t>
            </a:r>
            <a:r>
              <a:rPr lang="it-IT" sz="2800" b="1" dirty="0" err="1" smtClean="0">
                <a:latin typeface="+mn-lt"/>
              </a:rPr>
              <a:t>you</a:t>
            </a:r>
            <a:r>
              <a:rPr lang="it-IT" sz="2800" b="1" dirty="0" smtClean="0">
                <a:latin typeface="+mn-lt"/>
              </a:rPr>
              <a:t> are </a:t>
            </a:r>
            <a:r>
              <a:rPr lang="it-IT" sz="2800" b="1" dirty="0" err="1" smtClean="0">
                <a:latin typeface="+mn-lt"/>
              </a:rPr>
              <a:t>working</a:t>
            </a:r>
            <a:r>
              <a:rPr lang="it-IT" sz="2800" b="1" dirty="0" smtClean="0">
                <a:latin typeface="+mn-lt"/>
              </a:rPr>
              <a:t> on	1/3</a:t>
            </a:r>
            <a:endParaRPr lang="it-IT" sz="2800" b="1" dirty="0">
              <a:latin typeface="+mn-lt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26211" y="2372220"/>
            <a:ext cx="7989139" cy="3485072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en-IN" sz="3000" b="1" dirty="0" smtClean="0"/>
              <a:t>Origin of idea</a:t>
            </a:r>
          </a:p>
          <a:p>
            <a:pPr algn="ctr">
              <a:buNone/>
            </a:pPr>
            <a:r>
              <a:rPr lang="en-IN" sz="1800" b="1" dirty="0" smtClean="0"/>
              <a:t>Question </a:t>
            </a:r>
          </a:p>
          <a:p>
            <a:pPr algn="ctr">
              <a:buNone/>
            </a:pPr>
            <a:r>
              <a:rPr lang="en-IN" sz="1800" b="1" dirty="0" smtClean="0"/>
              <a:t>Can Our communities live with dignity in a healthy ecosystem?</a:t>
            </a:r>
          </a:p>
          <a:p>
            <a:pPr algn="ctr">
              <a:buNone/>
            </a:pPr>
            <a:endParaRPr lang="en-IN" sz="1800" dirty="0" smtClean="0"/>
          </a:p>
          <a:p>
            <a:r>
              <a:rPr lang="en-IN" sz="1800" b="1" dirty="0" smtClean="0"/>
              <a:t>Dignity:</a:t>
            </a:r>
            <a:r>
              <a:rPr lang="en-IN" sz="1800" dirty="0" smtClean="0"/>
              <a:t> People should not be Material deprive, asset less, dependent, voiceless, powerless, isolated and vulnerable</a:t>
            </a:r>
          </a:p>
          <a:p>
            <a:pPr>
              <a:buNone/>
            </a:pPr>
            <a:r>
              <a:rPr lang="en-IN" sz="1800" dirty="0" smtClean="0"/>
              <a:t>  </a:t>
            </a:r>
          </a:p>
          <a:p>
            <a:r>
              <a:rPr lang="en-IN" sz="1800" b="1" dirty="0" smtClean="0"/>
              <a:t>Healthy ecosystem:</a:t>
            </a:r>
            <a:r>
              <a:rPr lang="en-IN" sz="1800" dirty="0" smtClean="0"/>
              <a:t> Sensible and sustainable uses of natural resources.</a:t>
            </a:r>
          </a:p>
          <a:p>
            <a:endParaRPr lang="en-IN" sz="1800" dirty="0" smtClean="0"/>
          </a:p>
          <a:p>
            <a:pPr algn="ctr">
              <a:buNone/>
            </a:pPr>
            <a:r>
              <a:rPr lang="en-IN" sz="1800" b="1" dirty="0" smtClean="0"/>
              <a:t>Answer: </a:t>
            </a:r>
          </a:p>
          <a:p>
            <a:pPr algn="ctr">
              <a:buNone/>
            </a:pPr>
            <a:r>
              <a:rPr lang="en-IN" sz="1800" b="1" dirty="0" smtClean="0"/>
              <a:t>Yes it is possible! Strong social capital and regular livelihoods opportunities can do it!!! </a:t>
            </a:r>
            <a:endParaRPr lang="en-IN" sz="1800" dirty="0" smtClean="0"/>
          </a:p>
          <a:p>
            <a:pPr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xmlns="" val="1495076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  <a:alpha val="2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olo 1"/>
          <p:cNvSpPr txBox="1">
            <a:spLocks/>
          </p:cNvSpPr>
          <p:nvPr/>
        </p:nvSpPr>
        <p:spPr>
          <a:xfrm>
            <a:off x="629706" y="767778"/>
            <a:ext cx="8652294" cy="52322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it-IT" sz="2800" b="1" dirty="0" smtClean="0">
                <a:latin typeface="+mn-lt"/>
              </a:rPr>
              <a:t>Presentation of a </a:t>
            </a:r>
            <a:r>
              <a:rPr lang="it-IT" sz="2800" b="1" dirty="0" err="1" smtClean="0">
                <a:latin typeface="+mn-lt"/>
              </a:rPr>
              <a:t>project</a:t>
            </a:r>
            <a:r>
              <a:rPr lang="it-IT" sz="2800" b="1" dirty="0" smtClean="0">
                <a:latin typeface="+mn-lt"/>
              </a:rPr>
              <a:t> </a:t>
            </a:r>
            <a:r>
              <a:rPr lang="it-IT" sz="2800" b="1" dirty="0" err="1" smtClean="0">
                <a:latin typeface="+mn-lt"/>
              </a:rPr>
              <a:t>you</a:t>
            </a:r>
            <a:r>
              <a:rPr lang="it-IT" sz="2800" b="1" dirty="0" smtClean="0">
                <a:latin typeface="+mn-lt"/>
              </a:rPr>
              <a:t> are </a:t>
            </a:r>
            <a:r>
              <a:rPr lang="it-IT" sz="2800" b="1" dirty="0" err="1" smtClean="0">
                <a:latin typeface="+mn-lt"/>
              </a:rPr>
              <a:t>working</a:t>
            </a:r>
            <a:r>
              <a:rPr lang="it-IT" sz="2800" b="1" dirty="0" smtClean="0">
                <a:latin typeface="+mn-lt"/>
              </a:rPr>
              <a:t> on	2/3</a:t>
            </a:r>
            <a:endParaRPr lang="it-IT" sz="2800" b="1" dirty="0">
              <a:latin typeface="+mn-lt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00332" y="2139296"/>
            <a:ext cx="8143336" cy="3726611"/>
          </a:xfrm>
        </p:spPr>
        <p:txBody>
          <a:bodyPr/>
          <a:lstStyle/>
          <a:p>
            <a:pPr algn="ctr">
              <a:buNone/>
            </a:pPr>
            <a:r>
              <a:rPr lang="en-IN" dirty="0" smtClean="0"/>
              <a:t>What we did to develop Strong social capital and livelihood development </a:t>
            </a:r>
          </a:p>
          <a:p>
            <a:pPr>
              <a:buNone/>
            </a:pPr>
            <a:r>
              <a:rPr lang="en-IN" sz="1800" dirty="0" smtClean="0"/>
              <a:t> </a:t>
            </a:r>
          </a:p>
          <a:p>
            <a:pPr algn="ctr">
              <a:buNone/>
            </a:pPr>
            <a:r>
              <a:rPr lang="en-IN" sz="1800" b="1" dirty="0" smtClean="0"/>
              <a:t>Start a programme : </a:t>
            </a:r>
            <a:r>
              <a:rPr lang="en-IN" sz="1800" dirty="0" smtClean="0"/>
              <a:t>Community managed Local resource and skill based livelihood development</a:t>
            </a:r>
          </a:p>
          <a:p>
            <a:pPr algn="ctr">
              <a:buNone/>
            </a:pPr>
            <a:r>
              <a:rPr lang="en-IN" sz="1800" b="1" dirty="0" smtClean="0"/>
              <a:t> </a:t>
            </a:r>
            <a:endParaRPr lang="en-IN" sz="1800" dirty="0" smtClean="0"/>
          </a:p>
          <a:p>
            <a:r>
              <a:rPr lang="en-IN" sz="1800" b="1" dirty="0" smtClean="0"/>
              <a:t>Local resource: </a:t>
            </a:r>
            <a:r>
              <a:rPr lang="en-IN" sz="1800" dirty="0" smtClean="0"/>
              <a:t>Water, forest, land and bio-diversity </a:t>
            </a:r>
          </a:p>
          <a:p>
            <a:r>
              <a:rPr lang="en-IN" sz="1800" b="1" dirty="0" smtClean="0"/>
              <a:t>Local skills: </a:t>
            </a:r>
            <a:r>
              <a:rPr lang="en-IN" sz="1800" dirty="0" smtClean="0"/>
              <a:t>Agriculture, livestock, folk music, handicraft, rural architect etc.   </a:t>
            </a:r>
          </a:p>
          <a:p>
            <a:pPr algn="ctr">
              <a:buNone/>
            </a:pPr>
            <a:endParaRPr lang="en-IN" dirty="0" smtClean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xmlns="" val="1645160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  <a:alpha val="2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olo 1"/>
          <p:cNvSpPr txBox="1">
            <a:spLocks/>
          </p:cNvSpPr>
          <p:nvPr/>
        </p:nvSpPr>
        <p:spPr>
          <a:xfrm>
            <a:off x="0" y="8690"/>
            <a:ext cx="9144000" cy="52322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it-IT" sz="2800" b="1" dirty="0" smtClean="0">
                <a:latin typeface="+mn-lt"/>
              </a:rPr>
              <a:t>Presentation of a </a:t>
            </a:r>
            <a:r>
              <a:rPr lang="it-IT" sz="2800" b="1" dirty="0" err="1" smtClean="0">
                <a:latin typeface="+mn-lt"/>
              </a:rPr>
              <a:t>project</a:t>
            </a:r>
            <a:r>
              <a:rPr lang="it-IT" sz="2800" b="1" dirty="0" smtClean="0">
                <a:latin typeface="+mn-lt"/>
              </a:rPr>
              <a:t> </a:t>
            </a:r>
            <a:r>
              <a:rPr lang="it-IT" sz="2800" b="1" dirty="0" err="1" smtClean="0">
                <a:latin typeface="+mn-lt"/>
              </a:rPr>
              <a:t>you</a:t>
            </a:r>
            <a:r>
              <a:rPr lang="it-IT" sz="2800" b="1" dirty="0" smtClean="0">
                <a:latin typeface="+mn-lt"/>
              </a:rPr>
              <a:t> are </a:t>
            </a:r>
            <a:r>
              <a:rPr lang="it-IT" sz="2800" b="1" dirty="0" err="1" smtClean="0">
                <a:latin typeface="+mn-lt"/>
              </a:rPr>
              <a:t>working</a:t>
            </a:r>
            <a:r>
              <a:rPr lang="it-IT" sz="2800" b="1" dirty="0" smtClean="0">
                <a:latin typeface="+mn-lt"/>
              </a:rPr>
              <a:t> on	3/3</a:t>
            </a:r>
            <a:endParaRPr lang="it-IT" sz="2800" b="1" dirty="0">
              <a:latin typeface="+mn-lt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67420" y="1078307"/>
          <a:ext cx="8695426" cy="3873255"/>
        </p:xfrm>
        <a:graphic>
          <a:graphicData uri="http://schemas.openxmlformats.org/drawingml/2006/table">
            <a:tbl>
              <a:tblPr/>
              <a:tblGrid>
                <a:gridCol w="2234724"/>
                <a:gridCol w="2935577"/>
                <a:gridCol w="3525125"/>
              </a:tblGrid>
              <a:tr h="43867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1200" b="1" spc="-15" dirty="0">
                          <a:latin typeface="Times New Roman"/>
                          <a:ea typeface="Calibri"/>
                          <a:cs typeface="Mangal"/>
                        </a:rPr>
                        <a:t>Characteristic</a:t>
                      </a:r>
                      <a:endParaRPr lang="en-IN" sz="12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1200" b="1" spc="-15" dirty="0">
                          <a:latin typeface="Times New Roman"/>
                          <a:ea typeface="Calibri"/>
                          <a:cs typeface="Mangal"/>
                        </a:rPr>
                        <a:t>Conventional Development Strategy</a:t>
                      </a:r>
                      <a:endParaRPr lang="en-IN" sz="12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1200" b="1" spc="-15" dirty="0" smtClean="0">
                          <a:latin typeface="Times New Roman"/>
                          <a:ea typeface="Calibri"/>
                          <a:cs typeface="Mangal"/>
                        </a:rPr>
                        <a:t>Our </a:t>
                      </a:r>
                      <a:r>
                        <a:rPr lang="en-IN" sz="1200" b="1" spc="-15" dirty="0">
                          <a:latin typeface="Times New Roman"/>
                          <a:ea typeface="Calibri"/>
                          <a:cs typeface="Mangal"/>
                        </a:rPr>
                        <a:t>Development Strategy</a:t>
                      </a:r>
                      <a:endParaRPr lang="en-IN" sz="12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317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1200" b="1" spc="-15" dirty="0">
                          <a:latin typeface="Times New Roman"/>
                          <a:ea typeface="Calibri"/>
                          <a:cs typeface="Mangal"/>
                        </a:rPr>
                        <a:t>End Goal</a:t>
                      </a:r>
                      <a:endParaRPr lang="en-IN" sz="1200" b="1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1200" spc="-15" dirty="0" smtClean="0">
                          <a:latin typeface="Times New Roman"/>
                          <a:ea typeface="Calibri"/>
                          <a:cs typeface="Mangal"/>
                        </a:rPr>
                        <a:t>? ? ? ? </a:t>
                      </a:r>
                      <a:endParaRPr lang="en-IN" sz="1200" spc="-15" dirty="0">
                        <a:latin typeface="Times New Roman"/>
                        <a:ea typeface="Calibri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1200" spc="-15">
                          <a:latin typeface="Times New Roman"/>
                          <a:ea typeface="Calibri"/>
                          <a:cs typeface="Mangal"/>
                        </a:rPr>
                        <a:t>Human development and sustainability</a:t>
                      </a:r>
                      <a:endParaRPr lang="en-IN" sz="1200">
                        <a:latin typeface="Calibri"/>
                        <a:ea typeface="Calibri"/>
                        <a:cs typeface="Mangal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1200" spc="-15">
                          <a:latin typeface="Times New Roman"/>
                          <a:ea typeface="Calibri"/>
                          <a:cs typeface="Mangal"/>
                        </a:rPr>
                        <a:t>of the natural resources.  </a:t>
                      </a:r>
                      <a:endParaRPr lang="en-IN" sz="120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867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1200" b="1" spc="-15" dirty="0">
                          <a:latin typeface="Times New Roman"/>
                          <a:ea typeface="Calibri"/>
                          <a:cs typeface="Mangal"/>
                        </a:rPr>
                        <a:t>Engine of Development</a:t>
                      </a:r>
                      <a:endParaRPr lang="en-IN" sz="1200" b="1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1200" spc="-15" dirty="0">
                          <a:latin typeface="Times New Roman"/>
                          <a:ea typeface="Calibri"/>
                          <a:cs typeface="Mangal"/>
                        </a:rPr>
                        <a:t>Industrialization</a:t>
                      </a:r>
                      <a:endParaRPr lang="en-IN" sz="12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1200" spc="-15">
                          <a:latin typeface="Times New Roman"/>
                          <a:ea typeface="Calibri"/>
                          <a:cs typeface="Mangal"/>
                        </a:rPr>
                        <a:t>Meeting the Basic Needs of the Common People and Conflict Resolution</a:t>
                      </a:r>
                      <a:endParaRPr lang="en-IN" sz="120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867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1200" b="1" spc="-15" dirty="0">
                          <a:latin typeface="Times New Roman"/>
                          <a:ea typeface="Calibri"/>
                          <a:cs typeface="Mangal"/>
                        </a:rPr>
                        <a:t>Central Thesis</a:t>
                      </a:r>
                      <a:endParaRPr lang="en-IN" sz="1200" b="1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1200" spc="-15">
                          <a:latin typeface="Times New Roman"/>
                          <a:ea typeface="Calibri"/>
                          <a:cs typeface="Mangal"/>
                        </a:rPr>
                        <a:t>Maximizing the monetary wealth of the nation</a:t>
                      </a:r>
                      <a:endParaRPr lang="en-IN" sz="120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1200" spc="-15">
                          <a:latin typeface="Times New Roman"/>
                          <a:ea typeface="Calibri"/>
                          <a:cs typeface="Mangal"/>
                        </a:rPr>
                        <a:t>Development on a sustainable basis with social justice.</a:t>
                      </a:r>
                      <a:endParaRPr lang="en-IN" sz="120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867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1200" b="1" spc="-15" dirty="0">
                          <a:latin typeface="Times New Roman"/>
                          <a:ea typeface="Calibri"/>
                          <a:cs typeface="Mangal"/>
                        </a:rPr>
                        <a:t>Assumptions</a:t>
                      </a:r>
                      <a:endParaRPr lang="en-IN" sz="1200" b="1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1200" spc="-15">
                          <a:latin typeface="Times New Roman"/>
                          <a:ea typeface="Calibri"/>
                          <a:cs typeface="Mangal"/>
                        </a:rPr>
                        <a:t>Wealth of the nation will trickle down to the poorest</a:t>
                      </a:r>
                      <a:endParaRPr lang="en-IN" sz="120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1200" spc="-15">
                          <a:latin typeface="Times New Roman"/>
                          <a:ea typeface="Calibri"/>
                          <a:cs typeface="Mangal"/>
                        </a:rPr>
                        <a:t>Nil. Systems are created to achieve the desired ends.</a:t>
                      </a:r>
                      <a:endParaRPr lang="en-IN" sz="120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933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1200" b="1" spc="-15" dirty="0">
                          <a:latin typeface="Times New Roman"/>
                          <a:ea typeface="Calibri"/>
                          <a:cs typeface="Mangal"/>
                        </a:rPr>
                        <a:t>Decision-Making</a:t>
                      </a:r>
                      <a:endParaRPr lang="en-IN" sz="1200" b="1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1200" spc="-15">
                          <a:latin typeface="Times New Roman"/>
                          <a:ea typeface="Calibri"/>
                          <a:cs typeface="Mangal"/>
                        </a:rPr>
                        <a:t>Centralized, non-participatory</a:t>
                      </a:r>
                      <a:endParaRPr lang="en-IN" sz="120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1200" spc="-15">
                          <a:latin typeface="Times New Roman"/>
                          <a:ea typeface="Calibri"/>
                          <a:cs typeface="Mangal"/>
                        </a:rPr>
                        <a:t>Decentralised, participatory</a:t>
                      </a:r>
                      <a:endParaRPr lang="en-IN" sz="120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867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1200" b="1" spc="-15" dirty="0">
                          <a:latin typeface="Times New Roman"/>
                          <a:ea typeface="Calibri"/>
                          <a:cs typeface="Mangal"/>
                        </a:rPr>
                        <a:t>Resource Distribution</a:t>
                      </a:r>
                      <a:endParaRPr lang="en-IN" sz="1200" b="1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1200" spc="-15">
                          <a:latin typeface="Times New Roman"/>
                          <a:ea typeface="Calibri"/>
                          <a:cs typeface="Mangal"/>
                        </a:rPr>
                        <a:t>Transfer of resources from poor to the rich, rural to urban areas.</a:t>
                      </a:r>
                      <a:endParaRPr lang="en-IN" sz="120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1200" spc="-15">
                          <a:latin typeface="Times New Roman"/>
                          <a:ea typeface="Calibri"/>
                          <a:cs typeface="Mangal"/>
                        </a:rPr>
                        <a:t>Resource sharing through employment and distribution of means of production</a:t>
                      </a:r>
                      <a:endParaRPr lang="en-IN" sz="120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867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1200" b="1" spc="-15" dirty="0">
                          <a:latin typeface="Times New Roman"/>
                          <a:ea typeface="Calibri"/>
                          <a:cs typeface="Mangal"/>
                        </a:rPr>
                        <a:t>Knowledge Systems</a:t>
                      </a:r>
                      <a:endParaRPr lang="en-IN" sz="1200" b="1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1200" spc="-15">
                          <a:latin typeface="Times New Roman"/>
                          <a:ea typeface="Calibri"/>
                          <a:cs typeface="Mangal"/>
                        </a:rPr>
                        <a:t>Downgrades traditional knowledge in favour of 'modernism'</a:t>
                      </a:r>
                      <a:endParaRPr lang="en-IN" sz="120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1200" spc="-15">
                          <a:latin typeface="Times New Roman"/>
                          <a:ea typeface="Calibri"/>
                          <a:cs typeface="Mangal"/>
                        </a:rPr>
                        <a:t>Builds on traditional knowledge</a:t>
                      </a:r>
                      <a:endParaRPr lang="en-IN" sz="120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867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1200" b="1" spc="-15" dirty="0">
                          <a:latin typeface="Times New Roman"/>
                          <a:ea typeface="Calibri"/>
                          <a:cs typeface="Mangal"/>
                        </a:rPr>
                        <a:t>Relationship with nature</a:t>
                      </a:r>
                      <a:endParaRPr lang="en-IN" sz="1200" b="1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1200" spc="-15" dirty="0">
                          <a:latin typeface="Times New Roman"/>
                          <a:ea typeface="Calibri"/>
                          <a:cs typeface="Mangal"/>
                        </a:rPr>
                        <a:t>Antithetical, emphasizes mono-cultures</a:t>
                      </a:r>
                      <a:endParaRPr lang="en-IN" sz="12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1200" spc="-15" dirty="0">
                          <a:latin typeface="Times New Roman"/>
                          <a:ea typeface="Calibri"/>
                          <a:cs typeface="Mangal"/>
                        </a:rPr>
                        <a:t>Harmonious, recognizes strength in diversity</a:t>
                      </a:r>
                      <a:endParaRPr lang="en-IN" sz="12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48572" y="4913714"/>
            <a:ext cx="8289984" cy="1938992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IN" sz="2000" b="1" dirty="0" smtClean="0">
                <a:latin typeface="+mn-lt"/>
              </a:rPr>
              <a:t>Outcomes</a:t>
            </a:r>
          </a:p>
          <a:p>
            <a:pPr algn="ctr">
              <a:lnSpc>
                <a:spcPct val="100000"/>
              </a:lnSpc>
            </a:pPr>
            <a:r>
              <a:rPr lang="en-IN" sz="2000" dirty="0" smtClean="0"/>
              <a:t>40 villages in the Western Himalayas </a:t>
            </a:r>
          </a:p>
          <a:p>
            <a:pPr algn="ctr">
              <a:lnSpc>
                <a:spcPct val="100000"/>
              </a:lnSpc>
            </a:pPr>
            <a:r>
              <a:rPr lang="en-IN" sz="2000" dirty="0" smtClean="0">
                <a:latin typeface="+mn-lt"/>
              </a:rPr>
              <a:t>1000 households </a:t>
            </a:r>
          </a:p>
          <a:p>
            <a:pPr algn="ctr">
              <a:lnSpc>
                <a:spcPct val="100000"/>
              </a:lnSpc>
            </a:pPr>
            <a:r>
              <a:rPr lang="en-IN" sz="2000" dirty="0" smtClean="0"/>
              <a:t>Direct beneficiary 650 </a:t>
            </a:r>
            <a:r>
              <a:rPr lang="en-IN" sz="2000" dirty="0" smtClean="0"/>
              <a:t>households</a:t>
            </a:r>
          </a:p>
          <a:p>
            <a:pPr algn="ctr">
              <a:lnSpc>
                <a:spcPct val="100000"/>
              </a:lnSpc>
            </a:pPr>
            <a:r>
              <a:rPr lang="en-IN" sz="2000" b="1" dirty="0" smtClean="0"/>
              <a:t>85 </a:t>
            </a:r>
            <a:r>
              <a:rPr lang="en-IN" sz="2000" b="1" u="sng" dirty="0" smtClean="0"/>
              <a:t>functional </a:t>
            </a:r>
            <a:r>
              <a:rPr lang="en-IN" sz="2000" b="1" dirty="0" smtClean="0"/>
              <a:t>Community based organizations </a:t>
            </a:r>
            <a:endParaRPr lang="en-IN" sz="2000" b="1" dirty="0" smtClean="0"/>
          </a:p>
          <a:p>
            <a:pPr algn="ctr">
              <a:lnSpc>
                <a:spcPct val="100000"/>
              </a:lnSpc>
            </a:pPr>
            <a:r>
              <a:rPr lang="en-IN" sz="2000" b="1" dirty="0" smtClean="0">
                <a:latin typeface="+mn-lt"/>
              </a:rPr>
              <a:t>Average regular cash </a:t>
            </a:r>
            <a:r>
              <a:rPr lang="en-IN" sz="2000" b="1" dirty="0" smtClean="0">
                <a:latin typeface="+mn-lt"/>
              </a:rPr>
              <a:t>income increase </a:t>
            </a:r>
            <a:r>
              <a:rPr lang="en-IN" sz="2000" b="1" dirty="0" smtClean="0">
                <a:latin typeface="+mn-lt"/>
              </a:rPr>
              <a:t>about (35USD)2200INR per </a:t>
            </a:r>
            <a:r>
              <a:rPr lang="en-IN" sz="2000" b="1" dirty="0" smtClean="0"/>
              <a:t>year </a:t>
            </a:r>
            <a:r>
              <a:rPr lang="en-IN" sz="2000" b="1" dirty="0" smtClean="0">
                <a:latin typeface="+mn-lt"/>
              </a:rPr>
              <a:t>   </a:t>
            </a:r>
            <a:endParaRPr lang="en-IN" sz="2000" b="1" dirty="0" smtClean="0">
              <a:latin typeface="+mn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25615" y="579466"/>
            <a:ext cx="3873260" cy="52322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IN" sz="2800" b="1" dirty="0" smtClean="0">
                <a:latin typeface="+mn-lt"/>
              </a:rPr>
              <a:t>       Our Strategy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43894" y="4925206"/>
            <a:ext cx="2613805" cy="276999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IN" sz="1200" b="1" i="1" dirty="0" smtClean="0">
                <a:latin typeface="+mn-lt"/>
              </a:rPr>
              <a:t>Developed by Dr Ravi Chopra</a:t>
            </a:r>
          </a:p>
        </p:txBody>
      </p:sp>
    </p:spTree>
    <p:extLst>
      <p:ext uri="{BB962C8B-B14F-4D97-AF65-F5344CB8AC3E}">
        <p14:creationId xmlns:p14="http://schemas.microsoft.com/office/powerpoint/2010/main" xmlns="" val="3107910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wrap="square" lIns="91440" tIns="45720" rIns="91440" bIns="45720" rtlCol="0" anchor="ctr">
        <a:spAutoFit/>
      </a:bodyPr>
      <a:lstStyle>
        <a:defPPr algn="ctr">
          <a:lnSpc>
            <a:spcPct val="100000"/>
          </a:lnSpc>
          <a:defRPr sz="2800" b="1" dirty="0" err="1" smtClean="0"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3544</TotalTime>
  <Words>535</Words>
  <Application>Microsoft Office PowerPoint</Application>
  <PresentationFormat>On-screen Show (4:3)</PresentationFormat>
  <Paragraphs>89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Tema di Office</vt:lpstr>
      <vt:lpstr>Slide 1</vt:lpstr>
      <vt:lpstr>Slide 2</vt:lpstr>
      <vt:lpstr>Slide 3</vt:lpstr>
      <vt:lpstr>Slide 4</vt:lpstr>
      <vt:lpstr>Slide 5</vt:lpstr>
      <vt:lpstr>Slide 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Agriculture in the Alps</dc:title>
  <dc:creator>Bassignana Mauro</dc:creator>
  <cp:lastModifiedBy>HP</cp:lastModifiedBy>
  <cp:revision>94</cp:revision>
  <dcterms:created xsi:type="dcterms:W3CDTF">2014-07-05T09:11:12Z</dcterms:created>
  <dcterms:modified xsi:type="dcterms:W3CDTF">2018-05-26T01:21:19Z</dcterms:modified>
</cp:coreProperties>
</file>