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79" r:id="rId3"/>
    <p:sldId id="288" r:id="rId4"/>
    <p:sldId id="289" r:id="rId5"/>
    <p:sldId id="291" r:id="rId6"/>
    <p:sldId id="290" r:id="rId7"/>
    <p:sldId id="29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16" y="-76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hierry.Randriarilala@fao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924102"/>
            <a:ext cx="9143999" cy="218521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Personal </a:t>
            </a:r>
            <a:r>
              <a:rPr lang="it-IT" sz="3200" b="1" dirty="0" err="1" smtClean="0">
                <a:latin typeface="+mn-lt"/>
              </a:rPr>
              <a:t>presentation</a:t>
            </a:r>
            <a:endParaRPr lang="it-IT" sz="32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latin typeface="+mn-lt"/>
              </a:rPr>
              <a:t>Thierry Randriarilala</a:t>
            </a:r>
            <a:endParaRPr lang="it-IT" sz="20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Programme Manager. FAO Madagascar</a:t>
            </a:r>
            <a:endParaRPr lang="it-IT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  <a:hlinkClick r:id="rId2"/>
              </a:rPr>
              <a:t>Thierry.Randriarilala@fao.org</a:t>
            </a: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Thierry.randriarilala@gmail.com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 err="1"/>
              <a:t>Bioeconomy</a:t>
            </a:r>
            <a:r>
              <a:rPr lang="en-US" b="1" i="1" dirty="0"/>
              <a:t> in mountain areas – an opportunity for local </a:t>
            </a:r>
            <a:r>
              <a:rPr lang="en-US" b="1" i="1" dirty="0" smtClean="0"/>
              <a:t>development</a:t>
            </a:r>
          </a:p>
          <a:p>
            <a:pPr algn="ctr"/>
            <a:r>
              <a:rPr lang="en-US" b="1" dirty="0" err="1"/>
              <a:t>Pieve</a:t>
            </a:r>
            <a:r>
              <a:rPr lang="en-US" b="1" dirty="0"/>
              <a:t> </a:t>
            </a:r>
            <a:r>
              <a:rPr lang="en-US" b="1" dirty="0" err="1"/>
              <a:t>Tesino</a:t>
            </a:r>
            <a:r>
              <a:rPr lang="en-US" b="1" dirty="0"/>
              <a:t> </a:t>
            </a:r>
            <a:r>
              <a:rPr lang="en-US" b="1" dirty="0" smtClean="0"/>
              <a:t>/</a:t>
            </a:r>
            <a:r>
              <a:rPr lang="en-US" b="1" dirty="0" err="1" smtClean="0"/>
              <a:t>Ormea</a:t>
            </a:r>
            <a:r>
              <a:rPr lang="en-US" b="1" dirty="0" smtClean="0"/>
              <a:t> 18 June -02 July 2018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85798" y="528358"/>
            <a:ext cx="7829552" cy="1891569"/>
          </a:xfrm>
        </p:spPr>
        <p:txBody>
          <a:bodyPr>
            <a:normAutofit fontScale="55000" lnSpcReduction="20000"/>
          </a:bodyPr>
          <a:lstStyle/>
          <a:p>
            <a:endParaRPr lang="fr-FR" dirty="0"/>
          </a:p>
          <a:p>
            <a:r>
              <a:rPr lang="fr-FR" sz="3600" dirty="0"/>
              <a:t>Master 2 “ </a:t>
            </a:r>
            <a:r>
              <a:rPr lang="fr-FR" sz="3600" dirty="0" err="1"/>
              <a:t>sustainable</a:t>
            </a:r>
            <a:r>
              <a:rPr lang="fr-FR" sz="3600" dirty="0"/>
              <a:t> </a:t>
            </a:r>
            <a:r>
              <a:rPr lang="fr-FR" sz="3600" dirty="0" err="1"/>
              <a:t>territory</a:t>
            </a:r>
            <a:r>
              <a:rPr lang="fr-FR" sz="3600" dirty="0"/>
              <a:t> and </a:t>
            </a:r>
            <a:r>
              <a:rPr lang="fr-FR" sz="3600" dirty="0" err="1"/>
              <a:t>development</a:t>
            </a:r>
            <a:r>
              <a:rPr lang="fr-FR" sz="3600" dirty="0"/>
              <a:t>” :</a:t>
            </a:r>
            <a:r>
              <a:rPr lang="fr-FR" sz="3600" dirty="0" err="1"/>
              <a:t>University</a:t>
            </a:r>
            <a:r>
              <a:rPr lang="fr-FR" sz="3600" dirty="0"/>
              <a:t> </a:t>
            </a:r>
            <a:r>
              <a:rPr lang="fr-FR" sz="3600" dirty="0" err="1"/>
              <a:t>Padova</a:t>
            </a:r>
            <a:r>
              <a:rPr lang="fr-FR" sz="3600" dirty="0"/>
              <a:t> (ITALY)- </a:t>
            </a:r>
            <a:r>
              <a:rPr lang="fr-FR" sz="3600" dirty="0" err="1"/>
              <a:t>Katholic</a:t>
            </a:r>
            <a:r>
              <a:rPr lang="fr-FR" sz="3600" dirty="0"/>
              <a:t> </a:t>
            </a:r>
            <a:r>
              <a:rPr lang="fr-FR" sz="3600" dirty="0" err="1"/>
              <a:t>university</a:t>
            </a:r>
            <a:r>
              <a:rPr lang="fr-FR" sz="3600" dirty="0"/>
              <a:t> of Leuven (</a:t>
            </a:r>
            <a:r>
              <a:rPr lang="fr-FR" sz="3600" dirty="0" err="1"/>
              <a:t>Belgium</a:t>
            </a:r>
            <a:r>
              <a:rPr lang="fr-FR" sz="3600" dirty="0"/>
              <a:t>) -Paris 1 </a:t>
            </a:r>
            <a:r>
              <a:rPr lang="fr-FR" sz="3600" dirty="0" err="1"/>
              <a:t>Pantheon</a:t>
            </a:r>
            <a:r>
              <a:rPr lang="fr-FR" sz="3600" dirty="0"/>
              <a:t>-Sorbonne (FRANCE) </a:t>
            </a:r>
            <a:r>
              <a:rPr lang="fr-FR" sz="3600" dirty="0" smtClean="0"/>
              <a:t>(2015)</a:t>
            </a:r>
            <a:endParaRPr lang="fr-FR" sz="3600" dirty="0"/>
          </a:p>
          <a:p>
            <a:r>
              <a:rPr lang="fr-FR" sz="3600" dirty="0" err="1" smtClean="0"/>
              <a:t>Agronomic</a:t>
            </a:r>
            <a:r>
              <a:rPr lang="fr-FR" sz="3600" dirty="0" smtClean="0"/>
              <a:t> </a:t>
            </a:r>
            <a:r>
              <a:rPr lang="fr-FR" sz="3600" dirty="0" err="1"/>
              <a:t>Engineer</a:t>
            </a:r>
            <a:r>
              <a:rPr lang="fr-FR" sz="3600" dirty="0"/>
              <a:t> : Ecole supérieure des Sciences Agronomiques </a:t>
            </a:r>
            <a:r>
              <a:rPr lang="fr-FR" sz="3600" dirty="0" err="1"/>
              <a:t>university</a:t>
            </a:r>
            <a:r>
              <a:rPr lang="fr-FR" sz="3600" dirty="0"/>
              <a:t> of Antananarivo Madagascar </a:t>
            </a:r>
            <a:r>
              <a:rPr lang="fr-FR" sz="3600" dirty="0" smtClean="0"/>
              <a:t> (2000)</a:t>
            </a:r>
            <a:endParaRPr lang="fr-FR" sz="36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30379" y="3188215"/>
            <a:ext cx="7829552" cy="2456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dirty="0" smtClean="0"/>
              <a:t>Project and programme </a:t>
            </a:r>
            <a:r>
              <a:rPr lang="fr-FR" sz="1600" dirty="0" err="1" smtClean="0"/>
              <a:t>coordinator</a:t>
            </a:r>
            <a:r>
              <a:rPr lang="fr-FR" sz="1600" dirty="0" smtClean="0"/>
              <a:t>: </a:t>
            </a:r>
            <a:r>
              <a:rPr lang="fr-FR" sz="1600" dirty="0" err="1" smtClean="0"/>
              <a:t>Swiss</a:t>
            </a:r>
            <a:r>
              <a:rPr lang="fr-FR" sz="1600" dirty="0" smtClean="0"/>
              <a:t> </a:t>
            </a:r>
            <a:r>
              <a:rPr lang="fr-FR" sz="1600" dirty="0" err="1" smtClean="0"/>
              <a:t>cooperation</a:t>
            </a:r>
            <a:r>
              <a:rPr lang="fr-FR" sz="1600" dirty="0" smtClean="0"/>
              <a:t>,  Agro action allemande,  national NGO</a:t>
            </a:r>
          </a:p>
          <a:p>
            <a:pPr marL="0" indent="0">
              <a:buNone/>
            </a:pPr>
            <a:r>
              <a:rPr lang="fr-FR" sz="1600" dirty="0" smtClean="0"/>
              <a:t>Program Manager  at FAO Madagascar </a:t>
            </a:r>
            <a:r>
              <a:rPr lang="fr-FR" sz="1600" dirty="0" smtClean="0"/>
              <a:t> to </a:t>
            </a:r>
            <a:r>
              <a:rPr lang="fr-FR" sz="1600" dirty="0" err="1" smtClean="0"/>
              <a:t>now</a:t>
            </a:r>
            <a:endParaRPr lang="fr-FR" sz="1600" dirty="0"/>
          </a:p>
          <a:p>
            <a:r>
              <a:rPr lang="en-US" sz="1600" dirty="0"/>
              <a:t>Elaboration of programs </a:t>
            </a:r>
            <a:r>
              <a:rPr lang="en-US" sz="1600" dirty="0" smtClean="0"/>
              <a:t>(</a:t>
            </a:r>
            <a:r>
              <a:rPr lang="en-US" sz="1600" dirty="0" err="1" smtClean="0"/>
              <a:t>Emmergency</a:t>
            </a:r>
            <a:r>
              <a:rPr lang="en-US" sz="1600" dirty="0" smtClean="0"/>
              <a:t>, Resilience, peace building, …), national </a:t>
            </a:r>
            <a:r>
              <a:rPr lang="en-US" sz="1600" dirty="0"/>
              <a:t>frameworks </a:t>
            </a:r>
            <a:r>
              <a:rPr lang="en-US" sz="1600" dirty="0" smtClean="0"/>
              <a:t>( Country </a:t>
            </a:r>
            <a:r>
              <a:rPr lang="en-US" sz="1600" dirty="0"/>
              <a:t>Programming Framework, CSA Scaling-up Strategy, </a:t>
            </a:r>
            <a:r>
              <a:rPr lang="en-US" sz="1600" dirty="0" smtClean="0"/>
              <a:t>Resilience strategy, </a:t>
            </a:r>
            <a:r>
              <a:rPr lang="en-US" sz="1600" dirty="0"/>
              <a:t>...) </a:t>
            </a:r>
          </a:p>
          <a:p>
            <a:r>
              <a:rPr lang="en-US" sz="1600" dirty="0" smtClean="0"/>
              <a:t>Coordination programs </a:t>
            </a:r>
            <a:r>
              <a:rPr lang="en-US" sz="1600" dirty="0"/>
              <a:t>and projects </a:t>
            </a:r>
            <a:r>
              <a:rPr lang="en-US" sz="1600" dirty="0" smtClean="0"/>
              <a:t>: planning, </a:t>
            </a:r>
            <a:r>
              <a:rPr lang="en-US" sz="1600" dirty="0"/>
              <a:t>monitoring and evaluation capitalization </a:t>
            </a:r>
            <a:r>
              <a:rPr lang="en-US" sz="1600" dirty="0" smtClean="0"/>
              <a:t>,</a:t>
            </a:r>
            <a:endParaRPr lang="en-US" sz="1600" dirty="0"/>
          </a:p>
          <a:p>
            <a:r>
              <a:rPr lang="en-US" sz="1600" dirty="0" smtClean="0"/>
              <a:t>Technical </a:t>
            </a:r>
            <a:r>
              <a:rPr lang="en-US" sz="1600" dirty="0"/>
              <a:t>support for the implementation of </a:t>
            </a:r>
            <a:r>
              <a:rPr lang="en-US" sz="1600" dirty="0" smtClean="0"/>
              <a:t> projects</a:t>
            </a:r>
          </a:p>
          <a:p>
            <a:r>
              <a:rPr lang="fr-FR" sz="1600" dirty="0" err="1" smtClean="0"/>
              <a:t>Livestock</a:t>
            </a:r>
            <a:r>
              <a:rPr lang="fr-FR" sz="1600" dirty="0" smtClean="0"/>
              <a:t>, agrobusiness </a:t>
            </a:r>
            <a:r>
              <a:rPr lang="fr-FR" sz="1600" dirty="0"/>
              <a:t>Focal Point </a:t>
            </a:r>
          </a:p>
          <a:p>
            <a:r>
              <a:rPr lang="en-US" sz="1600" dirty="0" smtClean="0"/>
              <a:t>Development </a:t>
            </a:r>
            <a:r>
              <a:rPr lang="en-US" sz="1600" dirty="0"/>
              <a:t>of partnership (government</a:t>
            </a:r>
            <a:r>
              <a:rPr lang="en-US" sz="1600" dirty="0" smtClean="0"/>
              <a:t>,, </a:t>
            </a:r>
            <a:r>
              <a:rPr lang="en-US" sz="1600" dirty="0"/>
              <a:t>...) </a:t>
            </a:r>
          </a:p>
          <a:p>
            <a:pPr marL="0" indent="0">
              <a:buNone/>
            </a:pPr>
            <a:r>
              <a:rPr lang="fr-FR" sz="1600" dirty="0"/>
              <a:t>	</a:t>
            </a:r>
          </a:p>
          <a:p>
            <a:endParaRPr lang="it-IT" sz="16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2483922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interests</a:t>
            </a:r>
            <a:r>
              <a:rPr lang="it-IT" sz="2800" b="1" dirty="0">
                <a:latin typeface="+mn-lt"/>
              </a:rPr>
              <a:t> (</a:t>
            </a:r>
            <a:r>
              <a:rPr lang="it-IT" sz="2800" b="1" dirty="0" err="1" smtClean="0">
                <a:latin typeface="+mn-lt"/>
              </a:rPr>
              <a:t>volunteer</a:t>
            </a:r>
            <a:r>
              <a:rPr lang="it-IT" sz="2800" b="1" dirty="0" smtClean="0">
                <a:latin typeface="+mn-lt"/>
              </a:rPr>
              <a:t>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Swimming</a:t>
            </a:r>
          </a:p>
          <a:p>
            <a:r>
              <a:rPr lang="it-IT" dirty="0" smtClean="0"/>
              <a:t>Playing cards</a:t>
            </a:r>
          </a:p>
          <a:p>
            <a:r>
              <a:rPr lang="it-IT" dirty="0" smtClean="0"/>
              <a:t>Volunteer work 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3777672" y="8690"/>
            <a:ext cx="5366327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project 	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4886" y="1070919"/>
            <a:ext cx="7930464" cy="51060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Project title</a:t>
            </a:r>
            <a:r>
              <a:rPr lang="en-US" sz="1600" dirty="0" smtClean="0"/>
              <a:t>: </a:t>
            </a:r>
            <a:r>
              <a:rPr lang="en-US" sz="1600" b="1" dirty="0" smtClean="0"/>
              <a:t>Supporting </a:t>
            </a:r>
            <a:r>
              <a:rPr lang="en-US" sz="1600" b="1" dirty="0"/>
              <a:t>endogenous mechanisms for community dialogue and improvement of the economic conditions of vulnerable </a:t>
            </a:r>
            <a:r>
              <a:rPr lang="en-US" sz="1600" b="1" dirty="0" smtClean="0"/>
              <a:t>populations </a:t>
            </a:r>
            <a:r>
              <a:rPr lang="en-GB" sz="1600" b="1" dirty="0"/>
              <a:t>in two regions of southern Madagascar, </a:t>
            </a:r>
            <a:r>
              <a:rPr lang="en-GB" sz="1600" b="1" dirty="0" err="1"/>
              <a:t>Anosy</a:t>
            </a:r>
            <a:r>
              <a:rPr lang="en-GB" sz="1600" b="1" dirty="0"/>
              <a:t> and </a:t>
            </a:r>
            <a:r>
              <a:rPr lang="en-GB" sz="1600" b="1" dirty="0" err="1"/>
              <a:t>Androy</a:t>
            </a:r>
            <a:r>
              <a:rPr lang="en-GB" sz="1600" b="1" dirty="0" smtClean="0"/>
              <a:t>.</a:t>
            </a:r>
          </a:p>
          <a:p>
            <a:pPr marL="0" indent="0">
              <a:buNone/>
            </a:pPr>
            <a:r>
              <a:rPr lang="en-GB" sz="1600" b="1" dirty="0" smtClean="0"/>
              <a:t>Location</a:t>
            </a:r>
            <a:r>
              <a:rPr lang="en-GB" sz="1600" dirty="0" smtClean="0"/>
              <a:t> </a:t>
            </a:r>
            <a:r>
              <a:rPr lang="en-GB" sz="1600" dirty="0" smtClean="0"/>
              <a:t>: south Est of Madagascar </a:t>
            </a:r>
            <a:r>
              <a:rPr lang="en-GB" sz="1600" dirty="0" err="1" smtClean="0"/>
              <a:t>Tsivory</a:t>
            </a:r>
            <a:r>
              <a:rPr lang="en-GB" sz="1600" dirty="0" smtClean="0"/>
              <a:t> and </a:t>
            </a:r>
            <a:r>
              <a:rPr lang="en-GB" sz="1600" dirty="0" err="1" smtClean="0"/>
              <a:t>Betroka</a:t>
            </a:r>
            <a:r>
              <a:rPr lang="en-GB" sz="1600" dirty="0" smtClean="0"/>
              <a:t>, 8000 </a:t>
            </a:r>
            <a:r>
              <a:rPr lang="en-US" sz="1600" dirty="0" smtClean="0"/>
              <a:t>beneficiaries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b="1" dirty="0" smtClean="0"/>
              <a:t>Objectives</a:t>
            </a:r>
            <a:r>
              <a:rPr lang="en-GB" sz="1600" b="1" dirty="0" smtClean="0"/>
              <a:t>: </a:t>
            </a:r>
          </a:p>
          <a:p>
            <a:r>
              <a:rPr lang="en-US" sz="1600" dirty="0" smtClean="0"/>
              <a:t>To build </a:t>
            </a:r>
            <a:r>
              <a:rPr lang="en-US" sz="1600" dirty="0"/>
              <a:t>community dialogue by reactivating endogenous mechanisms, strengthening livelihoods and promoting behavioral change for peace</a:t>
            </a:r>
            <a:endParaRPr lang="en-GB" sz="1600" dirty="0"/>
          </a:p>
          <a:p>
            <a:r>
              <a:rPr lang="en-GB" sz="1600" dirty="0" smtClean="0"/>
              <a:t>To </a:t>
            </a:r>
            <a:r>
              <a:rPr lang="en-GB" sz="1600" dirty="0"/>
              <a:t>strengthen social cohesion and peace through dialogue and integrate marginalized communities, in particular women and youth into socio-economic activities, to prevent conflicts and reduce their vulnerability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endParaRPr lang="it-IT" sz="1400" b="1" dirty="0" smtClean="0"/>
          </a:p>
          <a:p>
            <a:pPr marL="0" indent="0">
              <a:buNone/>
            </a:pPr>
            <a:r>
              <a:rPr lang="it-IT" sz="1400" b="1" dirty="0" smtClean="0"/>
              <a:t>Expected results</a:t>
            </a:r>
            <a:endParaRPr lang="it-IT" sz="1400" b="1" dirty="0"/>
          </a:p>
          <a:p>
            <a:pPr lvl="1"/>
            <a:r>
              <a:rPr lang="en-US" sz="1200" dirty="0" smtClean="0"/>
              <a:t>Social </a:t>
            </a:r>
            <a:r>
              <a:rPr lang="en-US" sz="1200" dirty="0"/>
              <a:t>cohesion and peace support for the population is strengthened through the promotion of endogenous mechanisms for community dialogue.</a:t>
            </a:r>
          </a:p>
          <a:p>
            <a:pPr lvl="1"/>
            <a:r>
              <a:rPr lang="en-US" sz="1200" dirty="0" smtClean="0"/>
              <a:t>Marginalized </a:t>
            </a:r>
            <a:r>
              <a:rPr lang="en-US" sz="1200" dirty="0"/>
              <a:t>communities, women and youth are integrated into socio-economic dynamics and strengthen their participation in conflict prevention and peacebuilding, thus reducing their vulnerability to enlistment in conflict groups </a:t>
            </a:r>
            <a:r>
              <a:rPr lang="en-US" sz="1200" dirty="0" err="1"/>
              <a:t>dahalo</a:t>
            </a:r>
            <a:r>
              <a:rPr lang="en-US" sz="1200" dirty="0"/>
              <a:t> / </a:t>
            </a:r>
            <a:r>
              <a:rPr lang="en-US" sz="1200" dirty="0" err="1"/>
              <a:t>malaso</a:t>
            </a:r>
            <a:r>
              <a:rPr lang="en-GB" sz="1200" dirty="0" smtClean="0"/>
              <a:t> </a:t>
            </a:r>
          </a:p>
          <a:p>
            <a:pPr lvl="1"/>
            <a:endParaRPr lang="en-GB" sz="1200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GB" sz="1200" b="1" i="1" dirty="0" smtClean="0"/>
              <a:t>Implemented by FAO, UNFPA, UNESCO, UNCDF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1400" b="1" dirty="0" smtClean="0"/>
              <a:t>FAO's </a:t>
            </a:r>
            <a:r>
              <a:rPr lang="en-US" sz="1400" b="1" dirty="0"/>
              <a:t>contribution to this project is based on stabilizing the dynamics of tensions and conflicts through agro-pastoral support, particularly by improving the incomes of the beneficiaries by increasing their productivity in farming systems, and improving market access</a:t>
            </a:r>
            <a:endParaRPr lang="en-GB" sz="1400" b="1" dirty="0"/>
          </a:p>
          <a:p>
            <a:pPr lvl="1"/>
            <a:endParaRPr lang="en-GB" sz="1200" dirty="0" smtClean="0"/>
          </a:p>
          <a:p>
            <a:endParaRPr lang="it-IT" sz="1400" dirty="0"/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898" y="0"/>
            <a:ext cx="32273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28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Strategies and activities	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4509" y="1125409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b="1" dirty="0" smtClean="0"/>
              <a:t>Strategies/approaches </a:t>
            </a:r>
          </a:p>
          <a:p>
            <a:r>
              <a:rPr lang="en-GB" sz="1400" dirty="0" smtClean="0"/>
              <a:t>Improvement </a:t>
            </a:r>
            <a:r>
              <a:rPr lang="en-GB" sz="1400" dirty="0"/>
              <a:t>of the resilience of livelihoods, training on agro pastoral techniques, production and post-harvest operations </a:t>
            </a:r>
          </a:p>
          <a:p>
            <a:r>
              <a:rPr lang="en-GB" sz="1400" dirty="0" smtClean="0"/>
              <a:t>Farmer Business School  model</a:t>
            </a:r>
          </a:p>
          <a:p>
            <a:r>
              <a:rPr lang="en-US" sz="1400" dirty="0"/>
              <a:t>Value chain </a:t>
            </a:r>
            <a:r>
              <a:rPr lang="en-US" sz="1400" dirty="0" smtClean="0"/>
              <a:t>development</a:t>
            </a:r>
            <a:endParaRPr lang="en-US" sz="1400" dirty="0"/>
          </a:p>
          <a:p>
            <a:pPr marL="228600" lvl="1">
              <a:spcBef>
                <a:spcPts val="1000"/>
              </a:spcBef>
            </a:pPr>
            <a:r>
              <a:rPr lang="en-US" sz="1400" dirty="0" smtClean="0"/>
              <a:t>partnership development</a:t>
            </a:r>
          </a:p>
          <a:p>
            <a:pPr marL="228600" lvl="1">
              <a:spcBef>
                <a:spcPts val="1000"/>
              </a:spcBef>
            </a:pPr>
            <a:r>
              <a:rPr lang="en-US" sz="1400" dirty="0" smtClean="0"/>
              <a:t>Introductions </a:t>
            </a:r>
            <a:r>
              <a:rPr lang="en-US" sz="1400" dirty="0"/>
              <a:t>of new technologies and good practices from elsewhere</a:t>
            </a:r>
          </a:p>
          <a:p>
            <a:r>
              <a:rPr lang="en-US" sz="1400" dirty="0" smtClean="0"/>
              <a:t>Capitalization </a:t>
            </a:r>
            <a:r>
              <a:rPr lang="en-US" sz="1400" dirty="0"/>
              <a:t>of learning </a:t>
            </a:r>
            <a:endParaRPr lang="en-US" sz="1400" dirty="0" smtClean="0"/>
          </a:p>
          <a:p>
            <a:r>
              <a:rPr lang="en-US" sz="1400" dirty="0"/>
              <a:t>Proximity </a:t>
            </a:r>
            <a:r>
              <a:rPr lang="en-US" sz="1400" dirty="0" smtClean="0"/>
              <a:t>support and valorization </a:t>
            </a:r>
            <a:r>
              <a:rPr lang="en-US" sz="1400" dirty="0"/>
              <a:t>of local competence</a:t>
            </a:r>
          </a:p>
          <a:p>
            <a:pPr marL="0" indent="0">
              <a:buNone/>
            </a:pPr>
            <a:endParaRPr lang="it-IT" sz="1400" dirty="0" smtClean="0"/>
          </a:p>
          <a:p>
            <a:endParaRPr lang="it-IT" sz="1400" dirty="0"/>
          </a:p>
        </p:txBody>
      </p:sp>
      <p:sp>
        <p:nvSpPr>
          <p:cNvPr id="4" name="Rectangle 3"/>
          <p:cNvSpPr/>
          <p:nvPr/>
        </p:nvSpPr>
        <p:spPr>
          <a:xfrm>
            <a:off x="2193635" y="4713008"/>
            <a:ext cx="56018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Giving  alternative  activities: income </a:t>
            </a:r>
            <a:r>
              <a:rPr lang="en-US" b="1" dirty="0" err="1" smtClean="0"/>
              <a:t>generarating</a:t>
            </a:r>
            <a:r>
              <a:rPr lang="en-US" b="1" dirty="0" smtClean="0"/>
              <a:t>, management of the natural resources,</a:t>
            </a:r>
          </a:p>
          <a:p>
            <a:endParaRPr lang="en-US" b="1" dirty="0" smtClean="0"/>
          </a:p>
          <a:p>
            <a:r>
              <a:rPr lang="en-US" b="1" dirty="0" err="1" smtClean="0"/>
              <a:t>Bioconomy</a:t>
            </a:r>
            <a:r>
              <a:rPr lang="en-US" b="1" dirty="0" smtClean="0"/>
              <a:t> / circular economy </a:t>
            </a:r>
            <a:r>
              <a:rPr lang="en-US" b="1" dirty="0" smtClean="0"/>
              <a:t>? How to involve rural community/producer in the process??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07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Activities	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067744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b="1" dirty="0" smtClean="0"/>
              <a:t>A</a:t>
            </a:r>
            <a:r>
              <a:rPr lang="it-IT" sz="1900" b="1" dirty="0" smtClean="0"/>
              <a:t>ctivities</a:t>
            </a:r>
          </a:p>
          <a:p>
            <a:pPr marL="228600" lvl="2">
              <a:spcBef>
                <a:spcPts val="1000"/>
              </a:spcBef>
            </a:pPr>
            <a:r>
              <a:rPr lang="en-US" sz="1900" dirty="0" smtClean="0"/>
              <a:t>Identification of beneficiaries and the main value chains</a:t>
            </a:r>
          </a:p>
          <a:p>
            <a:pPr marL="228600" lvl="2">
              <a:spcBef>
                <a:spcPts val="1000"/>
              </a:spcBef>
            </a:pPr>
            <a:r>
              <a:rPr lang="en-US" sz="1900" dirty="0" smtClean="0"/>
              <a:t>Provision of agricultural inputs, small equipment and irrigation, seeds, livestock, feeds, vaccine / </a:t>
            </a:r>
            <a:r>
              <a:rPr lang="en-US" sz="1900" dirty="0" err="1" smtClean="0"/>
              <a:t>deworming</a:t>
            </a:r>
            <a:r>
              <a:rPr lang="en-US" sz="1900" dirty="0" smtClean="0"/>
              <a:t>, storage and processing tools </a:t>
            </a:r>
          </a:p>
          <a:p>
            <a:pPr marL="228600" lvl="2">
              <a:spcBef>
                <a:spcPts val="1000"/>
              </a:spcBef>
            </a:pPr>
            <a:r>
              <a:rPr lang="en-US" sz="1900" dirty="0" smtClean="0"/>
              <a:t>strengthen the production capacities of the target groups by training and adoption of agro-pastoral techniques resilient to climate change .</a:t>
            </a:r>
          </a:p>
          <a:p>
            <a:pPr marL="228600" lvl="2">
              <a:spcBef>
                <a:spcPts val="1000"/>
              </a:spcBef>
            </a:pPr>
            <a:r>
              <a:rPr lang="en-US" sz="1900" dirty="0" smtClean="0"/>
              <a:t>Reinforce capacity of target groups on post-harvest technology including storage and processing</a:t>
            </a:r>
          </a:p>
          <a:p>
            <a:pPr marL="228600" lvl="2">
              <a:spcBef>
                <a:spcPts val="1000"/>
              </a:spcBef>
            </a:pPr>
            <a:r>
              <a:rPr lang="en-US" sz="1900" dirty="0" smtClean="0"/>
              <a:t>Linking target group products with the market</a:t>
            </a:r>
          </a:p>
          <a:p>
            <a:pPr marL="228600" lvl="2">
              <a:spcBef>
                <a:spcPts val="1000"/>
              </a:spcBef>
            </a:pPr>
            <a:r>
              <a:rPr lang="en-US" sz="1900" dirty="0" smtClean="0"/>
              <a:t>Strengthen management skills</a:t>
            </a:r>
          </a:p>
          <a:p>
            <a:pPr marL="228600" lvl="2">
              <a:spcBef>
                <a:spcPts val="1000"/>
              </a:spcBef>
            </a:pPr>
            <a:r>
              <a:rPr lang="en-US" sz="1900" dirty="0" smtClean="0"/>
              <a:t>Support for vocational training, engineering, equipment, support and training for rural trades</a:t>
            </a:r>
            <a:endParaRPr lang="en-GB" sz="1900" dirty="0" smtClean="0"/>
          </a:p>
          <a:p>
            <a:pPr marL="0" indent="0"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 </a:t>
            </a:r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it-IT" sz="1600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76121911"/>
              </p:ext>
            </p:extLst>
          </p:nvPr>
        </p:nvGraphicFramePr>
        <p:xfrm>
          <a:off x="1567511" y="4785507"/>
          <a:ext cx="1914802" cy="1434542"/>
        </p:xfrm>
        <a:graphic>
          <a:graphicData uri="http://schemas.openxmlformats.org/presentationml/2006/ole">
            <p:oleObj spid="_x0000_s1032" name="Image bitmap" r:id="rId3" imgW="2066667" imgH="1552792" progId="PBrush">
              <p:embed/>
            </p:oleObj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52770344"/>
              </p:ext>
            </p:extLst>
          </p:nvPr>
        </p:nvGraphicFramePr>
        <p:xfrm>
          <a:off x="3544589" y="4785507"/>
          <a:ext cx="1900140" cy="1434542"/>
        </p:xfrm>
        <a:graphic>
          <a:graphicData uri="http://schemas.openxmlformats.org/presentationml/2006/ole">
            <p:oleObj spid="_x0000_s1033" name="Image bitmap" r:id="rId4" imgW="2457143" imgH="1848108" progId="PBrush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70178" y="4323707"/>
            <a:ext cx="5984299" cy="4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91707312"/>
              </p:ext>
            </p:extLst>
          </p:nvPr>
        </p:nvGraphicFramePr>
        <p:xfrm>
          <a:off x="5507005" y="4785508"/>
          <a:ext cx="1908452" cy="1434541"/>
        </p:xfrm>
        <a:graphic>
          <a:graphicData uri="http://schemas.openxmlformats.org/presentationml/2006/ole">
            <p:oleObj spid="_x0000_s1034" name="Image bitmap" r:id="rId5" imgW="2457143" imgH="1848108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451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8255" y="2618799"/>
            <a:ext cx="3168072" cy="1325563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Misaotra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pic>
        <p:nvPicPr>
          <p:cNvPr id="20482" name="Picture 2" descr="RÃ©sultat de recherche d'images pour &quot;madagascar high spo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88" y="2105892"/>
            <a:ext cx="3543049" cy="2653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2263</TotalTime>
  <Words>545</Words>
  <Application>Microsoft Office PowerPoint</Application>
  <PresentationFormat>Affichage à l'écran (4:3)</PresentationFormat>
  <Paragraphs>68</Paragraphs>
  <Slides>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Tema di Office</vt:lpstr>
      <vt:lpstr>Image bitmap</vt:lpstr>
      <vt:lpstr>Diapositive 1</vt:lpstr>
      <vt:lpstr>Diapositive 2</vt:lpstr>
      <vt:lpstr>Diapositive 3</vt:lpstr>
      <vt:lpstr>Diapositive 4</vt:lpstr>
      <vt:lpstr>Diapositive 5</vt:lpstr>
      <vt:lpstr>Diapositive 6</vt:lpstr>
      <vt:lpstr>Misaotra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randt_000</cp:lastModifiedBy>
  <cp:revision>112</cp:revision>
  <dcterms:created xsi:type="dcterms:W3CDTF">2014-07-05T09:11:12Z</dcterms:created>
  <dcterms:modified xsi:type="dcterms:W3CDTF">2018-06-19T13:58:13Z</dcterms:modified>
</cp:coreProperties>
</file>