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58" r:id="rId4"/>
    <p:sldId id="278" r:id="rId5"/>
    <p:sldId id="277" r:id="rId6"/>
    <p:sldId id="259" r:id="rId7"/>
    <p:sldId id="292" r:id="rId8"/>
    <p:sldId id="260" r:id="rId9"/>
    <p:sldId id="275" r:id="rId10"/>
    <p:sldId id="287" r:id="rId11"/>
    <p:sldId id="289" r:id="rId12"/>
    <p:sldId id="305" r:id="rId13"/>
    <p:sldId id="304" r:id="rId14"/>
    <p:sldId id="282" r:id="rId15"/>
    <p:sldId id="300" r:id="rId16"/>
    <p:sldId id="283" r:id="rId17"/>
    <p:sldId id="303" r:id="rId18"/>
    <p:sldId id="284" r:id="rId19"/>
    <p:sldId id="301" r:id="rId20"/>
    <p:sldId id="285" r:id="rId21"/>
    <p:sldId id="295" r:id="rId22"/>
    <p:sldId id="294" r:id="rId23"/>
    <p:sldId id="290" r:id="rId24"/>
    <p:sldId id="297" r:id="rId25"/>
    <p:sldId id="296" r:id="rId26"/>
    <p:sldId id="291" r:id="rId27"/>
    <p:sldId id="298" r:id="rId28"/>
    <p:sldId id="262" r:id="rId29"/>
    <p:sldId id="302" r:id="rId30"/>
    <p:sldId id="280" r:id="rId31"/>
    <p:sldId id="279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1" autoAdjust="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cuments\MIT\Doctoral%20Thesis%202015-2018\Documents%202016%20-%202018\cuadros%20comparativ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'comp econ'!$A$4</c:f>
              <c:strCache>
                <c:ptCount val="1"/>
                <c:pt idx="0">
                  <c:v>Costa Rica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Ref>
              <c:f>'comp econ'!$B$3:$O$3</c:f>
              <c:numCache>
                <c:formatCode>General</c:formatCode>
                <c:ptCount val="1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'comp econ'!$B$4:$O$4</c:f>
              <c:numCache>
                <c:formatCode>General</c:formatCode>
                <c:ptCount val="14"/>
                <c:pt idx="0">
                  <c:v>8</c:v>
                </c:pt>
                <c:pt idx="1">
                  <c:v>14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</c:ser>
        <c:ser>
          <c:idx val="1"/>
          <c:order val="1"/>
          <c:tx>
            <c:strRef>
              <c:f>'comp econ'!$A$5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numRef>
              <c:f>'comp econ'!$B$3:$O$3</c:f>
              <c:numCache>
                <c:formatCode>General</c:formatCode>
                <c:ptCount val="1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'comp econ'!$B$5:$O$5</c:f>
              <c:numCache>
                <c:formatCode>General</c:formatCode>
                <c:ptCount val="14"/>
                <c:pt idx="0">
                  <c:v>16</c:v>
                </c:pt>
                <c:pt idx="1">
                  <c:v>12</c:v>
                </c:pt>
                <c:pt idx="2">
                  <c:v>19</c:v>
                </c:pt>
                <c:pt idx="3">
                  <c:v>16</c:v>
                </c:pt>
                <c:pt idx="4">
                  <c:v>13</c:v>
                </c:pt>
                <c:pt idx="5">
                  <c:v>11</c:v>
                </c:pt>
                <c:pt idx="6">
                  <c:v>12</c:v>
                </c:pt>
                <c:pt idx="7">
                  <c:v>10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10</c:v>
                </c:pt>
                <c:pt idx="12">
                  <c:v>9</c:v>
                </c:pt>
                <c:pt idx="13">
                  <c:v>9</c:v>
                </c:pt>
              </c:numCache>
            </c:numRef>
          </c:val>
        </c:ser>
        <c:gapWidth val="300"/>
        <c:axId val="73620480"/>
        <c:axId val="74056448"/>
      </c:barChart>
      <c:catAx>
        <c:axId val="73620480"/>
        <c:scaling>
          <c:orientation val="minMax"/>
        </c:scaling>
        <c:axPos val="b"/>
        <c:numFmt formatCode="General" sourceLinked="1"/>
        <c:majorTickMark val="none"/>
        <c:tickLblPos val="nextTo"/>
        <c:crossAx val="74056448"/>
        <c:crosses val="autoZero"/>
        <c:auto val="1"/>
        <c:lblAlgn val="ctr"/>
        <c:lblOffset val="100"/>
      </c:catAx>
      <c:valAx>
        <c:axId val="74056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/>
        </c:title>
        <c:numFmt formatCode="General" sourceLinked="1"/>
        <c:tickLblPos val="nextTo"/>
        <c:crossAx val="7362048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89144-9192-4542-BF11-B56D4E1B711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F187A0-D0AF-4060-81C7-1805981789E2}">
      <dgm:prSet phldrT="[Text]"/>
      <dgm:spPr/>
      <dgm:t>
        <a:bodyPr/>
        <a:lstStyle/>
        <a:p>
          <a:r>
            <a:rPr lang="en-US" dirty="0" smtClean="0"/>
            <a:t>Agenda setting</a:t>
          </a:r>
          <a:endParaRPr lang="en-US" dirty="0"/>
        </a:p>
      </dgm:t>
    </dgm:pt>
    <dgm:pt modelId="{AD950C9A-5900-4F92-9C2F-B4BB28DEA058}" type="parTrans" cxnId="{4BDCF962-DAF5-45A0-AA18-1A2ACFACBA98}">
      <dgm:prSet/>
      <dgm:spPr/>
      <dgm:t>
        <a:bodyPr/>
        <a:lstStyle/>
        <a:p>
          <a:endParaRPr lang="en-US"/>
        </a:p>
      </dgm:t>
    </dgm:pt>
    <dgm:pt modelId="{33813AB2-DE3B-4647-8729-67E1CDE70A51}" type="sibTrans" cxnId="{4BDCF962-DAF5-45A0-AA18-1A2ACFACBA98}">
      <dgm:prSet/>
      <dgm:spPr/>
      <dgm:t>
        <a:bodyPr/>
        <a:lstStyle/>
        <a:p>
          <a:endParaRPr lang="en-US"/>
        </a:p>
      </dgm:t>
    </dgm:pt>
    <dgm:pt modelId="{D57556F6-A614-47C8-9DA9-54FC1135399D}">
      <dgm:prSet phldrT="[Text]"/>
      <dgm:spPr/>
      <dgm:t>
        <a:bodyPr/>
        <a:lstStyle/>
        <a:p>
          <a:r>
            <a:rPr lang="en-US" dirty="0" smtClean="0"/>
            <a:t>Policy formulation</a:t>
          </a:r>
          <a:endParaRPr lang="en-US" dirty="0"/>
        </a:p>
      </dgm:t>
    </dgm:pt>
    <dgm:pt modelId="{302AE6A6-C14A-4D45-8346-FBFED7806370}" type="parTrans" cxnId="{539B0DD7-F00D-4574-AE03-DA4EEDE85165}">
      <dgm:prSet/>
      <dgm:spPr/>
      <dgm:t>
        <a:bodyPr/>
        <a:lstStyle/>
        <a:p>
          <a:endParaRPr lang="en-US"/>
        </a:p>
      </dgm:t>
    </dgm:pt>
    <dgm:pt modelId="{ABE9B0E4-30C1-4548-BA04-26A0DF5BAB46}" type="sibTrans" cxnId="{539B0DD7-F00D-4574-AE03-DA4EEDE85165}">
      <dgm:prSet/>
      <dgm:spPr/>
      <dgm:t>
        <a:bodyPr/>
        <a:lstStyle/>
        <a:p>
          <a:endParaRPr lang="en-US"/>
        </a:p>
      </dgm:t>
    </dgm:pt>
    <dgm:pt modelId="{FC324C58-6B3B-49DB-AB89-2BB3DBC61494}">
      <dgm:prSet phldrT="[Text]"/>
      <dgm:spPr/>
      <dgm:t>
        <a:bodyPr/>
        <a:lstStyle/>
        <a:p>
          <a:r>
            <a:rPr lang="en-US" dirty="0" smtClean="0"/>
            <a:t>Policy</a:t>
          </a:r>
        </a:p>
        <a:p>
          <a:r>
            <a:rPr lang="en-US" dirty="0" smtClean="0"/>
            <a:t>adoption</a:t>
          </a:r>
          <a:endParaRPr lang="en-US" dirty="0"/>
        </a:p>
      </dgm:t>
    </dgm:pt>
    <dgm:pt modelId="{3F0C2346-097D-4696-928C-F1506F5C4FB9}" type="parTrans" cxnId="{480EB729-55EC-4052-8B34-1DC5B9B484DF}">
      <dgm:prSet/>
      <dgm:spPr/>
      <dgm:t>
        <a:bodyPr/>
        <a:lstStyle/>
        <a:p>
          <a:endParaRPr lang="en-US"/>
        </a:p>
      </dgm:t>
    </dgm:pt>
    <dgm:pt modelId="{9693FDE6-6A04-46BB-87FD-561C1B0F8579}" type="sibTrans" cxnId="{480EB729-55EC-4052-8B34-1DC5B9B484DF}">
      <dgm:prSet/>
      <dgm:spPr/>
      <dgm:t>
        <a:bodyPr/>
        <a:lstStyle/>
        <a:p>
          <a:endParaRPr lang="en-US"/>
        </a:p>
      </dgm:t>
    </dgm:pt>
    <dgm:pt modelId="{D83395AB-0E16-44CE-9B2D-4CF0BB80AF42}" type="pres">
      <dgm:prSet presAssocID="{F3C89144-9192-4542-BF11-B56D4E1B711D}" presName="CompostProcess" presStyleCnt="0">
        <dgm:presLayoutVars>
          <dgm:dir/>
          <dgm:resizeHandles val="exact"/>
        </dgm:presLayoutVars>
      </dgm:prSet>
      <dgm:spPr/>
    </dgm:pt>
    <dgm:pt modelId="{7DEE46CA-2563-4968-BC58-1FE299E2A1CB}" type="pres">
      <dgm:prSet presAssocID="{F3C89144-9192-4542-BF11-B56D4E1B711D}" presName="arrow" presStyleLbl="bgShp" presStyleIdx="0" presStyleCnt="1"/>
      <dgm:spPr/>
    </dgm:pt>
    <dgm:pt modelId="{F0AF7682-B421-4157-B313-72438483D44F}" type="pres">
      <dgm:prSet presAssocID="{F3C89144-9192-4542-BF11-B56D4E1B711D}" presName="linearProcess" presStyleCnt="0"/>
      <dgm:spPr/>
    </dgm:pt>
    <dgm:pt modelId="{B423A15A-F835-4914-933E-DC5A5CC64AF0}" type="pres">
      <dgm:prSet presAssocID="{BDF187A0-D0AF-4060-81C7-1805981789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2C2E1-5214-47F0-8E51-4D4F9BA68C5A}" type="pres">
      <dgm:prSet presAssocID="{33813AB2-DE3B-4647-8729-67E1CDE70A51}" presName="sibTrans" presStyleCnt="0"/>
      <dgm:spPr/>
    </dgm:pt>
    <dgm:pt modelId="{640154EA-4890-4836-8989-BFC906CCDA9B}" type="pres">
      <dgm:prSet presAssocID="{D57556F6-A614-47C8-9DA9-54FC1135399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9E5C9-A177-48A9-9E9C-DB7265477B31}" type="pres">
      <dgm:prSet presAssocID="{ABE9B0E4-30C1-4548-BA04-26A0DF5BAB46}" presName="sibTrans" presStyleCnt="0"/>
      <dgm:spPr/>
    </dgm:pt>
    <dgm:pt modelId="{0BC685C1-7441-4F44-8DA8-2209AAE55E6A}" type="pres">
      <dgm:prSet presAssocID="{FC324C58-6B3B-49DB-AB89-2BB3DBC614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B30D1A-3F91-4BB2-92F3-351C355CE2FC}" type="presOf" srcId="{D57556F6-A614-47C8-9DA9-54FC1135399D}" destId="{640154EA-4890-4836-8989-BFC906CCDA9B}" srcOrd="0" destOrd="0" presId="urn:microsoft.com/office/officeart/2005/8/layout/hProcess9"/>
    <dgm:cxn modelId="{539B0DD7-F00D-4574-AE03-DA4EEDE85165}" srcId="{F3C89144-9192-4542-BF11-B56D4E1B711D}" destId="{D57556F6-A614-47C8-9DA9-54FC1135399D}" srcOrd="1" destOrd="0" parTransId="{302AE6A6-C14A-4D45-8346-FBFED7806370}" sibTransId="{ABE9B0E4-30C1-4548-BA04-26A0DF5BAB46}"/>
    <dgm:cxn modelId="{40922B0A-DCAA-4111-809C-0EC40A06FDE8}" type="presOf" srcId="{BDF187A0-D0AF-4060-81C7-1805981789E2}" destId="{B423A15A-F835-4914-933E-DC5A5CC64AF0}" srcOrd="0" destOrd="0" presId="urn:microsoft.com/office/officeart/2005/8/layout/hProcess9"/>
    <dgm:cxn modelId="{480EB729-55EC-4052-8B34-1DC5B9B484DF}" srcId="{F3C89144-9192-4542-BF11-B56D4E1B711D}" destId="{FC324C58-6B3B-49DB-AB89-2BB3DBC61494}" srcOrd="2" destOrd="0" parTransId="{3F0C2346-097D-4696-928C-F1506F5C4FB9}" sibTransId="{9693FDE6-6A04-46BB-87FD-561C1B0F8579}"/>
    <dgm:cxn modelId="{E066E431-533A-4F78-9711-0A205EC68D60}" type="presOf" srcId="{F3C89144-9192-4542-BF11-B56D4E1B711D}" destId="{D83395AB-0E16-44CE-9B2D-4CF0BB80AF42}" srcOrd="0" destOrd="0" presId="urn:microsoft.com/office/officeart/2005/8/layout/hProcess9"/>
    <dgm:cxn modelId="{C3175A61-51AC-4601-BF69-587283415EB6}" type="presOf" srcId="{FC324C58-6B3B-49DB-AB89-2BB3DBC61494}" destId="{0BC685C1-7441-4F44-8DA8-2209AAE55E6A}" srcOrd="0" destOrd="0" presId="urn:microsoft.com/office/officeart/2005/8/layout/hProcess9"/>
    <dgm:cxn modelId="{4BDCF962-DAF5-45A0-AA18-1A2ACFACBA98}" srcId="{F3C89144-9192-4542-BF11-B56D4E1B711D}" destId="{BDF187A0-D0AF-4060-81C7-1805981789E2}" srcOrd="0" destOrd="0" parTransId="{AD950C9A-5900-4F92-9C2F-B4BB28DEA058}" sibTransId="{33813AB2-DE3B-4647-8729-67E1CDE70A51}"/>
    <dgm:cxn modelId="{741BE262-354B-4F36-B846-61EE9B86092B}" type="presParOf" srcId="{D83395AB-0E16-44CE-9B2D-4CF0BB80AF42}" destId="{7DEE46CA-2563-4968-BC58-1FE299E2A1CB}" srcOrd="0" destOrd="0" presId="urn:microsoft.com/office/officeart/2005/8/layout/hProcess9"/>
    <dgm:cxn modelId="{46915199-30CB-44EE-BE61-1E59FA409645}" type="presParOf" srcId="{D83395AB-0E16-44CE-9B2D-4CF0BB80AF42}" destId="{F0AF7682-B421-4157-B313-72438483D44F}" srcOrd="1" destOrd="0" presId="urn:microsoft.com/office/officeart/2005/8/layout/hProcess9"/>
    <dgm:cxn modelId="{25FAC2D6-6E8E-4606-854A-240BCABF6C65}" type="presParOf" srcId="{F0AF7682-B421-4157-B313-72438483D44F}" destId="{B423A15A-F835-4914-933E-DC5A5CC64AF0}" srcOrd="0" destOrd="0" presId="urn:microsoft.com/office/officeart/2005/8/layout/hProcess9"/>
    <dgm:cxn modelId="{CE55789A-43DD-47A0-84AA-0D7B2DE81A6B}" type="presParOf" srcId="{F0AF7682-B421-4157-B313-72438483D44F}" destId="{DEC2C2E1-5214-47F0-8E51-4D4F9BA68C5A}" srcOrd="1" destOrd="0" presId="urn:microsoft.com/office/officeart/2005/8/layout/hProcess9"/>
    <dgm:cxn modelId="{49EABFDC-109E-46A8-999C-7A9B2B5D6E69}" type="presParOf" srcId="{F0AF7682-B421-4157-B313-72438483D44F}" destId="{640154EA-4890-4836-8989-BFC906CCDA9B}" srcOrd="2" destOrd="0" presId="urn:microsoft.com/office/officeart/2005/8/layout/hProcess9"/>
    <dgm:cxn modelId="{69B7DCD2-A302-4D16-B4D4-C99F98068153}" type="presParOf" srcId="{F0AF7682-B421-4157-B313-72438483D44F}" destId="{3BA9E5C9-A177-48A9-9E9C-DB7265477B31}" srcOrd="3" destOrd="0" presId="urn:microsoft.com/office/officeart/2005/8/layout/hProcess9"/>
    <dgm:cxn modelId="{16475B62-9CB9-40A4-A0E3-E7FA2FAA02B2}" type="presParOf" srcId="{F0AF7682-B421-4157-B313-72438483D44F}" destId="{0BC685C1-7441-4F44-8DA8-2209AAE55E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1C7D0-682B-452C-AA51-AF1D2CEFE0E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7D831-5A7E-499A-B972-3B37D0553158}">
      <dgm:prSet phldrT="[Text]"/>
      <dgm:spPr/>
      <dgm:t>
        <a:bodyPr/>
        <a:lstStyle/>
        <a:p>
          <a:r>
            <a:rPr lang="it-IT" dirty="0" smtClean="0"/>
            <a:t>Policy Mix</a:t>
          </a:r>
          <a:endParaRPr lang="en-US" dirty="0"/>
        </a:p>
      </dgm:t>
    </dgm:pt>
    <dgm:pt modelId="{FE85882A-3A10-4A31-9FF0-19883F5932F5}" type="parTrans" cxnId="{139A34C7-B984-4257-9EDD-B34FB32477C7}">
      <dgm:prSet/>
      <dgm:spPr/>
      <dgm:t>
        <a:bodyPr/>
        <a:lstStyle/>
        <a:p>
          <a:endParaRPr lang="en-US"/>
        </a:p>
      </dgm:t>
    </dgm:pt>
    <dgm:pt modelId="{3E2DAE41-4CA6-4970-9CA4-F741065C13BB}" type="sibTrans" cxnId="{139A34C7-B984-4257-9EDD-B34FB32477C7}">
      <dgm:prSet/>
      <dgm:spPr/>
      <dgm:t>
        <a:bodyPr/>
        <a:lstStyle/>
        <a:p>
          <a:endParaRPr lang="en-US"/>
        </a:p>
      </dgm:t>
    </dgm:pt>
    <dgm:pt modelId="{809B579F-A619-4347-87C9-CD2C6CD8D620}">
      <dgm:prSet phldrT="[Text]"/>
      <dgm:spPr/>
      <dgm:t>
        <a:bodyPr/>
        <a:lstStyle/>
        <a:p>
          <a:r>
            <a:rPr lang="it-IT" dirty="0" smtClean="0"/>
            <a:t>Regulation</a:t>
          </a:r>
          <a:endParaRPr lang="en-US" dirty="0"/>
        </a:p>
      </dgm:t>
    </dgm:pt>
    <dgm:pt modelId="{5D008907-29CE-40C1-B74E-5D0FD3A2536F}" type="parTrans" cxnId="{03FBD308-4814-47BB-BF82-42E4DD8EAFD5}">
      <dgm:prSet/>
      <dgm:spPr/>
      <dgm:t>
        <a:bodyPr/>
        <a:lstStyle/>
        <a:p>
          <a:endParaRPr lang="en-US"/>
        </a:p>
      </dgm:t>
    </dgm:pt>
    <dgm:pt modelId="{296ACE50-6939-4D6C-B1D2-ED55C8254684}" type="sibTrans" cxnId="{03FBD308-4814-47BB-BF82-42E4DD8EAFD5}">
      <dgm:prSet/>
      <dgm:spPr/>
      <dgm:t>
        <a:bodyPr/>
        <a:lstStyle/>
        <a:p>
          <a:endParaRPr lang="en-US"/>
        </a:p>
      </dgm:t>
    </dgm:pt>
    <dgm:pt modelId="{F8D4EAB5-B003-4436-A758-7F2CCBB54CC9}">
      <dgm:prSet phldrT="[Text]"/>
      <dgm:spPr/>
      <dgm:t>
        <a:bodyPr/>
        <a:lstStyle/>
        <a:p>
          <a:r>
            <a:rPr lang="it-IT" dirty="0" smtClean="0"/>
            <a:t>Institutions</a:t>
          </a:r>
          <a:endParaRPr lang="en-US" dirty="0"/>
        </a:p>
      </dgm:t>
    </dgm:pt>
    <dgm:pt modelId="{48D4059B-112E-4C53-8304-7CB8190F8724}" type="parTrans" cxnId="{31A5AE5B-4CDD-49C6-8DD9-84523DDC41CD}">
      <dgm:prSet/>
      <dgm:spPr/>
      <dgm:t>
        <a:bodyPr/>
        <a:lstStyle/>
        <a:p>
          <a:endParaRPr lang="en-US"/>
        </a:p>
      </dgm:t>
    </dgm:pt>
    <dgm:pt modelId="{02901B70-3C8A-4504-BF28-F89D6E1A35DE}" type="sibTrans" cxnId="{31A5AE5B-4CDD-49C6-8DD9-84523DDC41CD}">
      <dgm:prSet/>
      <dgm:spPr/>
      <dgm:t>
        <a:bodyPr/>
        <a:lstStyle/>
        <a:p>
          <a:endParaRPr lang="en-US"/>
        </a:p>
      </dgm:t>
    </dgm:pt>
    <dgm:pt modelId="{92E753FB-A238-4FDC-A5D5-936869E0B21F}">
      <dgm:prSet phldrT="[Text]"/>
      <dgm:spPr/>
      <dgm:t>
        <a:bodyPr/>
        <a:lstStyle/>
        <a:p>
          <a:r>
            <a:rPr lang="it-IT" dirty="0" smtClean="0"/>
            <a:t>PES</a:t>
          </a:r>
          <a:endParaRPr lang="en-US" dirty="0"/>
        </a:p>
      </dgm:t>
    </dgm:pt>
    <dgm:pt modelId="{F81296CC-115E-4999-BE73-2BA6AE174BEC}" type="parTrans" cxnId="{C1297CCA-5B81-4B97-916F-AA0774710A54}">
      <dgm:prSet/>
      <dgm:spPr/>
      <dgm:t>
        <a:bodyPr/>
        <a:lstStyle/>
        <a:p>
          <a:endParaRPr lang="en-US"/>
        </a:p>
      </dgm:t>
    </dgm:pt>
    <dgm:pt modelId="{8124DD88-62D2-4C81-A08C-1F32BB013A46}" type="sibTrans" cxnId="{C1297CCA-5B81-4B97-916F-AA0774710A54}">
      <dgm:prSet/>
      <dgm:spPr/>
      <dgm:t>
        <a:bodyPr/>
        <a:lstStyle/>
        <a:p>
          <a:endParaRPr lang="en-US"/>
        </a:p>
      </dgm:t>
    </dgm:pt>
    <dgm:pt modelId="{C8A7D1FC-43CA-4DB5-9360-E7CD43997772}">
      <dgm:prSet/>
      <dgm:spPr/>
      <dgm:t>
        <a:bodyPr/>
        <a:lstStyle/>
        <a:p>
          <a:r>
            <a:rPr lang="it-IT" dirty="0" smtClean="0"/>
            <a:t>Land use change</a:t>
          </a:r>
          <a:endParaRPr lang="en-US" dirty="0"/>
        </a:p>
      </dgm:t>
    </dgm:pt>
    <dgm:pt modelId="{F38ECD69-8D16-43EF-9A2E-663CED87F007}" type="parTrans" cxnId="{891B6201-7C1B-4E99-A4D6-783A94101F6F}">
      <dgm:prSet/>
      <dgm:spPr/>
      <dgm:t>
        <a:bodyPr/>
        <a:lstStyle/>
        <a:p>
          <a:endParaRPr lang="en-US"/>
        </a:p>
      </dgm:t>
    </dgm:pt>
    <dgm:pt modelId="{BD810D5E-D492-479A-A773-41CABD692037}" type="sibTrans" cxnId="{891B6201-7C1B-4E99-A4D6-783A94101F6F}">
      <dgm:prSet/>
      <dgm:spPr/>
      <dgm:t>
        <a:bodyPr/>
        <a:lstStyle/>
        <a:p>
          <a:endParaRPr lang="en-US"/>
        </a:p>
      </dgm:t>
    </dgm:pt>
    <dgm:pt modelId="{6795D8DE-0B26-486E-BC69-CB4639269EBF}">
      <dgm:prSet/>
      <dgm:spPr/>
      <dgm:t>
        <a:bodyPr/>
        <a:lstStyle/>
        <a:p>
          <a:r>
            <a:rPr lang="it-IT" dirty="0" smtClean="0"/>
            <a:t>Land Tenure</a:t>
          </a:r>
          <a:endParaRPr lang="en-US" dirty="0"/>
        </a:p>
      </dgm:t>
    </dgm:pt>
    <dgm:pt modelId="{B11C4A7A-0A92-4F8B-921F-515AE6B3ED82}" type="parTrans" cxnId="{38AC0281-0328-4E79-AA81-9E32EB556B15}">
      <dgm:prSet/>
      <dgm:spPr/>
      <dgm:t>
        <a:bodyPr/>
        <a:lstStyle/>
        <a:p>
          <a:endParaRPr lang="en-US"/>
        </a:p>
      </dgm:t>
    </dgm:pt>
    <dgm:pt modelId="{8C892BBB-27A7-4CC7-A907-E3978D638F3B}" type="sibTrans" cxnId="{38AC0281-0328-4E79-AA81-9E32EB556B15}">
      <dgm:prSet/>
      <dgm:spPr/>
      <dgm:t>
        <a:bodyPr/>
        <a:lstStyle/>
        <a:p>
          <a:endParaRPr lang="en-US"/>
        </a:p>
      </dgm:t>
    </dgm:pt>
    <dgm:pt modelId="{B8C492BE-1AB1-442C-BB0C-36F44ECBC814}">
      <dgm:prSet/>
      <dgm:spPr/>
      <dgm:t>
        <a:bodyPr/>
        <a:lstStyle/>
        <a:p>
          <a:r>
            <a:rPr lang="it-IT" dirty="0" smtClean="0"/>
            <a:t>Agrarian/ Climate Change</a:t>
          </a:r>
          <a:endParaRPr lang="en-US" dirty="0"/>
        </a:p>
      </dgm:t>
    </dgm:pt>
    <dgm:pt modelId="{071C3A48-DA67-419C-8854-4CAA1B69CC88}" type="parTrans" cxnId="{142E1E31-3F09-4628-8995-20E683EA2CF6}">
      <dgm:prSet/>
      <dgm:spPr/>
      <dgm:t>
        <a:bodyPr/>
        <a:lstStyle/>
        <a:p>
          <a:endParaRPr lang="en-US"/>
        </a:p>
      </dgm:t>
    </dgm:pt>
    <dgm:pt modelId="{F7C1AAE1-4A24-4CC4-8686-03DF1E9BC54C}" type="sibTrans" cxnId="{142E1E31-3F09-4628-8995-20E683EA2CF6}">
      <dgm:prSet/>
      <dgm:spPr/>
      <dgm:t>
        <a:bodyPr/>
        <a:lstStyle/>
        <a:p>
          <a:endParaRPr lang="en-US"/>
        </a:p>
      </dgm:t>
    </dgm:pt>
    <dgm:pt modelId="{63ECD749-16B1-495B-9E8B-6BEFA61394F6}" type="pres">
      <dgm:prSet presAssocID="{2F61C7D0-682B-452C-AA51-AF1D2CEFE0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A3ADD-5676-4784-98FA-FEB6719C307B}" type="pres">
      <dgm:prSet presAssocID="{83B7D831-5A7E-499A-B972-3B37D0553158}" presName="centerShape" presStyleLbl="node0" presStyleIdx="0" presStyleCnt="1"/>
      <dgm:spPr/>
      <dgm:t>
        <a:bodyPr/>
        <a:lstStyle/>
        <a:p>
          <a:endParaRPr lang="en-US"/>
        </a:p>
      </dgm:t>
    </dgm:pt>
    <dgm:pt modelId="{BB0DEBB4-3767-4512-AD4A-C6306345F6F9}" type="pres">
      <dgm:prSet presAssocID="{5D008907-29CE-40C1-B74E-5D0FD3A2536F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9364B7DE-407C-4F66-8829-9770F7846306}" type="pres">
      <dgm:prSet presAssocID="{809B579F-A619-4347-87C9-CD2C6CD8D6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40E6F-C678-494E-809A-ECC74AF99D56}" type="pres">
      <dgm:prSet presAssocID="{48D4059B-112E-4C53-8304-7CB8190F8724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04ED31E4-DA08-4D2B-8411-E3747864966C}" type="pres">
      <dgm:prSet presAssocID="{F8D4EAB5-B003-4436-A758-7F2CCBB54CC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CB839-8BB3-466D-8B7D-3922EDAC01C1}" type="pres">
      <dgm:prSet presAssocID="{F81296CC-115E-4999-BE73-2BA6AE174BEC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C8D0CF6A-0253-42AC-9A71-26C5584D0763}" type="pres">
      <dgm:prSet presAssocID="{92E753FB-A238-4FDC-A5D5-936869E0B21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68D6-E5B3-42C3-B702-3E7F5D9207F9}" type="pres">
      <dgm:prSet presAssocID="{F38ECD69-8D16-43EF-9A2E-663CED87F00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0C6BFC28-7499-4130-B33E-1916E714DEC8}" type="pres">
      <dgm:prSet presAssocID="{C8A7D1FC-43CA-4DB5-9360-E7CD439977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5910D-4C0B-48C9-B847-AE8D5639C667}" type="pres">
      <dgm:prSet presAssocID="{B11C4A7A-0A92-4F8B-921F-515AE6B3ED82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A242418-DA27-4BD2-BD16-3166D4B13589}" type="pres">
      <dgm:prSet presAssocID="{6795D8DE-0B26-486E-BC69-CB4639269EB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20D97-7C90-49B2-AE77-A26455F70B10}" type="pres">
      <dgm:prSet presAssocID="{071C3A48-DA67-419C-8854-4CAA1B69CC88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0CFA6640-82B2-4401-A76E-638D92BA41A0}" type="pres">
      <dgm:prSet presAssocID="{B8C492BE-1AB1-442C-BB0C-36F44ECBC81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C0281-0328-4E79-AA81-9E32EB556B15}" srcId="{83B7D831-5A7E-499A-B972-3B37D0553158}" destId="{6795D8DE-0B26-486E-BC69-CB4639269EBF}" srcOrd="4" destOrd="0" parTransId="{B11C4A7A-0A92-4F8B-921F-515AE6B3ED82}" sibTransId="{8C892BBB-27A7-4CC7-A907-E3978D638F3B}"/>
    <dgm:cxn modelId="{03FBD308-4814-47BB-BF82-42E4DD8EAFD5}" srcId="{83B7D831-5A7E-499A-B972-3B37D0553158}" destId="{809B579F-A619-4347-87C9-CD2C6CD8D620}" srcOrd="0" destOrd="0" parTransId="{5D008907-29CE-40C1-B74E-5D0FD3A2536F}" sibTransId="{296ACE50-6939-4D6C-B1D2-ED55C8254684}"/>
    <dgm:cxn modelId="{82D102FF-B0BE-44A0-B00E-C85F9A05082C}" type="presOf" srcId="{B8C492BE-1AB1-442C-BB0C-36F44ECBC814}" destId="{0CFA6640-82B2-4401-A76E-638D92BA41A0}" srcOrd="0" destOrd="0" presId="urn:microsoft.com/office/officeart/2005/8/layout/radial4"/>
    <dgm:cxn modelId="{E130A12C-A7C7-4031-890C-52777076F600}" type="presOf" srcId="{071C3A48-DA67-419C-8854-4CAA1B69CC88}" destId="{8FB20D97-7C90-49B2-AE77-A26455F70B10}" srcOrd="0" destOrd="0" presId="urn:microsoft.com/office/officeart/2005/8/layout/radial4"/>
    <dgm:cxn modelId="{31A5AE5B-4CDD-49C6-8DD9-84523DDC41CD}" srcId="{83B7D831-5A7E-499A-B972-3B37D0553158}" destId="{F8D4EAB5-B003-4436-A758-7F2CCBB54CC9}" srcOrd="1" destOrd="0" parTransId="{48D4059B-112E-4C53-8304-7CB8190F8724}" sibTransId="{02901B70-3C8A-4504-BF28-F89D6E1A35DE}"/>
    <dgm:cxn modelId="{891B6201-7C1B-4E99-A4D6-783A94101F6F}" srcId="{83B7D831-5A7E-499A-B972-3B37D0553158}" destId="{C8A7D1FC-43CA-4DB5-9360-E7CD43997772}" srcOrd="3" destOrd="0" parTransId="{F38ECD69-8D16-43EF-9A2E-663CED87F007}" sibTransId="{BD810D5E-D492-479A-A773-41CABD692037}"/>
    <dgm:cxn modelId="{0CDFE789-F2B1-49CD-9801-05C5B8FA6DD9}" type="presOf" srcId="{2F61C7D0-682B-452C-AA51-AF1D2CEFE0E3}" destId="{63ECD749-16B1-495B-9E8B-6BEFA61394F6}" srcOrd="0" destOrd="0" presId="urn:microsoft.com/office/officeart/2005/8/layout/radial4"/>
    <dgm:cxn modelId="{E79DD7A1-36AD-4D9E-928F-4B26224DABCE}" type="presOf" srcId="{5D008907-29CE-40C1-B74E-5D0FD3A2536F}" destId="{BB0DEBB4-3767-4512-AD4A-C6306345F6F9}" srcOrd="0" destOrd="0" presId="urn:microsoft.com/office/officeart/2005/8/layout/radial4"/>
    <dgm:cxn modelId="{C1297CCA-5B81-4B97-916F-AA0774710A54}" srcId="{83B7D831-5A7E-499A-B972-3B37D0553158}" destId="{92E753FB-A238-4FDC-A5D5-936869E0B21F}" srcOrd="2" destOrd="0" parTransId="{F81296CC-115E-4999-BE73-2BA6AE174BEC}" sibTransId="{8124DD88-62D2-4C81-A08C-1F32BB013A46}"/>
    <dgm:cxn modelId="{76A9E257-2718-4D8F-AE4B-4602D18A7873}" type="presOf" srcId="{6795D8DE-0B26-486E-BC69-CB4639269EBF}" destId="{1A242418-DA27-4BD2-BD16-3166D4B13589}" srcOrd="0" destOrd="0" presId="urn:microsoft.com/office/officeart/2005/8/layout/radial4"/>
    <dgm:cxn modelId="{142E1E31-3F09-4628-8995-20E683EA2CF6}" srcId="{83B7D831-5A7E-499A-B972-3B37D0553158}" destId="{B8C492BE-1AB1-442C-BB0C-36F44ECBC814}" srcOrd="5" destOrd="0" parTransId="{071C3A48-DA67-419C-8854-4CAA1B69CC88}" sibTransId="{F7C1AAE1-4A24-4CC4-8686-03DF1E9BC54C}"/>
    <dgm:cxn modelId="{425A1E79-4227-4D6E-9D17-A52186500756}" type="presOf" srcId="{809B579F-A619-4347-87C9-CD2C6CD8D620}" destId="{9364B7DE-407C-4F66-8829-9770F7846306}" srcOrd="0" destOrd="0" presId="urn:microsoft.com/office/officeart/2005/8/layout/radial4"/>
    <dgm:cxn modelId="{139A34C7-B984-4257-9EDD-B34FB32477C7}" srcId="{2F61C7D0-682B-452C-AA51-AF1D2CEFE0E3}" destId="{83B7D831-5A7E-499A-B972-3B37D0553158}" srcOrd="0" destOrd="0" parTransId="{FE85882A-3A10-4A31-9FF0-19883F5932F5}" sibTransId="{3E2DAE41-4CA6-4970-9CA4-F741065C13BB}"/>
    <dgm:cxn modelId="{795676C5-2C1A-490D-960D-725C7FDF26AC}" type="presOf" srcId="{F8D4EAB5-B003-4436-A758-7F2CCBB54CC9}" destId="{04ED31E4-DA08-4D2B-8411-E3747864966C}" srcOrd="0" destOrd="0" presId="urn:microsoft.com/office/officeart/2005/8/layout/radial4"/>
    <dgm:cxn modelId="{CF0C0B22-C138-43B8-A01F-21B31A207EF9}" type="presOf" srcId="{B11C4A7A-0A92-4F8B-921F-515AE6B3ED82}" destId="{8885910D-4C0B-48C9-B847-AE8D5639C667}" srcOrd="0" destOrd="0" presId="urn:microsoft.com/office/officeart/2005/8/layout/radial4"/>
    <dgm:cxn modelId="{D043F1AD-5BA8-4FC6-9D95-BDC63F6A796F}" type="presOf" srcId="{83B7D831-5A7E-499A-B972-3B37D0553158}" destId="{219A3ADD-5676-4784-98FA-FEB6719C307B}" srcOrd="0" destOrd="0" presId="urn:microsoft.com/office/officeart/2005/8/layout/radial4"/>
    <dgm:cxn modelId="{D18E6959-3701-41D9-B966-A3017C49B5B5}" type="presOf" srcId="{48D4059B-112E-4C53-8304-7CB8190F8724}" destId="{30C40E6F-C678-494E-809A-ECC74AF99D56}" srcOrd="0" destOrd="0" presId="urn:microsoft.com/office/officeart/2005/8/layout/radial4"/>
    <dgm:cxn modelId="{9088A517-389F-4939-9161-15D9D78A960D}" type="presOf" srcId="{F81296CC-115E-4999-BE73-2BA6AE174BEC}" destId="{E9BCB839-8BB3-466D-8B7D-3922EDAC01C1}" srcOrd="0" destOrd="0" presId="urn:microsoft.com/office/officeart/2005/8/layout/radial4"/>
    <dgm:cxn modelId="{14C3735E-003E-4772-B1F5-10CEA7077F7B}" type="presOf" srcId="{F38ECD69-8D16-43EF-9A2E-663CED87F007}" destId="{DB9F68D6-E5B3-42C3-B702-3E7F5D9207F9}" srcOrd="0" destOrd="0" presId="urn:microsoft.com/office/officeart/2005/8/layout/radial4"/>
    <dgm:cxn modelId="{9F409493-DFA6-4042-9159-47991330FAD2}" type="presOf" srcId="{92E753FB-A238-4FDC-A5D5-936869E0B21F}" destId="{C8D0CF6A-0253-42AC-9A71-26C5584D0763}" srcOrd="0" destOrd="0" presId="urn:microsoft.com/office/officeart/2005/8/layout/radial4"/>
    <dgm:cxn modelId="{15770FEF-9B7B-4181-9828-6149B3C2FFE0}" type="presOf" srcId="{C8A7D1FC-43CA-4DB5-9360-E7CD43997772}" destId="{0C6BFC28-7499-4130-B33E-1916E714DEC8}" srcOrd="0" destOrd="0" presId="urn:microsoft.com/office/officeart/2005/8/layout/radial4"/>
    <dgm:cxn modelId="{C15F69E2-F733-42D1-B3BD-206F0BE87FFD}" type="presParOf" srcId="{63ECD749-16B1-495B-9E8B-6BEFA61394F6}" destId="{219A3ADD-5676-4784-98FA-FEB6719C307B}" srcOrd="0" destOrd="0" presId="urn:microsoft.com/office/officeart/2005/8/layout/radial4"/>
    <dgm:cxn modelId="{F965D86B-DE03-40EA-ADB5-0DCD11C9B2F5}" type="presParOf" srcId="{63ECD749-16B1-495B-9E8B-6BEFA61394F6}" destId="{BB0DEBB4-3767-4512-AD4A-C6306345F6F9}" srcOrd="1" destOrd="0" presId="urn:microsoft.com/office/officeart/2005/8/layout/radial4"/>
    <dgm:cxn modelId="{7226081A-151B-4BC4-8828-0D4E6244885C}" type="presParOf" srcId="{63ECD749-16B1-495B-9E8B-6BEFA61394F6}" destId="{9364B7DE-407C-4F66-8829-9770F7846306}" srcOrd="2" destOrd="0" presId="urn:microsoft.com/office/officeart/2005/8/layout/radial4"/>
    <dgm:cxn modelId="{6A1FA7F6-F8DF-45EE-AC42-07C45ED80CE3}" type="presParOf" srcId="{63ECD749-16B1-495B-9E8B-6BEFA61394F6}" destId="{30C40E6F-C678-494E-809A-ECC74AF99D56}" srcOrd="3" destOrd="0" presId="urn:microsoft.com/office/officeart/2005/8/layout/radial4"/>
    <dgm:cxn modelId="{3F5A541F-72F8-4739-8B6C-A2C7B8982925}" type="presParOf" srcId="{63ECD749-16B1-495B-9E8B-6BEFA61394F6}" destId="{04ED31E4-DA08-4D2B-8411-E3747864966C}" srcOrd="4" destOrd="0" presId="urn:microsoft.com/office/officeart/2005/8/layout/radial4"/>
    <dgm:cxn modelId="{8C2D4C35-16DD-4A42-9A9C-468465F5A714}" type="presParOf" srcId="{63ECD749-16B1-495B-9E8B-6BEFA61394F6}" destId="{E9BCB839-8BB3-466D-8B7D-3922EDAC01C1}" srcOrd="5" destOrd="0" presId="urn:microsoft.com/office/officeart/2005/8/layout/radial4"/>
    <dgm:cxn modelId="{8BF2C463-A61B-4402-BB43-192DBD814AF9}" type="presParOf" srcId="{63ECD749-16B1-495B-9E8B-6BEFA61394F6}" destId="{C8D0CF6A-0253-42AC-9A71-26C5584D0763}" srcOrd="6" destOrd="0" presId="urn:microsoft.com/office/officeart/2005/8/layout/radial4"/>
    <dgm:cxn modelId="{8251F376-755D-4982-B5DB-392CC8F7A155}" type="presParOf" srcId="{63ECD749-16B1-495B-9E8B-6BEFA61394F6}" destId="{DB9F68D6-E5B3-42C3-B702-3E7F5D9207F9}" srcOrd="7" destOrd="0" presId="urn:microsoft.com/office/officeart/2005/8/layout/radial4"/>
    <dgm:cxn modelId="{050E2916-781F-4E6D-BAEA-707EDB0C4D95}" type="presParOf" srcId="{63ECD749-16B1-495B-9E8B-6BEFA61394F6}" destId="{0C6BFC28-7499-4130-B33E-1916E714DEC8}" srcOrd="8" destOrd="0" presId="urn:microsoft.com/office/officeart/2005/8/layout/radial4"/>
    <dgm:cxn modelId="{5450A95A-96F6-4308-99E1-27B7D0165A3D}" type="presParOf" srcId="{63ECD749-16B1-495B-9E8B-6BEFA61394F6}" destId="{8885910D-4C0B-48C9-B847-AE8D5639C667}" srcOrd="9" destOrd="0" presId="urn:microsoft.com/office/officeart/2005/8/layout/radial4"/>
    <dgm:cxn modelId="{D723B845-FB92-4966-9219-663DB073C2E5}" type="presParOf" srcId="{63ECD749-16B1-495B-9E8B-6BEFA61394F6}" destId="{1A242418-DA27-4BD2-BD16-3166D4B13589}" srcOrd="10" destOrd="0" presId="urn:microsoft.com/office/officeart/2005/8/layout/radial4"/>
    <dgm:cxn modelId="{2A390472-9221-4531-AA23-A66AB2575CFE}" type="presParOf" srcId="{63ECD749-16B1-495B-9E8B-6BEFA61394F6}" destId="{8FB20D97-7C90-49B2-AE77-A26455F70B10}" srcOrd="11" destOrd="0" presId="urn:microsoft.com/office/officeart/2005/8/layout/radial4"/>
    <dgm:cxn modelId="{E98DECA2-E372-45FA-898E-AD37C9EBCCD6}" type="presParOf" srcId="{63ECD749-16B1-495B-9E8B-6BEFA61394F6}" destId="{0CFA6640-82B2-4401-A76E-638D92BA41A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E46CA-2563-4968-BC58-1FE299E2A1CB}">
      <dsp:nvSpPr>
        <dsp:cNvPr id="0" name=""/>
        <dsp:cNvSpPr/>
      </dsp:nvSpPr>
      <dsp:spPr>
        <a:xfrm>
          <a:off x="561662" y="0"/>
          <a:ext cx="6365507" cy="45522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3A15A-F835-4914-933E-DC5A5CC64AF0}">
      <dsp:nvSpPr>
        <dsp:cNvPr id="0" name=""/>
        <dsp:cNvSpPr/>
      </dsp:nvSpPr>
      <dsp:spPr>
        <a:xfrm>
          <a:off x="4421" y="1365683"/>
          <a:ext cx="2405204" cy="1820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Agenda setting</a:t>
          </a:r>
          <a:endParaRPr lang="en-US" sz="3200" kern="1200" dirty="0"/>
        </a:p>
      </dsp:txBody>
      <dsp:txXfrm>
        <a:off x="4421" y="1365683"/>
        <a:ext cx="2405204" cy="1820912"/>
      </dsp:txXfrm>
    </dsp:sp>
    <dsp:sp modelId="{640154EA-4890-4836-8989-BFC906CCDA9B}">
      <dsp:nvSpPr>
        <dsp:cNvPr id="0" name=""/>
        <dsp:cNvSpPr/>
      </dsp:nvSpPr>
      <dsp:spPr>
        <a:xfrm>
          <a:off x="2541813" y="1365683"/>
          <a:ext cx="2405204" cy="1820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Policy formulation</a:t>
          </a:r>
          <a:endParaRPr lang="en-US" sz="3200" kern="1200" dirty="0"/>
        </a:p>
      </dsp:txBody>
      <dsp:txXfrm>
        <a:off x="2541813" y="1365683"/>
        <a:ext cx="2405204" cy="1820912"/>
      </dsp:txXfrm>
    </dsp:sp>
    <dsp:sp modelId="{0BC685C1-7441-4F44-8DA8-2209AAE55E6A}">
      <dsp:nvSpPr>
        <dsp:cNvPr id="0" name=""/>
        <dsp:cNvSpPr/>
      </dsp:nvSpPr>
      <dsp:spPr>
        <a:xfrm>
          <a:off x="5079206" y="1365683"/>
          <a:ext cx="2405204" cy="1820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Policy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adoption</a:t>
          </a:r>
          <a:endParaRPr lang="en-US" sz="3200" kern="1200" dirty="0"/>
        </a:p>
      </dsp:txBody>
      <dsp:txXfrm>
        <a:off x="5079206" y="1365683"/>
        <a:ext cx="2405204" cy="18209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A3ADD-5676-4784-98FA-FEB6719C307B}">
      <dsp:nvSpPr>
        <dsp:cNvPr id="0" name=""/>
        <dsp:cNvSpPr/>
      </dsp:nvSpPr>
      <dsp:spPr>
        <a:xfrm>
          <a:off x="2714963" y="2432421"/>
          <a:ext cx="1986897" cy="1986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Policy Mix</a:t>
          </a:r>
          <a:endParaRPr lang="en-US" sz="4500" kern="1200" dirty="0"/>
        </a:p>
      </dsp:txBody>
      <dsp:txXfrm>
        <a:off x="2714963" y="2432421"/>
        <a:ext cx="1986897" cy="1986897"/>
      </dsp:txXfrm>
    </dsp:sp>
    <dsp:sp modelId="{BB0DEBB4-3767-4512-AD4A-C6306345F6F9}">
      <dsp:nvSpPr>
        <dsp:cNvPr id="0" name=""/>
        <dsp:cNvSpPr/>
      </dsp:nvSpPr>
      <dsp:spPr>
        <a:xfrm rot="10800000">
          <a:off x="696163" y="3142737"/>
          <a:ext cx="1907765" cy="566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4B7DE-407C-4F66-8829-9770F7846306}">
      <dsp:nvSpPr>
        <dsp:cNvPr id="0" name=""/>
        <dsp:cNvSpPr/>
      </dsp:nvSpPr>
      <dsp:spPr>
        <a:xfrm>
          <a:off x="749" y="2869539"/>
          <a:ext cx="1390828" cy="111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Regulation</a:t>
          </a:r>
          <a:endParaRPr lang="en-US" sz="2100" kern="1200" dirty="0"/>
        </a:p>
      </dsp:txBody>
      <dsp:txXfrm>
        <a:off x="749" y="2869539"/>
        <a:ext cx="1390828" cy="1112662"/>
      </dsp:txXfrm>
    </dsp:sp>
    <dsp:sp modelId="{30C40E6F-C678-494E-809A-ECC74AF99D56}">
      <dsp:nvSpPr>
        <dsp:cNvPr id="0" name=""/>
        <dsp:cNvSpPr/>
      </dsp:nvSpPr>
      <dsp:spPr>
        <a:xfrm rot="12960000">
          <a:off x="1089276" y="1932860"/>
          <a:ext cx="1907765" cy="566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D31E4-DA08-4D2B-8411-E3747864966C}">
      <dsp:nvSpPr>
        <dsp:cNvPr id="0" name=""/>
        <dsp:cNvSpPr/>
      </dsp:nvSpPr>
      <dsp:spPr>
        <a:xfrm>
          <a:off x="576037" y="1098983"/>
          <a:ext cx="1390828" cy="111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Institutions</a:t>
          </a:r>
          <a:endParaRPr lang="en-US" sz="2100" kern="1200" dirty="0"/>
        </a:p>
      </dsp:txBody>
      <dsp:txXfrm>
        <a:off x="576037" y="1098983"/>
        <a:ext cx="1390828" cy="1112662"/>
      </dsp:txXfrm>
    </dsp:sp>
    <dsp:sp modelId="{E9BCB839-8BB3-466D-8B7D-3922EDAC01C1}">
      <dsp:nvSpPr>
        <dsp:cNvPr id="0" name=""/>
        <dsp:cNvSpPr/>
      </dsp:nvSpPr>
      <dsp:spPr>
        <a:xfrm rot="15120000">
          <a:off x="2118459" y="1185115"/>
          <a:ext cx="1907765" cy="566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0CF6A-0253-42AC-9A71-26C5584D0763}">
      <dsp:nvSpPr>
        <dsp:cNvPr id="0" name=""/>
        <dsp:cNvSpPr/>
      </dsp:nvSpPr>
      <dsp:spPr>
        <a:xfrm>
          <a:off x="2082161" y="4720"/>
          <a:ext cx="1390828" cy="111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PES</a:t>
          </a:r>
          <a:endParaRPr lang="en-US" sz="2100" kern="1200" dirty="0"/>
        </a:p>
      </dsp:txBody>
      <dsp:txXfrm>
        <a:off x="2082161" y="4720"/>
        <a:ext cx="1390828" cy="1112662"/>
      </dsp:txXfrm>
    </dsp:sp>
    <dsp:sp modelId="{DB9F68D6-E5B3-42C3-B702-3E7F5D9207F9}">
      <dsp:nvSpPr>
        <dsp:cNvPr id="0" name=""/>
        <dsp:cNvSpPr/>
      </dsp:nvSpPr>
      <dsp:spPr>
        <a:xfrm rot="17280000">
          <a:off x="3390599" y="1185115"/>
          <a:ext cx="1907765" cy="566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BFC28-7499-4130-B33E-1916E714DEC8}">
      <dsp:nvSpPr>
        <dsp:cNvPr id="0" name=""/>
        <dsp:cNvSpPr/>
      </dsp:nvSpPr>
      <dsp:spPr>
        <a:xfrm>
          <a:off x="3943833" y="4720"/>
          <a:ext cx="1390828" cy="111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Land use change</a:t>
          </a:r>
          <a:endParaRPr lang="en-US" sz="2100" kern="1200" dirty="0"/>
        </a:p>
      </dsp:txBody>
      <dsp:txXfrm>
        <a:off x="3943833" y="4720"/>
        <a:ext cx="1390828" cy="1112662"/>
      </dsp:txXfrm>
    </dsp:sp>
    <dsp:sp modelId="{8885910D-4C0B-48C9-B847-AE8D5639C667}">
      <dsp:nvSpPr>
        <dsp:cNvPr id="0" name=""/>
        <dsp:cNvSpPr/>
      </dsp:nvSpPr>
      <dsp:spPr>
        <a:xfrm rot="19440000">
          <a:off x="4419781" y="1932860"/>
          <a:ext cx="1907765" cy="566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42418-DA27-4BD2-BD16-3166D4B13589}">
      <dsp:nvSpPr>
        <dsp:cNvPr id="0" name=""/>
        <dsp:cNvSpPr/>
      </dsp:nvSpPr>
      <dsp:spPr>
        <a:xfrm>
          <a:off x="5449958" y="1098983"/>
          <a:ext cx="1390828" cy="111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Land Tenure</a:t>
          </a:r>
          <a:endParaRPr lang="en-US" sz="2100" kern="1200" dirty="0"/>
        </a:p>
      </dsp:txBody>
      <dsp:txXfrm>
        <a:off x="5449958" y="1098983"/>
        <a:ext cx="1390828" cy="1112662"/>
      </dsp:txXfrm>
    </dsp:sp>
    <dsp:sp modelId="{8FB20D97-7C90-49B2-AE77-A26455F70B10}">
      <dsp:nvSpPr>
        <dsp:cNvPr id="0" name=""/>
        <dsp:cNvSpPr/>
      </dsp:nvSpPr>
      <dsp:spPr>
        <a:xfrm>
          <a:off x="4812894" y="3142737"/>
          <a:ext cx="1907765" cy="566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A6640-82B2-4401-A76E-638D92BA41A0}">
      <dsp:nvSpPr>
        <dsp:cNvPr id="0" name=""/>
        <dsp:cNvSpPr/>
      </dsp:nvSpPr>
      <dsp:spPr>
        <a:xfrm>
          <a:off x="6025246" y="2869539"/>
          <a:ext cx="1390828" cy="1112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Agrarian/ Climate Change</a:t>
          </a:r>
          <a:endParaRPr lang="en-US" sz="2100" kern="1200" dirty="0"/>
        </a:p>
      </dsp:txBody>
      <dsp:txXfrm>
        <a:off x="6025246" y="2869539"/>
        <a:ext cx="1390828" cy="1112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5A5E-9E37-4601-BF5A-D4292188DA83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8729F-F096-4C7E-909F-C09892ED7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“Forests play a fundamental role in combating rural poverty,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ensuring food security,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providing decent livelihoods;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offer promising mid-term green-growth opportunities;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they deliver vital long-term environmental services,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clean air and water, conservation of biodiversity, and mitigation of climate change”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729F-F096-4C7E-909F-C09892ED74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Forests cover 1/3 of the world’s landmass </a:t>
            </a:r>
          </a:p>
          <a:p>
            <a:r>
              <a:rPr lang="en-US" dirty="0" smtClean="0"/>
              <a:t>1.6 billion people depend on forests for their livelihoods</a:t>
            </a:r>
          </a:p>
          <a:p>
            <a:r>
              <a:rPr lang="en-US" dirty="0" smtClean="0"/>
              <a:t>Global deforestation continues at an alarming rate</a:t>
            </a:r>
          </a:p>
          <a:p>
            <a:pPr lvl="0"/>
            <a:r>
              <a:rPr lang="en-US" dirty="0" smtClean="0"/>
              <a:t>13 million hectares (32 million acres) destroyed annually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729F-F096-4C7E-909F-C09892ED74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Academicians define the policy process as the study of change and development of policy as well as the related actors, events, and contexts. Scholars— in order to analyze a policy process— represent the process of policy creation in a model that delineates the sequence of activities that affect the development of a specific policy (Kraft &amp; Furlong, 2017). In sum, the “policy sequential approach” describes the sequence of activities affecting policy development.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scholars of the policy sequential approach describe a process conducted through a sequence of stages (also called cycles): agenda setting, policy formulation, policy adoption, implementation, evaluation, and termination, (Brewer, 1974; Brewer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1983;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Lasswell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1951, 1956). Others also see the policy process as a sequence, but the stages vary, for example they might include agenda setting; policy formulation; policy legitimization; policy implementation; policy and program evaluation; and policy change (Wolf &amp; Robinson Wolf, 2013). In this research, I will focus on agenda setting, policy formulation, and policy adoption, because those stages provide the information that better determines what triggers and generates a change in a policy process (Bray et al., 2006; Kern &amp; Rogge, 2018)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729F-F096-4C7E-909F-C09892ED74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729F-F096-4C7E-909F-C09892ED74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729F-F096-4C7E-909F-C09892ED74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anchor="t">
            <a:normAutofit/>
          </a:bodyPr>
          <a:lstStyle>
            <a:lvl1pPr>
              <a:defRPr sz="3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>
            <a:lvl1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22BB-91BE-4B78-A4F5-57918E147AA1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8A45-EFC0-4064-A5BC-2BA87B0D7487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rah.cordero.cr@gmail.com" TargetMode="External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osques de CR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-2"/>
            <a:ext cx="9180992" cy="430906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23224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 Regulatory and Economic Instruments </a:t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Encourage Tropical Forestry Conservation: </a:t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 Analysis of the Policy Process in </a:t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Costa Rica and Mexico</a:t>
            </a:r>
            <a:endParaRPr lang="es-E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7344816" cy="162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Sarah Cordero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July 7, 2019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Landscape approach for enhancing mountain resilience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093298"/>
            <a:ext cx="1111143" cy="62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0" r="14163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1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Change</a:t>
            </a:r>
            <a:endParaRPr lang="en-US" dirty="0"/>
          </a:p>
        </p:txBody>
      </p:sp>
      <p:pic>
        <p:nvPicPr>
          <p:cNvPr id="10" name="Content Placeholder 9" descr="Fig 10 CR trends in land Use 2000-2015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484784"/>
            <a:ext cx="4600099" cy="3498056"/>
          </a:xfrm>
        </p:spPr>
      </p:pic>
      <p:pic>
        <p:nvPicPr>
          <p:cNvPr id="12" name="Content Placeholder 11" descr="Fig 13 MX trends in land use 2000-2015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48627" y="1484784"/>
            <a:ext cx="4287869" cy="3501104"/>
          </a:xfrm>
        </p:spPr>
      </p:pic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 from Case Studies</a:t>
            </a:r>
            <a:endParaRPr lang="en-US" dirty="0"/>
          </a:p>
        </p:txBody>
      </p:sp>
      <p:pic>
        <p:nvPicPr>
          <p:cNvPr id="7" name="Content Placeholder 6" descr="changes in forest covera CR MX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3475" y="1143000"/>
            <a:ext cx="7159925" cy="5434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Costa Rica</a:t>
            </a:r>
            <a:endParaRPr lang="es-ES" dirty="0"/>
          </a:p>
        </p:txBody>
      </p:sp>
      <p:pic>
        <p:nvPicPr>
          <p:cNvPr id="11270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9116" y="1052736"/>
            <a:ext cx="7553949" cy="5153473"/>
          </a:xfrm>
        </p:spPr>
      </p:pic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Cases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782960"/>
          </a:xfrm>
        </p:spPr>
        <p:txBody>
          <a:bodyPr/>
          <a:lstStyle/>
          <a:p>
            <a:r>
              <a:rPr lang="es-ES" dirty="0" smtClean="0"/>
              <a:t>Costa Rica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3720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Cases: Costa Rica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Fig 09 CR forest coverage 20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204864"/>
            <a:ext cx="5019711" cy="4118250"/>
          </a:xfrm>
        </p:spPr>
      </p:pic>
      <p:pic>
        <p:nvPicPr>
          <p:cNvPr id="9" name="Content Placeholder 8" descr="forest coverage 1987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7504" y="1008627"/>
            <a:ext cx="3731130" cy="38605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s-ES" dirty="0" smtClean="0"/>
              <a:t>Costa Rica </a:t>
            </a:r>
            <a:r>
              <a:rPr lang="es-ES" dirty="0" err="1" smtClean="0"/>
              <a:t>Law</a:t>
            </a:r>
            <a:r>
              <a:rPr lang="es-ES" dirty="0" smtClean="0"/>
              <a:t> 7575 (1996)</a:t>
            </a:r>
            <a:endParaRPr lang="es-E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07504" y="941179"/>
          <a:ext cx="8964488" cy="5368141"/>
        </p:xfrm>
        <a:graphic>
          <a:graphicData uri="http://schemas.openxmlformats.org/drawingml/2006/table">
            <a:tbl>
              <a:tblPr/>
              <a:tblGrid>
                <a:gridCol w="4074767"/>
                <a:gridCol w="4889721"/>
              </a:tblGrid>
              <a:tr h="2563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CAC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Economic Instruments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12221">
                <a:tc>
                  <a:txBody>
                    <a:bodyPr/>
                    <a:lstStyle/>
                    <a:p>
                      <a:pPr marL="320040" marR="0" indent="-2286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veto on land use change on those lands covered by natural forest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veto on changing forestlands into forest plantations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prison penalties between 3 months and 3 years for those violating the law (i.e. illegal logging)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 on export of wood coming from forests, in logs and squares 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 permit needed to transport timber around the country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police action to remove squatters from areas under PES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Forest rangers acquired police authority regarding forest issues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indent="-2286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Creation of PES, paid to landowners through the forest conservation certificate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real estate tax exemption to those receiving PES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forestland accepted as loan warranty  (including the value of the forest, not just the land)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creation of FONAFIFO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establishment of the forestry fund, with the following sources:</a:t>
                      </a:r>
                    </a:p>
                    <a:p>
                      <a:pPr marL="91440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1/3 of the proceeds of the tax on fossil fuels </a:t>
                      </a:r>
                    </a:p>
                    <a:p>
                      <a:pPr marL="91440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40% of the forest tax (established in this law)</a:t>
                      </a:r>
                    </a:p>
                    <a:p>
                      <a:pPr marL="91440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income from sale of wood/timber confiscated </a:t>
                      </a:r>
                    </a:p>
                    <a:p>
                      <a:pPr marL="91440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user fee established on other natural resources (i.e. water)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89">
                <a:tc gridSpan="2">
                  <a:txBody>
                    <a:bodyPr/>
                    <a:lstStyle/>
                    <a:p>
                      <a:pPr marL="457200" marR="0" indent="-457200"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59436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Source: Prepared by the author based on Forestry Law N. 7575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(Asamblea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Arial"/>
                        </a:rPr>
                        <a:t>Legislativa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 de la República de Costa Rica, 1996)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Cases: Costa Rica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89463" y="1881188"/>
            <a:ext cx="2936875" cy="34242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s-MX" sz="2400" kern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MX" sz="2400" kern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s-ES" sz="2400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400300" y="2590800"/>
            <a:ext cx="2386013" cy="13843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Forest Law No.7575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Recognized four environmental services (ES) provided by forest ecosystems</a:t>
            </a:r>
          </a:p>
          <a:p>
            <a:pPr lvl="1"/>
            <a:r>
              <a:rPr lang="en-US" dirty="0" smtClean="0"/>
              <a:t>mitigation of greenhouse gas emissions; </a:t>
            </a:r>
          </a:p>
          <a:p>
            <a:pPr lvl="1"/>
            <a:r>
              <a:rPr lang="en-US" dirty="0" smtClean="0"/>
              <a:t>hydrological services</a:t>
            </a:r>
          </a:p>
          <a:p>
            <a:pPr lvl="2"/>
            <a:r>
              <a:rPr lang="en-US" dirty="0" smtClean="0"/>
              <a:t>including provision of water for human consumption, irrigation, and energy production</a:t>
            </a:r>
          </a:p>
          <a:p>
            <a:pPr lvl="1"/>
            <a:r>
              <a:rPr lang="en-US" dirty="0" smtClean="0"/>
              <a:t>biodiversity conservation</a:t>
            </a:r>
          </a:p>
          <a:p>
            <a:pPr lvl="1"/>
            <a:r>
              <a:rPr lang="en-US" dirty="0" smtClean="0"/>
              <a:t>provision of scenic beauty </a:t>
            </a:r>
          </a:p>
          <a:p>
            <a:pPr lvl="2"/>
            <a:r>
              <a:rPr lang="en-US" dirty="0" smtClean="0"/>
              <a:t>for recreation and ecotourism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426200" y="6453505"/>
          <a:ext cx="2641600" cy="328295"/>
        </p:xfrm>
        <a:graphic>
          <a:graphicData uri="http://schemas.openxmlformats.org/drawingml/2006/table">
            <a:tbl>
              <a:tblPr/>
              <a:tblGrid>
                <a:gridCol w="393700"/>
                <a:gridCol w="2247900"/>
              </a:tblGrid>
              <a:tr h="328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09" marR="8709" marT="8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F3151"/>
                          </a:solidFill>
                          <a:latin typeface="Calibri"/>
                        </a:rPr>
                        <a:t>PES Legal Context</a:t>
                      </a:r>
                    </a:p>
                  </a:txBody>
                  <a:tcPr marL="8709" marR="8709" marT="8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39000" y="43434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?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Mexico</a:t>
            </a:r>
            <a:endParaRPr lang="es-ES" dirty="0"/>
          </a:p>
        </p:txBody>
      </p:sp>
      <p:pic>
        <p:nvPicPr>
          <p:cNvPr id="9224" name="Picture 8" descr="Image result for deforestation mexic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599" y="1556792"/>
            <a:ext cx="7240125" cy="3744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Cases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222" name="AutoShape 6" descr="Image result for deforestation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 descr="2009 vegetation-map-of-mexic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16632"/>
            <a:ext cx="5216379" cy="3598753"/>
          </a:xfrm>
        </p:spPr>
      </p:pic>
      <p:pic>
        <p:nvPicPr>
          <p:cNvPr id="21" name="Content Placeholder 14" descr="Mexico forest coverage 20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221" y="3140968"/>
            <a:ext cx="5216048" cy="322093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Mexico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3720"/>
            <a:ext cx="9144000" cy="46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Cases: Mexico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222" name="AutoShape 6" descr="Image result for deforestation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Neoclassical Economics Flaws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Economy and environment 4s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138653" cy="51125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Mexico </a:t>
            </a:r>
            <a:r>
              <a:rPr lang="en-US" sz="2600" dirty="0" err="1" smtClean="0"/>
              <a:t>LGDFS</a:t>
            </a:r>
            <a:r>
              <a:rPr lang="en-US" sz="2600" dirty="0" smtClean="0"/>
              <a:t> (2003).</a:t>
            </a:r>
            <a:endParaRPr lang="en-US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96" y="908720"/>
          <a:ext cx="9035480" cy="5236984"/>
        </p:xfrm>
        <a:graphic>
          <a:graphicData uri="http://schemas.openxmlformats.org/drawingml/2006/table">
            <a:tbl>
              <a:tblPr/>
              <a:tblGrid>
                <a:gridCol w="4680520"/>
                <a:gridCol w="4354960"/>
              </a:tblGrid>
              <a:tr h="215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CAC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Economic Instruments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89251">
                <a:tc>
                  <a:txBody>
                    <a:bodyPr/>
                    <a:lstStyle/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Zoning in forestry areas, to avoid land use change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Land use change requires authorization  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Sanctions include</a:t>
                      </a:r>
                    </a:p>
                    <a:p>
                      <a:pPr marL="68580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Admonition</a:t>
                      </a:r>
                    </a:p>
                    <a:p>
                      <a:pPr marL="68580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fine</a:t>
                      </a:r>
                    </a:p>
                    <a:p>
                      <a:pPr marL="68580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Temporary suspension, partial or total, of forest exploitation</a:t>
                      </a:r>
                    </a:p>
                    <a:p>
                      <a:pPr marL="68580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annulment of the authorization </a:t>
                      </a:r>
                    </a:p>
                    <a:p>
                      <a:pPr marL="68580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Confiscation of the wood and equipment used </a:t>
                      </a:r>
                    </a:p>
                    <a:p>
                      <a:pPr marL="68580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Temporary or definitive, partial or total closure of the facilities,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Creation of PES paid to providers of environmental services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Tax exception to those contributing to the forestry fund 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forest Federation 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should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create:</a:t>
                      </a:r>
                    </a:p>
                    <a:p>
                      <a:pPr marL="6858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Fiscal incentives</a:t>
                      </a:r>
                    </a:p>
                    <a:p>
                      <a:pPr marL="6858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Credit mechanisms, preferential interest rates</a:t>
                      </a:r>
                    </a:p>
                    <a:p>
                      <a:pPr marL="6858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Long term insurance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Federation and other agencies 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will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design, develop and apply other economic instruments </a:t>
                      </a:r>
                    </a:p>
                    <a:p>
                      <a:pPr marL="32004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bond for conservation 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could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be created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90">
                <a:tc gridSpan="2">
                  <a:txBody>
                    <a:bodyPr/>
                    <a:lstStyle/>
                    <a:p>
                      <a:pPr marL="36576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Creates National Forestry Service to integrate and coordinate efforts </a:t>
                      </a:r>
                    </a:p>
                    <a:p>
                      <a:pPr marL="36576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Provides clear mandate to CONAFOR</a:t>
                      </a:r>
                    </a:p>
                    <a:p>
                      <a:pPr marL="36576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Assign responsibilities to the Mexican Forestry Fund</a:t>
                      </a:r>
                    </a:p>
                    <a:p>
                      <a:pPr marL="365760" marR="0" indent="-27432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Includes a chapter in terminology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13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200" dirty="0" err="1">
                          <a:latin typeface="Arial"/>
                          <a:ea typeface="Times New Roman"/>
                          <a:cs typeface="Arial"/>
                        </a:rPr>
                        <a:t>Source</a:t>
                      </a:r>
                      <a:r>
                        <a:rPr lang="es-ES_tradnl" sz="1200" dirty="0"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es-ES_tradnl" sz="1200" dirty="0" err="1">
                          <a:latin typeface="Arial"/>
                          <a:ea typeface="Times New Roman"/>
                          <a:cs typeface="Arial"/>
                        </a:rPr>
                        <a:t>Prepared</a:t>
                      </a:r>
                      <a:r>
                        <a:rPr lang="es-ES_tradnl" sz="12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200" dirty="0" err="1">
                          <a:latin typeface="Arial"/>
                          <a:ea typeface="Times New Roman"/>
                          <a:cs typeface="Arial"/>
                        </a:rPr>
                        <a:t>by</a:t>
                      </a:r>
                      <a:r>
                        <a:rPr lang="es-ES_tradnl" sz="1200" dirty="0">
                          <a:latin typeface="Arial"/>
                          <a:ea typeface="Times New Roman"/>
                          <a:cs typeface="Arial"/>
                        </a:rPr>
                        <a:t> the </a:t>
                      </a:r>
                      <a:r>
                        <a:rPr lang="es-ES_tradnl" sz="1200" dirty="0" err="1">
                          <a:latin typeface="Arial"/>
                          <a:ea typeface="Times New Roman"/>
                          <a:cs typeface="Arial"/>
                        </a:rPr>
                        <a:t>author</a:t>
                      </a:r>
                      <a:r>
                        <a:rPr lang="es-ES_tradnl" sz="12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200" dirty="0" err="1">
                          <a:latin typeface="Arial"/>
                          <a:ea typeface="Times New Roman"/>
                          <a:cs typeface="Arial"/>
                        </a:rPr>
                        <a:t>based</a:t>
                      </a:r>
                      <a:r>
                        <a:rPr lang="es-ES_tradnl" sz="12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200" dirty="0" err="1">
                          <a:latin typeface="Arial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200" dirty="0">
                          <a:latin typeface="Arial"/>
                          <a:ea typeface="Times New Roman"/>
                          <a:cs typeface="Arial"/>
                        </a:rPr>
                        <a:t> (Congreso General de los Estados Unidos Mexicanos, 2003).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Cases: Mexico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Comparative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ortar-transportar-madera-ilegalmente-penado_LNCIMA20140701_0092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4" y="362199"/>
            <a:ext cx="3426841" cy="3426841"/>
          </a:xfrm>
          <a:prstGeom prst="rect">
            <a:avLst/>
          </a:prstGeom>
        </p:spPr>
      </p:pic>
      <p:pic>
        <p:nvPicPr>
          <p:cNvPr id="7" name="Picture 6" descr="unsustainable log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4754"/>
            <a:ext cx="4209524" cy="33142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Trend in Forest Coverage in Costa Rica and Mexico (%)</a:t>
            </a:r>
            <a:endParaRPr lang="en-US" dirty="0"/>
          </a:p>
        </p:txBody>
      </p:sp>
      <p:pic>
        <p:nvPicPr>
          <p:cNvPr id="10" name="Content Placeholder 9" descr="fig 14 comparison of trend in land cover by forest.bmp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340768"/>
            <a:ext cx="6336704" cy="4896544"/>
          </a:xfrm>
        </p:spPr>
      </p:pic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Comparative Analysis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Tenure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632848" cy="4164191"/>
        </p:xfrm>
        <a:graphic>
          <a:graphicData uri="http://schemas.openxmlformats.org/drawingml/2006/table">
            <a:tbl>
              <a:tblPr/>
              <a:tblGrid>
                <a:gridCol w="2027476"/>
                <a:gridCol w="1908212"/>
                <a:gridCol w="1788948"/>
                <a:gridCol w="1908212"/>
              </a:tblGrid>
              <a:tr h="1080120"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Ownership pattern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Public Ownership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Private Ownership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Communal and Other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147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Costa Rica 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147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Mexico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41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i="1" dirty="0">
                          <a:latin typeface="Arial"/>
                          <a:ea typeface="Times New Roman"/>
                          <a:cs typeface="Times New Roman"/>
                        </a:rPr>
                        <a:t>Source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: Prepared by the author with data obtained from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(FAO, 2010a)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Comparative Analysis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Land 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268760"/>
          <a:ext cx="7776864" cy="4680523"/>
        </p:xfrm>
        <a:graphic>
          <a:graphicData uri="http://schemas.openxmlformats.org/drawingml/2006/table">
            <a:tbl>
              <a:tblPr/>
              <a:tblGrid>
                <a:gridCol w="2750202"/>
                <a:gridCol w="2513331"/>
                <a:gridCol w="2513331"/>
              </a:tblGrid>
              <a:tr h="5284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Land Use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Costa Rica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Mexico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85791"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485713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Forest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57.35%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36.74%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13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Grassland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22.55%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44.11%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13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Cropland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14.71%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11.42%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13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Wetland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2.45%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1.96%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13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Settlement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2.45%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1.84%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13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 land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0.49%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3.93%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13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100.00%</a:t>
                      </a: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100.00%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85">
                <a:tc gridSpan="3">
                  <a:txBody>
                    <a:bodyPr/>
                    <a:lstStyle/>
                    <a:p>
                      <a:pPr marL="457200" marR="0" indent="-457200"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59436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Source: Danilo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Mollicone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FAO, personal communication (2018). Prepared based on satellite information.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Comparative Analysis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Forestry Sub-sector Employment, 1990 - 2011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Comparative Analysis	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640960" cy="504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 Coverage in Costa Rica and Mexico and the Inclusion of PES (1990–2012)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Comparative Analysis	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forest coverage and p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7416824" cy="44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592" y="5949280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 Prepared by the author with data from the World Bank, World Development Indicators database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.              Last updated:11/12/2015. Retrieved from http://databank.worldbank.org/data/home.aspx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From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mtClean="0"/>
              <a:t>Deforestation: </a:t>
            </a:r>
          </a:p>
          <a:p>
            <a:pPr lvl="1"/>
            <a:r>
              <a:rPr lang="en-US" smtClean="0"/>
              <a:t>History of large deforestation</a:t>
            </a:r>
          </a:p>
          <a:p>
            <a:r>
              <a:rPr lang="en-US" smtClean="0"/>
              <a:t>Funds:</a:t>
            </a:r>
          </a:p>
          <a:p>
            <a:pPr lvl="1"/>
            <a:r>
              <a:rPr lang="en-US" smtClean="0"/>
              <a:t>Included in both laws</a:t>
            </a:r>
          </a:p>
          <a:p>
            <a:pPr lvl="1"/>
            <a:r>
              <a:rPr lang="en-US" smtClean="0"/>
              <a:t>Fuel tax and water fees</a:t>
            </a:r>
          </a:p>
          <a:p>
            <a:r>
              <a:rPr lang="en-US" smtClean="0"/>
              <a:t>Instruments: </a:t>
            </a:r>
          </a:p>
          <a:p>
            <a:pPr lvl="1"/>
            <a:r>
              <a:rPr lang="en-US" smtClean="0"/>
              <a:t>Payment for environmental services</a:t>
            </a:r>
          </a:p>
          <a:p>
            <a:r>
              <a:rPr lang="en-US" smtClean="0"/>
              <a:t>International Influence: </a:t>
            </a:r>
          </a:p>
          <a:p>
            <a:pPr lvl="1"/>
            <a:r>
              <a:rPr lang="en-US" smtClean="0"/>
              <a:t>Conventions, treaties and protocols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Opposition: </a:t>
            </a:r>
          </a:p>
          <a:p>
            <a:pPr lvl="1"/>
            <a:r>
              <a:rPr lang="en-US" smtClean="0"/>
              <a:t>Mainly wood industry</a:t>
            </a:r>
          </a:p>
          <a:p>
            <a:r>
              <a:rPr lang="en-US" smtClean="0"/>
              <a:t>Starting point: </a:t>
            </a:r>
          </a:p>
          <a:p>
            <a:pPr lvl="1"/>
            <a:r>
              <a:rPr lang="en-US" smtClean="0"/>
              <a:t>Both countries had previous experiences</a:t>
            </a:r>
          </a:p>
          <a:p>
            <a:r>
              <a:rPr lang="en-US" smtClean="0"/>
              <a:t>Support: </a:t>
            </a:r>
          </a:p>
          <a:p>
            <a:pPr lvl="1"/>
            <a:r>
              <a:rPr lang="en-US" smtClean="0"/>
              <a:t>World Bank experts</a:t>
            </a:r>
          </a:p>
          <a:p>
            <a:r>
              <a:rPr lang="en-US" smtClean="0"/>
              <a:t>Unanimous: </a:t>
            </a:r>
          </a:p>
          <a:p>
            <a:pPr lvl="1"/>
            <a:r>
              <a:rPr lang="en-US" smtClean="0"/>
              <a:t>Congress unanimously approved the forest law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Comparative Analysis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854968"/>
          </a:xfrm>
        </p:spPr>
        <p:txBody>
          <a:bodyPr/>
          <a:lstStyle/>
          <a:p>
            <a:r>
              <a:rPr lang="en-US" dirty="0" smtClean="0"/>
              <a:t>Successful Policy Process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899592" y="1397000"/>
          <a:ext cx="748883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Up Arrow 22"/>
          <p:cNvSpPr/>
          <p:nvPr/>
        </p:nvSpPr>
        <p:spPr>
          <a:xfrm>
            <a:off x="4211960" y="4797152"/>
            <a:ext cx="1152128" cy="1440160"/>
          </a:xfrm>
          <a:prstGeom prst="upArrow">
            <a:avLst>
              <a:gd name="adj1" fmla="val 45116"/>
              <a:gd name="adj2" fmla="val 47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1403648" y="1124744"/>
            <a:ext cx="1152128" cy="1440160"/>
          </a:xfrm>
          <a:prstGeom prst="upArrow">
            <a:avLst>
              <a:gd name="adj1" fmla="val 45116"/>
              <a:gd name="adj2" fmla="val 47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6588224" y="1124744"/>
            <a:ext cx="1152128" cy="1440160"/>
          </a:xfrm>
          <a:prstGeom prst="upArrow">
            <a:avLst>
              <a:gd name="adj1" fmla="val 45116"/>
              <a:gd name="adj2" fmla="val 47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itical variab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93153"/>
            <a:ext cx="6668195" cy="672022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Provided by Forests</a:t>
            </a:r>
            <a:endParaRPr lang="en-US" dirty="0"/>
          </a:p>
        </p:txBody>
      </p:sp>
      <p:pic>
        <p:nvPicPr>
          <p:cNvPr id="20" name="Content Placeholder 19" descr="Fig 1 Benefits Provided by Forests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316463" cy="4982028"/>
          </a:xfrm>
        </p:spPr>
      </p:pic>
      <p:sp>
        <p:nvSpPr>
          <p:cNvPr id="21" name="TextBox 20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	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710952"/>
          </a:xfrm>
        </p:spPr>
        <p:txBody>
          <a:bodyPr/>
          <a:lstStyle/>
          <a:p>
            <a:r>
              <a:rPr lang="it-IT" dirty="0" smtClean="0"/>
              <a:t>Shift Towards Policy Mix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Conclusion	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99592" y="1772816"/>
          <a:ext cx="741682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Left-Right-Up Arrow 10"/>
          <p:cNvSpPr/>
          <p:nvPr/>
        </p:nvSpPr>
        <p:spPr>
          <a:xfrm rot="10800000">
            <a:off x="971601" y="868601"/>
            <a:ext cx="7272808" cy="3280478"/>
          </a:xfrm>
          <a:prstGeom prst="leftRightUpArrow">
            <a:avLst>
              <a:gd name="adj1" fmla="val 1814"/>
              <a:gd name="adj2" fmla="val 331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sta rican forest Marcos Garci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519166" cy="2834016"/>
          </a:xfrm>
        </p:spPr>
      </p:pic>
      <p:pic>
        <p:nvPicPr>
          <p:cNvPr id="5" name="Picture 4" descr="Foto Mexican Forest 201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33725"/>
            <a:ext cx="4986338" cy="3724275"/>
          </a:xfrm>
          <a:prstGeom prst="rect">
            <a:avLst/>
          </a:prstGeom>
        </p:spPr>
      </p:pic>
      <p:pic>
        <p:nvPicPr>
          <p:cNvPr id="6" name="Picture 5" descr="costa-rica-forest-cre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2375" y="0"/>
            <a:ext cx="5381625" cy="3594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429309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You!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2000" b="1" dirty="0" smtClean="0">
                <a:hlinkClick r:id="rId5"/>
              </a:rPr>
              <a:t>Sarah.cordero.cr@gmail.com</a:t>
            </a:r>
            <a:endParaRPr lang="en-US" sz="2000" b="1" dirty="0" smtClean="0"/>
          </a:p>
          <a:p>
            <a:endParaRPr lang="en-US" sz="2000" b="1" dirty="0" smtClean="0"/>
          </a:p>
          <a:p>
            <a:pPr algn="ctr"/>
            <a:endParaRPr lang="en-US" sz="2000" b="1" dirty="0" smtClean="0">
              <a:ea typeface="Yu Gothic Medium"/>
            </a:endParaRPr>
          </a:p>
          <a:p>
            <a:pPr algn="ctr"/>
            <a:r>
              <a:rPr lang="en-US" sz="2000" b="1" dirty="0" smtClean="0">
                <a:ea typeface="Yu Gothic Medium"/>
              </a:rPr>
              <a:t>© Sarah Cordero. Ph. D. 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Global Forest Area Change (1990–2015)</a:t>
            </a:r>
            <a:br>
              <a:rPr lang="en-US" smtClean="0"/>
            </a:b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47664" y="1412776"/>
          <a:ext cx="7128791" cy="4176464"/>
        </p:xfrm>
        <a:graphic>
          <a:graphicData uri="http://schemas.openxmlformats.org/drawingml/2006/table">
            <a:tbl>
              <a:tblPr/>
              <a:tblGrid>
                <a:gridCol w="1648182"/>
                <a:gridCol w="2096233"/>
                <a:gridCol w="1776997"/>
                <a:gridCol w="1607379"/>
              </a:tblGrid>
              <a:tr h="10728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Forest </a:t>
                      </a: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(1000 </a:t>
                      </a: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ha)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Annual change </a:t>
                      </a:r>
                      <a:b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(1000 </a:t>
                      </a: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ha)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Annual growth 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5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4,128,269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4,055,602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-7,267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-0.18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4,032,743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-4,572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-0.11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4,015,673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-3,414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-0.08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3,999,134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-3,308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-0.08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73">
                <a:tc grid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Source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FAO. (2016b). 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 of the World’s Forest 2016. Forests and agriculture: land-use challenges</a:t>
                      </a:r>
                      <a:br>
                        <a:rPr lang="en-US" sz="1200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and opportunities.(p.14)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Rome: Food and Agriculture Organization of the United Nations.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	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35496" y="1412776"/>
            <a:ext cx="1152128" cy="39819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WHA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Forest Loss 2000—2010</a:t>
            </a:r>
            <a:br>
              <a:rPr lang="en-US" dirty="0" smtClean="0"/>
            </a:br>
            <a:r>
              <a:rPr lang="en-US" dirty="0" smtClean="0"/>
              <a:t>from Country Reports</a:t>
            </a:r>
            <a:endParaRPr lang="en-US" dirty="0"/>
          </a:p>
        </p:txBody>
      </p:sp>
      <p:pic>
        <p:nvPicPr>
          <p:cNvPr id="6" name="Content Placeholder 5" descr="Fig 2 Net Forest Loss 2000-2010 from Country Repor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7"/>
            <a:ext cx="7488832" cy="4848216"/>
          </a:xfrm>
        </p:spPr>
      </p:pic>
      <p:sp>
        <p:nvSpPr>
          <p:cNvPr id="7" name="TextBox 6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	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79512" y="1484784"/>
            <a:ext cx="1152128" cy="46085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</a:t>
            </a:r>
          </a:p>
          <a:p>
            <a:pPr algn="ctr"/>
            <a:r>
              <a:rPr lang="en-US" sz="2800" b="1" dirty="0" smtClean="0"/>
              <a:t>Y</a:t>
            </a:r>
          </a:p>
          <a:p>
            <a:pPr algn="ctr"/>
            <a:r>
              <a:rPr lang="en-US" sz="2800" b="1" dirty="0" smtClean="0"/>
              <a:t>P</a:t>
            </a:r>
          </a:p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 of Net Forest Cover Gains and Losses by geographical sub-region, 1990 - 2015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35496" y="1837120"/>
            <a:ext cx="1368152" cy="43281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WH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E</a:t>
            </a:r>
          </a:p>
          <a:p>
            <a:pPr algn="ctr"/>
            <a:r>
              <a:rPr lang="en-US" sz="2800" b="1" dirty="0" smtClean="0"/>
              <a:t>R</a:t>
            </a:r>
          </a:p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pic>
        <p:nvPicPr>
          <p:cNvPr id="28" name="Content Placeholder 27" descr="deforestation where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196752"/>
            <a:ext cx="7128792" cy="546417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What are the critical variables during a public policy process that increase the probability of policy approval? </a:t>
            </a:r>
          </a:p>
          <a:p>
            <a:pPr lvl="0"/>
            <a:endParaRPr lang="en-US" i="1" dirty="0" smtClean="0"/>
          </a:p>
          <a:p>
            <a:pPr lvl="0"/>
            <a:r>
              <a:rPr lang="en-US" i="1" dirty="0" smtClean="0"/>
              <a:t>How do the results obtained in two countries compare to what the theory says in terms of the dynamics of a forest policy process?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Research Question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P</a:t>
            </a:r>
            <a:r>
              <a:rPr lang="en-US" dirty="0" smtClean="0"/>
              <a:t>olicies Related to Forest Policies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Agrarian</a:t>
            </a:r>
          </a:p>
          <a:p>
            <a:endParaRPr lang="en-US" dirty="0" smtClean="0"/>
          </a:p>
          <a:p>
            <a:r>
              <a:rPr lang="en-US" dirty="0" smtClean="0"/>
              <a:t>Climate change</a:t>
            </a:r>
          </a:p>
          <a:p>
            <a:endParaRPr lang="en-US" dirty="0" smtClean="0"/>
          </a:p>
          <a:p>
            <a:r>
              <a:rPr lang="en-US" dirty="0" smtClean="0"/>
              <a:t>Land use change</a:t>
            </a:r>
          </a:p>
          <a:p>
            <a:endParaRPr lang="en-US" dirty="0" smtClean="0"/>
          </a:p>
          <a:p>
            <a:r>
              <a:rPr lang="en-US" dirty="0" smtClean="0"/>
              <a:t>Land Tenure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Research Question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Agrarian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Image result for tropical forest cut for agricul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6743700" cy="4495800"/>
          </a:xfrm>
          <a:prstGeom prst="rect">
            <a:avLst/>
          </a:prstGeom>
          <a:noFill/>
        </p:spPr>
      </p:pic>
      <p:pic>
        <p:nvPicPr>
          <p:cNvPr id="11" name="Content Placeholder 10" descr="riego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203848" y="1916832"/>
            <a:ext cx="5905500" cy="442912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1243</Words>
  <Application>Microsoft Office PowerPoint</Application>
  <PresentationFormat>On-screen Show (4:3)</PresentationFormat>
  <Paragraphs>246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de Office</vt:lpstr>
      <vt:lpstr>Local Regulatory and Economic Instruments  to Encourage Tropical Forestry Conservation:  An Analysis of the Policy Process in  Costa Rica and Mexico</vt:lpstr>
      <vt:lpstr>Neoclassical Economics Flaws</vt:lpstr>
      <vt:lpstr>Benefits Provided by Forests</vt:lpstr>
      <vt:lpstr>Global Forest Area Change (1990–2015) </vt:lpstr>
      <vt:lpstr>Net Forest Loss 2000—2010 from Country Reports</vt:lpstr>
      <vt:lpstr>Trend of Net Forest Cover Gains and Losses by geographical sub-region, 1990 - 2015</vt:lpstr>
      <vt:lpstr>Research Question</vt:lpstr>
      <vt:lpstr>Other Policies Related to Forest Policies </vt:lpstr>
      <vt:lpstr>Agrarian</vt:lpstr>
      <vt:lpstr>Climate Change</vt:lpstr>
      <vt:lpstr>Land Use Change</vt:lpstr>
      <vt:lpstr>CASE STUDIES</vt:lpstr>
      <vt:lpstr>Preliminary Findings from Case Studies</vt:lpstr>
      <vt:lpstr>Costa Rica</vt:lpstr>
      <vt:lpstr>Costa Rica</vt:lpstr>
      <vt:lpstr>Costa Rica Law 7575 (1996)</vt:lpstr>
      <vt:lpstr>Forest Law No.7575</vt:lpstr>
      <vt:lpstr>Mexico</vt:lpstr>
      <vt:lpstr>Mexico</vt:lpstr>
      <vt:lpstr>Mexico LGDFS (2003).</vt:lpstr>
      <vt:lpstr> Comparative analysis</vt:lpstr>
      <vt:lpstr>Comparison of Trend in Forest Coverage in Costa Rica and Mexico (%)</vt:lpstr>
      <vt:lpstr>Land Tenure</vt:lpstr>
      <vt:lpstr>Land Use</vt:lpstr>
      <vt:lpstr>Comparison of Forestry Sub-sector Employment, 1990 - 2011</vt:lpstr>
      <vt:lpstr>Forest Coverage in Costa Rica and Mexico and the Inclusion of PES (1990–2012)</vt:lpstr>
      <vt:lpstr>From Interviews</vt:lpstr>
      <vt:lpstr>Successful Policy Process</vt:lpstr>
      <vt:lpstr>Slide 29</vt:lpstr>
      <vt:lpstr>Shift Towards Policy Mix</vt:lpstr>
      <vt:lpstr>Slide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para avanzar a REDD+ de forma inmediata</dc:title>
  <dc:creator>minaet3</dc:creator>
  <cp:lastModifiedBy>Sarah</cp:lastModifiedBy>
  <cp:revision>147</cp:revision>
  <dcterms:created xsi:type="dcterms:W3CDTF">2010-07-28T13:08:25Z</dcterms:created>
  <dcterms:modified xsi:type="dcterms:W3CDTF">2019-07-05T14:43:11Z</dcterms:modified>
</cp:coreProperties>
</file>