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vml" ContentType="application/vnd.openxmlformats-officedocument.vmlDrawing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91" r:id="rId2"/>
    <p:sldId id="292" r:id="rId3"/>
    <p:sldId id="288" r:id="rId4"/>
    <p:sldId id="597" r:id="rId5"/>
    <p:sldId id="311" r:id="rId6"/>
    <p:sldId id="426" r:id="rId7"/>
    <p:sldId id="429" r:id="rId8"/>
    <p:sldId id="2456" r:id="rId9"/>
    <p:sldId id="427" r:id="rId10"/>
    <p:sldId id="428" r:id="rId11"/>
    <p:sldId id="430" r:id="rId12"/>
    <p:sldId id="592" r:id="rId13"/>
    <p:sldId id="586" r:id="rId14"/>
    <p:sldId id="338" r:id="rId15"/>
    <p:sldId id="339" r:id="rId16"/>
    <p:sldId id="281" r:id="rId17"/>
    <p:sldId id="284" r:id="rId18"/>
    <p:sldId id="2457" r:id="rId19"/>
    <p:sldId id="302" r:id="rId20"/>
    <p:sldId id="434" r:id="rId21"/>
    <p:sldId id="435" r:id="rId22"/>
    <p:sldId id="308" r:id="rId23"/>
    <p:sldId id="437" r:id="rId24"/>
    <p:sldId id="287" r:id="rId25"/>
    <p:sldId id="307" r:id="rId26"/>
    <p:sldId id="265" r:id="rId27"/>
    <p:sldId id="299" r:id="rId28"/>
    <p:sldId id="444" r:id="rId29"/>
    <p:sldId id="590" r:id="rId30"/>
    <p:sldId id="332" r:id="rId31"/>
  </p:sldIdLst>
  <p:sldSz cx="10693400" cy="7556500"/>
  <p:notesSz cx="10693400" cy="75565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33"/>
    <p:restoredTop sz="93632"/>
  </p:normalViewPr>
  <p:slideViewPr>
    <p:cSldViewPr>
      <p:cViewPr varScale="1">
        <p:scale>
          <a:sx n="60" d="100"/>
          <a:sy n="60" d="100"/>
        </p:scale>
        <p:origin x="744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F3C6E7-5A27-409C-943A-D9897AEB8FF9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PH"/>
        </a:p>
      </dgm:t>
    </dgm:pt>
    <dgm:pt modelId="{E90FBFC8-238A-4C86-B652-7BBCF248918E}">
      <dgm:prSet phldrT="[Text]" custT="1"/>
      <dgm:spPr>
        <a:solidFill>
          <a:schemeClr val="accent1">
            <a:lumMod val="20000"/>
            <a:lumOff val="80000"/>
            <a:alpha val="50000"/>
          </a:schemeClr>
        </a:solidFill>
      </dgm:spPr>
      <dgm:t>
        <a:bodyPr/>
        <a:lstStyle/>
        <a:p>
          <a:r>
            <a:rPr lang="en-PH" sz="4800" dirty="0"/>
            <a:t>D</a:t>
          </a:r>
        </a:p>
      </dgm:t>
    </dgm:pt>
    <dgm:pt modelId="{B7861D9E-9366-480E-B23E-969139EB31C5}" type="parTrans" cxnId="{048CF4B8-A0F4-4D64-AFA8-D9E32AF5B214}">
      <dgm:prSet/>
      <dgm:spPr/>
      <dgm:t>
        <a:bodyPr/>
        <a:lstStyle/>
        <a:p>
          <a:endParaRPr lang="en-PH" sz="1200"/>
        </a:p>
      </dgm:t>
    </dgm:pt>
    <dgm:pt modelId="{96B0AA4A-BDA8-45DF-B4A2-967D6C7ADE0E}" type="sibTrans" cxnId="{048CF4B8-A0F4-4D64-AFA8-D9E32AF5B214}">
      <dgm:prSet/>
      <dgm:spPr/>
      <dgm:t>
        <a:bodyPr/>
        <a:lstStyle/>
        <a:p>
          <a:endParaRPr lang="en-PH" sz="1200"/>
        </a:p>
      </dgm:t>
    </dgm:pt>
    <dgm:pt modelId="{F6E7A731-753D-4CC4-97B4-731C66D369A6}">
      <dgm:prSet phldrT="[Text]" custT="1"/>
      <dgm:spPr>
        <a:solidFill>
          <a:schemeClr val="accent1">
            <a:lumMod val="20000"/>
            <a:lumOff val="80000"/>
            <a:alpha val="50000"/>
          </a:schemeClr>
        </a:solidFill>
      </dgm:spPr>
      <dgm:t>
        <a:bodyPr/>
        <a:lstStyle/>
        <a:p>
          <a:r>
            <a:rPr lang="en-PH" sz="4800" dirty="0"/>
            <a:t>R</a:t>
          </a:r>
        </a:p>
      </dgm:t>
    </dgm:pt>
    <dgm:pt modelId="{BE40BD62-97F7-4D7D-8C11-04EF3478B80C}" type="parTrans" cxnId="{02778183-2D05-4B4B-85F2-EDEC1A94F4D1}">
      <dgm:prSet/>
      <dgm:spPr/>
      <dgm:t>
        <a:bodyPr/>
        <a:lstStyle/>
        <a:p>
          <a:endParaRPr lang="en-PH" sz="1200"/>
        </a:p>
      </dgm:t>
    </dgm:pt>
    <dgm:pt modelId="{18CE30D5-5A3B-42EE-811D-3ADC6BE27435}" type="sibTrans" cxnId="{02778183-2D05-4B4B-85F2-EDEC1A94F4D1}">
      <dgm:prSet/>
      <dgm:spPr/>
      <dgm:t>
        <a:bodyPr/>
        <a:lstStyle/>
        <a:p>
          <a:endParaRPr lang="en-PH" sz="1200"/>
        </a:p>
      </dgm:t>
    </dgm:pt>
    <dgm:pt modelId="{5881B05A-FD8A-4D9F-97C2-842C5B5601C9}">
      <dgm:prSet phldrT="[Text]" custT="1"/>
      <dgm:spPr>
        <a:solidFill>
          <a:schemeClr val="accent1">
            <a:lumMod val="20000"/>
            <a:lumOff val="80000"/>
            <a:alpha val="50000"/>
          </a:schemeClr>
        </a:solidFill>
      </dgm:spPr>
      <dgm:t>
        <a:bodyPr/>
        <a:lstStyle/>
        <a:p>
          <a:r>
            <a:rPr lang="en-PH" sz="4800" dirty="0"/>
            <a:t>R</a:t>
          </a:r>
        </a:p>
      </dgm:t>
    </dgm:pt>
    <dgm:pt modelId="{AB65C7ED-56E0-4AF5-B5AC-3803ECD1EEDF}" type="parTrans" cxnId="{6DBBA944-AAA4-4D35-8457-46B6ECB47A28}">
      <dgm:prSet/>
      <dgm:spPr/>
      <dgm:t>
        <a:bodyPr/>
        <a:lstStyle/>
        <a:p>
          <a:endParaRPr lang="en-PH" sz="1200"/>
        </a:p>
      </dgm:t>
    </dgm:pt>
    <dgm:pt modelId="{752593FA-2D18-42D0-BAF2-605C06DE9D80}" type="sibTrans" cxnId="{6DBBA944-AAA4-4D35-8457-46B6ECB47A28}">
      <dgm:prSet/>
      <dgm:spPr/>
      <dgm:t>
        <a:bodyPr/>
        <a:lstStyle/>
        <a:p>
          <a:endParaRPr lang="en-PH" sz="1200"/>
        </a:p>
      </dgm:t>
    </dgm:pt>
    <dgm:pt modelId="{677AAC3F-9006-4422-BD0A-3541600B5D01}">
      <dgm:prSet phldrT="[Text]" custT="1"/>
      <dgm:spPr>
        <a:solidFill>
          <a:schemeClr val="accent1">
            <a:lumMod val="20000"/>
            <a:lumOff val="80000"/>
            <a:alpha val="50000"/>
          </a:schemeClr>
        </a:solidFill>
      </dgm:spPr>
      <dgm:t>
        <a:bodyPr/>
        <a:lstStyle/>
        <a:p>
          <a:r>
            <a:rPr lang="en-PH" sz="4800" dirty="0"/>
            <a:t>M</a:t>
          </a:r>
        </a:p>
      </dgm:t>
    </dgm:pt>
    <dgm:pt modelId="{F4934CD3-8AA3-4C16-AAD2-C3BD66795B2A}" type="parTrans" cxnId="{E4CFB99A-1AC9-4EB4-ACB3-64C3061D7C1B}">
      <dgm:prSet/>
      <dgm:spPr/>
      <dgm:t>
        <a:bodyPr/>
        <a:lstStyle/>
        <a:p>
          <a:endParaRPr lang="en-PH" sz="1200"/>
        </a:p>
      </dgm:t>
    </dgm:pt>
    <dgm:pt modelId="{1F0B21A7-63C0-4901-9A73-6391AE0F9202}" type="sibTrans" cxnId="{E4CFB99A-1AC9-4EB4-ACB3-64C3061D7C1B}">
      <dgm:prSet/>
      <dgm:spPr/>
      <dgm:t>
        <a:bodyPr/>
        <a:lstStyle/>
        <a:p>
          <a:endParaRPr lang="en-PH" sz="1200"/>
        </a:p>
      </dgm:t>
    </dgm:pt>
    <dgm:pt modelId="{F3E54188-6AE3-4DA4-A3DA-39F26FC4D30E}" type="pres">
      <dgm:prSet presAssocID="{F2F3C6E7-5A27-409C-943A-D9897AEB8FF9}" presName="Name0" presStyleCnt="0">
        <dgm:presLayoutVars>
          <dgm:dir/>
          <dgm:resizeHandles val="exact"/>
        </dgm:presLayoutVars>
      </dgm:prSet>
      <dgm:spPr/>
    </dgm:pt>
    <dgm:pt modelId="{FA9C98AB-73C2-4411-B741-7A663E697F84}" type="pres">
      <dgm:prSet presAssocID="{E90FBFC8-238A-4C86-B652-7BBCF248918E}" presName="Name5" presStyleLbl="vennNode1" presStyleIdx="0" presStyleCnt="4">
        <dgm:presLayoutVars>
          <dgm:bulletEnabled val="1"/>
        </dgm:presLayoutVars>
      </dgm:prSet>
      <dgm:spPr/>
    </dgm:pt>
    <dgm:pt modelId="{20DD0645-E8FD-415C-9D08-7D6DD676D7E0}" type="pres">
      <dgm:prSet presAssocID="{96B0AA4A-BDA8-45DF-B4A2-967D6C7ADE0E}" presName="space" presStyleCnt="0"/>
      <dgm:spPr/>
    </dgm:pt>
    <dgm:pt modelId="{F45BC9C3-5087-48E1-BC54-FC9B1A7EDC67}" type="pres">
      <dgm:prSet presAssocID="{F6E7A731-753D-4CC4-97B4-731C66D369A6}" presName="Name5" presStyleLbl="vennNode1" presStyleIdx="1" presStyleCnt="4">
        <dgm:presLayoutVars>
          <dgm:bulletEnabled val="1"/>
        </dgm:presLayoutVars>
      </dgm:prSet>
      <dgm:spPr/>
    </dgm:pt>
    <dgm:pt modelId="{334BB31C-5E96-4E09-9B7A-637BD51E02F4}" type="pres">
      <dgm:prSet presAssocID="{18CE30D5-5A3B-42EE-811D-3ADC6BE27435}" presName="space" presStyleCnt="0"/>
      <dgm:spPr/>
    </dgm:pt>
    <dgm:pt modelId="{0209041F-6612-48DD-9F55-E644B0D1553F}" type="pres">
      <dgm:prSet presAssocID="{5881B05A-FD8A-4D9F-97C2-842C5B5601C9}" presName="Name5" presStyleLbl="vennNode1" presStyleIdx="2" presStyleCnt="4">
        <dgm:presLayoutVars>
          <dgm:bulletEnabled val="1"/>
        </dgm:presLayoutVars>
      </dgm:prSet>
      <dgm:spPr/>
    </dgm:pt>
    <dgm:pt modelId="{9975A2CE-32F8-47D6-AFF5-28D58ACC644D}" type="pres">
      <dgm:prSet presAssocID="{752593FA-2D18-42D0-BAF2-605C06DE9D80}" presName="space" presStyleCnt="0"/>
      <dgm:spPr/>
    </dgm:pt>
    <dgm:pt modelId="{D506CD9A-2667-4184-88B7-3595F9D63D58}" type="pres">
      <dgm:prSet presAssocID="{677AAC3F-9006-4422-BD0A-3541600B5D01}" presName="Name5" presStyleLbl="vennNode1" presStyleIdx="3" presStyleCnt="4">
        <dgm:presLayoutVars>
          <dgm:bulletEnabled val="1"/>
        </dgm:presLayoutVars>
      </dgm:prSet>
      <dgm:spPr/>
    </dgm:pt>
  </dgm:ptLst>
  <dgm:cxnLst>
    <dgm:cxn modelId="{0E9AD917-A661-49DD-9E23-DCD885A0847A}" type="presOf" srcId="{677AAC3F-9006-4422-BD0A-3541600B5D01}" destId="{D506CD9A-2667-4184-88B7-3595F9D63D58}" srcOrd="0" destOrd="0" presId="urn:microsoft.com/office/officeart/2005/8/layout/venn3"/>
    <dgm:cxn modelId="{6DBBA944-AAA4-4D35-8457-46B6ECB47A28}" srcId="{F2F3C6E7-5A27-409C-943A-D9897AEB8FF9}" destId="{5881B05A-FD8A-4D9F-97C2-842C5B5601C9}" srcOrd="2" destOrd="0" parTransId="{AB65C7ED-56E0-4AF5-B5AC-3803ECD1EEDF}" sibTransId="{752593FA-2D18-42D0-BAF2-605C06DE9D80}"/>
    <dgm:cxn modelId="{02778183-2D05-4B4B-85F2-EDEC1A94F4D1}" srcId="{F2F3C6E7-5A27-409C-943A-D9897AEB8FF9}" destId="{F6E7A731-753D-4CC4-97B4-731C66D369A6}" srcOrd="1" destOrd="0" parTransId="{BE40BD62-97F7-4D7D-8C11-04EF3478B80C}" sibTransId="{18CE30D5-5A3B-42EE-811D-3ADC6BE27435}"/>
    <dgm:cxn modelId="{E4CFB99A-1AC9-4EB4-ACB3-64C3061D7C1B}" srcId="{F2F3C6E7-5A27-409C-943A-D9897AEB8FF9}" destId="{677AAC3F-9006-4422-BD0A-3541600B5D01}" srcOrd="3" destOrd="0" parTransId="{F4934CD3-8AA3-4C16-AAD2-C3BD66795B2A}" sibTransId="{1F0B21A7-63C0-4901-9A73-6391AE0F9202}"/>
    <dgm:cxn modelId="{DCAB46A6-FD4B-4315-AD17-0B7A139A51E4}" type="presOf" srcId="{F6E7A731-753D-4CC4-97B4-731C66D369A6}" destId="{F45BC9C3-5087-48E1-BC54-FC9B1A7EDC67}" srcOrd="0" destOrd="0" presId="urn:microsoft.com/office/officeart/2005/8/layout/venn3"/>
    <dgm:cxn modelId="{064CCBAD-C86E-4B09-973D-1959E1E53564}" type="presOf" srcId="{5881B05A-FD8A-4D9F-97C2-842C5B5601C9}" destId="{0209041F-6612-48DD-9F55-E644B0D1553F}" srcOrd="0" destOrd="0" presId="urn:microsoft.com/office/officeart/2005/8/layout/venn3"/>
    <dgm:cxn modelId="{07DB6DAE-7C05-445C-814E-B5B890FB6162}" type="presOf" srcId="{F2F3C6E7-5A27-409C-943A-D9897AEB8FF9}" destId="{F3E54188-6AE3-4DA4-A3DA-39F26FC4D30E}" srcOrd="0" destOrd="0" presId="urn:microsoft.com/office/officeart/2005/8/layout/venn3"/>
    <dgm:cxn modelId="{048CF4B8-A0F4-4D64-AFA8-D9E32AF5B214}" srcId="{F2F3C6E7-5A27-409C-943A-D9897AEB8FF9}" destId="{E90FBFC8-238A-4C86-B652-7BBCF248918E}" srcOrd="0" destOrd="0" parTransId="{B7861D9E-9366-480E-B23E-969139EB31C5}" sibTransId="{96B0AA4A-BDA8-45DF-B4A2-967D6C7ADE0E}"/>
    <dgm:cxn modelId="{EC476CCC-6112-4E83-94C9-7A7054468EFF}" type="presOf" srcId="{E90FBFC8-238A-4C86-B652-7BBCF248918E}" destId="{FA9C98AB-73C2-4411-B741-7A663E697F84}" srcOrd="0" destOrd="0" presId="urn:microsoft.com/office/officeart/2005/8/layout/venn3"/>
    <dgm:cxn modelId="{9BC4D7C9-B951-45BB-9C09-C24E6FB493C5}" type="presParOf" srcId="{F3E54188-6AE3-4DA4-A3DA-39F26FC4D30E}" destId="{FA9C98AB-73C2-4411-B741-7A663E697F84}" srcOrd="0" destOrd="0" presId="urn:microsoft.com/office/officeart/2005/8/layout/venn3"/>
    <dgm:cxn modelId="{20D3376B-802B-48CB-9B41-41271607AF9B}" type="presParOf" srcId="{F3E54188-6AE3-4DA4-A3DA-39F26FC4D30E}" destId="{20DD0645-E8FD-415C-9D08-7D6DD676D7E0}" srcOrd="1" destOrd="0" presId="urn:microsoft.com/office/officeart/2005/8/layout/venn3"/>
    <dgm:cxn modelId="{EE97E5B1-4FD9-4BBA-B34F-B87A494D5242}" type="presParOf" srcId="{F3E54188-6AE3-4DA4-A3DA-39F26FC4D30E}" destId="{F45BC9C3-5087-48E1-BC54-FC9B1A7EDC67}" srcOrd="2" destOrd="0" presId="urn:microsoft.com/office/officeart/2005/8/layout/venn3"/>
    <dgm:cxn modelId="{531250EE-6665-4C45-9D54-49B6C1B835F3}" type="presParOf" srcId="{F3E54188-6AE3-4DA4-A3DA-39F26FC4D30E}" destId="{334BB31C-5E96-4E09-9B7A-637BD51E02F4}" srcOrd="3" destOrd="0" presId="urn:microsoft.com/office/officeart/2005/8/layout/venn3"/>
    <dgm:cxn modelId="{8321B73A-7771-4AB3-BAAD-F4A983061260}" type="presParOf" srcId="{F3E54188-6AE3-4DA4-A3DA-39F26FC4D30E}" destId="{0209041F-6612-48DD-9F55-E644B0D1553F}" srcOrd="4" destOrd="0" presId="urn:microsoft.com/office/officeart/2005/8/layout/venn3"/>
    <dgm:cxn modelId="{29C3E8F9-417B-4F88-985A-0C2C5E213E86}" type="presParOf" srcId="{F3E54188-6AE3-4DA4-A3DA-39F26FC4D30E}" destId="{9975A2CE-32F8-47D6-AFF5-28D58ACC644D}" srcOrd="5" destOrd="0" presId="urn:microsoft.com/office/officeart/2005/8/layout/venn3"/>
    <dgm:cxn modelId="{74620963-2A40-4D26-8540-B7AC3464AF1B}" type="presParOf" srcId="{F3E54188-6AE3-4DA4-A3DA-39F26FC4D30E}" destId="{D506CD9A-2667-4184-88B7-3595F9D63D58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9C98AB-73C2-4411-B741-7A663E697F84}">
      <dsp:nvSpPr>
        <dsp:cNvPr id="0" name=""/>
        <dsp:cNvSpPr/>
      </dsp:nvSpPr>
      <dsp:spPr>
        <a:xfrm>
          <a:off x="2203" y="433133"/>
          <a:ext cx="2210886" cy="2210886"/>
        </a:xfrm>
        <a:prstGeom prst="ellipse">
          <a:avLst/>
        </a:prstGeom>
        <a:solidFill>
          <a:schemeClr val="accent1">
            <a:lumMod val="20000"/>
            <a:lumOff val="80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1672" tIns="60960" rIns="121672" bIns="6096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PH" sz="4800" kern="1200" dirty="0"/>
            <a:t>D</a:t>
          </a:r>
        </a:p>
      </dsp:txBody>
      <dsp:txXfrm>
        <a:off x="325980" y="756910"/>
        <a:ext cx="1563332" cy="1563332"/>
      </dsp:txXfrm>
    </dsp:sp>
    <dsp:sp modelId="{F45BC9C3-5087-48E1-BC54-FC9B1A7EDC67}">
      <dsp:nvSpPr>
        <dsp:cNvPr id="0" name=""/>
        <dsp:cNvSpPr/>
      </dsp:nvSpPr>
      <dsp:spPr>
        <a:xfrm>
          <a:off x="1770912" y="433133"/>
          <a:ext cx="2210886" cy="2210886"/>
        </a:xfrm>
        <a:prstGeom prst="ellipse">
          <a:avLst/>
        </a:prstGeom>
        <a:solidFill>
          <a:schemeClr val="accent1">
            <a:lumMod val="20000"/>
            <a:lumOff val="80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1672" tIns="60960" rIns="121672" bIns="6096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PH" sz="4800" kern="1200" dirty="0"/>
            <a:t>R</a:t>
          </a:r>
        </a:p>
      </dsp:txBody>
      <dsp:txXfrm>
        <a:off x="2094689" y="756910"/>
        <a:ext cx="1563332" cy="1563332"/>
      </dsp:txXfrm>
    </dsp:sp>
    <dsp:sp modelId="{0209041F-6612-48DD-9F55-E644B0D1553F}">
      <dsp:nvSpPr>
        <dsp:cNvPr id="0" name=""/>
        <dsp:cNvSpPr/>
      </dsp:nvSpPr>
      <dsp:spPr>
        <a:xfrm>
          <a:off x="3539621" y="433133"/>
          <a:ext cx="2210886" cy="2210886"/>
        </a:xfrm>
        <a:prstGeom prst="ellipse">
          <a:avLst/>
        </a:prstGeom>
        <a:solidFill>
          <a:schemeClr val="accent1">
            <a:lumMod val="20000"/>
            <a:lumOff val="80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1672" tIns="60960" rIns="121672" bIns="6096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PH" sz="4800" kern="1200" dirty="0"/>
            <a:t>R</a:t>
          </a:r>
        </a:p>
      </dsp:txBody>
      <dsp:txXfrm>
        <a:off x="3863398" y="756910"/>
        <a:ext cx="1563332" cy="1563332"/>
      </dsp:txXfrm>
    </dsp:sp>
    <dsp:sp modelId="{D506CD9A-2667-4184-88B7-3595F9D63D58}">
      <dsp:nvSpPr>
        <dsp:cNvPr id="0" name=""/>
        <dsp:cNvSpPr/>
      </dsp:nvSpPr>
      <dsp:spPr>
        <a:xfrm>
          <a:off x="5308330" y="433133"/>
          <a:ext cx="2210886" cy="2210886"/>
        </a:xfrm>
        <a:prstGeom prst="ellipse">
          <a:avLst/>
        </a:prstGeom>
        <a:solidFill>
          <a:schemeClr val="accent1">
            <a:lumMod val="20000"/>
            <a:lumOff val="80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1672" tIns="60960" rIns="121672" bIns="6096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PH" sz="4800" kern="1200" dirty="0"/>
            <a:t>M</a:t>
          </a:r>
        </a:p>
      </dsp:txBody>
      <dsp:txXfrm>
        <a:off x="5632107" y="756910"/>
        <a:ext cx="1563332" cy="15633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4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B04AF0-E506-F748-965E-960318DA1849}" type="datetimeFigureOut">
              <a:rPr lang="en-US" smtClean="0"/>
              <a:t>7/12/19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541713" y="944563"/>
            <a:ext cx="3609975" cy="2551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69975" y="3636963"/>
            <a:ext cx="8553450" cy="29749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17708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057900" y="717708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3E74A3-1FF4-8043-9B58-655008B29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157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PH" altLang="en-US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0DD37F9-073A-4CC8-A584-9D417C69AC07}" type="slidenum">
              <a:rPr lang="en-US" altLang="en-US">
                <a:latin typeface="Calibri" panose="020F0502020204030204" pitchFamily="34" charset="0"/>
              </a:rPr>
              <a:pPr eaLnBrk="1" hangingPunct="1"/>
              <a:t>20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81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PH" dirty="0">
                <a:solidFill>
                  <a:srgbClr val="FF0000"/>
                </a:solidFill>
              </a:rPr>
              <a:t>***NOTES below </a:t>
            </a:r>
            <a:r>
              <a:rPr lang="en-PH" dirty="0">
                <a:solidFill>
                  <a:srgbClr val="FF0000"/>
                </a:solidFill>
                <a:sym typeface="Wingdings" panose="05000000000000000000" pitchFamily="2" charset="2"/>
              </a:rPr>
              <a:t>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PH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PH" dirty="0">
                <a:solidFill>
                  <a:srgbClr val="FF0000"/>
                </a:solidFill>
                <a:sym typeface="Wingdings" panose="05000000000000000000" pitchFamily="2" charset="2"/>
              </a:rPr>
              <a:t>Rapid and uncontrolled urbanization resulting in a higher density of infrastructure and population, creating pressure on cities – particularly those that do not have the capacity to manage urban growth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PH" dirty="0">
                <a:solidFill>
                  <a:srgbClr val="FF0000"/>
                </a:solidFill>
                <a:sym typeface="Wingdings" panose="05000000000000000000" pitchFamily="2" charset="2"/>
              </a:rPr>
              <a:t>Poor land use planning and non compliance to land use zoning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PH" dirty="0">
                <a:solidFill>
                  <a:srgbClr val="FF0000"/>
                </a:solidFill>
              </a:rPr>
              <a:t>Development of infrastructure in locations identified as being at high disaster risk, such as </a:t>
            </a:r>
            <a:r>
              <a:rPr lang="en-PH" dirty="0" err="1">
                <a:solidFill>
                  <a:srgbClr val="FF0000"/>
                </a:solidFill>
              </a:rPr>
              <a:t>fkiid</a:t>
            </a:r>
            <a:r>
              <a:rPr lang="en-PH" dirty="0">
                <a:solidFill>
                  <a:srgbClr val="FF0000"/>
                </a:solidFill>
              </a:rPr>
              <a:t> plains, river banks, steep slopes, reclaimed lands, and </a:t>
            </a:r>
            <a:r>
              <a:rPr lang="en-PH" dirty="0" err="1">
                <a:solidFill>
                  <a:srgbClr val="FF0000"/>
                </a:solidFill>
              </a:rPr>
              <a:t>akong</a:t>
            </a:r>
            <a:r>
              <a:rPr lang="en-PH" dirty="0">
                <a:solidFill>
                  <a:srgbClr val="FF0000"/>
                </a:solidFill>
              </a:rPr>
              <a:t> active faults. This is often made worse by the poor quality of infrastructure in these areas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PH" dirty="0">
                <a:solidFill>
                  <a:srgbClr val="FF0000"/>
                </a:solidFill>
              </a:rPr>
              <a:t>Houses that are sub-standard in quality and non-compliant to building codes, which create danger for their residents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PH" dirty="0">
                <a:solidFill>
                  <a:srgbClr val="FF0000"/>
                </a:solidFill>
              </a:rPr>
              <a:t>Presence of informal settlers in low lying areas and along riverbanks. Such communities often have </a:t>
            </a:r>
            <a:r>
              <a:rPr lang="en-PH" dirty="0" err="1">
                <a:solidFill>
                  <a:srgbClr val="FF0000"/>
                </a:solidFill>
              </a:rPr>
              <a:t>limitied</a:t>
            </a:r>
            <a:r>
              <a:rPr lang="en-PH" dirty="0">
                <a:solidFill>
                  <a:srgbClr val="FF0000"/>
                </a:solidFill>
              </a:rPr>
              <a:t> capabilities or resources to take care of their residents when a disaster occurs, or to recover afterwards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PH" dirty="0">
                <a:solidFill>
                  <a:srgbClr val="FF0000"/>
                </a:solidFill>
              </a:rPr>
              <a:t>Poor solid waste management which contribute to clogging of waterways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PH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PH" dirty="0"/>
              <a:t>Source: Towards a Ready, Safe, and Resilient Greater Metro Manila”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PH" dirty="0"/>
              <a:t>  (2013) DOST – PHIVOLCS, PAGASA, DENR – MGB, NAMRIA, OCD, NDRRMC, CSCAND, </a:t>
            </a:r>
            <a:r>
              <a:rPr lang="en-PH" dirty="0" err="1"/>
              <a:t>AUsAid</a:t>
            </a:r>
            <a:endParaRPr lang="en-PH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PH" dirty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98F8D39-DAD0-4F36-9B3A-71C89C0FC8F7}" type="slidenum">
              <a:rPr lang="en-US" altLang="en-US">
                <a:latin typeface="Calibri" panose="020F0502020204030204" pitchFamily="34" charset="0"/>
              </a:rPr>
              <a:pPr eaLnBrk="1" hangingPunct="1"/>
              <a:t>21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266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PH" dirty="0">
                <a:solidFill>
                  <a:srgbClr val="FF0000"/>
                </a:solidFill>
              </a:rPr>
              <a:t>***NOTES below </a:t>
            </a:r>
            <a:r>
              <a:rPr lang="en-PH" dirty="0">
                <a:solidFill>
                  <a:srgbClr val="FF0000"/>
                </a:solidFill>
                <a:sym typeface="Wingdings" panose="05000000000000000000" pitchFamily="2" charset="2"/>
              </a:rPr>
              <a:t>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PH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PH" dirty="0">
                <a:solidFill>
                  <a:srgbClr val="FF0000"/>
                </a:solidFill>
                <a:sym typeface="Wingdings" panose="05000000000000000000" pitchFamily="2" charset="2"/>
              </a:rPr>
              <a:t>Rapid and uncontrolled urbanization resulting in a higher density of infrastructure and population, creating pressure on cities – particularly those that do not have the capacity to manage urban growth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PH" dirty="0">
                <a:solidFill>
                  <a:srgbClr val="FF0000"/>
                </a:solidFill>
                <a:sym typeface="Wingdings" panose="05000000000000000000" pitchFamily="2" charset="2"/>
              </a:rPr>
              <a:t>Poor land use planning and non compliance to land use zoning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PH" dirty="0">
                <a:solidFill>
                  <a:srgbClr val="FF0000"/>
                </a:solidFill>
              </a:rPr>
              <a:t>Development of infrastructure in locations identified as being at high disaster risk, such as </a:t>
            </a:r>
            <a:r>
              <a:rPr lang="en-PH" dirty="0" err="1">
                <a:solidFill>
                  <a:srgbClr val="FF0000"/>
                </a:solidFill>
              </a:rPr>
              <a:t>fkiid</a:t>
            </a:r>
            <a:r>
              <a:rPr lang="en-PH" dirty="0">
                <a:solidFill>
                  <a:srgbClr val="FF0000"/>
                </a:solidFill>
              </a:rPr>
              <a:t> plains, river banks, steep slopes, reclaimed lands, and </a:t>
            </a:r>
            <a:r>
              <a:rPr lang="en-PH" dirty="0" err="1">
                <a:solidFill>
                  <a:srgbClr val="FF0000"/>
                </a:solidFill>
              </a:rPr>
              <a:t>akong</a:t>
            </a:r>
            <a:r>
              <a:rPr lang="en-PH" dirty="0">
                <a:solidFill>
                  <a:srgbClr val="FF0000"/>
                </a:solidFill>
              </a:rPr>
              <a:t> active faults. This is often made worse by the poor quality of infrastructure in these areas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PH" dirty="0">
                <a:solidFill>
                  <a:srgbClr val="FF0000"/>
                </a:solidFill>
              </a:rPr>
              <a:t>Houses that are sub-standard in quality and non-compliant to building codes, which create danger for their residents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PH" dirty="0">
                <a:solidFill>
                  <a:srgbClr val="FF0000"/>
                </a:solidFill>
              </a:rPr>
              <a:t>Presence of informal settlers in low lying areas and along riverbanks. Such communities often have </a:t>
            </a:r>
            <a:r>
              <a:rPr lang="en-PH" dirty="0" err="1">
                <a:solidFill>
                  <a:srgbClr val="FF0000"/>
                </a:solidFill>
              </a:rPr>
              <a:t>limitied</a:t>
            </a:r>
            <a:r>
              <a:rPr lang="en-PH" dirty="0">
                <a:solidFill>
                  <a:srgbClr val="FF0000"/>
                </a:solidFill>
              </a:rPr>
              <a:t> capabilities or resources to take care of their residents when a disaster occurs, or to recover afterwards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PH" dirty="0">
                <a:solidFill>
                  <a:srgbClr val="FF0000"/>
                </a:solidFill>
              </a:rPr>
              <a:t>Poor solid waste management which contribute to clogging of waterways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PH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PH" dirty="0"/>
              <a:t>Source: Towards a Ready, Safe, and Resilient Greater Metro Manila”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PH" dirty="0"/>
              <a:t>  (2013) DOST – PHIVOLCS, PAGASA, DENR – MGB, NAMRIA, OCD, NDRRMC, CSCAND, </a:t>
            </a:r>
            <a:r>
              <a:rPr lang="en-PH" dirty="0" err="1"/>
              <a:t>AUsAid</a:t>
            </a:r>
            <a:endParaRPr lang="en-PH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PH" dirty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A138F63-61B0-4C7F-B2B0-F00E49D8F43F}" type="slidenum">
              <a:rPr lang="en-US" altLang="en-US">
                <a:latin typeface="Calibri" panose="020F0502020204030204" pitchFamily="34" charset="0"/>
              </a:rPr>
              <a:pPr eaLnBrk="1" hangingPunct="1"/>
              <a:t>23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16942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PH" altLang="en-US"/>
              <a:t>Hazard equation slide 17</a:t>
            </a: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182CBAB-0FFC-4349-B7DB-AD5DBFDDA4C8}" type="slidenum">
              <a:rPr lang="en-US" altLang="en-US">
                <a:latin typeface="Calibri" panose="020F0502020204030204" pitchFamily="34" charset="0"/>
              </a:rPr>
              <a:pPr eaLnBrk="1" hangingPunct="1"/>
              <a:t>28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310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2515"/>
            <a:ext cx="9089390" cy="158686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1640"/>
            <a:ext cx="7485379" cy="188912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7/12/19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7/12/19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7995"/>
            <a:ext cx="4651629" cy="498729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0" y="1737995"/>
            <a:ext cx="4651629" cy="498729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7/12/19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68095" y="1097280"/>
            <a:ext cx="9156192" cy="61447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7/12/19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7/12/19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itle Text"/>
          <p:cNvSpPr>
            <a:spLocks noGrp="1"/>
          </p:cNvSpPr>
          <p:nvPr>
            <p:ph type="title"/>
          </p:nvPr>
        </p:nvSpPr>
        <p:spPr>
          <a:xfrm>
            <a:off x="2305765" y="243520"/>
            <a:ext cx="7844611" cy="1173324"/>
          </a:xfrm>
          <a:prstGeom prst="rect">
            <a:avLst/>
          </a:prstGeom>
        </p:spPr>
        <p:txBody>
          <a:bodyPr anchor="b"/>
          <a:lstStyle>
            <a:lvl1pPr>
              <a:defRPr sz="4648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95" name="Body Level One…"/>
          <p:cNvSpPr>
            <a:spLocks noGrp="1"/>
          </p:cNvSpPr>
          <p:nvPr>
            <p:ph type="body" sz="quarter" idx="1"/>
          </p:nvPr>
        </p:nvSpPr>
        <p:spPr>
          <a:xfrm>
            <a:off x="426065" y="1629370"/>
            <a:ext cx="9899749" cy="4911725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479"/>
            </a:lvl1pPr>
            <a:lvl2pPr marL="0" indent="0" algn="ctr">
              <a:spcBef>
                <a:spcPts val="0"/>
              </a:spcBef>
              <a:buSzTx/>
              <a:buNone/>
              <a:defRPr sz="2479"/>
            </a:lvl2pPr>
            <a:lvl3pPr marL="0" indent="0" algn="ctr">
              <a:spcBef>
                <a:spcPts val="0"/>
              </a:spcBef>
              <a:buSzTx/>
              <a:buNone/>
              <a:defRPr sz="2479"/>
            </a:lvl3pPr>
            <a:lvl4pPr marL="0" indent="0" algn="ctr">
              <a:spcBef>
                <a:spcPts val="0"/>
              </a:spcBef>
              <a:buSzTx/>
              <a:buNone/>
              <a:defRPr sz="2479"/>
            </a:lvl4pPr>
            <a:lvl5pPr marL="0" indent="0" algn="ctr">
              <a:spcBef>
                <a:spcPts val="0"/>
              </a:spcBef>
              <a:buSzTx/>
              <a:buNone/>
              <a:defRPr sz="2479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96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35413367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>
            <a:extLst>
              <a:ext uri="{FF2B5EF4-FFF2-40B4-BE49-F238E27FC236}">
                <a16:creationId xmlns:a16="http://schemas.microsoft.com/office/drawing/2014/main" id="{8FC8CC58-5346-6441-A2F7-AEFA558D50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7F0744C1-1E5B-5042-BA1E-DA116D73F22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E8730F1-3E02-7046-95F1-A4C41004A13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5172763" y="7167852"/>
            <a:ext cx="337432" cy="294084"/>
          </a:xfrm>
        </p:spPr>
        <p:txBody>
          <a:bodyPr/>
          <a:lstStyle>
            <a:lvl1pPr>
              <a:defRPr/>
            </a:lvl1pPr>
          </a:lstStyle>
          <a:p>
            <a:fld id="{CE312767-22D4-1649-BA15-5F94C0FC2EEA}" type="slidenum">
              <a:rPr lang="en-US" altLang="en-US"/>
              <a:pPr/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397669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Text"/>
          <p:cNvSpPr>
            <a:spLocks noGrp="1"/>
          </p:cNvSpPr>
          <p:nvPr>
            <p:ph type="title"/>
          </p:nvPr>
        </p:nvSpPr>
        <p:spPr>
          <a:xfrm>
            <a:off x="1044278" y="1269256"/>
            <a:ext cx="8604845" cy="255819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6" name="Body Level One…"/>
          <p:cNvSpPr>
            <a:spLocks noGrp="1"/>
          </p:cNvSpPr>
          <p:nvPr>
            <p:ph type="body" sz="quarter" idx="1"/>
          </p:nvPr>
        </p:nvSpPr>
        <p:spPr>
          <a:xfrm>
            <a:off x="1044278" y="3896320"/>
            <a:ext cx="8604845" cy="875688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479"/>
            </a:lvl1pPr>
            <a:lvl2pPr marL="0" indent="0" algn="ctr">
              <a:spcBef>
                <a:spcPts val="0"/>
              </a:spcBef>
              <a:buSzTx/>
              <a:buNone/>
              <a:defRPr sz="2479"/>
            </a:lvl2pPr>
            <a:lvl3pPr marL="0" indent="0" algn="ctr">
              <a:spcBef>
                <a:spcPts val="0"/>
              </a:spcBef>
              <a:buSzTx/>
              <a:buNone/>
              <a:defRPr sz="2479"/>
            </a:lvl3pPr>
            <a:lvl4pPr marL="0" indent="0" algn="ctr">
              <a:spcBef>
                <a:spcPts val="0"/>
              </a:spcBef>
              <a:buSzTx/>
              <a:buNone/>
              <a:defRPr sz="2479"/>
            </a:lvl4pPr>
            <a:lvl5pPr marL="0" indent="0" algn="ctr">
              <a:spcBef>
                <a:spcPts val="0"/>
              </a:spcBef>
              <a:buSzTx/>
              <a:buNone/>
              <a:defRPr sz="2479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35660785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645442" y="409188"/>
            <a:ext cx="3402514" cy="711199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372561" y="1540713"/>
            <a:ext cx="7948277" cy="2735579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27545"/>
            <a:ext cx="3421887" cy="37782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27545"/>
            <a:ext cx="2459482" cy="37782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7/12/19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27545"/>
            <a:ext cx="2459482" cy="377825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8" r:id="rId6"/>
    <p:sldLayoutId id="2147483669" r:id="rId7"/>
    <p:sldLayoutId id="2147483670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tiff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31.wmf"/><Relationship Id="rId3" Type="http://schemas.openxmlformats.org/officeDocument/2006/relationships/image" Target="../media/image32.jpeg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30.wmf"/><Relationship Id="rId5" Type="http://schemas.openxmlformats.org/officeDocument/2006/relationships/image" Target="../media/image34.pn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33.jpeg"/><Relationship Id="rId9" Type="http://schemas.openxmlformats.org/officeDocument/2006/relationships/image" Target="../media/image29.w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gi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4700" y="1590970"/>
            <a:ext cx="9539472" cy="37112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ts val="4300"/>
              </a:lnSpc>
            </a:pPr>
            <a:r>
              <a:rPr lang="en-US" sz="3600" b="1" spc="0" dirty="0">
                <a:solidFill>
                  <a:srgbClr val="002060"/>
                </a:solidFill>
                <a:latin typeface="Times New Roman"/>
                <a:cs typeface="Times New Roman"/>
              </a:rPr>
              <a:t>    </a:t>
            </a:r>
          </a:p>
          <a:p>
            <a:pPr marL="12700" marR="12700">
              <a:lnSpc>
                <a:spcPts val="4300"/>
              </a:lnSpc>
            </a:pPr>
            <a:r>
              <a:rPr lang="en-US" sz="3600" b="1" dirty="0"/>
              <a:t>		       Landscape approach</a:t>
            </a:r>
          </a:p>
          <a:p>
            <a:pPr marL="12700" marR="12700">
              <a:lnSpc>
                <a:spcPts val="4300"/>
              </a:lnSpc>
            </a:pPr>
            <a:r>
              <a:rPr lang="en-US" sz="3600" b="1" dirty="0"/>
              <a:t>              for enhancing mountain resilience</a:t>
            </a:r>
            <a:endParaRPr lang="en-PH" sz="3600" dirty="0"/>
          </a:p>
          <a:p>
            <a:pPr marL="12700" marR="12700">
              <a:lnSpc>
                <a:spcPts val="4300"/>
              </a:lnSpc>
            </a:pPr>
            <a:endParaRPr lang="en-US" sz="3600" b="1" spc="0" dirty="0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marL="12700" marR="12700">
              <a:lnSpc>
                <a:spcPts val="4300"/>
              </a:lnSpc>
            </a:pPr>
            <a:r>
              <a:rPr lang="en-US" sz="3600" b="1" dirty="0">
                <a:solidFill>
                  <a:srgbClr val="00B050"/>
                </a:solidFill>
                <a:cs typeface="Times New Roman"/>
              </a:rPr>
              <a:t>	Disaster Risk Reduction &amp; Management</a:t>
            </a:r>
          </a:p>
          <a:p>
            <a:pPr marL="12700" marR="12700">
              <a:lnSpc>
                <a:spcPts val="4300"/>
              </a:lnSpc>
            </a:pPr>
            <a:endParaRPr lang="en-US" sz="3600" b="1" dirty="0">
              <a:solidFill>
                <a:srgbClr val="00B050"/>
              </a:solidFill>
              <a:cs typeface="Times New Roman"/>
            </a:endParaRPr>
          </a:p>
          <a:p>
            <a:pPr marL="12700" marR="12700">
              <a:lnSpc>
                <a:spcPts val="4300"/>
              </a:lnSpc>
            </a:pPr>
            <a:endParaRPr lang="en-US" sz="3600" b="1" dirty="0">
              <a:solidFill>
                <a:srgbClr val="00B050"/>
              </a:solidFill>
              <a:cs typeface="Times New Roman"/>
            </a:endParaRPr>
          </a:p>
          <a:p>
            <a:pPr marL="12700" marR="12700">
              <a:lnSpc>
                <a:spcPts val="4300"/>
              </a:lnSpc>
            </a:pPr>
            <a:r>
              <a:rPr lang="en-US" sz="3600" b="1" dirty="0">
                <a:solidFill>
                  <a:srgbClr val="00B050"/>
                </a:solidFill>
                <a:cs typeface="Times New Roman"/>
              </a:rPr>
              <a:t>		            </a:t>
            </a:r>
            <a:r>
              <a:rPr lang="en-US" sz="2800" b="1" dirty="0">
                <a:cs typeface="Times New Roman"/>
              </a:rPr>
              <a:t>Zenaida </a:t>
            </a:r>
            <a:r>
              <a:rPr lang="en-US" sz="2800" b="1" dirty="0" err="1">
                <a:cs typeface="Times New Roman"/>
              </a:rPr>
              <a:t>Delica</a:t>
            </a:r>
            <a:r>
              <a:rPr lang="en-US" sz="2800" b="1" dirty="0">
                <a:cs typeface="Times New Roman"/>
              </a:rPr>
              <a:t>- Willison</a:t>
            </a:r>
          </a:p>
          <a:p>
            <a:pPr marL="12700" marR="12700">
              <a:lnSpc>
                <a:spcPts val="4300"/>
              </a:lnSpc>
            </a:pPr>
            <a:endParaRPr lang="en-US" sz="3600" b="1" spc="0" dirty="0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marL="12700" marR="12700">
              <a:lnSpc>
                <a:spcPts val="4300"/>
              </a:lnSpc>
            </a:pPr>
            <a:endParaRPr sz="3600" dirty="0">
              <a:latin typeface="Times New Roman"/>
              <a:cs typeface="Times New Roman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68C9410-35E6-8948-AE35-2E577E7A4E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3522" y="225720"/>
            <a:ext cx="2660650" cy="136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490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1" name="Rectangle 2"/>
          <p:cNvSpPr>
            <a:spLocks noChangeArrowheads="1"/>
          </p:cNvSpPr>
          <p:nvPr/>
        </p:nvSpPr>
        <p:spPr bwMode="auto">
          <a:xfrm>
            <a:off x="165100" y="1594214"/>
            <a:ext cx="6400800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n-US" sz="3600" b="1" dirty="0">
                <a:solidFill>
                  <a:schemeClr val="accent6"/>
                </a:solidFill>
                <a:latin typeface="+mn-lt"/>
              </a:rPr>
              <a:t>a serious disruption of the functioning of a community </a:t>
            </a:r>
          </a:p>
          <a:p>
            <a:pPr algn="just"/>
            <a:endParaRPr lang="en-US" sz="3600" b="1" dirty="0">
              <a:latin typeface="+mn-lt"/>
            </a:endParaRPr>
          </a:p>
          <a:p>
            <a:pPr algn="just"/>
            <a:r>
              <a:rPr lang="en-US" sz="3600" b="1" dirty="0">
                <a:solidFill>
                  <a:schemeClr val="accent6"/>
                </a:solidFill>
                <a:latin typeface="+mn-lt"/>
              </a:rPr>
              <a:t> .</a:t>
            </a:r>
            <a:r>
              <a:rPr lang="en-US" sz="3600" b="1" u="sng" dirty="0">
                <a:solidFill>
                  <a:schemeClr val="accent6"/>
                </a:solidFill>
                <a:latin typeface="+mn-lt"/>
              </a:rPr>
              <a:t> </a:t>
            </a:r>
            <a:r>
              <a:rPr lang="en-US" sz="3600" b="1" u="sng" dirty="0">
                <a:latin typeface="+mn-lt"/>
              </a:rPr>
              <a:t>widespread </a:t>
            </a:r>
            <a:r>
              <a:rPr lang="en-US" sz="3600" b="1" dirty="0">
                <a:latin typeface="+mn-lt"/>
              </a:rPr>
              <a:t>human, material, economic, or environmental losses</a:t>
            </a:r>
          </a:p>
          <a:p>
            <a:pPr algn="just"/>
            <a:r>
              <a:rPr lang="en-US" sz="3600" b="1" dirty="0">
                <a:latin typeface="+mn-lt"/>
              </a:rPr>
              <a:t> .  </a:t>
            </a:r>
            <a:r>
              <a:rPr lang="en-US" sz="3600" b="1" u="sng" dirty="0">
                <a:latin typeface="+mn-lt"/>
              </a:rPr>
              <a:t>exceed</a:t>
            </a:r>
            <a:r>
              <a:rPr lang="en-US" sz="3600" b="1" dirty="0">
                <a:latin typeface="+mn-lt"/>
              </a:rPr>
              <a:t> the ability of the affected community or society to cope using its own resources </a:t>
            </a:r>
          </a:p>
        </p:txBody>
      </p:sp>
      <p:sp>
        <p:nvSpPr>
          <p:cNvPr id="10" name="Explosion 2 9"/>
          <p:cNvSpPr/>
          <p:nvPr/>
        </p:nvSpPr>
        <p:spPr>
          <a:xfrm>
            <a:off x="6091783" y="-260350"/>
            <a:ext cx="4617861" cy="2602794"/>
          </a:xfrm>
          <a:prstGeom prst="irregularSeal2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000" b="1" dirty="0">
                <a:latin typeface="Chiller" panose="04020404031007020602" pitchFamily="82" charset="0"/>
              </a:rPr>
              <a:t>Disaster</a:t>
            </a:r>
          </a:p>
        </p:txBody>
      </p:sp>
      <p:pic>
        <p:nvPicPr>
          <p:cNvPr id="4" name="Picture 8" descr="C:\My Documents\PHOTO LIBRARY\fld aftrmt rp com.tiff">
            <a:extLst>
              <a:ext uri="{FF2B5EF4-FFF2-40B4-BE49-F238E27FC236}">
                <a16:creationId xmlns:a16="http://schemas.microsoft.com/office/drawing/2014/main" id="{947DD0B7-F262-AA4E-BFDE-4431AD2EBB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761" y="3856372"/>
            <a:ext cx="3411500" cy="3133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22432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1" grpId="0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Jesusa Grace\Documents\World Vision\ToT\powerpoint presentations\photos\bc_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5209" y="1175456"/>
            <a:ext cx="2888512" cy="196664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3" descr="C:\Users\Jesusa Grace\Documents\Save the Children Thailand\photos for ppt\pic_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592" y="3274484"/>
            <a:ext cx="3136297" cy="2011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Users\Jesusa Grace\Documents\World Vision\ToT\powerpoint presentations\photos\bc_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096" y="5373511"/>
            <a:ext cx="3146792" cy="20150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09033" y="1307612"/>
            <a:ext cx="5793317" cy="654197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sz="3600" b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Natural</a:t>
            </a:r>
            <a:r>
              <a:rPr lang="en-US" sz="3600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pPr>
              <a:defRPr/>
            </a:pPr>
            <a:endParaRPr lang="en-US" sz="3085" b="1" dirty="0">
              <a:latin typeface="Arial" pitchFamily="34" charset="0"/>
              <a:cs typeface="Arial" pitchFamily="34" charset="0"/>
            </a:endParaRPr>
          </a:p>
          <a:p>
            <a:pPr>
              <a:buNone/>
              <a:defRPr/>
            </a:pPr>
            <a:endParaRPr lang="en-US" sz="3085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09033" y="3502893"/>
            <a:ext cx="5793317" cy="67168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77842" indent="-377842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600" b="1" dirty="0">
                <a:solidFill>
                  <a:schemeClr val="accent6"/>
                </a:solidFill>
                <a:cs typeface="Arial" pitchFamily="34" charset="0"/>
              </a:rPr>
              <a:t>Human-Induced: 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309033" y="6008466"/>
            <a:ext cx="5793317" cy="11754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77842" indent="-377842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3600" b="1" dirty="0">
                <a:solidFill>
                  <a:schemeClr val="accent6"/>
                </a:solidFill>
                <a:cs typeface="Arial" pitchFamily="34" charset="0"/>
              </a:rPr>
              <a:t>Combination</a:t>
            </a:r>
            <a:r>
              <a:rPr lang="en-US" sz="3085" b="1" dirty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12800" y="2006272"/>
            <a:ext cx="495370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 b="1" dirty="0">
                <a:latin typeface="+mn-lt"/>
              </a:rPr>
              <a:t>Typhoon, earthquake, volcanic eruption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28839" y="4519906"/>
            <a:ext cx="503766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 b="1" dirty="0">
                <a:latin typeface="+mn-lt"/>
              </a:rPr>
              <a:t>Fire, industrial accident, oil spill, armed conflict)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28839" y="6588437"/>
            <a:ext cx="44499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 b="1" dirty="0">
                <a:latin typeface="+mn-lt"/>
              </a:rPr>
              <a:t>Flood, drought</a:t>
            </a:r>
          </a:p>
        </p:txBody>
      </p:sp>
      <p:sp>
        <p:nvSpPr>
          <p:cNvPr id="9227" name="Title 1"/>
          <p:cNvSpPr>
            <a:spLocks noGrp="1"/>
          </p:cNvSpPr>
          <p:nvPr>
            <p:ph type="title"/>
          </p:nvPr>
        </p:nvSpPr>
        <p:spPr>
          <a:xfrm>
            <a:off x="469900" y="172388"/>
            <a:ext cx="6866467" cy="691624"/>
          </a:xfrm>
        </p:spPr>
        <p:txBody>
          <a:bodyPr/>
          <a:lstStyle/>
          <a:p>
            <a:pPr eaLnBrk="1" hangingPunct="1"/>
            <a:r>
              <a:rPr lang="en-US" altLang="en-US" sz="3600" u="sng" dirty="0">
                <a:solidFill>
                  <a:srgbClr val="00B050"/>
                </a:solidFill>
                <a:latin typeface="Arial Black" panose="020B0A04020102020204" pitchFamily="34" charset="0"/>
              </a:rPr>
              <a:t>Classification of Hazard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8FAD886-9488-E947-A6BC-8AE4EC3E13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0900" y="189001"/>
            <a:ext cx="2005160" cy="81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90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C80777B-7947-D941-AEBD-5E4E1080913B}"/>
              </a:ext>
            </a:extLst>
          </p:cNvPr>
          <p:cNvSpPr/>
          <p:nvPr/>
        </p:nvSpPr>
        <p:spPr>
          <a:xfrm>
            <a:off x="317500" y="349250"/>
            <a:ext cx="10134600" cy="64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12700">
              <a:lnSpc>
                <a:spcPts val="4300"/>
              </a:lnSpc>
            </a:pPr>
            <a:r>
              <a:rPr lang="en-US" sz="3600" b="1" dirty="0">
                <a:solidFill>
                  <a:srgbClr val="00B050"/>
                </a:solidFill>
                <a:cs typeface="Times New Roman"/>
              </a:rPr>
              <a:t>Hazards affecting mountains and the their results? </a:t>
            </a:r>
            <a:r>
              <a:rPr lang="en-US" b="1" dirty="0">
                <a:solidFill>
                  <a:srgbClr val="00B050"/>
                </a:solidFill>
                <a:cs typeface="Times New Roman"/>
              </a:rPr>
              <a:t>: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BC1CD7E-9D2E-D843-9A80-BCCD5A9FF6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149695"/>
              </p:ext>
            </p:extLst>
          </p:nvPr>
        </p:nvGraphicFramePr>
        <p:xfrm>
          <a:off x="546100" y="1339850"/>
          <a:ext cx="9372600" cy="4247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6300">
                  <a:extLst>
                    <a:ext uri="{9D8B030D-6E8A-4147-A177-3AD203B41FA5}">
                      <a16:colId xmlns:a16="http://schemas.microsoft.com/office/drawing/2014/main" val="3488393849"/>
                    </a:ext>
                  </a:extLst>
                </a:gridCol>
                <a:gridCol w="4686300">
                  <a:extLst>
                    <a:ext uri="{9D8B030D-6E8A-4147-A177-3AD203B41FA5}">
                      <a16:colId xmlns:a16="http://schemas.microsoft.com/office/drawing/2014/main" val="3405946349"/>
                    </a:ext>
                  </a:extLst>
                </a:gridCol>
              </a:tblGrid>
              <a:tr h="10559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>
                          <a:solidFill>
                            <a:schemeClr val="accent6"/>
                          </a:solidFill>
                        </a:rPr>
                        <a:t>Hazards</a:t>
                      </a:r>
                    </a:p>
                    <a:p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>
                          <a:solidFill>
                            <a:schemeClr val="accent6"/>
                          </a:solidFill>
                        </a:rPr>
                        <a:t>Results</a:t>
                      </a:r>
                    </a:p>
                    <a:p>
                      <a:endParaRPr lang="en-US" sz="3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4459229"/>
                  </a:ext>
                </a:extLst>
              </a:tr>
              <a:tr h="611773">
                <a:tc>
                  <a:txBody>
                    <a:bodyPr/>
                    <a:lstStyle/>
                    <a:p>
                      <a:pPr lvl="0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7388363"/>
                  </a:ext>
                </a:extLst>
              </a:tr>
              <a:tr h="61177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8633746"/>
                  </a:ext>
                </a:extLst>
              </a:tr>
              <a:tr h="61177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8064170"/>
                  </a:ext>
                </a:extLst>
              </a:tr>
              <a:tr h="61177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8647980"/>
                  </a:ext>
                </a:extLst>
              </a:tr>
              <a:tr h="61177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01558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7427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2">
            <a:extLst>
              <a:ext uri="{FF2B5EF4-FFF2-40B4-BE49-F238E27FC236}">
                <a16:creationId xmlns:a16="http://schemas.microsoft.com/office/drawing/2014/main" id="{33DB4E28-95D4-AA41-94AB-806E92330B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1638" y="1777178"/>
            <a:ext cx="6117196" cy="4976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661"/>
              </a:spcBef>
              <a:buFontTx/>
              <a:buChar char="•"/>
            </a:pPr>
            <a:r>
              <a:rPr lang="en-US" altLang="en-US" sz="3600" b="1" dirty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Hydro-Meteorological</a:t>
            </a:r>
          </a:p>
          <a:p>
            <a:pPr lvl="1" eaLnBrk="1" hangingPunct="1">
              <a:lnSpc>
                <a:spcPct val="90000"/>
              </a:lnSpc>
              <a:spcBef>
                <a:spcPts val="661"/>
              </a:spcBef>
              <a:buFontTx/>
              <a:buChar char="–"/>
            </a:pPr>
            <a:r>
              <a:rPr lang="en-US" altLang="en-US" sz="3600" dirty="0">
                <a:latin typeface="+mn-lt"/>
                <a:cs typeface="Times New Roman" panose="02020603050405020304" pitchFamily="18" charset="0"/>
              </a:rPr>
              <a:t>Flood, Cyclone, Tornado, Storm Surge, Drought, Heat Wave, Snow Avalanche</a:t>
            </a:r>
          </a:p>
          <a:p>
            <a:pPr eaLnBrk="1" hangingPunct="1">
              <a:lnSpc>
                <a:spcPct val="90000"/>
              </a:lnSpc>
              <a:spcBef>
                <a:spcPts val="661"/>
              </a:spcBef>
              <a:buFontTx/>
              <a:buChar char="•"/>
            </a:pPr>
            <a:r>
              <a:rPr lang="en-US" altLang="en-US" sz="3600" b="1" dirty="0">
                <a:solidFill>
                  <a:srgbClr val="0070C0"/>
                </a:solidFill>
                <a:latin typeface="+mn-lt"/>
                <a:cs typeface="Times New Roman" panose="02020603050405020304" pitchFamily="18" charset="0"/>
              </a:rPr>
              <a:t>Geological </a:t>
            </a:r>
          </a:p>
          <a:p>
            <a:pPr lvl="1" eaLnBrk="1" hangingPunct="1">
              <a:lnSpc>
                <a:spcPct val="90000"/>
              </a:lnSpc>
              <a:spcBef>
                <a:spcPts val="661"/>
              </a:spcBef>
              <a:buFontTx/>
              <a:buChar char="–"/>
            </a:pPr>
            <a:r>
              <a:rPr lang="en-US" altLang="en-US" sz="3600" dirty="0">
                <a:latin typeface="+mn-lt"/>
                <a:cs typeface="Times New Roman" panose="02020603050405020304" pitchFamily="18" charset="0"/>
              </a:rPr>
              <a:t>Earthquake, Tsunami, Volcanic Eruption, Landslide, Liquefaction, Subsidence</a:t>
            </a:r>
          </a:p>
        </p:txBody>
      </p:sp>
      <p:sp>
        <p:nvSpPr>
          <p:cNvPr id="8196" name="TextBox 9">
            <a:extLst>
              <a:ext uri="{FF2B5EF4-FFF2-40B4-BE49-F238E27FC236}">
                <a16:creationId xmlns:a16="http://schemas.microsoft.com/office/drawing/2014/main" id="{974B6375-AA35-8F4D-8A51-4DACFEF090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2703" y="6753623"/>
            <a:ext cx="4953706" cy="363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en-US" altLang="en-US" sz="1763" b="1" i="1">
                <a:cs typeface="Arial" panose="020B0604020202020204" pitchFamily="34" charset="0"/>
              </a:rPr>
              <a:t>      Hazard Classification</a:t>
            </a:r>
            <a:r>
              <a:rPr lang="en-US" altLang="en-US" sz="1542" b="1" i="1">
                <a:cs typeface="Arial" panose="020B0604020202020204" pitchFamily="34" charset="0"/>
              </a:rPr>
              <a:t> (UNISDR, 2002)</a:t>
            </a:r>
          </a:p>
        </p:txBody>
      </p:sp>
      <p:pic>
        <p:nvPicPr>
          <p:cNvPr id="8197" name="Picture 8" descr="typhoon">
            <a:extLst>
              <a:ext uri="{FF2B5EF4-FFF2-40B4-BE49-F238E27FC236}">
                <a16:creationId xmlns:a16="http://schemas.microsoft.com/office/drawing/2014/main" id="{0DECA7D8-7C84-E84D-ADCA-C590316BF1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146" y="1894373"/>
            <a:ext cx="2220354" cy="1579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Slide Number Placeholder 1">
            <a:extLst>
              <a:ext uri="{FF2B5EF4-FFF2-40B4-BE49-F238E27FC236}">
                <a16:creationId xmlns:a16="http://schemas.microsoft.com/office/drawing/2014/main" id="{2D638B31-9564-D64E-B251-4D7084C49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71712" y="10194278"/>
            <a:ext cx="190012" cy="31683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085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818566" indent="-314833" eaLnBrk="0" hangingPunct="0">
              <a:defRPr sz="3085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259333" indent="-251867" eaLnBrk="0" hangingPunct="0">
              <a:defRPr sz="3085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763065" indent="-251867" eaLnBrk="0" hangingPunct="0">
              <a:defRPr sz="3085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266799" indent="-251867" eaLnBrk="0" hangingPunct="0">
              <a:defRPr sz="3085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770532" indent="-251867" eaLnBrk="0" fontAlgn="base" hangingPunct="0">
              <a:spcBef>
                <a:spcPct val="0"/>
              </a:spcBef>
              <a:spcAft>
                <a:spcPct val="0"/>
              </a:spcAft>
              <a:defRPr sz="3085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3274265" indent="-251867" eaLnBrk="0" fontAlgn="base" hangingPunct="0">
              <a:spcBef>
                <a:spcPct val="0"/>
              </a:spcBef>
              <a:spcAft>
                <a:spcPct val="0"/>
              </a:spcAft>
              <a:defRPr sz="3085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777998" indent="-251867" eaLnBrk="0" fontAlgn="base" hangingPunct="0">
              <a:spcBef>
                <a:spcPct val="0"/>
              </a:spcBef>
              <a:spcAft>
                <a:spcPct val="0"/>
              </a:spcAft>
              <a:defRPr sz="3085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4281731" indent="-251867" eaLnBrk="0" fontAlgn="base" hangingPunct="0">
              <a:spcBef>
                <a:spcPct val="0"/>
              </a:spcBef>
              <a:spcAft>
                <a:spcPct val="0"/>
              </a:spcAft>
              <a:defRPr sz="3085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fld id="{D8E76CA2-2B7B-234B-A33A-0B19F8766A15}" type="slidenum">
              <a:rPr lang="en-US" altLang="en-US" sz="1542"/>
              <a:pPr eaLnBrk="1" hangingPunct="1"/>
              <a:t>13</a:t>
            </a:fld>
            <a:endParaRPr lang="th-TH" altLang="en-US" sz="1542"/>
          </a:p>
        </p:txBody>
      </p:sp>
      <p:pic>
        <p:nvPicPr>
          <p:cNvPr id="7" name="Picture 11" descr="convergent_motion">
            <a:extLst>
              <a:ext uri="{FF2B5EF4-FFF2-40B4-BE49-F238E27FC236}">
                <a16:creationId xmlns:a16="http://schemas.microsoft.com/office/drawing/2014/main" id="{9B5F772A-1DAF-0C41-AF72-F1FEF26176B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9928" y="3589029"/>
            <a:ext cx="1874783" cy="1129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tranformational">
            <a:extLst>
              <a:ext uri="{FF2B5EF4-FFF2-40B4-BE49-F238E27FC236}">
                <a16:creationId xmlns:a16="http://schemas.microsoft.com/office/drawing/2014/main" id="{14A5222D-2403-3E4B-9251-C87C69F65ED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68050" y="4563459"/>
            <a:ext cx="1774546" cy="1100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12C10F1-CC39-5343-8B8F-04719C7E7862}"/>
              </a:ext>
            </a:extLst>
          </p:cNvPr>
          <p:cNvSpPr txBox="1">
            <a:spLocks/>
          </p:cNvSpPr>
          <p:nvPr/>
        </p:nvSpPr>
        <p:spPr>
          <a:xfrm>
            <a:off x="245937" y="635766"/>
            <a:ext cx="5793317" cy="654197"/>
          </a:xfrm>
          <a:prstGeom prst="rect">
            <a:avLst/>
          </a:prstGeom>
        </p:spPr>
        <p:txBody>
          <a:bodyPr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600" b="1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Natural</a:t>
            </a:r>
            <a:r>
              <a:rPr lang="en-US" sz="360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pPr>
              <a:defRPr/>
            </a:pPr>
            <a:endParaRPr lang="en-US" sz="3085" b="1">
              <a:latin typeface="Arial" pitchFamily="34" charset="0"/>
              <a:cs typeface="Arial" pitchFamily="34" charset="0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en-US" sz="3085" dirty="0"/>
          </a:p>
        </p:txBody>
      </p:sp>
    </p:spTree>
    <p:extLst>
      <p:ext uri="{BB962C8B-B14F-4D97-AF65-F5344CB8AC3E}">
        <p14:creationId xmlns:p14="http://schemas.microsoft.com/office/powerpoint/2010/main" val="3207277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35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2355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2355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2355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42151" y="1554251"/>
            <a:ext cx="6019800" cy="497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600" b="1" dirty="0">
                <a:cs typeface="Arial" panose="020B0604020202020204" pitchFamily="34" charset="0"/>
              </a:rPr>
              <a:t>Civil unrest </a:t>
            </a:r>
          </a:p>
          <a:p>
            <a:pPr>
              <a:spcBef>
                <a:spcPts val="1322"/>
              </a:spcBef>
              <a:buFont typeface="Arial" panose="020B0604020202020204" pitchFamily="34" charset="0"/>
              <a:buChar char="•"/>
            </a:pPr>
            <a:r>
              <a:rPr lang="en-US" altLang="en-US" sz="3600" b="1" dirty="0">
                <a:cs typeface="Arial" panose="020B0604020202020204" pitchFamily="34" charset="0"/>
              </a:rPr>
              <a:t> Armed conflict/ war</a:t>
            </a:r>
          </a:p>
          <a:p>
            <a:pPr>
              <a:spcBef>
                <a:spcPts val="1322"/>
              </a:spcBef>
              <a:buFont typeface="Arial" panose="020B0604020202020204" pitchFamily="34" charset="0"/>
              <a:buChar char="•"/>
            </a:pPr>
            <a:r>
              <a:rPr lang="en-US" altLang="en-US" sz="3600" b="1" dirty="0">
                <a:cs typeface="Arial" panose="020B0604020202020204" pitchFamily="34" charset="0"/>
              </a:rPr>
              <a:t> Ethnic cleansing</a:t>
            </a:r>
          </a:p>
          <a:p>
            <a:pPr>
              <a:spcBef>
                <a:spcPts val="1322"/>
              </a:spcBef>
              <a:buFont typeface="Arial" panose="020B0604020202020204" pitchFamily="34" charset="0"/>
              <a:buChar char="•"/>
            </a:pPr>
            <a:r>
              <a:rPr lang="en-US" altLang="en-US" sz="3600" b="1" dirty="0">
                <a:cs typeface="Arial" panose="020B0604020202020204" pitchFamily="34" charset="0"/>
              </a:rPr>
              <a:t> Border disputes</a:t>
            </a:r>
          </a:p>
          <a:p>
            <a:pPr>
              <a:spcBef>
                <a:spcPts val="1322"/>
              </a:spcBef>
              <a:buFont typeface="Arial" panose="020B0604020202020204" pitchFamily="34" charset="0"/>
              <a:buChar char="•"/>
            </a:pPr>
            <a:r>
              <a:rPr lang="en-US" altLang="en-US" sz="3600" b="1" dirty="0">
                <a:cs typeface="Arial" panose="020B0604020202020204" pitchFamily="34" charset="0"/>
              </a:rPr>
              <a:t> Terrorism</a:t>
            </a:r>
            <a:endParaRPr lang="en-PH" sz="3600" b="1" dirty="0">
              <a:ea typeface="Fira Sans" panose="020B0503050000020004" pitchFamily="34" charset="0"/>
            </a:endParaRPr>
          </a:p>
          <a:p>
            <a:pPr>
              <a:spcBef>
                <a:spcPts val="1322"/>
              </a:spcBef>
              <a:buFont typeface="Arial" panose="020B0604020202020204" pitchFamily="34" charset="0"/>
              <a:buChar char="•"/>
            </a:pPr>
            <a:r>
              <a:rPr lang="en-PH" sz="3600" b="1" dirty="0">
                <a:ea typeface="Fira Sans" panose="020B0503050000020004" pitchFamily="34" charset="0"/>
              </a:rPr>
              <a:t> intentional fire,  arson</a:t>
            </a:r>
          </a:p>
          <a:p>
            <a:pPr>
              <a:spcBef>
                <a:spcPts val="1322"/>
              </a:spcBef>
              <a:buFont typeface="Arial" panose="020B0604020202020204" pitchFamily="34" charset="0"/>
              <a:buChar char="•"/>
            </a:pPr>
            <a:r>
              <a:rPr lang="en-US" altLang="en-US" sz="3600" b="1" dirty="0">
                <a:cs typeface="Arial" panose="020B0604020202020204" pitchFamily="34" charset="0"/>
              </a:rPr>
              <a:t>industrial accidents.</a:t>
            </a:r>
            <a:r>
              <a:rPr lang="en-PH" sz="3600" b="1" dirty="0">
                <a:solidFill>
                  <a:schemeClr val="accent6"/>
                </a:solidFill>
                <a:ea typeface="Fira Sans" panose="020B0503050000020004" pitchFamily="34" charset="0"/>
              </a:rPr>
              <a:t>     </a:t>
            </a:r>
            <a:endParaRPr lang="en-PH" sz="3600" b="1" dirty="0">
              <a:ea typeface="Fira Sans" panose="020B05030500000200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5F093D3-512F-A64C-AEC2-CA6872EC46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5410" y="189001"/>
            <a:ext cx="2660650" cy="1365250"/>
          </a:xfrm>
          <a:prstGeom prst="rect">
            <a:avLst/>
          </a:prstGeom>
        </p:spPr>
      </p:pic>
      <p:pic>
        <p:nvPicPr>
          <p:cNvPr id="6" name="Picture 11" descr="0005c092">
            <a:extLst>
              <a:ext uri="{FF2B5EF4-FFF2-40B4-BE49-F238E27FC236}">
                <a16:creationId xmlns:a16="http://schemas.microsoft.com/office/drawing/2014/main" id="{C7BF5018-3E36-BC49-A3A6-F5DAF5BC0D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5211" y="4677062"/>
            <a:ext cx="3456504" cy="2064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Soldiers">
            <a:extLst>
              <a:ext uri="{FF2B5EF4-FFF2-40B4-BE49-F238E27FC236}">
                <a16:creationId xmlns:a16="http://schemas.microsoft.com/office/drawing/2014/main" id="{530807BE-CDDF-DE42-9DD7-17FD2B5445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62" r="21951" b="12941"/>
          <a:stretch>
            <a:fillRect/>
          </a:stretch>
        </p:blipFill>
        <p:spPr bwMode="auto">
          <a:xfrm>
            <a:off x="7002130" y="1441770"/>
            <a:ext cx="3514109" cy="3206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268E276-FDAF-E44A-B238-89A4C8F30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00" y="467895"/>
            <a:ext cx="7844611" cy="557789"/>
          </a:xfrm>
        </p:spPr>
        <p:txBody>
          <a:bodyPr/>
          <a:lstStyle/>
          <a:p>
            <a:br>
              <a:rPr lang="en-PH" sz="4000" b="1" dirty="0">
                <a:solidFill>
                  <a:schemeClr val="accent6"/>
                </a:solidFill>
                <a:latin typeface="+mn-lt"/>
                <a:ea typeface="Fira Sans" panose="020B0503050000020004" pitchFamily="34" charset="0"/>
              </a:rPr>
            </a:br>
            <a:r>
              <a:rPr lang="en-PH" sz="4000" b="1" dirty="0">
                <a:solidFill>
                  <a:schemeClr val="accent6"/>
                </a:solidFill>
                <a:latin typeface="+mn-lt"/>
                <a:ea typeface="Fira Sans" panose="020B0503050000020004" pitchFamily="34" charset="0"/>
              </a:rPr>
              <a:t>Human- induced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72222245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83158" y="1582752"/>
            <a:ext cx="651966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600" b="1" dirty="0">
                <a:solidFill>
                  <a:srgbClr val="0070C0"/>
                </a:solidFill>
                <a:cs typeface="Arial" panose="020B0604020202020204" pitchFamily="34" charset="0"/>
              </a:rPr>
              <a:t>Environmental:</a:t>
            </a:r>
          </a:p>
          <a:p>
            <a:r>
              <a:rPr lang="en-US" altLang="en-US" sz="3600" b="1" dirty="0">
                <a:cs typeface="Arial" panose="020B0604020202020204" pitchFamily="34" charset="0"/>
              </a:rPr>
              <a:t>	Deforestation 	Desertification</a:t>
            </a:r>
          </a:p>
          <a:p>
            <a:r>
              <a:rPr lang="en-PH" sz="3600" b="1" dirty="0">
                <a:ea typeface="Fira Sans" panose="020B0503050000020004" pitchFamily="34" charset="0"/>
              </a:rPr>
              <a:t>	Forest fire</a:t>
            </a:r>
          </a:p>
          <a:p>
            <a:r>
              <a:rPr lang="en-PH" sz="3600" b="1" dirty="0">
                <a:ea typeface="Fira Sans" panose="020B0503050000020004" pitchFamily="34" charset="0"/>
              </a:rPr>
              <a:t>	</a:t>
            </a:r>
            <a:r>
              <a:rPr lang="en-US" sz="3600" b="1" dirty="0">
                <a:ea typeface="Fira Sans" panose="020B0503050000020004" pitchFamily="34" charset="0"/>
                <a:cs typeface="Arial" panose="020B0604020202020204" pitchFamily="34" charset="0"/>
              </a:rPr>
              <a:t>P</a:t>
            </a:r>
            <a:r>
              <a:rPr lang="en-US" altLang="en-US" sz="3600" b="1" dirty="0">
                <a:cs typeface="Arial" panose="020B0604020202020204" pitchFamily="34" charset="0"/>
              </a:rPr>
              <a:t>ollution (land, water, air)</a:t>
            </a:r>
          </a:p>
          <a:p>
            <a:r>
              <a:rPr lang="en-PH" sz="3600" b="1" dirty="0">
                <a:ea typeface="Fira Sans" panose="020B0503050000020004" pitchFamily="34" charset="0"/>
              </a:rPr>
              <a:t>	Flooding</a:t>
            </a:r>
          </a:p>
          <a:p>
            <a:r>
              <a:rPr lang="en-PH" sz="3600" b="1" dirty="0">
                <a:ea typeface="Fira Sans" panose="020B0503050000020004" pitchFamily="34" charset="0"/>
              </a:rPr>
              <a:t>	Landslides, Rockslides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5F093D3-512F-A64C-AEC2-CA6872EC46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5410" y="189001"/>
            <a:ext cx="2660650" cy="13652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296557-0BCB-5948-A873-6B918D9BB9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2827" y="3781159"/>
            <a:ext cx="2487092" cy="2823575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8BF45BE3-2EDE-B44C-BA65-2D27AB6114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39"/>
          <a:stretch>
            <a:fillRect/>
          </a:stretch>
        </p:blipFill>
        <p:spPr bwMode="auto">
          <a:xfrm>
            <a:off x="7302827" y="2101472"/>
            <a:ext cx="2266950" cy="175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BEC7B15-F5CE-0945-AACC-39CFA5B38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900" y="0"/>
            <a:ext cx="4983609" cy="1416049"/>
          </a:xfrm>
        </p:spPr>
        <p:txBody>
          <a:bodyPr/>
          <a:lstStyle/>
          <a:p>
            <a:br>
              <a:rPr lang="en-PH" sz="4000" b="1" dirty="0">
                <a:solidFill>
                  <a:schemeClr val="accent6"/>
                </a:solidFill>
                <a:latin typeface="+mn-lt"/>
                <a:ea typeface="Fira Sans" panose="020B0503050000020004" pitchFamily="34" charset="0"/>
              </a:rPr>
            </a:br>
            <a:br>
              <a:rPr lang="en-PH" sz="4000" b="1" dirty="0">
                <a:solidFill>
                  <a:schemeClr val="accent6"/>
                </a:solidFill>
                <a:latin typeface="+mn-lt"/>
                <a:ea typeface="Fira Sans" panose="020B0503050000020004" pitchFamily="34" charset="0"/>
              </a:rPr>
            </a:br>
            <a:br>
              <a:rPr lang="en-PH" sz="4000" b="1" dirty="0">
                <a:solidFill>
                  <a:schemeClr val="accent6"/>
                </a:solidFill>
                <a:latin typeface="+mn-lt"/>
                <a:ea typeface="Fira Sans" panose="020B0503050000020004" pitchFamily="34" charset="0"/>
              </a:rPr>
            </a:br>
            <a:br>
              <a:rPr lang="en-PH" sz="4000" b="1" dirty="0">
                <a:solidFill>
                  <a:schemeClr val="accent6"/>
                </a:solidFill>
                <a:latin typeface="+mn-lt"/>
                <a:ea typeface="Fira Sans" panose="020B0503050000020004" pitchFamily="34" charset="0"/>
              </a:rPr>
            </a:br>
            <a:br>
              <a:rPr lang="en-PH" sz="4000" b="1" dirty="0">
                <a:solidFill>
                  <a:schemeClr val="accent6"/>
                </a:solidFill>
                <a:latin typeface="+mn-lt"/>
                <a:ea typeface="Fira Sans" panose="020B0503050000020004" pitchFamily="34" charset="0"/>
              </a:rPr>
            </a:br>
            <a:br>
              <a:rPr lang="en-PH" sz="4000" b="1" dirty="0">
                <a:solidFill>
                  <a:schemeClr val="accent6"/>
                </a:solidFill>
                <a:latin typeface="+mn-lt"/>
                <a:ea typeface="Fira Sans" panose="020B0503050000020004" pitchFamily="34" charset="0"/>
              </a:rPr>
            </a:br>
            <a:br>
              <a:rPr lang="en-PH" sz="4000" b="1" dirty="0">
                <a:solidFill>
                  <a:schemeClr val="accent6"/>
                </a:solidFill>
                <a:latin typeface="+mn-lt"/>
                <a:ea typeface="Fira Sans" panose="020B0503050000020004" pitchFamily="34" charset="0"/>
              </a:rPr>
            </a:br>
            <a:br>
              <a:rPr lang="en-PH" sz="4000" b="1" dirty="0">
                <a:solidFill>
                  <a:schemeClr val="accent6"/>
                </a:solidFill>
                <a:latin typeface="+mn-lt"/>
                <a:ea typeface="Fira Sans" panose="020B0503050000020004" pitchFamily="34" charset="0"/>
              </a:rPr>
            </a:br>
            <a:br>
              <a:rPr lang="en-PH" sz="4000" b="1" dirty="0">
                <a:solidFill>
                  <a:schemeClr val="accent6"/>
                </a:solidFill>
                <a:latin typeface="+mn-lt"/>
                <a:ea typeface="Fira Sans" panose="020B0503050000020004" pitchFamily="34" charset="0"/>
              </a:rPr>
            </a:br>
            <a:r>
              <a:rPr lang="en-PH" sz="4000" b="1" dirty="0">
                <a:solidFill>
                  <a:schemeClr val="accent6"/>
                </a:solidFill>
                <a:latin typeface="+mn-lt"/>
                <a:ea typeface="Fira Sans" panose="020B0503050000020004" pitchFamily="34" charset="0"/>
              </a:rPr>
              <a:t>Combination</a:t>
            </a:r>
            <a:br>
              <a:rPr lang="en-US" altLang="en-US" sz="4000" b="1" dirty="0">
                <a:latin typeface="+mn-lt"/>
                <a:cs typeface="Arial" panose="020B0604020202020204" pitchFamily="34" charset="0"/>
              </a:rPr>
            </a:b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14910065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Assumption College - Geologic Hazards - Solidum 28.jpg">
            <a:extLst>
              <a:ext uri="{FF2B5EF4-FFF2-40B4-BE49-F238E27FC236}">
                <a16:creationId xmlns:a16="http://schemas.microsoft.com/office/drawing/2014/main" id="{9A9567BF-7ED9-4547-AF98-FDB0084BB5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033" y="0"/>
            <a:ext cx="7304617" cy="755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Box 3">
            <a:extLst>
              <a:ext uri="{FF2B5EF4-FFF2-40B4-BE49-F238E27FC236}">
                <a16:creationId xmlns:a16="http://schemas.microsoft.com/office/drawing/2014/main" id="{5C7A859C-59EC-6145-956E-D3A076B57C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7043" y="7234650"/>
            <a:ext cx="3617324" cy="322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3958" tIns="41978" rIns="83958" bIns="41978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/>
            <a:r>
              <a:rPr lang="en-US" altLang="en-US" sz="1542">
                <a:latin typeface="Times New Roman" panose="02020603050405020304" pitchFamily="18" charset="0"/>
                <a:cs typeface="Times New Roman" panose="02020603050405020304" pitchFamily="18" charset="0"/>
              </a:rPr>
              <a:t>Source:  PHIVOLCS</a:t>
            </a:r>
          </a:p>
        </p:txBody>
      </p:sp>
      <p:sp>
        <p:nvSpPr>
          <p:cNvPr id="12292" name="TextBox 5">
            <a:extLst>
              <a:ext uri="{FF2B5EF4-FFF2-40B4-BE49-F238E27FC236}">
                <a16:creationId xmlns:a16="http://schemas.microsoft.com/office/drawing/2014/main" id="{03ACA26E-A1BA-774E-AFE3-C6BD4B3539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1511300"/>
            <a:ext cx="2770717" cy="1516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endParaRPr lang="en-US" altLang="en-US" sz="3085" b="1" dirty="0">
              <a:solidFill>
                <a:srgbClr val="002060"/>
              </a:solidFill>
              <a:cs typeface="Arial" panose="020B0604020202020204" pitchFamily="34" charset="0"/>
            </a:endParaRPr>
          </a:p>
          <a:p>
            <a:pPr eaLnBrk="1" hangingPunct="1"/>
            <a:r>
              <a:rPr lang="en-US" altLang="en-US" sz="2975" b="1" dirty="0">
                <a:solidFill>
                  <a:srgbClr val="FF0000"/>
                </a:solidFill>
                <a:cs typeface="Arial" panose="020B0604020202020204" pitchFamily="34" charset="0"/>
              </a:rPr>
              <a:t>Secondary</a:t>
            </a:r>
            <a:r>
              <a:rPr lang="en-US" altLang="en-US" sz="3085" b="1" dirty="0">
                <a:solidFill>
                  <a:srgbClr val="FF0000"/>
                </a:solidFill>
                <a:cs typeface="Arial" panose="020B0604020202020204" pitchFamily="34" charset="0"/>
              </a:rPr>
              <a:t> Hazards</a:t>
            </a:r>
          </a:p>
        </p:txBody>
      </p:sp>
      <p:sp>
        <p:nvSpPr>
          <p:cNvPr id="12293" name="Slide Number Placeholder 1">
            <a:extLst>
              <a:ext uri="{FF2B5EF4-FFF2-40B4-BE49-F238E27FC236}">
                <a16:creationId xmlns:a16="http://schemas.microsoft.com/office/drawing/2014/main" id="{AC2FD732-C8CA-584F-A6A1-A82BF00A8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71712" y="10194278"/>
            <a:ext cx="190012" cy="31683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085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818566" indent="-314833" eaLnBrk="0" hangingPunct="0">
              <a:defRPr sz="3085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259333" indent="-251867" eaLnBrk="0" hangingPunct="0">
              <a:defRPr sz="3085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763065" indent="-251867" eaLnBrk="0" hangingPunct="0">
              <a:defRPr sz="3085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266799" indent="-251867" eaLnBrk="0" hangingPunct="0">
              <a:defRPr sz="3085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770532" indent="-251867" eaLnBrk="0" fontAlgn="base" hangingPunct="0">
              <a:spcBef>
                <a:spcPct val="0"/>
              </a:spcBef>
              <a:spcAft>
                <a:spcPct val="0"/>
              </a:spcAft>
              <a:defRPr sz="3085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3274265" indent="-251867" eaLnBrk="0" fontAlgn="base" hangingPunct="0">
              <a:spcBef>
                <a:spcPct val="0"/>
              </a:spcBef>
              <a:spcAft>
                <a:spcPct val="0"/>
              </a:spcAft>
              <a:defRPr sz="3085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777998" indent="-251867" eaLnBrk="0" fontAlgn="base" hangingPunct="0">
              <a:spcBef>
                <a:spcPct val="0"/>
              </a:spcBef>
              <a:spcAft>
                <a:spcPct val="0"/>
              </a:spcAft>
              <a:defRPr sz="3085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4281731" indent="-251867" eaLnBrk="0" fontAlgn="base" hangingPunct="0">
              <a:spcBef>
                <a:spcPct val="0"/>
              </a:spcBef>
              <a:spcAft>
                <a:spcPct val="0"/>
              </a:spcAft>
              <a:defRPr sz="3085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fld id="{0DBA0D25-0889-2743-9DDD-0B3ACE3B1B8B}" type="slidenum">
              <a:rPr lang="en-US" altLang="en-US" sz="1542"/>
              <a:pPr eaLnBrk="1" hangingPunct="1"/>
              <a:t>16</a:t>
            </a:fld>
            <a:endParaRPr lang="th-TH" altLang="en-US" sz="1542"/>
          </a:p>
        </p:txBody>
      </p:sp>
    </p:spTree>
    <p:extLst>
      <p:ext uri="{BB962C8B-B14F-4D97-AF65-F5344CB8AC3E}">
        <p14:creationId xmlns:p14="http://schemas.microsoft.com/office/powerpoint/2010/main" val="21532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>
            <a:extLst>
              <a:ext uri="{FF2B5EF4-FFF2-40B4-BE49-F238E27FC236}">
                <a16:creationId xmlns:a16="http://schemas.microsoft.com/office/drawing/2014/main" id="{1C58D7F6-A5E7-0747-8D9E-A350846E13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034" y="0"/>
            <a:ext cx="10334213" cy="755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4307" name="TextBox 3">
            <a:extLst>
              <a:ext uri="{FF2B5EF4-FFF2-40B4-BE49-F238E27FC236}">
                <a16:creationId xmlns:a16="http://schemas.microsoft.com/office/drawing/2014/main" id="{4C175846-1435-B046-A33C-B971AF656B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3846" y="7217158"/>
            <a:ext cx="4392216" cy="33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58" tIns="41978" rIns="83958" bIns="41978">
            <a:spAutoFit/>
          </a:bodyPr>
          <a:lstStyle/>
          <a:p>
            <a:pPr algn="ctr">
              <a:defRPr/>
            </a:pPr>
            <a:r>
              <a:rPr lang="en-US" sz="1652" dirty="0">
                <a:solidFill>
                  <a:schemeClr val="accent3">
                    <a:lumMod val="7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Source:  PAGASA</a:t>
            </a:r>
          </a:p>
        </p:txBody>
      </p:sp>
      <p:sp>
        <p:nvSpPr>
          <p:cNvPr id="15364" name="ZoneTexte 5">
            <a:extLst>
              <a:ext uri="{FF2B5EF4-FFF2-40B4-BE49-F238E27FC236}">
                <a16:creationId xmlns:a16="http://schemas.microsoft.com/office/drawing/2014/main" id="{1F6C53B3-30DF-8F47-B033-ABA7429E9C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92873" y="587729"/>
            <a:ext cx="1091494" cy="29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r>
              <a:rPr lang="fr-FR" altLang="en-US" sz="1322"/>
              <a:t>CBDRR 19</a:t>
            </a:r>
          </a:p>
        </p:txBody>
      </p:sp>
      <p:sp>
        <p:nvSpPr>
          <p:cNvPr id="15365" name="Slide Number Placeholder 1">
            <a:extLst>
              <a:ext uri="{FF2B5EF4-FFF2-40B4-BE49-F238E27FC236}">
                <a16:creationId xmlns:a16="http://schemas.microsoft.com/office/drawing/2014/main" id="{E9A63135-4B16-E840-8574-DE8B5D320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316448" y="10194278"/>
            <a:ext cx="300542" cy="31683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085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818566" indent="-314833" eaLnBrk="0" hangingPunct="0">
              <a:defRPr sz="3085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259333" indent="-251867" eaLnBrk="0" hangingPunct="0">
              <a:defRPr sz="3085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763065" indent="-251867" eaLnBrk="0" hangingPunct="0">
              <a:defRPr sz="3085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266799" indent="-251867" eaLnBrk="0" hangingPunct="0">
              <a:defRPr sz="3085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770532" indent="-251867" eaLnBrk="0" fontAlgn="base" hangingPunct="0">
              <a:spcBef>
                <a:spcPct val="0"/>
              </a:spcBef>
              <a:spcAft>
                <a:spcPct val="0"/>
              </a:spcAft>
              <a:defRPr sz="3085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3274265" indent="-251867" eaLnBrk="0" fontAlgn="base" hangingPunct="0">
              <a:spcBef>
                <a:spcPct val="0"/>
              </a:spcBef>
              <a:spcAft>
                <a:spcPct val="0"/>
              </a:spcAft>
              <a:defRPr sz="3085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777998" indent="-251867" eaLnBrk="0" fontAlgn="base" hangingPunct="0">
              <a:spcBef>
                <a:spcPct val="0"/>
              </a:spcBef>
              <a:spcAft>
                <a:spcPct val="0"/>
              </a:spcAft>
              <a:defRPr sz="3085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4281731" indent="-251867" eaLnBrk="0" fontAlgn="base" hangingPunct="0">
              <a:spcBef>
                <a:spcPct val="0"/>
              </a:spcBef>
              <a:spcAft>
                <a:spcPct val="0"/>
              </a:spcAft>
              <a:defRPr sz="3085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fld id="{EE43C031-482B-5B4E-8F82-98C504838133}" type="slidenum">
              <a:rPr lang="en-US" altLang="en-US" sz="1542"/>
              <a:pPr eaLnBrk="1" hangingPunct="1"/>
              <a:t>17</a:t>
            </a:fld>
            <a:endParaRPr lang="th-TH" altLang="en-US" sz="1542"/>
          </a:p>
        </p:txBody>
      </p:sp>
    </p:spTree>
    <p:extLst>
      <p:ext uri="{BB962C8B-B14F-4D97-AF65-F5344CB8AC3E}">
        <p14:creationId xmlns:p14="http://schemas.microsoft.com/office/powerpoint/2010/main" val="26415026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260056" y="2854678"/>
            <a:ext cx="4533900" cy="4042378"/>
            <a:chOff x="723899" y="4047040"/>
            <a:chExt cx="2762251" cy="2210772"/>
          </a:xfrm>
        </p:grpSpPr>
        <p:pic>
          <p:nvPicPr>
            <p:cNvPr id="8203" name="Picture 8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70" t="15625" r="50000" b="54153"/>
            <a:stretch>
              <a:fillRect/>
            </a:stretch>
          </p:blipFill>
          <p:spPr bwMode="auto">
            <a:xfrm>
              <a:off x="723899" y="4047040"/>
              <a:ext cx="2762251" cy="2210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9"/>
            <p:cNvSpPr/>
            <p:nvPr/>
          </p:nvSpPr>
          <p:spPr>
            <a:xfrm>
              <a:off x="2476948" y="4362728"/>
              <a:ext cx="646869" cy="3616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 sz="1983"/>
            </a:p>
          </p:txBody>
        </p:sp>
      </p:grpSp>
      <p:sp>
        <p:nvSpPr>
          <p:cNvPr id="2" name="Cloud 1"/>
          <p:cNvSpPr/>
          <p:nvPr/>
        </p:nvSpPr>
        <p:spPr>
          <a:xfrm>
            <a:off x="501445" y="1007533"/>
            <a:ext cx="3482637" cy="1777177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645" dirty="0">
                <a:latin typeface="Ravie" panose="04040805050809020602" pitchFamily="82" charset="0"/>
                <a:cs typeface="Vijaya" panose="020B0604020202020204" pitchFamily="34" charset="0"/>
              </a:rPr>
              <a:t>Hazard</a:t>
            </a:r>
            <a:endParaRPr lang="en-US" sz="3085" dirty="0">
              <a:latin typeface="Ravie" panose="04040805050809020602" pitchFamily="82" charset="0"/>
              <a:cs typeface="Vijaya" panose="020B0604020202020204" pitchFamily="34" charset="0"/>
            </a:endParaRPr>
          </a:p>
        </p:txBody>
      </p:sp>
      <p:sp>
        <p:nvSpPr>
          <p:cNvPr id="3" name="Explosion 2 2"/>
          <p:cNvSpPr/>
          <p:nvPr/>
        </p:nvSpPr>
        <p:spPr>
          <a:xfrm>
            <a:off x="6361230" y="425450"/>
            <a:ext cx="4023137" cy="2863027"/>
          </a:xfrm>
          <a:prstGeom prst="irregularSeal2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>
                <a:latin typeface="Chiller" panose="04020404031007020602" pitchFamily="82" charset="0"/>
              </a:rPr>
              <a:t>Disaster</a:t>
            </a:r>
            <a:endParaRPr lang="en-US" sz="1763" b="1" dirty="0">
              <a:latin typeface="Chiller" panose="04020404031007020602" pitchFamily="82" charset="0"/>
            </a:endParaRPr>
          </a:p>
        </p:txBody>
      </p:sp>
      <p:sp>
        <p:nvSpPr>
          <p:cNvPr id="8197" name="TextBox 6"/>
          <p:cNvSpPr txBox="1">
            <a:spLocks noChangeArrowheads="1"/>
          </p:cNvSpPr>
          <p:nvPr/>
        </p:nvSpPr>
        <p:spPr bwMode="auto">
          <a:xfrm>
            <a:off x="270984" y="7115244"/>
            <a:ext cx="7073724" cy="329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PH" altLang="en-US" sz="1543" dirty="0">
                <a:latin typeface="Calibri" panose="020F0502020204030204" pitchFamily="34" charset="0"/>
              </a:rPr>
              <a:t>Source: 2008. Disaster Risk Reduction Resource Manual. DepEd pdf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70" t="55502" r="50000" b="12086"/>
          <a:stretch>
            <a:fillRect/>
          </a:stretch>
        </p:blipFill>
        <p:spPr bwMode="auto">
          <a:xfrm>
            <a:off x="6361231" y="3274484"/>
            <a:ext cx="4313502" cy="4005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Connector 13"/>
          <p:cNvCxnSpPr/>
          <p:nvPr/>
        </p:nvCxnSpPr>
        <p:spPr>
          <a:xfrm flipV="1">
            <a:off x="5316964" y="1729950"/>
            <a:ext cx="0" cy="5165357"/>
          </a:xfrm>
          <a:prstGeom prst="line">
            <a:avLst/>
          </a:prstGeom>
          <a:ln w="76200"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23833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5E289F0-4329-7C40-95B9-F192C5385E5F}"/>
              </a:ext>
            </a:extLst>
          </p:cNvPr>
          <p:cNvSpPr txBox="1"/>
          <p:nvPr/>
        </p:nvSpPr>
        <p:spPr>
          <a:xfrm>
            <a:off x="241300" y="1120775"/>
            <a:ext cx="67818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4000" b="1" dirty="0">
                <a:solidFill>
                  <a:srgbClr val="00B050"/>
                </a:solidFill>
              </a:rPr>
              <a:t>Elements-at-risk</a:t>
            </a:r>
          </a:p>
          <a:p>
            <a:endParaRPr lang="en-PH" sz="3600" b="1" dirty="0">
              <a:solidFill>
                <a:srgbClr val="00B050"/>
              </a:solidFill>
            </a:endParaRPr>
          </a:p>
          <a:p>
            <a:r>
              <a:rPr lang="en-PH" sz="3600" b="1" dirty="0">
                <a:solidFill>
                  <a:schemeClr val="accent6"/>
                </a:solidFill>
              </a:rPr>
              <a:t>People,  livelihoods, infrastructure, social services </a:t>
            </a:r>
          </a:p>
          <a:p>
            <a:r>
              <a:rPr lang="en-PH" sz="3600" b="1" dirty="0"/>
              <a:t>that are potentially subject to harm, loss or damage </a:t>
            </a:r>
            <a:endParaRPr lang="en-US" dirty="0"/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FE44D60A-6087-5749-9223-46BCAB822B87}"/>
              </a:ext>
            </a:extLst>
          </p:cNvPr>
          <p:cNvSpPr/>
          <p:nvPr/>
        </p:nvSpPr>
        <p:spPr>
          <a:xfrm>
            <a:off x="8013700" y="196850"/>
            <a:ext cx="2514136" cy="28954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pic>
        <p:nvPicPr>
          <p:cNvPr id="7" name="Picture 1033" descr="C:\My Documents\PHOTO LIBRARY\E4.tiff">
            <a:extLst>
              <a:ext uri="{FF2B5EF4-FFF2-40B4-BE49-F238E27FC236}">
                <a16:creationId xmlns:a16="http://schemas.microsoft.com/office/drawing/2014/main" id="{7694DDEE-CC6B-424E-BBE0-40EF3ACCFF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316" y="3065899"/>
            <a:ext cx="3449084" cy="3627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505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9900" y="1365249"/>
            <a:ext cx="9906000" cy="547170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ts val="4300"/>
              </a:lnSpc>
            </a:pPr>
            <a:r>
              <a:rPr lang="en-US" sz="3600" b="1" spc="0" dirty="0">
                <a:solidFill>
                  <a:srgbClr val="00B050"/>
                </a:solidFill>
                <a:cs typeface="Times New Roman"/>
              </a:rPr>
              <a:t>Objectives:</a:t>
            </a:r>
            <a:endParaRPr lang="en-US" sz="3600" b="1" dirty="0">
              <a:solidFill>
                <a:srgbClr val="00B050"/>
              </a:solidFill>
              <a:cs typeface="Times New Roman"/>
            </a:endParaRPr>
          </a:p>
          <a:p>
            <a:pPr marL="12700" marR="12700">
              <a:lnSpc>
                <a:spcPts val="4300"/>
              </a:lnSpc>
            </a:pPr>
            <a:r>
              <a:rPr lang="en-US" sz="3600" b="1" spc="0" dirty="0">
                <a:solidFill>
                  <a:schemeClr val="accent6"/>
                </a:solidFill>
                <a:cs typeface="Times New Roman"/>
              </a:rPr>
              <a:t>At the end of this module, the learners would have</a:t>
            </a:r>
            <a:r>
              <a:rPr lang="en-US" sz="3600" b="1" spc="0" dirty="0">
                <a:solidFill>
                  <a:schemeClr val="accent6">
                    <a:lumMod val="75000"/>
                  </a:schemeClr>
                </a:solidFill>
                <a:cs typeface="Times New Roman"/>
              </a:rPr>
              <a:t>:</a:t>
            </a:r>
          </a:p>
          <a:p>
            <a:pPr marL="12700" marR="12700">
              <a:lnSpc>
                <a:spcPts val="4300"/>
              </a:lnSpc>
            </a:pPr>
            <a:endParaRPr lang="en-US" sz="3600" b="1" spc="0" dirty="0">
              <a:solidFill>
                <a:srgbClr val="002060"/>
              </a:solidFill>
              <a:cs typeface="Times New Roman"/>
            </a:endParaRPr>
          </a:p>
          <a:p>
            <a:pPr marL="584200" marR="12700" indent="-571500">
              <a:lnSpc>
                <a:spcPts val="4300"/>
              </a:lnSpc>
              <a:buFontTx/>
              <a:buChar char="-"/>
            </a:pPr>
            <a:r>
              <a:rPr lang="en-US" sz="3600" b="1" dirty="0">
                <a:cs typeface="Times New Roman"/>
              </a:rPr>
              <a:t>Defined and understood  basic disaster risks concept</a:t>
            </a:r>
            <a:r>
              <a:rPr sz="3600" b="1" spc="0" dirty="0">
                <a:cs typeface="Times New Roman"/>
              </a:rPr>
              <a:t>.</a:t>
            </a:r>
            <a:endParaRPr lang="en-US" sz="3600" b="1" spc="0" dirty="0">
              <a:cs typeface="Times New Roman"/>
            </a:endParaRPr>
          </a:p>
          <a:p>
            <a:pPr marL="584200" marR="12700" indent="-571500">
              <a:lnSpc>
                <a:spcPts val="4300"/>
              </a:lnSpc>
              <a:buFontTx/>
              <a:buChar char="-"/>
            </a:pPr>
            <a:endParaRPr lang="en-US" sz="3600" b="1" spc="0" dirty="0">
              <a:cs typeface="Times New Roman"/>
            </a:endParaRPr>
          </a:p>
          <a:p>
            <a:pPr marL="584200" marR="12700" indent="-571500">
              <a:lnSpc>
                <a:spcPts val="4300"/>
              </a:lnSpc>
              <a:buFontTx/>
              <a:buChar char="-"/>
            </a:pPr>
            <a:r>
              <a:rPr lang="en-PH" sz="3600" b="1" dirty="0">
                <a:solidFill>
                  <a:srgbClr val="00B050"/>
                </a:solidFill>
                <a:cs typeface="Times New Roman"/>
              </a:rPr>
              <a:t>Briefly discussed the global disaster situation</a:t>
            </a:r>
          </a:p>
          <a:p>
            <a:pPr marL="584200" marR="12700" indent="-571500">
              <a:lnSpc>
                <a:spcPts val="4300"/>
              </a:lnSpc>
              <a:buFontTx/>
              <a:buChar char="-"/>
            </a:pPr>
            <a:endParaRPr lang="en-PH" sz="3600" b="1" dirty="0">
              <a:solidFill>
                <a:srgbClr val="00B050"/>
              </a:solidFill>
              <a:cs typeface="Times New Roman"/>
            </a:endParaRPr>
          </a:p>
          <a:p>
            <a:pPr marL="584200" marR="12700" indent="-571500">
              <a:lnSpc>
                <a:spcPts val="4300"/>
              </a:lnSpc>
              <a:buFontTx/>
              <a:buChar char="-"/>
            </a:pPr>
            <a:r>
              <a:rPr lang="en-PH" sz="3600" b="1" dirty="0">
                <a:cs typeface="Times New Roman"/>
              </a:rPr>
              <a:t>Explained global frameworks related to DRR &amp; sustainable mountain development</a:t>
            </a:r>
          </a:p>
          <a:p>
            <a:pPr marL="584200" marR="12700" indent="-571500">
              <a:lnSpc>
                <a:spcPts val="4300"/>
              </a:lnSpc>
              <a:buFontTx/>
              <a:buChar char="-"/>
            </a:pPr>
            <a:endParaRPr lang="en-PH" sz="3600" b="1" dirty="0">
              <a:solidFill>
                <a:srgbClr val="00B050"/>
              </a:solidFill>
              <a:cs typeface="Times New Roman"/>
            </a:endParaRPr>
          </a:p>
          <a:p>
            <a:pPr marL="12700" marR="12700">
              <a:lnSpc>
                <a:spcPts val="4300"/>
              </a:lnSpc>
            </a:pPr>
            <a:r>
              <a:rPr lang="en-PH" sz="3600" b="1" dirty="0">
                <a:solidFill>
                  <a:srgbClr val="00B050"/>
                </a:solidFill>
                <a:cs typeface="Times New Roman"/>
              </a:rPr>
              <a:t>-</a:t>
            </a:r>
            <a:endParaRPr sz="3600" dirty="0">
              <a:cs typeface="Times New Roman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68C9410-35E6-8948-AE35-2E577E7A4E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6464" y="0"/>
            <a:ext cx="2660650" cy="136525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FD60F44-3A9C-594D-81C9-7DF38E095D3B}"/>
              </a:ext>
            </a:extLst>
          </p:cNvPr>
          <p:cNvSpPr/>
          <p:nvPr/>
        </p:nvSpPr>
        <p:spPr>
          <a:xfrm>
            <a:off x="1689100" y="657963"/>
            <a:ext cx="4692375" cy="643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marR="12700">
              <a:lnSpc>
                <a:spcPts val="4300"/>
              </a:lnSpc>
            </a:pPr>
            <a:r>
              <a:rPr lang="en-US" sz="3600" b="1" dirty="0">
                <a:solidFill>
                  <a:srgbClr val="00B050"/>
                </a:solidFill>
                <a:cs typeface="Times New Roman"/>
              </a:rPr>
              <a:t>Disaster Risk Reduction</a:t>
            </a:r>
          </a:p>
        </p:txBody>
      </p:sp>
    </p:spTree>
    <p:extLst>
      <p:ext uri="{BB962C8B-B14F-4D97-AF65-F5344CB8AC3E}">
        <p14:creationId xmlns:p14="http://schemas.microsoft.com/office/powerpoint/2010/main" val="24683452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2791495" y="670915"/>
            <a:ext cx="4907113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V U L N E R A B I L I T Y</a:t>
            </a:r>
          </a:p>
        </p:txBody>
      </p:sp>
      <p:sp>
        <p:nvSpPr>
          <p:cNvPr id="8" name="Cloud 7"/>
          <p:cNvSpPr/>
          <p:nvPr/>
        </p:nvSpPr>
        <p:spPr>
          <a:xfrm>
            <a:off x="379088" y="1150631"/>
            <a:ext cx="1817511" cy="1168623"/>
          </a:xfrm>
          <a:prstGeom prst="cloud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543" dirty="0">
                <a:latin typeface="Ravie" panose="04040805050809020602" pitchFamily="82" charset="0"/>
                <a:cs typeface="Vijaya" panose="020B0604020202020204" pitchFamily="34" charset="0"/>
              </a:rPr>
              <a:t>Hazard</a:t>
            </a:r>
            <a:endParaRPr lang="en-US" sz="2204" dirty="0">
              <a:latin typeface="Ravie" panose="04040805050809020602" pitchFamily="82" charset="0"/>
              <a:cs typeface="Vijaya" panose="020B0604020202020204" pitchFamily="34" charset="0"/>
            </a:endParaRPr>
          </a:p>
        </p:txBody>
      </p:sp>
      <p:sp>
        <p:nvSpPr>
          <p:cNvPr id="9" name="Explosion 2 8"/>
          <p:cNvSpPr/>
          <p:nvPr/>
        </p:nvSpPr>
        <p:spPr>
          <a:xfrm>
            <a:off x="8108829" y="1036350"/>
            <a:ext cx="2275538" cy="1392659"/>
          </a:xfrm>
          <a:prstGeom prst="irregularSeal2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latin typeface="Chiller" panose="04020404031007020602" pitchFamily="82" charset="0"/>
              </a:rPr>
              <a:t>Disaster</a:t>
            </a:r>
            <a:endParaRPr lang="en-US" sz="1100" b="1" dirty="0">
              <a:latin typeface="Chiller" panose="04020404031007020602" pitchFamily="82" charset="0"/>
            </a:endParaRPr>
          </a:p>
        </p:txBody>
      </p:sp>
      <p:grpSp>
        <p:nvGrpSpPr>
          <p:cNvPr id="2" name="Group 41"/>
          <p:cNvGrpSpPr>
            <a:grpSpLocks/>
          </p:cNvGrpSpPr>
          <p:nvPr/>
        </p:nvGrpSpPr>
        <p:grpSpPr bwMode="auto">
          <a:xfrm>
            <a:off x="2296113" y="1262916"/>
            <a:ext cx="5961239" cy="838371"/>
            <a:chOff x="1802760" y="2080031"/>
            <a:chExt cx="5410116" cy="760383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1802760" y="2476650"/>
              <a:ext cx="29527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2250428" y="2479823"/>
              <a:ext cx="296858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2690159" y="2481410"/>
              <a:ext cx="29527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3123539" y="2479823"/>
              <a:ext cx="296858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3558508" y="2481410"/>
              <a:ext cx="29527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3996651" y="2482996"/>
              <a:ext cx="29527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4439557" y="2482996"/>
              <a:ext cx="296857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4885637" y="2482996"/>
              <a:ext cx="295270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V="1">
              <a:off x="5333305" y="2475064"/>
              <a:ext cx="150811" cy="3173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V="1">
              <a:off x="5658738" y="2482996"/>
              <a:ext cx="150810" cy="3173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V="1">
              <a:off x="5958770" y="2475064"/>
              <a:ext cx="150811" cy="3173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V="1">
              <a:off x="6314365" y="2482996"/>
              <a:ext cx="149223" cy="3173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V="1">
              <a:off x="6711234" y="2475064"/>
              <a:ext cx="150811" cy="3173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6835057" y="2080031"/>
              <a:ext cx="377819" cy="760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PH" sz="4848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&gt;</a:t>
              </a:r>
              <a:endParaRPr lang="en-PH" sz="3967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" name="Group 51"/>
          <p:cNvGrpSpPr>
            <a:grpSpLocks/>
          </p:cNvGrpSpPr>
          <p:nvPr/>
        </p:nvGrpSpPr>
        <p:grpSpPr bwMode="auto">
          <a:xfrm>
            <a:off x="391246" y="4813770"/>
            <a:ext cx="9937147" cy="2504840"/>
            <a:chOff x="74879" y="4369297"/>
            <a:chExt cx="9018508" cy="2273212"/>
          </a:xfrm>
        </p:grpSpPr>
        <p:pic>
          <p:nvPicPr>
            <p:cNvPr id="12305" name="Picture 2" descr="DSCN002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333"/>
            <a:stretch>
              <a:fillRect/>
            </a:stretch>
          </p:blipFill>
          <p:spPr bwMode="auto">
            <a:xfrm>
              <a:off x="74879" y="4421278"/>
              <a:ext cx="1795117" cy="2221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6" name="Picture 5" descr="flood- manila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51" t="3166" r="3374" b="2966"/>
            <a:stretch>
              <a:fillRect/>
            </a:stretch>
          </p:blipFill>
          <p:spPr bwMode="auto">
            <a:xfrm>
              <a:off x="1962261" y="4432709"/>
              <a:ext cx="3067050" cy="2209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7" name="Picture 4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80" t="8333" r="48389" b="14584"/>
            <a:stretch>
              <a:fillRect/>
            </a:stretch>
          </p:blipFill>
          <p:spPr bwMode="auto">
            <a:xfrm>
              <a:off x="6878333" y="4442321"/>
              <a:ext cx="2215054" cy="2200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icture 54" descr="draft_lens2349907module13268367photo_1230863979tilapiaFishNetThrow.JPG"/>
            <p:cNvPicPr>
              <a:picLocks noChangeAspect="1"/>
            </p:cNvPicPr>
            <p:nvPr/>
          </p:nvPicPr>
          <p:blipFill>
            <a:blip r:embed="rId6" cstate="print">
              <a:extLst/>
            </a:blip>
            <a:stretch>
              <a:fillRect/>
            </a:stretch>
          </p:blipFill>
          <p:spPr bwMode="auto">
            <a:xfrm>
              <a:off x="5121576" y="4369297"/>
              <a:ext cx="1664492" cy="2273212"/>
            </a:xfrm>
            <a:prstGeom prst="rect">
              <a:avLst/>
            </a:prstGeom>
            <a:ln>
              <a:solidFill>
                <a:schemeClr val="tx2">
                  <a:lumMod val="75000"/>
                </a:schemeClr>
              </a:solidFill>
            </a:ln>
            <a:effectLst>
              <a:softEdge rad="112500"/>
            </a:effectLst>
          </p:spPr>
        </p:pic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12CCFB89-3212-A849-B7AC-4C949CDA87B0}"/>
              </a:ext>
            </a:extLst>
          </p:cNvPr>
          <p:cNvSpPr/>
          <p:nvPr/>
        </p:nvSpPr>
        <p:spPr>
          <a:xfrm>
            <a:off x="391246" y="2784459"/>
            <a:ext cx="967985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PH" sz="3600" b="1" u="sng" dirty="0">
                <a:solidFill>
                  <a:schemeClr val="accent6"/>
                </a:solidFill>
              </a:rPr>
              <a:t>Negative characteristics  or weaknesses </a:t>
            </a:r>
            <a:r>
              <a:rPr lang="en-PH" sz="3600" b="1" dirty="0"/>
              <a:t>that limit  the elements at risk’s  ability to anticipate, cope with, resist and recover from hazard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769018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7"/>
          <p:cNvSpPr txBox="1">
            <a:spLocks noChangeArrowheads="1"/>
          </p:cNvSpPr>
          <p:nvPr/>
        </p:nvSpPr>
        <p:spPr bwMode="auto">
          <a:xfrm>
            <a:off x="2384448" y="454475"/>
            <a:ext cx="594899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600" b="1" dirty="0">
                <a:latin typeface="Calibri" panose="020F0502020204030204" pitchFamily="34" charset="0"/>
              </a:rPr>
              <a:t>Example</a:t>
            </a:r>
            <a:r>
              <a:rPr lang="en-US" altLang="en-US" sz="3085" b="1" dirty="0">
                <a:latin typeface="Calibri" panose="020F0502020204030204" pitchFamily="34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2018086" y="1511300"/>
            <a:ext cx="674736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 Black" pitchFamily="34" charset="0"/>
              </a:rPr>
              <a:t>V U LN E R A B I L I T Y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644558" y="2421315"/>
            <a:ext cx="2980619" cy="156195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204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Unsafe housing design and construction</a:t>
            </a:r>
            <a:endParaRPr lang="en-PH" sz="2204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Isosceles Triangle 8"/>
          <p:cNvSpPr/>
          <p:nvPr/>
        </p:nvSpPr>
        <p:spPr>
          <a:xfrm>
            <a:off x="4821943" y="6526228"/>
            <a:ext cx="1107238" cy="900832"/>
          </a:xfrm>
          <a:prstGeom prst="triangle">
            <a:avLst/>
          </a:prstGeom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Rectangle 9"/>
          <p:cNvSpPr/>
          <p:nvPr/>
        </p:nvSpPr>
        <p:spPr>
          <a:xfrm rot="21096574">
            <a:off x="604647" y="6713391"/>
            <a:ext cx="9508596" cy="150430"/>
          </a:xfrm>
          <a:prstGeom prst="rect">
            <a:avLst/>
          </a:prstGeom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Rounded Rectangle 10"/>
          <p:cNvSpPr/>
          <p:nvPr/>
        </p:nvSpPr>
        <p:spPr>
          <a:xfrm>
            <a:off x="7218334" y="4607198"/>
            <a:ext cx="2980619" cy="117545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204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Conflict in the Community</a:t>
            </a:r>
            <a:endParaRPr lang="en-PH" sz="2204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27776" y="5418786"/>
            <a:ext cx="2980619" cy="167922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204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Lack of settlement planning and policy</a:t>
            </a:r>
            <a:endParaRPr lang="en-PH" sz="2204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988500" y="2697197"/>
            <a:ext cx="2980619" cy="88159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204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Lack of Education</a:t>
            </a:r>
            <a:endParaRPr lang="en-PH" sz="2204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924380" y="3701498"/>
            <a:ext cx="3136206" cy="235091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204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Lack of knowledge and skills on preparedness and protective measures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218334" y="3026016"/>
            <a:ext cx="3094224" cy="134337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sz="2204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Attitude of helplessness dependence and indifference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88971" y="4256373"/>
            <a:ext cx="3136206" cy="88159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204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Social Inequity and Poverty</a:t>
            </a:r>
            <a:endParaRPr lang="en-PH" sz="2204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707482"/>
      </p:ext>
    </p:ext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5E289F0-4329-7C40-95B9-F192C5385E5F}"/>
              </a:ext>
            </a:extLst>
          </p:cNvPr>
          <p:cNvSpPr txBox="1"/>
          <p:nvPr/>
        </p:nvSpPr>
        <p:spPr>
          <a:xfrm>
            <a:off x="138814" y="1115532"/>
            <a:ext cx="6274686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4000" b="1" dirty="0">
                <a:solidFill>
                  <a:srgbClr val="00B050"/>
                </a:solidFill>
              </a:rPr>
              <a:t>C A P A C IT Y</a:t>
            </a:r>
          </a:p>
          <a:p>
            <a:endParaRPr lang="en-PH" sz="4000" b="1" dirty="0">
              <a:solidFill>
                <a:srgbClr val="00B050"/>
              </a:solidFill>
            </a:endParaRPr>
          </a:p>
          <a:p>
            <a:r>
              <a:rPr lang="en-PH" sz="3600" b="1" dirty="0"/>
              <a:t>the  </a:t>
            </a:r>
            <a:r>
              <a:rPr lang="en-PH" sz="3600" b="1" u="sng" dirty="0">
                <a:solidFill>
                  <a:schemeClr val="accent6"/>
                </a:solidFill>
              </a:rPr>
              <a:t>positive characteristics  or strengths </a:t>
            </a:r>
            <a:r>
              <a:rPr lang="en-PH" sz="3600" b="1" dirty="0"/>
              <a:t>of the elements at risk that influences  their ability  to anticipate, cope with, resist and recover from the adverse effects of the hazardous event.  </a:t>
            </a:r>
          </a:p>
        </p:txBody>
      </p:sp>
      <p:pic>
        <p:nvPicPr>
          <p:cNvPr id="3" name="Picture 3" descr="pakistan-floods.jpg">
            <a:extLst>
              <a:ext uri="{FF2B5EF4-FFF2-40B4-BE49-F238E27FC236}">
                <a16:creationId xmlns:a16="http://schemas.microsoft.com/office/drawing/2014/main" id="{02EADF17-9F3B-654E-8CB1-68ED9B2083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500" y="1024376"/>
            <a:ext cx="34290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2230_1311778016.jpg">
            <a:extLst>
              <a:ext uri="{FF2B5EF4-FFF2-40B4-BE49-F238E27FC236}">
                <a16:creationId xmlns:a16="http://schemas.microsoft.com/office/drawing/2014/main" id="{4883CD69-7EF4-614F-B336-21B47B19C3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2514" y="3117070"/>
            <a:ext cx="2209800" cy="274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6bdd02e69e4ba31e397eacc457ede3ae.jpg">
            <a:extLst>
              <a:ext uri="{FF2B5EF4-FFF2-40B4-BE49-F238E27FC236}">
                <a16:creationId xmlns:a16="http://schemas.microsoft.com/office/drawing/2014/main" id="{CBFFDE30-9398-C64A-9FC1-0F01218F93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8700" y="4692650"/>
            <a:ext cx="17272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63302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7"/>
          <p:cNvSpPr txBox="1">
            <a:spLocks noChangeArrowheads="1"/>
          </p:cNvSpPr>
          <p:nvPr/>
        </p:nvSpPr>
        <p:spPr bwMode="auto">
          <a:xfrm>
            <a:off x="2416808" y="1007533"/>
            <a:ext cx="5948994" cy="567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085" b="1" dirty="0">
                <a:latin typeface="Calibri" panose="020F0502020204030204" pitchFamily="34" charset="0"/>
              </a:rPr>
              <a:t>Examples</a:t>
            </a:r>
          </a:p>
        </p:txBody>
      </p:sp>
      <p:sp>
        <p:nvSpPr>
          <p:cNvPr id="5" name="Rectangle 4"/>
          <p:cNvSpPr/>
          <p:nvPr/>
        </p:nvSpPr>
        <p:spPr>
          <a:xfrm>
            <a:off x="1484489" y="1511301"/>
            <a:ext cx="778526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b="1" dirty="0">
                <a:ln>
                  <a:solidFill>
                    <a:schemeClr val="tx2"/>
                  </a:solidFill>
                </a:ln>
                <a:solidFill>
                  <a:srgbClr val="00B050"/>
                </a:solidFill>
                <a:effectLst>
                  <a:glow rad="101600">
                    <a:srgbClr val="FFC000"/>
                  </a:glow>
                </a:effectLst>
                <a:latin typeface="Kristen ITC" panose="03050502040202030202" pitchFamily="66" charset="0"/>
              </a:rPr>
              <a:t>C A P A C I T Y</a:t>
            </a:r>
            <a:endParaRPr lang="en-US" sz="5289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wdUpDiag">
                <a:fgClr>
                  <a:srgbClr val="FF0000"/>
                </a:fgClr>
                <a:bgClr>
                  <a:srgbClr val="FFC000"/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4071631" y="5976581"/>
            <a:ext cx="2980619" cy="156195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534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Responsive local government</a:t>
            </a:r>
            <a:endParaRPr lang="en-PH" sz="2534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Isosceles Triangle 8"/>
          <p:cNvSpPr/>
          <p:nvPr/>
        </p:nvSpPr>
        <p:spPr>
          <a:xfrm>
            <a:off x="4821943" y="6526228"/>
            <a:ext cx="1107238" cy="900832"/>
          </a:xfrm>
          <a:prstGeom prst="triangle">
            <a:avLst/>
          </a:prstGeom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Rectangle 9"/>
          <p:cNvSpPr/>
          <p:nvPr/>
        </p:nvSpPr>
        <p:spPr>
          <a:xfrm rot="21096574">
            <a:off x="604647" y="6713391"/>
            <a:ext cx="9508596" cy="150430"/>
          </a:xfrm>
          <a:prstGeom prst="rect">
            <a:avLst/>
          </a:prstGeom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Rounded Rectangle 10"/>
          <p:cNvSpPr/>
          <p:nvPr/>
        </p:nvSpPr>
        <p:spPr>
          <a:xfrm>
            <a:off x="4045303" y="2854678"/>
            <a:ext cx="2980619" cy="11754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534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Family and community support</a:t>
            </a:r>
            <a:endParaRPr lang="en-PH" sz="2534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7327900" y="3076808"/>
            <a:ext cx="2980619" cy="109149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534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Strong community organizations</a:t>
            </a:r>
            <a:endParaRPr lang="en-PH" sz="2534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087284" y="4482279"/>
            <a:ext cx="2980619" cy="122707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534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Local knowledge and skills</a:t>
            </a:r>
            <a:endParaRPr lang="en-PH" sz="2534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31272" y="4282017"/>
            <a:ext cx="3136206" cy="134337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534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Adequate food and income sources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9293" y="2854679"/>
            <a:ext cx="3094224" cy="115758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534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Permanent Housing</a:t>
            </a:r>
          </a:p>
          <a:p>
            <a:pPr>
              <a:defRPr/>
            </a:pPr>
            <a:endParaRPr lang="en-PH" sz="2534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60917" y="5961239"/>
            <a:ext cx="3136206" cy="100753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534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Ownership of Land</a:t>
            </a:r>
          </a:p>
        </p:txBody>
      </p:sp>
    </p:spTree>
    <p:extLst>
      <p:ext uri="{BB962C8B-B14F-4D97-AF65-F5344CB8AC3E}">
        <p14:creationId xmlns:p14="http://schemas.microsoft.com/office/powerpoint/2010/main" val="3247704756"/>
      </p:ext>
    </p:ext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5E289F0-4329-7C40-95B9-F192C5385E5F}"/>
              </a:ext>
            </a:extLst>
          </p:cNvPr>
          <p:cNvSpPr txBox="1"/>
          <p:nvPr/>
        </p:nvSpPr>
        <p:spPr>
          <a:xfrm>
            <a:off x="241300" y="1120775"/>
            <a:ext cx="67818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4000" b="1" dirty="0">
                <a:solidFill>
                  <a:srgbClr val="00B050"/>
                </a:solidFill>
              </a:rPr>
              <a:t>E X P O S U R E</a:t>
            </a:r>
          </a:p>
          <a:p>
            <a:endParaRPr lang="en-PH" sz="4000" b="1" dirty="0">
              <a:solidFill>
                <a:srgbClr val="00B050"/>
              </a:solidFill>
            </a:endParaRPr>
          </a:p>
          <a:p>
            <a:r>
              <a:rPr lang="en-US" sz="4000" b="1" dirty="0"/>
              <a:t>Refers to the </a:t>
            </a:r>
            <a:r>
              <a:rPr lang="en-US" sz="4000" b="1" dirty="0">
                <a:solidFill>
                  <a:schemeClr val="accent6"/>
                </a:solidFill>
              </a:rPr>
              <a:t>physical location characteristics</a:t>
            </a:r>
            <a:r>
              <a:rPr lang="en-US" sz="4000" b="1" dirty="0"/>
              <a:t>, and </a:t>
            </a:r>
            <a:r>
              <a:rPr lang="en-US" sz="4000" b="1" dirty="0">
                <a:solidFill>
                  <a:schemeClr val="accent6"/>
                </a:solidFill>
              </a:rPr>
              <a:t>population density </a:t>
            </a:r>
            <a:r>
              <a:rPr lang="en-US" sz="4000" b="1" dirty="0"/>
              <a:t>of a community that “exposes”  them  to hazards</a:t>
            </a:r>
          </a:p>
          <a:p>
            <a:endParaRPr lang="en-PH" sz="4000" b="1" dirty="0">
              <a:solidFill>
                <a:srgbClr val="00B050"/>
              </a:solidFill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FE44D60A-6087-5749-9223-46BCAB822B87}"/>
              </a:ext>
            </a:extLst>
          </p:cNvPr>
          <p:cNvSpPr/>
          <p:nvPr/>
        </p:nvSpPr>
        <p:spPr>
          <a:xfrm>
            <a:off x="7404100" y="1059670"/>
            <a:ext cx="2514136" cy="28954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FF8415CA-2468-1240-94F8-DA060FBAE74C}"/>
              </a:ext>
            </a:extLst>
          </p:cNvPr>
          <p:cNvSpPr/>
          <p:nvPr/>
        </p:nvSpPr>
        <p:spPr>
          <a:xfrm>
            <a:off x="7404100" y="4083049"/>
            <a:ext cx="2514136" cy="31240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C07AC55D-0772-484F-9939-2C2CA32A53AC}"/>
              </a:ext>
            </a:extLst>
          </p:cNvPr>
          <p:cNvSpPr/>
          <p:nvPr/>
        </p:nvSpPr>
        <p:spPr>
          <a:xfrm>
            <a:off x="7556500" y="4083049"/>
            <a:ext cx="2361736" cy="31240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062854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5E289F0-4329-7C40-95B9-F192C5385E5F}"/>
              </a:ext>
            </a:extLst>
          </p:cNvPr>
          <p:cNvSpPr txBox="1"/>
          <p:nvPr/>
        </p:nvSpPr>
        <p:spPr>
          <a:xfrm>
            <a:off x="165100" y="394196"/>
            <a:ext cx="6477000" cy="763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4000" b="1" dirty="0">
                <a:solidFill>
                  <a:srgbClr val="00B050"/>
                </a:solidFill>
              </a:rPr>
              <a:t>Disaster Risk</a:t>
            </a:r>
          </a:p>
          <a:p>
            <a:endParaRPr lang="en-PH" sz="3600" b="1" dirty="0">
              <a:solidFill>
                <a:schemeClr val="accent6"/>
              </a:solidFill>
            </a:endParaRPr>
          </a:p>
          <a:p>
            <a:r>
              <a:rPr lang="en-PH" sz="3600" b="1" dirty="0">
                <a:solidFill>
                  <a:schemeClr val="accent6"/>
                </a:solidFill>
              </a:rPr>
              <a:t>DR = hazard x  exposure x</a:t>
            </a:r>
          </a:p>
          <a:p>
            <a:r>
              <a:rPr lang="en-PH" sz="3600" b="1" dirty="0">
                <a:solidFill>
                  <a:schemeClr val="accent6"/>
                </a:solidFill>
              </a:rPr>
              <a:t>            vulnerability </a:t>
            </a:r>
          </a:p>
          <a:p>
            <a:endParaRPr lang="en-PH" sz="3600" b="1" dirty="0">
              <a:solidFill>
                <a:schemeClr val="accent6"/>
              </a:solidFill>
            </a:endParaRPr>
          </a:p>
          <a:p>
            <a:r>
              <a:rPr lang="en-PH" sz="3600" b="1" dirty="0">
                <a:solidFill>
                  <a:srgbClr val="002060"/>
                </a:solidFill>
              </a:rPr>
              <a:t>The possibility of:</a:t>
            </a:r>
          </a:p>
          <a:p>
            <a:endParaRPr lang="en-PH" sz="3600" b="1" dirty="0">
              <a:solidFill>
                <a:srgbClr val="002060"/>
              </a:solidFill>
            </a:endParaRPr>
          </a:p>
          <a:p>
            <a:r>
              <a:rPr lang="en-PH" sz="3600" b="1" dirty="0"/>
              <a:t>Death</a:t>
            </a:r>
          </a:p>
          <a:p>
            <a:r>
              <a:rPr lang="en-PH" sz="3600" b="1" dirty="0"/>
              <a:t>Damages</a:t>
            </a:r>
          </a:p>
          <a:p>
            <a:r>
              <a:rPr lang="en-PH" sz="3600" b="1" dirty="0"/>
              <a:t>Diseases</a:t>
            </a:r>
          </a:p>
          <a:p>
            <a:r>
              <a:rPr lang="en-PH" sz="3600" b="1" dirty="0"/>
              <a:t>Dislocation</a:t>
            </a:r>
          </a:p>
          <a:p>
            <a:r>
              <a:rPr lang="en-PH" sz="3600" b="1" dirty="0"/>
              <a:t>Displacement</a:t>
            </a:r>
          </a:p>
          <a:p>
            <a:endParaRPr lang="en-PH" sz="3600" b="1" dirty="0"/>
          </a:p>
          <a:p>
            <a:endParaRPr lang="en-US" dirty="0"/>
          </a:p>
        </p:txBody>
      </p:sp>
      <p:pic>
        <p:nvPicPr>
          <p:cNvPr id="5" name="Picture 3" descr="pakistan-floods.jpg">
            <a:extLst>
              <a:ext uri="{FF2B5EF4-FFF2-40B4-BE49-F238E27FC236}">
                <a16:creationId xmlns:a16="http://schemas.microsoft.com/office/drawing/2014/main" id="{BCC7086F-277F-CD4F-A7DF-71C76024BC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100" y="1568450"/>
            <a:ext cx="34290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64675.jpg">
            <a:extLst>
              <a:ext uri="{FF2B5EF4-FFF2-40B4-BE49-F238E27FC236}">
                <a16:creationId xmlns:a16="http://schemas.microsoft.com/office/drawing/2014/main" id="{5F3D6F14-5097-D745-B232-3E90288F01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0436" y="3625850"/>
            <a:ext cx="3592328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87030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ChangeArrowheads="1"/>
          </p:cNvSpPr>
          <p:nvPr/>
        </p:nvSpPr>
        <p:spPr bwMode="auto">
          <a:xfrm>
            <a:off x="6832261" y="24130"/>
            <a:ext cx="3861139" cy="7856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9542" tIns="49771" rIns="99542" bIns="49771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dirty="0">
                <a:latin typeface="Verdana" pitchFamily="34" charset="0"/>
              </a:rPr>
              <a:t>If </a:t>
            </a:r>
            <a:r>
              <a:rPr lang="en-US" altLang="en-US" sz="2800" b="1" dirty="0">
                <a:solidFill>
                  <a:schemeClr val="accent2"/>
                </a:solidFill>
                <a:latin typeface="Verdana" pitchFamily="34" charset="0"/>
              </a:rPr>
              <a:t> </a:t>
            </a:r>
            <a:r>
              <a:rPr lang="en-US" altLang="en-US" sz="2800" b="1" dirty="0">
                <a:solidFill>
                  <a:srgbClr val="FF3300"/>
                </a:solidFill>
                <a:latin typeface="Verdana" pitchFamily="34" charset="0"/>
              </a:rPr>
              <a:t>r</a:t>
            </a:r>
            <a:r>
              <a:rPr lang="en-US" altLang="en-US" sz="2800" b="1" dirty="0">
                <a:solidFill>
                  <a:schemeClr val="accent6"/>
                </a:solidFill>
                <a:latin typeface="Verdana" pitchFamily="34" charset="0"/>
              </a:rPr>
              <a:t>eadiness</a:t>
            </a:r>
            <a:r>
              <a:rPr lang="en-US" altLang="en-US" sz="2800" b="1" dirty="0">
                <a:solidFill>
                  <a:schemeClr val="accent2"/>
                </a:solidFill>
                <a:latin typeface="Verdana" pitchFamily="34" charset="0"/>
              </a:rPr>
              <a:t> </a:t>
            </a:r>
            <a:r>
              <a:rPr lang="en-US" altLang="en-US" sz="2800" b="1" dirty="0">
                <a:latin typeface="Verdana" pitchFamily="34" charset="0"/>
              </a:rPr>
              <a:t>(and capacity) is insufficient</a:t>
            </a:r>
          </a:p>
          <a:p>
            <a:pPr>
              <a:spcBef>
                <a:spcPct val="50000"/>
              </a:spcBef>
            </a:pPr>
            <a:r>
              <a:rPr lang="en-US" altLang="en-US" sz="2800" b="1" dirty="0">
                <a:latin typeface="Verdana" pitchFamily="34" charset="0"/>
              </a:rPr>
              <a:t>If </a:t>
            </a:r>
            <a:r>
              <a:rPr lang="en-US" altLang="en-US" sz="2800" b="1" dirty="0">
                <a:solidFill>
                  <a:schemeClr val="accent6"/>
                </a:solidFill>
                <a:latin typeface="Verdana" pitchFamily="34" charset="0"/>
              </a:rPr>
              <a:t>vulnerabilities</a:t>
            </a:r>
            <a:r>
              <a:rPr lang="en-US" altLang="en-US" sz="2800" b="1" dirty="0">
                <a:solidFill>
                  <a:schemeClr val="accent2"/>
                </a:solidFill>
                <a:latin typeface="Verdana" pitchFamily="34" charset="0"/>
              </a:rPr>
              <a:t> </a:t>
            </a:r>
            <a:r>
              <a:rPr lang="en-US" altLang="en-US" sz="2800" b="1" dirty="0">
                <a:latin typeface="Verdana" pitchFamily="34" charset="0"/>
              </a:rPr>
              <a:t>are too great</a:t>
            </a:r>
          </a:p>
          <a:p>
            <a:pPr>
              <a:spcBef>
                <a:spcPct val="50000"/>
              </a:spcBef>
            </a:pPr>
            <a:r>
              <a:rPr lang="en-US" altLang="en-US" sz="2800" b="1" dirty="0">
                <a:latin typeface="Verdana" pitchFamily="34" charset="0"/>
              </a:rPr>
              <a:t>If the scale of </a:t>
            </a:r>
            <a:r>
              <a:rPr lang="en-US" altLang="en-US" sz="2800" b="1" dirty="0">
                <a:solidFill>
                  <a:schemeClr val="accent6"/>
                </a:solidFill>
                <a:latin typeface="Verdana" pitchFamily="34" charset="0"/>
              </a:rPr>
              <a:t>hazard</a:t>
            </a:r>
            <a:r>
              <a:rPr lang="en-US" altLang="en-US" sz="2800" b="1" dirty="0">
                <a:latin typeface="Verdana" pitchFamily="34" charset="0"/>
              </a:rPr>
              <a:t> is too big</a:t>
            </a:r>
          </a:p>
          <a:p>
            <a:pPr>
              <a:spcBef>
                <a:spcPct val="50000"/>
              </a:spcBef>
            </a:pPr>
            <a:r>
              <a:rPr lang="en-US" altLang="en-US" sz="2800" b="1" dirty="0">
                <a:latin typeface="Verdana" pitchFamily="34" charset="0"/>
              </a:rPr>
              <a:t>Then, the risk is </a:t>
            </a:r>
            <a:r>
              <a:rPr lang="en-US" altLang="en-US" sz="2800" b="1" dirty="0">
                <a:solidFill>
                  <a:schemeClr val="accent6"/>
                </a:solidFill>
                <a:latin typeface="Verdana" pitchFamily="34" charset="0"/>
              </a:rPr>
              <a:t>too high,</a:t>
            </a:r>
            <a:r>
              <a:rPr lang="en-US" altLang="en-US" sz="2800" b="1" dirty="0">
                <a:latin typeface="Verdana" pitchFamily="34" charset="0"/>
              </a:rPr>
              <a:t> emergencies </a:t>
            </a:r>
            <a:r>
              <a:rPr lang="en-US" altLang="en-US" sz="2800" b="1" dirty="0">
                <a:solidFill>
                  <a:schemeClr val="accent6"/>
                </a:solidFill>
                <a:latin typeface="Verdana" pitchFamily="34" charset="0"/>
              </a:rPr>
              <a:t>may not be managed locally,</a:t>
            </a:r>
            <a:r>
              <a:rPr lang="en-US" altLang="en-US" sz="2800" b="1" dirty="0">
                <a:latin typeface="Verdana" pitchFamily="34" charset="0"/>
              </a:rPr>
              <a:t> the communities may not cope,  </a:t>
            </a:r>
            <a:r>
              <a:rPr lang="en-US" altLang="en-US" sz="2800" b="1" dirty="0">
                <a:solidFill>
                  <a:schemeClr val="accent6"/>
                </a:solidFill>
                <a:latin typeface="Verdana" pitchFamily="34" charset="0"/>
              </a:rPr>
              <a:t>DISASTER </a:t>
            </a:r>
            <a:r>
              <a:rPr lang="en-US" altLang="en-US" sz="2800" b="1" dirty="0">
                <a:latin typeface="Verdana" pitchFamily="34" charset="0"/>
              </a:rPr>
              <a:t> will occur</a:t>
            </a:r>
            <a:r>
              <a:rPr lang="en-US" altLang="en-US" sz="2200" b="1" dirty="0">
                <a:latin typeface="Verdana" pitchFamily="34" charset="0"/>
              </a:rPr>
              <a:t>.</a:t>
            </a:r>
          </a:p>
        </p:txBody>
      </p:sp>
      <p:pic>
        <p:nvPicPr>
          <p:cNvPr id="97283" name="Picture 3" descr="hurricane from spac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771" y="1259417"/>
            <a:ext cx="1891909" cy="242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84" name="Picture 4" descr="59-6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680" y="1259417"/>
            <a:ext cx="2632222" cy="239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85" name="Picture 5" descr="vulc exp"/>
          <p:cNvPicPr>
            <a:picLocks noChangeAspect="1" noChangeArrowheads="1"/>
          </p:cNvPicPr>
          <p:nvPr/>
        </p:nvPicPr>
        <p:blipFill>
          <a:blip r:embed="rId5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07" y="3713172"/>
            <a:ext cx="3043506" cy="302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7286" name="Group 6"/>
          <p:cNvGrpSpPr>
            <a:grpSpLocks/>
          </p:cNvGrpSpPr>
          <p:nvPr/>
        </p:nvGrpSpPr>
        <p:grpSpPr bwMode="auto">
          <a:xfrm>
            <a:off x="2984500" y="3689042"/>
            <a:ext cx="3657600" cy="3382574"/>
            <a:chOff x="0" y="2158"/>
            <a:chExt cx="5760" cy="2160"/>
          </a:xfrm>
        </p:grpSpPr>
        <p:graphicFrame>
          <p:nvGraphicFramePr>
            <p:cNvPr id="97287" name="Object 7"/>
            <p:cNvGraphicFramePr>
              <a:graphicFrameLocks noChangeAspect="1"/>
            </p:cNvGraphicFramePr>
            <p:nvPr/>
          </p:nvGraphicFramePr>
          <p:xfrm>
            <a:off x="1968" y="2158"/>
            <a:ext cx="2051" cy="18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1" name="Microsoft ClipArt Gallery" r:id="rId6" imgW="16835400" imgH="15105600" progId="MS_ClipArt_Gallery">
                    <p:embed/>
                  </p:oleObj>
                </mc:Choice>
                <mc:Fallback>
                  <p:oleObj name="Microsoft ClipArt Gallery" r:id="rId6" imgW="16835400" imgH="15105600" progId="MS_ClipArt_Gallery">
                    <p:embed/>
                    <p:pic>
                      <p:nvPicPr>
                        <p:cNvPr id="97287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68" y="2158"/>
                          <a:ext cx="2051" cy="184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7288" name="Object 8"/>
            <p:cNvGraphicFramePr>
              <a:graphicFrameLocks noChangeAspect="1"/>
            </p:cNvGraphicFramePr>
            <p:nvPr/>
          </p:nvGraphicFramePr>
          <p:xfrm>
            <a:off x="3072" y="2183"/>
            <a:ext cx="2688" cy="21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2" name="Microsoft ClipArt Gallery" r:id="rId8" imgW="2266920" imgH="1800000" progId="MS_ClipArt_Gallery">
                    <p:embed/>
                  </p:oleObj>
                </mc:Choice>
                <mc:Fallback>
                  <p:oleObj name="Microsoft ClipArt Gallery" r:id="rId8" imgW="2266920" imgH="1800000" progId="MS_ClipArt_Gallery">
                    <p:embed/>
                    <p:pic>
                      <p:nvPicPr>
                        <p:cNvPr id="97288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72" y="2183"/>
                          <a:ext cx="2688" cy="213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7289" name="Object 9"/>
            <p:cNvGraphicFramePr>
              <a:graphicFrameLocks noChangeAspect="1"/>
            </p:cNvGraphicFramePr>
            <p:nvPr/>
          </p:nvGraphicFramePr>
          <p:xfrm>
            <a:off x="0" y="2350"/>
            <a:ext cx="2592" cy="17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3" name="Microsoft ClipArt Gallery" r:id="rId10" imgW="19194480" imgH="10701360" progId="MS_ClipArt_Gallery">
                    <p:embed/>
                  </p:oleObj>
                </mc:Choice>
                <mc:Fallback>
                  <p:oleObj name="Microsoft ClipArt Gallery" r:id="rId10" imgW="19194480" imgH="10701360" progId="MS_ClipArt_Gallery">
                    <p:embed/>
                    <p:pic>
                      <p:nvPicPr>
                        <p:cNvPr id="97289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350"/>
                          <a:ext cx="2592" cy="17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7290" name="Object 10"/>
            <p:cNvGraphicFramePr>
              <a:graphicFrameLocks noChangeAspect="1"/>
            </p:cNvGraphicFramePr>
            <p:nvPr/>
          </p:nvGraphicFramePr>
          <p:xfrm>
            <a:off x="1392" y="2158"/>
            <a:ext cx="1956" cy="20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4" name="Microsoft ClipArt Gallery" r:id="rId12" imgW="3105000" imgH="3247920" progId="MS_ClipArt_Gallery">
                    <p:embed/>
                  </p:oleObj>
                </mc:Choice>
                <mc:Fallback>
                  <p:oleObj name="Microsoft ClipArt Gallery" r:id="rId12" imgW="3105000" imgH="3247920" progId="MS_ClipArt_Gallery">
                    <p:embed/>
                    <p:pic>
                      <p:nvPicPr>
                        <p:cNvPr id="9729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92" y="2158"/>
                          <a:ext cx="1956" cy="204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7291" name="Text Box 11"/>
          <p:cNvSpPr txBox="1">
            <a:spLocks noChangeArrowheads="1"/>
          </p:cNvSpPr>
          <p:nvPr/>
        </p:nvSpPr>
        <p:spPr bwMode="auto">
          <a:xfrm>
            <a:off x="135381" y="131024"/>
            <a:ext cx="5592319" cy="1085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9542" tIns="49771" rIns="99542" bIns="49771">
            <a:spAutoFit/>
          </a:bodyPr>
          <a:lstStyle/>
          <a:p>
            <a:r>
              <a:rPr lang="en-US" altLang="en-US" sz="3200" b="1" dirty="0"/>
              <a:t>The Concept of Disaster Risk &amp; disaster</a:t>
            </a:r>
          </a:p>
        </p:txBody>
      </p:sp>
    </p:spTree>
    <p:extLst>
      <p:ext uri="{BB962C8B-B14F-4D97-AF65-F5344CB8AC3E}">
        <p14:creationId xmlns:p14="http://schemas.microsoft.com/office/powerpoint/2010/main" val="1091862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97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97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97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97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4700" y="1590970"/>
            <a:ext cx="9753600" cy="53876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ts val="4300"/>
              </a:lnSpc>
            </a:pPr>
            <a:r>
              <a:rPr lang="en-US" sz="3600" b="1" dirty="0">
                <a:solidFill>
                  <a:srgbClr val="00B050"/>
                </a:solidFill>
                <a:cs typeface="Times New Roman"/>
              </a:rPr>
              <a:t>Conclusion:</a:t>
            </a:r>
          </a:p>
          <a:p>
            <a:pPr marL="12700" marR="12700">
              <a:lnSpc>
                <a:spcPts val="4300"/>
              </a:lnSpc>
            </a:pPr>
            <a:endParaRPr lang="en-US" sz="3600" b="1" dirty="0">
              <a:solidFill>
                <a:srgbClr val="00B050"/>
              </a:solidFill>
              <a:cs typeface="Times New Roman"/>
            </a:endParaRPr>
          </a:p>
          <a:p>
            <a:pPr marL="12700" marR="12700">
              <a:lnSpc>
                <a:spcPts val="4300"/>
              </a:lnSpc>
            </a:pPr>
            <a:r>
              <a:rPr lang="en-US" sz="3600" b="1" dirty="0"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Hazards </a:t>
            </a:r>
            <a:r>
              <a:rPr lang="en-US" sz="3600" b="1" dirty="0">
                <a:latin typeface="Calibri" charset="0"/>
                <a:ea typeface="Calibri" charset="0"/>
                <a:cs typeface="Calibri" charset="0"/>
              </a:rPr>
              <a:t>need not become </a:t>
            </a:r>
            <a:r>
              <a:rPr lang="en-US" sz="3600" b="1" dirty="0"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disasters. </a:t>
            </a:r>
          </a:p>
          <a:p>
            <a:pPr marL="12700" marR="12700">
              <a:lnSpc>
                <a:spcPts val="4300"/>
              </a:lnSpc>
            </a:pPr>
            <a:endParaRPr lang="en-US" sz="3600" b="1" dirty="0">
              <a:solidFill>
                <a:schemeClr val="accent6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12700" marR="12700">
              <a:lnSpc>
                <a:spcPts val="4300"/>
              </a:lnSpc>
            </a:pPr>
            <a:r>
              <a:rPr lang="en-US" sz="3600" b="1" dirty="0"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3600" b="1" dirty="0">
                <a:latin typeface="Calibri" charset="0"/>
                <a:ea typeface="Calibri" charset="0"/>
                <a:cs typeface="Calibri" charset="0"/>
              </a:rPr>
              <a:t>But they do due to their interaction with</a:t>
            </a:r>
            <a:r>
              <a:rPr 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3600" b="1" dirty="0"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exposure</a:t>
            </a:r>
            <a:r>
              <a:rPr lang="en-US" sz="3600" b="1" dirty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en-US" sz="3600" b="1" dirty="0">
                <a:latin typeface="Calibri" charset="0"/>
                <a:ea typeface="Calibri" charset="0"/>
                <a:cs typeface="Calibri" charset="0"/>
              </a:rPr>
              <a:t>conditions  of </a:t>
            </a:r>
            <a:r>
              <a:rPr lang="en-US" sz="3600" b="1" dirty="0"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high vulnerability </a:t>
            </a:r>
            <a:r>
              <a:rPr lang="en-US" sz="3600" b="1" dirty="0">
                <a:latin typeface="Calibri" charset="0"/>
                <a:ea typeface="Calibri" charset="0"/>
                <a:cs typeface="Calibri" charset="0"/>
              </a:rPr>
              <a:t>and</a:t>
            </a:r>
            <a:r>
              <a:rPr 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3600" b="1" dirty="0"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low capacity. </a:t>
            </a:r>
          </a:p>
          <a:p>
            <a:pPr marL="12700" marR="12700">
              <a:lnSpc>
                <a:spcPts val="4300"/>
              </a:lnSpc>
            </a:pPr>
            <a:endParaRPr lang="en-US" sz="3600" b="1" dirty="0">
              <a:solidFill>
                <a:schemeClr val="accent6"/>
              </a:solidFill>
              <a:latin typeface="Calibri" charset="0"/>
              <a:ea typeface="Calibri" charset="0"/>
              <a:cs typeface="Calibri" charset="0"/>
            </a:endParaRPr>
          </a:p>
          <a:p>
            <a:pPr marL="12700" marR="12700">
              <a:lnSpc>
                <a:spcPts val="4300"/>
              </a:lnSpc>
            </a:pPr>
            <a:r>
              <a:rPr lang="en-US" sz="3600" b="1" dirty="0">
                <a:solidFill>
                  <a:srgbClr val="00B050"/>
                </a:solidFill>
                <a:latin typeface="Calibri" charset="0"/>
                <a:ea typeface="Calibri" charset="0"/>
                <a:cs typeface="Calibri" charset="0"/>
              </a:rPr>
              <a:t>THUS,  the need to reduce vulnerability and exposure and increase capacity</a:t>
            </a:r>
          </a:p>
          <a:p>
            <a:pPr marL="12700" marR="12700">
              <a:lnSpc>
                <a:spcPts val="4300"/>
              </a:lnSpc>
            </a:pPr>
            <a:endParaRPr lang="en-US" sz="3600" b="1" dirty="0">
              <a:solidFill>
                <a:schemeClr val="accent6"/>
              </a:solidFill>
              <a:cs typeface="Times New Roman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68C9410-35E6-8948-AE35-2E577E7A4E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3522" y="225720"/>
            <a:ext cx="2660650" cy="136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650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ounded Rectangle 41"/>
          <p:cNvSpPr/>
          <p:nvPr/>
        </p:nvSpPr>
        <p:spPr>
          <a:xfrm>
            <a:off x="309033" y="5249319"/>
            <a:ext cx="10049096" cy="2307181"/>
          </a:xfrm>
          <a:prstGeom prst="roundRect">
            <a:avLst/>
          </a:prstGeom>
          <a:gradFill>
            <a:gsLst>
              <a:gs pos="0">
                <a:schemeClr val="accent3">
                  <a:tint val="100000"/>
                  <a:shade val="100000"/>
                  <a:satMod val="130000"/>
                  <a:alpha val="10000"/>
                </a:schemeClr>
              </a:gs>
              <a:gs pos="100000">
                <a:schemeClr val="accent3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PH" sz="1983"/>
          </a:p>
        </p:txBody>
      </p:sp>
      <p:graphicFrame>
        <p:nvGraphicFramePr>
          <p:cNvPr id="43" name="Diagram 42"/>
          <p:cNvGraphicFramePr/>
          <p:nvPr/>
        </p:nvGraphicFramePr>
        <p:xfrm>
          <a:off x="321950" y="4828830"/>
          <a:ext cx="7521420" cy="30771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" name="Minus 16"/>
          <p:cNvSpPr/>
          <p:nvPr/>
        </p:nvSpPr>
        <p:spPr>
          <a:xfrm rot="21258090">
            <a:off x="3032522" y="2971874"/>
            <a:ext cx="8520303" cy="523007"/>
          </a:xfrm>
          <a:prstGeom prst="mathMinus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PH" sz="1983"/>
          </a:p>
        </p:txBody>
      </p:sp>
      <p:sp>
        <p:nvSpPr>
          <p:cNvPr id="7" name="Rectangle 6"/>
          <p:cNvSpPr/>
          <p:nvPr/>
        </p:nvSpPr>
        <p:spPr>
          <a:xfrm>
            <a:off x="1365943" y="1096224"/>
            <a:ext cx="2876346" cy="6349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526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wdUpDiag">
                  <a:fgClr>
                    <a:srgbClr val="FF0000"/>
                  </a:fgClr>
                  <a:bgClr>
                    <a:srgbClr val="FFC000"/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Vulnerability</a:t>
            </a:r>
            <a:endParaRPr lang="en-US" sz="2645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wdUpDiag">
                <a:fgClr>
                  <a:srgbClr val="FF0000"/>
                </a:fgClr>
                <a:bgClr>
                  <a:srgbClr val="FFC000"/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42289" y="3916724"/>
            <a:ext cx="6054589" cy="770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408" b="1" dirty="0">
                <a:ln>
                  <a:solidFill>
                    <a:schemeClr val="tx2"/>
                  </a:solidFill>
                </a:ln>
                <a:solidFill>
                  <a:schemeClr val="bg1"/>
                </a:solidFill>
                <a:effectLst>
                  <a:glow rad="101600">
                    <a:srgbClr val="FFC000"/>
                  </a:glow>
                </a:effectLst>
                <a:latin typeface="Kristen ITC" panose="03050502040202030202" pitchFamily="66" charset="0"/>
              </a:rPr>
              <a:t>CAPACITY</a:t>
            </a:r>
            <a:endParaRPr lang="en-PH" sz="1543" dirty="0">
              <a:latin typeface="Kristen ITC" panose="03050502040202030202" pitchFamily="66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442960" y="1113447"/>
            <a:ext cx="2072912" cy="634917"/>
          </a:xfrm>
          <a:prstGeom prst="rect">
            <a:avLst/>
          </a:prstGeom>
          <a:pattFill prst="zigZag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526" b="1" dirty="0">
                <a:ln>
                  <a:solidFill>
                    <a:schemeClr val="tx1"/>
                  </a:solidFill>
                </a:ln>
                <a:pattFill prst="ltUpDiag">
                  <a:fgClr>
                    <a:srgbClr val="51BF3C"/>
                  </a:fgClr>
                  <a:bgClr>
                    <a:srgbClr val="FF0000"/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  <a:reflection blurRad="6350" stA="60000" endA="900" endPos="60000" dist="60007" dir="5400000" sy="-100000" algn="bl" rotWithShape="0"/>
                </a:effectLst>
              </a:rPr>
              <a:t>Exposure</a:t>
            </a:r>
            <a:endParaRPr lang="en-US" sz="2645" b="1" dirty="0">
              <a:ln>
                <a:solidFill>
                  <a:schemeClr val="tx1"/>
                </a:solidFill>
              </a:ln>
              <a:pattFill prst="ltUpDiag">
                <a:fgClr>
                  <a:srgbClr val="51BF3C"/>
                </a:fgClr>
                <a:bgClr>
                  <a:srgbClr val="FF0000"/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8816219" y="3450277"/>
            <a:ext cx="1399352" cy="1033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15877" y="2251922"/>
            <a:ext cx="1401102" cy="1035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134115" y="5572920"/>
            <a:ext cx="4182313" cy="63491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526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iller" panose="04020404031007020602" pitchFamily="82" charset="0"/>
              </a:rPr>
              <a:t>DISASTER RISK</a:t>
            </a:r>
            <a:endParaRPr lang="en-US" sz="1212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hiller" panose="04020404031007020602" pitchFamily="82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97531" y="5504962"/>
            <a:ext cx="6078622" cy="577974"/>
          </a:xfrm>
          <a:prstGeom prst="rect">
            <a:avLst/>
          </a:prstGeom>
          <a:noFill/>
        </p:spPr>
        <p:txBody>
          <a:bodyPr>
            <a:prstTxWarp prst="textCurveUp">
              <a:avLst/>
            </a:prstTxWarp>
            <a:spAutoFit/>
          </a:bodyPr>
          <a:lstStyle/>
          <a:p>
            <a:pPr>
              <a:defRPr/>
            </a:pPr>
            <a:r>
              <a:rPr lang="en-PH" sz="1322" dirty="0">
                <a:ln w="3175">
                  <a:solidFill>
                    <a:schemeClr val="tx1"/>
                  </a:solidFill>
                </a:ln>
                <a:pattFill prst="sphere">
                  <a:fgClr>
                    <a:schemeClr val="accent3"/>
                  </a:fgClr>
                  <a:bgClr>
                    <a:srgbClr val="190DB3"/>
                  </a:bgClr>
                </a:pattFill>
              </a:rPr>
              <a:t>REDUCTION AND MANAGEMENT</a:t>
            </a:r>
            <a:endParaRPr lang="en-PH" sz="1543" dirty="0">
              <a:ln w="3175">
                <a:solidFill>
                  <a:schemeClr val="tx1"/>
                </a:solidFill>
              </a:ln>
              <a:pattFill prst="sphere">
                <a:fgClr>
                  <a:schemeClr val="accent3"/>
                </a:fgClr>
                <a:bgClr>
                  <a:srgbClr val="190DB3"/>
                </a:bgClr>
              </a:pattFill>
            </a:endParaRPr>
          </a:p>
        </p:txBody>
      </p:sp>
    </p:spTree>
    <p:extLst>
      <p:ext uri="{BB962C8B-B14F-4D97-AF65-F5344CB8AC3E}">
        <p14:creationId xmlns:p14="http://schemas.microsoft.com/office/powerpoint/2010/main" val="3971607807"/>
      </p:ext>
    </p:extLst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9900" y="1365249"/>
            <a:ext cx="9906000" cy="547170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ts val="4300"/>
              </a:lnSpc>
            </a:pPr>
            <a:r>
              <a:rPr lang="en-US" sz="3600" b="1" spc="0" dirty="0">
                <a:solidFill>
                  <a:srgbClr val="00B050"/>
                </a:solidFill>
                <a:cs typeface="Times New Roman"/>
              </a:rPr>
              <a:t>Objective:</a:t>
            </a:r>
          </a:p>
          <a:p>
            <a:pPr marL="12700" marR="12700">
              <a:lnSpc>
                <a:spcPts val="4300"/>
              </a:lnSpc>
            </a:pPr>
            <a:endParaRPr lang="en-US" sz="3600" b="1" dirty="0">
              <a:solidFill>
                <a:schemeClr val="accent6"/>
              </a:solidFill>
              <a:cs typeface="Times New Roman"/>
            </a:endParaRPr>
          </a:p>
          <a:p>
            <a:pPr marL="12700" marR="12700">
              <a:lnSpc>
                <a:spcPts val="4300"/>
              </a:lnSpc>
            </a:pPr>
            <a:r>
              <a:rPr lang="en-US" sz="3600" b="1" dirty="0">
                <a:solidFill>
                  <a:schemeClr val="accent6"/>
                </a:solidFill>
                <a:cs typeface="Times New Roman"/>
              </a:rPr>
              <a:t>H</a:t>
            </a:r>
            <a:r>
              <a:rPr lang="en-US" sz="3600" b="1" spc="0" dirty="0">
                <a:solidFill>
                  <a:schemeClr val="accent6"/>
                </a:solidFill>
                <a:cs typeface="Times New Roman"/>
              </a:rPr>
              <a:t>ave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cs typeface="Times New Roman"/>
              </a:rPr>
              <a:t> we</a:t>
            </a:r>
            <a:endParaRPr lang="en-US" sz="3600" b="1" spc="0" dirty="0">
              <a:solidFill>
                <a:schemeClr val="accent6">
                  <a:lumMod val="75000"/>
                </a:schemeClr>
              </a:solidFill>
              <a:cs typeface="Times New Roman"/>
            </a:endParaRPr>
          </a:p>
          <a:p>
            <a:pPr marL="12700" marR="12700">
              <a:lnSpc>
                <a:spcPts val="4300"/>
              </a:lnSpc>
            </a:pPr>
            <a:endParaRPr lang="en-US" sz="3600" b="1" spc="0" dirty="0">
              <a:solidFill>
                <a:srgbClr val="002060"/>
              </a:solidFill>
              <a:cs typeface="Times New Roman"/>
            </a:endParaRPr>
          </a:p>
          <a:p>
            <a:pPr marL="584200" marR="12700" indent="-571500">
              <a:lnSpc>
                <a:spcPts val="4300"/>
              </a:lnSpc>
              <a:buFontTx/>
              <a:buChar char="-"/>
            </a:pPr>
            <a:r>
              <a:rPr lang="en-US" sz="3600" b="1" dirty="0">
                <a:cs typeface="Times New Roman"/>
              </a:rPr>
              <a:t>Defined  terms and understood  basic disaster risks concept?</a:t>
            </a:r>
          </a:p>
          <a:p>
            <a:pPr marL="584200" marR="12700" indent="-571500">
              <a:lnSpc>
                <a:spcPts val="4300"/>
              </a:lnSpc>
              <a:buFontTx/>
              <a:buChar char="-"/>
            </a:pPr>
            <a:endParaRPr lang="en-US" sz="3600" b="1" spc="0" dirty="0">
              <a:cs typeface="Times New Roman"/>
            </a:endParaRPr>
          </a:p>
          <a:p>
            <a:pPr marL="584200" marR="12700" indent="-571500">
              <a:lnSpc>
                <a:spcPts val="4300"/>
              </a:lnSpc>
              <a:buFontTx/>
              <a:buChar char="-"/>
            </a:pPr>
            <a:r>
              <a:rPr lang="en-US" sz="3600" b="1" dirty="0">
                <a:cs typeface="Times New Roman"/>
              </a:rPr>
              <a:t>REVIEW/Questions?</a:t>
            </a:r>
            <a:endParaRPr lang="en-US" sz="3600" b="1" spc="0" dirty="0">
              <a:cs typeface="Times New Roman"/>
            </a:endParaRPr>
          </a:p>
          <a:p>
            <a:pPr marL="584200" marR="12700" indent="-571500">
              <a:lnSpc>
                <a:spcPts val="4300"/>
              </a:lnSpc>
              <a:buFontTx/>
              <a:buChar char="-"/>
            </a:pPr>
            <a:endParaRPr lang="en-US" sz="3600" b="1" spc="0" dirty="0">
              <a:cs typeface="Times New Roman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68C9410-35E6-8948-AE35-2E577E7A4E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6464" y="0"/>
            <a:ext cx="2660650" cy="136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777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26360" y="2635250"/>
            <a:ext cx="9753600" cy="40922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ts val="4300"/>
              </a:lnSpc>
            </a:pPr>
            <a:r>
              <a:rPr lang="en-US" sz="3600" b="1" spc="0" dirty="0">
                <a:solidFill>
                  <a:srgbClr val="00B050"/>
                </a:solidFill>
                <a:cs typeface="Times New Roman"/>
              </a:rPr>
              <a:t> -   </a:t>
            </a:r>
            <a:r>
              <a:rPr lang="en-PH" sz="3600" b="1" dirty="0">
                <a:cs typeface="Times New Roman"/>
              </a:rPr>
              <a:t>Briefly outlined the landscape approach in DRR</a:t>
            </a:r>
          </a:p>
          <a:p>
            <a:pPr marL="12700" marR="12700">
              <a:lnSpc>
                <a:spcPts val="4300"/>
              </a:lnSpc>
            </a:pPr>
            <a:endParaRPr lang="en-US" sz="3600" b="1" dirty="0">
              <a:solidFill>
                <a:srgbClr val="00B050"/>
              </a:solidFill>
              <a:cs typeface="Times New Roman"/>
            </a:endParaRPr>
          </a:p>
          <a:p>
            <a:pPr marL="584200" marR="12700" indent="-571500">
              <a:lnSpc>
                <a:spcPts val="4300"/>
              </a:lnSpc>
              <a:buFontTx/>
              <a:buChar char="-"/>
            </a:pPr>
            <a:r>
              <a:rPr lang="en-PH" sz="3600" b="1" dirty="0">
                <a:solidFill>
                  <a:srgbClr val="00B050"/>
                </a:solidFill>
                <a:cs typeface="Times New Roman"/>
              </a:rPr>
              <a:t>Described the  DRRM and related concepts </a:t>
            </a:r>
          </a:p>
          <a:p>
            <a:pPr marL="12700" marR="12700">
              <a:lnSpc>
                <a:spcPts val="4300"/>
              </a:lnSpc>
            </a:pPr>
            <a:endParaRPr lang="en-PH" sz="3600" b="1" dirty="0">
              <a:solidFill>
                <a:srgbClr val="00B050"/>
              </a:solidFill>
              <a:cs typeface="Times New Roman"/>
            </a:endParaRPr>
          </a:p>
          <a:p>
            <a:pPr marL="584200" marR="12700" indent="-571500">
              <a:lnSpc>
                <a:spcPts val="4300"/>
              </a:lnSpc>
              <a:buFontTx/>
              <a:buChar char="-"/>
            </a:pPr>
            <a:r>
              <a:rPr lang="en-PH" sz="3600" b="1" dirty="0">
                <a:cs typeface="Times New Roman"/>
              </a:rPr>
              <a:t>Explained community based disaster risk management as component of landscape approach in enhancing mountain resilience </a:t>
            </a:r>
          </a:p>
          <a:p>
            <a:pPr marL="12700" marR="12700">
              <a:lnSpc>
                <a:spcPts val="4300"/>
              </a:lnSpc>
            </a:pPr>
            <a:endParaRPr sz="3600" dirty="0">
              <a:latin typeface="Times New Roman"/>
              <a:cs typeface="Times New Roman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68C9410-35E6-8948-AE35-2E577E7A4E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3522" y="225720"/>
            <a:ext cx="2660650" cy="136525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0980386-5019-5E41-A443-2396DB3C9EFF}"/>
              </a:ext>
            </a:extLst>
          </p:cNvPr>
          <p:cNvSpPr/>
          <p:nvPr/>
        </p:nvSpPr>
        <p:spPr>
          <a:xfrm>
            <a:off x="304800" y="225868"/>
            <a:ext cx="7348722" cy="1746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12700">
              <a:lnSpc>
                <a:spcPts val="4300"/>
              </a:lnSpc>
            </a:pPr>
            <a:r>
              <a:rPr lang="en-US" sz="3600" b="1" dirty="0">
                <a:solidFill>
                  <a:srgbClr val="00B050"/>
                </a:solidFill>
                <a:cs typeface="Times New Roman"/>
              </a:rPr>
              <a:t>Objectives:</a:t>
            </a:r>
          </a:p>
          <a:p>
            <a:pPr marL="12700" marR="12700">
              <a:lnSpc>
                <a:spcPts val="4300"/>
              </a:lnSpc>
            </a:pPr>
            <a:r>
              <a:rPr lang="en-US" sz="3600" b="1" dirty="0">
                <a:solidFill>
                  <a:schemeClr val="accent6"/>
                </a:solidFill>
                <a:cs typeface="Times New Roman"/>
              </a:rPr>
              <a:t>At the end of this module, the learners would have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cs typeface="Times New Roman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3080255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ubtitle 2">
            <a:extLst>
              <a:ext uri="{FF2B5EF4-FFF2-40B4-BE49-F238E27FC236}">
                <a16:creationId xmlns:a16="http://schemas.microsoft.com/office/drawing/2014/main" id="{0F28566F-FC54-5E48-B974-DF85927C1E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wrap="square" lIns="100752" tIns="50376" rIns="100752" bIns="50376" anchor="t">
            <a:noAutofit/>
          </a:bodyPr>
          <a:lstStyle/>
          <a:p>
            <a:pPr eaLnBrk="1" hangingPunct="1"/>
            <a:endParaRPr lang="en-US" altLang="en-US"/>
          </a:p>
        </p:txBody>
      </p:sp>
      <p:pic>
        <p:nvPicPr>
          <p:cNvPr id="43011" name="Picture 2" descr="E:\Bayanihan.jpg">
            <a:extLst>
              <a:ext uri="{FF2B5EF4-FFF2-40B4-BE49-F238E27FC236}">
                <a16:creationId xmlns:a16="http://schemas.microsoft.com/office/drawing/2014/main" id="{A5C8E873-4A53-AB4A-B6A0-DA58E2E06F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56" y="825618"/>
            <a:ext cx="9739489" cy="6297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8CB3D0E-AFCC-2D4E-8026-B63AEC08ED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0269" y="825617"/>
            <a:ext cx="4502771" cy="121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7273" b="1">
                <a:solidFill>
                  <a:schemeClr val="bg1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333908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9900" y="2330450"/>
            <a:ext cx="9906000" cy="332740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ts val="4300"/>
              </a:lnSpc>
            </a:pPr>
            <a:r>
              <a:rPr lang="en-US" sz="3600" b="1" spc="0" dirty="0">
                <a:solidFill>
                  <a:srgbClr val="00B050"/>
                </a:solidFill>
                <a:cs typeface="Times New Roman"/>
              </a:rPr>
              <a:t>Objective:</a:t>
            </a:r>
          </a:p>
          <a:p>
            <a:pPr marL="12700" marR="12700">
              <a:lnSpc>
                <a:spcPts val="4300"/>
              </a:lnSpc>
            </a:pPr>
            <a:endParaRPr lang="en-US" sz="3600" b="1" dirty="0">
              <a:solidFill>
                <a:schemeClr val="accent6"/>
              </a:solidFill>
              <a:cs typeface="Times New Roman"/>
            </a:endParaRPr>
          </a:p>
          <a:p>
            <a:pPr marL="12700" marR="12700">
              <a:lnSpc>
                <a:spcPts val="4300"/>
              </a:lnSpc>
            </a:pPr>
            <a:r>
              <a:rPr lang="en-US" sz="3600" b="1" spc="0" dirty="0">
                <a:solidFill>
                  <a:schemeClr val="accent6"/>
                </a:solidFill>
                <a:cs typeface="Times New Roman"/>
              </a:rPr>
              <a:t>At the end of this </a:t>
            </a:r>
            <a:r>
              <a:rPr lang="en-US" sz="3600" b="1" dirty="0">
                <a:solidFill>
                  <a:schemeClr val="accent6"/>
                </a:solidFill>
                <a:cs typeface="Times New Roman"/>
              </a:rPr>
              <a:t> session</a:t>
            </a:r>
            <a:r>
              <a:rPr lang="en-US" sz="3600" b="1" spc="0" dirty="0">
                <a:solidFill>
                  <a:schemeClr val="accent6"/>
                </a:solidFill>
                <a:cs typeface="Times New Roman"/>
              </a:rPr>
              <a:t>, the learners would have</a:t>
            </a:r>
            <a:r>
              <a:rPr lang="en-US" sz="3600" b="1" spc="0" dirty="0">
                <a:solidFill>
                  <a:schemeClr val="accent6">
                    <a:lumMod val="75000"/>
                  </a:schemeClr>
                </a:solidFill>
                <a:cs typeface="Times New Roman"/>
              </a:rPr>
              <a:t>:</a:t>
            </a:r>
          </a:p>
          <a:p>
            <a:pPr marL="12700" marR="12700">
              <a:lnSpc>
                <a:spcPts val="4300"/>
              </a:lnSpc>
            </a:pPr>
            <a:endParaRPr lang="en-US" sz="3600" b="1" spc="0" dirty="0">
              <a:solidFill>
                <a:srgbClr val="002060"/>
              </a:solidFill>
              <a:cs typeface="Times New Roman"/>
            </a:endParaRPr>
          </a:p>
          <a:p>
            <a:pPr marL="584200" marR="12700" indent="-571500">
              <a:lnSpc>
                <a:spcPts val="4300"/>
              </a:lnSpc>
              <a:buFontTx/>
              <a:buChar char="-"/>
            </a:pPr>
            <a:r>
              <a:rPr lang="en-US" sz="3600" b="1" dirty="0">
                <a:cs typeface="Times New Roman"/>
              </a:rPr>
              <a:t>Defined and understood  basic disaster risks concept</a:t>
            </a:r>
            <a:r>
              <a:rPr sz="3600" b="1" spc="0" dirty="0">
                <a:cs typeface="Times New Roman"/>
              </a:rPr>
              <a:t>.</a:t>
            </a:r>
            <a:endParaRPr sz="3600" dirty="0">
              <a:cs typeface="Times New Roman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68C9410-35E6-8948-AE35-2E577E7A4E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6464" y="0"/>
            <a:ext cx="2660650" cy="136525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FD60F44-3A9C-594D-81C9-7DF38E095D3B}"/>
              </a:ext>
            </a:extLst>
          </p:cNvPr>
          <p:cNvSpPr/>
          <p:nvPr/>
        </p:nvSpPr>
        <p:spPr>
          <a:xfrm>
            <a:off x="698500" y="360742"/>
            <a:ext cx="6476581" cy="643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marR="12700">
              <a:lnSpc>
                <a:spcPts val="4300"/>
              </a:lnSpc>
            </a:pPr>
            <a:r>
              <a:rPr lang="en-US" sz="3600" b="1" dirty="0">
                <a:solidFill>
                  <a:srgbClr val="00B050"/>
                </a:solidFill>
                <a:cs typeface="Times New Roman"/>
              </a:rPr>
              <a:t>       	BASIC CONCEPTS in Disaster</a:t>
            </a:r>
          </a:p>
        </p:txBody>
      </p:sp>
    </p:spTree>
    <p:extLst>
      <p:ext uri="{BB962C8B-B14F-4D97-AF65-F5344CB8AC3E}">
        <p14:creationId xmlns:p14="http://schemas.microsoft.com/office/powerpoint/2010/main" val="713874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4700" y="1873250"/>
            <a:ext cx="9753600" cy="441960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ts val="4300"/>
              </a:lnSpc>
            </a:pPr>
            <a:r>
              <a:rPr lang="en-US" sz="3600" b="1" spc="0" dirty="0">
                <a:solidFill>
                  <a:srgbClr val="00B050"/>
                </a:solidFill>
                <a:cs typeface="Times New Roman"/>
              </a:rPr>
              <a:t>    </a:t>
            </a:r>
            <a:endParaRPr lang="en-US" sz="3600" b="1" dirty="0">
              <a:solidFill>
                <a:srgbClr val="00B050"/>
              </a:solidFill>
              <a:cs typeface="Times New Roman"/>
            </a:endParaRPr>
          </a:p>
          <a:p>
            <a:pPr marL="12700" marR="12700">
              <a:lnSpc>
                <a:spcPts val="4300"/>
              </a:lnSpc>
            </a:pPr>
            <a:r>
              <a:rPr lang="en-US" sz="3600" b="1" dirty="0">
                <a:cs typeface="Times New Roman"/>
              </a:rPr>
              <a:t>	         </a:t>
            </a:r>
            <a:r>
              <a:rPr lang="en-US" sz="3600" b="1" dirty="0">
                <a:solidFill>
                  <a:srgbClr val="00B050"/>
                </a:solidFill>
                <a:cs typeface="Times New Roman"/>
              </a:rPr>
              <a:t>Learning exercise:</a:t>
            </a:r>
          </a:p>
          <a:p>
            <a:pPr marL="12700" marR="12700">
              <a:lnSpc>
                <a:spcPts val="4300"/>
              </a:lnSpc>
            </a:pPr>
            <a:endParaRPr lang="en-US" sz="3600" b="1" dirty="0">
              <a:cs typeface="Times New Roman"/>
            </a:endParaRPr>
          </a:p>
          <a:p>
            <a:pPr marL="12700" marR="12700">
              <a:lnSpc>
                <a:spcPts val="4300"/>
              </a:lnSpc>
            </a:pPr>
            <a:r>
              <a:rPr lang="en-US" sz="3600" b="1" dirty="0">
                <a:cs typeface="Times New Roman"/>
              </a:rPr>
              <a:t>     “A Child Seeks a Home in a Storm”</a:t>
            </a:r>
          </a:p>
          <a:p>
            <a:pPr marL="12700" marR="12700">
              <a:lnSpc>
                <a:spcPts val="4300"/>
              </a:lnSpc>
            </a:pPr>
            <a:endParaRPr lang="en-US" sz="3600" b="1" dirty="0">
              <a:solidFill>
                <a:srgbClr val="FF0000"/>
              </a:solidFill>
              <a:cs typeface="Times New Roman"/>
            </a:endParaRPr>
          </a:p>
          <a:p>
            <a:pPr marL="12700" marR="12700">
              <a:lnSpc>
                <a:spcPts val="4300"/>
              </a:lnSpc>
            </a:pPr>
            <a:r>
              <a:rPr lang="en-US" sz="3600" b="1" dirty="0">
                <a:solidFill>
                  <a:srgbClr val="FF0000"/>
                </a:solidFill>
                <a:cs typeface="Times New Roman"/>
              </a:rPr>
              <a:t>	</a:t>
            </a:r>
            <a:r>
              <a:rPr lang="en-US" sz="3600" b="1" dirty="0">
                <a:solidFill>
                  <a:schemeClr val="accent6"/>
                </a:solidFill>
                <a:cs typeface="Times New Roman"/>
              </a:rPr>
              <a:t>A Child</a:t>
            </a:r>
          </a:p>
          <a:p>
            <a:pPr marL="12700" marR="12700">
              <a:lnSpc>
                <a:spcPts val="4300"/>
              </a:lnSpc>
            </a:pPr>
            <a:r>
              <a:rPr lang="en-US" sz="3600" b="1" dirty="0">
                <a:solidFill>
                  <a:schemeClr val="accent6"/>
                </a:solidFill>
                <a:cs typeface="Times New Roman"/>
              </a:rPr>
              <a:t>	Home – 2  (parents)</a:t>
            </a:r>
          </a:p>
          <a:p>
            <a:pPr marL="12700" marR="12700">
              <a:lnSpc>
                <a:spcPts val="4300"/>
              </a:lnSpc>
            </a:pPr>
            <a:endParaRPr lang="en-US" sz="3600" b="1" dirty="0">
              <a:solidFill>
                <a:schemeClr val="accent6"/>
              </a:solidFill>
              <a:cs typeface="Times New Roman"/>
            </a:endParaRPr>
          </a:p>
          <a:p>
            <a:pPr marL="12700" marR="12700">
              <a:lnSpc>
                <a:spcPts val="4300"/>
              </a:lnSpc>
            </a:pPr>
            <a:r>
              <a:rPr lang="en-US" altLang="en-US" sz="2000" b="1" dirty="0">
                <a:solidFill>
                  <a:srgbClr val="00B050"/>
                </a:solidFill>
                <a:latin typeface="Arial Black" panose="020B0A04020102020204" pitchFamily="34" charset="0"/>
              </a:rPr>
              <a:t>E</a:t>
            </a:r>
          </a:p>
          <a:p>
            <a:pPr marL="12700" marR="12700">
              <a:lnSpc>
                <a:spcPts val="4300"/>
              </a:lnSpc>
            </a:pPr>
            <a:endParaRPr lang="en-US" sz="3600" b="1" dirty="0">
              <a:solidFill>
                <a:schemeClr val="accent6"/>
              </a:solidFill>
              <a:cs typeface="Times New Roman"/>
            </a:endParaRPr>
          </a:p>
          <a:p>
            <a:pPr marL="12700" marR="12700">
              <a:lnSpc>
                <a:spcPts val="4300"/>
              </a:lnSpc>
            </a:pPr>
            <a:endParaRPr sz="3600" b="1" dirty="0">
              <a:cs typeface="Times New Roman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68C9410-35E6-8948-AE35-2E577E7A4E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3522" y="225720"/>
            <a:ext cx="2660650" cy="136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581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TextBox 7"/>
          <p:cNvSpPr txBox="1">
            <a:spLocks noChangeArrowheads="1"/>
          </p:cNvSpPr>
          <p:nvPr/>
        </p:nvSpPr>
        <p:spPr bwMode="auto">
          <a:xfrm>
            <a:off x="812800" y="296635"/>
            <a:ext cx="9155259" cy="1313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967" b="1" dirty="0">
                <a:solidFill>
                  <a:srgbClr val="00B050"/>
                </a:solidFill>
                <a:latin typeface="Arial Black" panose="020B0A04020102020204" pitchFamily="34" charset="0"/>
              </a:rPr>
              <a:t>How do we differentiate disasters from hazards?</a:t>
            </a:r>
          </a:p>
        </p:txBody>
      </p:sp>
      <p:sp>
        <p:nvSpPr>
          <p:cNvPr id="9" name="Cloud 8"/>
          <p:cNvSpPr/>
          <p:nvPr/>
        </p:nvSpPr>
        <p:spPr>
          <a:xfrm rot="21206015">
            <a:off x="998009" y="3326032"/>
            <a:ext cx="4258629" cy="3023286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526" dirty="0">
                <a:latin typeface="Ravie" panose="04040805050809020602" pitchFamily="82" charset="0"/>
                <a:cs typeface="Vijaya" panose="020B0604020202020204" pitchFamily="34" charset="0"/>
              </a:rPr>
              <a:t>Hazard</a:t>
            </a:r>
          </a:p>
        </p:txBody>
      </p:sp>
      <p:sp>
        <p:nvSpPr>
          <p:cNvPr id="10" name="Explosion 2 9"/>
          <p:cNvSpPr/>
          <p:nvPr/>
        </p:nvSpPr>
        <p:spPr>
          <a:xfrm rot="1134148">
            <a:off x="5633949" y="3032663"/>
            <a:ext cx="4526903" cy="3977526"/>
          </a:xfrm>
          <a:prstGeom prst="irregularSeal2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dirty="0"/>
              <a:t>Disaster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1F0F2F3-0184-6C4D-8765-5581E0EA1951}"/>
              </a:ext>
            </a:extLst>
          </p:cNvPr>
          <p:cNvSpPr/>
          <p:nvPr/>
        </p:nvSpPr>
        <p:spPr>
          <a:xfrm>
            <a:off x="7734824" y="6789222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b="1" dirty="0">
                <a:solidFill>
                  <a:srgbClr val="00B050"/>
                </a:solidFill>
                <a:latin typeface="Arial Black" panose="020B0A04020102020204" pitchFamily="34" charset="0"/>
              </a:rPr>
              <a:t>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A773D69-E9C9-314A-A47E-848ECCB84555}"/>
              </a:ext>
            </a:extLst>
          </p:cNvPr>
          <p:cNvSpPr/>
          <p:nvPr/>
        </p:nvSpPr>
        <p:spPr>
          <a:xfrm>
            <a:off x="3127323" y="6789222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b="1" dirty="0">
                <a:solidFill>
                  <a:srgbClr val="00B050"/>
                </a:solidFill>
                <a:latin typeface="Arial Black" panose="020B0A04020102020204" pitchFamily="34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675234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260056" y="2854678"/>
            <a:ext cx="4533900" cy="4042378"/>
            <a:chOff x="723899" y="4047040"/>
            <a:chExt cx="2762251" cy="2210772"/>
          </a:xfrm>
        </p:grpSpPr>
        <p:pic>
          <p:nvPicPr>
            <p:cNvPr id="8203" name="Picture 8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70" t="15625" r="50000" b="54153"/>
            <a:stretch>
              <a:fillRect/>
            </a:stretch>
          </p:blipFill>
          <p:spPr bwMode="auto">
            <a:xfrm>
              <a:off x="723899" y="4047040"/>
              <a:ext cx="2762251" cy="2210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9"/>
            <p:cNvSpPr/>
            <p:nvPr/>
          </p:nvSpPr>
          <p:spPr>
            <a:xfrm>
              <a:off x="2476948" y="4362728"/>
              <a:ext cx="646869" cy="3616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PH" sz="1983"/>
            </a:p>
          </p:txBody>
        </p:sp>
      </p:grpSp>
      <p:sp>
        <p:nvSpPr>
          <p:cNvPr id="2" name="Cloud 1"/>
          <p:cNvSpPr/>
          <p:nvPr/>
        </p:nvSpPr>
        <p:spPr>
          <a:xfrm>
            <a:off x="501445" y="1007533"/>
            <a:ext cx="3482637" cy="1777177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645" dirty="0">
                <a:latin typeface="Ravie" panose="04040805050809020602" pitchFamily="82" charset="0"/>
                <a:cs typeface="Vijaya" panose="020B0604020202020204" pitchFamily="34" charset="0"/>
              </a:rPr>
              <a:t>Hazard</a:t>
            </a:r>
            <a:endParaRPr lang="en-US" sz="3085" dirty="0">
              <a:latin typeface="Ravie" panose="04040805050809020602" pitchFamily="82" charset="0"/>
              <a:cs typeface="Vijaya" panose="020B0604020202020204" pitchFamily="34" charset="0"/>
            </a:endParaRPr>
          </a:p>
        </p:txBody>
      </p:sp>
      <p:sp>
        <p:nvSpPr>
          <p:cNvPr id="3" name="Explosion 2 2"/>
          <p:cNvSpPr/>
          <p:nvPr/>
        </p:nvSpPr>
        <p:spPr>
          <a:xfrm>
            <a:off x="6361230" y="425450"/>
            <a:ext cx="4023137" cy="2863027"/>
          </a:xfrm>
          <a:prstGeom prst="irregularSeal2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>
                <a:latin typeface="Chiller" panose="04020404031007020602" pitchFamily="82" charset="0"/>
              </a:rPr>
              <a:t>Disaster</a:t>
            </a:r>
            <a:endParaRPr lang="en-US" sz="1763" b="1" dirty="0">
              <a:latin typeface="Chiller" panose="04020404031007020602" pitchFamily="82" charset="0"/>
            </a:endParaRPr>
          </a:p>
        </p:txBody>
      </p:sp>
      <p:sp>
        <p:nvSpPr>
          <p:cNvPr id="8197" name="TextBox 6"/>
          <p:cNvSpPr txBox="1">
            <a:spLocks noChangeArrowheads="1"/>
          </p:cNvSpPr>
          <p:nvPr/>
        </p:nvSpPr>
        <p:spPr bwMode="auto">
          <a:xfrm>
            <a:off x="270984" y="7115244"/>
            <a:ext cx="7073724" cy="329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PH" altLang="en-US" sz="1543" dirty="0">
                <a:latin typeface="Calibri" panose="020F0502020204030204" pitchFamily="34" charset="0"/>
              </a:rPr>
              <a:t>Source: 2008. Disaster Risk Reduction Resource Manual. DepEd pdf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70" t="55502" r="50000" b="12086"/>
          <a:stretch>
            <a:fillRect/>
          </a:stretch>
        </p:blipFill>
        <p:spPr bwMode="auto">
          <a:xfrm>
            <a:off x="6361231" y="3274484"/>
            <a:ext cx="4313502" cy="4005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Connector 13"/>
          <p:cNvCxnSpPr/>
          <p:nvPr/>
        </p:nvCxnSpPr>
        <p:spPr>
          <a:xfrm flipV="1">
            <a:off x="5316964" y="1729950"/>
            <a:ext cx="0" cy="5165357"/>
          </a:xfrm>
          <a:prstGeom prst="line">
            <a:avLst/>
          </a:prstGeom>
          <a:ln w="76200"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9131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22300" y="1949450"/>
            <a:ext cx="7488422" cy="382846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 marR="12700">
              <a:lnSpc>
                <a:spcPts val="4300"/>
              </a:lnSpc>
            </a:pPr>
            <a:r>
              <a:rPr lang="en-US" sz="3600" b="1" spc="0" dirty="0">
                <a:solidFill>
                  <a:srgbClr val="00B050"/>
                </a:solidFill>
                <a:cs typeface="Times New Roman"/>
              </a:rPr>
              <a:t>    </a:t>
            </a:r>
            <a:endParaRPr lang="en-US" sz="3600" b="1" dirty="0">
              <a:solidFill>
                <a:srgbClr val="00B050"/>
              </a:solidFill>
              <a:cs typeface="Times New Roman"/>
            </a:endParaRPr>
          </a:p>
          <a:p>
            <a:pPr marL="12700" marR="12700">
              <a:lnSpc>
                <a:spcPts val="4300"/>
              </a:lnSpc>
            </a:pPr>
            <a:r>
              <a:rPr lang="en-US" sz="3600" b="1" dirty="0">
                <a:cs typeface="Times New Roman"/>
              </a:rPr>
              <a:t>	    </a:t>
            </a:r>
          </a:p>
          <a:p>
            <a:pPr marL="12700" marR="12700">
              <a:lnSpc>
                <a:spcPts val="4300"/>
              </a:lnSpc>
            </a:pPr>
            <a:r>
              <a:rPr lang="en-US" sz="3600" b="1" dirty="0">
                <a:cs typeface="Times New Roman"/>
              </a:rPr>
              <a:t>	 </a:t>
            </a:r>
            <a:r>
              <a:rPr lang="en-US" sz="3600" b="1" dirty="0">
                <a:solidFill>
                  <a:schemeClr val="accent6"/>
                </a:solidFill>
                <a:cs typeface="Times New Roman"/>
              </a:rPr>
              <a:t>Study photos</a:t>
            </a:r>
          </a:p>
          <a:p>
            <a:pPr marL="12700" marR="12700">
              <a:lnSpc>
                <a:spcPts val="4300"/>
              </a:lnSpc>
            </a:pPr>
            <a:endParaRPr lang="en-US" sz="3600" b="1" dirty="0">
              <a:cs typeface="Times New Roman"/>
            </a:endParaRPr>
          </a:p>
          <a:p>
            <a:pPr marL="12700" marR="12700">
              <a:lnSpc>
                <a:spcPts val="4300"/>
              </a:lnSpc>
            </a:pPr>
            <a:r>
              <a:rPr lang="en-US" sz="3600" b="1" dirty="0">
                <a:cs typeface="Times New Roman"/>
              </a:rPr>
              <a:t>Describe each photo with only one or two words, please</a:t>
            </a:r>
          </a:p>
          <a:p>
            <a:pPr marL="12700" marR="12700">
              <a:lnSpc>
                <a:spcPts val="4300"/>
              </a:lnSpc>
            </a:pPr>
            <a:endParaRPr lang="en-US" sz="3600" b="1" dirty="0">
              <a:cs typeface="Times New Roman"/>
            </a:endParaRPr>
          </a:p>
          <a:p>
            <a:pPr marL="12700" marR="12700">
              <a:lnSpc>
                <a:spcPts val="4300"/>
              </a:lnSpc>
            </a:pPr>
            <a:r>
              <a:rPr lang="en-US" altLang="en-US" sz="2400" b="1" dirty="0">
                <a:solidFill>
                  <a:srgbClr val="00B050"/>
                </a:solidFill>
                <a:latin typeface="Arial Black" panose="020B0A04020102020204" pitchFamily="34" charset="0"/>
              </a:rPr>
              <a:t>E</a:t>
            </a:r>
          </a:p>
          <a:p>
            <a:pPr marL="12700" marR="12700">
              <a:lnSpc>
                <a:spcPts val="4300"/>
              </a:lnSpc>
            </a:pPr>
            <a:endParaRPr sz="3600" b="1" dirty="0">
              <a:cs typeface="Times New Roman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68C9410-35E6-8948-AE35-2E577E7A4E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3522" y="225720"/>
            <a:ext cx="2660650" cy="136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878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1"/>
          <p:cNvSpPr>
            <a:spLocks noChangeArrowheads="1"/>
          </p:cNvSpPr>
          <p:nvPr/>
        </p:nvSpPr>
        <p:spPr bwMode="auto">
          <a:xfrm>
            <a:off x="860055" y="2931416"/>
            <a:ext cx="9319683" cy="3890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3526" dirty="0">
                <a:latin typeface="Arial Black" pitchFamily="34" charset="0"/>
              </a:rPr>
              <a:t>A</a:t>
            </a:r>
            <a:r>
              <a:rPr lang="en-US" sz="3526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n-US" sz="3526" dirty="0">
                <a:solidFill>
                  <a:schemeClr val="accent6"/>
                </a:solidFill>
                <a:latin typeface="Arial Black" pitchFamily="34" charset="0"/>
              </a:rPr>
              <a:t>potentially</a:t>
            </a:r>
            <a:r>
              <a:rPr lang="en-US" sz="3526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n-US" sz="3526" dirty="0">
                <a:latin typeface="Arial Black" pitchFamily="34" charset="0"/>
              </a:rPr>
              <a:t>damaging event or man activity that may cause:</a:t>
            </a:r>
          </a:p>
          <a:p>
            <a:pPr eaLnBrk="1" hangingPunct="1"/>
            <a:r>
              <a:rPr lang="en-US" sz="3526" dirty="0">
                <a:latin typeface="Arial Black" pitchFamily="34" charset="0"/>
              </a:rPr>
              <a:t> </a:t>
            </a:r>
          </a:p>
          <a:p>
            <a:pPr eaLnBrk="1" hangingPunct="1"/>
            <a:r>
              <a:rPr lang="en-US" sz="3526" dirty="0">
                <a:latin typeface="Arial Black" pitchFamily="34" charset="0"/>
              </a:rPr>
              <a:t>     .  loss of life or injury, </a:t>
            </a:r>
          </a:p>
          <a:p>
            <a:pPr eaLnBrk="1" hangingPunct="1"/>
            <a:r>
              <a:rPr lang="en-US" sz="3526" dirty="0">
                <a:latin typeface="Arial Black" pitchFamily="34" charset="0"/>
              </a:rPr>
              <a:t>     .  property damage, </a:t>
            </a:r>
          </a:p>
          <a:p>
            <a:pPr eaLnBrk="1" hangingPunct="1"/>
            <a:r>
              <a:rPr lang="en-US" sz="3526" dirty="0">
                <a:latin typeface="Arial Black" pitchFamily="34" charset="0"/>
              </a:rPr>
              <a:t>     .  social and economic disruption</a:t>
            </a:r>
          </a:p>
          <a:p>
            <a:pPr eaLnBrk="1" hangingPunct="1"/>
            <a:r>
              <a:rPr lang="en-US" sz="3526" dirty="0">
                <a:latin typeface="Arial Black" pitchFamily="34" charset="0"/>
              </a:rPr>
              <a:t>     .  environmental degradation</a:t>
            </a:r>
            <a:endParaRPr lang="en-US" altLang="en-US" sz="3526" dirty="0">
              <a:latin typeface="Arial Black" pitchFamily="34" charset="0"/>
            </a:endParaRPr>
          </a:p>
        </p:txBody>
      </p:sp>
      <p:sp>
        <p:nvSpPr>
          <p:cNvPr id="9" name="Cloud 8"/>
          <p:cNvSpPr/>
          <p:nvPr/>
        </p:nvSpPr>
        <p:spPr>
          <a:xfrm>
            <a:off x="358037" y="196850"/>
            <a:ext cx="5161860" cy="2700749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526" dirty="0">
                <a:latin typeface="Ravie" panose="04040805050809020602" pitchFamily="82" charset="0"/>
                <a:cs typeface="Vijaya" panose="020B0604020202020204" pitchFamily="34" charset="0"/>
              </a:rPr>
              <a:t>Hazard</a:t>
            </a:r>
          </a:p>
        </p:txBody>
      </p:sp>
    </p:spTree>
    <p:extLst>
      <p:ext uri="{BB962C8B-B14F-4D97-AF65-F5344CB8AC3E}">
        <p14:creationId xmlns:p14="http://schemas.microsoft.com/office/powerpoint/2010/main" val="33180135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/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1792</TotalTime>
  <Words>1088</Words>
  <Application>Microsoft Macintosh PowerPoint</Application>
  <PresentationFormat>Custom</PresentationFormat>
  <Paragraphs>211</Paragraphs>
  <Slides>30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6" baseType="lpstr">
      <vt:lpstr>Angsana New</vt:lpstr>
      <vt:lpstr>Arial</vt:lpstr>
      <vt:lpstr>Arial Black</vt:lpstr>
      <vt:lpstr>Calibri</vt:lpstr>
      <vt:lpstr>Chiller</vt:lpstr>
      <vt:lpstr>Cordia New</vt:lpstr>
      <vt:lpstr>Fira Sans</vt:lpstr>
      <vt:lpstr>Kristen ITC</vt:lpstr>
      <vt:lpstr>Ravie</vt:lpstr>
      <vt:lpstr>Tahoma</vt:lpstr>
      <vt:lpstr>Times New Roman</vt:lpstr>
      <vt:lpstr>Verdana</vt:lpstr>
      <vt:lpstr>Vijaya</vt:lpstr>
      <vt:lpstr>Wingdings</vt:lpstr>
      <vt:lpstr>Office Theme</vt:lpstr>
      <vt:lpstr>Microsoft ClipArt Gallery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Classification of Hazard</vt:lpstr>
      <vt:lpstr>PowerPoint Presentation</vt:lpstr>
      <vt:lpstr>PowerPoint Presentation</vt:lpstr>
      <vt:lpstr> Human- induced</vt:lpstr>
      <vt:lpstr>         Combination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Zenaida Willison</cp:lastModifiedBy>
  <cp:revision>80</cp:revision>
  <dcterms:created xsi:type="dcterms:W3CDTF">2014-09-29T18:24:22Z</dcterms:created>
  <dcterms:modified xsi:type="dcterms:W3CDTF">2019-07-12T05:08:47Z</dcterms:modified>
</cp:coreProperties>
</file>