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91" r:id="rId2"/>
    <p:sldId id="576" r:id="rId3"/>
    <p:sldId id="292" r:id="rId4"/>
    <p:sldId id="499" r:id="rId5"/>
    <p:sldId id="349" r:id="rId6"/>
    <p:sldId id="258" r:id="rId7"/>
    <p:sldId id="501" r:id="rId8"/>
    <p:sldId id="283" r:id="rId9"/>
    <p:sldId id="593" r:id="rId10"/>
    <p:sldId id="594" r:id="rId11"/>
    <p:sldId id="595" r:id="rId12"/>
    <p:sldId id="952" r:id="rId13"/>
    <p:sldId id="953" r:id="rId14"/>
    <p:sldId id="272" r:id="rId15"/>
    <p:sldId id="581" r:id="rId16"/>
    <p:sldId id="941" r:id="rId17"/>
    <p:sldId id="350" r:id="rId18"/>
    <p:sldId id="796" r:id="rId19"/>
    <p:sldId id="879" r:id="rId20"/>
    <p:sldId id="951" r:id="rId21"/>
    <p:sldId id="579" r:id="rId22"/>
    <p:sldId id="580" r:id="rId23"/>
    <p:sldId id="865" r:id="rId24"/>
    <p:sldId id="582" r:id="rId25"/>
    <p:sldId id="583" r:id="rId26"/>
    <p:sldId id="330" r:id="rId27"/>
    <p:sldId id="299" r:id="rId28"/>
    <p:sldId id="444" r:id="rId29"/>
    <p:sldId id="590" r:id="rId30"/>
    <p:sldId id="332" r:id="rId31"/>
  </p:sldIdLst>
  <p:sldSz cx="10693400" cy="7556500"/>
  <p:notesSz cx="10693400" cy="75565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66"/>
    <p:restoredTop sz="93632"/>
  </p:normalViewPr>
  <p:slideViewPr>
    <p:cSldViewPr>
      <p:cViewPr varScale="1">
        <p:scale>
          <a:sx n="60" d="100"/>
          <a:sy n="60" d="100"/>
        </p:scale>
        <p:origin x="832" y="16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F3C6E7-5A27-409C-943A-D9897AEB8FF9}"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PH"/>
        </a:p>
      </dgm:t>
    </dgm:pt>
    <dgm:pt modelId="{E90FBFC8-238A-4C86-B652-7BBCF248918E}">
      <dgm:prSet phldrT="[Text]" custT="1"/>
      <dgm:spPr>
        <a:solidFill>
          <a:schemeClr val="accent1">
            <a:lumMod val="20000"/>
            <a:lumOff val="80000"/>
            <a:alpha val="50000"/>
          </a:schemeClr>
        </a:solidFill>
      </dgm:spPr>
      <dgm:t>
        <a:bodyPr/>
        <a:lstStyle/>
        <a:p>
          <a:r>
            <a:rPr lang="en-PH" sz="4800" dirty="0"/>
            <a:t>D</a:t>
          </a:r>
        </a:p>
      </dgm:t>
    </dgm:pt>
    <dgm:pt modelId="{B7861D9E-9366-480E-B23E-969139EB31C5}" type="parTrans" cxnId="{048CF4B8-A0F4-4D64-AFA8-D9E32AF5B214}">
      <dgm:prSet/>
      <dgm:spPr/>
      <dgm:t>
        <a:bodyPr/>
        <a:lstStyle/>
        <a:p>
          <a:endParaRPr lang="en-PH" sz="1200"/>
        </a:p>
      </dgm:t>
    </dgm:pt>
    <dgm:pt modelId="{96B0AA4A-BDA8-45DF-B4A2-967D6C7ADE0E}" type="sibTrans" cxnId="{048CF4B8-A0F4-4D64-AFA8-D9E32AF5B214}">
      <dgm:prSet/>
      <dgm:spPr/>
      <dgm:t>
        <a:bodyPr/>
        <a:lstStyle/>
        <a:p>
          <a:endParaRPr lang="en-PH" sz="1200"/>
        </a:p>
      </dgm:t>
    </dgm:pt>
    <dgm:pt modelId="{F6E7A731-753D-4CC4-97B4-731C66D369A6}">
      <dgm:prSet phldrT="[Text]" custT="1"/>
      <dgm:spPr>
        <a:solidFill>
          <a:schemeClr val="accent1">
            <a:lumMod val="20000"/>
            <a:lumOff val="80000"/>
            <a:alpha val="50000"/>
          </a:schemeClr>
        </a:solidFill>
      </dgm:spPr>
      <dgm:t>
        <a:bodyPr/>
        <a:lstStyle/>
        <a:p>
          <a:r>
            <a:rPr lang="en-PH" sz="4800" dirty="0"/>
            <a:t>R</a:t>
          </a:r>
        </a:p>
      </dgm:t>
    </dgm:pt>
    <dgm:pt modelId="{BE40BD62-97F7-4D7D-8C11-04EF3478B80C}" type="parTrans" cxnId="{02778183-2D05-4B4B-85F2-EDEC1A94F4D1}">
      <dgm:prSet/>
      <dgm:spPr/>
      <dgm:t>
        <a:bodyPr/>
        <a:lstStyle/>
        <a:p>
          <a:endParaRPr lang="en-PH" sz="1200"/>
        </a:p>
      </dgm:t>
    </dgm:pt>
    <dgm:pt modelId="{18CE30D5-5A3B-42EE-811D-3ADC6BE27435}" type="sibTrans" cxnId="{02778183-2D05-4B4B-85F2-EDEC1A94F4D1}">
      <dgm:prSet/>
      <dgm:spPr/>
      <dgm:t>
        <a:bodyPr/>
        <a:lstStyle/>
        <a:p>
          <a:endParaRPr lang="en-PH" sz="1200"/>
        </a:p>
      </dgm:t>
    </dgm:pt>
    <dgm:pt modelId="{5881B05A-FD8A-4D9F-97C2-842C5B5601C9}">
      <dgm:prSet phldrT="[Text]" custT="1"/>
      <dgm:spPr>
        <a:solidFill>
          <a:schemeClr val="accent1">
            <a:lumMod val="20000"/>
            <a:lumOff val="80000"/>
            <a:alpha val="50000"/>
          </a:schemeClr>
        </a:solidFill>
      </dgm:spPr>
      <dgm:t>
        <a:bodyPr/>
        <a:lstStyle/>
        <a:p>
          <a:r>
            <a:rPr lang="en-PH" sz="4800" dirty="0"/>
            <a:t>R</a:t>
          </a:r>
        </a:p>
      </dgm:t>
    </dgm:pt>
    <dgm:pt modelId="{AB65C7ED-56E0-4AF5-B5AC-3803ECD1EEDF}" type="parTrans" cxnId="{6DBBA944-AAA4-4D35-8457-46B6ECB47A28}">
      <dgm:prSet/>
      <dgm:spPr/>
      <dgm:t>
        <a:bodyPr/>
        <a:lstStyle/>
        <a:p>
          <a:endParaRPr lang="en-PH" sz="1200"/>
        </a:p>
      </dgm:t>
    </dgm:pt>
    <dgm:pt modelId="{752593FA-2D18-42D0-BAF2-605C06DE9D80}" type="sibTrans" cxnId="{6DBBA944-AAA4-4D35-8457-46B6ECB47A28}">
      <dgm:prSet/>
      <dgm:spPr/>
      <dgm:t>
        <a:bodyPr/>
        <a:lstStyle/>
        <a:p>
          <a:endParaRPr lang="en-PH" sz="1200"/>
        </a:p>
      </dgm:t>
    </dgm:pt>
    <dgm:pt modelId="{677AAC3F-9006-4422-BD0A-3541600B5D01}">
      <dgm:prSet phldrT="[Text]" custT="1"/>
      <dgm:spPr>
        <a:solidFill>
          <a:schemeClr val="accent1">
            <a:lumMod val="20000"/>
            <a:lumOff val="80000"/>
            <a:alpha val="50000"/>
          </a:schemeClr>
        </a:solidFill>
      </dgm:spPr>
      <dgm:t>
        <a:bodyPr/>
        <a:lstStyle/>
        <a:p>
          <a:r>
            <a:rPr lang="en-PH" sz="4800" dirty="0"/>
            <a:t>M</a:t>
          </a:r>
        </a:p>
      </dgm:t>
    </dgm:pt>
    <dgm:pt modelId="{F4934CD3-8AA3-4C16-AAD2-C3BD66795B2A}" type="parTrans" cxnId="{E4CFB99A-1AC9-4EB4-ACB3-64C3061D7C1B}">
      <dgm:prSet/>
      <dgm:spPr/>
      <dgm:t>
        <a:bodyPr/>
        <a:lstStyle/>
        <a:p>
          <a:endParaRPr lang="en-PH" sz="1200"/>
        </a:p>
      </dgm:t>
    </dgm:pt>
    <dgm:pt modelId="{1F0B21A7-63C0-4901-9A73-6391AE0F9202}" type="sibTrans" cxnId="{E4CFB99A-1AC9-4EB4-ACB3-64C3061D7C1B}">
      <dgm:prSet/>
      <dgm:spPr/>
      <dgm:t>
        <a:bodyPr/>
        <a:lstStyle/>
        <a:p>
          <a:endParaRPr lang="en-PH" sz="1200"/>
        </a:p>
      </dgm:t>
    </dgm:pt>
    <dgm:pt modelId="{F3E54188-6AE3-4DA4-A3DA-39F26FC4D30E}" type="pres">
      <dgm:prSet presAssocID="{F2F3C6E7-5A27-409C-943A-D9897AEB8FF9}" presName="Name0" presStyleCnt="0">
        <dgm:presLayoutVars>
          <dgm:dir/>
          <dgm:resizeHandles val="exact"/>
        </dgm:presLayoutVars>
      </dgm:prSet>
      <dgm:spPr/>
    </dgm:pt>
    <dgm:pt modelId="{FA9C98AB-73C2-4411-B741-7A663E697F84}" type="pres">
      <dgm:prSet presAssocID="{E90FBFC8-238A-4C86-B652-7BBCF248918E}" presName="Name5" presStyleLbl="vennNode1" presStyleIdx="0" presStyleCnt="4">
        <dgm:presLayoutVars>
          <dgm:bulletEnabled val="1"/>
        </dgm:presLayoutVars>
      </dgm:prSet>
      <dgm:spPr/>
    </dgm:pt>
    <dgm:pt modelId="{20DD0645-E8FD-415C-9D08-7D6DD676D7E0}" type="pres">
      <dgm:prSet presAssocID="{96B0AA4A-BDA8-45DF-B4A2-967D6C7ADE0E}" presName="space" presStyleCnt="0"/>
      <dgm:spPr/>
    </dgm:pt>
    <dgm:pt modelId="{F45BC9C3-5087-48E1-BC54-FC9B1A7EDC67}" type="pres">
      <dgm:prSet presAssocID="{F6E7A731-753D-4CC4-97B4-731C66D369A6}" presName="Name5" presStyleLbl="vennNode1" presStyleIdx="1" presStyleCnt="4">
        <dgm:presLayoutVars>
          <dgm:bulletEnabled val="1"/>
        </dgm:presLayoutVars>
      </dgm:prSet>
      <dgm:spPr/>
    </dgm:pt>
    <dgm:pt modelId="{334BB31C-5E96-4E09-9B7A-637BD51E02F4}" type="pres">
      <dgm:prSet presAssocID="{18CE30D5-5A3B-42EE-811D-3ADC6BE27435}" presName="space" presStyleCnt="0"/>
      <dgm:spPr/>
    </dgm:pt>
    <dgm:pt modelId="{0209041F-6612-48DD-9F55-E644B0D1553F}" type="pres">
      <dgm:prSet presAssocID="{5881B05A-FD8A-4D9F-97C2-842C5B5601C9}" presName="Name5" presStyleLbl="vennNode1" presStyleIdx="2" presStyleCnt="4">
        <dgm:presLayoutVars>
          <dgm:bulletEnabled val="1"/>
        </dgm:presLayoutVars>
      </dgm:prSet>
      <dgm:spPr/>
    </dgm:pt>
    <dgm:pt modelId="{9975A2CE-32F8-47D6-AFF5-28D58ACC644D}" type="pres">
      <dgm:prSet presAssocID="{752593FA-2D18-42D0-BAF2-605C06DE9D80}" presName="space" presStyleCnt="0"/>
      <dgm:spPr/>
    </dgm:pt>
    <dgm:pt modelId="{D506CD9A-2667-4184-88B7-3595F9D63D58}" type="pres">
      <dgm:prSet presAssocID="{677AAC3F-9006-4422-BD0A-3541600B5D01}" presName="Name5" presStyleLbl="vennNode1" presStyleIdx="3" presStyleCnt="4">
        <dgm:presLayoutVars>
          <dgm:bulletEnabled val="1"/>
        </dgm:presLayoutVars>
      </dgm:prSet>
      <dgm:spPr/>
    </dgm:pt>
  </dgm:ptLst>
  <dgm:cxnLst>
    <dgm:cxn modelId="{0E9AD917-A661-49DD-9E23-DCD885A0847A}" type="presOf" srcId="{677AAC3F-9006-4422-BD0A-3541600B5D01}" destId="{D506CD9A-2667-4184-88B7-3595F9D63D58}" srcOrd="0" destOrd="0" presId="urn:microsoft.com/office/officeart/2005/8/layout/venn3"/>
    <dgm:cxn modelId="{6DBBA944-AAA4-4D35-8457-46B6ECB47A28}" srcId="{F2F3C6E7-5A27-409C-943A-D9897AEB8FF9}" destId="{5881B05A-FD8A-4D9F-97C2-842C5B5601C9}" srcOrd="2" destOrd="0" parTransId="{AB65C7ED-56E0-4AF5-B5AC-3803ECD1EEDF}" sibTransId="{752593FA-2D18-42D0-BAF2-605C06DE9D80}"/>
    <dgm:cxn modelId="{02778183-2D05-4B4B-85F2-EDEC1A94F4D1}" srcId="{F2F3C6E7-5A27-409C-943A-D9897AEB8FF9}" destId="{F6E7A731-753D-4CC4-97B4-731C66D369A6}" srcOrd="1" destOrd="0" parTransId="{BE40BD62-97F7-4D7D-8C11-04EF3478B80C}" sibTransId="{18CE30D5-5A3B-42EE-811D-3ADC6BE27435}"/>
    <dgm:cxn modelId="{E4CFB99A-1AC9-4EB4-ACB3-64C3061D7C1B}" srcId="{F2F3C6E7-5A27-409C-943A-D9897AEB8FF9}" destId="{677AAC3F-9006-4422-BD0A-3541600B5D01}" srcOrd="3" destOrd="0" parTransId="{F4934CD3-8AA3-4C16-AAD2-C3BD66795B2A}" sibTransId="{1F0B21A7-63C0-4901-9A73-6391AE0F9202}"/>
    <dgm:cxn modelId="{DCAB46A6-FD4B-4315-AD17-0B7A139A51E4}" type="presOf" srcId="{F6E7A731-753D-4CC4-97B4-731C66D369A6}" destId="{F45BC9C3-5087-48E1-BC54-FC9B1A7EDC67}" srcOrd="0" destOrd="0" presId="urn:microsoft.com/office/officeart/2005/8/layout/venn3"/>
    <dgm:cxn modelId="{064CCBAD-C86E-4B09-973D-1959E1E53564}" type="presOf" srcId="{5881B05A-FD8A-4D9F-97C2-842C5B5601C9}" destId="{0209041F-6612-48DD-9F55-E644B0D1553F}" srcOrd="0" destOrd="0" presId="urn:microsoft.com/office/officeart/2005/8/layout/venn3"/>
    <dgm:cxn modelId="{07DB6DAE-7C05-445C-814E-B5B890FB6162}" type="presOf" srcId="{F2F3C6E7-5A27-409C-943A-D9897AEB8FF9}" destId="{F3E54188-6AE3-4DA4-A3DA-39F26FC4D30E}" srcOrd="0" destOrd="0" presId="urn:microsoft.com/office/officeart/2005/8/layout/venn3"/>
    <dgm:cxn modelId="{048CF4B8-A0F4-4D64-AFA8-D9E32AF5B214}" srcId="{F2F3C6E7-5A27-409C-943A-D9897AEB8FF9}" destId="{E90FBFC8-238A-4C86-B652-7BBCF248918E}" srcOrd="0" destOrd="0" parTransId="{B7861D9E-9366-480E-B23E-969139EB31C5}" sibTransId="{96B0AA4A-BDA8-45DF-B4A2-967D6C7ADE0E}"/>
    <dgm:cxn modelId="{EC476CCC-6112-4E83-94C9-7A7054468EFF}" type="presOf" srcId="{E90FBFC8-238A-4C86-B652-7BBCF248918E}" destId="{FA9C98AB-73C2-4411-B741-7A663E697F84}" srcOrd="0" destOrd="0" presId="urn:microsoft.com/office/officeart/2005/8/layout/venn3"/>
    <dgm:cxn modelId="{9BC4D7C9-B951-45BB-9C09-C24E6FB493C5}" type="presParOf" srcId="{F3E54188-6AE3-4DA4-A3DA-39F26FC4D30E}" destId="{FA9C98AB-73C2-4411-B741-7A663E697F84}" srcOrd="0" destOrd="0" presId="urn:microsoft.com/office/officeart/2005/8/layout/venn3"/>
    <dgm:cxn modelId="{20D3376B-802B-48CB-9B41-41271607AF9B}" type="presParOf" srcId="{F3E54188-6AE3-4DA4-A3DA-39F26FC4D30E}" destId="{20DD0645-E8FD-415C-9D08-7D6DD676D7E0}" srcOrd="1" destOrd="0" presId="urn:microsoft.com/office/officeart/2005/8/layout/venn3"/>
    <dgm:cxn modelId="{EE97E5B1-4FD9-4BBA-B34F-B87A494D5242}" type="presParOf" srcId="{F3E54188-6AE3-4DA4-A3DA-39F26FC4D30E}" destId="{F45BC9C3-5087-48E1-BC54-FC9B1A7EDC67}" srcOrd="2" destOrd="0" presId="urn:microsoft.com/office/officeart/2005/8/layout/venn3"/>
    <dgm:cxn modelId="{531250EE-6665-4C45-9D54-49B6C1B835F3}" type="presParOf" srcId="{F3E54188-6AE3-4DA4-A3DA-39F26FC4D30E}" destId="{334BB31C-5E96-4E09-9B7A-637BD51E02F4}" srcOrd="3" destOrd="0" presId="urn:microsoft.com/office/officeart/2005/8/layout/venn3"/>
    <dgm:cxn modelId="{8321B73A-7771-4AB3-BAAD-F4A983061260}" type="presParOf" srcId="{F3E54188-6AE3-4DA4-A3DA-39F26FC4D30E}" destId="{0209041F-6612-48DD-9F55-E644B0D1553F}" srcOrd="4" destOrd="0" presId="urn:microsoft.com/office/officeart/2005/8/layout/venn3"/>
    <dgm:cxn modelId="{29C3E8F9-417B-4F88-985A-0C2C5E213E86}" type="presParOf" srcId="{F3E54188-6AE3-4DA4-A3DA-39F26FC4D30E}" destId="{9975A2CE-32F8-47D6-AFF5-28D58ACC644D}" srcOrd="5" destOrd="0" presId="urn:microsoft.com/office/officeart/2005/8/layout/venn3"/>
    <dgm:cxn modelId="{74620963-2A40-4D26-8540-B7AC3464AF1B}" type="presParOf" srcId="{F3E54188-6AE3-4DA4-A3DA-39F26FC4D30E}" destId="{D506CD9A-2667-4184-88B7-3595F9D63D58}"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9C98AB-73C2-4411-B741-7A663E697F84}">
      <dsp:nvSpPr>
        <dsp:cNvPr id="0" name=""/>
        <dsp:cNvSpPr/>
      </dsp:nvSpPr>
      <dsp:spPr>
        <a:xfrm>
          <a:off x="2203" y="433133"/>
          <a:ext cx="2210886" cy="2210886"/>
        </a:xfrm>
        <a:prstGeom prst="ellipse">
          <a:avLst/>
        </a:prstGeom>
        <a:solidFill>
          <a:schemeClr val="accent1">
            <a:lumMod val="20000"/>
            <a:lumOff val="8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1672" tIns="60960" rIns="121672" bIns="60960" numCol="1" spcCol="1270" anchor="ctr" anchorCtr="0">
          <a:noAutofit/>
        </a:bodyPr>
        <a:lstStyle/>
        <a:p>
          <a:pPr marL="0" lvl="0" indent="0" algn="ctr" defTabSz="2133600">
            <a:lnSpc>
              <a:spcPct val="90000"/>
            </a:lnSpc>
            <a:spcBef>
              <a:spcPct val="0"/>
            </a:spcBef>
            <a:spcAft>
              <a:spcPct val="35000"/>
            </a:spcAft>
            <a:buNone/>
          </a:pPr>
          <a:r>
            <a:rPr lang="en-PH" sz="4800" kern="1200" dirty="0"/>
            <a:t>D</a:t>
          </a:r>
        </a:p>
      </dsp:txBody>
      <dsp:txXfrm>
        <a:off x="325980" y="756910"/>
        <a:ext cx="1563332" cy="1563332"/>
      </dsp:txXfrm>
    </dsp:sp>
    <dsp:sp modelId="{F45BC9C3-5087-48E1-BC54-FC9B1A7EDC67}">
      <dsp:nvSpPr>
        <dsp:cNvPr id="0" name=""/>
        <dsp:cNvSpPr/>
      </dsp:nvSpPr>
      <dsp:spPr>
        <a:xfrm>
          <a:off x="1770912" y="433133"/>
          <a:ext cx="2210886" cy="2210886"/>
        </a:xfrm>
        <a:prstGeom prst="ellipse">
          <a:avLst/>
        </a:prstGeom>
        <a:solidFill>
          <a:schemeClr val="accent1">
            <a:lumMod val="20000"/>
            <a:lumOff val="8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1672" tIns="60960" rIns="121672" bIns="60960" numCol="1" spcCol="1270" anchor="ctr" anchorCtr="0">
          <a:noAutofit/>
        </a:bodyPr>
        <a:lstStyle/>
        <a:p>
          <a:pPr marL="0" lvl="0" indent="0" algn="ctr" defTabSz="2133600">
            <a:lnSpc>
              <a:spcPct val="90000"/>
            </a:lnSpc>
            <a:spcBef>
              <a:spcPct val="0"/>
            </a:spcBef>
            <a:spcAft>
              <a:spcPct val="35000"/>
            </a:spcAft>
            <a:buNone/>
          </a:pPr>
          <a:r>
            <a:rPr lang="en-PH" sz="4800" kern="1200" dirty="0"/>
            <a:t>R</a:t>
          </a:r>
        </a:p>
      </dsp:txBody>
      <dsp:txXfrm>
        <a:off x="2094689" y="756910"/>
        <a:ext cx="1563332" cy="1563332"/>
      </dsp:txXfrm>
    </dsp:sp>
    <dsp:sp modelId="{0209041F-6612-48DD-9F55-E644B0D1553F}">
      <dsp:nvSpPr>
        <dsp:cNvPr id="0" name=""/>
        <dsp:cNvSpPr/>
      </dsp:nvSpPr>
      <dsp:spPr>
        <a:xfrm>
          <a:off x="3539621" y="433133"/>
          <a:ext cx="2210886" cy="2210886"/>
        </a:xfrm>
        <a:prstGeom prst="ellipse">
          <a:avLst/>
        </a:prstGeom>
        <a:solidFill>
          <a:schemeClr val="accent1">
            <a:lumMod val="20000"/>
            <a:lumOff val="8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1672" tIns="60960" rIns="121672" bIns="60960" numCol="1" spcCol="1270" anchor="ctr" anchorCtr="0">
          <a:noAutofit/>
        </a:bodyPr>
        <a:lstStyle/>
        <a:p>
          <a:pPr marL="0" lvl="0" indent="0" algn="ctr" defTabSz="2133600">
            <a:lnSpc>
              <a:spcPct val="90000"/>
            </a:lnSpc>
            <a:spcBef>
              <a:spcPct val="0"/>
            </a:spcBef>
            <a:spcAft>
              <a:spcPct val="35000"/>
            </a:spcAft>
            <a:buNone/>
          </a:pPr>
          <a:r>
            <a:rPr lang="en-PH" sz="4800" kern="1200" dirty="0"/>
            <a:t>R</a:t>
          </a:r>
        </a:p>
      </dsp:txBody>
      <dsp:txXfrm>
        <a:off x="3863398" y="756910"/>
        <a:ext cx="1563332" cy="1563332"/>
      </dsp:txXfrm>
    </dsp:sp>
    <dsp:sp modelId="{D506CD9A-2667-4184-88B7-3595F9D63D58}">
      <dsp:nvSpPr>
        <dsp:cNvPr id="0" name=""/>
        <dsp:cNvSpPr/>
      </dsp:nvSpPr>
      <dsp:spPr>
        <a:xfrm>
          <a:off x="5308330" y="433133"/>
          <a:ext cx="2210886" cy="2210886"/>
        </a:xfrm>
        <a:prstGeom prst="ellipse">
          <a:avLst/>
        </a:prstGeom>
        <a:solidFill>
          <a:schemeClr val="accent1">
            <a:lumMod val="20000"/>
            <a:lumOff val="8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1672" tIns="60960" rIns="121672" bIns="60960" numCol="1" spcCol="1270" anchor="ctr" anchorCtr="0">
          <a:noAutofit/>
        </a:bodyPr>
        <a:lstStyle/>
        <a:p>
          <a:pPr marL="0" lvl="0" indent="0" algn="ctr" defTabSz="2133600">
            <a:lnSpc>
              <a:spcPct val="90000"/>
            </a:lnSpc>
            <a:spcBef>
              <a:spcPct val="0"/>
            </a:spcBef>
            <a:spcAft>
              <a:spcPct val="35000"/>
            </a:spcAft>
            <a:buNone/>
          </a:pPr>
          <a:r>
            <a:rPr lang="en-PH" sz="4800" kern="1200" dirty="0"/>
            <a:t>M</a:t>
          </a:r>
        </a:p>
      </dsp:txBody>
      <dsp:txXfrm>
        <a:off x="5632107" y="756910"/>
        <a:ext cx="1563332" cy="1563332"/>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70B04AF0-E506-F748-965E-960318DA1849}" type="datetimeFigureOut">
              <a:rPr lang="en-US" smtClean="0"/>
              <a:t>7/12/19</a:t>
            </a:fld>
            <a:endParaRPr lang="en-US"/>
          </a:p>
        </p:txBody>
      </p:sp>
      <p:sp>
        <p:nvSpPr>
          <p:cNvPr id="4" name="Slide Image Placeholder 3"/>
          <p:cNvSpPr>
            <a:spLocks noGrp="1" noRot="1" noChangeAspect="1"/>
          </p:cNvSpPr>
          <p:nvPr>
            <p:ph type="sldImg" idx="2"/>
          </p:nvPr>
        </p:nvSpPr>
        <p:spPr>
          <a:xfrm>
            <a:off x="3541713" y="944563"/>
            <a:ext cx="3609975" cy="255111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36963"/>
            <a:ext cx="8553450" cy="297497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717708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77088"/>
            <a:ext cx="4632325" cy="379412"/>
          </a:xfrm>
          <a:prstGeom prst="rect">
            <a:avLst/>
          </a:prstGeom>
        </p:spPr>
        <p:txBody>
          <a:bodyPr vert="horz" lIns="91440" tIns="45720" rIns="91440" bIns="45720" rtlCol="0" anchor="b"/>
          <a:lstStyle>
            <a:lvl1pPr algn="r">
              <a:defRPr sz="1200"/>
            </a:lvl1pPr>
          </a:lstStyle>
          <a:p>
            <a:fld id="{FE3E74A3-1FF4-8043-9B58-655008B29F06}" type="slidenum">
              <a:rPr lang="en-US" smtClean="0"/>
              <a:t>‹#›</a:t>
            </a:fld>
            <a:endParaRPr lang="en-US"/>
          </a:p>
        </p:txBody>
      </p:sp>
    </p:spTree>
    <p:extLst>
      <p:ext uri="{BB962C8B-B14F-4D97-AF65-F5344CB8AC3E}">
        <p14:creationId xmlns:p14="http://schemas.microsoft.com/office/powerpoint/2010/main" val="4074157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3E74A3-1FF4-8043-9B58-655008B29F06}" type="slidenum">
              <a:rPr lang="en-US" smtClean="0"/>
              <a:t>2</a:t>
            </a:fld>
            <a:endParaRPr lang="en-US"/>
          </a:p>
        </p:txBody>
      </p:sp>
    </p:spTree>
    <p:extLst>
      <p:ext uri="{BB962C8B-B14F-4D97-AF65-F5344CB8AC3E}">
        <p14:creationId xmlns:p14="http://schemas.microsoft.com/office/powerpoint/2010/main" val="764892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ea typeface="ＭＳ Ｐゴシック" pitchFamily="34" charset="-128"/>
              </a:defRPr>
            </a:lvl1pPr>
            <a:lvl2pPr marL="742950" indent="-285750">
              <a:defRPr sz="2000">
                <a:solidFill>
                  <a:schemeClr val="tx1"/>
                </a:solidFill>
                <a:latin typeface="Arial" pitchFamily="34" charset="0"/>
                <a:ea typeface="ＭＳ Ｐゴシック" pitchFamily="34" charset="-128"/>
              </a:defRPr>
            </a:lvl2pPr>
            <a:lvl3pPr marL="1143000" indent="-228600">
              <a:defRPr sz="2000">
                <a:solidFill>
                  <a:schemeClr val="tx1"/>
                </a:solidFill>
                <a:latin typeface="Arial" pitchFamily="34" charset="0"/>
                <a:ea typeface="ＭＳ Ｐゴシック" pitchFamily="34" charset="-128"/>
              </a:defRPr>
            </a:lvl3pPr>
            <a:lvl4pPr marL="1600200" indent="-228600">
              <a:defRPr sz="2000">
                <a:solidFill>
                  <a:schemeClr val="tx1"/>
                </a:solidFill>
                <a:latin typeface="Arial" pitchFamily="34" charset="0"/>
                <a:ea typeface="ＭＳ Ｐゴシック" pitchFamily="34" charset="-128"/>
              </a:defRPr>
            </a:lvl4pPr>
            <a:lvl5pPr marL="2057400" indent="-228600">
              <a:defRPr sz="20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0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0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0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000">
                <a:solidFill>
                  <a:schemeClr val="tx1"/>
                </a:solidFill>
                <a:latin typeface="Arial" pitchFamily="34" charset="0"/>
                <a:ea typeface="ＭＳ Ｐゴシック" pitchFamily="34" charset="-128"/>
              </a:defRPr>
            </a:lvl9pPr>
          </a:lstStyle>
          <a:p>
            <a:fld id="{9C3CE32C-D73E-407A-9804-1958A9E6B11F}" type="slidenum">
              <a:rPr lang="en-US" altLang="en-US" sz="1200"/>
              <a:pPr/>
              <a:t>5</a:t>
            </a:fld>
            <a:endParaRPr lang="zh-TW" altLang="th-TH" sz="1200">
              <a:ea typeface="PMingLiU" pitchFamily="18" charset="-12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itchFamily="34" charset="0"/>
              <a:ea typeface="ＭＳ Ｐゴシック" pitchFamily="34" charset="-128"/>
              <a:cs typeface="Tahoma" pitchFamily="34" charset="0"/>
            </a:endParaRPr>
          </a:p>
        </p:txBody>
      </p:sp>
    </p:spTree>
    <p:extLst>
      <p:ext uri="{BB962C8B-B14F-4D97-AF65-F5344CB8AC3E}">
        <p14:creationId xmlns:p14="http://schemas.microsoft.com/office/powerpoint/2010/main" val="3938785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r>
              <a:rPr lang="en-US" dirty="0">
                <a:latin typeface="Arial" charset="0"/>
              </a:rPr>
              <a:t>Source: d MDRRMC_guimbal.ppt// “CALAMITY as People’s TOUCHSTONE: Our Journey Towards Safe and Resilient</a:t>
            </a:r>
            <a:r>
              <a:rPr lang="en-US" baseline="0" dirty="0">
                <a:latin typeface="Arial" charset="0"/>
              </a:rPr>
              <a:t> Communities.”. </a:t>
            </a:r>
            <a:r>
              <a:rPr lang="en-US" i="1" baseline="0" dirty="0">
                <a:latin typeface="Arial" charset="0"/>
              </a:rPr>
              <a:t>Presenter: </a:t>
            </a:r>
            <a:r>
              <a:rPr lang="en-US" i="0" baseline="0" dirty="0">
                <a:latin typeface="Arial" charset="0"/>
              </a:rPr>
              <a:t>Christine S. </a:t>
            </a:r>
            <a:r>
              <a:rPr lang="en-US" i="0" baseline="0" dirty="0" err="1">
                <a:latin typeface="Arial" charset="0"/>
              </a:rPr>
              <a:t>Garin</a:t>
            </a:r>
            <a:r>
              <a:rPr lang="en-US" i="0" baseline="0" dirty="0">
                <a:latin typeface="Arial" charset="0"/>
              </a:rPr>
              <a:t>, Municipal Mayor, </a:t>
            </a:r>
            <a:r>
              <a:rPr lang="en-US" i="0" baseline="0" dirty="0" err="1">
                <a:latin typeface="Arial" charset="0"/>
              </a:rPr>
              <a:t>Guimbal</a:t>
            </a:r>
            <a:r>
              <a:rPr lang="en-US" i="0" baseline="0" dirty="0">
                <a:latin typeface="Arial" charset="0"/>
              </a:rPr>
              <a:t>, Iloilo</a:t>
            </a:r>
            <a:endParaRPr lang="en-US" dirty="0">
              <a:latin typeface="Arial" charset="0"/>
            </a:endParaRPr>
          </a:p>
          <a:p>
            <a:endParaRPr lang="en-US" dirty="0">
              <a:latin typeface="Arial" charset="0"/>
            </a:endParaRPr>
          </a:p>
          <a:p>
            <a:r>
              <a:rPr lang="en-US" dirty="0">
                <a:latin typeface="Arial" charset="0"/>
              </a:rPr>
              <a:t>One of our primary activities for DRRM is mapping, particularly on establishing the hazard, risk, vulnerability and resource capacity maps.   Mapping is important in the formulation of our plans because DRRM plans are also dependent on what is the identified in the maps.   This maybe a customary work in this program but </a:t>
            </a:r>
            <a:r>
              <a:rPr lang="en-US" dirty="0" err="1">
                <a:latin typeface="Arial" charset="0"/>
              </a:rPr>
              <a:t>Guimbal</a:t>
            </a:r>
            <a:r>
              <a:rPr lang="en-US" dirty="0">
                <a:latin typeface="Arial" charset="0"/>
              </a:rPr>
              <a:t> as a fourth class municipality with limited resources, has effectively identified hazards and households through participatory community based mapping. We implemented uniform color coding for identified risks such as blue for storm surge, brown for landslides, green for flooding, red for fire and yellow for dengue.   This innovation serves as spot reference to quickly identify hazards, areas at risk, number of households and household head that are vulnerable to eminent hazards. We have developed our lists to include list members, specifically infants, pregnant women, </a:t>
            </a:r>
            <a:r>
              <a:rPr lang="en-US" dirty="0" err="1">
                <a:latin typeface="Arial" charset="0"/>
              </a:rPr>
              <a:t>pwd’s</a:t>
            </a:r>
            <a:r>
              <a:rPr lang="en-US" dirty="0">
                <a:latin typeface="Arial" charset="0"/>
              </a:rPr>
              <a:t>, as well as senior citizens. These maps were used to create the maps of the MDRRMC.   </a:t>
            </a:r>
          </a:p>
        </p:txBody>
      </p:sp>
      <p:sp>
        <p:nvSpPr>
          <p:cNvPr id="4" name="Header Placeholder 3"/>
          <p:cNvSpPr>
            <a:spLocks noGrp="1"/>
          </p:cNvSpPr>
          <p:nvPr>
            <p:ph type="hdr" sz="quarter"/>
          </p:nvPr>
        </p:nvSpPr>
        <p:spPr/>
        <p:txBody>
          <a:bodyPr/>
          <a:lstStyle/>
          <a:p>
            <a:pPr>
              <a:defRPr/>
            </a:pPr>
            <a:r>
              <a:rPr lang="en-US"/>
              <a:t>Disaster Risk Management </a:t>
            </a:r>
          </a:p>
        </p:txBody>
      </p:sp>
      <p:sp>
        <p:nvSpPr>
          <p:cNvPr id="5" name="Footer Placeholder 4"/>
          <p:cNvSpPr>
            <a:spLocks noGrp="1"/>
          </p:cNvSpPr>
          <p:nvPr>
            <p:ph type="ftr" sz="quarter" idx="4"/>
          </p:nvPr>
        </p:nvSpPr>
        <p:spPr/>
        <p:txBody>
          <a:bodyPr/>
          <a:lstStyle/>
          <a:p>
            <a:pPr>
              <a:defRPr/>
            </a:pPr>
            <a:r>
              <a:rPr lang="en-US"/>
              <a:t>Municipality of Guimbal                        Municipal Disaster Coordinating Council</a:t>
            </a:r>
          </a:p>
        </p:txBody>
      </p:sp>
      <p:sp>
        <p:nvSpPr>
          <p:cNvPr id="31750" name="Slide Number Placeholder 5"/>
          <p:cNvSpPr>
            <a:spLocks noGrp="1"/>
          </p:cNvSpPr>
          <p:nvPr>
            <p:ph type="sldNum" sz="quarter" idx="5"/>
          </p:nvPr>
        </p:nvSpPr>
        <p:spPr>
          <a:noFill/>
        </p:spPr>
        <p:txBody>
          <a:bodyPr/>
          <a:lstStyle/>
          <a:p>
            <a:fld id="{5D5FF174-4ED2-4363-AE60-4763C1D31A2A}" type="slidenum">
              <a:rPr lang="en-US" smtClean="0">
                <a:latin typeface="Arial" charset="0"/>
              </a:rPr>
              <a:pPr/>
              <a:t>14</a:t>
            </a:fld>
            <a:endParaRPr lang="en-US">
              <a:latin typeface="Arial" charset="0"/>
            </a:endParaRPr>
          </a:p>
        </p:txBody>
      </p:sp>
    </p:spTree>
    <p:extLst>
      <p:ext uri="{BB962C8B-B14F-4D97-AF65-F5344CB8AC3E}">
        <p14:creationId xmlns:p14="http://schemas.microsoft.com/office/powerpoint/2010/main" val="56788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26C5146-7B1F-0941-8127-5F0B01216C3E}"/>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r>
              <a:rPr lang="en-US" altLang="en-US" sz="1200">
                <a:cs typeface="Arial" panose="020B0604020202020204" pitchFamily="34" charset="0"/>
              </a:rPr>
              <a:t>Center for Disaster Preparedness Foundation, Inc.</a:t>
            </a:r>
          </a:p>
        </p:txBody>
      </p:sp>
      <p:sp>
        <p:nvSpPr>
          <p:cNvPr id="33795" name="Rectangle 3">
            <a:extLst>
              <a:ext uri="{FF2B5EF4-FFF2-40B4-BE49-F238E27FC236}">
                <a16:creationId xmlns:a16="http://schemas.microsoft.com/office/drawing/2014/main" id="{069A3556-E8D6-274E-836E-AAE10C0023C7}"/>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fld id="{CAA82092-EEC8-BC43-A362-1A151CC2056B}" type="datetime1">
              <a:rPr lang="en-US" altLang="en-US" sz="1200" smtClean="0">
                <a:cs typeface="Arial" panose="020B0604020202020204" pitchFamily="34" charset="0"/>
              </a:rPr>
              <a:pPr/>
              <a:t>7/12/19</a:t>
            </a:fld>
            <a:endParaRPr lang="en-US" altLang="en-US" sz="1200">
              <a:cs typeface="Arial" panose="020B0604020202020204" pitchFamily="34" charset="0"/>
            </a:endParaRPr>
          </a:p>
        </p:txBody>
      </p:sp>
      <p:sp>
        <p:nvSpPr>
          <p:cNvPr id="33796" name="Rectangle 2">
            <a:extLst>
              <a:ext uri="{FF2B5EF4-FFF2-40B4-BE49-F238E27FC236}">
                <a16:creationId xmlns:a16="http://schemas.microsoft.com/office/drawing/2014/main" id="{54788317-8D8E-FD40-A339-3271AC465C36}"/>
              </a:ext>
            </a:extLst>
          </p:cNvPr>
          <p:cNvSpPr>
            <a:spLocks noGrp="1" noRot="1" noChangeAspect="1" noChangeArrowheads="1" noTextEdit="1"/>
          </p:cNvSpPr>
          <p:nvPr>
            <p:ph type="sldImg"/>
          </p:nvPr>
        </p:nvSpPr>
        <p:spPr>
          <a:ln/>
        </p:spPr>
      </p:sp>
      <p:sp>
        <p:nvSpPr>
          <p:cNvPr id="33797" name="Rectangle 3">
            <a:extLst>
              <a:ext uri="{FF2B5EF4-FFF2-40B4-BE49-F238E27FC236}">
                <a16:creationId xmlns:a16="http://schemas.microsoft.com/office/drawing/2014/main" id="{3BE78298-11A9-924E-9C67-F376156E0CF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475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PH" altLang="en-US"/>
              <a:t>Hazard equation slide 17</a:t>
            </a:r>
          </a:p>
        </p:txBody>
      </p:sp>
      <p:sp>
        <p:nvSpPr>
          <p:cNvPr id="59396"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182CBAB-0FFC-4349-B7DB-AD5DBFDDA4C8}" type="slidenum">
              <a:rPr lang="en-US" altLang="en-US">
                <a:latin typeface="Calibri" panose="020F0502020204030204" pitchFamily="34" charset="0"/>
              </a:rPr>
              <a:pPr eaLnBrk="1" hangingPunct="1"/>
              <a:t>28</a:t>
            </a:fld>
            <a:endParaRPr lang="en-US" altLang="en-US">
              <a:latin typeface="Calibri" panose="020F0502020204030204" pitchFamily="34" charset="0"/>
            </a:endParaRPr>
          </a:p>
        </p:txBody>
      </p:sp>
    </p:spTree>
    <p:extLst>
      <p:ext uri="{BB962C8B-B14F-4D97-AF65-F5344CB8AC3E}">
        <p14:creationId xmlns:p14="http://schemas.microsoft.com/office/powerpoint/2010/main" val="1835310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2515"/>
            <a:ext cx="9089390" cy="1586864"/>
          </a:xfrm>
          <a:prstGeom prst="rect">
            <a:avLst/>
          </a:prstGeom>
        </p:spPr>
        <p:txBody>
          <a:bodyPr wrap="square" lIns="0" tIns="0" rIns="0" bIns="0">
            <a:noAutofit/>
          </a:bodyPr>
          <a:lstStyle/>
          <a:p>
            <a:endParaRPr/>
          </a:p>
        </p:txBody>
      </p:sp>
      <p:sp>
        <p:nvSpPr>
          <p:cNvPr id="3" name="Holder 3"/>
          <p:cNvSpPr>
            <a:spLocks noGrp="1"/>
          </p:cNvSpPr>
          <p:nvPr>
            <p:ph type="subTitle" idx="4"/>
          </p:nvPr>
        </p:nvSpPr>
        <p:spPr>
          <a:xfrm>
            <a:off x="1604010" y="4231640"/>
            <a:ext cx="7485379" cy="1889125"/>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type="body" idx="1"/>
          </p:nvPr>
        </p:nvSpPr>
        <p:spPr/>
        <p:txBody>
          <a:bodyPr lIns="0" tIns="0" rIns="0" bIns="0"/>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sz="half" idx="2"/>
          </p:nvPr>
        </p:nvSpPr>
        <p:spPr>
          <a:xfrm>
            <a:off x="534670" y="1737995"/>
            <a:ext cx="4651629" cy="4987290"/>
          </a:xfrm>
          <a:prstGeom prst="rect">
            <a:avLst/>
          </a:prstGeom>
        </p:spPr>
        <p:txBody>
          <a:bodyPr wrap="square" lIns="0" tIns="0" rIns="0" bIns="0">
            <a:noAutofit/>
          </a:bodyPr>
          <a:lstStyle/>
          <a:p>
            <a:endParaRPr/>
          </a:p>
        </p:txBody>
      </p:sp>
      <p:sp>
        <p:nvSpPr>
          <p:cNvPr id="4" name="Holder 4"/>
          <p:cNvSpPr>
            <a:spLocks noGrp="1"/>
          </p:cNvSpPr>
          <p:nvPr>
            <p:ph sz="half" idx="3"/>
          </p:nvPr>
        </p:nvSpPr>
        <p:spPr>
          <a:xfrm>
            <a:off x="5507100" y="1737995"/>
            <a:ext cx="4651629" cy="4987290"/>
          </a:xfrm>
          <a:prstGeom prst="rect">
            <a:avLst/>
          </a:prstGeom>
        </p:spPr>
        <p:txBody>
          <a:bodyPr wrap="square" lIns="0" tIns="0" rIns="0" bIns="0">
            <a:noAutofit/>
          </a:body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68095" y="1097280"/>
            <a:ext cx="9156192" cy="6144768"/>
          </a:xfrm>
          <a:prstGeom prst="rect">
            <a:avLst/>
          </a:prstGeom>
          <a:blipFill>
            <a:blip r:embed="rId2" cstate="print"/>
            <a:stretch>
              <a:fillRect/>
            </a:stretch>
          </a:blipFill>
        </p:spPr>
        <p:txBody>
          <a:bodyPr wrap="square" lIns="0" tIns="0" rIns="0" bIns="0" rtlCol="0">
            <a:noAutofit/>
          </a:bodyPr>
          <a:lstStyle/>
          <a:p>
            <a:endParaRPr/>
          </a:p>
        </p:txBody>
      </p:sp>
      <p:sp>
        <p:nvSpPr>
          <p:cNvPr id="2" name="Holder 2"/>
          <p:cNvSpPr>
            <a:spLocks noGrp="1"/>
          </p:cNvSpPr>
          <p:nvPr>
            <p:ph type="title"/>
          </p:nvPr>
        </p:nvSpPr>
        <p:spPr/>
        <p:txBody>
          <a:bodyPr lIns="0" tIns="0" rIns="0" bIns="0"/>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3" name="Rectangle 4">
            <a:extLst>
              <a:ext uri="{FF2B5EF4-FFF2-40B4-BE49-F238E27FC236}">
                <a16:creationId xmlns:a16="http://schemas.microsoft.com/office/drawing/2014/main" id="{8FC8CC58-5346-6441-A2F7-AEFA558D50C8}"/>
              </a:ext>
            </a:extLst>
          </p:cNvPr>
          <p:cNvSpPr>
            <a:spLocks noGrp="1" noChangeArrowheads="1"/>
          </p:cNvSpPr>
          <p:nvPr>
            <p:ph type="dt" sz="half" idx="10"/>
          </p:nvPr>
        </p:nvSpPr>
        <p:spPr/>
        <p:txBody>
          <a:bodyPr/>
          <a:lstStyle>
            <a:lvl1pPr>
              <a:defRPr smtClean="0"/>
            </a:lvl1pPr>
          </a:lstStyle>
          <a:p>
            <a:pPr>
              <a:defRPr/>
            </a:pPr>
            <a:endParaRPr lang="en-US"/>
          </a:p>
        </p:txBody>
      </p:sp>
      <p:sp>
        <p:nvSpPr>
          <p:cNvPr id="4" name="Rectangle 5">
            <a:extLst>
              <a:ext uri="{FF2B5EF4-FFF2-40B4-BE49-F238E27FC236}">
                <a16:creationId xmlns:a16="http://schemas.microsoft.com/office/drawing/2014/main" id="{7F0744C1-1E5B-5042-BA1E-DA116D73F225}"/>
              </a:ext>
            </a:extLst>
          </p:cNvPr>
          <p:cNvSpPr>
            <a:spLocks noGrp="1" noChangeArrowheads="1"/>
          </p:cNvSpPr>
          <p:nvPr>
            <p:ph type="ftr" sz="quarter" idx="11"/>
          </p:nvPr>
        </p:nvSpPr>
        <p:spPr/>
        <p:txBody>
          <a:bodyPr/>
          <a:lstStyle>
            <a:lvl1pPr>
              <a:defRPr smtClean="0"/>
            </a:lvl1pPr>
          </a:lstStyle>
          <a:p>
            <a:pPr>
              <a:defRPr/>
            </a:pPr>
            <a:endParaRPr lang="en-US"/>
          </a:p>
        </p:txBody>
      </p:sp>
      <p:sp>
        <p:nvSpPr>
          <p:cNvPr id="5" name="Rectangle 6">
            <a:extLst>
              <a:ext uri="{FF2B5EF4-FFF2-40B4-BE49-F238E27FC236}">
                <a16:creationId xmlns:a16="http://schemas.microsoft.com/office/drawing/2014/main" id="{2E8730F1-3E02-7046-95F1-A4C41004A13E}"/>
              </a:ext>
            </a:extLst>
          </p:cNvPr>
          <p:cNvSpPr>
            <a:spLocks noGrp="1" noChangeArrowheads="1"/>
          </p:cNvSpPr>
          <p:nvPr>
            <p:ph type="sldNum" sz="quarter" idx="12"/>
          </p:nvPr>
        </p:nvSpPr>
        <p:spPr>
          <a:xfrm>
            <a:off x="5172763" y="7167852"/>
            <a:ext cx="337432" cy="294084"/>
          </a:xfrm>
        </p:spPr>
        <p:txBody>
          <a:bodyPr/>
          <a:lstStyle>
            <a:lvl1pPr>
              <a:defRPr/>
            </a:lvl1pPr>
          </a:lstStyle>
          <a:p>
            <a:fld id="{CE312767-22D4-1649-BA15-5F94C0FC2EEA}" type="slidenum">
              <a:rPr lang="en-US" altLang="en-US"/>
              <a:pPr/>
              <a:t>‹#›</a:t>
            </a:fld>
            <a:endParaRPr lang="th-TH" altLang="en-US"/>
          </a:p>
        </p:txBody>
      </p:sp>
    </p:spTree>
    <p:extLst>
      <p:ext uri="{BB962C8B-B14F-4D97-AF65-F5344CB8AC3E}">
        <p14:creationId xmlns:p14="http://schemas.microsoft.com/office/powerpoint/2010/main" val="3116819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25" name="Title Text"/>
          <p:cNvSpPr>
            <a:spLocks noGrp="1"/>
          </p:cNvSpPr>
          <p:nvPr>
            <p:ph type="title"/>
          </p:nvPr>
        </p:nvSpPr>
        <p:spPr>
          <a:xfrm>
            <a:off x="1044278" y="1269256"/>
            <a:ext cx="8604845" cy="2558190"/>
          </a:xfrm>
          <a:prstGeom prst="rect">
            <a:avLst/>
          </a:prstGeom>
        </p:spPr>
        <p:txBody>
          <a:bodyPr anchor="b"/>
          <a:lstStyle/>
          <a:p>
            <a:r>
              <a:t>Title Text</a:t>
            </a:r>
          </a:p>
        </p:txBody>
      </p:sp>
      <p:sp>
        <p:nvSpPr>
          <p:cNvPr id="26" name="Body Level One…"/>
          <p:cNvSpPr>
            <a:spLocks noGrp="1"/>
          </p:cNvSpPr>
          <p:nvPr>
            <p:ph type="body" sz="quarter" idx="1"/>
          </p:nvPr>
        </p:nvSpPr>
        <p:spPr>
          <a:xfrm>
            <a:off x="1044278" y="3896320"/>
            <a:ext cx="8604845" cy="875688"/>
          </a:xfrm>
          <a:prstGeom prst="rect">
            <a:avLst/>
          </a:prstGeom>
        </p:spPr>
        <p:txBody>
          <a:bodyPr anchor="t"/>
          <a:lstStyle>
            <a:lvl1pPr marL="0" indent="0" algn="ctr">
              <a:spcBef>
                <a:spcPts val="0"/>
              </a:spcBef>
              <a:buSzTx/>
              <a:buNone/>
              <a:defRPr sz="2479"/>
            </a:lvl1pPr>
            <a:lvl2pPr marL="0" indent="0" algn="ctr">
              <a:spcBef>
                <a:spcPts val="0"/>
              </a:spcBef>
              <a:buSzTx/>
              <a:buNone/>
              <a:defRPr sz="2479"/>
            </a:lvl2pPr>
            <a:lvl3pPr marL="0" indent="0" algn="ctr">
              <a:spcBef>
                <a:spcPts val="0"/>
              </a:spcBef>
              <a:buSzTx/>
              <a:buNone/>
              <a:defRPr sz="2479"/>
            </a:lvl3pPr>
            <a:lvl4pPr marL="0" indent="0" algn="ctr">
              <a:spcBef>
                <a:spcPts val="0"/>
              </a:spcBef>
              <a:buSzTx/>
              <a:buNone/>
              <a:defRPr sz="2479"/>
            </a:lvl4pPr>
            <a:lvl5pPr marL="0" indent="0" algn="ctr">
              <a:spcBef>
                <a:spcPts val="0"/>
              </a:spcBef>
              <a:buSzTx/>
              <a:buNone/>
              <a:defRPr sz="2479"/>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1555392"/>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 Top">
    <p:bg>
      <p:bgRef idx="1001">
        <a:schemeClr val="bg1"/>
      </p:bgRef>
    </p:bg>
    <p:spTree>
      <p:nvGrpSpPr>
        <p:cNvPr id="1" name=""/>
        <p:cNvGrpSpPr/>
        <p:nvPr/>
      </p:nvGrpSpPr>
      <p:grpSpPr>
        <a:xfrm>
          <a:off x="0" y="0"/>
          <a:ext cx="0" cy="0"/>
          <a:chOff x="0" y="0"/>
          <a:chExt cx="0" cy="0"/>
        </a:xfrm>
      </p:grpSpPr>
      <p:sp>
        <p:nvSpPr>
          <p:cNvPr id="103" name="Title Text"/>
          <p:cNvSpPr>
            <a:spLocks noGrp="1"/>
          </p:cNvSpPr>
          <p:nvPr>
            <p:ph type="title"/>
          </p:nvPr>
        </p:nvSpPr>
        <p:spPr>
          <a:prstGeom prst="rect">
            <a:avLst/>
          </a:prstGeom>
        </p:spPr>
        <p:txBody>
          <a:bodyPr/>
          <a:lstStyle/>
          <a:p>
            <a:r>
              <a:t>Title Text</a:t>
            </a:r>
          </a:p>
        </p:txBody>
      </p:sp>
      <p:sp>
        <p:nvSpPr>
          <p:cNvPr id="104" name="Slide Number"/>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1604594642"/>
      </p:ext>
    </p:extLst>
  </p:cSld>
  <p:clrMapOvr>
    <a:overrideClrMapping bg1="lt1" tx1="dk1" bg2="lt2" tx2="dk2" accent1="accent1" accent2="accent2" accent3="accent3" accent4="accent4" accent5="accent5" accent6="accent6" hlink="hlink" folHlink="folHlink"/>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645442" y="409188"/>
            <a:ext cx="3402514" cy="711199"/>
          </a:xfrm>
          <a:prstGeom prst="rect">
            <a:avLst/>
          </a:prstGeom>
        </p:spPr>
        <p:txBody>
          <a:bodyPr wrap="square" lIns="0" tIns="0" rIns="0" bIns="0">
            <a:noAutofit/>
          </a:bodyPr>
          <a:lstStyle/>
          <a:p>
            <a:endParaRPr/>
          </a:p>
        </p:txBody>
      </p:sp>
      <p:sp>
        <p:nvSpPr>
          <p:cNvPr id="3" name="Holder 3"/>
          <p:cNvSpPr>
            <a:spLocks noGrp="1"/>
          </p:cNvSpPr>
          <p:nvPr>
            <p:ph type="body" idx="1"/>
          </p:nvPr>
        </p:nvSpPr>
        <p:spPr>
          <a:xfrm>
            <a:off x="1372561" y="1540713"/>
            <a:ext cx="7948277" cy="2735579"/>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a:xfrm>
            <a:off x="3635756" y="7027545"/>
            <a:ext cx="3421887" cy="377825"/>
          </a:xfrm>
          <a:prstGeom prst="rect">
            <a:avLst/>
          </a:prstGeom>
        </p:spPr>
        <p:txBody>
          <a:bodyPr wrap="square" lIns="0" tIns="0" rIns="0" bIns="0">
            <a:no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27545"/>
            <a:ext cx="2459482" cy="377825"/>
          </a:xfrm>
          <a:prstGeom prst="rect">
            <a:avLst/>
          </a:prstGeom>
        </p:spPr>
        <p:txBody>
          <a:bodyPr wrap="square" lIns="0" tIns="0" rIns="0" bIns="0">
            <a:noAutofit/>
          </a:bodyPr>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6" name="Holder 6"/>
          <p:cNvSpPr>
            <a:spLocks noGrp="1"/>
          </p:cNvSpPr>
          <p:nvPr>
            <p:ph type="sldNum" sz="quarter" idx="7"/>
          </p:nvPr>
        </p:nvSpPr>
        <p:spPr>
          <a:xfrm>
            <a:off x="7699248" y="7027545"/>
            <a:ext cx="2459482" cy="377825"/>
          </a:xfrm>
          <a:prstGeom prst="rect">
            <a:avLst/>
          </a:prstGeom>
        </p:spPr>
        <p:txBody>
          <a:bodyPr wrap="square" lIns="0" tIns="0" rIns="0" bIns="0">
            <a:noAutofit/>
          </a:bodyPr>
          <a:lstStyle>
            <a:lvl1pPr algn="r">
              <a:defRPr>
                <a:solidFill>
                  <a:schemeClr val="tx1">
                    <a:tint val="75000"/>
                  </a:schemeClr>
                </a:solidFill>
              </a:defRPr>
            </a:lvl1pPr>
          </a:lstStyle>
          <a:p>
            <a:fld id="{B6F15528-21DE-4FAA-801E-634DDDAF4B2B}" type="slidenum">
              <a:r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4" r:id="rId6"/>
    <p:sldLayoutId id="2147483675" r:id="rId7"/>
    <p:sldLayoutId id="214748367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24.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5.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jpeg"/><Relationship Id="rId1" Type="http://schemas.openxmlformats.org/officeDocument/2006/relationships/slideLayout" Target="../slideLayouts/slideLayout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47.png"/><Relationship Id="rId4"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53.gi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image" Target="../media/image14.jpeg"/><Relationship Id="rId2"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1590970"/>
            <a:ext cx="9539472" cy="3711280"/>
          </a:xfrm>
          <a:prstGeom prst="rect">
            <a:avLst/>
          </a:prstGeom>
        </p:spPr>
        <p:txBody>
          <a:bodyPr vert="horz" wrap="square" lIns="0" tIns="0" rIns="0" bIns="0" rtlCol="0">
            <a:noAutofit/>
          </a:bodyPr>
          <a:lstStyle/>
          <a:p>
            <a:pPr marL="12700" marR="12700">
              <a:lnSpc>
                <a:spcPts val="4300"/>
              </a:lnSpc>
            </a:pPr>
            <a:r>
              <a:rPr lang="en-US" sz="3600" b="1" spc="0" dirty="0">
                <a:solidFill>
                  <a:srgbClr val="002060"/>
                </a:solidFill>
                <a:latin typeface="Times New Roman"/>
                <a:cs typeface="Times New Roman"/>
              </a:rPr>
              <a:t>    </a:t>
            </a:r>
          </a:p>
          <a:p>
            <a:pPr marL="12700" marR="12700">
              <a:lnSpc>
                <a:spcPts val="4300"/>
              </a:lnSpc>
            </a:pPr>
            <a:r>
              <a:rPr lang="en-US" sz="3600" b="1" dirty="0"/>
              <a:t>		       Landscape approach</a:t>
            </a:r>
          </a:p>
          <a:p>
            <a:pPr marL="12700" marR="12700">
              <a:lnSpc>
                <a:spcPts val="4300"/>
              </a:lnSpc>
            </a:pPr>
            <a:r>
              <a:rPr lang="en-US" sz="3600" b="1" dirty="0"/>
              <a:t>              for enhancing mountain resilience</a:t>
            </a:r>
            <a:endParaRPr lang="en-PH" sz="3600" dirty="0"/>
          </a:p>
          <a:p>
            <a:pPr marL="12700" marR="12700">
              <a:lnSpc>
                <a:spcPts val="4300"/>
              </a:lnSpc>
            </a:pPr>
            <a:endParaRPr lang="en-US" sz="3600" b="1" spc="0" dirty="0">
              <a:solidFill>
                <a:srgbClr val="002060"/>
              </a:solidFill>
              <a:latin typeface="Times New Roman"/>
              <a:cs typeface="Times New Roman"/>
            </a:endParaRPr>
          </a:p>
          <a:p>
            <a:pPr marL="12700" marR="12700">
              <a:lnSpc>
                <a:spcPts val="4300"/>
              </a:lnSpc>
            </a:pPr>
            <a:r>
              <a:rPr lang="en-US" sz="3600" b="1" dirty="0">
                <a:solidFill>
                  <a:srgbClr val="00B050"/>
                </a:solidFill>
                <a:cs typeface="Times New Roman"/>
              </a:rPr>
              <a:t>	Disaster Risk Reduction &amp; Monitoring</a:t>
            </a:r>
          </a:p>
          <a:p>
            <a:pPr marL="12700" marR="12700">
              <a:lnSpc>
                <a:spcPts val="4300"/>
              </a:lnSpc>
            </a:pPr>
            <a:endParaRPr lang="en-US" sz="3600" b="1" dirty="0">
              <a:solidFill>
                <a:srgbClr val="00B050"/>
              </a:solidFill>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r>
              <a:rPr lang="en-US" sz="3600" b="1" dirty="0">
                <a:solidFill>
                  <a:srgbClr val="00B050"/>
                </a:solidFill>
                <a:cs typeface="Times New Roman"/>
              </a:rPr>
              <a:t>		            </a:t>
            </a:r>
            <a:r>
              <a:rPr lang="en-US" sz="2800" b="1" dirty="0">
                <a:cs typeface="Times New Roman"/>
              </a:rPr>
              <a:t>Zenaida </a:t>
            </a:r>
            <a:r>
              <a:rPr lang="en-US" sz="2800" b="1" dirty="0" err="1">
                <a:cs typeface="Times New Roman"/>
              </a:rPr>
              <a:t>Delica</a:t>
            </a:r>
            <a:r>
              <a:rPr lang="en-US" sz="2800" b="1" dirty="0">
                <a:cs typeface="Times New Roman"/>
              </a:rPr>
              <a:t>- Willison</a:t>
            </a:r>
          </a:p>
          <a:p>
            <a:pPr marL="12700" marR="12700">
              <a:lnSpc>
                <a:spcPts val="4300"/>
              </a:lnSpc>
            </a:pPr>
            <a:endParaRPr lang="en-US" sz="3600" b="1" spc="0" dirty="0">
              <a:solidFill>
                <a:srgbClr val="002060"/>
              </a:solidFill>
              <a:latin typeface="Times New Roman"/>
              <a:cs typeface="Times New Roman"/>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Tree>
    <p:extLst>
      <p:ext uri="{BB962C8B-B14F-4D97-AF65-F5344CB8AC3E}">
        <p14:creationId xmlns:p14="http://schemas.microsoft.com/office/powerpoint/2010/main" val="364549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
        <p:nvSpPr>
          <p:cNvPr id="5" name="Shape 138">
            <a:extLst>
              <a:ext uri="{FF2B5EF4-FFF2-40B4-BE49-F238E27FC236}">
                <a16:creationId xmlns:a16="http://schemas.microsoft.com/office/drawing/2014/main" id="{953BD2F5-D012-6141-803B-C87B049EF0C3}"/>
              </a:ext>
            </a:extLst>
          </p:cNvPr>
          <p:cNvSpPr/>
          <p:nvPr/>
        </p:nvSpPr>
        <p:spPr>
          <a:xfrm>
            <a:off x="393700" y="344959"/>
            <a:ext cx="3891161" cy="567078"/>
          </a:xfrm>
          <a:prstGeom prst="rect">
            <a:avLst/>
          </a:prstGeom>
          <a:solidFill>
            <a:schemeClr val="accent5">
              <a:lumMod val="20000"/>
              <a:lumOff val="80000"/>
            </a:schemeClr>
          </a:solidFill>
          <a:ln w="12700">
            <a:miter lim="400000"/>
          </a:ln>
          <a:extLst>
            <a:ext uri="{C572A759-6A51-4108-AA02-DFA0A04FC94B}">
              <ma14:wrappingTextBoxFlag xmlns="" xmlns:ma14="http://schemas.microsoft.com/office/mac/drawingml/2011/main" val="1"/>
            </a:ext>
          </a:extLst>
        </p:spPr>
        <p:txBody>
          <a:bodyPr wrap="square" lIns="50376" rIns="50376">
            <a:spAutoFit/>
          </a:bodyPr>
          <a:lstStyle/>
          <a:p>
            <a:pPr lvl="0" algn="ctr"/>
            <a:r>
              <a:rPr lang="en-US" sz="3085" dirty="0">
                <a:solidFill>
                  <a:srgbClr val="00B050"/>
                </a:solidFill>
                <a:latin typeface="Arial Black" pitchFamily="34" charset="0"/>
              </a:rPr>
              <a:t>What do you see</a:t>
            </a:r>
            <a:r>
              <a:rPr lang="en-US" sz="3085" dirty="0">
                <a:latin typeface="Arial Black" pitchFamily="34" charset="0"/>
              </a:rPr>
              <a:t>?</a:t>
            </a:r>
            <a:endParaRPr sz="3085" dirty="0">
              <a:latin typeface="Arial Black" pitchFamily="34" charset="0"/>
            </a:endParaRPr>
          </a:p>
        </p:txBody>
      </p:sp>
      <p:pic>
        <p:nvPicPr>
          <p:cNvPr id="7" name="image8.png" descr="bird_fisherman">
            <a:extLst>
              <a:ext uri="{FF2B5EF4-FFF2-40B4-BE49-F238E27FC236}">
                <a16:creationId xmlns:a16="http://schemas.microsoft.com/office/drawing/2014/main" id="{22DDB38B-AE8E-BD4F-BFCA-ADEA4072F343}"/>
              </a:ext>
            </a:extLst>
          </p:cNvPr>
          <p:cNvPicPr/>
          <p:nvPr/>
        </p:nvPicPr>
        <p:blipFill>
          <a:blip r:embed="rId3" cstate="print">
            <a:extLst/>
          </a:blip>
          <a:stretch>
            <a:fillRect/>
          </a:stretch>
        </p:blipFill>
        <p:spPr>
          <a:xfrm>
            <a:off x="774700" y="2101850"/>
            <a:ext cx="6878822" cy="4876800"/>
          </a:xfrm>
          <a:prstGeom prst="rect">
            <a:avLst/>
          </a:prstGeom>
          <a:ln w="12700">
            <a:miter lim="400000"/>
          </a:ln>
        </p:spPr>
      </p:pic>
    </p:spTree>
    <p:extLst>
      <p:ext uri="{BB962C8B-B14F-4D97-AF65-F5344CB8AC3E}">
        <p14:creationId xmlns:p14="http://schemas.microsoft.com/office/powerpoint/2010/main" val="328374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iterate>
                                    <p:tmAbs val="0"/>
                                  </p:iterate>
                                  <p:childTnLst>
                                    <p:set>
                                      <p:cBhvr>
                                        <p:cTn id="6" fill="hold"/>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56">
            <a:extLst>
              <a:ext uri="{FF2B5EF4-FFF2-40B4-BE49-F238E27FC236}">
                <a16:creationId xmlns:a16="http://schemas.microsoft.com/office/drawing/2014/main" id="{9D4F772F-3EDB-1F45-A26B-CA7A91C6230E}"/>
              </a:ext>
            </a:extLst>
          </p:cNvPr>
          <p:cNvSpPr/>
          <p:nvPr/>
        </p:nvSpPr>
        <p:spPr>
          <a:xfrm>
            <a:off x="546100" y="360575"/>
            <a:ext cx="13029375" cy="1142749"/>
          </a:xfrm>
          <a:prstGeom prst="rect">
            <a:avLst/>
          </a:prstGeom>
          <a:ln w="12700">
            <a:miter lim="400000"/>
          </a:ln>
          <a:extLst>
            <a:ext uri="{C572A759-6A51-4108-AA02-DFA0A04FC94B}">
              <ma14:wrappingTextBoxFlag xmlns:ma14="http://schemas.microsoft.com/office/mac/drawingml/2011/main" xmlns="" val="1"/>
            </a:ext>
          </a:extLst>
        </p:spPr>
        <p:txBody>
          <a:bodyPr lIns="65023" rIns="65023">
            <a:spAutoFit/>
          </a:bodyPr>
          <a:lstStyle>
            <a:lvl1pPr>
              <a:defRPr sz="2400"/>
            </a:lvl1pPr>
          </a:lstStyle>
          <a:p>
            <a:pPr lvl="0">
              <a:defRPr sz="1800"/>
            </a:pPr>
            <a:r>
              <a:rPr sz="3413" dirty="0">
                <a:solidFill>
                  <a:srgbClr val="00B050"/>
                </a:solidFill>
                <a:latin typeface="Arial Black" pitchFamily="34" charset="0"/>
              </a:rPr>
              <a:t>Why do we have varying perceptions and understanding of things?. . </a:t>
            </a:r>
            <a:r>
              <a:rPr sz="3413" dirty="0">
                <a:latin typeface="Arial Black" pitchFamily="34" charset="0"/>
              </a:rPr>
              <a:t>. </a:t>
            </a:r>
          </a:p>
        </p:txBody>
      </p:sp>
      <p:sp>
        <p:nvSpPr>
          <p:cNvPr id="7" name="Shape 152">
            <a:extLst>
              <a:ext uri="{FF2B5EF4-FFF2-40B4-BE49-F238E27FC236}">
                <a16:creationId xmlns:a16="http://schemas.microsoft.com/office/drawing/2014/main" id="{9DA91961-A0C1-AA4D-91EE-EFF139D86A02}"/>
              </a:ext>
            </a:extLst>
          </p:cNvPr>
          <p:cNvSpPr/>
          <p:nvPr/>
        </p:nvSpPr>
        <p:spPr>
          <a:xfrm>
            <a:off x="2832100" y="2615606"/>
            <a:ext cx="4572000" cy="3551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lumMod val="20000"/>
              <a:lumOff val="80000"/>
            </a:schemeClr>
          </a:solidFill>
          <a:ln w="76200">
            <a:solidFill>
              <a:srgbClr val="C00000"/>
            </a:solidFill>
            <a:prstDash val="dash"/>
            <a:round/>
          </a:ln>
          <a:effectLst>
            <a:outerShdw blurRad="38100" dist="23000" dir="5400000" rotWithShape="0">
              <a:srgbClr val="808080">
                <a:alpha val="34999"/>
              </a:srgbClr>
            </a:outerShdw>
          </a:effectLst>
        </p:spPr>
        <p:txBody>
          <a:bodyPr lIns="0" tIns="0" rIns="0" bIns="0" anchor="ctr"/>
          <a:lstStyle/>
          <a:p>
            <a:pPr lvl="0" algn="ctr">
              <a:defRPr b="1">
                <a:solidFill>
                  <a:srgbClr val="E13F3B"/>
                </a:solidFill>
                <a:effectLst>
                  <a:outerShdw blurRad="50800" dist="39000" dir="5460000" rotWithShape="0">
                    <a:srgbClr val="000000">
                      <a:alpha val="38000"/>
                    </a:srgbClr>
                  </a:outerShdw>
                </a:effectLst>
              </a:defRPr>
            </a:pPr>
            <a:endParaRPr sz="5120"/>
          </a:p>
        </p:txBody>
      </p:sp>
      <p:sp>
        <p:nvSpPr>
          <p:cNvPr id="8" name="Shape 163">
            <a:extLst>
              <a:ext uri="{FF2B5EF4-FFF2-40B4-BE49-F238E27FC236}">
                <a16:creationId xmlns:a16="http://schemas.microsoft.com/office/drawing/2014/main" id="{76A13D41-71BD-C542-9452-DCD2768643C0}"/>
              </a:ext>
            </a:extLst>
          </p:cNvPr>
          <p:cNvSpPr/>
          <p:nvPr/>
        </p:nvSpPr>
        <p:spPr>
          <a:xfrm>
            <a:off x="3289300" y="2863850"/>
            <a:ext cx="3657600" cy="3079754"/>
          </a:xfrm>
          <a:prstGeom prst="rect">
            <a:avLst/>
          </a:prstGeom>
          <a:ln w="12700">
            <a:miter lim="400000"/>
          </a:ln>
          <a:extLst>
            <a:ext uri="{C572A759-6A51-4108-AA02-DFA0A04FC94B}">
              <ma14:wrappingTextBoxFlag xmlns:ma14="http://schemas.microsoft.com/office/mac/drawingml/2011/main" xmlns="" val="1"/>
            </a:ext>
          </a:extLst>
        </p:spPr>
        <p:txBody>
          <a:bodyPr wrap="square" lIns="65023" rIns="65023">
            <a:spAutoFit/>
          </a:bodyPr>
          <a:lstStyle/>
          <a:p>
            <a:pPr marL="1083716" indent="-1083716">
              <a:buSzPct val="100000"/>
              <a:buFont typeface="Wingdings"/>
              <a:buChar char="❑"/>
            </a:pPr>
            <a:r>
              <a:rPr sz="3200" b="1" i="1" dirty="0"/>
              <a:t>Degree of </a:t>
            </a:r>
          </a:p>
          <a:p>
            <a:pPr marL="812787" indent="-812787">
              <a:buSzPct val="100000"/>
              <a:buFont typeface="Wingdings"/>
              <a:buChar char="❑"/>
            </a:pPr>
            <a:endParaRPr sz="3200" b="1" i="1" dirty="0"/>
          </a:p>
          <a:p>
            <a:pPr marL="1083716" indent="-1083716">
              <a:buSzPct val="100000"/>
              <a:buFont typeface="Wingdings"/>
              <a:buChar char="❑"/>
            </a:pPr>
            <a:r>
              <a:rPr sz="3200" b="1" i="1" dirty="0"/>
              <a:t>Manner of </a:t>
            </a:r>
          </a:p>
          <a:p>
            <a:pPr marL="812787" indent="-812787">
              <a:buSzPct val="100000"/>
              <a:buFont typeface="Wingdings"/>
              <a:buChar char="❑"/>
            </a:pPr>
            <a:endParaRPr sz="3200" b="1" i="1" dirty="0"/>
          </a:p>
          <a:p>
            <a:pPr marL="1083716" indent="-1083716">
              <a:buSzPct val="100000"/>
              <a:buFont typeface="Wingdings"/>
              <a:buChar char="❑"/>
            </a:pPr>
            <a:r>
              <a:rPr sz="3200" b="1" i="1" dirty="0"/>
              <a:t>Level of perce</a:t>
            </a:r>
            <a:r>
              <a:rPr lang="en-US" sz="3200" b="1" i="1" dirty="0"/>
              <a:t>ption</a:t>
            </a:r>
            <a:r>
              <a:rPr sz="3413" b="1" i="1" dirty="0"/>
              <a:t> </a:t>
            </a:r>
          </a:p>
        </p:txBody>
      </p:sp>
      <p:pic>
        <p:nvPicPr>
          <p:cNvPr id="11" name="image8.png" descr="bird_fisherman">
            <a:extLst>
              <a:ext uri="{FF2B5EF4-FFF2-40B4-BE49-F238E27FC236}">
                <a16:creationId xmlns:a16="http://schemas.microsoft.com/office/drawing/2014/main" id="{F367973F-42E8-B54A-8493-688402BBA1F7}"/>
              </a:ext>
            </a:extLst>
          </p:cNvPr>
          <p:cNvPicPr/>
          <p:nvPr/>
        </p:nvPicPr>
        <p:blipFill>
          <a:blip r:embed="rId2" cstate="print">
            <a:extLst/>
          </a:blip>
          <a:stretch>
            <a:fillRect/>
          </a:stretch>
        </p:blipFill>
        <p:spPr>
          <a:xfrm>
            <a:off x="7430386" y="2920760"/>
            <a:ext cx="2891751" cy="2770178"/>
          </a:xfrm>
          <a:prstGeom prst="rect">
            <a:avLst/>
          </a:prstGeom>
          <a:ln w="12700">
            <a:miter lim="400000"/>
          </a:ln>
        </p:spPr>
      </p:pic>
      <p:pic>
        <p:nvPicPr>
          <p:cNvPr id="12" name="image7.png" descr="bird_fisherman">
            <a:extLst>
              <a:ext uri="{FF2B5EF4-FFF2-40B4-BE49-F238E27FC236}">
                <a16:creationId xmlns:a16="http://schemas.microsoft.com/office/drawing/2014/main" id="{9CA6EE10-F0C1-A946-B8A3-81C31FEFF85E}"/>
              </a:ext>
            </a:extLst>
          </p:cNvPr>
          <p:cNvPicPr/>
          <p:nvPr/>
        </p:nvPicPr>
        <p:blipFill>
          <a:blip r:embed="rId3" cstate="print">
            <a:extLst/>
          </a:blip>
          <a:stretch>
            <a:fillRect/>
          </a:stretch>
        </p:blipFill>
        <p:spPr>
          <a:xfrm>
            <a:off x="427829" y="3211328"/>
            <a:ext cx="2377985" cy="2479610"/>
          </a:xfrm>
          <a:prstGeom prst="rect">
            <a:avLst/>
          </a:prstGeom>
          <a:ln w="12700">
            <a:miter lim="400000"/>
          </a:ln>
        </p:spPr>
      </p:pic>
    </p:spTree>
    <p:extLst>
      <p:ext uri="{BB962C8B-B14F-4D97-AF65-F5344CB8AC3E}">
        <p14:creationId xmlns:p14="http://schemas.microsoft.com/office/powerpoint/2010/main" val="419214698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iterate>
                                    <p:tmAbs val="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iterate>
                                    <p:tmAbs val="0"/>
                                  </p:iterate>
                                  <p:childTnLst>
                                    <p:set>
                                      <p:cBhvr>
                                        <p:cTn id="12" fill="hold"/>
                                        <p:tgtEl>
                                          <p:spTgt spid="7"/>
                                        </p:tgtEl>
                                        <p:attrNameLst>
                                          <p:attrName>style.visibility</p:attrName>
                                        </p:attrNameLst>
                                      </p:cBhvr>
                                      <p:to>
                                        <p:strVal val="visible"/>
                                      </p:to>
                                    </p:set>
                                    <p:animEffect transition="in" filter="box(out)">
                                      <p:cBhvr>
                                        <p:cTn id="13" dur="1000"/>
                                        <p:tgtEl>
                                          <p:spTgt spid="7"/>
                                        </p:tgtEl>
                                      </p:cBhvr>
                                    </p:animEffect>
                                  </p:childTnLst>
                                </p:cTn>
                              </p:par>
                            </p:childTnLst>
                          </p:cTn>
                        </p:par>
                        <p:par>
                          <p:cTn id="14" fill="hold">
                            <p:stCondLst>
                              <p:cond delay="1000"/>
                            </p:stCondLst>
                            <p:childTnLst>
                              <p:par>
                                <p:cTn id="15" presetID="23" presetClass="entr" presetSubtype="16" fill="hold" grpId="0" nodeType="afterEffect">
                                  <p:stCondLst>
                                    <p:cond delay="0"/>
                                  </p:stCondLst>
                                  <p:iterate>
                                    <p:tmAbs val="0"/>
                                  </p:iterate>
                                  <p:childTnLst>
                                    <p:set>
                                      <p:cBhvr>
                                        <p:cTn id="16" fill="hold"/>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2" presetClass="entr" presetSubtype="2" fill="hold" grpId="0" nodeType="afterEffect">
                                  <p:stCondLst>
                                    <p:cond delay="0"/>
                                  </p:stCondLst>
                                  <p:iterate>
                                    <p:tmAbs val="0"/>
                                  </p:iterate>
                                  <p:childTnLst>
                                    <p:set>
                                      <p:cBhvr>
                                        <p:cTn id="21" fill="hold"/>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par>
                          <p:cTn id="23" fill="hold">
                            <p:stCondLst>
                              <p:cond delay="2500"/>
                            </p:stCondLst>
                            <p:childTnLst>
                              <p:par>
                                <p:cTn id="24" presetID="22" presetClass="entr" presetSubtype="8" fill="hold" grpId="0" nodeType="afterEffect">
                                  <p:stCondLst>
                                    <p:cond delay="0"/>
                                  </p:stCondLst>
                                  <p:iterate>
                                    <p:tmAbs val="0"/>
                                  </p:iterate>
                                  <p:childTnLst>
                                    <p:set>
                                      <p:cBhvr>
                                        <p:cTn id="25" fill="hold"/>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dvAuto="0"/>
      <p:bldP spid="7" grpId="0" animBg="1" advAuto="0"/>
      <p:bldP spid="8" grpId="0" animBg="1" advAuto="0"/>
      <p:bldP spid="11" grpId="0" animBg="1" advAuto="0"/>
      <p:bldP spid="12"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A8D27-5345-A84F-A059-700B58CC2379}"/>
              </a:ext>
            </a:extLst>
          </p:cNvPr>
          <p:cNvSpPr>
            <a:spLocks noGrp="1"/>
          </p:cNvSpPr>
          <p:nvPr>
            <p:ph type="title"/>
          </p:nvPr>
        </p:nvSpPr>
        <p:spPr>
          <a:xfrm>
            <a:off x="672866" y="297362"/>
            <a:ext cx="8772187" cy="806377"/>
          </a:xfrm>
        </p:spPr>
        <p:txBody>
          <a:bodyPr rtlCol="0">
            <a:noAutofit/>
          </a:bodyPr>
          <a:lstStyle/>
          <a:p>
            <a:pPr>
              <a:defRPr/>
            </a:pPr>
            <a:r>
              <a:rPr lang="en-US" altLang="en-US" sz="4000" b="1" dirty="0">
                <a:solidFill>
                  <a:srgbClr val="00B0F0"/>
                </a:solidFill>
                <a:ea typeface="Fira Sans" panose="020B0503050000020004" pitchFamily="34" charset="0"/>
                <a:cs typeface="Fira Sans" panose="020B0503050000020004" pitchFamily="34" charset="0"/>
              </a:rPr>
              <a:t>Examples of Participatory </a:t>
            </a:r>
            <a:r>
              <a:rPr lang="en-US" altLang="en-US" sz="4000" b="1" dirty="0">
                <a:solidFill>
                  <a:srgbClr val="00B0F0"/>
                </a:solidFill>
                <a:latin typeface="+mn-lt"/>
                <a:cs typeface="ChunkFive" charset="0"/>
              </a:rPr>
              <a:t>tools in CBDRM</a:t>
            </a:r>
          </a:p>
        </p:txBody>
      </p:sp>
      <p:sp>
        <p:nvSpPr>
          <p:cNvPr id="21507" name="Rectangle 2">
            <a:extLst>
              <a:ext uri="{FF2B5EF4-FFF2-40B4-BE49-F238E27FC236}">
                <a16:creationId xmlns:a16="http://schemas.microsoft.com/office/drawing/2014/main" id="{7145D915-EFB0-C249-BEC5-8A46C335C591}"/>
              </a:ext>
            </a:extLst>
          </p:cNvPr>
          <p:cNvSpPr>
            <a:spLocks noChangeArrowheads="1"/>
          </p:cNvSpPr>
          <p:nvPr/>
        </p:nvSpPr>
        <p:spPr bwMode="auto">
          <a:xfrm>
            <a:off x="971698" y="1301695"/>
            <a:ext cx="9512372"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4000" b="1" dirty="0">
                <a:ea typeface="Fira Sans" panose="020B0503050000020004" pitchFamily="34" charset="0"/>
                <a:cs typeface="Fira Sans" panose="020B0503050000020004" pitchFamily="34" charset="0"/>
              </a:rPr>
              <a:t> Hazard mapping</a:t>
            </a:r>
          </a:p>
          <a:p>
            <a:pPr eaLnBrk="1" hangingPunct="1">
              <a:lnSpc>
                <a:spcPct val="100000"/>
              </a:lnSpc>
              <a:spcBef>
                <a:spcPct val="0"/>
              </a:spcBef>
              <a:buFontTx/>
              <a:buNone/>
            </a:pPr>
            <a:r>
              <a:rPr lang="en-US" altLang="en-US" sz="4000" b="1" dirty="0">
                <a:ea typeface="Fira Sans" panose="020B0503050000020004" pitchFamily="34" charset="0"/>
                <a:cs typeface="Fira Sans" panose="020B0503050000020004" pitchFamily="34" charset="0"/>
              </a:rPr>
              <a:t> Seasonal calendar</a:t>
            </a:r>
          </a:p>
          <a:p>
            <a:pPr eaLnBrk="1" hangingPunct="1">
              <a:lnSpc>
                <a:spcPct val="100000"/>
              </a:lnSpc>
              <a:spcBef>
                <a:spcPct val="0"/>
              </a:spcBef>
              <a:buFontTx/>
              <a:buNone/>
            </a:pPr>
            <a:r>
              <a:rPr lang="en-US" altLang="en-US" sz="4000" b="1" dirty="0">
                <a:ea typeface="Fira Sans" panose="020B0503050000020004" pitchFamily="34" charset="0"/>
                <a:cs typeface="Fira Sans" panose="020B0503050000020004" pitchFamily="34" charset="0"/>
              </a:rPr>
              <a:t> Focus group interview</a:t>
            </a:r>
          </a:p>
          <a:p>
            <a:pPr eaLnBrk="1" hangingPunct="1">
              <a:lnSpc>
                <a:spcPct val="100000"/>
              </a:lnSpc>
              <a:spcBef>
                <a:spcPct val="0"/>
              </a:spcBef>
              <a:buFontTx/>
              <a:buNone/>
            </a:pPr>
            <a:r>
              <a:rPr lang="en-US" altLang="en-US" sz="4000" b="1" dirty="0">
                <a:ea typeface="Fira Sans" panose="020B0503050000020004" pitchFamily="34" charset="0"/>
                <a:cs typeface="Fira Sans" panose="020B0503050000020004" pitchFamily="34" charset="0"/>
              </a:rPr>
              <a:t> Community walk</a:t>
            </a:r>
          </a:p>
          <a:p>
            <a:pPr eaLnBrk="1" hangingPunct="1">
              <a:lnSpc>
                <a:spcPct val="100000"/>
              </a:lnSpc>
              <a:spcBef>
                <a:spcPct val="0"/>
              </a:spcBef>
              <a:buFontTx/>
              <a:buNone/>
            </a:pPr>
            <a:r>
              <a:rPr lang="en-US" altLang="en-US" sz="4000" b="1" dirty="0">
                <a:ea typeface="Fira Sans" panose="020B0503050000020004" pitchFamily="34" charset="0"/>
                <a:cs typeface="Fira Sans" panose="020B0503050000020004" pitchFamily="34" charset="0"/>
              </a:rPr>
              <a:t>  Disaster  timeline</a:t>
            </a:r>
          </a:p>
          <a:p>
            <a:pPr eaLnBrk="1" hangingPunct="1">
              <a:lnSpc>
                <a:spcPct val="100000"/>
              </a:lnSpc>
              <a:spcBef>
                <a:spcPct val="0"/>
              </a:spcBef>
              <a:buFontTx/>
              <a:buNone/>
            </a:pPr>
            <a:endParaRPr lang="en-US" altLang="en-US" sz="4000" b="1" dirty="0">
              <a:ea typeface="Fira Sans" panose="020B0503050000020004" pitchFamily="34" charset="0"/>
              <a:cs typeface="Fira Sans" panose="020B0503050000020004" pitchFamily="34" charset="0"/>
            </a:endParaRPr>
          </a:p>
          <a:p>
            <a:pPr eaLnBrk="1" hangingPunct="1">
              <a:lnSpc>
                <a:spcPct val="100000"/>
              </a:lnSpc>
              <a:spcBef>
                <a:spcPct val="0"/>
              </a:spcBef>
              <a:buFontTx/>
              <a:buNone/>
            </a:pPr>
            <a:endParaRPr lang="en-US" altLang="en-US" sz="4000" b="1" dirty="0">
              <a:ea typeface="Fira Sans" panose="020B0503050000020004" pitchFamily="34" charset="0"/>
              <a:cs typeface="Fira Sans" panose="020B0503050000020004" pitchFamily="34" charset="0"/>
            </a:endParaRPr>
          </a:p>
        </p:txBody>
      </p:sp>
      <p:sp>
        <p:nvSpPr>
          <p:cNvPr id="7" name="Content Placeholder 2">
            <a:extLst>
              <a:ext uri="{FF2B5EF4-FFF2-40B4-BE49-F238E27FC236}">
                <a16:creationId xmlns:a16="http://schemas.microsoft.com/office/drawing/2014/main" id="{1CFAD29D-58B3-814F-9D8E-9B7383AA12AA}"/>
              </a:ext>
            </a:extLst>
          </p:cNvPr>
          <p:cNvSpPr txBox="1">
            <a:spLocks/>
          </p:cNvSpPr>
          <p:nvPr/>
        </p:nvSpPr>
        <p:spPr>
          <a:xfrm>
            <a:off x="1003300" y="5697618"/>
            <a:ext cx="8689975" cy="842853"/>
          </a:xfrm>
          <a:prstGeom prst="rect">
            <a:avLst/>
          </a:prstGeom>
        </p:spPr>
        <p:txBody>
          <a:bodyPr wrap="square"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Font typeface="Arial" panose="020B0604020202020204" pitchFamily="34" charset="0"/>
              <a:buNone/>
            </a:pPr>
            <a:endParaRPr lang="en-US" altLang="en-US" sz="3600" dirty="0">
              <a:solidFill>
                <a:srgbClr val="0070C0"/>
              </a:solidFill>
              <a:ea typeface="Fira Sans" panose="020B0503050000020004" pitchFamily="34" charset="0"/>
              <a:cs typeface="Fira Sans" panose="020B0503050000020004" pitchFamily="34" charset="0"/>
            </a:endParaRPr>
          </a:p>
        </p:txBody>
      </p:sp>
      <p:pic>
        <p:nvPicPr>
          <p:cNvPr id="5" name="Picture 2" descr="C:\Users\Toshiba\Documents\mayfourth's file\3 work cdp\3 DRRM projects 2006- 2012\Banaba DRR Project of Christian Aid\capacity development\bdrr training\3d\3dmap\DSC_0329.JPG">
            <a:extLst>
              <a:ext uri="{FF2B5EF4-FFF2-40B4-BE49-F238E27FC236}">
                <a16:creationId xmlns:a16="http://schemas.microsoft.com/office/drawing/2014/main" id="{B30937C1-38A8-2D4F-A315-92EC8C926A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7270" y="1045741"/>
            <a:ext cx="3273325" cy="2961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9175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A8D27-5345-A84F-A059-700B58CC2379}"/>
              </a:ext>
            </a:extLst>
          </p:cNvPr>
          <p:cNvSpPr>
            <a:spLocks noGrp="1"/>
          </p:cNvSpPr>
          <p:nvPr>
            <p:ph type="title"/>
          </p:nvPr>
        </p:nvSpPr>
        <p:spPr>
          <a:xfrm>
            <a:off x="672866" y="297362"/>
            <a:ext cx="8772187" cy="806377"/>
          </a:xfrm>
        </p:spPr>
        <p:txBody>
          <a:bodyPr rtlCol="0">
            <a:noAutofit/>
          </a:bodyPr>
          <a:lstStyle/>
          <a:p>
            <a:pPr>
              <a:defRPr/>
            </a:pPr>
            <a:r>
              <a:rPr lang="en-US" altLang="en-US" sz="4000" b="1" dirty="0">
                <a:solidFill>
                  <a:srgbClr val="00B0F0"/>
                </a:solidFill>
                <a:ea typeface="Fira Sans" panose="020B0503050000020004" pitchFamily="34" charset="0"/>
                <a:cs typeface="Fira Sans" panose="020B0503050000020004" pitchFamily="34" charset="0"/>
              </a:rPr>
              <a:t>Examples of Participatory </a:t>
            </a:r>
            <a:r>
              <a:rPr lang="en-US" altLang="en-US" sz="4000" b="1" dirty="0">
                <a:solidFill>
                  <a:srgbClr val="00B0F0"/>
                </a:solidFill>
                <a:latin typeface="+mn-lt"/>
                <a:cs typeface="ChunkFive" charset="0"/>
              </a:rPr>
              <a:t>tools in CBDRM</a:t>
            </a:r>
          </a:p>
        </p:txBody>
      </p:sp>
      <p:sp>
        <p:nvSpPr>
          <p:cNvPr id="21507" name="Rectangle 2">
            <a:extLst>
              <a:ext uri="{FF2B5EF4-FFF2-40B4-BE49-F238E27FC236}">
                <a16:creationId xmlns:a16="http://schemas.microsoft.com/office/drawing/2014/main" id="{7145D915-EFB0-C249-BEC5-8A46C335C591}"/>
              </a:ext>
            </a:extLst>
          </p:cNvPr>
          <p:cNvSpPr>
            <a:spLocks noChangeArrowheads="1"/>
          </p:cNvSpPr>
          <p:nvPr/>
        </p:nvSpPr>
        <p:spPr bwMode="auto">
          <a:xfrm>
            <a:off x="863528" y="1787672"/>
            <a:ext cx="9512372"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4000" b="1" dirty="0">
                <a:ea typeface="Fira Sans" panose="020B0503050000020004" pitchFamily="34" charset="0"/>
                <a:cs typeface="Fira Sans" panose="020B0503050000020004" pitchFamily="34" charset="0"/>
              </a:rPr>
              <a:t> Participatory planning, implementation, management,</a:t>
            </a:r>
          </a:p>
          <a:p>
            <a:pPr eaLnBrk="1" hangingPunct="1">
              <a:lnSpc>
                <a:spcPct val="100000"/>
              </a:lnSpc>
              <a:spcBef>
                <a:spcPct val="0"/>
              </a:spcBef>
              <a:buFontTx/>
              <a:buNone/>
            </a:pPr>
            <a:r>
              <a:rPr lang="en-US" altLang="en-US" sz="4000" b="1" dirty="0">
                <a:ea typeface="Fira Sans" panose="020B0503050000020004" pitchFamily="34" charset="0"/>
                <a:cs typeface="Fira Sans" panose="020B0503050000020004" pitchFamily="34" charset="0"/>
              </a:rPr>
              <a:t>Monitoring, evaluation, accountability, learning and sharing (MEALS)</a:t>
            </a:r>
          </a:p>
          <a:p>
            <a:pPr eaLnBrk="1" hangingPunct="1">
              <a:lnSpc>
                <a:spcPct val="100000"/>
              </a:lnSpc>
              <a:spcBef>
                <a:spcPct val="0"/>
              </a:spcBef>
              <a:buFontTx/>
              <a:buNone/>
            </a:pPr>
            <a:endParaRPr lang="en-US" altLang="en-US" sz="4000" b="1" dirty="0">
              <a:ea typeface="Fira Sans" panose="020B0503050000020004" pitchFamily="34" charset="0"/>
              <a:cs typeface="Fira Sans" panose="020B0503050000020004" pitchFamily="34" charset="0"/>
            </a:endParaRPr>
          </a:p>
        </p:txBody>
      </p:sp>
      <p:sp>
        <p:nvSpPr>
          <p:cNvPr id="7" name="Content Placeholder 2">
            <a:extLst>
              <a:ext uri="{FF2B5EF4-FFF2-40B4-BE49-F238E27FC236}">
                <a16:creationId xmlns:a16="http://schemas.microsoft.com/office/drawing/2014/main" id="{1CFAD29D-58B3-814F-9D8E-9B7383AA12AA}"/>
              </a:ext>
            </a:extLst>
          </p:cNvPr>
          <p:cNvSpPr txBox="1">
            <a:spLocks/>
          </p:cNvSpPr>
          <p:nvPr/>
        </p:nvSpPr>
        <p:spPr>
          <a:xfrm>
            <a:off x="1003300" y="5697618"/>
            <a:ext cx="8689975" cy="842853"/>
          </a:xfrm>
          <a:prstGeom prst="rect">
            <a:avLst/>
          </a:prstGeom>
        </p:spPr>
        <p:txBody>
          <a:bodyPr wrap="square"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Font typeface="Arial" panose="020B0604020202020204" pitchFamily="34" charset="0"/>
              <a:buNone/>
            </a:pPr>
            <a:endParaRPr lang="en-US" altLang="en-US" sz="3600" dirty="0">
              <a:solidFill>
                <a:srgbClr val="0070C0"/>
              </a:solidFill>
              <a:ea typeface="Fira Sans" panose="020B0503050000020004" pitchFamily="34" charset="0"/>
              <a:cs typeface="Fira Sans" panose="020B0503050000020004" pitchFamily="34" charset="0"/>
            </a:endParaRPr>
          </a:p>
        </p:txBody>
      </p:sp>
      <p:pic>
        <p:nvPicPr>
          <p:cNvPr id="5" name="Picture 4">
            <a:extLst>
              <a:ext uri="{FF2B5EF4-FFF2-40B4-BE49-F238E27FC236}">
                <a16:creationId xmlns:a16="http://schemas.microsoft.com/office/drawing/2014/main" id="{D740A53F-4E2A-7440-BF01-AEE102B8BC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3729" y="4387850"/>
            <a:ext cx="4950460" cy="2971195"/>
          </a:xfrm>
          <a:prstGeom prst="rect">
            <a:avLst/>
          </a:prstGeom>
        </p:spPr>
      </p:pic>
    </p:spTree>
    <p:extLst>
      <p:ext uri="{BB962C8B-B14F-4D97-AF65-F5344CB8AC3E}">
        <p14:creationId xmlns:p14="http://schemas.microsoft.com/office/powerpoint/2010/main" val="1193822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7" descr="C:\Users\Christine\Desktop\SCAN HOUSE HOLDS\SCAN 002.jpg"/>
          <p:cNvPicPr>
            <a:picLocks noChangeAspect="1" noChangeArrowheads="1"/>
          </p:cNvPicPr>
          <p:nvPr/>
        </p:nvPicPr>
        <p:blipFill>
          <a:blip r:embed="rId3"/>
          <a:srcRect/>
          <a:stretch>
            <a:fillRect/>
          </a:stretch>
        </p:blipFill>
        <p:spPr bwMode="auto">
          <a:xfrm rot="-286307">
            <a:off x="733148" y="1368935"/>
            <a:ext cx="3045423" cy="5015634"/>
          </a:xfrm>
          <a:prstGeom prst="rect">
            <a:avLst/>
          </a:prstGeom>
          <a:noFill/>
          <a:ln>
            <a:noFill/>
          </a:ln>
          <a:effectLst>
            <a:outerShdw blurRad="63500" dist="76200" dir="10079996" algn="ctr" rotWithShape="0">
              <a:srgbClr val="000000">
                <a:alpha val="62999"/>
              </a:srgbClr>
            </a:outerShdw>
          </a:effectLst>
          <a:extLst>
            <a:ext uri="{909E8E84-426E-40dd-AFC4-6F175D3DCCD1}"/>
            <a:ext uri="{91240B29-F687-4f45-9708-019B960494DF}"/>
          </a:extLst>
        </p:spPr>
      </p:pic>
      <p:pic>
        <p:nvPicPr>
          <p:cNvPr id="31748" name="Picture 6" descr="C:\Users\Christine\Desktop\SCAN HOUSE HOLDS\SCAN 001.jpg"/>
          <p:cNvPicPr>
            <a:picLocks noChangeAspect="1" noChangeArrowheads="1"/>
          </p:cNvPicPr>
          <p:nvPr/>
        </p:nvPicPr>
        <p:blipFill rotWithShape="1">
          <a:blip r:embed="rId4"/>
          <a:srcRect t="4452" r="5253" b="6126"/>
          <a:stretch/>
        </p:blipFill>
        <p:spPr bwMode="auto">
          <a:xfrm rot="304549">
            <a:off x="1061099" y="3428641"/>
            <a:ext cx="4863625" cy="3317107"/>
          </a:xfrm>
          <a:prstGeom prst="rect">
            <a:avLst/>
          </a:prstGeom>
          <a:noFill/>
          <a:ln>
            <a:noFill/>
          </a:ln>
          <a:effectLst>
            <a:outerShdw blurRad="63500" dist="76200" dir="11460016" algn="ctr" rotWithShape="0">
              <a:srgbClr val="000000">
                <a:alpha val="70999"/>
              </a:srgbClr>
            </a:outerShdw>
          </a:effectLst>
          <a:extLst>
            <a:ext uri="{909E8E84-426E-40dd-AFC4-6F175D3DCCD1}"/>
            <a:ext uri="{91240B29-F687-4f45-9708-019B960494DF}"/>
          </a:extLst>
        </p:spPr>
      </p:pic>
      <p:sp>
        <p:nvSpPr>
          <p:cNvPr id="31750" name="Text Box 16"/>
          <p:cNvSpPr txBox="1">
            <a:spLocks noChangeArrowheads="1"/>
          </p:cNvSpPr>
          <p:nvPr/>
        </p:nvSpPr>
        <p:spPr bwMode="auto">
          <a:xfrm>
            <a:off x="3515022" y="1399173"/>
            <a:ext cx="3122653" cy="1572430"/>
          </a:xfrm>
          <a:prstGeom prst="rect">
            <a:avLst/>
          </a:prstGeom>
          <a:solidFill>
            <a:srgbClr val="FFFF85"/>
          </a:solidFill>
          <a:ln w="9525">
            <a:noFill/>
            <a:miter lim="800000"/>
            <a:headEnd/>
            <a:tailEnd/>
          </a:ln>
          <a:scene3d>
            <a:camera prst="orthographicFront"/>
            <a:lightRig rig="threePt" dir="t"/>
          </a:scene3d>
          <a:sp3d>
            <a:bevelT w="31750"/>
          </a:sp3d>
        </p:spPr>
        <p:txBody>
          <a:bodyPr/>
          <a:lstStyle/>
          <a:p>
            <a:pPr>
              <a:spcAft>
                <a:spcPts val="1102"/>
              </a:spcAft>
              <a:defRPr/>
            </a:pPr>
            <a:r>
              <a:rPr lang="en-PH" sz="2094" b="1" dirty="0">
                <a:latin typeface="Arial Black" pitchFamily="34" charset="0"/>
              </a:rPr>
              <a:t>List of household number and heads with corresponding </a:t>
            </a:r>
            <a:r>
              <a:rPr lang="en-PH" sz="2094" b="1" dirty="0" err="1">
                <a:latin typeface="Arial Black" pitchFamily="34" charset="0"/>
              </a:rPr>
              <a:t>color</a:t>
            </a:r>
            <a:endParaRPr lang="en-US" sz="2094" b="1" dirty="0">
              <a:latin typeface="Arial Black" pitchFamily="34" charset="0"/>
            </a:endParaRPr>
          </a:p>
          <a:p>
            <a:pPr>
              <a:spcAft>
                <a:spcPts val="1102"/>
              </a:spcAft>
              <a:defRPr/>
            </a:pPr>
            <a:endParaRPr lang="en-US" sz="2094" b="1" dirty="0">
              <a:latin typeface="Arial Black" pitchFamily="34" charset="0"/>
            </a:endParaRPr>
          </a:p>
        </p:txBody>
      </p:sp>
      <p:sp>
        <p:nvSpPr>
          <p:cNvPr id="31752" name="Text Box 16"/>
          <p:cNvSpPr txBox="1">
            <a:spLocks noChangeArrowheads="1"/>
          </p:cNvSpPr>
          <p:nvPr/>
        </p:nvSpPr>
        <p:spPr bwMode="auto">
          <a:xfrm>
            <a:off x="3592099" y="3670301"/>
            <a:ext cx="3106561" cy="1624975"/>
          </a:xfrm>
          <a:prstGeom prst="rect">
            <a:avLst/>
          </a:prstGeom>
          <a:solidFill>
            <a:srgbClr val="FFFF85"/>
          </a:solidFill>
          <a:ln w="9525">
            <a:noFill/>
            <a:miter lim="800000"/>
            <a:headEnd/>
            <a:tailEnd/>
          </a:ln>
          <a:scene3d>
            <a:camera prst="orthographicFront"/>
            <a:lightRig rig="threePt" dir="t"/>
          </a:scene3d>
          <a:sp3d>
            <a:bevelT w="19050"/>
          </a:sp3d>
        </p:spPr>
        <p:txBody>
          <a:bodyPr/>
          <a:lstStyle/>
          <a:p>
            <a:pPr>
              <a:spcAft>
                <a:spcPts val="1102"/>
              </a:spcAft>
              <a:defRPr/>
            </a:pPr>
            <a:r>
              <a:rPr lang="en-PH" sz="1983" b="1" dirty="0">
                <a:latin typeface="Arial Black" pitchFamily="34" charset="0"/>
              </a:rPr>
              <a:t>Barangay Household Mapping with corresponding house number and </a:t>
            </a:r>
            <a:r>
              <a:rPr lang="en-PH" sz="1983" b="1" dirty="0" err="1">
                <a:latin typeface="Arial Black" pitchFamily="34" charset="0"/>
              </a:rPr>
              <a:t>color</a:t>
            </a:r>
            <a:r>
              <a:rPr lang="en-PH" sz="1983" b="1" dirty="0">
                <a:latin typeface="Arial Black" pitchFamily="34" charset="0"/>
              </a:rPr>
              <a:t> coded  hazard </a:t>
            </a:r>
            <a:endParaRPr lang="en-US" sz="1983" b="1" dirty="0">
              <a:latin typeface="Arial Black" pitchFamily="34" charset="0"/>
            </a:endParaRPr>
          </a:p>
        </p:txBody>
      </p:sp>
      <p:cxnSp>
        <p:nvCxnSpPr>
          <p:cNvPr id="16" name="Straight Arrow Connector 15"/>
          <p:cNvCxnSpPr>
            <a:cxnSpLocks noChangeShapeType="1"/>
          </p:cNvCxnSpPr>
          <p:nvPr/>
        </p:nvCxnSpPr>
        <p:spPr bwMode="auto">
          <a:xfrm flipH="1" flipV="1">
            <a:off x="2423763" y="1865215"/>
            <a:ext cx="1091259" cy="1750"/>
          </a:xfrm>
          <a:prstGeom prst="straightConnector1">
            <a:avLst/>
          </a:prstGeom>
          <a:noFill/>
          <a:ln w="38100">
            <a:solidFill>
              <a:srgbClr val="C00000"/>
            </a:solidFill>
            <a:round/>
            <a:headEnd/>
            <a:tailEnd type="arrow" w="med" len="med"/>
          </a:ln>
          <a:effectLst>
            <a:outerShdw dist="38100" dir="5400000" algn="ctr" rotWithShape="0">
              <a:srgbClr val="004548">
                <a:alpha val="48000"/>
              </a:srgbClr>
            </a:outerShdw>
          </a:effectLst>
        </p:spPr>
      </p:cxnSp>
      <p:sp>
        <p:nvSpPr>
          <p:cNvPr id="11" name="TextBox 10"/>
          <p:cNvSpPr txBox="1"/>
          <p:nvPr/>
        </p:nvSpPr>
        <p:spPr>
          <a:xfrm>
            <a:off x="465141" y="6235730"/>
            <a:ext cx="2677155" cy="1042080"/>
          </a:xfrm>
          <a:prstGeom prst="rect">
            <a:avLst/>
          </a:prstGeom>
          <a:solidFill>
            <a:schemeClr val="bg2">
              <a:lumMod val="20000"/>
              <a:lumOff val="80000"/>
            </a:schemeClr>
          </a:solidFill>
          <a:ln>
            <a:gradFill>
              <a:gsLst>
                <a:gs pos="0">
                  <a:srgbClr val="000082"/>
                </a:gs>
                <a:gs pos="30000">
                  <a:srgbClr val="66008F"/>
                </a:gs>
                <a:gs pos="64999">
                  <a:srgbClr val="BA0066"/>
                </a:gs>
                <a:gs pos="89999">
                  <a:srgbClr val="FF0000"/>
                </a:gs>
                <a:gs pos="100000">
                  <a:srgbClr val="FF8200"/>
                </a:gs>
              </a:gsLst>
              <a:lin ang="5400000" scaled="0"/>
            </a:gradFill>
          </a:ln>
        </p:spPr>
        <p:txBody>
          <a:bodyPr wrap="square">
            <a:spAutoFit/>
          </a:bodyPr>
          <a:lstStyle/>
          <a:p>
            <a:pPr algn="just">
              <a:defRPr/>
            </a:pPr>
            <a:r>
              <a:rPr lang="en-US" sz="1543" b="1" dirty="0">
                <a:solidFill>
                  <a:srgbClr val="800000"/>
                </a:solidFill>
                <a:latin typeface="Arial Black" pitchFamily="34" charset="0"/>
                <a:ea typeface="Verdana" pitchFamily="34" charset="0"/>
                <a:cs typeface="Verdana" pitchFamily="34" charset="0"/>
              </a:rPr>
              <a:t>Brown</a:t>
            </a:r>
            <a:r>
              <a:rPr lang="en-US" sz="1543" b="1" dirty="0">
                <a:solidFill>
                  <a:srgbClr val="EFB59B"/>
                </a:solidFill>
                <a:latin typeface="Arial Black" pitchFamily="34" charset="0"/>
                <a:ea typeface="Verdana" pitchFamily="34" charset="0"/>
                <a:cs typeface="Verdana" pitchFamily="34" charset="0"/>
              </a:rPr>
              <a:t> </a:t>
            </a:r>
            <a:r>
              <a:rPr lang="en-US" sz="1543" b="1" dirty="0">
                <a:solidFill>
                  <a:schemeClr val="bg1">
                    <a:lumMod val="50000"/>
                  </a:schemeClr>
                </a:solidFill>
                <a:latin typeface="Arial Black" pitchFamily="34" charset="0"/>
                <a:ea typeface="Verdana" pitchFamily="34" charset="0"/>
                <a:cs typeface="Verdana" pitchFamily="34" charset="0"/>
              </a:rPr>
              <a:t>   </a:t>
            </a:r>
            <a:r>
              <a:rPr lang="en-US" sz="1543" b="1" dirty="0">
                <a:solidFill>
                  <a:srgbClr val="000000"/>
                </a:solidFill>
                <a:latin typeface="Arial Black" pitchFamily="34" charset="0"/>
                <a:ea typeface="Verdana" pitchFamily="34" charset="0"/>
                <a:cs typeface="Verdana" pitchFamily="34" charset="0"/>
              </a:rPr>
              <a:t>- landslide</a:t>
            </a:r>
            <a:endParaRPr lang="en-PH" sz="1543" b="1" dirty="0">
              <a:solidFill>
                <a:srgbClr val="000000"/>
              </a:solidFill>
              <a:latin typeface="Arial Black" pitchFamily="34" charset="0"/>
              <a:ea typeface="Verdana" pitchFamily="34" charset="0"/>
              <a:cs typeface="Verdana" pitchFamily="34" charset="0"/>
            </a:endParaRPr>
          </a:p>
          <a:p>
            <a:pPr algn="just">
              <a:defRPr/>
            </a:pPr>
            <a:r>
              <a:rPr lang="en-US" sz="1543" b="1" dirty="0">
                <a:solidFill>
                  <a:srgbClr val="FF0000"/>
                </a:solidFill>
                <a:latin typeface="Arial Black" pitchFamily="34" charset="0"/>
                <a:ea typeface="Verdana" pitchFamily="34" charset="0"/>
                <a:cs typeface="Verdana" pitchFamily="34" charset="0"/>
              </a:rPr>
              <a:t>Red 	</a:t>
            </a:r>
            <a:r>
              <a:rPr lang="en-US" sz="1543" b="1" dirty="0">
                <a:latin typeface="Arial Black" pitchFamily="34" charset="0"/>
                <a:ea typeface="Verdana" pitchFamily="34" charset="0"/>
                <a:cs typeface="Verdana" pitchFamily="34" charset="0"/>
              </a:rPr>
              <a:t>       </a:t>
            </a:r>
            <a:r>
              <a:rPr lang="en-US" sz="1543" b="1" dirty="0">
                <a:solidFill>
                  <a:srgbClr val="000000"/>
                </a:solidFill>
                <a:latin typeface="Arial Black" pitchFamily="34" charset="0"/>
                <a:ea typeface="Verdana" pitchFamily="34" charset="0"/>
                <a:cs typeface="Verdana" pitchFamily="34" charset="0"/>
              </a:rPr>
              <a:t>- Fire</a:t>
            </a:r>
            <a:endParaRPr lang="en-PH" sz="1543" b="1" dirty="0">
              <a:solidFill>
                <a:srgbClr val="000000"/>
              </a:solidFill>
              <a:latin typeface="Arial Black" pitchFamily="34" charset="0"/>
              <a:ea typeface="Verdana" pitchFamily="34" charset="0"/>
              <a:cs typeface="Verdana" pitchFamily="34" charset="0"/>
            </a:endParaRPr>
          </a:p>
          <a:p>
            <a:pPr algn="just">
              <a:defRPr/>
            </a:pPr>
            <a:r>
              <a:rPr lang="en-US" sz="1543" b="1" dirty="0">
                <a:solidFill>
                  <a:schemeClr val="accent4">
                    <a:lumMod val="50000"/>
                  </a:schemeClr>
                </a:solidFill>
                <a:latin typeface="Arial Black" pitchFamily="34" charset="0"/>
                <a:ea typeface="Verdana" pitchFamily="34" charset="0"/>
                <a:cs typeface="Verdana" pitchFamily="34" charset="0"/>
              </a:rPr>
              <a:t>Green </a:t>
            </a:r>
            <a:r>
              <a:rPr lang="en-US" sz="1543" b="1" dirty="0">
                <a:latin typeface="Arial Black" pitchFamily="34" charset="0"/>
                <a:ea typeface="Verdana" pitchFamily="34" charset="0"/>
                <a:cs typeface="Verdana" pitchFamily="34" charset="0"/>
              </a:rPr>
              <a:t>    </a:t>
            </a:r>
            <a:r>
              <a:rPr lang="en-US" sz="1543" b="1" dirty="0">
                <a:solidFill>
                  <a:srgbClr val="000000"/>
                </a:solidFill>
                <a:latin typeface="Arial Black" pitchFamily="34" charset="0"/>
                <a:ea typeface="Verdana" pitchFamily="34" charset="0"/>
                <a:cs typeface="Verdana" pitchFamily="34" charset="0"/>
              </a:rPr>
              <a:t>- Flood</a:t>
            </a:r>
            <a:endParaRPr lang="en-PH" sz="1543" b="1" dirty="0">
              <a:solidFill>
                <a:srgbClr val="000000"/>
              </a:solidFill>
              <a:latin typeface="Arial Black" pitchFamily="34" charset="0"/>
              <a:ea typeface="Verdana" pitchFamily="34" charset="0"/>
              <a:cs typeface="Verdana" pitchFamily="34" charset="0"/>
            </a:endParaRPr>
          </a:p>
          <a:p>
            <a:pPr algn="just">
              <a:defRPr/>
            </a:pPr>
            <a:r>
              <a:rPr lang="en-US" sz="1543" b="1" dirty="0">
                <a:solidFill>
                  <a:srgbClr val="0070C0"/>
                </a:solidFill>
                <a:latin typeface="Arial Black" pitchFamily="34" charset="0"/>
                <a:ea typeface="Verdana" pitchFamily="34" charset="0"/>
                <a:cs typeface="Verdana" pitchFamily="34" charset="0"/>
              </a:rPr>
              <a:t>Blue       </a:t>
            </a:r>
            <a:r>
              <a:rPr lang="en-US" sz="1543" b="1" dirty="0">
                <a:solidFill>
                  <a:srgbClr val="000000"/>
                </a:solidFill>
                <a:latin typeface="Arial Black" pitchFamily="34" charset="0"/>
                <a:ea typeface="Verdana" pitchFamily="34" charset="0"/>
                <a:cs typeface="Verdana" pitchFamily="34" charset="0"/>
              </a:rPr>
              <a:t>- Storm Surge</a:t>
            </a:r>
            <a:endParaRPr lang="en-PH" sz="1543" b="1" dirty="0">
              <a:solidFill>
                <a:srgbClr val="000000"/>
              </a:solidFill>
              <a:latin typeface="Arial Black" pitchFamily="34" charset="0"/>
              <a:ea typeface="Verdana" pitchFamily="34" charset="0"/>
              <a:cs typeface="Verdana" pitchFamily="34" charset="0"/>
            </a:endParaRPr>
          </a:p>
        </p:txBody>
      </p:sp>
      <p:sp>
        <p:nvSpPr>
          <p:cNvPr id="12" name="TextBox 8"/>
          <p:cNvSpPr txBox="1">
            <a:spLocks noChangeArrowheads="1"/>
          </p:cNvSpPr>
          <p:nvPr/>
        </p:nvSpPr>
        <p:spPr bwMode="auto">
          <a:xfrm>
            <a:off x="309034" y="7279630"/>
            <a:ext cx="2217274" cy="295787"/>
          </a:xfrm>
          <a:prstGeom prst="rect">
            <a:avLst/>
          </a:prstGeom>
          <a:noFill/>
          <a:ln w="9525">
            <a:noFill/>
            <a:miter lim="800000"/>
            <a:headEnd/>
            <a:tailEnd/>
          </a:ln>
        </p:spPr>
        <p:txBody>
          <a:bodyPr wrap="none">
            <a:spAutoFit/>
          </a:bodyPr>
          <a:lstStyle/>
          <a:p>
            <a:r>
              <a:rPr lang="en-US" sz="1322" dirty="0" err="1"/>
              <a:t>Muncipality</a:t>
            </a:r>
            <a:r>
              <a:rPr lang="en-US" sz="1322" dirty="0"/>
              <a:t> of </a:t>
            </a:r>
            <a:r>
              <a:rPr lang="en-US" sz="1322" dirty="0" err="1"/>
              <a:t>Guimbal</a:t>
            </a:r>
            <a:r>
              <a:rPr lang="en-US" sz="1322" dirty="0"/>
              <a:t>, Iloilo</a:t>
            </a:r>
          </a:p>
        </p:txBody>
      </p:sp>
      <p:pic>
        <p:nvPicPr>
          <p:cNvPr id="18" name="Content Placeholder 3" descr="DSC_0603.JPG"/>
          <p:cNvPicPr>
            <a:picLocks noGrp="1" noChangeAspect="1"/>
          </p:cNvPicPr>
          <p:nvPr>
            <p:ph idx="1"/>
          </p:nvPr>
        </p:nvPicPr>
        <p:blipFill>
          <a:blip r:embed="rId5" cstate="print">
            <a:extLst>
              <a:ext uri="{28A0092B-C50C-407E-A947-70E740481C1C}">
                <a14:useLocalDpi xmlns:a14="http://schemas.microsoft.com/office/drawing/2010/main" val="0"/>
              </a:ext>
            </a:extLst>
          </a:blip>
          <a:srcRect t="4801" b="4801"/>
          <a:stretch>
            <a:fillRect/>
          </a:stretch>
        </p:blipFill>
        <p:spPr>
          <a:xfrm>
            <a:off x="7069332" y="5644012"/>
            <a:ext cx="3281263" cy="1759567"/>
          </a:xfrm>
        </p:spPr>
      </p:pic>
      <p:pic>
        <p:nvPicPr>
          <p:cNvPr id="19" name="Picture 2" descr="C:\Users\Toshiba\Documents\mayfourth's file\3 work cdp\3 DRRM projects 2006- 2012\Banaba DRR Project of Christian Aid\capacity development\bdrr training\3d\3dmap\DSC_032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7270" y="1045741"/>
            <a:ext cx="3273325" cy="1925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6" descr="C:\Documents and Settings\May4th\Desktop\3dmap\DSC_0611.JPG"/>
          <p:cNvPicPr>
            <a:picLocks noChangeAspect="1" noChangeArrowheads="1"/>
          </p:cNvPicPr>
          <p:nvPr/>
        </p:nvPicPr>
        <p:blipFill rotWithShape="1">
          <a:blip r:embed="rId7">
            <a:extLst>
              <a:ext uri="{28A0092B-C50C-407E-A947-70E740481C1C}">
                <a14:useLocalDpi xmlns:a14="http://schemas.microsoft.com/office/drawing/2010/main" val="0"/>
              </a:ext>
            </a:extLst>
          </a:blip>
          <a:srcRect l="3577" t="6620" b="8450"/>
          <a:stretch/>
        </p:blipFill>
        <p:spPr bwMode="auto">
          <a:xfrm>
            <a:off x="7069332" y="3320340"/>
            <a:ext cx="3281263" cy="1974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8"/>
          <p:cNvSpPr txBox="1">
            <a:spLocks noChangeArrowheads="1"/>
          </p:cNvSpPr>
          <p:nvPr/>
        </p:nvSpPr>
        <p:spPr bwMode="auto">
          <a:xfrm>
            <a:off x="7877722" y="7298610"/>
            <a:ext cx="2589363" cy="295787"/>
          </a:xfrm>
          <a:prstGeom prst="rect">
            <a:avLst/>
          </a:prstGeom>
          <a:noFill/>
          <a:ln w="9525">
            <a:noFill/>
            <a:miter lim="800000"/>
            <a:headEnd/>
            <a:tailEnd/>
          </a:ln>
        </p:spPr>
        <p:txBody>
          <a:bodyPr wrap="none">
            <a:spAutoFit/>
          </a:bodyPr>
          <a:lstStyle/>
          <a:p>
            <a:r>
              <a:rPr lang="en-US" sz="1322" dirty="0"/>
              <a:t>Barangay </a:t>
            </a:r>
            <a:r>
              <a:rPr lang="en-US" sz="1322" dirty="0" err="1"/>
              <a:t>Banaba</a:t>
            </a:r>
            <a:r>
              <a:rPr lang="en-US" sz="1322" dirty="0"/>
              <a:t>, San Mateo, Rizal</a:t>
            </a:r>
          </a:p>
        </p:txBody>
      </p:sp>
      <p:sp>
        <p:nvSpPr>
          <p:cNvPr id="13" name="Text Box 2">
            <a:extLst>
              <a:ext uri="{FF2B5EF4-FFF2-40B4-BE49-F238E27FC236}">
                <a16:creationId xmlns:a16="http://schemas.microsoft.com/office/drawing/2014/main" id="{0D83008D-3DA6-4943-96A0-7FACA3D7AE4E}"/>
              </a:ext>
            </a:extLst>
          </p:cNvPr>
          <p:cNvSpPr txBox="1">
            <a:spLocks noChangeArrowheads="1"/>
          </p:cNvSpPr>
          <p:nvPr/>
        </p:nvSpPr>
        <p:spPr bwMode="auto">
          <a:xfrm>
            <a:off x="1074302" y="273050"/>
            <a:ext cx="4721164" cy="70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3967" b="1" dirty="0">
                <a:solidFill>
                  <a:schemeClr val="accent6"/>
                </a:solidFill>
                <a:latin typeface="+mn-lt"/>
              </a:rPr>
              <a:t>Community  mapping</a:t>
            </a:r>
          </a:p>
        </p:txBody>
      </p:sp>
    </p:spTree>
    <p:extLst>
      <p:ext uri="{BB962C8B-B14F-4D97-AF65-F5344CB8AC3E}">
        <p14:creationId xmlns:p14="http://schemas.microsoft.com/office/powerpoint/2010/main" val="330740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5100" y="1263650"/>
            <a:ext cx="10528300" cy="3048000"/>
          </a:xfrm>
        </p:spPr>
        <p:txBody>
          <a:bodyPr>
            <a:noAutofit/>
          </a:bodyPr>
          <a:lstStyle/>
          <a:p>
            <a:r>
              <a:rPr lang="en-PH" sz="3600" b="1" dirty="0"/>
              <a:t>Overall plan of the VDRRMC and communities </a:t>
            </a:r>
          </a:p>
          <a:p>
            <a:endParaRPr lang="en-PH" sz="3600" b="1" dirty="0"/>
          </a:p>
          <a:p>
            <a:pPr marL="0" indent="0">
              <a:buNone/>
            </a:pPr>
            <a:r>
              <a:rPr lang="en-PH" sz="3600" b="1" dirty="0"/>
              <a:t>before, </a:t>
            </a:r>
            <a:r>
              <a:rPr lang="en-US" altLang="en-US" sz="3600" b="1" i="1" dirty="0"/>
              <a:t>(preparedness, prevention and mitigation)</a:t>
            </a:r>
            <a:endParaRPr lang="en-PH" sz="3600" b="1" dirty="0"/>
          </a:p>
          <a:p>
            <a:pPr marL="0" indent="0">
              <a:buNone/>
            </a:pPr>
            <a:r>
              <a:rPr lang="en-PH" sz="3600" b="1" dirty="0"/>
              <a:t>		during, </a:t>
            </a:r>
            <a:r>
              <a:rPr lang="en-US" altLang="en-US" sz="3600" b="1" i="1" dirty="0"/>
              <a:t>(emergency response)</a:t>
            </a:r>
            <a:endParaRPr lang="en-PH" sz="3600" b="1" dirty="0"/>
          </a:p>
          <a:p>
            <a:pPr marL="0" indent="0">
              <a:buNone/>
            </a:pPr>
            <a:r>
              <a:rPr lang="en-PH" sz="3600" b="1" dirty="0"/>
              <a:t>			after, </a:t>
            </a:r>
            <a:r>
              <a:rPr lang="en-US" altLang="en-US" sz="3600" b="1" i="1" dirty="0"/>
              <a:t>(rehabilitation and recovery) </a:t>
            </a:r>
            <a:endParaRPr lang="en-PH" sz="3600" b="1" dirty="0"/>
          </a:p>
        </p:txBody>
      </p:sp>
      <p:pic>
        <p:nvPicPr>
          <p:cNvPr id="5" name="Picture 4"/>
          <p:cNvPicPr>
            <a:picLocks noChangeAspect="1"/>
          </p:cNvPicPr>
          <p:nvPr/>
        </p:nvPicPr>
        <p:blipFill rotWithShape="1">
          <a:blip r:embed="rId2" cstate="print"/>
          <a:srcRect l="20398" t="39167" r="45917" b="20138"/>
          <a:stretch/>
        </p:blipFill>
        <p:spPr>
          <a:xfrm>
            <a:off x="2868297" y="4509108"/>
            <a:ext cx="5147580" cy="3038592"/>
          </a:xfrm>
          <a:prstGeom prst="rect">
            <a:avLst/>
          </a:prstGeom>
        </p:spPr>
      </p:pic>
      <p:sp>
        <p:nvSpPr>
          <p:cNvPr id="6" name="TextBox 5"/>
          <p:cNvSpPr txBox="1"/>
          <p:nvPr/>
        </p:nvSpPr>
        <p:spPr>
          <a:xfrm>
            <a:off x="646683" y="5403875"/>
            <a:ext cx="2040779" cy="1249058"/>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55974" tIns="55974" rIns="55974" bIns="55974" numCol="1" spcCol="38100" rtlCol="0" anchor="ctr">
            <a:spAutoFit/>
          </a:bodyPr>
          <a:lstStyle/>
          <a:p>
            <a:pPr defTabSz="643659" latinLnBrk="1"/>
            <a:r>
              <a:rPr lang="en-PH" sz="3085" b="1" dirty="0">
                <a:solidFill>
                  <a:srgbClr val="00B050"/>
                </a:solidFill>
                <a:latin typeface="Giddyup Std" panose="03050402040302040404" pitchFamily="66" charset="0"/>
                <a:sym typeface="Helvetica Light"/>
              </a:rPr>
              <a:t>Village        DRRM plan</a:t>
            </a:r>
          </a:p>
          <a:p>
            <a:pPr defTabSz="643659" latinLnBrk="1"/>
            <a:r>
              <a:rPr lang="en-PH" sz="1212" dirty="0">
                <a:latin typeface="Giddyup Std" panose="03050402040302040404" pitchFamily="66" charset="0"/>
              </a:rPr>
              <a:t>(2013 – 2016)</a:t>
            </a:r>
            <a:endParaRPr lang="en-PH" sz="1212" dirty="0">
              <a:latin typeface="Giddyup Std" panose="03050402040302040404" pitchFamily="66" charset="0"/>
              <a:sym typeface="Helvetica Light"/>
            </a:endParaRPr>
          </a:p>
        </p:txBody>
      </p:sp>
      <p:sp>
        <p:nvSpPr>
          <p:cNvPr id="8" name="Rectangle 7">
            <a:extLst>
              <a:ext uri="{FF2B5EF4-FFF2-40B4-BE49-F238E27FC236}">
                <a16:creationId xmlns:a16="http://schemas.microsoft.com/office/drawing/2014/main" id="{53D760AC-2313-FA48-BA5F-0DC8B91C70A1}"/>
              </a:ext>
            </a:extLst>
          </p:cNvPr>
          <p:cNvSpPr/>
          <p:nvPr/>
        </p:nvSpPr>
        <p:spPr>
          <a:xfrm>
            <a:off x="2259902" y="266730"/>
            <a:ext cx="6364371" cy="707886"/>
          </a:xfrm>
          <a:prstGeom prst="rect">
            <a:avLst/>
          </a:prstGeom>
        </p:spPr>
        <p:txBody>
          <a:bodyPr wrap="none">
            <a:spAutoFit/>
          </a:bodyPr>
          <a:lstStyle/>
          <a:p>
            <a:r>
              <a:rPr lang="en-US" sz="4000" b="1" dirty="0">
                <a:solidFill>
                  <a:srgbClr val="00B050"/>
                </a:solidFill>
                <a:cs typeface="Arial" panose="020B0604020202020204" pitchFamily="34" charset="0"/>
              </a:rPr>
              <a:t>Participatory DRRM planning</a:t>
            </a:r>
            <a:endParaRPr lang="en-US" sz="4000" dirty="0"/>
          </a:p>
        </p:txBody>
      </p:sp>
    </p:spTree>
    <p:extLst>
      <p:ext uri="{BB962C8B-B14F-4D97-AF65-F5344CB8AC3E}">
        <p14:creationId xmlns:p14="http://schemas.microsoft.com/office/powerpoint/2010/main" val="14971471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5734213" y="1"/>
            <a:ext cx="4338479" cy="3994150"/>
            <a:chOff x="0" y="2665559"/>
            <a:chExt cx="2703443" cy="2217823"/>
          </a:xfrm>
        </p:grpSpPr>
        <p:pic>
          <p:nvPicPr>
            <p:cNvPr id="6" name="Picture 4" descr="Image(02)"/>
            <p:cNvPicPr>
              <a:picLocks noChangeAspect="1" noChangeArrowheads="1"/>
            </p:cNvPicPr>
            <p:nvPr/>
          </p:nvPicPr>
          <p:blipFill rotWithShape="1">
            <a:blip r:embed="rId2">
              <a:extLst>
                <a:ext uri="{28A0092B-C50C-407E-A947-70E740481C1C}">
                  <a14:useLocalDpi xmlns:a14="http://schemas.microsoft.com/office/drawing/2010/main" val="0"/>
                </a:ext>
              </a:extLst>
            </a:blip>
            <a:srcRect r="33866" b="27651"/>
            <a:stretch/>
          </p:blipFill>
          <p:spPr bwMode="auto">
            <a:xfrm>
              <a:off x="0" y="2665559"/>
              <a:ext cx="2703443" cy="2217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4329384"/>
              <a:ext cx="2703443" cy="256348"/>
            </a:xfrm>
            <a:prstGeom prst="rect">
              <a:avLst/>
            </a:prstGeom>
            <a:solidFill>
              <a:schemeClr val="bg1">
                <a:alpha val="40000"/>
              </a:schemeClr>
            </a:solidFill>
          </p:spPr>
          <p:txBody>
            <a:bodyPr wrap="square" rtlCol="0">
              <a:spAutoFit/>
            </a:bodyPr>
            <a:lstStyle/>
            <a:p>
              <a:pPr marL="314868" indent="-314868" algn="ctr">
                <a:buFont typeface="Wingdings" panose="05000000000000000000" pitchFamily="2" charset="2"/>
                <a:buChar char="ü"/>
              </a:pPr>
              <a:r>
                <a:rPr lang="en-US" sz="2400" b="1" dirty="0">
                  <a:solidFill>
                    <a:schemeClr val="accent6"/>
                  </a:solidFill>
                </a:rPr>
                <a:t>Rib Concreting</a:t>
              </a:r>
            </a:p>
          </p:txBody>
        </p:sp>
        <p:sp>
          <p:nvSpPr>
            <p:cNvPr id="8" name="TextBox 7"/>
            <p:cNvSpPr txBox="1"/>
            <p:nvPr/>
          </p:nvSpPr>
          <p:spPr>
            <a:xfrm>
              <a:off x="746290" y="4606383"/>
              <a:ext cx="1957153" cy="154841"/>
            </a:xfrm>
            <a:prstGeom prst="rect">
              <a:avLst/>
            </a:prstGeom>
            <a:noFill/>
          </p:spPr>
          <p:txBody>
            <a:bodyPr wrap="square" rtlCol="0">
              <a:spAutoFit/>
            </a:bodyPr>
            <a:lstStyle/>
            <a:p>
              <a:pPr algn="r"/>
              <a:r>
                <a:rPr lang="en-PH" sz="1212" dirty="0"/>
                <a:t>Pasig City</a:t>
              </a:r>
            </a:p>
          </p:txBody>
        </p:sp>
      </p:grpSp>
      <p:grpSp>
        <p:nvGrpSpPr>
          <p:cNvPr id="3" name="Group 9"/>
          <p:cNvGrpSpPr/>
          <p:nvPr/>
        </p:nvGrpSpPr>
        <p:grpSpPr>
          <a:xfrm>
            <a:off x="128526" y="382196"/>
            <a:ext cx="4920436" cy="6783911"/>
            <a:chOff x="-261999" y="2417330"/>
            <a:chExt cx="3258691" cy="4792678"/>
          </a:xfrm>
        </p:grpSpPr>
        <p:pic>
          <p:nvPicPr>
            <p:cNvPr id="11" name="Picture 2" descr="IEC - landslide poster_21x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02" y="3103045"/>
              <a:ext cx="2943090" cy="41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261999" y="2417330"/>
              <a:ext cx="2890125" cy="456618"/>
            </a:xfrm>
            <a:prstGeom prst="rect">
              <a:avLst/>
            </a:prstGeom>
            <a:solidFill>
              <a:schemeClr val="bg1">
                <a:alpha val="40000"/>
              </a:schemeClr>
            </a:solidFill>
          </p:spPr>
          <p:txBody>
            <a:bodyPr wrap="square" rtlCol="0">
              <a:spAutoFit/>
            </a:bodyPr>
            <a:lstStyle/>
            <a:p>
              <a:pPr marL="377842" indent="-377842" algn="ctr">
                <a:buFont typeface="Wingdings" panose="05000000000000000000" pitchFamily="2" charset="2"/>
                <a:buChar char="ü"/>
              </a:pPr>
              <a:r>
                <a:rPr lang="en-US" sz="3600" b="1" dirty="0">
                  <a:solidFill>
                    <a:schemeClr val="accent6"/>
                  </a:solidFill>
                </a:rPr>
                <a:t>Public Awareness</a:t>
              </a:r>
            </a:p>
          </p:txBody>
        </p:sp>
        <p:sp>
          <p:nvSpPr>
            <p:cNvPr id="13" name="TextBox 12"/>
            <p:cNvSpPr txBox="1"/>
            <p:nvPr/>
          </p:nvSpPr>
          <p:spPr>
            <a:xfrm>
              <a:off x="1039539" y="5568267"/>
              <a:ext cx="1957153" cy="211660"/>
            </a:xfrm>
            <a:prstGeom prst="rect">
              <a:avLst/>
            </a:prstGeom>
            <a:noFill/>
          </p:spPr>
          <p:txBody>
            <a:bodyPr wrap="square" rtlCol="0">
              <a:spAutoFit/>
            </a:bodyPr>
            <a:lstStyle/>
            <a:p>
              <a:pPr algn="r"/>
              <a:r>
                <a:rPr lang="en-PH" sz="1322" dirty="0"/>
                <a:t>La Trinidad, </a:t>
              </a:r>
              <a:r>
                <a:rPr lang="en-PH" sz="1322" dirty="0" err="1"/>
                <a:t>Benguet</a:t>
              </a:r>
              <a:endParaRPr lang="en-PH" sz="1322" dirty="0"/>
            </a:p>
          </p:txBody>
        </p:sp>
      </p:grpSp>
      <p:grpSp>
        <p:nvGrpSpPr>
          <p:cNvPr id="4" name="Group 13"/>
          <p:cNvGrpSpPr/>
          <p:nvPr/>
        </p:nvGrpSpPr>
        <p:grpSpPr>
          <a:xfrm>
            <a:off x="5082928" y="3957277"/>
            <a:ext cx="5301439" cy="3486916"/>
            <a:chOff x="-299656" y="4795788"/>
            <a:chExt cx="3787091" cy="2119652"/>
          </a:xfrm>
        </p:grpSpPr>
        <p:grpSp>
          <p:nvGrpSpPr>
            <p:cNvPr id="5" name="Group 14"/>
            <p:cNvGrpSpPr/>
            <p:nvPr/>
          </p:nvGrpSpPr>
          <p:grpSpPr>
            <a:xfrm>
              <a:off x="167136" y="4795788"/>
              <a:ext cx="3320299" cy="2119652"/>
              <a:chOff x="914355" y="4902406"/>
              <a:chExt cx="3320299" cy="2119652"/>
            </a:xfrm>
          </p:grpSpPr>
          <p:pic>
            <p:nvPicPr>
              <p:cNvPr id="18" name="Picture 2" descr="D:\FILES 2011\pix needed\SANY4141.JPG"/>
              <p:cNvPicPr>
                <a:picLocks noChangeAspect="1" noChangeArrowheads="1"/>
              </p:cNvPicPr>
              <p:nvPr/>
            </p:nvPicPr>
            <p:blipFill>
              <a:blip r:embed="rId4"/>
              <a:srcRect b="19444"/>
              <a:stretch>
                <a:fillRect/>
              </a:stretch>
            </p:blipFill>
            <p:spPr bwMode="auto">
              <a:xfrm>
                <a:off x="914355" y="5071627"/>
                <a:ext cx="3228225" cy="1950431"/>
              </a:xfrm>
              <a:prstGeom prst="rect">
                <a:avLst/>
              </a:prstGeom>
              <a:ln>
                <a:noFill/>
              </a:ln>
              <a:effectLst>
                <a:outerShdw blurRad="292100" dist="139700" dir="2700000" algn="tl" rotWithShape="0">
                  <a:srgbClr val="333333">
                    <a:alpha val="65000"/>
                  </a:srgbClr>
                </a:outerShdw>
              </a:effectLst>
            </p:spPr>
          </p:pic>
          <p:pic>
            <p:nvPicPr>
              <p:cNvPr id="19" name="Picture 5" descr="D:\FILES 2011\pix needed\SANY4206.JPG"/>
              <p:cNvPicPr>
                <a:picLocks noChangeAspect="1" noChangeArrowheads="1"/>
              </p:cNvPicPr>
              <p:nvPr/>
            </p:nvPicPr>
            <p:blipFill rotWithShape="1">
              <a:blip r:embed="rId5"/>
              <a:srcRect l="23093" r="54814" b="5556"/>
              <a:stretch/>
            </p:blipFill>
            <p:spPr bwMode="auto">
              <a:xfrm>
                <a:off x="3463479" y="4902406"/>
                <a:ext cx="771175" cy="1939720"/>
              </a:xfrm>
              <a:prstGeom prst="rect">
                <a:avLst/>
              </a:prstGeom>
              <a:ln>
                <a:noFill/>
              </a:ln>
              <a:effectLst>
                <a:outerShdw blurRad="292100" dist="139700" dir="2700000" algn="tl" rotWithShape="0">
                  <a:srgbClr val="333333">
                    <a:alpha val="65000"/>
                  </a:srgbClr>
                </a:outerShdw>
              </a:effectLst>
            </p:spPr>
          </p:pic>
          <p:sp>
            <p:nvSpPr>
              <p:cNvPr id="20" name="AutoShape 2"/>
              <p:cNvSpPr>
                <a:spLocks noChangeArrowheads="1"/>
              </p:cNvSpPr>
              <p:nvPr/>
            </p:nvSpPr>
            <p:spPr bwMode="auto">
              <a:xfrm rot="3476678">
                <a:off x="2997690" y="5021358"/>
                <a:ext cx="58871" cy="1227455"/>
              </a:xfrm>
              <a:prstGeom prst="downArrow">
                <a:avLst>
                  <a:gd name="adj1" fmla="val 50000"/>
                  <a:gd name="adj2" fmla="val 54960"/>
                </a:avLst>
              </a:prstGeom>
              <a:solidFill>
                <a:srgbClr val="FF0000"/>
              </a:solidFill>
              <a:ln w="9525">
                <a:solidFill>
                  <a:srgbClr val="FFFFFF"/>
                </a:solidFill>
                <a:miter lim="800000"/>
                <a:headEnd/>
                <a:tailEnd/>
              </a:ln>
            </p:spPr>
            <p:txBody>
              <a:bodyPr/>
              <a:lstStyle/>
              <a:p>
                <a:pPr marL="377842" indent="-377842">
                  <a:buFont typeface="Wingdings" panose="05000000000000000000" pitchFamily="2" charset="2"/>
                  <a:buChar char="ü"/>
                  <a:defRPr/>
                </a:pPr>
                <a:endParaRPr lang="en-US" sz="2204" kern="0">
                  <a:solidFill>
                    <a:sysClr val="windowText" lastClr="000000"/>
                  </a:solidFill>
                  <a:latin typeface="Arial" charset="0"/>
                  <a:cs typeface="Arial" charset="0"/>
                </a:endParaRPr>
              </a:p>
            </p:txBody>
          </p:sp>
        </p:grpSp>
        <p:sp>
          <p:nvSpPr>
            <p:cNvPr id="17" name="TextBox 16"/>
            <p:cNvSpPr txBox="1"/>
            <p:nvPr/>
          </p:nvSpPr>
          <p:spPr>
            <a:xfrm>
              <a:off x="-299656" y="6048797"/>
              <a:ext cx="3349163" cy="579990"/>
            </a:xfrm>
            <a:prstGeom prst="rect">
              <a:avLst/>
            </a:prstGeom>
            <a:solidFill>
              <a:schemeClr val="bg1">
                <a:alpha val="40000"/>
              </a:schemeClr>
            </a:solidFill>
          </p:spPr>
          <p:txBody>
            <a:bodyPr wrap="square" rtlCol="0">
              <a:spAutoFit/>
            </a:bodyPr>
            <a:lstStyle/>
            <a:p>
              <a:pPr marL="377842" indent="-377842" algn="ctr">
                <a:buFont typeface="Wingdings" panose="05000000000000000000" pitchFamily="2" charset="2"/>
                <a:buChar char="ü"/>
              </a:pPr>
              <a:r>
                <a:rPr lang="en-US" sz="2800" b="1" dirty="0">
                  <a:solidFill>
                    <a:schemeClr val="accent6"/>
                  </a:solidFill>
                </a:rPr>
                <a:t>Community-based flood marking system  </a:t>
              </a:r>
            </a:p>
          </p:txBody>
        </p:sp>
      </p:grpSp>
    </p:spTree>
    <p:extLst>
      <p:ext uri="{BB962C8B-B14F-4D97-AF65-F5344CB8AC3E}">
        <p14:creationId xmlns:p14="http://schemas.microsoft.com/office/powerpoint/2010/main" val="868846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89" name="Text Box 17"/>
          <p:cNvSpPr txBox="1">
            <a:spLocks noChangeArrowheads="1"/>
          </p:cNvSpPr>
          <p:nvPr/>
        </p:nvSpPr>
        <p:spPr bwMode="auto">
          <a:xfrm>
            <a:off x="565316" y="1027103"/>
            <a:ext cx="9662410" cy="3106525"/>
          </a:xfrm>
          <a:prstGeom prst="rect">
            <a:avLst/>
          </a:prstGeom>
          <a:solidFill>
            <a:schemeClr val="accent1">
              <a:lumMod val="40000"/>
              <a:lumOff val="60000"/>
            </a:schemeClr>
          </a:solidFill>
          <a:ln w="9525">
            <a:noFill/>
            <a:miter lim="800000"/>
            <a:headEnd/>
            <a:tailEnd/>
          </a:ln>
          <a:effectLst/>
        </p:spPr>
        <p:txBody>
          <a:bodyPr wrap="square" lIns="100742" tIns="50372" rIns="100742" bIns="50372">
            <a:spAutoFit/>
          </a:bodyPr>
          <a:lstStyle/>
          <a:p>
            <a:pPr algn="ctr"/>
            <a:endParaRPr lang="en-US" sz="1763" dirty="0">
              <a:solidFill>
                <a:schemeClr val="accent1">
                  <a:lumMod val="50000"/>
                </a:schemeClr>
              </a:solidFill>
              <a:latin typeface="Arial Black" pitchFamily="34" charset="0"/>
            </a:endParaRPr>
          </a:p>
          <a:p>
            <a:pPr algn="ctr"/>
            <a:r>
              <a:rPr lang="en-US" sz="4000" b="1" dirty="0">
                <a:solidFill>
                  <a:schemeClr val="accent1">
                    <a:lumMod val="50000"/>
                  </a:schemeClr>
                </a:solidFill>
              </a:rPr>
              <a:t>How will we inform the most number of people and most vulnerable sectors about the EWS and things to do when a hazard is imminent?</a:t>
            </a:r>
          </a:p>
          <a:p>
            <a:pPr algn="ctr"/>
            <a:endParaRPr lang="en-US" sz="1763" dirty="0">
              <a:solidFill>
                <a:schemeClr val="accent1">
                  <a:lumMod val="50000"/>
                </a:schemeClr>
              </a:solidFill>
              <a:latin typeface="Arial Black" pitchFamily="34" charset="0"/>
            </a:endParaRPr>
          </a:p>
        </p:txBody>
      </p:sp>
      <p:sp>
        <p:nvSpPr>
          <p:cNvPr id="3" name="TextBox 2">
            <a:extLst>
              <a:ext uri="{FF2B5EF4-FFF2-40B4-BE49-F238E27FC236}">
                <a16:creationId xmlns:a16="http://schemas.microsoft.com/office/drawing/2014/main" id="{FA9CA3C6-E3B0-6F4A-8DC0-EF89A5ABDFA7}"/>
              </a:ext>
            </a:extLst>
          </p:cNvPr>
          <p:cNvSpPr txBox="1"/>
          <p:nvPr/>
        </p:nvSpPr>
        <p:spPr>
          <a:xfrm>
            <a:off x="1079500" y="426041"/>
            <a:ext cx="6381044" cy="601062"/>
          </a:xfrm>
          <a:prstGeom prst="rect">
            <a:avLst/>
          </a:prstGeom>
          <a:noFill/>
        </p:spPr>
        <p:txBody>
          <a:bodyPr wrap="square" rtlCol="0">
            <a:spAutoFit/>
          </a:bodyPr>
          <a:lstStyle/>
          <a:p>
            <a:pPr algn="ctr"/>
            <a:r>
              <a:rPr lang="en-US" sz="3306" dirty="0">
                <a:solidFill>
                  <a:schemeClr val="accent6"/>
                </a:solidFill>
                <a:latin typeface="Arial Black" pitchFamily="34" charset="0"/>
              </a:rPr>
              <a:t>Early Warning system</a:t>
            </a:r>
          </a:p>
        </p:txBody>
      </p:sp>
    </p:spTree>
    <p:extLst>
      <p:ext uri="{BB962C8B-B14F-4D97-AF65-F5344CB8AC3E}">
        <p14:creationId xmlns:p14="http://schemas.microsoft.com/office/powerpoint/2010/main" val="55203719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4289"/>
                                        </p:tgtEl>
                                        <p:attrNameLst>
                                          <p:attrName>style.visibility</p:attrName>
                                        </p:attrNameLst>
                                      </p:cBhvr>
                                      <p:to>
                                        <p:strVal val="visible"/>
                                      </p:to>
                                    </p:set>
                                    <p:animEffect transition="in" filter="dissolve">
                                      <p:cBhvr>
                                        <p:cTn id="7" dur="500"/>
                                        <p:tgtEl>
                                          <p:spTgt spid="54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033" y="4585305"/>
            <a:ext cx="4950460" cy="297119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1564" y="4585305"/>
            <a:ext cx="5102803" cy="2971195"/>
          </a:xfrm>
          <a:prstGeom prst="rect">
            <a:avLst/>
          </a:prstGeom>
        </p:spPr>
      </p:pic>
      <p:pic>
        <p:nvPicPr>
          <p:cNvPr id="10" name="Picture 9"/>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2191" t="25215" r="19456" b="37899"/>
          <a:stretch/>
        </p:blipFill>
        <p:spPr>
          <a:xfrm flipH="1">
            <a:off x="3290510" y="1673659"/>
            <a:ext cx="3752547" cy="1606152"/>
          </a:xfrm>
          <a:prstGeom prst="rect">
            <a:avLst/>
          </a:prstGeom>
        </p:spPr>
      </p:pic>
      <p:sp>
        <p:nvSpPr>
          <p:cNvPr id="12" name="Rectangle 11"/>
          <p:cNvSpPr/>
          <p:nvPr/>
        </p:nvSpPr>
        <p:spPr>
          <a:xfrm>
            <a:off x="1234319" y="654050"/>
            <a:ext cx="8204202" cy="2625761"/>
          </a:xfrm>
          <a:prstGeom prst="rect">
            <a:avLst/>
          </a:prstGeom>
          <a:noFill/>
        </p:spPr>
        <p:txBody>
          <a:bodyPr spcFirstLastPara="1" wrap="none" lIns="100753" tIns="50377" rIns="100753" bIns="50377" numCol="1">
            <a:prstTxWarp prst="textArchUp">
              <a:avLst>
                <a:gd name="adj" fmla="val 10500815"/>
              </a:avLst>
            </a:prstTxWarp>
            <a:spAutoFit/>
          </a:bodyPr>
          <a:lstStyle/>
          <a:p>
            <a:r>
              <a:rPr lang="en-US" sz="9697" b="1" dirty="0">
                <a:ln w="6600">
                  <a:solidFill>
                    <a:sysClr val="windowText" lastClr="000000"/>
                  </a:solidFill>
                  <a:prstDash val="solid"/>
                </a:ln>
                <a:solidFill>
                  <a:srgbClr val="FFFFFF"/>
                </a:solidFill>
                <a:effectLst>
                  <a:outerShdw dist="38100" dir="2700000" algn="tl" rotWithShape="0">
                    <a:schemeClr val="accent2"/>
                  </a:outerShdw>
                </a:effectLst>
              </a:rPr>
              <a:t>Effective Response</a:t>
            </a:r>
          </a:p>
        </p:txBody>
      </p:sp>
      <p:sp>
        <p:nvSpPr>
          <p:cNvPr id="13" name="Rectangle 12"/>
          <p:cNvSpPr/>
          <p:nvPr/>
        </p:nvSpPr>
        <p:spPr>
          <a:xfrm>
            <a:off x="720273" y="1488604"/>
            <a:ext cx="9026677" cy="2722327"/>
          </a:xfrm>
          <a:prstGeom prst="rect">
            <a:avLst/>
          </a:prstGeom>
          <a:noFill/>
        </p:spPr>
        <p:txBody>
          <a:bodyPr spcFirstLastPara="1" wrap="none" lIns="100753" tIns="50377" rIns="100753" bIns="50377" numCol="1">
            <a:prstTxWarp prst="textArchDown">
              <a:avLst>
                <a:gd name="adj" fmla="val 230372"/>
              </a:avLst>
            </a:prstTxWarp>
            <a:spAutoFit/>
          </a:bodyPr>
          <a:lstStyle/>
          <a:p>
            <a:r>
              <a:rPr lang="en-US" sz="7934" b="1" dirty="0">
                <a:ln w="6600">
                  <a:solidFill>
                    <a:sysClr val="windowText" lastClr="000000"/>
                  </a:solidFill>
                  <a:prstDash val="solid"/>
                </a:ln>
                <a:solidFill>
                  <a:schemeClr val="accent6"/>
                </a:solidFill>
                <a:effectLst>
                  <a:outerShdw dist="38100" dir="2700000" algn="tl" rotWithShape="0">
                    <a:schemeClr val="accent2"/>
                  </a:outerShdw>
                </a:effectLst>
              </a:rPr>
              <a:t>Effective Preparedness</a:t>
            </a:r>
          </a:p>
        </p:txBody>
      </p:sp>
    </p:spTree>
    <p:extLst>
      <p:ext uri="{BB962C8B-B14F-4D97-AF65-F5344CB8AC3E}">
        <p14:creationId xmlns:p14="http://schemas.microsoft.com/office/powerpoint/2010/main" val="20523611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A4128721-BF8C-7D4B-AACD-2F4395299880}"/>
              </a:ext>
            </a:extLst>
          </p:cNvPr>
          <p:cNvSpPr>
            <a:spLocks noGrp="1" noChangeArrowheads="1"/>
          </p:cNvSpPr>
          <p:nvPr>
            <p:ph type="title"/>
          </p:nvPr>
        </p:nvSpPr>
        <p:spPr bwMode="auto">
          <a:xfrm>
            <a:off x="622300" y="273050"/>
            <a:ext cx="9753600" cy="73465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003" tIns="46501" rIns="93003" bIns="46501" numCol="1" anchor="t" anchorCtr="0" compatLnSpc="1">
            <a:prstTxWarp prst="textNoShape">
              <a:avLst/>
            </a:prstTxWarp>
            <a:normAutofit/>
          </a:bodyPr>
          <a:lstStyle/>
          <a:p>
            <a:r>
              <a:rPr lang="en-US" altLang="en-US" sz="4000" dirty="0">
                <a:solidFill>
                  <a:schemeClr val="accent6"/>
                </a:solidFill>
              </a:rPr>
              <a:t>I</a:t>
            </a:r>
            <a:r>
              <a:rPr lang="en-US" altLang="en-US" sz="4000" b="1" dirty="0">
                <a:solidFill>
                  <a:schemeClr val="accent6"/>
                </a:solidFill>
              </a:rPr>
              <a:t>ndicators of an ideally prepared community</a:t>
            </a:r>
          </a:p>
        </p:txBody>
      </p:sp>
      <p:sp>
        <p:nvSpPr>
          <p:cNvPr id="33795" name="Rectangle 3">
            <a:extLst>
              <a:ext uri="{FF2B5EF4-FFF2-40B4-BE49-F238E27FC236}">
                <a16:creationId xmlns:a16="http://schemas.microsoft.com/office/drawing/2014/main" id="{FF0D0AEC-710F-E149-89C8-669998AED564}"/>
              </a:ext>
            </a:extLst>
          </p:cNvPr>
          <p:cNvSpPr>
            <a:spLocks noGrp="1" noChangeArrowheads="1"/>
          </p:cNvSpPr>
          <p:nvPr>
            <p:ph type="body" idx="1"/>
          </p:nvPr>
        </p:nvSpPr>
        <p:spPr bwMode="auto">
          <a:xfrm>
            <a:off x="603102" y="1037982"/>
            <a:ext cx="9753600" cy="651851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003" tIns="46501" rIns="93003" bIns="46501" numCol="1" anchor="t" anchorCtr="0" compatLnSpc="1">
            <a:prstTxWarp prst="textNoShape">
              <a:avLst/>
            </a:prstTxWarp>
            <a:noAutofit/>
          </a:bodyPr>
          <a:lstStyle/>
          <a:p>
            <a:pPr>
              <a:lnSpc>
                <a:spcPct val="80000"/>
              </a:lnSpc>
            </a:pPr>
            <a:r>
              <a:rPr lang="en-US" altLang="ja-JP" dirty="0">
                <a:ea typeface="ＭＳ Ｐゴシック" panose="020B0600070205080204" pitchFamily="34" charset="-128"/>
              </a:rPr>
              <a:t>        </a:t>
            </a:r>
            <a:r>
              <a:rPr lang="en-US" altLang="ja-JP" b="1" dirty="0">
                <a:ea typeface="ＭＳ Ｐゴシック" panose="020B0600070205080204" pitchFamily="34" charset="-128"/>
              </a:rPr>
              <a:t>With a community organization</a:t>
            </a:r>
          </a:p>
          <a:p>
            <a:pPr>
              <a:lnSpc>
                <a:spcPct val="80000"/>
              </a:lnSpc>
            </a:pPr>
            <a:endParaRPr lang="en-US" altLang="ja-JP" b="1" dirty="0">
              <a:ea typeface="ＭＳ Ｐゴシック" panose="020B0600070205080204" pitchFamily="34" charset="-128"/>
            </a:endParaRPr>
          </a:p>
          <a:p>
            <a:pPr>
              <a:lnSpc>
                <a:spcPct val="80000"/>
              </a:lnSpc>
              <a:buClr>
                <a:schemeClr val="tx1"/>
              </a:buClr>
              <a:buFontTx/>
              <a:buNone/>
            </a:pPr>
            <a:r>
              <a:rPr lang="en-US" altLang="ja-JP" b="1" dirty="0">
                <a:ea typeface="ＭＳ Ｐゴシック" panose="020B0600070205080204" pitchFamily="34" charset="-128"/>
              </a:rPr>
              <a:t>• 	A DRR and DP plan</a:t>
            </a:r>
          </a:p>
          <a:p>
            <a:pPr>
              <a:lnSpc>
                <a:spcPct val="80000"/>
              </a:lnSpc>
              <a:buClr>
                <a:schemeClr val="tx1"/>
              </a:buClr>
              <a:buFontTx/>
              <a:buNone/>
            </a:pPr>
            <a:endParaRPr lang="en-US" altLang="ja-JP" b="1" dirty="0">
              <a:ea typeface="ＭＳ Ｐゴシック" panose="020B0600070205080204" pitchFamily="34" charset="-128"/>
            </a:endParaRPr>
          </a:p>
          <a:p>
            <a:pPr>
              <a:lnSpc>
                <a:spcPct val="80000"/>
              </a:lnSpc>
              <a:buClr>
                <a:schemeClr val="tx1"/>
              </a:buClr>
              <a:buFontTx/>
              <a:buNone/>
            </a:pPr>
            <a:r>
              <a:rPr lang="en-US" altLang="ja-JP" b="1" dirty="0">
                <a:ea typeface="ＭＳ Ｐゴシック" panose="020B0600070205080204" pitchFamily="34" charset="-128"/>
              </a:rPr>
              <a:t>• 	A Community Early Warning System</a:t>
            </a:r>
          </a:p>
          <a:p>
            <a:pPr>
              <a:lnSpc>
                <a:spcPct val="80000"/>
              </a:lnSpc>
              <a:buClr>
                <a:schemeClr val="tx1"/>
              </a:buClr>
              <a:buFontTx/>
              <a:buNone/>
            </a:pPr>
            <a:endParaRPr lang="en-US" altLang="ja-JP" b="1" dirty="0">
              <a:ea typeface="ＭＳ Ｐゴシック" panose="020B0600070205080204" pitchFamily="34" charset="-128"/>
            </a:endParaRPr>
          </a:p>
          <a:p>
            <a:pPr>
              <a:lnSpc>
                <a:spcPct val="95000"/>
              </a:lnSpc>
              <a:buClr>
                <a:schemeClr val="tx1"/>
              </a:buClr>
              <a:buFontTx/>
              <a:buNone/>
            </a:pPr>
            <a:r>
              <a:rPr lang="en-US" altLang="ja-JP" b="1" dirty="0">
                <a:ea typeface="ＭＳ Ｐゴシック" panose="020B0600070205080204" pitchFamily="34" charset="-128"/>
              </a:rPr>
              <a:t>• 	Trained manpower: 	- participatory risk assessment </a:t>
            </a:r>
          </a:p>
          <a:p>
            <a:pPr>
              <a:lnSpc>
                <a:spcPct val="95000"/>
              </a:lnSpc>
              <a:buClr>
                <a:schemeClr val="tx1"/>
              </a:buClr>
              <a:buFontTx/>
              <a:buNone/>
            </a:pPr>
            <a:r>
              <a:rPr lang="en-US" altLang="ja-JP" b="1" dirty="0">
                <a:ea typeface="ＭＳ Ｐゴシック" panose="020B0600070205080204" pitchFamily="34" charset="-128"/>
              </a:rPr>
              <a:t>					- search and rescue</a:t>
            </a:r>
          </a:p>
          <a:p>
            <a:pPr>
              <a:lnSpc>
                <a:spcPct val="95000"/>
              </a:lnSpc>
              <a:buClr>
                <a:schemeClr val="tx1"/>
              </a:buClr>
              <a:buFontTx/>
              <a:buNone/>
            </a:pPr>
            <a:r>
              <a:rPr lang="en-US" altLang="ja-JP" b="1" dirty="0">
                <a:ea typeface="ＭＳ Ｐゴシック" panose="020B0600070205080204" pitchFamily="34" charset="-128"/>
              </a:rPr>
              <a:t>					- medical/first aid</a:t>
            </a:r>
          </a:p>
          <a:p>
            <a:pPr>
              <a:lnSpc>
                <a:spcPct val="95000"/>
              </a:lnSpc>
              <a:buClr>
                <a:schemeClr val="tx1"/>
              </a:buClr>
              <a:buFontTx/>
              <a:buNone/>
            </a:pPr>
            <a:r>
              <a:rPr lang="en-US" altLang="ja-JP" b="1" dirty="0">
                <a:ea typeface="ＭＳ Ｐゴシック" panose="020B0600070205080204" pitchFamily="34" charset="-128"/>
              </a:rPr>
              <a:t>					- relief distribution</a:t>
            </a:r>
          </a:p>
          <a:p>
            <a:pPr>
              <a:lnSpc>
                <a:spcPct val="95000"/>
              </a:lnSpc>
              <a:buClr>
                <a:schemeClr val="tx1"/>
              </a:buClr>
              <a:buFontTx/>
              <a:buNone/>
            </a:pPr>
            <a:r>
              <a:rPr lang="en-US" altLang="ja-JP" b="1" dirty="0">
                <a:ea typeface="ＭＳ Ｐゴシック" panose="020B0600070205080204" pitchFamily="34" charset="-128"/>
              </a:rPr>
              <a:t>					- masons for safer house</a:t>
            </a:r>
          </a:p>
          <a:p>
            <a:pPr>
              <a:lnSpc>
                <a:spcPct val="95000"/>
              </a:lnSpc>
              <a:buClr>
                <a:schemeClr val="tx1"/>
              </a:buClr>
              <a:buFontTx/>
              <a:buNone/>
            </a:pPr>
            <a:r>
              <a:rPr lang="en-US" altLang="ja-JP" b="1" dirty="0">
                <a:ea typeface="ＭＳ Ｐゴシック" panose="020B0600070205080204" pitchFamily="34" charset="-128"/>
              </a:rPr>
              <a:t> 					        construction</a:t>
            </a:r>
          </a:p>
          <a:p>
            <a:pPr>
              <a:lnSpc>
                <a:spcPct val="80000"/>
              </a:lnSpc>
              <a:buClr>
                <a:schemeClr val="tx1"/>
              </a:buClr>
              <a:buFontTx/>
              <a:buNone/>
            </a:pPr>
            <a:r>
              <a:rPr lang="en-US" altLang="ja-JP" b="1" dirty="0">
                <a:ea typeface="ＭＳ Ｐゴシック" panose="020B0600070205080204" pitchFamily="34" charset="-128"/>
              </a:rPr>
              <a:t>					- fire fighting</a:t>
            </a:r>
          </a:p>
          <a:p>
            <a:pPr>
              <a:lnSpc>
                <a:spcPct val="80000"/>
              </a:lnSpc>
              <a:buClr>
                <a:schemeClr val="tx1"/>
              </a:buClr>
              <a:buFontTx/>
              <a:buNone/>
            </a:pPr>
            <a:endParaRPr lang="en-US" altLang="ja-JP" sz="3200" dirty="0">
              <a:ea typeface="ＭＳ Ｐゴシック" panose="020B0600070205080204" pitchFamily="34" charset="-128"/>
            </a:endParaRPr>
          </a:p>
          <a:p>
            <a:pPr>
              <a:lnSpc>
                <a:spcPct val="80000"/>
              </a:lnSpc>
              <a:buClr>
                <a:schemeClr val="tx1"/>
              </a:buClr>
              <a:buFontTx/>
              <a:buNone/>
            </a:pPr>
            <a:endParaRPr lang="en-US" altLang="ja-JP" sz="3200" dirty="0">
              <a:ea typeface="ＭＳ Ｐゴシック" panose="020B0600070205080204" pitchFamily="34" charset="-128"/>
            </a:endParaRPr>
          </a:p>
          <a:p>
            <a:pPr>
              <a:lnSpc>
                <a:spcPct val="80000"/>
              </a:lnSpc>
              <a:buClr>
                <a:schemeClr val="tx1"/>
              </a:buClr>
              <a:buFontTx/>
              <a:buNone/>
            </a:pPr>
            <a:endParaRPr lang="en-US" altLang="ja-JP" sz="3200" dirty="0">
              <a:ea typeface="ＭＳ Ｐゴシック" panose="020B0600070205080204" pitchFamily="34" charset="-128"/>
            </a:endParaRPr>
          </a:p>
          <a:p>
            <a:pPr>
              <a:lnSpc>
                <a:spcPct val="80000"/>
              </a:lnSpc>
              <a:buClr>
                <a:schemeClr val="tx1"/>
              </a:buClr>
            </a:pPr>
            <a:endParaRPr lang="en-US" altLang="ja-JP" sz="3200" dirty="0">
              <a:ea typeface="ＭＳ Ｐゴシック" panose="020B0600070205080204" pitchFamily="34" charset="-128"/>
            </a:endParaRPr>
          </a:p>
          <a:p>
            <a:pPr>
              <a:lnSpc>
                <a:spcPct val="80000"/>
              </a:lnSpc>
              <a:buClr>
                <a:schemeClr val="tx1"/>
              </a:buClr>
              <a:buFontTx/>
              <a:buNone/>
            </a:pPr>
            <a:endParaRPr lang="en-US" altLang="en-US" sz="3200" dirty="0"/>
          </a:p>
        </p:txBody>
      </p:sp>
    </p:spTree>
    <p:extLst>
      <p:ext uri="{BB962C8B-B14F-4D97-AF65-F5344CB8AC3E}">
        <p14:creationId xmlns:p14="http://schemas.microsoft.com/office/powerpoint/2010/main" val="34210886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image46.jpeg"/>
          <p:cNvPicPr/>
          <p:nvPr/>
        </p:nvPicPr>
        <p:blipFill>
          <a:blip r:embed="rId3"/>
          <a:stretch>
            <a:fillRect/>
          </a:stretch>
        </p:blipFill>
        <p:spPr>
          <a:xfrm>
            <a:off x="7657342" y="5464"/>
            <a:ext cx="3097187" cy="2631139"/>
          </a:xfrm>
          <a:prstGeom prst="rect">
            <a:avLst/>
          </a:prstGeom>
          <a:ln w="12700">
            <a:miter lim="400000"/>
          </a:ln>
        </p:spPr>
      </p:pic>
      <p:sp>
        <p:nvSpPr>
          <p:cNvPr id="3" name="Title 2">
            <a:extLst>
              <a:ext uri="{FF2B5EF4-FFF2-40B4-BE49-F238E27FC236}">
                <a16:creationId xmlns:a16="http://schemas.microsoft.com/office/drawing/2014/main" id="{FA1AA1F3-8CE1-EB40-BD11-7075726B932A}"/>
              </a:ext>
            </a:extLst>
          </p:cNvPr>
          <p:cNvSpPr>
            <a:spLocks noGrp="1"/>
          </p:cNvSpPr>
          <p:nvPr>
            <p:ph type="title"/>
          </p:nvPr>
        </p:nvSpPr>
        <p:spPr>
          <a:xfrm>
            <a:off x="393700" y="618842"/>
            <a:ext cx="6120858" cy="1102008"/>
          </a:xfrm>
        </p:spPr>
        <p:txBody>
          <a:bodyPr/>
          <a:lstStyle/>
          <a:p>
            <a:r>
              <a:rPr lang="en-US" sz="4000" b="1" dirty="0">
                <a:solidFill>
                  <a:srgbClr val="00B050"/>
                </a:solidFill>
              </a:rPr>
              <a:t>Community based </a:t>
            </a:r>
            <a:br>
              <a:rPr lang="en-US" sz="4000" b="1" dirty="0">
                <a:solidFill>
                  <a:srgbClr val="00B050"/>
                </a:solidFill>
              </a:rPr>
            </a:br>
            <a:r>
              <a:rPr lang="en-US" sz="4000" b="1" dirty="0">
                <a:solidFill>
                  <a:srgbClr val="00B050"/>
                </a:solidFill>
              </a:rPr>
              <a:t>disaster risk management</a:t>
            </a:r>
          </a:p>
        </p:txBody>
      </p:sp>
      <p:grpSp>
        <p:nvGrpSpPr>
          <p:cNvPr id="7" name="Group 449" descr="DSC00726">
            <a:extLst>
              <a:ext uri="{FF2B5EF4-FFF2-40B4-BE49-F238E27FC236}">
                <a16:creationId xmlns:a16="http://schemas.microsoft.com/office/drawing/2014/main" id="{FCCF08BB-3071-9C42-B4C6-709BCE84707F}"/>
              </a:ext>
            </a:extLst>
          </p:cNvPr>
          <p:cNvGrpSpPr/>
          <p:nvPr/>
        </p:nvGrpSpPr>
        <p:grpSpPr>
          <a:xfrm>
            <a:off x="512276" y="2636603"/>
            <a:ext cx="3200400" cy="3124200"/>
            <a:chOff x="0" y="0"/>
            <a:chExt cx="2787650" cy="1830389"/>
          </a:xfrm>
        </p:grpSpPr>
        <p:sp>
          <p:nvSpPr>
            <p:cNvPr id="8" name="Shape 447">
              <a:extLst>
                <a:ext uri="{FF2B5EF4-FFF2-40B4-BE49-F238E27FC236}">
                  <a16:creationId xmlns:a16="http://schemas.microsoft.com/office/drawing/2014/main" id="{869A6C79-F19F-A642-A1DB-C35979A10CE4}"/>
                </a:ext>
              </a:extLst>
            </p:cNvPr>
            <p:cNvSpPr/>
            <p:nvPr/>
          </p:nvSpPr>
          <p:spPr>
            <a:xfrm>
              <a:off x="0" y="-1"/>
              <a:ext cx="2787650" cy="1830391"/>
            </a:xfrm>
            <a:prstGeom prst="rect">
              <a:avLst/>
            </a:prstGeom>
            <a:solidFill>
              <a:srgbClr val="FFFFFF"/>
            </a:solidFill>
            <a:ln w="12700" cap="flat">
              <a:noFill/>
              <a:miter lim="400000"/>
            </a:ln>
            <a:effectLst/>
          </p:spPr>
          <p:txBody>
            <a:bodyPr wrap="square" lIns="0" tIns="0" rIns="0" bIns="0" numCol="1" anchor="t">
              <a:noAutofit/>
            </a:bodyPr>
            <a:lstStyle/>
            <a:p>
              <a:pPr defTabSz="708350">
                <a:defRPr sz="1800">
                  <a:latin typeface="Calibri"/>
                  <a:ea typeface="Calibri"/>
                  <a:cs typeface="Calibri"/>
                  <a:sym typeface="Calibri"/>
                </a:defRPr>
              </a:pPr>
              <a:endParaRPr sz="1395">
                <a:solidFill>
                  <a:sysClr val="windowText" lastClr="000000"/>
                </a:solidFill>
                <a:latin typeface="Calibri"/>
                <a:cs typeface="Calibri"/>
                <a:sym typeface="Calibri"/>
              </a:endParaRPr>
            </a:p>
          </p:txBody>
        </p:sp>
        <p:pic>
          <p:nvPicPr>
            <p:cNvPr id="9" name="image49.jpeg">
              <a:extLst>
                <a:ext uri="{FF2B5EF4-FFF2-40B4-BE49-F238E27FC236}">
                  <a16:creationId xmlns:a16="http://schemas.microsoft.com/office/drawing/2014/main" id="{A96227D9-FC75-8242-9E8E-9B6D7E6642C4}"/>
                </a:ext>
              </a:extLst>
            </p:cNvPr>
            <p:cNvPicPr/>
            <p:nvPr/>
          </p:nvPicPr>
          <p:blipFill>
            <a:blip r:embed="rId4"/>
            <a:stretch>
              <a:fillRect/>
            </a:stretch>
          </p:blipFill>
          <p:spPr>
            <a:xfrm>
              <a:off x="0" y="0"/>
              <a:ext cx="2787650" cy="1830390"/>
            </a:xfrm>
            <a:prstGeom prst="rect">
              <a:avLst/>
            </a:prstGeom>
            <a:ln w="12700" cap="flat">
              <a:solidFill>
                <a:srgbClr val="000000"/>
              </a:solidFill>
              <a:prstDash val="solid"/>
              <a:round/>
            </a:ln>
            <a:effectLst/>
          </p:spPr>
        </p:pic>
      </p:grpSp>
      <p:grpSp>
        <p:nvGrpSpPr>
          <p:cNvPr id="10" name="Group 446" descr="DSC01884">
            <a:extLst>
              <a:ext uri="{FF2B5EF4-FFF2-40B4-BE49-F238E27FC236}">
                <a16:creationId xmlns:a16="http://schemas.microsoft.com/office/drawing/2014/main" id="{74F7A483-68FA-4D49-81E4-C0F003E4195B}"/>
              </a:ext>
            </a:extLst>
          </p:cNvPr>
          <p:cNvGrpSpPr/>
          <p:nvPr/>
        </p:nvGrpSpPr>
        <p:grpSpPr>
          <a:xfrm>
            <a:off x="4124993" y="3778253"/>
            <a:ext cx="3120032" cy="3062787"/>
            <a:chOff x="0" y="0"/>
            <a:chExt cx="2971800" cy="1828800"/>
          </a:xfrm>
        </p:grpSpPr>
        <p:sp>
          <p:nvSpPr>
            <p:cNvPr id="11" name="Shape 444">
              <a:extLst>
                <a:ext uri="{FF2B5EF4-FFF2-40B4-BE49-F238E27FC236}">
                  <a16:creationId xmlns:a16="http://schemas.microsoft.com/office/drawing/2014/main" id="{420300B7-656A-314E-872A-E0D517602D7D}"/>
                </a:ext>
              </a:extLst>
            </p:cNvPr>
            <p:cNvSpPr/>
            <p:nvPr/>
          </p:nvSpPr>
          <p:spPr>
            <a:xfrm>
              <a:off x="0" y="0"/>
              <a:ext cx="2971800" cy="1828801"/>
            </a:xfrm>
            <a:prstGeom prst="rect">
              <a:avLst/>
            </a:prstGeom>
            <a:solidFill>
              <a:srgbClr val="FFFFFF"/>
            </a:solidFill>
            <a:ln w="12700" cap="flat">
              <a:noFill/>
              <a:miter lim="400000"/>
            </a:ln>
            <a:effectLst/>
          </p:spPr>
          <p:txBody>
            <a:bodyPr wrap="square" lIns="0" tIns="0" rIns="0" bIns="0" numCol="1" anchor="t">
              <a:noAutofit/>
            </a:bodyPr>
            <a:lstStyle/>
            <a:p>
              <a:pPr defTabSz="708350">
                <a:defRPr sz="1800">
                  <a:latin typeface="Calibri"/>
                  <a:ea typeface="Calibri"/>
                  <a:cs typeface="Calibri"/>
                  <a:sym typeface="Calibri"/>
                </a:defRPr>
              </a:pPr>
              <a:endParaRPr sz="1395">
                <a:solidFill>
                  <a:sysClr val="windowText" lastClr="000000"/>
                </a:solidFill>
                <a:latin typeface="Calibri"/>
                <a:cs typeface="Calibri"/>
                <a:sym typeface="Calibri"/>
              </a:endParaRPr>
            </a:p>
          </p:txBody>
        </p:sp>
        <p:pic>
          <p:nvPicPr>
            <p:cNvPr id="12" name="image48.jpeg">
              <a:extLst>
                <a:ext uri="{FF2B5EF4-FFF2-40B4-BE49-F238E27FC236}">
                  <a16:creationId xmlns:a16="http://schemas.microsoft.com/office/drawing/2014/main" id="{6CC59AC0-712D-934D-A356-51C2F191C151}"/>
                </a:ext>
              </a:extLst>
            </p:cNvPr>
            <p:cNvPicPr/>
            <p:nvPr/>
          </p:nvPicPr>
          <p:blipFill>
            <a:blip r:embed="rId5"/>
            <a:stretch>
              <a:fillRect/>
            </a:stretch>
          </p:blipFill>
          <p:spPr>
            <a:xfrm>
              <a:off x="0" y="0"/>
              <a:ext cx="2971800" cy="1828801"/>
            </a:xfrm>
            <a:prstGeom prst="rect">
              <a:avLst/>
            </a:prstGeom>
            <a:ln w="12700" cap="flat">
              <a:solidFill>
                <a:srgbClr val="000000"/>
              </a:solidFill>
              <a:prstDash val="solid"/>
              <a:round/>
            </a:ln>
            <a:effectLst/>
          </p:spPr>
        </p:pic>
      </p:grpSp>
      <p:grpSp>
        <p:nvGrpSpPr>
          <p:cNvPr id="13" name="Group 443" descr="DSC01850">
            <a:extLst>
              <a:ext uri="{FF2B5EF4-FFF2-40B4-BE49-F238E27FC236}">
                <a16:creationId xmlns:a16="http://schemas.microsoft.com/office/drawing/2014/main" id="{59B1B3B5-ABAD-A04D-982C-138DACEC57F6}"/>
              </a:ext>
            </a:extLst>
          </p:cNvPr>
          <p:cNvGrpSpPr/>
          <p:nvPr/>
        </p:nvGrpSpPr>
        <p:grpSpPr>
          <a:xfrm>
            <a:off x="7480300" y="3016253"/>
            <a:ext cx="3213100" cy="3824789"/>
            <a:chOff x="0" y="0"/>
            <a:chExt cx="2714625" cy="1830389"/>
          </a:xfrm>
        </p:grpSpPr>
        <p:sp>
          <p:nvSpPr>
            <p:cNvPr id="14" name="Shape 441">
              <a:extLst>
                <a:ext uri="{FF2B5EF4-FFF2-40B4-BE49-F238E27FC236}">
                  <a16:creationId xmlns:a16="http://schemas.microsoft.com/office/drawing/2014/main" id="{4D10AF24-7D4B-F547-9F2D-CE8B151B95AB}"/>
                </a:ext>
              </a:extLst>
            </p:cNvPr>
            <p:cNvSpPr/>
            <p:nvPr/>
          </p:nvSpPr>
          <p:spPr>
            <a:xfrm>
              <a:off x="0" y="-1"/>
              <a:ext cx="2714625" cy="1830391"/>
            </a:xfrm>
            <a:prstGeom prst="rect">
              <a:avLst/>
            </a:prstGeom>
            <a:solidFill>
              <a:srgbClr val="FFFFFF"/>
            </a:solidFill>
            <a:ln w="12700" cap="flat">
              <a:noFill/>
              <a:miter lim="400000"/>
            </a:ln>
            <a:effectLst/>
          </p:spPr>
          <p:txBody>
            <a:bodyPr wrap="square" lIns="0" tIns="0" rIns="0" bIns="0" numCol="1" anchor="t">
              <a:noAutofit/>
            </a:bodyPr>
            <a:lstStyle/>
            <a:p>
              <a:pPr defTabSz="708350">
                <a:defRPr sz="1800">
                  <a:latin typeface="Calibri"/>
                  <a:ea typeface="Calibri"/>
                  <a:cs typeface="Calibri"/>
                  <a:sym typeface="Calibri"/>
                </a:defRPr>
              </a:pPr>
              <a:endParaRPr sz="1395">
                <a:solidFill>
                  <a:sysClr val="windowText" lastClr="000000"/>
                </a:solidFill>
                <a:latin typeface="Calibri"/>
                <a:cs typeface="Calibri"/>
                <a:sym typeface="Calibri"/>
              </a:endParaRPr>
            </a:p>
          </p:txBody>
        </p:sp>
        <p:pic>
          <p:nvPicPr>
            <p:cNvPr id="15" name="image47.jpeg">
              <a:extLst>
                <a:ext uri="{FF2B5EF4-FFF2-40B4-BE49-F238E27FC236}">
                  <a16:creationId xmlns:a16="http://schemas.microsoft.com/office/drawing/2014/main" id="{BC48E549-AF9D-0541-9F2C-FB4E2F8190AE}"/>
                </a:ext>
              </a:extLst>
            </p:cNvPr>
            <p:cNvPicPr/>
            <p:nvPr/>
          </p:nvPicPr>
          <p:blipFill>
            <a:blip r:embed="rId6"/>
            <a:stretch>
              <a:fillRect/>
            </a:stretch>
          </p:blipFill>
          <p:spPr>
            <a:xfrm>
              <a:off x="0" y="0"/>
              <a:ext cx="2714625" cy="1830390"/>
            </a:xfrm>
            <a:prstGeom prst="rect">
              <a:avLst/>
            </a:prstGeom>
            <a:ln w="12700" cap="flat">
              <a:solidFill>
                <a:srgbClr val="000000"/>
              </a:solidFill>
              <a:prstDash val="solid"/>
              <a:round/>
            </a:ln>
            <a:effectLst/>
          </p:spPr>
        </p:pic>
      </p:grpSp>
    </p:spTree>
    <p:extLst>
      <p:ext uri="{BB962C8B-B14F-4D97-AF65-F5344CB8AC3E}">
        <p14:creationId xmlns:p14="http://schemas.microsoft.com/office/powerpoint/2010/main" val="1300487860"/>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p:tmAbs val="0"/>
                                  </p:iterate>
                                  <p:childTnLst>
                                    <p:set>
                                      <p:cBhvr>
                                        <p:cTn id="6" fill="hold"/>
                                        <p:tgtEl>
                                          <p:spTgt spid="438"/>
                                        </p:tgtEl>
                                        <p:attrNameLst>
                                          <p:attrName>style.visibility</p:attrName>
                                        </p:attrNameLst>
                                      </p:cBhvr>
                                      <p:to>
                                        <p:strVal val="visible"/>
                                      </p:to>
                                    </p:set>
                                    <p:animEffect transition="in" filter="fade">
                                      <p:cBhvr>
                                        <p:cTn id="7" dur="500"/>
                                        <p:tgtEl>
                                          <p:spTgt spid="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0"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CC99B6AA-5A84-164D-8E78-03D410DA39B1}"/>
              </a:ext>
            </a:extLst>
          </p:cNvPr>
          <p:cNvSpPr>
            <a:spLocks noGrp="1" noChangeArrowheads="1"/>
          </p:cNvSpPr>
          <p:nvPr>
            <p:ph type="title"/>
          </p:nvPr>
        </p:nvSpPr>
        <p:spPr bwMode="auto">
          <a:xfrm>
            <a:off x="2527300" y="2178050"/>
            <a:ext cx="4825456" cy="7111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003" tIns="46501" rIns="93003" bIns="46501" numCol="1" anchor="t" anchorCtr="0" compatLnSpc="1">
            <a:prstTxWarp prst="textNoShape">
              <a:avLst/>
            </a:prstTxWarp>
            <a:normAutofit/>
          </a:bodyPr>
          <a:lstStyle/>
          <a:p>
            <a:r>
              <a:rPr lang="en-US" altLang="en-US" sz="4000" b="1" dirty="0">
                <a:solidFill>
                  <a:srgbClr val="00B050"/>
                </a:solidFill>
              </a:rPr>
              <a:t>Changing Concepts</a:t>
            </a:r>
          </a:p>
        </p:txBody>
      </p:sp>
    </p:spTree>
    <p:extLst>
      <p:ext uri="{BB962C8B-B14F-4D97-AF65-F5344CB8AC3E}">
        <p14:creationId xmlns:p14="http://schemas.microsoft.com/office/powerpoint/2010/main" val="604048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Text Box 7">
            <a:extLst>
              <a:ext uri="{FF2B5EF4-FFF2-40B4-BE49-F238E27FC236}">
                <a16:creationId xmlns:a16="http://schemas.microsoft.com/office/drawing/2014/main" id="{499DBB1D-5F2D-664B-94A1-AA8C772C726D}"/>
              </a:ext>
            </a:extLst>
          </p:cNvPr>
          <p:cNvSpPr txBox="1">
            <a:spLocks noChangeArrowheads="1"/>
          </p:cNvSpPr>
          <p:nvPr/>
        </p:nvSpPr>
        <p:spPr bwMode="auto">
          <a:xfrm>
            <a:off x="728840" y="5625395"/>
            <a:ext cx="4026635" cy="131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Disasters are unforeseen events which can not be prevented.</a:t>
            </a:r>
          </a:p>
        </p:txBody>
      </p:sp>
      <p:sp>
        <p:nvSpPr>
          <p:cNvPr id="2056" name="Text Box 8">
            <a:extLst>
              <a:ext uri="{FF2B5EF4-FFF2-40B4-BE49-F238E27FC236}">
                <a16:creationId xmlns:a16="http://schemas.microsoft.com/office/drawing/2014/main" id="{196FC4BB-823A-D44E-8526-21BA51699D23}"/>
              </a:ext>
            </a:extLst>
          </p:cNvPr>
          <p:cNvSpPr txBox="1">
            <a:spLocks noChangeArrowheads="1"/>
          </p:cNvSpPr>
          <p:nvPr/>
        </p:nvSpPr>
        <p:spPr bwMode="auto">
          <a:xfrm>
            <a:off x="5355875" y="5625394"/>
            <a:ext cx="4786888" cy="2533771"/>
          </a:xfrm>
          <a:prstGeom prst="rect">
            <a:avLst/>
          </a:prstGeom>
          <a:noFill/>
          <a:ln>
            <a:noFill/>
          </a:ln>
          <a:extLst/>
        </p:spPr>
        <p:txBody>
          <a:bodyPr wrap="none">
            <a:spAutoFit/>
          </a:bodyPr>
          <a:lstStyle>
            <a:lvl1pPr eaLnBrk="0" hangingPunct="0">
              <a:defRPr sz="2800">
                <a:solidFill>
                  <a:schemeClr val="tx1"/>
                </a:solidFill>
                <a:latin typeface="Arial" pitchFamily="34" charset="0"/>
                <a:cs typeface="Arial" pitchFamily="34" charset="0"/>
              </a:defRPr>
            </a:lvl1pPr>
            <a:lvl2pPr marL="742950" indent="-285750" eaLnBrk="0" hangingPunct="0">
              <a:defRPr sz="2800">
                <a:solidFill>
                  <a:schemeClr val="tx1"/>
                </a:solidFill>
                <a:latin typeface="Arial" pitchFamily="34" charset="0"/>
                <a:cs typeface="Arial" pitchFamily="34" charset="0"/>
              </a:defRPr>
            </a:lvl2pPr>
            <a:lvl3pPr marL="1143000" indent="-228600" eaLnBrk="0" hangingPunct="0">
              <a:defRPr sz="2800">
                <a:solidFill>
                  <a:schemeClr val="tx1"/>
                </a:solidFill>
                <a:latin typeface="Arial" pitchFamily="34" charset="0"/>
                <a:cs typeface="Arial" pitchFamily="34" charset="0"/>
              </a:defRPr>
            </a:lvl3pPr>
            <a:lvl4pPr marL="1600200" indent="-228600" eaLnBrk="0" hangingPunct="0">
              <a:defRPr sz="2800">
                <a:solidFill>
                  <a:schemeClr val="tx1"/>
                </a:solidFill>
                <a:latin typeface="Arial" pitchFamily="34" charset="0"/>
                <a:cs typeface="Arial" pitchFamily="34" charset="0"/>
              </a:defRPr>
            </a:lvl4pPr>
            <a:lvl5pPr marL="2057400" indent="-228600" eaLnBrk="0" hangingPunct="0">
              <a:defRPr sz="28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8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8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8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800">
                <a:solidFill>
                  <a:schemeClr val="tx1"/>
                </a:solidFill>
                <a:latin typeface="Arial" pitchFamily="34" charset="0"/>
                <a:cs typeface="Arial" pitchFamily="34" charset="0"/>
              </a:defRPr>
            </a:lvl9pPr>
          </a:lstStyle>
          <a:p>
            <a:pPr eaLnBrk="1" hangingPunct="1">
              <a:buFont typeface="Wingdings" pitchFamily="2" charset="2"/>
              <a:buChar char="l"/>
              <a:defRPr/>
            </a:pPr>
            <a:r>
              <a:rPr lang="en-US" sz="2644" b="1" dirty="0">
                <a:solidFill>
                  <a:schemeClr val="tx1">
                    <a:lumMod val="95000"/>
                  </a:schemeClr>
                </a:solidFill>
                <a:latin typeface="Arial Narrow" pitchFamily="34" charset="0"/>
              </a:rPr>
              <a:t>  Disasters can be prevented.  </a:t>
            </a:r>
          </a:p>
          <a:p>
            <a:pPr eaLnBrk="1" hangingPunct="1">
              <a:buFont typeface="Wingdings" pitchFamily="2" charset="2"/>
              <a:buNone/>
              <a:defRPr/>
            </a:pPr>
            <a:r>
              <a:rPr lang="en-US" sz="2644" b="1" dirty="0">
                <a:solidFill>
                  <a:schemeClr val="tx1">
                    <a:lumMod val="95000"/>
                  </a:schemeClr>
                </a:solidFill>
                <a:latin typeface="Arial Narrow" pitchFamily="34" charset="0"/>
              </a:rPr>
              <a:t>    We can  prepare for disasters to </a:t>
            </a:r>
          </a:p>
          <a:p>
            <a:pPr eaLnBrk="1" hangingPunct="1">
              <a:buFont typeface="Wingdings" pitchFamily="2" charset="2"/>
              <a:buNone/>
              <a:defRPr/>
            </a:pPr>
            <a:r>
              <a:rPr lang="en-US" sz="2644" b="1" dirty="0">
                <a:solidFill>
                  <a:schemeClr val="tx1">
                    <a:lumMod val="95000"/>
                  </a:schemeClr>
                </a:solidFill>
                <a:latin typeface="Arial Narrow" pitchFamily="34" charset="0"/>
              </a:rPr>
              <a:t>    prevent and reduce damage </a:t>
            </a:r>
          </a:p>
          <a:p>
            <a:pPr eaLnBrk="1" hangingPunct="1">
              <a:buFont typeface="Wingdings" pitchFamily="2" charset="2"/>
              <a:buNone/>
              <a:defRPr/>
            </a:pPr>
            <a:r>
              <a:rPr lang="en-US" sz="2644" b="1" dirty="0">
                <a:solidFill>
                  <a:schemeClr val="tx1">
                    <a:lumMod val="95000"/>
                  </a:schemeClr>
                </a:solidFill>
                <a:latin typeface="Arial Narrow" pitchFamily="34" charset="0"/>
              </a:rPr>
              <a:t>    and loss.</a:t>
            </a:r>
          </a:p>
          <a:p>
            <a:pPr eaLnBrk="1" hangingPunct="1">
              <a:buFont typeface="Wingdings" pitchFamily="2" charset="2"/>
              <a:buNone/>
              <a:defRPr/>
            </a:pPr>
            <a:endParaRPr lang="en-US" sz="2644" b="1" dirty="0">
              <a:solidFill>
                <a:srgbClr val="0000FF"/>
              </a:solidFill>
              <a:latin typeface="Arial Narrow" pitchFamily="34" charset="0"/>
            </a:endParaRPr>
          </a:p>
          <a:p>
            <a:pPr eaLnBrk="1" hangingPunct="1">
              <a:buFont typeface="Wingdings" pitchFamily="2" charset="2"/>
              <a:buNone/>
              <a:defRPr/>
            </a:pPr>
            <a:r>
              <a:rPr lang="en-US" sz="2644" b="1" dirty="0">
                <a:latin typeface="Arial Narrow" pitchFamily="34" charset="0"/>
              </a:rPr>
              <a:t>      </a:t>
            </a:r>
          </a:p>
        </p:txBody>
      </p:sp>
      <p:sp>
        <p:nvSpPr>
          <p:cNvPr id="2073" name="Text Box 25">
            <a:extLst>
              <a:ext uri="{FF2B5EF4-FFF2-40B4-BE49-F238E27FC236}">
                <a16:creationId xmlns:a16="http://schemas.microsoft.com/office/drawing/2014/main" id="{53929106-1FBE-FB46-8017-C2258C3E1FA8}"/>
              </a:ext>
            </a:extLst>
          </p:cNvPr>
          <p:cNvSpPr txBox="1">
            <a:spLocks noChangeArrowheads="1"/>
          </p:cNvSpPr>
          <p:nvPr/>
        </p:nvSpPr>
        <p:spPr bwMode="auto">
          <a:xfrm>
            <a:off x="812801" y="1595261"/>
            <a:ext cx="3946172" cy="702628"/>
          </a:xfrm>
          <a:prstGeom prst="rect">
            <a:avLst/>
          </a:prstGeom>
          <a:noFill/>
          <a:ln w="9525">
            <a:noFill/>
            <a:miter lim="800000"/>
            <a:headEnd/>
            <a:tailEnd/>
          </a:ln>
          <a:effectLst/>
        </p:spPr>
        <p:txBody>
          <a:bodyPr>
            <a:spAutoFit/>
          </a:bodyPr>
          <a:lstStyle/>
          <a:p>
            <a:pPr>
              <a:spcBef>
                <a:spcPct val="50000"/>
              </a:spcBef>
              <a:defRPr/>
            </a:pPr>
            <a:endParaRPr lang="en-US" sz="3966">
              <a:effectLst>
                <a:outerShdw blurRad="38100" dist="38100" dir="2700000" algn="tl">
                  <a:srgbClr val="C0C0C0"/>
                </a:outerShdw>
              </a:effectLst>
              <a:latin typeface="Arial" charset="0"/>
              <a:cs typeface="Arial" charset="0"/>
            </a:endParaRPr>
          </a:p>
        </p:txBody>
      </p:sp>
      <p:pic>
        <p:nvPicPr>
          <p:cNvPr id="2075" name="Picture 27" descr="auto0">
            <a:extLst>
              <a:ext uri="{FF2B5EF4-FFF2-40B4-BE49-F238E27FC236}">
                <a16:creationId xmlns:a16="http://schemas.microsoft.com/office/drawing/2014/main" id="{5ABD250B-9121-D54B-8A33-CC0C580C87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062" y="3442405"/>
            <a:ext cx="2602794" cy="223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6" name="Picture 28" descr="auto0">
            <a:extLst>
              <a:ext uri="{FF2B5EF4-FFF2-40B4-BE49-F238E27FC236}">
                <a16:creationId xmlns:a16="http://schemas.microsoft.com/office/drawing/2014/main" id="{F0BAE97B-8A6C-3742-BFF6-8BB9AB4545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2544" y="3022600"/>
            <a:ext cx="2518833" cy="19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8" name="Picture 30" descr="auto0">
            <a:extLst>
              <a:ext uri="{FF2B5EF4-FFF2-40B4-BE49-F238E27FC236}">
                <a16:creationId xmlns:a16="http://schemas.microsoft.com/office/drawing/2014/main" id="{C2A08F79-0CD3-4040-970B-0A8851979F43}"/>
              </a:ext>
            </a:extLst>
          </p:cNvPr>
          <p:cNvPicPr>
            <a:picLocks noChangeAspect="1" noChangeArrowheads="1"/>
          </p:cNvPicPr>
          <p:nvPr/>
        </p:nvPicPr>
        <p:blipFill>
          <a:blip r:embed="rId4">
            <a:lum contrast="18000"/>
            <a:extLst>
              <a:ext uri="{28A0092B-C50C-407E-A947-70E740481C1C}">
                <a14:useLocalDpi xmlns:a14="http://schemas.microsoft.com/office/drawing/2010/main" val="0"/>
              </a:ext>
            </a:extLst>
          </a:blip>
          <a:srcRect/>
          <a:stretch>
            <a:fillRect/>
          </a:stretch>
        </p:blipFill>
        <p:spPr bwMode="auto">
          <a:xfrm>
            <a:off x="5514623" y="587729"/>
            <a:ext cx="2350911" cy="1850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1" name="Picture 33" descr="auto0">
            <a:extLst>
              <a:ext uri="{FF2B5EF4-FFF2-40B4-BE49-F238E27FC236}">
                <a16:creationId xmlns:a16="http://schemas.microsoft.com/office/drawing/2014/main" id="{14404BCB-065B-5142-BF83-C5DEDFA117D4}"/>
              </a:ext>
            </a:extLst>
          </p:cNvPr>
          <p:cNvPicPr>
            <a:picLocks noChangeAspect="1" noChangeArrowheads="1"/>
          </p:cNvPicPr>
          <p:nvPr/>
        </p:nvPicPr>
        <p:blipFill>
          <a:blip r:embed="rId5">
            <a:lum contrast="30000"/>
            <a:extLst>
              <a:ext uri="{28A0092B-C50C-407E-A947-70E740481C1C}">
                <a14:useLocalDpi xmlns:a14="http://schemas.microsoft.com/office/drawing/2010/main" val="0"/>
              </a:ext>
            </a:extLst>
          </a:blip>
          <a:srcRect/>
          <a:stretch>
            <a:fillRect/>
          </a:stretch>
        </p:blipFill>
        <p:spPr bwMode="auto">
          <a:xfrm>
            <a:off x="7865534" y="923573"/>
            <a:ext cx="2118270" cy="202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3" name="Picture 35" descr="auto0">
            <a:extLst>
              <a:ext uri="{FF2B5EF4-FFF2-40B4-BE49-F238E27FC236}">
                <a16:creationId xmlns:a16="http://schemas.microsoft.com/office/drawing/2014/main" id="{B48650E9-691F-D542-84E6-C8960C495D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878" y="503767"/>
            <a:ext cx="3190522" cy="3274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8" name="TextBox 9">
            <a:extLst>
              <a:ext uri="{FF2B5EF4-FFF2-40B4-BE49-F238E27FC236}">
                <a16:creationId xmlns:a16="http://schemas.microsoft.com/office/drawing/2014/main" id="{07C79A11-D472-D14F-AFCA-80A467ED8AAF}"/>
              </a:ext>
            </a:extLst>
          </p:cNvPr>
          <p:cNvSpPr txBox="1">
            <a:spLocks noChangeArrowheads="1"/>
          </p:cNvSpPr>
          <p:nvPr/>
        </p:nvSpPr>
        <p:spPr bwMode="auto">
          <a:xfrm>
            <a:off x="1904295" y="1"/>
            <a:ext cx="2350911" cy="56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3085" b="1">
                <a:solidFill>
                  <a:srgbClr val="FFC000"/>
                </a:solidFill>
                <a:latin typeface="Times New Roman" panose="02020603050405020304" pitchFamily="18" charset="0"/>
                <a:cs typeface="Arial" panose="020B0604020202020204" pitchFamily="34" charset="0"/>
              </a:rPr>
              <a:t>Traditional</a:t>
            </a:r>
            <a:r>
              <a:rPr lang="en-US" altLang="en-US" sz="2644" b="1">
                <a:solidFill>
                  <a:srgbClr val="FF0000"/>
                </a:solidFill>
                <a:latin typeface="Times New Roman" panose="02020603050405020304" pitchFamily="18" charset="0"/>
                <a:cs typeface="Arial" panose="020B0604020202020204" pitchFamily="34" charset="0"/>
              </a:rPr>
              <a:t> </a:t>
            </a:r>
          </a:p>
        </p:txBody>
      </p:sp>
      <p:sp>
        <p:nvSpPr>
          <p:cNvPr id="22539" name="TextBox 10">
            <a:extLst>
              <a:ext uri="{FF2B5EF4-FFF2-40B4-BE49-F238E27FC236}">
                <a16:creationId xmlns:a16="http://schemas.microsoft.com/office/drawing/2014/main" id="{771597EC-8D6F-D747-AF6E-A1F5AC2EC188}"/>
              </a:ext>
            </a:extLst>
          </p:cNvPr>
          <p:cNvSpPr txBox="1">
            <a:spLocks noChangeArrowheads="1"/>
          </p:cNvSpPr>
          <p:nvPr/>
        </p:nvSpPr>
        <p:spPr bwMode="auto">
          <a:xfrm>
            <a:off x="5766506" y="0"/>
            <a:ext cx="302260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Progressive</a:t>
            </a:r>
          </a:p>
        </p:txBody>
      </p:sp>
    </p:spTree>
    <p:extLst>
      <p:ext uri="{BB962C8B-B14F-4D97-AF65-F5344CB8AC3E}">
        <p14:creationId xmlns:p14="http://schemas.microsoft.com/office/powerpoint/2010/main" val="1910382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83"/>
                                        </p:tgtEl>
                                        <p:attrNameLst>
                                          <p:attrName>style.visibility</p:attrName>
                                        </p:attrNameLst>
                                      </p:cBhvr>
                                      <p:to>
                                        <p:strVal val="visible"/>
                                      </p:to>
                                    </p:set>
                                    <p:animEffect transition="in" filter="blinds(horizontal)">
                                      <p:cBhvr>
                                        <p:cTn id="7" dur="500"/>
                                        <p:tgtEl>
                                          <p:spTgt spid="20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4" presetClass="entr" presetSubtype="0" accel="100000" fill="hold" nodeType="clickEffect">
                                  <p:stCondLst>
                                    <p:cond delay="0"/>
                                  </p:stCondLst>
                                  <p:childTnLst>
                                    <p:set>
                                      <p:cBhvr>
                                        <p:cTn id="11" dur="1" fill="hold">
                                          <p:stCondLst>
                                            <p:cond delay="0"/>
                                          </p:stCondLst>
                                        </p:cTn>
                                        <p:tgtEl>
                                          <p:spTgt spid="2075"/>
                                        </p:tgtEl>
                                        <p:attrNameLst>
                                          <p:attrName>style.visibility</p:attrName>
                                        </p:attrNameLst>
                                      </p:cBhvr>
                                      <p:to>
                                        <p:strVal val="visible"/>
                                      </p:to>
                                    </p:set>
                                    <p:anim calcmode="lin" valueType="num">
                                      <p:cBhvr>
                                        <p:cTn id="12" dur="500" fill="hold"/>
                                        <p:tgtEl>
                                          <p:spTgt spid="2075"/>
                                        </p:tgtEl>
                                        <p:attrNameLst>
                                          <p:attrName>ppt_w</p:attrName>
                                        </p:attrNameLst>
                                      </p:cBhvr>
                                      <p:tavLst>
                                        <p:tav tm="0">
                                          <p:val>
                                            <p:strVal val="#ppt_w*0.05"/>
                                          </p:val>
                                        </p:tav>
                                        <p:tav tm="100000">
                                          <p:val>
                                            <p:strVal val="#ppt_w"/>
                                          </p:val>
                                        </p:tav>
                                      </p:tavLst>
                                    </p:anim>
                                    <p:anim calcmode="lin" valueType="num">
                                      <p:cBhvr>
                                        <p:cTn id="13" dur="500" fill="hold"/>
                                        <p:tgtEl>
                                          <p:spTgt spid="2075"/>
                                        </p:tgtEl>
                                        <p:attrNameLst>
                                          <p:attrName>ppt_h</p:attrName>
                                        </p:attrNameLst>
                                      </p:cBhvr>
                                      <p:tavLst>
                                        <p:tav tm="0">
                                          <p:val>
                                            <p:strVal val="#ppt_h"/>
                                          </p:val>
                                        </p:tav>
                                        <p:tav tm="100000">
                                          <p:val>
                                            <p:strVal val="#ppt_h"/>
                                          </p:val>
                                        </p:tav>
                                      </p:tavLst>
                                    </p:anim>
                                    <p:anim calcmode="lin" valueType="num">
                                      <p:cBhvr>
                                        <p:cTn id="14" dur="500" fill="hold"/>
                                        <p:tgtEl>
                                          <p:spTgt spid="2075"/>
                                        </p:tgtEl>
                                        <p:attrNameLst>
                                          <p:attrName>ppt_x</p:attrName>
                                        </p:attrNameLst>
                                      </p:cBhvr>
                                      <p:tavLst>
                                        <p:tav tm="0">
                                          <p:val>
                                            <p:strVal val="#ppt_x-.2"/>
                                          </p:val>
                                        </p:tav>
                                        <p:tav tm="100000">
                                          <p:val>
                                            <p:strVal val="#ppt_x"/>
                                          </p:val>
                                        </p:tav>
                                      </p:tavLst>
                                    </p:anim>
                                    <p:anim calcmode="lin" valueType="num">
                                      <p:cBhvr>
                                        <p:cTn id="15" dur="500" fill="hold"/>
                                        <p:tgtEl>
                                          <p:spTgt spid="2075"/>
                                        </p:tgtEl>
                                        <p:attrNameLst>
                                          <p:attrName>ppt_y</p:attrName>
                                        </p:attrNameLst>
                                      </p:cBhvr>
                                      <p:tavLst>
                                        <p:tav tm="0">
                                          <p:val>
                                            <p:strVal val="#ppt_y"/>
                                          </p:val>
                                        </p:tav>
                                        <p:tav tm="100000">
                                          <p:val>
                                            <p:strVal val="#ppt_y"/>
                                          </p:val>
                                        </p:tav>
                                      </p:tavLst>
                                    </p:anim>
                                    <p:animEffect transition="in" filter="fade">
                                      <p:cBhvr>
                                        <p:cTn id="16" dur="500"/>
                                        <p:tgtEl>
                                          <p:spTgt spid="207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2055">
                                            <p:txEl>
                                              <p:pRg st="0" end="0"/>
                                            </p:txEl>
                                          </p:spTgt>
                                        </p:tgtEl>
                                        <p:attrNameLst>
                                          <p:attrName>style.visibility</p:attrName>
                                        </p:attrNameLst>
                                      </p:cBhvr>
                                      <p:to>
                                        <p:strVal val="visible"/>
                                      </p:to>
                                    </p:set>
                                    <p:anim calcmode="lin" valueType="num">
                                      <p:cBhvr>
                                        <p:cTn id="21" dur="500" fill="hold"/>
                                        <p:tgtEl>
                                          <p:spTgt spid="2055">
                                            <p:txEl>
                                              <p:pRg st="0" end="0"/>
                                            </p:txEl>
                                          </p:spTgt>
                                        </p:tgtEl>
                                        <p:attrNameLst>
                                          <p:attrName>ppt_w</p:attrName>
                                        </p:attrNameLst>
                                      </p:cBhvr>
                                      <p:tavLst>
                                        <p:tav tm="0">
                                          <p:val>
                                            <p:strVal val="#ppt_w*0.05"/>
                                          </p:val>
                                        </p:tav>
                                        <p:tav tm="100000">
                                          <p:val>
                                            <p:strVal val="#ppt_w"/>
                                          </p:val>
                                        </p:tav>
                                      </p:tavLst>
                                    </p:anim>
                                    <p:anim calcmode="lin" valueType="num">
                                      <p:cBhvr>
                                        <p:cTn id="22" dur="500" fill="hold"/>
                                        <p:tgtEl>
                                          <p:spTgt spid="2055">
                                            <p:txEl>
                                              <p:pRg st="0" end="0"/>
                                            </p:txEl>
                                          </p:spTgt>
                                        </p:tgtEl>
                                        <p:attrNameLst>
                                          <p:attrName>ppt_h</p:attrName>
                                        </p:attrNameLst>
                                      </p:cBhvr>
                                      <p:tavLst>
                                        <p:tav tm="0">
                                          <p:val>
                                            <p:strVal val="#ppt_h"/>
                                          </p:val>
                                        </p:tav>
                                        <p:tav tm="100000">
                                          <p:val>
                                            <p:strVal val="#ppt_h"/>
                                          </p:val>
                                        </p:tav>
                                      </p:tavLst>
                                    </p:anim>
                                    <p:anim calcmode="lin" valueType="num">
                                      <p:cBhvr>
                                        <p:cTn id="23" dur="500" fill="hold"/>
                                        <p:tgtEl>
                                          <p:spTgt spid="2055">
                                            <p:txEl>
                                              <p:pRg st="0" end="0"/>
                                            </p:txEl>
                                          </p:spTgt>
                                        </p:tgtEl>
                                        <p:attrNameLst>
                                          <p:attrName>ppt_x</p:attrName>
                                        </p:attrNameLst>
                                      </p:cBhvr>
                                      <p:tavLst>
                                        <p:tav tm="0">
                                          <p:val>
                                            <p:strVal val="#ppt_x-.2"/>
                                          </p:val>
                                        </p:tav>
                                        <p:tav tm="100000">
                                          <p:val>
                                            <p:strVal val="#ppt_x"/>
                                          </p:val>
                                        </p:tav>
                                      </p:tavLst>
                                    </p:anim>
                                    <p:anim calcmode="lin" valueType="num">
                                      <p:cBhvr>
                                        <p:cTn id="24" dur="500" fill="hold"/>
                                        <p:tgtEl>
                                          <p:spTgt spid="2055">
                                            <p:txEl>
                                              <p:pRg st="0" end="0"/>
                                            </p:txEl>
                                          </p:spTgt>
                                        </p:tgtEl>
                                        <p:attrNameLst>
                                          <p:attrName>ppt_y</p:attrName>
                                        </p:attrNameLst>
                                      </p:cBhvr>
                                      <p:tavLst>
                                        <p:tav tm="0">
                                          <p:val>
                                            <p:strVal val="#ppt_y"/>
                                          </p:val>
                                        </p:tav>
                                        <p:tav tm="100000">
                                          <p:val>
                                            <p:strVal val="#ppt_y"/>
                                          </p:val>
                                        </p:tav>
                                      </p:tavLst>
                                    </p:anim>
                                    <p:animEffect transition="in" filter="fade">
                                      <p:cBhvr>
                                        <p:cTn id="25" dur="500"/>
                                        <p:tgtEl>
                                          <p:spTgt spid="2055">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4" presetClass="entr" presetSubtype="0" accel="100000" fill="hold" nodeType="clickEffect">
                                  <p:stCondLst>
                                    <p:cond delay="0"/>
                                  </p:stCondLst>
                                  <p:childTnLst>
                                    <p:set>
                                      <p:cBhvr>
                                        <p:cTn id="29" dur="1" fill="hold">
                                          <p:stCondLst>
                                            <p:cond delay="0"/>
                                          </p:stCondLst>
                                        </p:cTn>
                                        <p:tgtEl>
                                          <p:spTgt spid="2078"/>
                                        </p:tgtEl>
                                        <p:attrNameLst>
                                          <p:attrName>style.visibility</p:attrName>
                                        </p:attrNameLst>
                                      </p:cBhvr>
                                      <p:to>
                                        <p:strVal val="visible"/>
                                      </p:to>
                                    </p:set>
                                    <p:anim calcmode="lin" valueType="num">
                                      <p:cBhvr>
                                        <p:cTn id="30" dur="500" fill="hold"/>
                                        <p:tgtEl>
                                          <p:spTgt spid="2078"/>
                                        </p:tgtEl>
                                        <p:attrNameLst>
                                          <p:attrName>ppt_w</p:attrName>
                                        </p:attrNameLst>
                                      </p:cBhvr>
                                      <p:tavLst>
                                        <p:tav tm="0">
                                          <p:val>
                                            <p:strVal val="#ppt_w*0.05"/>
                                          </p:val>
                                        </p:tav>
                                        <p:tav tm="100000">
                                          <p:val>
                                            <p:strVal val="#ppt_w"/>
                                          </p:val>
                                        </p:tav>
                                      </p:tavLst>
                                    </p:anim>
                                    <p:anim calcmode="lin" valueType="num">
                                      <p:cBhvr>
                                        <p:cTn id="31" dur="500" fill="hold"/>
                                        <p:tgtEl>
                                          <p:spTgt spid="2078"/>
                                        </p:tgtEl>
                                        <p:attrNameLst>
                                          <p:attrName>ppt_h</p:attrName>
                                        </p:attrNameLst>
                                      </p:cBhvr>
                                      <p:tavLst>
                                        <p:tav tm="0">
                                          <p:val>
                                            <p:strVal val="#ppt_h"/>
                                          </p:val>
                                        </p:tav>
                                        <p:tav tm="100000">
                                          <p:val>
                                            <p:strVal val="#ppt_h"/>
                                          </p:val>
                                        </p:tav>
                                      </p:tavLst>
                                    </p:anim>
                                    <p:anim calcmode="lin" valueType="num">
                                      <p:cBhvr>
                                        <p:cTn id="32" dur="500" fill="hold"/>
                                        <p:tgtEl>
                                          <p:spTgt spid="2078"/>
                                        </p:tgtEl>
                                        <p:attrNameLst>
                                          <p:attrName>ppt_x</p:attrName>
                                        </p:attrNameLst>
                                      </p:cBhvr>
                                      <p:tavLst>
                                        <p:tav tm="0">
                                          <p:val>
                                            <p:strVal val="#ppt_x-.2"/>
                                          </p:val>
                                        </p:tav>
                                        <p:tav tm="100000">
                                          <p:val>
                                            <p:strVal val="#ppt_x"/>
                                          </p:val>
                                        </p:tav>
                                      </p:tavLst>
                                    </p:anim>
                                    <p:anim calcmode="lin" valueType="num">
                                      <p:cBhvr>
                                        <p:cTn id="33" dur="500" fill="hold"/>
                                        <p:tgtEl>
                                          <p:spTgt spid="2078"/>
                                        </p:tgtEl>
                                        <p:attrNameLst>
                                          <p:attrName>ppt_y</p:attrName>
                                        </p:attrNameLst>
                                      </p:cBhvr>
                                      <p:tavLst>
                                        <p:tav tm="0">
                                          <p:val>
                                            <p:strVal val="#ppt_y"/>
                                          </p:val>
                                        </p:tav>
                                        <p:tav tm="100000">
                                          <p:val>
                                            <p:strVal val="#ppt_y"/>
                                          </p:val>
                                        </p:tav>
                                      </p:tavLst>
                                    </p:anim>
                                    <p:animEffect transition="in" filter="fade">
                                      <p:cBhvr>
                                        <p:cTn id="34" dur="500"/>
                                        <p:tgtEl>
                                          <p:spTgt spid="207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0" presetClass="entr" presetSubtype="0" fill="hold" nodeType="clickEffect">
                                  <p:stCondLst>
                                    <p:cond delay="0"/>
                                  </p:stCondLst>
                                  <p:childTnLst>
                                    <p:set>
                                      <p:cBhvr>
                                        <p:cTn id="38" dur="1" fill="hold">
                                          <p:stCondLst>
                                            <p:cond delay="0"/>
                                          </p:stCondLst>
                                        </p:cTn>
                                        <p:tgtEl>
                                          <p:spTgt spid="2081"/>
                                        </p:tgtEl>
                                        <p:attrNameLst>
                                          <p:attrName>style.visibility</p:attrName>
                                        </p:attrNameLst>
                                      </p:cBhvr>
                                      <p:to>
                                        <p:strVal val="visible"/>
                                      </p:to>
                                    </p:set>
                                    <p:animEffect transition="in" filter="fade">
                                      <p:cBhvr>
                                        <p:cTn id="39" dur="800" decel="100000"/>
                                        <p:tgtEl>
                                          <p:spTgt spid="2081"/>
                                        </p:tgtEl>
                                      </p:cBhvr>
                                    </p:animEffect>
                                    <p:anim calcmode="lin" valueType="num">
                                      <p:cBhvr>
                                        <p:cTn id="40" dur="800" decel="100000" fill="hold"/>
                                        <p:tgtEl>
                                          <p:spTgt spid="2081"/>
                                        </p:tgtEl>
                                        <p:attrNameLst>
                                          <p:attrName>style.rotation</p:attrName>
                                        </p:attrNameLst>
                                      </p:cBhvr>
                                      <p:tavLst>
                                        <p:tav tm="0">
                                          <p:val>
                                            <p:fltVal val="-90"/>
                                          </p:val>
                                        </p:tav>
                                        <p:tav tm="100000">
                                          <p:val>
                                            <p:fltVal val="0"/>
                                          </p:val>
                                        </p:tav>
                                      </p:tavLst>
                                    </p:anim>
                                    <p:anim calcmode="lin" valueType="num">
                                      <p:cBhvr>
                                        <p:cTn id="41" dur="800" decel="100000" fill="hold"/>
                                        <p:tgtEl>
                                          <p:spTgt spid="2081"/>
                                        </p:tgtEl>
                                        <p:attrNameLst>
                                          <p:attrName>ppt_x</p:attrName>
                                        </p:attrNameLst>
                                      </p:cBhvr>
                                      <p:tavLst>
                                        <p:tav tm="0">
                                          <p:val>
                                            <p:strVal val="#ppt_x+0.4"/>
                                          </p:val>
                                        </p:tav>
                                        <p:tav tm="100000">
                                          <p:val>
                                            <p:strVal val="#ppt_x-0.05"/>
                                          </p:val>
                                        </p:tav>
                                      </p:tavLst>
                                    </p:anim>
                                    <p:anim calcmode="lin" valueType="num">
                                      <p:cBhvr>
                                        <p:cTn id="42" dur="800" decel="100000" fill="hold"/>
                                        <p:tgtEl>
                                          <p:spTgt spid="2081"/>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081"/>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081"/>
                                        </p:tgtEl>
                                        <p:attrNameLst>
                                          <p:attrName>ppt_y</p:attrName>
                                        </p:attrNameLst>
                                      </p:cBhvr>
                                      <p:tavLst>
                                        <p:tav tm="0">
                                          <p:val>
                                            <p:strVal val="#ppt_y+0.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54" presetClass="entr" presetSubtype="0" accel="100000" fill="hold" nodeType="clickEffect">
                                  <p:stCondLst>
                                    <p:cond delay="0"/>
                                  </p:stCondLst>
                                  <p:childTnLst>
                                    <p:set>
                                      <p:cBhvr>
                                        <p:cTn id="48" dur="1" fill="hold">
                                          <p:stCondLst>
                                            <p:cond delay="0"/>
                                          </p:stCondLst>
                                        </p:cTn>
                                        <p:tgtEl>
                                          <p:spTgt spid="2076"/>
                                        </p:tgtEl>
                                        <p:attrNameLst>
                                          <p:attrName>style.visibility</p:attrName>
                                        </p:attrNameLst>
                                      </p:cBhvr>
                                      <p:to>
                                        <p:strVal val="visible"/>
                                      </p:to>
                                    </p:set>
                                    <p:anim calcmode="lin" valueType="num">
                                      <p:cBhvr>
                                        <p:cTn id="49" dur="500" fill="hold"/>
                                        <p:tgtEl>
                                          <p:spTgt spid="2076"/>
                                        </p:tgtEl>
                                        <p:attrNameLst>
                                          <p:attrName>ppt_w</p:attrName>
                                        </p:attrNameLst>
                                      </p:cBhvr>
                                      <p:tavLst>
                                        <p:tav tm="0">
                                          <p:val>
                                            <p:strVal val="#ppt_w*0.05"/>
                                          </p:val>
                                        </p:tav>
                                        <p:tav tm="100000">
                                          <p:val>
                                            <p:strVal val="#ppt_w"/>
                                          </p:val>
                                        </p:tav>
                                      </p:tavLst>
                                    </p:anim>
                                    <p:anim calcmode="lin" valueType="num">
                                      <p:cBhvr>
                                        <p:cTn id="50" dur="500" fill="hold"/>
                                        <p:tgtEl>
                                          <p:spTgt spid="2076"/>
                                        </p:tgtEl>
                                        <p:attrNameLst>
                                          <p:attrName>ppt_h</p:attrName>
                                        </p:attrNameLst>
                                      </p:cBhvr>
                                      <p:tavLst>
                                        <p:tav tm="0">
                                          <p:val>
                                            <p:strVal val="#ppt_h"/>
                                          </p:val>
                                        </p:tav>
                                        <p:tav tm="100000">
                                          <p:val>
                                            <p:strVal val="#ppt_h"/>
                                          </p:val>
                                        </p:tav>
                                      </p:tavLst>
                                    </p:anim>
                                    <p:anim calcmode="lin" valueType="num">
                                      <p:cBhvr>
                                        <p:cTn id="51" dur="500" fill="hold"/>
                                        <p:tgtEl>
                                          <p:spTgt spid="2076"/>
                                        </p:tgtEl>
                                        <p:attrNameLst>
                                          <p:attrName>ppt_x</p:attrName>
                                        </p:attrNameLst>
                                      </p:cBhvr>
                                      <p:tavLst>
                                        <p:tav tm="0">
                                          <p:val>
                                            <p:strVal val="#ppt_x-.2"/>
                                          </p:val>
                                        </p:tav>
                                        <p:tav tm="100000">
                                          <p:val>
                                            <p:strVal val="#ppt_x"/>
                                          </p:val>
                                        </p:tav>
                                      </p:tavLst>
                                    </p:anim>
                                    <p:anim calcmode="lin" valueType="num">
                                      <p:cBhvr>
                                        <p:cTn id="52" dur="500" fill="hold"/>
                                        <p:tgtEl>
                                          <p:spTgt spid="2076"/>
                                        </p:tgtEl>
                                        <p:attrNameLst>
                                          <p:attrName>ppt_y</p:attrName>
                                        </p:attrNameLst>
                                      </p:cBhvr>
                                      <p:tavLst>
                                        <p:tav tm="0">
                                          <p:val>
                                            <p:strVal val="#ppt_y"/>
                                          </p:val>
                                        </p:tav>
                                        <p:tav tm="100000">
                                          <p:val>
                                            <p:strVal val="#ppt_y"/>
                                          </p:val>
                                        </p:tav>
                                      </p:tavLst>
                                    </p:anim>
                                    <p:animEffect transition="in" filter="fade">
                                      <p:cBhvr>
                                        <p:cTn id="53" dur="500"/>
                                        <p:tgtEl>
                                          <p:spTgt spid="207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0" presetClass="entr" presetSubtype="0" fill="hold" grpId="0" nodeType="clickEffect">
                                  <p:stCondLst>
                                    <p:cond delay="0"/>
                                  </p:stCondLst>
                                  <p:childTnLst>
                                    <p:set>
                                      <p:cBhvr>
                                        <p:cTn id="57" dur="1" fill="hold">
                                          <p:stCondLst>
                                            <p:cond delay="0"/>
                                          </p:stCondLst>
                                        </p:cTn>
                                        <p:tgtEl>
                                          <p:spTgt spid="2056"/>
                                        </p:tgtEl>
                                        <p:attrNameLst>
                                          <p:attrName>style.visibility</p:attrName>
                                        </p:attrNameLst>
                                      </p:cBhvr>
                                      <p:to>
                                        <p:strVal val="visible"/>
                                      </p:to>
                                    </p:set>
                                    <p:animEffect transition="in" filter="fade">
                                      <p:cBhvr>
                                        <p:cTn id="58" dur="800" decel="100000"/>
                                        <p:tgtEl>
                                          <p:spTgt spid="2056"/>
                                        </p:tgtEl>
                                      </p:cBhvr>
                                    </p:animEffect>
                                    <p:anim calcmode="lin" valueType="num">
                                      <p:cBhvr>
                                        <p:cTn id="59" dur="800" decel="100000" fill="hold"/>
                                        <p:tgtEl>
                                          <p:spTgt spid="2056"/>
                                        </p:tgtEl>
                                        <p:attrNameLst>
                                          <p:attrName>style.rotation</p:attrName>
                                        </p:attrNameLst>
                                      </p:cBhvr>
                                      <p:tavLst>
                                        <p:tav tm="0">
                                          <p:val>
                                            <p:fltVal val="-90"/>
                                          </p:val>
                                        </p:tav>
                                        <p:tav tm="100000">
                                          <p:val>
                                            <p:fltVal val="0"/>
                                          </p:val>
                                        </p:tav>
                                      </p:tavLst>
                                    </p:anim>
                                    <p:anim calcmode="lin" valueType="num">
                                      <p:cBhvr>
                                        <p:cTn id="60" dur="800" decel="100000" fill="hold"/>
                                        <p:tgtEl>
                                          <p:spTgt spid="2056"/>
                                        </p:tgtEl>
                                        <p:attrNameLst>
                                          <p:attrName>ppt_x</p:attrName>
                                        </p:attrNameLst>
                                      </p:cBhvr>
                                      <p:tavLst>
                                        <p:tav tm="0">
                                          <p:val>
                                            <p:strVal val="#ppt_x+0.4"/>
                                          </p:val>
                                        </p:tav>
                                        <p:tav tm="100000">
                                          <p:val>
                                            <p:strVal val="#ppt_x-0.05"/>
                                          </p:val>
                                        </p:tav>
                                      </p:tavLst>
                                    </p:anim>
                                    <p:anim calcmode="lin" valueType="num">
                                      <p:cBhvr>
                                        <p:cTn id="61" dur="800" decel="100000" fill="hold"/>
                                        <p:tgtEl>
                                          <p:spTgt spid="2056"/>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2056"/>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205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descr="auto0">
            <a:extLst>
              <a:ext uri="{FF2B5EF4-FFF2-40B4-BE49-F238E27FC236}">
                <a16:creationId xmlns:a16="http://schemas.microsoft.com/office/drawing/2014/main" id="{373A1EEC-A105-784D-8BDF-678CBA67552D}"/>
              </a:ext>
            </a:extLst>
          </p:cNvPr>
          <p:cNvPicPr>
            <a:picLocks noChangeAspect="1" noChangeArrowheads="1"/>
          </p:cNvPicPr>
          <p:nvPr/>
        </p:nvPicPr>
        <p:blipFill>
          <a:blip r:embed="rId2">
            <a:lum contrast="36000"/>
            <a:extLst>
              <a:ext uri="{28A0092B-C50C-407E-A947-70E740481C1C}">
                <a14:useLocalDpi xmlns:a14="http://schemas.microsoft.com/office/drawing/2010/main" val="0"/>
              </a:ext>
            </a:extLst>
          </a:blip>
          <a:srcRect/>
          <a:stretch>
            <a:fillRect/>
          </a:stretch>
        </p:blipFill>
        <p:spPr bwMode="auto">
          <a:xfrm>
            <a:off x="1232606" y="1985332"/>
            <a:ext cx="2602794" cy="1792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5" name="Text Box 11">
            <a:extLst>
              <a:ext uri="{FF2B5EF4-FFF2-40B4-BE49-F238E27FC236}">
                <a16:creationId xmlns:a16="http://schemas.microsoft.com/office/drawing/2014/main" id="{5F103A28-E707-894F-B8A7-1C54B5A06A98}"/>
              </a:ext>
            </a:extLst>
          </p:cNvPr>
          <p:cNvSpPr txBox="1">
            <a:spLocks noChangeArrowheads="1"/>
          </p:cNvSpPr>
          <p:nvPr/>
        </p:nvSpPr>
        <p:spPr bwMode="auto">
          <a:xfrm>
            <a:off x="1652412" y="2266951"/>
            <a:ext cx="1694965" cy="295787"/>
          </a:xfrm>
          <a:prstGeom prst="rect">
            <a:avLst/>
          </a:prstGeom>
          <a:noFill/>
          <a:ln w="9525">
            <a:noFill/>
            <a:miter lim="800000"/>
            <a:headEnd/>
            <a:tailEnd/>
          </a:ln>
          <a:effectLst/>
        </p:spPr>
        <p:txBody>
          <a:bodyPr>
            <a:spAutoFit/>
          </a:bodyPr>
          <a:lstStyle/>
          <a:p>
            <a:pPr>
              <a:defRPr/>
            </a:pPr>
            <a:r>
              <a:rPr lang="en-US" sz="1322">
                <a:effectLst>
                  <a:outerShdw blurRad="38100" dist="38100" dir="2700000" algn="tl">
                    <a:srgbClr val="C0C0C0"/>
                  </a:outerShdw>
                </a:effectLst>
                <a:latin typeface="Comic Sans MS" pitchFamily="66" charset="0"/>
                <a:cs typeface="Arial" charset="0"/>
              </a:rPr>
              <a:t>Relief Distribution</a:t>
            </a:r>
          </a:p>
        </p:txBody>
      </p:sp>
      <p:sp>
        <p:nvSpPr>
          <p:cNvPr id="6156" name="Text Box 12">
            <a:extLst>
              <a:ext uri="{FF2B5EF4-FFF2-40B4-BE49-F238E27FC236}">
                <a16:creationId xmlns:a16="http://schemas.microsoft.com/office/drawing/2014/main" id="{1E63499B-0671-0941-812F-6C97BD0EBB4D}"/>
              </a:ext>
            </a:extLst>
          </p:cNvPr>
          <p:cNvSpPr txBox="1">
            <a:spLocks noChangeArrowheads="1"/>
          </p:cNvSpPr>
          <p:nvPr/>
        </p:nvSpPr>
        <p:spPr bwMode="auto">
          <a:xfrm>
            <a:off x="338770" y="3778250"/>
            <a:ext cx="5007930" cy="131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Stress is on emergency response </a:t>
            </a:r>
          </a:p>
          <a:p>
            <a:pPr eaLnBrk="1" hangingPunct="1">
              <a:buFont typeface="Wingdings" pitchFamily="2" charset="2"/>
              <a:buNone/>
            </a:pPr>
            <a:r>
              <a:rPr lang="en-US" altLang="en-US" sz="2644" b="1">
                <a:latin typeface="Arial Narrow" panose="020B0604020202020204" pitchFamily="34" charset="0"/>
                <a:cs typeface="Arial" panose="020B0604020202020204" pitchFamily="34" charset="0"/>
              </a:rPr>
              <a:t>    and recovery.</a:t>
            </a:r>
          </a:p>
          <a:p>
            <a:pPr eaLnBrk="1" hangingPunct="1">
              <a:buFont typeface="Wingdings" pitchFamily="2" charset="2"/>
              <a:buNone/>
            </a:pPr>
            <a:endParaRPr lang="en-US" altLang="en-US" sz="2644" b="1">
              <a:latin typeface="Arial Narrow" panose="020B0604020202020204" pitchFamily="34" charset="0"/>
              <a:cs typeface="Arial" panose="020B0604020202020204" pitchFamily="34" charset="0"/>
            </a:endParaRPr>
          </a:p>
        </p:txBody>
      </p:sp>
      <p:sp>
        <p:nvSpPr>
          <p:cNvPr id="6160" name="Text Box 16">
            <a:extLst>
              <a:ext uri="{FF2B5EF4-FFF2-40B4-BE49-F238E27FC236}">
                <a16:creationId xmlns:a16="http://schemas.microsoft.com/office/drawing/2014/main" id="{C8228A6C-D782-F745-88E0-D59693C25B9B}"/>
              </a:ext>
            </a:extLst>
          </p:cNvPr>
          <p:cNvSpPr txBox="1">
            <a:spLocks noChangeArrowheads="1"/>
          </p:cNvSpPr>
          <p:nvPr/>
        </p:nvSpPr>
        <p:spPr bwMode="auto">
          <a:xfrm>
            <a:off x="5352057" y="3442406"/>
            <a:ext cx="5349541" cy="2126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Stress is on activities before the</a:t>
            </a:r>
          </a:p>
          <a:p>
            <a:pPr eaLnBrk="1" hangingPunct="1">
              <a:buFont typeface="Wingdings" pitchFamily="2" charset="2"/>
              <a:buNone/>
            </a:pPr>
            <a:r>
              <a:rPr lang="en-US" altLang="en-US" sz="2644" b="1">
                <a:latin typeface="Arial Narrow" panose="020B0604020202020204" pitchFamily="34" charset="0"/>
                <a:cs typeface="Arial" panose="020B0604020202020204" pitchFamily="34" charset="0"/>
              </a:rPr>
              <a:t>    disaster -  on prevention, mitigation  </a:t>
            </a:r>
          </a:p>
          <a:p>
            <a:pPr eaLnBrk="1" hangingPunct="1">
              <a:buFont typeface="Wingdings" pitchFamily="2" charset="2"/>
              <a:buNone/>
            </a:pPr>
            <a:r>
              <a:rPr lang="en-US" altLang="en-US" sz="2644" b="1">
                <a:latin typeface="Arial Narrow" panose="020B0604020202020204" pitchFamily="34" charset="0"/>
                <a:cs typeface="Arial" panose="020B0604020202020204" pitchFamily="34" charset="0"/>
              </a:rPr>
              <a:t>    and preparedness</a:t>
            </a:r>
          </a:p>
          <a:p>
            <a:pPr eaLnBrk="1" hangingPunct="1">
              <a:buFont typeface="Wingdings" pitchFamily="2" charset="2"/>
              <a:buNone/>
            </a:pPr>
            <a:endParaRPr lang="en-US" altLang="en-US" sz="2644" b="1">
              <a:latin typeface="Arial Narrow" panose="020B0604020202020204" pitchFamily="34" charset="0"/>
              <a:cs typeface="Arial" panose="020B0604020202020204" pitchFamily="34" charset="0"/>
            </a:endParaRPr>
          </a:p>
          <a:p>
            <a:pPr eaLnBrk="1" hangingPunct="1">
              <a:buFont typeface="Wingdings" pitchFamily="2" charset="2"/>
              <a:buNone/>
            </a:pPr>
            <a:r>
              <a:rPr lang="en-US" altLang="en-US" sz="2644" b="1">
                <a:latin typeface="Arial Narrow" panose="020B0604020202020204" pitchFamily="34" charset="0"/>
                <a:cs typeface="Arial" panose="020B0604020202020204" pitchFamily="34" charset="0"/>
              </a:rPr>
              <a:t>     </a:t>
            </a:r>
          </a:p>
        </p:txBody>
      </p:sp>
      <p:sp>
        <p:nvSpPr>
          <p:cNvPr id="6161" name="Text Box 17">
            <a:extLst>
              <a:ext uri="{FF2B5EF4-FFF2-40B4-BE49-F238E27FC236}">
                <a16:creationId xmlns:a16="http://schemas.microsoft.com/office/drawing/2014/main" id="{C65648FC-4DE1-1548-B634-3930DB7DD7BE}"/>
              </a:ext>
            </a:extLst>
          </p:cNvPr>
          <p:cNvSpPr txBox="1">
            <a:spLocks noChangeArrowheads="1"/>
          </p:cNvSpPr>
          <p:nvPr/>
        </p:nvSpPr>
        <p:spPr bwMode="auto">
          <a:xfrm>
            <a:off x="5502537" y="167923"/>
            <a:ext cx="184731" cy="702628"/>
          </a:xfrm>
          <a:prstGeom prst="rect">
            <a:avLst/>
          </a:prstGeom>
          <a:noFill/>
          <a:ln w="9525">
            <a:noFill/>
            <a:miter lim="800000"/>
            <a:headEnd/>
            <a:tailEnd/>
          </a:ln>
          <a:effectLst/>
        </p:spPr>
        <p:txBody>
          <a:bodyPr wrap="none">
            <a:spAutoFit/>
          </a:bodyPr>
          <a:lstStyle/>
          <a:p>
            <a:pPr>
              <a:defRPr/>
            </a:pPr>
            <a:endParaRPr lang="en-US" sz="3966">
              <a:effectLst>
                <a:outerShdw blurRad="38100" dist="38100" dir="2700000" algn="tl">
                  <a:srgbClr val="C0C0C0"/>
                </a:outerShdw>
              </a:effectLst>
              <a:latin typeface="News Gothic MT" pitchFamily="34" charset="0"/>
              <a:cs typeface="Arial" charset="0"/>
            </a:endParaRPr>
          </a:p>
        </p:txBody>
      </p:sp>
      <p:pic>
        <p:nvPicPr>
          <p:cNvPr id="6162" name="Picture 18" descr="auto0">
            <a:extLst>
              <a:ext uri="{FF2B5EF4-FFF2-40B4-BE49-F238E27FC236}">
                <a16:creationId xmlns:a16="http://schemas.microsoft.com/office/drawing/2014/main" id="{099D0E9F-D457-5B43-BA8D-ACAA47EB5DE7}"/>
              </a:ext>
            </a:extLst>
          </p:cNvPr>
          <p:cNvPicPr>
            <a:picLocks noChangeAspect="1" noChangeArrowheads="1"/>
          </p:cNvPicPr>
          <p:nvPr/>
        </p:nvPicPr>
        <p:blipFill>
          <a:blip r:embed="rId3">
            <a:lum bright="-6000" contrast="18000"/>
            <a:extLst>
              <a:ext uri="{28A0092B-C50C-407E-A947-70E740481C1C}">
                <a14:useLocalDpi xmlns:a14="http://schemas.microsoft.com/office/drawing/2010/main" val="0"/>
              </a:ext>
            </a:extLst>
          </a:blip>
          <a:srcRect/>
          <a:stretch>
            <a:fillRect/>
          </a:stretch>
        </p:blipFill>
        <p:spPr bwMode="auto">
          <a:xfrm>
            <a:off x="7613650" y="1511300"/>
            <a:ext cx="1847144" cy="100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5" name="Picture 21" descr="auto0">
            <a:extLst>
              <a:ext uri="{FF2B5EF4-FFF2-40B4-BE49-F238E27FC236}">
                <a16:creationId xmlns:a16="http://schemas.microsoft.com/office/drawing/2014/main" id="{B679D928-C92D-F24E-85D8-F5DDD9E38E10}"/>
              </a:ext>
            </a:extLst>
          </p:cNvPr>
          <p:cNvPicPr>
            <a:picLocks noChangeAspect="1" noChangeArrowheads="1"/>
          </p:cNvPicPr>
          <p:nvPr/>
        </p:nvPicPr>
        <p:blipFill>
          <a:blip r:embed="rId4">
            <a:lum contrast="18000"/>
            <a:extLst>
              <a:ext uri="{28A0092B-C50C-407E-A947-70E740481C1C}">
                <a14:useLocalDpi xmlns:a14="http://schemas.microsoft.com/office/drawing/2010/main" val="0"/>
              </a:ext>
            </a:extLst>
          </a:blip>
          <a:srcRect/>
          <a:stretch>
            <a:fillRect/>
          </a:stretch>
        </p:blipFill>
        <p:spPr bwMode="auto">
          <a:xfrm>
            <a:off x="1064684" y="496770"/>
            <a:ext cx="3106561" cy="149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6" name="Picture 22" descr="auto0">
            <a:extLst>
              <a:ext uri="{FF2B5EF4-FFF2-40B4-BE49-F238E27FC236}">
                <a16:creationId xmlns:a16="http://schemas.microsoft.com/office/drawing/2014/main" id="{F6BF6C2C-AECE-6546-AF01-DF04CDF8BC35}"/>
              </a:ext>
            </a:extLst>
          </p:cNvPr>
          <p:cNvPicPr>
            <a:picLocks noChangeAspect="1" noChangeArrowheads="1"/>
          </p:cNvPicPr>
          <p:nvPr/>
        </p:nvPicPr>
        <p:blipFill>
          <a:blip r:embed="rId5">
            <a:lum bright="6000" contrast="30000"/>
            <a:extLst>
              <a:ext uri="{28A0092B-C50C-407E-A947-70E740481C1C}">
                <a14:useLocalDpi xmlns:a14="http://schemas.microsoft.com/office/drawing/2010/main" val="0"/>
              </a:ext>
            </a:extLst>
          </a:blip>
          <a:srcRect/>
          <a:stretch>
            <a:fillRect/>
          </a:stretch>
        </p:blipFill>
        <p:spPr bwMode="auto">
          <a:xfrm>
            <a:off x="5682544" y="503767"/>
            <a:ext cx="2518833" cy="976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69" name="Text Box 25">
            <a:extLst>
              <a:ext uri="{FF2B5EF4-FFF2-40B4-BE49-F238E27FC236}">
                <a16:creationId xmlns:a16="http://schemas.microsoft.com/office/drawing/2014/main" id="{AB00E404-8812-9E4E-9FA8-A7799995FA13}"/>
              </a:ext>
            </a:extLst>
          </p:cNvPr>
          <p:cNvSpPr txBox="1">
            <a:spLocks noChangeArrowheads="1"/>
          </p:cNvSpPr>
          <p:nvPr/>
        </p:nvSpPr>
        <p:spPr bwMode="auto">
          <a:xfrm>
            <a:off x="5346701" y="4617861"/>
            <a:ext cx="5007931" cy="17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a:t>
            </a:r>
            <a:r>
              <a:rPr lang="en-US" altLang="en-US" sz="2644" b="1">
                <a:solidFill>
                  <a:srgbClr val="0000FF"/>
                </a:solidFill>
                <a:latin typeface="Arial Narrow" panose="020B0604020202020204" pitchFamily="34" charset="0"/>
                <a:cs typeface="Arial" panose="020B0604020202020204" pitchFamily="34" charset="0"/>
              </a:rPr>
              <a:t>Covers material, organizational</a:t>
            </a:r>
          </a:p>
          <a:p>
            <a:pPr eaLnBrk="1" hangingPunct="1">
              <a:buFont typeface="Wingdings" pitchFamily="2" charset="2"/>
              <a:buNone/>
            </a:pPr>
            <a:r>
              <a:rPr lang="en-US" altLang="en-US" sz="2644" b="1">
                <a:solidFill>
                  <a:srgbClr val="0000FF"/>
                </a:solidFill>
                <a:latin typeface="Arial Narrow" panose="020B0604020202020204" pitchFamily="34" charset="0"/>
                <a:cs typeface="Arial" panose="020B0604020202020204" pitchFamily="34" charset="0"/>
              </a:rPr>
              <a:t>    and attitudinal aspects to reduce </a:t>
            </a:r>
          </a:p>
          <a:p>
            <a:pPr eaLnBrk="1" hangingPunct="1">
              <a:buFont typeface="Wingdings" pitchFamily="2" charset="2"/>
              <a:buNone/>
            </a:pPr>
            <a:r>
              <a:rPr lang="en-US" altLang="en-US" sz="2644" b="1">
                <a:solidFill>
                  <a:srgbClr val="0000FF"/>
                </a:solidFill>
                <a:latin typeface="Arial Narrow" panose="020B0604020202020204" pitchFamily="34" charset="0"/>
                <a:cs typeface="Arial" panose="020B0604020202020204" pitchFamily="34" charset="0"/>
              </a:rPr>
              <a:t>     vulnerabilities</a:t>
            </a:r>
            <a:r>
              <a:rPr lang="en-US" altLang="en-US" sz="2644" b="1">
                <a:latin typeface="Arial Narrow" panose="020B0604020202020204" pitchFamily="34" charset="0"/>
                <a:cs typeface="Arial" panose="020B0604020202020204" pitchFamily="34" charset="0"/>
              </a:rPr>
              <a:t> </a:t>
            </a:r>
          </a:p>
          <a:p>
            <a:pPr eaLnBrk="1" hangingPunct="1">
              <a:buFont typeface="Wingdings" pitchFamily="2" charset="2"/>
              <a:buNone/>
            </a:pPr>
            <a:endParaRPr lang="en-US" altLang="en-US" sz="2644" b="1">
              <a:latin typeface="Arial Narrow" panose="020B0604020202020204" pitchFamily="34" charset="0"/>
              <a:cs typeface="Arial" panose="020B0604020202020204" pitchFamily="34" charset="0"/>
            </a:endParaRPr>
          </a:p>
        </p:txBody>
      </p:sp>
      <p:sp>
        <p:nvSpPr>
          <p:cNvPr id="6170" name="Text Box 26">
            <a:extLst>
              <a:ext uri="{FF2B5EF4-FFF2-40B4-BE49-F238E27FC236}">
                <a16:creationId xmlns:a16="http://schemas.microsoft.com/office/drawing/2014/main" id="{AC6922AF-7380-5E41-B1A9-9ECECEF4A0B0}"/>
              </a:ext>
            </a:extLst>
          </p:cNvPr>
          <p:cNvSpPr txBox="1">
            <a:spLocks noChangeArrowheads="1"/>
          </p:cNvSpPr>
          <p:nvPr/>
        </p:nvSpPr>
        <p:spPr bwMode="auto">
          <a:xfrm>
            <a:off x="338770" y="4953705"/>
            <a:ext cx="5007930" cy="131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a:t>
            </a:r>
            <a:r>
              <a:rPr lang="en-US" altLang="en-US" sz="2644" b="1">
                <a:solidFill>
                  <a:srgbClr val="0000FF"/>
                </a:solidFill>
                <a:latin typeface="Arial Narrow" panose="020B0604020202020204" pitchFamily="34" charset="0"/>
                <a:cs typeface="Arial" panose="020B0604020202020204" pitchFamily="34" charset="0"/>
              </a:rPr>
              <a:t>Focus on physical and  material aid and  technical</a:t>
            </a:r>
            <a:r>
              <a:rPr lang="en-US" altLang="en-US" sz="2644" b="1">
                <a:latin typeface="Arial Narrow" panose="020B0604020202020204" pitchFamily="34" charset="0"/>
                <a:cs typeface="Arial" panose="020B0604020202020204" pitchFamily="34" charset="0"/>
              </a:rPr>
              <a:t> </a:t>
            </a:r>
          </a:p>
          <a:p>
            <a:pPr eaLnBrk="1" hangingPunct="1">
              <a:buFont typeface="Wingdings" pitchFamily="2" charset="2"/>
              <a:buNone/>
            </a:pPr>
            <a:endParaRPr lang="en-US" altLang="en-US" sz="2644" b="1">
              <a:latin typeface="Arial Narrow" panose="020B0604020202020204" pitchFamily="34" charset="0"/>
              <a:cs typeface="Arial" panose="020B0604020202020204" pitchFamily="34" charset="0"/>
            </a:endParaRPr>
          </a:p>
        </p:txBody>
      </p:sp>
      <p:pic>
        <p:nvPicPr>
          <p:cNvPr id="6171" name="Picture 27" descr="auto0">
            <a:extLst>
              <a:ext uri="{FF2B5EF4-FFF2-40B4-BE49-F238E27FC236}">
                <a16:creationId xmlns:a16="http://schemas.microsoft.com/office/drawing/2014/main" id="{C1EFD787-CA3D-2547-82EC-DF59E7D92700}"/>
              </a:ext>
            </a:extLst>
          </p:cNvPr>
          <p:cNvPicPr>
            <a:picLocks noChangeAspect="1" noChangeArrowheads="1"/>
          </p:cNvPicPr>
          <p:nvPr/>
        </p:nvPicPr>
        <p:blipFill>
          <a:blip r:embed="rId6">
            <a:lum contrast="-6000"/>
            <a:extLst>
              <a:ext uri="{28A0092B-C50C-407E-A947-70E740481C1C}">
                <a14:useLocalDpi xmlns:a14="http://schemas.microsoft.com/office/drawing/2010/main" val="0"/>
              </a:ext>
            </a:extLst>
          </a:blip>
          <a:srcRect/>
          <a:stretch>
            <a:fillRect/>
          </a:stretch>
        </p:blipFill>
        <p:spPr bwMode="auto">
          <a:xfrm>
            <a:off x="5346700" y="1679223"/>
            <a:ext cx="1847144" cy="939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2" name="Picture 28" descr="auto0">
            <a:extLst>
              <a:ext uri="{FF2B5EF4-FFF2-40B4-BE49-F238E27FC236}">
                <a16:creationId xmlns:a16="http://schemas.microsoft.com/office/drawing/2014/main" id="{92D050BC-461A-9B49-B258-C92599835AE3}"/>
              </a:ext>
            </a:extLst>
          </p:cNvPr>
          <p:cNvPicPr>
            <a:picLocks noChangeAspect="1" noChangeArrowheads="1"/>
          </p:cNvPicPr>
          <p:nvPr/>
        </p:nvPicPr>
        <p:blipFill>
          <a:blip r:embed="rId7">
            <a:lum contrast="18000"/>
            <a:extLst>
              <a:ext uri="{28A0092B-C50C-407E-A947-70E740481C1C}">
                <a14:useLocalDpi xmlns:a14="http://schemas.microsoft.com/office/drawing/2010/main" val="0"/>
              </a:ext>
            </a:extLst>
          </a:blip>
          <a:srcRect/>
          <a:stretch>
            <a:fillRect/>
          </a:stretch>
        </p:blipFill>
        <p:spPr bwMode="auto">
          <a:xfrm>
            <a:off x="6018389" y="2417380"/>
            <a:ext cx="1259417" cy="88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74" name="Picture 30" descr="auto0">
            <a:extLst>
              <a:ext uri="{FF2B5EF4-FFF2-40B4-BE49-F238E27FC236}">
                <a16:creationId xmlns:a16="http://schemas.microsoft.com/office/drawing/2014/main" id="{A4DEE834-5B58-4941-8B54-BF617880AD39}"/>
              </a:ext>
            </a:extLst>
          </p:cNvPr>
          <p:cNvPicPr>
            <a:picLocks noChangeAspect="1" noChangeArrowheads="1"/>
          </p:cNvPicPr>
          <p:nvPr/>
        </p:nvPicPr>
        <p:blipFill>
          <a:blip r:embed="rId8">
            <a:lum contrast="18000"/>
            <a:extLst>
              <a:ext uri="{28A0092B-C50C-407E-A947-70E740481C1C}">
                <a14:useLocalDpi xmlns:a14="http://schemas.microsoft.com/office/drawing/2010/main" val="0"/>
              </a:ext>
            </a:extLst>
          </a:blip>
          <a:srcRect/>
          <a:stretch>
            <a:fillRect/>
          </a:stretch>
        </p:blipFill>
        <p:spPr bwMode="auto">
          <a:xfrm>
            <a:off x="7613650" y="2266950"/>
            <a:ext cx="1763183" cy="128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5" name="Text Box 31">
            <a:extLst>
              <a:ext uri="{FF2B5EF4-FFF2-40B4-BE49-F238E27FC236}">
                <a16:creationId xmlns:a16="http://schemas.microsoft.com/office/drawing/2014/main" id="{51AC8955-A095-DB4C-929C-E50F654BCC48}"/>
              </a:ext>
            </a:extLst>
          </p:cNvPr>
          <p:cNvSpPr txBox="1">
            <a:spLocks noChangeArrowheads="1"/>
          </p:cNvSpPr>
          <p:nvPr/>
        </p:nvSpPr>
        <p:spPr bwMode="auto">
          <a:xfrm>
            <a:off x="309034" y="5961240"/>
            <a:ext cx="5007931" cy="90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Focus on individual households </a:t>
            </a:r>
          </a:p>
          <a:p>
            <a:pPr eaLnBrk="1" hangingPunct="1">
              <a:buFont typeface="Wingdings" pitchFamily="2" charset="2"/>
              <a:buNone/>
            </a:pPr>
            <a:endParaRPr lang="en-US" altLang="en-US" sz="2644" b="1">
              <a:latin typeface="Arial Narrow" panose="020B0604020202020204" pitchFamily="34" charset="0"/>
              <a:cs typeface="Arial" panose="020B0604020202020204" pitchFamily="34" charset="0"/>
            </a:endParaRPr>
          </a:p>
        </p:txBody>
      </p:sp>
      <p:sp>
        <p:nvSpPr>
          <p:cNvPr id="6176" name="Text Box 32">
            <a:extLst>
              <a:ext uri="{FF2B5EF4-FFF2-40B4-BE49-F238E27FC236}">
                <a16:creationId xmlns:a16="http://schemas.microsoft.com/office/drawing/2014/main" id="{792B88A2-D0B3-D545-A0C2-FE88A6BBEF49}"/>
              </a:ext>
            </a:extLst>
          </p:cNvPr>
          <p:cNvSpPr txBox="1">
            <a:spLocks noChangeArrowheads="1"/>
          </p:cNvSpPr>
          <p:nvPr/>
        </p:nvSpPr>
        <p:spPr bwMode="auto">
          <a:xfrm>
            <a:off x="5346701" y="5793317"/>
            <a:ext cx="5007931" cy="131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Focus on households and</a:t>
            </a:r>
          </a:p>
          <a:p>
            <a:pPr eaLnBrk="1" hangingPunct="1">
              <a:buFont typeface="Wingdings" pitchFamily="2" charset="2"/>
              <a:buNone/>
            </a:pPr>
            <a:r>
              <a:rPr lang="en-US" altLang="en-US" sz="2644" b="1">
                <a:latin typeface="Arial Narrow" panose="020B0604020202020204" pitchFamily="34" charset="0"/>
                <a:cs typeface="Arial" panose="020B0604020202020204" pitchFamily="34" charset="0"/>
              </a:rPr>
              <a:t>    community </a:t>
            </a:r>
          </a:p>
          <a:p>
            <a:pPr eaLnBrk="1" hangingPunct="1">
              <a:buFont typeface="Wingdings" pitchFamily="2" charset="2"/>
              <a:buNone/>
            </a:pPr>
            <a:endParaRPr lang="en-US" altLang="en-US" sz="2644" b="1">
              <a:latin typeface="Arial Narrow" panose="020B0604020202020204" pitchFamily="34" charset="0"/>
              <a:cs typeface="Arial" panose="020B0604020202020204" pitchFamily="34" charset="0"/>
            </a:endParaRPr>
          </a:p>
        </p:txBody>
      </p:sp>
      <p:sp>
        <p:nvSpPr>
          <p:cNvPr id="6177" name="Text Box 33">
            <a:extLst>
              <a:ext uri="{FF2B5EF4-FFF2-40B4-BE49-F238E27FC236}">
                <a16:creationId xmlns:a16="http://schemas.microsoft.com/office/drawing/2014/main" id="{302A5307-093E-3949-A3A3-FC16BE613424}"/>
              </a:ext>
            </a:extLst>
          </p:cNvPr>
          <p:cNvSpPr txBox="1">
            <a:spLocks noChangeArrowheads="1"/>
          </p:cNvSpPr>
          <p:nvPr/>
        </p:nvSpPr>
        <p:spPr bwMode="auto">
          <a:xfrm>
            <a:off x="5346701" y="6548967"/>
            <a:ext cx="5007931" cy="1313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a:t>
            </a:r>
            <a:r>
              <a:rPr lang="en-US" altLang="en-US" sz="2644" b="1">
                <a:solidFill>
                  <a:srgbClr val="0000FF"/>
                </a:solidFill>
                <a:latin typeface="Arial Narrow" panose="020B0604020202020204" pitchFamily="34" charset="0"/>
                <a:cs typeface="Arial" panose="020B0604020202020204" pitchFamily="34" charset="0"/>
              </a:rPr>
              <a:t>Linked to community </a:t>
            </a:r>
          </a:p>
          <a:p>
            <a:pPr eaLnBrk="1" hangingPunct="1">
              <a:buFont typeface="Wingdings" pitchFamily="2" charset="2"/>
              <a:buNone/>
            </a:pPr>
            <a:r>
              <a:rPr lang="en-US" altLang="en-US" sz="2644" b="1">
                <a:solidFill>
                  <a:srgbClr val="0000FF"/>
                </a:solidFill>
                <a:latin typeface="Arial Narrow" panose="020B0604020202020204" pitchFamily="34" charset="0"/>
                <a:cs typeface="Arial" panose="020B0604020202020204" pitchFamily="34" charset="0"/>
              </a:rPr>
              <a:t>   development </a:t>
            </a:r>
          </a:p>
          <a:p>
            <a:pPr eaLnBrk="1" hangingPunct="1">
              <a:buFont typeface="Wingdings" pitchFamily="2" charset="2"/>
              <a:buNone/>
            </a:pPr>
            <a:endParaRPr lang="en-US" altLang="en-US" sz="2644" b="1">
              <a:solidFill>
                <a:srgbClr val="0000FF"/>
              </a:solidFill>
              <a:latin typeface="Arial Narrow" panose="020B0604020202020204" pitchFamily="34" charset="0"/>
              <a:cs typeface="Arial" panose="020B0604020202020204" pitchFamily="34" charset="0"/>
            </a:endParaRPr>
          </a:p>
        </p:txBody>
      </p:sp>
      <p:sp>
        <p:nvSpPr>
          <p:cNvPr id="23570" name="TextBox 17">
            <a:extLst>
              <a:ext uri="{FF2B5EF4-FFF2-40B4-BE49-F238E27FC236}">
                <a16:creationId xmlns:a16="http://schemas.microsoft.com/office/drawing/2014/main" id="{2DF6C599-F758-EE4B-B57C-A32D1DEC73A1}"/>
              </a:ext>
            </a:extLst>
          </p:cNvPr>
          <p:cNvSpPr txBox="1">
            <a:spLocks noChangeArrowheads="1"/>
          </p:cNvSpPr>
          <p:nvPr/>
        </p:nvSpPr>
        <p:spPr bwMode="auto">
          <a:xfrm>
            <a:off x="1904295" y="1"/>
            <a:ext cx="2350911"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Traditional </a:t>
            </a:r>
          </a:p>
        </p:txBody>
      </p:sp>
      <p:sp>
        <p:nvSpPr>
          <p:cNvPr id="23571" name="TextBox 18">
            <a:extLst>
              <a:ext uri="{FF2B5EF4-FFF2-40B4-BE49-F238E27FC236}">
                <a16:creationId xmlns:a16="http://schemas.microsoft.com/office/drawing/2014/main" id="{CECEE18E-4B96-EC46-80AA-126A51DEFD97}"/>
              </a:ext>
            </a:extLst>
          </p:cNvPr>
          <p:cNvSpPr txBox="1">
            <a:spLocks noChangeArrowheads="1"/>
          </p:cNvSpPr>
          <p:nvPr/>
        </p:nvSpPr>
        <p:spPr bwMode="auto">
          <a:xfrm>
            <a:off x="5766506" y="0"/>
            <a:ext cx="302260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Progressive</a:t>
            </a:r>
          </a:p>
        </p:txBody>
      </p:sp>
    </p:spTree>
    <p:extLst>
      <p:ext uri="{BB962C8B-B14F-4D97-AF65-F5344CB8AC3E}">
        <p14:creationId xmlns:p14="http://schemas.microsoft.com/office/powerpoint/2010/main" val="3527018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6165"/>
                                        </p:tgtEl>
                                        <p:attrNameLst>
                                          <p:attrName>style.visibility</p:attrName>
                                        </p:attrNameLst>
                                      </p:cBhvr>
                                      <p:to>
                                        <p:strVal val="visible"/>
                                      </p:to>
                                    </p:set>
                                    <p:anim calcmode="lin" valueType="num">
                                      <p:cBhvr>
                                        <p:cTn id="7" dur="500" fill="hold"/>
                                        <p:tgtEl>
                                          <p:spTgt spid="6165"/>
                                        </p:tgtEl>
                                        <p:attrNameLst>
                                          <p:attrName>ppt_w</p:attrName>
                                        </p:attrNameLst>
                                      </p:cBhvr>
                                      <p:tavLst>
                                        <p:tav tm="0">
                                          <p:val>
                                            <p:strVal val="#ppt_w*0.05"/>
                                          </p:val>
                                        </p:tav>
                                        <p:tav tm="100000">
                                          <p:val>
                                            <p:strVal val="#ppt_w"/>
                                          </p:val>
                                        </p:tav>
                                      </p:tavLst>
                                    </p:anim>
                                    <p:anim calcmode="lin" valueType="num">
                                      <p:cBhvr>
                                        <p:cTn id="8" dur="500" fill="hold"/>
                                        <p:tgtEl>
                                          <p:spTgt spid="6165"/>
                                        </p:tgtEl>
                                        <p:attrNameLst>
                                          <p:attrName>ppt_h</p:attrName>
                                        </p:attrNameLst>
                                      </p:cBhvr>
                                      <p:tavLst>
                                        <p:tav tm="0">
                                          <p:val>
                                            <p:strVal val="#ppt_h"/>
                                          </p:val>
                                        </p:tav>
                                        <p:tav tm="100000">
                                          <p:val>
                                            <p:strVal val="#ppt_h"/>
                                          </p:val>
                                        </p:tav>
                                      </p:tavLst>
                                    </p:anim>
                                    <p:anim calcmode="lin" valueType="num">
                                      <p:cBhvr>
                                        <p:cTn id="9" dur="500" fill="hold"/>
                                        <p:tgtEl>
                                          <p:spTgt spid="6165"/>
                                        </p:tgtEl>
                                        <p:attrNameLst>
                                          <p:attrName>ppt_x</p:attrName>
                                        </p:attrNameLst>
                                      </p:cBhvr>
                                      <p:tavLst>
                                        <p:tav tm="0">
                                          <p:val>
                                            <p:strVal val="#ppt_x-.2"/>
                                          </p:val>
                                        </p:tav>
                                        <p:tav tm="100000">
                                          <p:val>
                                            <p:strVal val="#ppt_x"/>
                                          </p:val>
                                        </p:tav>
                                      </p:tavLst>
                                    </p:anim>
                                    <p:anim calcmode="lin" valueType="num">
                                      <p:cBhvr>
                                        <p:cTn id="10" dur="500" fill="hold"/>
                                        <p:tgtEl>
                                          <p:spTgt spid="6165"/>
                                        </p:tgtEl>
                                        <p:attrNameLst>
                                          <p:attrName>ppt_y</p:attrName>
                                        </p:attrNameLst>
                                      </p:cBhvr>
                                      <p:tavLst>
                                        <p:tav tm="0">
                                          <p:val>
                                            <p:strVal val="#ppt_y"/>
                                          </p:val>
                                        </p:tav>
                                        <p:tav tm="100000">
                                          <p:val>
                                            <p:strVal val="#ppt_y"/>
                                          </p:val>
                                        </p:tav>
                                      </p:tavLst>
                                    </p:anim>
                                    <p:animEffect transition="in" filter="fade">
                                      <p:cBhvr>
                                        <p:cTn id="11" dur="500"/>
                                        <p:tgtEl>
                                          <p:spTgt spid="616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6149"/>
                                        </p:tgtEl>
                                        <p:attrNameLst>
                                          <p:attrName>style.visibility</p:attrName>
                                        </p:attrNameLst>
                                      </p:cBhvr>
                                      <p:to>
                                        <p:strVal val="visible"/>
                                      </p:to>
                                    </p:set>
                                    <p:anim calcmode="lin" valueType="num">
                                      <p:cBhvr>
                                        <p:cTn id="16" dur="500" fill="hold"/>
                                        <p:tgtEl>
                                          <p:spTgt spid="6149"/>
                                        </p:tgtEl>
                                        <p:attrNameLst>
                                          <p:attrName>ppt_w</p:attrName>
                                        </p:attrNameLst>
                                      </p:cBhvr>
                                      <p:tavLst>
                                        <p:tav tm="0">
                                          <p:val>
                                            <p:strVal val="#ppt_w*0.05"/>
                                          </p:val>
                                        </p:tav>
                                        <p:tav tm="100000">
                                          <p:val>
                                            <p:strVal val="#ppt_w"/>
                                          </p:val>
                                        </p:tav>
                                      </p:tavLst>
                                    </p:anim>
                                    <p:anim calcmode="lin" valueType="num">
                                      <p:cBhvr>
                                        <p:cTn id="17" dur="500" fill="hold"/>
                                        <p:tgtEl>
                                          <p:spTgt spid="6149"/>
                                        </p:tgtEl>
                                        <p:attrNameLst>
                                          <p:attrName>ppt_h</p:attrName>
                                        </p:attrNameLst>
                                      </p:cBhvr>
                                      <p:tavLst>
                                        <p:tav tm="0">
                                          <p:val>
                                            <p:strVal val="#ppt_h"/>
                                          </p:val>
                                        </p:tav>
                                        <p:tav tm="100000">
                                          <p:val>
                                            <p:strVal val="#ppt_h"/>
                                          </p:val>
                                        </p:tav>
                                      </p:tavLst>
                                    </p:anim>
                                    <p:anim calcmode="lin" valueType="num">
                                      <p:cBhvr>
                                        <p:cTn id="18" dur="500" fill="hold"/>
                                        <p:tgtEl>
                                          <p:spTgt spid="6149"/>
                                        </p:tgtEl>
                                        <p:attrNameLst>
                                          <p:attrName>ppt_x</p:attrName>
                                        </p:attrNameLst>
                                      </p:cBhvr>
                                      <p:tavLst>
                                        <p:tav tm="0">
                                          <p:val>
                                            <p:strVal val="#ppt_x-.2"/>
                                          </p:val>
                                        </p:tav>
                                        <p:tav tm="100000">
                                          <p:val>
                                            <p:strVal val="#ppt_x"/>
                                          </p:val>
                                        </p:tav>
                                      </p:tavLst>
                                    </p:anim>
                                    <p:anim calcmode="lin" valueType="num">
                                      <p:cBhvr>
                                        <p:cTn id="19" dur="500" fill="hold"/>
                                        <p:tgtEl>
                                          <p:spTgt spid="6149"/>
                                        </p:tgtEl>
                                        <p:attrNameLst>
                                          <p:attrName>ppt_y</p:attrName>
                                        </p:attrNameLst>
                                      </p:cBhvr>
                                      <p:tavLst>
                                        <p:tav tm="0">
                                          <p:val>
                                            <p:strVal val="#ppt_y"/>
                                          </p:val>
                                        </p:tav>
                                        <p:tav tm="100000">
                                          <p:val>
                                            <p:strVal val="#ppt_y"/>
                                          </p:val>
                                        </p:tav>
                                      </p:tavLst>
                                    </p:anim>
                                    <p:animEffect transition="in" filter="fade">
                                      <p:cBhvr>
                                        <p:cTn id="20" dur="500"/>
                                        <p:tgtEl>
                                          <p:spTgt spid="614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6156">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156">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6170">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6175">
                                            <p:txEl>
                                              <p:pRg st="0" end="0"/>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6166"/>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617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6172"/>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6162"/>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6174"/>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6160"/>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169"/>
                                        </p:tgtEl>
                                        <p:attrNameLst>
                                          <p:attrName>style.visibility</p:attrName>
                                        </p:attrNameLst>
                                      </p:cBhvr>
                                      <p:to>
                                        <p:strVal val="visible"/>
                                      </p:to>
                                    </p:se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176"/>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61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0" grpId="0"/>
      <p:bldP spid="6169" grpId="0"/>
      <p:bldP spid="6176" grpId="0"/>
      <p:bldP spid="61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descr="auto0">
            <a:extLst>
              <a:ext uri="{FF2B5EF4-FFF2-40B4-BE49-F238E27FC236}">
                <a16:creationId xmlns:a16="http://schemas.microsoft.com/office/drawing/2014/main" id="{16609DB3-4624-224F-9E0F-F1C28A0A9325}"/>
              </a:ext>
            </a:extLst>
          </p:cNvPr>
          <p:cNvPicPr>
            <a:picLocks noChangeAspect="1" noChangeArrowheads="1"/>
          </p:cNvPicPr>
          <p:nvPr/>
        </p:nvPicPr>
        <p:blipFill>
          <a:blip r:embed="rId3">
            <a:lum contrast="42000"/>
            <a:extLst>
              <a:ext uri="{28A0092B-C50C-407E-A947-70E740481C1C}">
                <a14:useLocalDpi xmlns:a14="http://schemas.microsoft.com/office/drawing/2010/main" val="0"/>
              </a:ext>
            </a:extLst>
          </a:blip>
          <a:srcRect/>
          <a:stretch>
            <a:fillRect/>
          </a:stretch>
        </p:blipFill>
        <p:spPr bwMode="auto">
          <a:xfrm>
            <a:off x="812800" y="587727"/>
            <a:ext cx="3274483" cy="2015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 Box 6">
            <a:extLst>
              <a:ext uri="{FF2B5EF4-FFF2-40B4-BE49-F238E27FC236}">
                <a16:creationId xmlns:a16="http://schemas.microsoft.com/office/drawing/2014/main" id="{9E6C4F3F-A7D5-A441-AFC5-C826E1E78B57}"/>
              </a:ext>
            </a:extLst>
          </p:cNvPr>
          <p:cNvSpPr txBox="1">
            <a:spLocks noChangeArrowheads="1"/>
          </p:cNvSpPr>
          <p:nvPr/>
        </p:nvSpPr>
        <p:spPr bwMode="auto">
          <a:xfrm>
            <a:off x="332459" y="2770717"/>
            <a:ext cx="5186035" cy="341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203" b="1">
                <a:latin typeface="Arial Narrow" panose="020B0604020202020204" pitchFamily="34" charset="0"/>
                <a:cs typeface="Arial" panose="020B0604020202020204" pitchFamily="34" charset="0"/>
              </a:rPr>
              <a:t>  </a:t>
            </a:r>
            <a:r>
              <a:rPr lang="en-US" altLang="en-US" sz="3085" b="1">
                <a:latin typeface="Arial Narrow" panose="020B0604020202020204" pitchFamily="34" charset="0"/>
                <a:cs typeface="Arial" panose="020B0604020202020204" pitchFamily="34" charset="0"/>
              </a:rPr>
              <a:t>People affected by disasters </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are helpless victims and </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passive recipients of external </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aid.</a:t>
            </a:r>
          </a:p>
          <a:p>
            <a:pPr eaLnBrk="1" hangingPunct="1">
              <a:buFont typeface="Arial" panose="020B0604020202020204" pitchFamily="34" charset="0"/>
              <a:buChar char="•"/>
            </a:pPr>
            <a:r>
              <a:rPr lang="en-US" altLang="en-US" sz="3085" b="1">
                <a:latin typeface="Arial Narrow" panose="020B0604020202020204" pitchFamily="34" charset="0"/>
                <a:cs typeface="Arial" panose="020B0604020202020204" pitchFamily="34" charset="0"/>
              </a:rPr>
              <a:t>   </a:t>
            </a:r>
            <a:r>
              <a:rPr lang="en-US" altLang="en-US" sz="3085" b="1">
                <a:solidFill>
                  <a:srgbClr val="0000FF"/>
                </a:solidFill>
                <a:latin typeface="Arial Narrow" panose="020B0604020202020204" pitchFamily="34" charset="0"/>
                <a:cs typeface="Arial" panose="020B0604020202020204" pitchFamily="34" charset="0"/>
              </a:rPr>
              <a:t>Women as disaster victims</a:t>
            </a:r>
          </a:p>
          <a:p>
            <a:pPr eaLnBrk="1" hangingPunct="1">
              <a:buFont typeface="Arial" panose="020B0604020202020204" pitchFamily="34" charset="0"/>
              <a:buChar char="•"/>
            </a:pPr>
            <a:r>
              <a:rPr lang="en-US" altLang="en-US" sz="3085" b="1">
                <a:latin typeface="Arial Narrow" panose="020B0604020202020204" pitchFamily="34" charset="0"/>
                <a:cs typeface="Arial" panose="020B0604020202020204" pitchFamily="34" charset="0"/>
              </a:rPr>
              <a:t>   Adults act on behalf of </a:t>
            </a:r>
          </a:p>
          <a:p>
            <a:pPr eaLnBrk="1" hangingPunct="1"/>
            <a:r>
              <a:rPr lang="en-US" altLang="en-US" sz="3085" b="1">
                <a:latin typeface="Arial Narrow" panose="020B0604020202020204" pitchFamily="34" charset="0"/>
                <a:cs typeface="Arial" panose="020B0604020202020204" pitchFamily="34" charset="0"/>
              </a:rPr>
              <a:t>    children</a:t>
            </a:r>
          </a:p>
        </p:txBody>
      </p:sp>
      <p:pic>
        <p:nvPicPr>
          <p:cNvPr id="3079" name="Picture 7" descr="auto0">
            <a:extLst>
              <a:ext uri="{FF2B5EF4-FFF2-40B4-BE49-F238E27FC236}">
                <a16:creationId xmlns:a16="http://schemas.microsoft.com/office/drawing/2014/main" id="{57CA4ACE-FFC8-AB4F-99FE-868DB5ADBB12}"/>
              </a:ext>
            </a:extLst>
          </p:cNvPr>
          <p:cNvPicPr>
            <a:picLocks noChangeAspect="1" noChangeArrowheads="1"/>
          </p:cNvPicPr>
          <p:nvPr/>
        </p:nvPicPr>
        <p:blipFill>
          <a:blip r:embed="rId4">
            <a:lum contrast="30000"/>
            <a:extLst>
              <a:ext uri="{28A0092B-C50C-407E-A947-70E740481C1C}">
                <a14:useLocalDpi xmlns:a14="http://schemas.microsoft.com/office/drawing/2010/main" val="0"/>
              </a:ext>
            </a:extLst>
          </a:blip>
          <a:srcRect/>
          <a:stretch>
            <a:fillRect/>
          </a:stretch>
        </p:blipFill>
        <p:spPr bwMode="auto">
          <a:xfrm>
            <a:off x="5598584" y="671690"/>
            <a:ext cx="3358444" cy="184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6" name="Text Box 14">
            <a:extLst>
              <a:ext uri="{FF2B5EF4-FFF2-40B4-BE49-F238E27FC236}">
                <a16:creationId xmlns:a16="http://schemas.microsoft.com/office/drawing/2014/main" id="{FE409195-6370-0F44-96D0-19B28ACF0958}"/>
              </a:ext>
            </a:extLst>
          </p:cNvPr>
          <p:cNvSpPr txBox="1">
            <a:spLocks noChangeArrowheads="1"/>
          </p:cNvSpPr>
          <p:nvPr/>
        </p:nvSpPr>
        <p:spPr bwMode="auto">
          <a:xfrm>
            <a:off x="5502537" y="167923"/>
            <a:ext cx="184731" cy="702628"/>
          </a:xfrm>
          <a:prstGeom prst="rect">
            <a:avLst/>
          </a:prstGeom>
          <a:noFill/>
          <a:ln w="9525">
            <a:noFill/>
            <a:miter lim="800000"/>
            <a:headEnd/>
            <a:tailEnd/>
          </a:ln>
          <a:effectLst/>
        </p:spPr>
        <p:txBody>
          <a:bodyPr wrap="none">
            <a:spAutoFit/>
          </a:bodyPr>
          <a:lstStyle/>
          <a:p>
            <a:pPr>
              <a:defRPr/>
            </a:pPr>
            <a:endParaRPr lang="en-US" sz="3966">
              <a:effectLst>
                <a:outerShdw blurRad="38100" dist="38100" dir="2700000" algn="tl">
                  <a:srgbClr val="C0C0C0"/>
                </a:outerShdw>
              </a:effectLst>
              <a:latin typeface="News Gothic MT" pitchFamily="34" charset="0"/>
              <a:cs typeface="Arial" charset="0"/>
            </a:endParaRPr>
          </a:p>
        </p:txBody>
      </p:sp>
      <p:sp>
        <p:nvSpPr>
          <p:cNvPr id="3089" name="Text Box 17">
            <a:extLst>
              <a:ext uri="{FF2B5EF4-FFF2-40B4-BE49-F238E27FC236}">
                <a16:creationId xmlns:a16="http://schemas.microsoft.com/office/drawing/2014/main" id="{E102CDE1-AA40-5E49-B9A7-DA5B5AC5A9E0}"/>
              </a:ext>
            </a:extLst>
          </p:cNvPr>
          <p:cNvSpPr txBox="1">
            <a:spLocks noChangeArrowheads="1"/>
          </p:cNvSpPr>
          <p:nvPr/>
        </p:nvSpPr>
        <p:spPr bwMode="auto">
          <a:xfrm>
            <a:off x="5347700" y="2770717"/>
            <a:ext cx="5166799" cy="483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203" b="1">
                <a:latin typeface="Arial Narrow" panose="020B0604020202020204" pitchFamily="34" charset="0"/>
                <a:cs typeface="Arial" panose="020B0604020202020204" pitchFamily="34" charset="0"/>
              </a:rPr>
              <a:t>  </a:t>
            </a:r>
            <a:r>
              <a:rPr lang="en-US" altLang="en-US" sz="3085" b="1">
                <a:latin typeface="Arial Narrow" panose="020B0604020202020204" pitchFamily="34" charset="0"/>
                <a:cs typeface="Arial" panose="020B0604020202020204" pitchFamily="34" charset="0"/>
              </a:rPr>
              <a:t>People affected by disasters</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are  active actors in reducing</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vulnerabilities and rebuilding</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lives  </a:t>
            </a:r>
          </a:p>
          <a:p>
            <a:pPr eaLnBrk="1" hangingPunct="1">
              <a:buFont typeface="Wingdings" pitchFamily="2" charset="2"/>
              <a:buChar char="l"/>
            </a:pPr>
            <a:r>
              <a:rPr lang="en-US" altLang="en-US" sz="2203" b="1">
                <a:latin typeface="Arial Narrow" panose="020B0604020202020204" pitchFamily="34" charset="0"/>
                <a:cs typeface="Arial" panose="020B0604020202020204" pitchFamily="34" charset="0"/>
              </a:rPr>
              <a:t>  </a:t>
            </a:r>
            <a:r>
              <a:rPr lang="en-US" altLang="en-US" sz="3085" b="1">
                <a:solidFill>
                  <a:srgbClr val="0000FF"/>
                </a:solidFill>
                <a:latin typeface="Arial Narrow" panose="020B0604020202020204" pitchFamily="34" charset="0"/>
                <a:cs typeface="Arial" panose="020B0604020202020204" pitchFamily="34" charset="0"/>
              </a:rPr>
              <a:t>People’s existing capacities</a:t>
            </a:r>
          </a:p>
          <a:p>
            <a:pPr eaLnBrk="1" hangingPunct="1">
              <a:buFont typeface="Wingdings" pitchFamily="2" charset="2"/>
              <a:buNone/>
            </a:pPr>
            <a:r>
              <a:rPr lang="en-US" altLang="en-US" sz="3085" b="1">
                <a:solidFill>
                  <a:srgbClr val="0000FF"/>
                </a:solidFill>
                <a:latin typeface="Arial Narrow" panose="020B0604020202020204" pitchFamily="34" charset="0"/>
                <a:cs typeface="Arial" panose="020B0604020202020204" pitchFamily="34" charset="0"/>
              </a:rPr>
              <a:t>    are recognized and further</a:t>
            </a:r>
          </a:p>
          <a:p>
            <a:pPr eaLnBrk="1" hangingPunct="1">
              <a:buFont typeface="Wingdings" pitchFamily="2" charset="2"/>
              <a:buNone/>
            </a:pPr>
            <a:r>
              <a:rPr lang="en-US" altLang="en-US" sz="3085" b="1">
                <a:solidFill>
                  <a:srgbClr val="0000FF"/>
                </a:solidFill>
                <a:latin typeface="Arial Narrow" panose="020B0604020202020204" pitchFamily="34" charset="0"/>
                <a:cs typeface="Arial" panose="020B0604020202020204" pitchFamily="34" charset="0"/>
              </a:rPr>
              <a:t>    strengthened</a:t>
            </a:r>
            <a:r>
              <a:rPr lang="en-US" altLang="en-US" sz="3085" b="1">
                <a:latin typeface="Arial Narrow" panose="020B0604020202020204" pitchFamily="34" charset="0"/>
                <a:cs typeface="Arial" panose="020B0604020202020204" pitchFamily="34" charset="0"/>
              </a:rPr>
              <a:t>.</a:t>
            </a:r>
          </a:p>
          <a:p>
            <a:pPr eaLnBrk="1" hangingPunct="1">
              <a:buFont typeface="Arial" panose="020B0604020202020204" pitchFamily="34" charset="0"/>
              <a:buChar char="•"/>
            </a:pPr>
            <a:r>
              <a:rPr lang="en-US" altLang="en-US" sz="3085" b="1">
                <a:latin typeface="Arial Narrow" panose="020B0604020202020204" pitchFamily="34" charset="0"/>
                <a:cs typeface="Arial" panose="020B0604020202020204" pitchFamily="34" charset="0"/>
              </a:rPr>
              <a:t>  Recognizes capacities of </a:t>
            </a:r>
          </a:p>
          <a:p>
            <a:pPr eaLnBrk="1" hangingPunct="1"/>
            <a:r>
              <a:rPr lang="en-US" altLang="en-US" sz="3085" b="1">
                <a:latin typeface="Arial Narrow" panose="020B0604020202020204" pitchFamily="34" charset="0"/>
                <a:cs typeface="Arial" panose="020B0604020202020204" pitchFamily="34" charset="0"/>
              </a:rPr>
              <a:t>    women; women DR managers</a:t>
            </a:r>
          </a:p>
          <a:p>
            <a:pPr eaLnBrk="1" hangingPunct="1">
              <a:buFont typeface="Arial" panose="020B0604020202020204" pitchFamily="34" charset="0"/>
              <a:buChar char="•"/>
            </a:pPr>
            <a:r>
              <a:rPr lang="en-US" altLang="en-US" sz="3085" b="1">
                <a:latin typeface="Arial Narrow" panose="020B0604020202020204" pitchFamily="34" charset="0"/>
                <a:cs typeface="Arial" panose="020B0604020202020204" pitchFamily="34" charset="0"/>
              </a:rPr>
              <a:t>  Voices of children solicited. </a:t>
            </a:r>
          </a:p>
        </p:txBody>
      </p:sp>
      <p:sp>
        <p:nvSpPr>
          <p:cNvPr id="24583" name="TextBox 6">
            <a:extLst>
              <a:ext uri="{FF2B5EF4-FFF2-40B4-BE49-F238E27FC236}">
                <a16:creationId xmlns:a16="http://schemas.microsoft.com/office/drawing/2014/main" id="{EAF2C5EB-7755-154D-8191-FFCC0B58A842}"/>
              </a:ext>
            </a:extLst>
          </p:cNvPr>
          <p:cNvSpPr txBox="1">
            <a:spLocks noChangeArrowheads="1"/>
          </p:cNvSpPr>
          <p:nvPr/>
        </p:nvSpPr>
        <p:spPr bwMode="auto">
          <a:xfrm>
            <a:off x="1904295" y="1"/>
            <a:ext cx="2350911"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Traditional </a:t>
            </a:r>
          </a:p>
        </p:txBody>
      </p:sp>
      <p:sp>
        <p:nvSpPr>
          <p:cNvPr id="24584" name="TextBox 7">
            <a:extLst>
              <a:ext uri="{FF2B5EF4-FFF2-40B4-BE49-F238E27FC236}">
                <a16:creationId xmlns:a16="http://schemas.microsoft.com/office/drawing/2014/main" id="{422426FB-E371-0145-A66A-F1DE3A2454DF}"/>
              </a:ext>
            </a:extLst>
          </p:cNvPr>
          <p:cNvSpPr txBox="1">
            <a:spLocks noChangeArrowheads="1"/>
          </p:cNvSpPr>
          <p:nvPr/>
        </p:nvSpPr>
        <p:spPr bwMode="auto">
          <a:xfrm>
            <a:off x="5934428" y="80463"/>
            <a:ext cx="302260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Progressive</a:t>
            </a:r>
          </a:p>
        </p:txBody>
      </p:sp>
    </p:spTree>
    <p:extLst>
      <p:ext uri="{BB962C8B-B14F-4D97-AF65-F5344CB8AC3E}">
        <p14:creationId xmlns:p14="http://schemas.microsoft.com/office/powerpoint/2010/main" val="2248661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p:cTn id="7" dur="500" fill="hold"/>
                                        <p:tgtEl>
                                          <p:spTgt spid="3077"/>
                                        </p:tgtEl>
                                        <p:attrNameLst>
                                          <p:attrName>ppt_w</p:attrName>
                                        </p:attrNameLst>
                                      </p:cBhvr>
                                      <p:tavLst>
                                        <p:tav tm="0">
                                          <p:val>
                                            <p:strVal val="#ppt_w*0.05"/>
                                          </p:val>
                                        </p:tav>
                                        <p:tav tm="100000">
                                          <p:val>
                                            <p:strVal val="#ppt_w"/>
                                          </p:val>
                                        </p:tav>
                                      </p:tavLst>
                                    </p:anim>
                                    <p:anim calcmode="lin" valueType="num">
                                      <p:cBhvr>
                                        <p:cTn id="8" dur="500" fill="hold"/>
                                        <p:tgtEl>
                                          <p:spTgt spid="3077"/>
                                        </p:tgtEl>
                                        <p:attrNameLst>
                                          <p:attrName>ppt_h</p:attrName>
                                        </p:attrNameLst>
                                      </p:cBhvr>
                                      <p:tavLst>
                                        <p:tav tm="0">
                                          <p:val>
                                            <p:strVal val="#ppt_h"/>
                                          </p:val>
                                        </p:tav>
                                        <p:tav tm="100000">
                                          <p:val>
                                            <p:strVal val="#ppt_h"/>
                                          </p:val>
                                        </p:tav>
                                      </p:tavLst>
                                    </p:anim>
                                    <p:anim calcmode="lin" valueType="num">
                                      <p:cBhvr>
                                        <p:cTn id="9" dur="500" fill="hold"/>
                                        <p:tgtEl>
                                          <p:spTgt spid="3077"/>
                                        </p:tgtEl>
                                        <p:attrNameLst>
                                          <p:attrName>ppt_x</p:attrName>
                                        </p:attrNameLst>
                                      </p:cBhvr>
                                      <p:tavLst>
                                        <p:tav tm="0">
                                          <p:val>
                                            <p:strVal val="#ppt_x-.2"/>
                                          </p:val>
                                        </p:tav>
                                        <p:tav tm="100000">
                                          <p:val>
                                            <p:strVal val="#ppt_x"/>
                                          </p:val>
                                        </p:tav>
                                      </p:tavLst>
                                    </p:anim>
                                    <p:anim calcmode="lin" valueType="num">
                                      <p:cBhvr>
                                        <p:cTn id="10" dur="500" fill="hold"/>
                                        <p:tgtEl>
                                          <p:spTgt spid="3077"/>
                                        </p:tgtEl>
                                        <p:attrNameLst>
                                          <p:attrName>ppt_y</p:attrName>
                                        </p:attrNameLst>
                                      </p:cBhvr>
                                      <p:tavLst>
                                        <p:tav tm="0">
                                          <p:val>
                                            <p:strVal val="#ppt_y"/>
                                          </p:val>
                                        </p:tav>
                                        <p:tav tm="100000">
                                          <p:val>
                                            <p:strVal val="#ppt_y"/>
                                          </p:val>
                                        </p:tav>
                                      </p:tavLst>
                                    </p:anim>
                                    <p:animEffect transition="in" filter="fade">
                                      <p:cBhvr>
                                        <p:cTn id="11" dur="500"/>
                                        <p:tgtEl>
                                          <p:spTgt spid="307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6" fill="hold" grpId="0" nodeType="clickEffect">
                                  <p:stCondLst>
                                    <p:cond delay="0"/>
                                  </p:stCondLst>
                                  <p:childTnLst>
                                    <p:set>
                                      <p:cBhvr>
                                        <p:cTn id="15" dur="1" fill="hold">
                                          <p:stCondLst>
                                            <p:cond delay="0"/>
                                          </p:stCondLst>
                                        </p:cTn>
                                        <p:tgtEl>
                                          <p:spTgt spid="3078"/>
                                        </p:tgtEl>
                                        <p:attrNameLst>
                                          <p:attrName>style.visibility</p:attrName>
                                        </p:attrNameLst>
                                      </p:cBhvr>
                                      <p:to>
                                        <p:strVal val="visible"/>
                                      </p:to>
                                    </p:set>
                                    <p:animEffect transition="in" filter="barn(inHorizontal)">
                                      <p:cBhvr>
                                        <p:cTn id="16" dur="500"/>
                                        <p:tgtEl>
                                          <p:spTgt spid="3078"/>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3079"/>
                                        </p:tgtEl>
                                        <p:attrNameLst>
                                          <p:attrName>style.visibility</p:attrName>
                                        </p:attrNameLst>
                                      </p:cBhvr>
                                      <p:to>
                                        <p:strVal val="visible"/>
                                      </p:to>
                                    </p:set>
                                    <p:anim calcmode="lin" valueType="num">
                                      <p:cBhvr>
                                        <p:cTn id="21" dur="500" fill="hold"/>
                                        <p:tgtEl>
                                          <p:spTgt spid="3079"/>
                                        </p:tgtEl>
                                        <p:attrNameLst>
                                          <p:attrName>ppt_w</p:attrName>
                                        </p:attrNameLst>
                                      </p:cBhvr>
                                      <p:tavLst>
                                        <p:tav tm="0">
                                          <p:val>
                                            <p:strVal val="#ppt_w*0.05"/>
                                          </p:val>
                                        </p:tav>
                                        <p:tav tm="100000">
                                          <p:val>
                                            <p:strVal val="#ppt_w"/>
                                          </p:val>
                                        </p:tav>
                                      </p:tavLst>
                                    </p:anim>
                                    <p:anim calcmode="lin" valueType="num">
                                      <p:cBhvr>
                                        <p:cTn id="22" dur="500" fill="hold"/>
                                        <p:tgtEl>
                                          <p:spTgt spid="3079"/>
                                        </p:tgtEl>
                                        <p:attrNameLst>
                                          <p:attrName>ppt_h</p:attrName>
                                        </p:attrNameLst>
                                      </p:cBhvr>
                                      <p:tavLst>
                                        <p:tav tm="0">
                                          <p:val>
                                            <p:strVal val="#ppt_h"/>
                                          </p:val>
                                        </p:tav>
                                        <p:tav tm="100000">
                                          <p:val>
                                            <p:strVal val="#ppt_h"/>
                                          </p:val>
                                        </p:tav>
                                      </p:tavLst>
                                    </p:anim>
                                    <p:anim calcmode="lin" valueType="num">
                                      <p:cBhvr>
                                        <p:cTn id="23" dur="500" fill="hold"/>
                                        <p:tgtEl>
                                          <p:spTgt spid="3079"/>
                                        </p:tgtEl>
                                        <p:attrNameLst>
                                          <p:attrName>ppt_x</p:attrName>
                                        </p:attrNameLst>
                                      </p:cBhvr>
                                      <p:tavLst>
                                        <p:tav tm="0">
                                          <p:val>
                                            <p:strVal val="#ppt_x-.2"/>
                                          </p:val>
                                        </p:tav>
                                        <p:tav tm="100000">
                                          <p:val>
                                            <p:strVal val="#ppt_x"/>
                                          </p:val>
                                        </p:tav>
                                      </p:tavLst>
                                    </p:anim>
                                    <p:anim calcmode="lin" valueType="num">
                                      <p:cBhvr>
                                        <p:cTn id="24" dur="500" fill="hold"/>
                                        <p:tgtEl>
                                          <p:spTgt spid="3079"/>
                                        </p:tgtEl>
                                        <p:attrNameLst>
                                          <p:attrName>ppt_y</p:attrName>
                                        </p:attrNameLst>
                                      </p:cBhvr>
                                      <p:tavLst>
                                        <p:tav tm="0">
                                          <p:val>
                                            <p:strVal val="#ppt_y"/>
                                          </p:val>
                                        </p:tav>
                                        <p:tav tm="100000">
                                          <p:val>
                                            <p:strVal val="#ppt_y"/>
                                          </p:val>
                                        </p:tav>
                                      </p:tavLst>
                                    </p:anim>
                                    <p:animEffect transition="in" filter="fade">
                                      <p:cBhvr>
                                        <p:cTn id="25" dur="500"/>
                                        <p:tgtEl>
                                          <p:spTgt spid="307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4" presetClass="entr" presetSubtype="0" accel="100000" fill="hold" grpId="0" nodeType="clickEffect">
                                  <p:stCondLst>
                                    <p:cond delay="0"/>
                                  </p:stCondLst>
                                  <p:childTnLst>
                                    <p:set>
                                      <p:cBhvr>
                                        <p:cTn id="29" dur="1" fill="hold">
                                          <p:stCondLst>
                                            <p:cond delay="0"/>
                                          </p:stCondLst>
                                        </p:cTn>
                                        <p:tgtEl>
                                          <p:spTgt spid="3089"/>
                                        </p:tgtEl>
                                        <p:attrNameLst>
                                          <p:attrName>style.visibility</p:attrName>
                                        </p:attrNameLst>
                                      </p:cBhvr>
                                      <p:to>
                                        <p:strVal val="visible"/>
                                      </p:to>
                                    </p:set>
                                    <p:anim calcmode="lin" valueType="num">
                                      <p:cBhvr>
                                        <p:cTn id="30" dur="500" fill="hold"/>
                                        <p:tgtEl>
                                          <p:spTgt spid="3089"/>
                                        </p:tgtEl>
                                        <p:attrNameLst>
                                          <p:attrName>ppt_w</p:attrName>
                                        </p:attrNameLst>
                                      </p:cBhvr>
                                      <p:tavLst>
                                        <p:tav tm="0">
                                          <p:val>
                                            <p:strVal val="#ppt_w*0.05"/>
                                          </p:val>
                                        </p:tav>
                                        <p:tav tm="100000">
                                          <p:val>
                                            <p:strVal val="#ppt_w"/>
                                          </p:val>
                                        </p:tav>
                                      </p:tavLst>
                                    </p:anim>
                                    <p:anim calcmode="lin" valueType="num">
                                      <p:cBhvr>
                                        <p:cTn id="31" dur="500" fill="hold"/>
                                        <p:tgtEl>
                                          <p:spTgt spid="3089"/>
                                        </p:tgtEl>
                                        <p:attrNameLst>
                                          <p:attrName>ppt_h</p:attrName>
                                        </p:attrNameLst>
                                      </p:cBhvr>
                                      <p:tavLst>
                                        <p:tav tm="0">
                                          <p:val>
                                            <p:strVal val="#ppt_h"/>
                                          </p:val>
                                        </p:tav>
                                        <p:tav tm="100000">
                                          <p:val>
                                            <p:strVal val="#ppt_h"/>
                                          </p:val>
                                        </p:tav>
                                      </p:tavLst>
                                    </p:anim>
                                    <p:anim calcmode="lin" valueType="num">
                                      <p:cBhvr>
                                        <p:cTn id="32" dur="500" fill="hold"/>
                                        <p:tgtEl>
                                          <p:spTgt spid="3089"/>
                                        </p:tgtEl>
                                        <p:attrNameLst>
                                          <p:attrName>ppt_x</p:attrName>
                                        </p:attrNameLst>
                                      </p:cBhvr>
                                      <p:tavLst>
                                        <p:tav tm="0">
                                          <p:val>
                                            <p:strVal val="#ppt_x-.2"/>
                                          </p:val>
                                        </p:tav>
                                        <p:tav tm="100000">
                                          <p:val>
                                            <p:strVal val="#ppt_x"/>
                                          </p:val>
                                        </p:tav>
                                      </p:tavLst>
                                    </p:anim>
                                    <p:anim calcmode="lin" valueType="num">
                                      <p:cBhvr>
                                        <p:cTn id="33" dur="500" fill="hold"/>
                                        <p:tgtEl>
                                          <p:spTgt spid="3089"/>
                                        </p:tgtEl>
                                        <p:attrNameLst>
                                          <p:attrName>ppt_y</p:attrName>
                                        </p:attrNameLst>
                                      </p:cBhvr>
                                      <p:tavLst>
                                        <p:tav tm="0">
                                          <p:val>
                                            <p:strVal val="#ppt_y"/>
                                          </p:val>
                                        </p:tav>
                                        <p:tav tm="100000">
                                          <p:val>
                                            <p:strVal val="#ppt_y"/>
                                          </p:val>
                                        </p:tav>
                                      </p:tavLst>
                                    </p:anim>
                                    <p:animEffect transition="in" filter="fade">
                                      <p:cBhvr>
                                        <p:cTn id="34" dur="500"/>
                                        <p:tgtEl>
                                          <p:spTgt spid="3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p:bldP spid="308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Text Box 5">
            <a:extLst>
              <a:ext uri="{FF2B5EF4-FFF2-40B4-BE49-F238E27FC236}">
                <a16:creationId xmlns:a16="http://schemas.microsoft.com/office/drawing/2014/main" id="{D93910A2-657E-C14F-B7AA-68C8A7A7A24B}"/>
              </a:ext>
            </a:extLst>
          </p:cNvPr>
          <p:cNvSpPr txBox="1">
            <a:spLocks noChangeArrowheads="1"/>
          </p:cNvSpPr>
          <p:nvPr/>
        </p:nvSpPr>
        <p:spPr bwMode="auto">
          <a:xfrm>
            <a:off x="464722" y="4114095"/>
            <a:ext cx="4921540" cy="368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cs typeface="Arial" panose="020B0604020202020204" pitchFamily="34" charset="0"/>
              </a:rPr>
              <a:t>  Disaster management is</a:t>
            </a:r>
          </a:p>
          <a:p>
            <a:pPr eaLnBrk="1" hangingPunct="1">
              <a:buFont typeface="Wingdings" pitchFamily="2" charset="2"/>
              <a:buNone/>
            </a:pPr>
            <a:r>
              <a:rPr lang="en-US" altLang="en-US" sz="2644" b="1">
                <a:cs typeface="Arial" panose="020B0604020202020204" pitchFamily="34" charset="0"/>
              </a:rPr>
              <a:t>     the  responsibility of the </a:t>
            </a:r>
          </a:p>
          <a:p>
            <a:pPr eaLnBrk="1" hangingPunct="1">
              <a:buFont typeface="Wingdings" pitchFamily="2" charset="2"/>
              <a:buNone/>
            </a:pPr>
            <a:r>
              <a:rPr lang="en-US" altLang="en-US" sz="2644" b="1">
                <a:cs typeface="Arial" panose="020B0604020202020204" pitchFamily="34" charset="0"/>
              </a:rPr>
              <a:t>     disaster response agency </a:t>
            </a:r>
          </a:p>
          <a:p>
            <a:pPr eaLnBrk="1" hangingPunct="1">
              <a:buFont typeface="Wingdings" pitchFamily="2" charset="2"/>
              <a:buNone/>
            </a:pPr>
            <a:r>
              <a:rPr lang="en-US" altLang="en-US" sz="2644" b="1">
                <a:cs typeface="Arial" panose="020B0604020202020204" pitchFamily="34" charset="0"/>
              </a:rPr>
              <a:t>     and  specialists such as </a:t>
            </a:r>
          </a:p>
          <a:p>
            <a:pPr eaLnBrk="1" hangingPunct="1">
              <a:buFont typeface="Wingdings" pitchFamily="2" charset="2"/>
              <a:buNone/>
            </a:pPr>
            <a:r>
              <a:rPr lang="en-US" altLang="en-US" sz="2644" b="1">
                <a:cs typeface="Arial" panose="020B0604020202020204" pitchFamily="34" charset="0"/>
              </a:rPr>
              <a:t>     the scientist economist, </a:t>
            </a:r>
          </a:p>
          <a:p>
            <a:pPr eaLnBrk="1" hangingPunct="1">
              <a:buFont typeface="Wingdings" pitchFamily="2" charset="2"/>
              <a:buNone/>
            </a:pPr>
            <a:r>
              <a:rPr lang="en-US" altLang="en-US" sz="2644" b="1">
                <a:cs typeface="Arial" panose="020B0604020202020204" pitchFamily="34" charset="0"/>
              </a:rPr>
              <a:t>     social workers,</a:t>
            </a:r>
          </a:p>
          <a:p>
            <a:pPr eaLnBrk="1" hangingPunct="1">
              <a:buFont typeface="Wingdings" pitchFamily="2" charset="2"/>
              <a:buNone/>
            </a:pPr>
            <a:r>
              <a:rPr lang="en-US" altLang="en-US" sz="2644" b="1">
                <a:cs typeface="Arial" panose="020B0604020202020204" pitchFamily="34" charset="0"/>
              </a:rPr>
              <a:t>     government and NGO.</a:t>
            </a:r>
          </a:p>
          <a:p>
            <a:pPr eaLnBrk="1" hangingPunct="1">
              <a:buFont typeface="Wingdings" pitchFamily="2" charset="2"/>
              <a:buNone/>
            </a:pPr>
            <a:r>
              <a:rPr lang="en-US" altLang="en-US" sz="2644" b="1">
                <a:cs typeface="Arial" panose="020B0604020202020204" pitchFamily="34" charset="0"/>
              </a:rPr>
              <a:t>     </a:t>
            </a:r>
          </a:p>
          <a:p>
            <a:pPr eaLnBrk="1" hangingPunct="1">
              <a:buFont typeface="Wingdings" pitchFamily="2" charset="2"/>
              <a:buNone/>
            </a:pPr>
            <a:r>
              <a:rPr lang="en-US" altLang="en-US" sz="2203" b="1">
                <a:cs typeface="Arial" panose="020B0604020202020204" pitchFamily="34" charset="0"/>
              </a:rPr>
              <a:t>    </a:t>
            </a:r>
          </a:p>
        </p:txBody>
      </p:sp>
      <p:sp>
        <p:nvSpPr>
          <p:cNvPr id="9226" name="Text Box 10">
            <a:extLst>
              <a:ext uri="{FF2B5EF4-FFF2-40B4-BE49-F238E27FC236}">
                <a16:creationId xmlns:a16="http://schemas.microsoft.com/office/drawing/2014/main" id="{E1E1E0C6-6B88-B441-BC8B-E498E3B52AF2}"/>
              </a:ext>
            </a:extLst>
          </p:cNvPr>
          <p:cNvSpPr txBox="1">
            <a:spLocks noChangeArrowheads="1"/>
          </p:cNvSpPr>
          <p:nvPr/>
        </p:nvSpPr>
        <p:spPr bwMode="auto">
          <a:xfrm>
            <a:off x="5346701" y="4365978"/>
            <a:ext cx="5245821" cy="2533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644" b="1">
                <a:cs typeface="Arial" panose="020B0604020202020204" pitchFamily="34" charset="0"/>
              </a:rPr>
              <a:t>  Recognition and importance</a:t>
            </a:r>
            <a:r>
              <a:rPr lang="en-US" altLang="en-US" sz="2203" b="1">
                <a:cs typeface="Arial" panose="020B0604020202020204" pitchFamily="34" charset="0"/>
              </a:rPr>
              <a:t> </a:t>
            </a:r>
          </a:p>
          <a:p>
            <a:pPr eaLnBrk="1" hangingPunct="1">
              <a:buFont typeface="Wingdings" pitchFamily="2" charset="2"/>
              <a:buNone/>
            </a:pPr>
            <a:r>
              <a:rPr lang="en-US" altLang="en-US" sz="2203" b="1">
                <a:cs typeface="Arial" panose="020B0604020202020204" pitchFamily="34" charset="0"/>
              </a:rPr>
              <a:t>     </a:t>
            </a:r>
            <a:r>
              <a:rPr lang="en-US" altLang="en-US" sz="2644" b="1">
                <a:cs typeface="Arial" panose="020B0604020202020204" pitchFamily="34" charset="0"/>
              </a:rPr>
              <a:t>of community participation</a:t>
            </a:r>
          </a:p>
          <a:p>
            <a:pPr eaLnBrk="1" hangingPunct="1">
              <a:buFont typeface="Wingdings" pitchFamily="2" charset="2"/>
              <a:buNone/>
            </a:pPr>
            <a:endParaRPr lang="en-US" altLang="en-US" sz="2644" b="1">
              <a:cs typeface="Arial" panose="020B0604020202020204" pitchFamily="34" charset="0"/>
            </a:endParaRPr>
          </a:p>
          <a:p>
            <a:pPr eaLnBrk="1" hangingPunct="1">
              <a:buFont typeface="Wingdings" pitchFamily="2" charset="2"/>
              <a:buChar char="l"/>
            </a:pPr>
            <a:r>
              <a:rPr lang="en-US" altLang="en-US" sz="2644" b="1">
                <a:cs typeface="Arial" panose="020B0604020202020204" pitchFamily="34" charset="0"/>
              </a:rPr>
              <a:t>  </a:t>
            </a:r>
            <a:r>
              <a:rPr lang="en-US" altLang="en-US" sz="2644" b="1">
                <a:solidFill>
                  <a:schemeClr val="hlink"/>
                </a:solidFill>
                <a:cs typeface="Arial" panose="020B0604020202020204" pitchFamily="34" charset="0"/>
              </a:rPr>
              <a:t>Disaster management is  </a:t>
            </a:r>
          </a:p>
          <a:p>
            <a:pPr eaLnBrk="1" hangingPunct="1"/>
            <a:r>
              <a:rPr lang="en-US" altLang="en-US" sz="2644" b="1">
                <a:solidFill>
                  <a:schemeClr val="hlink"/>
                </a:solidFill>
                <a:cs typeface="Arial" panose="020B0604020202020204" pitchFamily="34" charset="0"/>
              </a:rPr>
              <a:t>     everybody’s responsibility</a:t>
            </a:r>
          </a:p>
          <a:p>
            <a:pPr eaLnBrk="1" hangingPunct="1">
              <a:buFont typeface="Wingdings" pitchFamily="2" charset="2"/>
              <a:buNone/>
            </a:pPr>
            <a:endParaRPr lang="en-US" altLang="en-US" sz="2644" b="1">
              <a:solidFill>
                <a:schemeClr val="hlink"/>
              </a:solidFill>
              <a:cs typeface="Arial" panose="020B0604020202020204" pitchFamily="34" charset="0"/>
            </a:endParaRPr>
          </a:p>
        </p:txBody>
      </p:sp>
      <p:pic>
        <p:nvPicPr>
          <p:cNvPr id="9227" name="Picture 11" descr="auto0">
            <a:extLst>
              <a:ext uri="{FF2B5EF4-FFF2-40B4-BE49-F238E27FC236}">
                <a16:creationId xmlns:a16="http://schemas.microsoft.com/office/drawing/2014/main" id="{EF7039A6-35C7-584A-A553-4A47C29FE0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61" y="1007533"/>
            <a:ext cx="3526367" cy="277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229" name="Object 13">
            <a:extLst>
              <a:ext uri="{FF2B5EF4-FFF2-40B4-BE49-F238E27FC236}">
                <a16:creationId xmlns:a16="http://schemas.microsoft.com/office/drawing/2014/main" id="{BC9118F1-1527-7348-AF35-1DDE3DC59A3F}"/>
              </a:ext>
            </a:extLst>
          </p:cNvPr>
          <p:cNvGraphicFramePr>
            <a:graphicFrameLocks noChangeAspect="1"/>
          </p:cNvGraphicFramePr>
          <p:nvPr/>
        </p:nvGraphicFramePr>
        <p:xfrm>
          <a:off x="5682544" y="671689"/>
          <a:ext cx="4282017" cy="3806237"/>
        </p:xfrm>
        <a:graphic>
          <a:graphicData uri="http://schemas.openxmlformats.org/presentationml/2006/ole">
            <mc:AlternateContent xmlns:mc="http://schemas.openxmlformats.org/markup-compatibility/2006">
              <mc:Choice xmlns:v="urn:schemas-microsoft-com:vml" Requires="v">
                <p:oleObj spid="_x0000_s1044" name="Image" r:id="rId4" imgW="14478000" imgH="12242800" progId="Photoshop.Image.6">
                  <p:embed/>
                </p:oleObj>
              </mc:Choice>
              <mc:Fallback>
                <p:oleObj name="Image" r:id="rId4" imgW="14478000" imgH="12242800" progId="Photoshop.Image.6">
                  <p:embed/>
                  <p:pic>
                    <p:nvPicPr>
                      <p:cNvPr id="9229" name="Object 13">
                        <a:extLst>
                          <a:ext uri="{FF2B5EF4-FFF2-40B4-BE49-F238E27FC236}">
                            <a16:creationId xmlns:a16="http://schemas.microsoft.com/office/drawing/2014/main" id="{BC9118F1-1527-7348-AF35-1DDE3DC59A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2544" y="671689"/>
                        <a:ext cx="4282017" cy="380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30" name="Text Box 15">
            <a:extLst>
              <a:ext uri="{FF2B5EF4-FFF2-40B4-BE49-F238E27FC236}">
                <a16:creationId xmlns:a16="http://schemas.microsoft.com/office/drawing/2014/main" id="{43552C5B-014E-784D-A2B4-02ABBCCFEB02}"/>
              </a:ext>
            </a:extLst>
          </p:cNvPr>
          <p:cNvSpPr txBox="1">
            <a:spLocks noChangeArrowheads="1"/>
          </p:cNvSpPr>
          <p:nvPr/>
        </p:nvSpPr>
        <p:spPr bwMode="auto">
          <a:xfrm>
            <a:off x="5374942" y="5793317"/>
            <a:ext cx="37382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None/>
            </a:pPr>
            <a:r>
              <a:rPr lang="en-US" altLang="en-US" sz="2644" b="1">
                <a:cs typeface="Arial" panose="020B0604020202020204" pitchFamily="34" charset="0"/>
              </a:rPr>
              <a:t>  </a:t>
            </a:r>
          </a:p>
        </p:txBody>
      </p:sp>
      <p:sp>
        <p:nvSpPr>
          <p:cNvPr id="1031" name="TextBox 6">
            <a:extLst>
              <a:ext uri="{FF2B5EF4-FFF2-40B4-BE49-F238E27FC236}">
                <a16:creationId xmlns:a16="http://schemas.microsoft.com/office/drawing/2014/main" id="{2697110A-8951-1243-820C-BC9A06C528A3}"/>
              </a:ext>
            </a:extLst>
          </p:cNvPr>
          <p:cNvSpPr txBox="1">
            <a:spLocks noChangeArrowheads="1"/>
          </p:cNvSpPr>
          <p:nvPr/>
        </p:nvSpPr>
        <p:spPr bwMode="auto">
          <a:xfrm>
            <a:off x="1904295" y="1"/>
            <a:ext cx="2350911"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Traditional </a:t>
            </a:r>
          </a:p>
        </p:txBody>
      </p:sp>
      <p:sp>
        <p:nvSpPr>
          <p:cNvPr id="1032" name="TextBox 7">
            <a:extLst>
              <a:ext uri="{FF2B5EF4-FFF2-40B4-BE49-F238E27FC236}">
                <a16:creationId xmlns:a16="http://schemas.microsoft.com/office/drawing/2014/main" id="{E9424BD6-9217-874C-ACFD-9A08704E19A4}"/>
              </a:ext>
            </a:extLst>
          </p:cNvPr>
          <p:cNvSpPr txBox="1">
            <a:spLocks noChangeArrowheads="1"/>
          </p:cNvSpPr>
          <p:nvPr/>
        </p:nvSpPr>
        <p:spPr bwMode="auto">
          <a:xfrm>
            <a:off x="5735020" y="0"/>
            <a:ext cx="302260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Progressive</a:t>
            </a:r>
          </a:p>
        </p:txBody>
      </p:sp>
    </p:spTree>
    <p:extLst>
      <p:ext uri="{BB962C8B-B14F-4D97-AF65-F5344CB8AC3E}">
        <p14:creationId xmlns:p14="http://schemas.microsoft.com/office/powerpoint/2010/main" val="32820830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9227"/>
                                        </p:tgtEl>
                                        <p:attrNameLst>
                                          <p:attrName>style.visibility</p:attrName>
                                        </p:attrNameLst>
                                      </p:cBhvr>
                                      <p:to>
                                        <p:strVal val="visible"/>
                                      </p:to>
                                    </p:set>
                                    <p:anim calcmode="lin" valueType="num">
                                      <p:cBhvr>
                                        <p:cTn id="7" dur="500" fill="hold"/>
                                        <p:tgtEl>
                                          <p:spTgt spid="9227"/>
                                        </p:tgtEl>
                                        <p:attrNameLst>
                                          <p:attrName>ppt_w</p:attrName>
                                        </p:attrNameLst>
                                      </p:cBhvr>
                                      <p:tavLst>
                                        <p:tav tm="0">
                                          <p:val>
                                            <p:strVal val="#ppt_w*0.05"/>
                                          </p:val>
                                        </p:tav>
                                        <p:tav tm="100000">
                                          <p:val>
                                            <p:strVal val="#ppt_w"/>
                                          </p:val>
                                        </p:tav>
                                      </p:tavLst>
                                    </p:anim>
                                    <p:anim calcmode="lin" valueType="num">
                                      <p:cBhvr>
                                        <p:cTn id="8" dur="500" fill="hold"/>
                                        <p:tgtEl>
                                          <p:spTgt spid="9227"/>
                                        </p:tgtEl>
                                        <p:attrNameLst>
                                          <p:attrName>ppt_h</p:attrName>
                                        </p:attrNameLst>
                                      </p:cBhvr>
                                      <p:tavLst>
                                        <p:tav tm="0">
                                          <p:val>
                                            <p:strVal val="#ppt_h"/>
                                          </p:val>
                                        </p:tav>
                                        <p:tav tm="100000">
                                          <p:val>
                                            <p:strVal val="#ppt_h"/>
                                          </p:val>
                                        </p:tav>
                                      </p:tavLst>
                                    </p:anim>
                                    <p:anim calcmode="lin" valueType="num">
                                      <p:cBhvr>
                                        <p:cTn id="9" dur="500" fill="hold"/>
                                        <p:tgtEl>
                                          <p:spTgt spid="9227"/>
                                        </p:tgtEl>
                                        <p:attrNameLst>
                                          <p:attrName>ppt_x</p:attrName>
                                        </p:attrNameLst>
                                      </p:cBhvr>
                                      <p:tavLst>
                                        <p:tav tm="0">
                                          <p:val>
                                            <p:strVal val="#ppt_x-.2"/>
                                          </p:val>
                                        </p:tav>
                                        <p:tav tm="100000">
                                          <p:val>
                                            <p:strVal val="#ppt_x"/>
                                          </p:val>
                                        </p:tav>
                                      </p:tavLst>
                                    </p:anim>
                                    <p:anim calcmode="lin" valueType="num">
                                      <p:cBhvr>
                                        <p:cTn id="10" dur="500" fill="hold"/>
                                        <p:tgtEl>
                                          <p:spTgt spid="9227"/>
                                        </p:tgtEl>
                                        <p:attrNameLst>
                                          <p:attrName>ppt_y</p:attrName>
                                        </p:attrNameLst>
                                      </p:cBhvr>
                                      <p:tavLst>
                                        <p:tav tm="0">
                                          <p:val>
                                            <p:strVal val="#ppt_y"/>
                                          </p:val>
                                        </p:tav>
                                        <p:tav tm="100000">
                                          <p:val>
                                            <p:strVal val="#ppt_y"/>
                                          </p:val>
                                        </p:tav>
                                      </p:tavLst>
                                    </p:anim>
                                    <p:animEffect transition="in" filter="fade">
                                      <p:cBhvr>
                                        <p:cTn id="11" dur="500"/>
                                        <p:tgtEl>
                                          <p:spTgt spid="922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9221"/>
                                        </p:tgtEl>
                                        <p:attrNameLst>
                                          <p:attrName>style.visibility</p:attrName>
                                        </p:attrNameLst>
                                      </p:cBhvr>
                                      <p:to>
                                        <p:strVal val="visible"/>
                                      </p:to>
                                    </p:set>
                                    <p:anim calcmode="lin" valueType="num">
                                      <p:cBhvr>
                                        <p:cTn id="16" dur="500" fill="hold"/>
                                        <p:tgtEl>
                                          <p:spTgt spid="9221"/>
                                        </p:tgtEl>
                                        <p:attrNameLst>
                                          <p:attrName>ppt_w</p:attrName>
                                        </p:attrNameLst>
                                      </p:cBhvr>
                                      <p:tavLst>
                                        <p:tav tm="0">
                                          <p:val>
                                            <p:strVal val="#ppt_w*0.05"/>
                                          </p:val>
                                        </p:tav>
                                        <p:tav tm="100000">
                                          <p:val>
                                            <p:strVal val="#ppt_w"/>
                                          </p:val>
                                        </p:tav>
                                      </p:tavLst>
                                    </p:anim>
                                    <p:anim calcmode="lin" valueType="num">
                                      <p:cBhvr>
                                        <p:cTn id="17" dur="500" fill="hold"/>
                                        <p:tgtEl>
                                          <p:spTgt spid="9221"/>
                                        </p:tgtEl>
                                        <p:attrNameLst>
                                          <p:attrName>ppt_h</p:attrName>
                                        </p:attrNameLst>
                                      </p:cBhvr>
                                      <p:tavLst>
                                        <p:tav tm="0">
                                          <p:val>
                                            <p:strVal val="#ppt_h"/>
                                          </p:val>
                                        </p:tav>
                                        <p:tav tm="100000">
                                          <p:val>
                                            <p:strVal val="#ppt_h"/>
                                          </p:val>
                                        </p:tav>
                                      </p:tavLst>
                                    </p:anim>
                                    <p:anim calcmode="lin" valueType="num">
                                      <p:cBhvr>
                                        <p:cTn id="18" dur="500" fill="hold"/>
                                        <p:tgtEl>
                                          <p:spTgt spid="9221"/>
                                        </p:tgtEl>
                                        <p:attrNameLst>
                                          <p:attrName>ppt_x</p:attrName>
                                        </p:attrNameLst>
                                      </p:cBhvr>
                                      <p:tavLst>
                                        <p:tav tm="0">
                                          <p:val>
                                            <p:strVal val="#ppt_x-.2"/>
                                          </p:val>
                                        </p:tav>
                                        <p:tav tm="100000">
                                          <p:val>
                                            <p:strVal val="#ppt_x"/>
                                          </p:val>
                                        </p:tav>
                                      </p:tavLst>
                                    </p:anim>
                                    <p:anim calcmode="lin" valueType="num">
                                      <p:cBhvr>
                                        <p:cTn id="19" dur="500" fill="hold"/>
                                        <p:tgtEl>
                                          <p:spTgt spid="9221"/>
                                        </p:tgtEl>
                                        <p:attrNameLst>
                                          <p:attrName>ppt_y</p:attrName>
                                        </p:attrNameLst>
                                      </p:cBhvr>
                                      <p:tavLst>
                                        <p:tav tm="0">
                                          <p:val>
                                            <p:strVal val="#ppt_y"/>
                                          </p:val>
                                        </p:tav>
                                        <p:tav tm="100000">
                                          <p:val>
                                            <p:strVal val="#ppt_y"/>
                                          </p:val>
                                        </p:tav>
                                      </p:tavLst>
                                    </p:anim>
                                    <p:animEffect transition="in" filter="fade">
                                      <p:cBhvr>
                                        <p:cTn id="20" dur="500"/>
                                        <p:tgtEl>
                                          <p:spTgt spid="922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9229"/>
                                        </p:tgtEl>
                                        <p:attrNameLst>
                                          <p:attrName>style.visibility</p:attrName>
                                        </p:attrNameLst>
                                      </p:cBhvr>
                                      <p:to>
                                        <p:strVal val="visible"/>
                                      </p:to>
                                    </p:set>
                                    <p:anim calcmode="lin" valueType="num">
                                      <p:cBhvr>
                                        <p:cTn id="25" dur="500" fill="hold"/>
                                        <p:tgtEl>
                                          <p:spTgt spid="9229"/>
                                        </p:tgtEl>
                                        <p:attrNameLst>
                                          <p:attrName>ppt_w</p:attrName>
                                        </p:attrNameLst>
                                      </p:cBhvr>
                                      <p:tavLst>
                                        <p:tav tm="0">
                                          <p:val>
                                            <p:strVal val="#ppt_w*0.05"/>
                                          </p:val>
                                        </p:tav>
                                        <p:tav tm="100000">
                                          <p:val>
                                            <p:strVal val="#ppt_w"/>
                                          </p:val>
                                        </p:tav>
                                      </p:tavLst>
                                    </p:anim>
                                    <p:anim calcmode="lin" valueType="num">
                                      <p:cBhvr>
                                        <p:cTn id="26" dur="500" fill="hold"/>
                                        <p:tgtEl>
                                          <p:spTgt spid="9229"/>
                                        </p:tgtEl>
                                        <p:attrNameLst>
                                          <p:attrName>ppt_h</p:attrName>
                                        </p:attrNameLst>
                                      </p:cBhvr>
                                      <p:tavLst>
                                        <p:tav tm="0">
                                          <p:val>
                                            <p:strVal val="#ppt_h"/>
                                          </p:val>
                                        </p:tav>
                                        <p:tav tm="100000">
                                          <p:val>
                                            <p:strVal val="#ppt_h"/>
                                          </p:val>
                                        </p:tav>
                                      </p:tavLst>
                                    </p:anim>
                                    <p:anim calcmode="lin" valueType="num">
                                      <p:cBhvr>
                                        <p:cTn id="27" dur="500" fill="hold"/>
                                        <p:tgtEl>
                                          <p:spTgt spid="9229"/>
                                        </p:tgtEl>
                                        <p:attrNameLst>
                                          <p:attrName>ppt_x</p:attrName>
                                        </p:attrNameLst>
                                      </p:cBhvr>
                                      <p:tavLst>
                                        <p:tav tm="0">
                                          <p:val>
                                            <p:strVal val="#ppt_x-.2"/>
                                          </p:val>
                                        </p:tav>
                                        <p:tav tm="100000">
                                          <p:val>
                                            <p:strVal val="#ppt_x"/>
                                          </p:val>
                                        </p:tav>
                                      </p:tavLst>
                                    </p:anim>
                                    <p:anim calcmode="lin" valueType="num">
                                      <p:cBhvr>
                                        <p:cTn id="28" dur="500" fill="hold"/>
                                        <p:tgtEl>
                                          <p:spTgt spid="9229"/>
                                        </p:tgtEl>
                                        <p:attrNameLst>
                                          <p:attrName>ppt_y</p:attrName>
                                        </p:attrNameLst>
                                      </p:cBhvr>
                                      <p:tavLst>
                                        <p:tav tm="0">
                                          <p:val>
                                            <p:strVal val="#ppt_y"/>
                                          </p:val>
                                        </p:tav>
                                        <p:tav tm="100000">
                                          <p:val>
                                            <p:strVal val="#ppt_y"/>
                                          </p:val>
                                        </p:tav>
                                      </p:tavLst>
                                    </p:anim>
                                    <p:animEffect transition="in" filter="fade">
                                      <p:cBhvr>
                                        <p:cTn id="29" dur="500"/>
                                        <p:tgtEl>
                                          <p:spTgt spid="922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9226"/>
                                        </p:tgtEl>
                                        <p:attrNameLst>
                                          <p:attrName>style.visibility</p:attrName>
                                        </p:attrNameLst>
                                      </p:cBhvr>
                                      <p:to>
                                        <p:strVal val="visible"/>
                                      </p:to>
                                    </p:set>
                                    <p:anim calcmode="lin" valueType="num">
                                      <p:cBhvr>
                                        <p:cTn id="34" dur="500" fill="hold"/>
                                        <p:tgtEl>
                                          <p:spTgt spid="9226"/>
                                        </p:tgtEl>
                                        <p:attrNameLst>
                                          <p:attrName>ppt_w</p:attrName>
                                        </p:attrNameLst>
                                      </p:cBhvr>
                                      <p:tavLst>
                                        <p:tav tm="0">
                                          <p:val>
                                            <p:strVal val="#ppt_w*0.05"/>
                                          </p:val>
                                        </p:tav>
                                        <p:tav tm="100000">
                                          <p:val>
                                            <p:strVal val="#ppt_w"/>
                                          </p:val>
                                        </p:tav>
                                      </p:tavLst>
                                    </p:anim>
                                    <p:anim calcmode="lin" valueType="num">
                                      <p:cBhvr>
                                        <p:cTn id="35" dur="500" fill="hold"/>
                                        <p:tgtEl>
                                          <p:spTgt spid="9226"/>
                                        </p:tgtEl>
                                        <p:attrNameLst>
                                          <p:attrName>ppt_h</p:attrName>
                                        </p:attrNameLst>
                                      </p:cBhvr>
                                      <p:tavLst>
                                        <p:tav tm="0">
                                          <p:val>
                                            <p:strVal val="#ppt_h"/>
                                          </p:val>
                                        </p:tav>
                                        <p:tav tm="100000">
                                          <p:val>
                                            <p:strVal val="#ppt_h"/>
                                          </p:val>
                                        </p:tav>
                                      </p:tavLst>
                                    </p:anim>
                                    <p:anim calcmode="lin" valueType="num">
                                      <p:cBhvr>
                                        <p:cTn id="36" dur="500" fill="hold"/>
                                        <p:tgtEl>
                                          <p:spTgt spid="9226"/>
                                        </p:tgtEl>
                                        <p:attrNameLst>
                                          <p:attrName>ppt_x</p:attrName>
                                        </p:attrNameLst>
                                      </p:cBhvr>
                                      <p:tavLst>
                                        <p:tav tm="0">
                                          <p:val>
                                            <p:strVal val="#ppt_x-.2"/>
                                          </p:val>
                                        </p:tav>
                                        <p:tav tm="100000">
                                          <p:val>
                                            <p:strVal val="#ppt_x"/>
                                          </p:val>
                                        </p:tav>
                                      </p:tavLst>
                                    </p:anim>
                                    <p:anim calcmode="lin" valueType="num">
                                      <p:cBhvr>
                                        <p:cTn id="37" dur="500" fill="hold"/>
                                        <p:tgtEl>
                                          <p:spTgt spid="9226"/>
                                        </p:tgtEl>
                                        <p:attrNameLst>
                                          <p:attrName>ppt_y</p:attrName>
                                        </p:attrNameLst>
                                      </p:cBhvr>
                                      <p:tavLst>
                                        <p:tav tm="0">
                                          <p:val>
                                            <p:strVal val="#ppt_y"/>
                                          </p:val>
                                        </p:tav>
                                        <p:tav tm="100000">
                                          <p:val>
                                            <p:strVal val="#ppt_y"/>
                                          </p:val>
                                        </p:tav>
                                      </p:tavLst>
                                    </p:anim>
                                    <p:animEffect transition="in" filter="fade">
                                      <p:cBhvr>
                                        <p:cTn id="38" dur="5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P spid="92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Text Box 6">
            <a:extLst>
              <a:ext uri="{FF2B5EF4-FFF2-40B4-BE49-F238E27FC236}">
                <a16:creationId xmlns:a16="http://schemas.microsoft.com/office/drawing/2014/main" id="{BD0D863D-B845-EC4D-AAA7-4FC7C2F7F3AF}"/>
              </a:ext>
            </a:extLst>
          </p:cNvPr>
          <p:cNvSpPr txBox="1">
            <a:spLocks noChangeArrowheads="1"/>
          </p:cNvSpPr>
          <p:nvPr/>
        </p:nvSpPr>
        <p:spPr bwMode="auto">
          <a:xfrm>
            <a:off x="5502537" y="167923"/>
            <a:ext cx="184731" cy="702628"/>
          </a:xfrm>
          <a:prstGeom prst="rect">
            <a:avLst/>
          </a:prstGeom>
          <a:noFill/>
          <a:ln w="9525">
            <a:noFill/>
            <a:miter lim="800000"/>
            <a:headEnd/>
            <a:tailEnd/>
          </a:ln>
          <a:effectLst/>
        </p:spPr>
        <p:txBody>
          <a:bodyPr wrap="none">
            <a:spAutoFit/>
          </a:bodyPr>
          <a:lstStyle/>
          <a:p>
            <a:pPr>
              <a:defRPr/>
            </a:pPr>
            <a:endParaRPr lang="en-US" sz="3966">
              <a:effectLst>
                <a:outerShdw blurRad="38100" dist="38100" dir="2700000" algn="tl">
                  <a:srgbClr val="C0C0C0"/>
                </a:outerShdw>
              </a:effectLst>
              <a:latin typeface="News Gothic MT" pitchFamily="34" charset="0"/>
              <a:cs typeface="Arial" charset="0"/>
            </a:endParaRPr>
          </a:p>
        </p:txBody>
      </p:sp>
      <p:sp>
        <p:nvSpPr>
          <p:cNvPr id="8199" name="Text Box 7">
            <a:extLst>
              <a:ext uri="{FF2B5EF4-FFF2-40B4-BE49-F238E27FC236}">
                <a16:creationId xmlns:a16="http://schemas.microsoft.com/office/drawing/2014/main" id="{197C79A1-D6A8-0F48-91F4-309119DF18DA}"/>
              </a:ext>
            </a:extLst>
          </p:cNvPr>
          <p:cNvSpPr txBox="1">
            <a:spLocks noChangeArrowheads="1"/>
          </p:cNvSpPr>
          <p:nvPr/>
        </p:nvSpPr>
        <p:spPr bwMode="auto">
          <a:xfrm>
            <a:off x="560917" y="4198056"/>
            <a:ext cx="4785783" cy="226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203" b="1">
                <a:latin typeface="Arial Narrow" panose="020B0604020202020204" pitchFamily="34" charset="0"/>
                <a:cs typeface="Arial" panose="020B0604020202020204" pitchFamily="34" charset="0"/>
              </a:rPr>
              <a:t> </a:t>
            </a:r>
            <a:r>
              <a:rPr lang="en-US" altLang="en-US" sz="3085" b="1">
                <a:latin typeface="Arial Narrow" panose="020B0604020202020204" pitchFamily="34" charset="0"/>
                <a:cs typeface="Arial" panose="020B0604020202020204" pitchFamily="34" charset="0"/>
              </a:rPr>
              <a:t>Donors (outsiders) decide  </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what the community  and  </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   disaster  victims need</a:t>
            </a:r>
          </a:p>
          <a:p>
            <a:pPr eaLnBrk="1" hangingPunct="1">
              <a:buFont typeface="Wingdings" pitchFamily="2" charset="2"/>
              <a:buNone/>
            </a:pPr>
            <a:r>
              <a:rPr lang="en-US" altLang="en-US" sz="2644" b="1">
                <a:latin typeface="Arial Narrow" panose="020B0604020202020204" pitchFamily="34" charset="0"/>
                <a:cs typeface="Arial" panose="020B0604020202020204" pitchFamily="34" charset="0"/>
              </a:rPr>
              <a:t>   </a:t>
            </a:r>
          </a:p>
          <a:p>
            <a:pPr eaLnBrk="1" hangingPunct="1">
              <a:buFont typeface="Wingdings" pitchFamily="2" charset="2"/>
              <a:buNone/>
            </a:pPr>
            <a:r>
              <a:rPr lang="en-US" altLang="en-US" sz="2203" b="1">
                <a:latin typeface="Arial Narrow" panose="020B0604020202020204" pitchFamily="34" charset="0"/>
                <a:cs typeface="Arial" panose="020B0604020202020204" pitchFamily="34" charset="0"/>
              </a:rPr>
              <a:t>   </a:t>
            </a:r>
          </a:p>
        </p:txBody>
      </p:sp>
      <p:sp>
        <p:nvSpPr>
          <p:cNvPr id="8200" name="Text Box 8">
            <a:extLst>
              <a:ext uri="{FF2B5EF4-FFF2-40B4-BE49-F238E27FC236}">
                <a16:creationId xmlns:a16="http://schemas.microsoft.com/office/drawing/2014/main" id="{387A42AD-A5F1-9A43-950A-9B09246182F4}"/>
              </a:ext>
            </a:extLst>
          </p:cNvPr>
          <p:cNvSpPr txBox="1">
            <a:spLocks noChangeArrowheads="1"/>
          </p:cNvSpPr>
          <p:nvPr/>
        </p:nvSpPr>
        <p:spPr bwMode="auto">
          <a:xfrm>
            <a:off x="5346700" y="4161324"/>
            <a:ext cx="4785783" cy="341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203" b="1">
                <a:latin typeface="Arial Narrow" panose="020B0604020202020204" pitchFamily="34" charset="0"/>
                <a:cs typeface="Arial" panose="020B0604020202020204" pitchFamily="34" charset="0"/>
              </a:rPr>
              <a:t> </a:t>
            </a:r>
            <a:r>
              <a:rPr lang="en-US" altLang="en-US" sz="3085" b="1">
                <a:latin typeface="Arial Narrow" panose="020B0604020202020204" pitchFamily="34" charset="0"/>
                <a:cs typeface="Arial" panose="020B0604020202020204" pitchFamily="34" charset="0"/>
              </a:rPr>
              <a:t>The community participates in decision making to prioritize needs and identify preparedness and mitigation measures.</a:t>
            </a:r>
          </a:p>
          <a:p>
            <a:pPr eaLnBrk="1" hangingPunct="1">
              <a:buFont typeface="Wingdings" pitchFamily="2" charset="2"/>
              <a:buChar char="l"/>
            </a:pPr>
            <a:r>
              <a:rPr lang="en-US" altLang="en-US" sz="3085" b="1">
                <a:latin typeface="Arial Narrow" panose="020B0604020202020204" pitchFamily="34" charset="0"/>
                <a:cs typeface="Arial" panose="020B0604020202020204" pitchFamily="34" charset="0"/>
              </a:rPr>
              <a:t>  </a:t>
            </a:r>
            <a:r>
              <a:rPr lang="en-US" altLang="en-US" sz="3085" b="1">
                <a:solidFill>
                  <a:srgbClr val="0000FF"/>
                </a:solidFill>
                <a:latin typeface="Arial Narrow" panose="020B0604020202020204" pitchFamily="34" charset="0"/>
                <a:cs typeface="Arial" panose="020B0604020202020204" pitchFamily="34" charset="0"/>
              </a:rPr>
              <a:t>Outsiders have supporting roles</a:t>
            </a:r>
          </a:p>
        </p:txBody>
      </p:sp>
      <p:pic>
        <p:nvPicPr>
          <p:cNvPr id="8201" name="Picture 9" descr="auto0">
            <a:extLst>
              <a:ext uri="{FF2B5EF4-FFF2-40B4-BE49-F238E27FC236}">
                <a16:creationId xmlns:a16="http://schemas.microsoft.com/office/drawing/2014/main" id="{926E80BD-F081-9642-A03F-506F72EFDAC8}"/>
              </a:ext>
            </a:extLst>
          </p:cNvPr>
          <p:cNvPicPr>
            <a:picLocks noChangeAspect="1" noChangeArrowheads="1"/>
          </p:cNvPicPr>
          <p:nvPr/>
        </p:nvPicPr>
        <p:blipFill>
          <a:blip r:embed="rId2">
            <a:lum contrast="36000"/>
            <a:extLst>
              <a:ext uri="{28A0092B-C50C-407E-A947-70E740481C1C}">
                <a14:useLocalDpi xmlns:a14="http://schemas.microsoft.com/office/drawing/2010/main" val="0"/>
              </a:ext>
            </a:extLst>
          </a:blip>
          <a:srcRect/>
          <a:stretch>
            <a:fillRect/>
          </a:stretch>
        </p:blipFill>
        <p:spPr bwMode="auto">
          <a:xfrm>
            <a:off x="896762" y="634957"/>
            <a:ext cx="4012641" cy="3143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descr="auto0">
            <a:extLst>
              <a:ext uri="{FF2B5EF4-FFF2-40B4-BE49-F238E27FC236}">
                <a16:creationId xmlns:a16="http://schemas.microsoft.com/office/drawing/2014/main" id="{28377F36-3BE4-D244-AF2B-60C32A7040E9}"/>
              </a:ext>
            </a:extLst>
          </p:cNvPr>
          <p:cNvPicPr>
            <a:picLocks noChangeAspect="1" noChangeArrowheads="1"/>
          </p:cNvPicPr>
          <p:nvPr/>
        </p:nvPicPr>
        <p:blipFill>
          <a:blip r:embed="rId3">
            <a:lum contrast="42000"/>
            <a:extLst>
              <a:ext uri="{28A0092B-C50C-407E-A947-70E740481C1C}">
                <a14:useLocalDpi xmlns:a14="http://schemas.microsoft.com/office/drawing/2010/main" val="0"/>
              </a:ext>
            </a:extLst>
          </a:blip>
          <a:srcRect/>
          <a:stretch>
            <a:fillRect/>
          </a:stretch>
        </p:blipFill>
        <p:spPr bwMode="auto">
          <a:xfrm>
            <a:off x="5766506" y="592977"/>
            <a:ext cx="3778250" cy="3185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7" name="TextBox 6">
            <a:extLst>
              <a:ext uri="{FF2B5EF4-FFF2-40B4-BE49-F238E27FC236}">
                <a16:creationId xmlns:a16="http://schemas.microsoft.com/office/drawing/2014/main" id="{B8CF50D8-F10E-6C41-A2EE-BB6C68D7EBBC}"/>
              </a:ext>
            </a:extLst>
          </p:cNvPr>
          <p:cNvSpPr txBox="1">
            <a:spLocks noChangeArrowheads="1"/>
          </p:cNvSpPr>
          <p:nvPr/>
        </p:nvSpPr>
        <p:spPr bwMode="auto">
          <a:xfrm>
            <a:off x="1904295" y="1"/>
            <a:ext cx="2350911"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Traditiona</a:t>
            </a:r>
            <a:r>
              <a:rPr lang="en-US" altLang="en-US" sz="2644" b="1">
                <a:solidFill>
                  <a:srgbClr val="FF0000"/>
                </a:solidFill>
                <a:latin typeface="Times New Roman" panose="02020603050405020304" pitchFamily="18" charset="0"/>
                <a:cs typeface="Arial" panose="020B0604020202020204" pitchFamily="34" charset="0"/>
              </a:rPr>
              <a:t>l </a:t>
            </a:r>
          </a:p>
        </p:txBody>
      </p:sp>
      <p:sp>
        <p:nvSpPr>
          <p:cNvPr id="25608" name="TextBox 7">
            <a:extLst>
              <a:ext uri="{FF2B5EF4-FFF2-40B4-BE49-F238E27FC236}">
                <a16:creationId xmlns:a16="http://schemas.microsoft.com/office/drawing/2014/main" id="{587A912D-54D7-5F4C-9F89-4C178E2B4F56}"/>
              </a:ext>
            </a:extLst>
          </p:cNvPr>
          <p:cNvSpPr txBox="1">
            <a:spLocks noChangeArrowheads="1"/>
          </p:cNvSpPr>
          <p:nvPr/>
        </p:nvSpPr>
        <p:spPr bwMode="auto">
          <a:xfrm>
            <a:off x="5766506" y="0"/>
            <a:ext cx="302260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Progressive</a:t>
            </a:r>
          </a:p>
        </p:txBody>
      </p:sp>
    </p:spTree>
    <p:extLst>
      <p:ext uri="{BB962C8B-B14F-4D97-AF65-F5344CB8AC3E}">
        <p14:creationId xmlns:p14="http://schemas.microsoft.com/office/powerpoint/2010/main" val="26485809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8201"/>
                                        </p:tgtEl>
                                        <p:attrNameLst>
                                          <p:attrName>style.visibility</p:attrName>
                                        </p:attrNameLst>
                                      </p:cBhvr>
                                      <p:to>
                                        <p:strVal val="visible"/>
                                      </p:to>
                                    </p:set>
                                    <p:anim calcmode="lin" valueType="num">
                                      <p:cBhvr>
                                        <p:cTn id="7" dur="500" fill="hold"/>
                                        <p:tgtEl>
                                          <p:spTgt spid="8201"/>
                                        </p:tgtEl>
                                        <p:attrNameLst>
                                          <p:attrName>ppt_w</p:attrName>
                                        </p:attrNameLst>
                                      </p:cBhvr>
                                      <p:tavLst>
                                        <p:tav tm="0">
                                          <p:val>
                                            <p:strVal val="#ppt_w*0.05"/>
                                          </p:val>
                                        </p:tav>
                                        <p:tav tm="100000">
                                          <p:val>
                                            <p:strVal val="#ppt_w"/>
                                          </p:val>
                                        </p:tav>
                                      </p:tavLst>
                                    </p:anim>
                                    <p:anim calcmode="lin" valueType="num">
                                      <p:cBhvr>
                                        <p:cTn id="8" dur="500" fill="hold"/>
                                        <p:tgtEl>
                                          <p:spTgt spid="8201"/>
                                        </p:tgtEl>
                                        <p:attrNameLst>
                                          <p:attrName>ppt_h</p:attrName>
                                        </p:attrNameLst>
                                      </p:cBhvr>
                                      <p:tavLst>
                                        <p:tav tm="0">
                                          <p:val>
                                            <p:strVal val="#ppt_h"/>
                                          </p:val>
                                        </p:tav>
                                        <p:tav tm="100000">
                                          <p:val>
                                            <p:strVal val="#ppt_h"/>
                                          </p:val>
                                        </p:tav>
                                      </p:tavLst>
                                    </p:anim>
                                    <p:anim calcmode="lin" valueType="num">
                                      <p:cBhvr>
                                        <p:cTn id="9" dur="500" fill="hold"/>
                                        <p:tgtEl>
                                          <p:spTgt spid="8201"/>
                                        </p:tgtEl>
                                        <p:attrNameLst>
                                          <p:attrName>ppt_x</p:attrName>
                                        </p:attrNameLst>
                                      </p:cBhvr>
                                      <p:tavLst>
                                        <p:tav tm="0">
                                          <p:val>
                                            <p:strVal val="#ppt_x-.2"/>
                                          </p:val>
                                        </p:tav>
                                        <p:tav tm="100000">
                                          <p:val>
                                            <p:strVal val="#ppt_x"/>
                                          </p:val>
                                        </p:tav>
                                      </p:tavLst>
                                    </p:anim>
                                    <p:anim calcmode="lin" valueType="num">
                                      <p:cBhvr>
                                        <p:cTn id="10" dur="500" fill="hold"/>
                                        <p:tgtEl>
                                          <p:spTgt spid="8201"/>
                                        </p:tgtEl>
                                        <p:attrNameLst>
                                          <p:attrName>ppt_y</p:attrName>
                                        </p:attrNameLst>
                                      </p:cBhvr>
                                      <p:tavLst>
                                        <p:tav tm="0">
                                          <p:val>
                                            <p:strVal val="#ppt_y"/>
                                          </p:val>
                                        </p:tav>
                                        <p:tav tm="100000">
                                          <p:val>
                                            <p:strVal val="#ppt_y"/>
                                          </p:val>
                                        </p:tav>
                                      </p:tavLst>
                                    </p:anim>
                                    <p:animEffect transition="in" filter="fade">
                                      <p:cBhvr>
                                        <p:cTn id="11" dur="500"/>
                                        <p:tgtEl>
                                          <p:spTgt spid="820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6" fill="hold" grpId="0" nodeType="clickEffect">
                                  <p:stCondLst>
                                    <p:cond delay="0"/>
                                  </p:stCondLst>
                                  <p:childTnLst>
                                    <p:set>
                                      <p:cBhvr>
                                        <p:cTn id="15" dur="1" fill="hold">
                                          <p:stCondLst>
                                            <p:cond delay="0"/>
                                          </p:stCondLst>
                                        </p:cTn>
                                        <p:tgtEl>
                                          <p:spTgt spid="8199"/>
                                        </p:tgtEl>
                                        <p:attrNameLst>
                                          <p:attrName>style.visibility</p:attrName>
                                        </p:attrNameLst>
                                      </p:cBhvr>
                                      <p:to>
                                        <p:strVal val="visible"/>
                                      </p:to>
                                    </p:set>
                                    <p:animEffect transition="in" filter="barn(inHorizontal)">
                                      <p:cBhvr>
                                        <p:cTn id="16" dur="500"/>
                                        <p:tgtEl>
                                          <p:spTgt spid="819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8202"/>
                                        </p:tgtEl>
                                        <p:attrNameLst>
                                          <p:attrName>style.visibility</p:attrName>
                                        </p:attrNameLst>
                                      </p:cBhvr>
                                      <p:to>
                                        <p:strVal val="visible"/>
                                      </p:to>
                                    </p:set>
                                    <p:anim calcmode="lin" valueType="num">
                                      <p:cBhvr>
                                        <p:cTn id="21" dur="500" fill="hold"/>
                                        <p:tgtEl>
                                          <p:spTgt spid="8202"/>
                                        </p:tgtEl>
                                        <p:attrNameLst>
                                          <p:attrName>ppt_w</p:attrName>
                                        </p:attrNameLst>
                                      </p:cBhvr>
                                      <p:tavLst>
                                        <p:tav tm="0">
                                          <p:val>
                                            <p:strVal val="#ppt_w*0.05"/>
                                          </p:val>
                                        </p:tav>
                                        <p:tav tm="100000">
                                          <p:val>
                                            <p:strVal val="#ppt_w"/>
                                          </p:val>
                                        </p:tav>
                                      </p:tavLst>
                                    </p:anim>
                                    <p:anim calcmode="lin" valueType="num">
                                      <p:cBhvr>
                                        <p:cTn id="22" dur="500" fill="hold"/>
                                        <p:tgtEl>
                                          <p:spTgt spid="8202"/>
                                        </p:tgtEl>
                                        <p:attrNameLst>
                                          <p:attrName>ppt_h</p:attrName>
                                        </p:attrNameLst>
                                      </p:cBhvr>
                                      <p:tavLst>
                                        <p:tav tm="0">
                                          <p:val>
                                            <p:strVal val="#ppt_h"/>
                                          </p:val>
                                        </p:tav>
                                        <p:tav tm="100000">
                                          <p:val>
                                            <p:strVal val="#ppt_h"/>
                                          </p:val>
                                        </p:tav>
                                      </p:tavLst>
                                    </p:anim>
                                    <p:anim calcmode="lin" valueType="num">
                                      <p:cBhvr>
                                        <p:cTn id="23" dur="500" fill="hold"/>
                                        <p:tgtEl>
                                          <p:spTgt spid="8202"/>
                                        </p:tgtEl>
                                        <p:attrNameLst>
                                          <p:attrName>ppt_x</p:attrName>
                                        </p:attrNameLst>
                                      </p:cBhvr>
                                      <p:tavLst>
                                        <p:tav tm="0">
                                          <p:val>
                                            <p:strVal val="#ppt_x-.2"/>
                                          </p:val>
                                        </p:tav>
                                        <p:tav tm="100000">
                                          <p:val>
                                            <p:strVal val="#ppt_x"/>
                                          </p:val>
                                        </p:tav>
                                      </p:tavLst>
                                    </p:anim>
                                    <p:anim calcmode="lin" valueType="num">
                                      <p:cBhvr>
                                        <p:cTn id="24" dur="500" fill="hold"/>
                                        <p:tgtEl>
                                          <p:spTgt spid="8202"/>
                                        </p:tgtEl>
                                        <p:attrNameLst>
                                          <p:attrName>ppt_y</p:attrName>
                                        </p:attrNameLst>
                                      </p:cBhvr>
                                      <p:tavLst>
                                        <p:tav tm="0">
                                          <p:val>
                                            <p:strVal val="#ppt_y"/>
                                          </p:val>
                                        </p:tav>
                                        <p:tav tm="100000">
                                          <p:val>
                                            <p:strVal val="#ppt_y"/>
                                          </p:val>
                                        </p:tav>
                                      </p:tavLst>
                                    </p:anim>
                                    <p:animEffect transition="in" filter="fade">
                                      <p:cBhvr>
                                        <p:cTn id="25" dur="500"/>
                                        <p:tgtEl>
                                          <p:spTgt spid="820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4" presetClass="entr" presetSubtype="0" accel="100000" fill="hold" grpId="0" nodeType="clickEffect">
                                  <p:stCondLst>
                                    <p:cond delay="0"/>
                                  </p:stCondLst>
                                  <p:childTnLst>
                                    <p:set>
                                      <p:cBhvr>
                                        <p:cTn id="29" dur="1" fill="hold">
                                          <p:stCondLst>
                                            <p:cond delay="0"/>
                                          </p:stCondLst>
                                        </p:cTn>
                                        <p:tgtEl>
                                          <p:spTgt spid="8200"/>
                                        </p:tgtEl>
                                        <p:attrNameLst>
                                          <p:attrName>style.visibility</p:attrName>
                                        </p:attrNameLst>
                                      </p:cBhvr>
                                      <p:to>
                                        <p:strVal val="visible"/>
                                      </p:to>
                                    </p:set>
                                    <p:anim calcmode="lin" valueType="num">
                                      <p:cBhvr>
                                        <p:cTn id="30" dur="500" fill="hold"/>
                                        <p:tgtEl>
                                          <p:spTgt spid="8200"/>
                                        </p:tgtEl>
                                        <p:attrNameLst>
                                          <p:attrName>ppt_w</p:attrName>
                                        </p:attrNameLst>
                                      </p:cBhvr>
                                      <p:tavLst>
                                        <p:tav tm="0">
                                          <p:val>
                                            <p:strVal val="#ppt_w*0.05"/>
                                          </p:val>
                                        </p:tav>
                                        <p:tav tm="100000">
                                          <p:val>
                                            <p:strVal val="#ppt_w"/>
                                          </p:val>
                                        </p:tav>
                                      </p:tavLst>
                                    </p:anim>
                                    <p:anim calcmode="lin" valueType="num">
                                      <p:cBhvr>
                                        <p:cTn id="31" dur="500" fill="hold"/>
                                        <p:tgtEl>
                                          <p:spTgt spid="8200"/>
                                        </p:tgtEl>
                                        <p:attrNameLst>
                                          <p:attrName>ppt_h</p:attrName>
                                        </p:attrNameLst>
                                      </p:cBhvr>
                                      <p:tavLst>
                                        <p:tav tm="0">
                                          <p:val>
                                            <p:strVal val="#ppt_h"/>
                                          </p:val>
                                        </p:tav>
                                        <p:tav tm="100000">
                                          <p:val>
                                            <p:strVal val="#ppt_h"/>
                                          </p:val>
                                        </p:tav>
                                      </p:tavLst>
                                    </p:anim>
                                    <p:anim calcmode="lin" valueType="num">
                                      <p:cBhvr>
                                        <p:cTn id="32" dur="500" fill="hold"/>
                                        <p:tgtEl>
                                          <p:spTgt spid="8200"/>
                                        </p:tgtEl>
                                        <p:attrNameLst>
                                          <p:attrName>ppt_x</p:attrName>
                                        </p:attrNameLst>
                                      </p:cBhvr>
                                      <p:tavLst>
                                        <p:tav tm="0">
                                          <p:val>
                                            <p:strVal val="#ppt_x-.2"/>
                                          </p:val>
                                        </p:tav>
                                        <p:tav tm="100000">
                                          <p:val>
                                            <p:strVal val="#ppt_x"/>
                                          </p:val>
                                        </p:tav>
                                      </p:tavLst>
                                    </p:anim>
                                    <p:anim calcmode="lin" valueType="num">
                                      <p:cBhvr>
                                        <p:cTn id="33" dur="500" fill="hold"/>
                                        <p:tgtEl>
                                          <p:spTgt spid="8200"/>
                                        </p:tgtEl>
                                        <p:attrNameLst>
                                          <p:attrName>ppt_y</p:attrName>
                                        </p:attrNameLst>
                                      </p:cBhvr>
                                      <p:tavLst>
                                        <p:tav tm="0">
                                          <p:val>
                                            <p:strVal val="#ppt_y"/>
                                          </p:val>
                                        </p:tav>
                                        <p:tav tm="100000">
                                          <p:val>
                                            <p:strVal val="#ppt_y"/>
                                          </p:val>
                                        </p:tav>
                                      </p:tavLst>
                                    </p:anim>
                                    <p:animEffect transition="in" filter="fade">
                                      <p:cBhvr>
                                        <p:cTn id="34"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9" grpId="0"/>
      <p:bldP spid="820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auto0">
            <a:extLst>
              <a:ext uri="{FF2B5EF4-FFF2-40B4-BE49-F238E27FC236}">
                <a16:creationId xmlns:a16="http://schemas.microsoft.com/office/drawing/2014/main" id="{7D57B818-BB7C-604A-AFE6-4EBA557D1670}"/>
              </a:ext>
            </a:extLst>
          </p:cNvPr>
          <p:cNvPicPr>
            <a:picLocks noChangeAspect="1" noChangeArrowheads="1"/>
          </p:cNvPicPr>
          <p:nvPr/>
        </p:nvPicPr>
        <p:blipFill>
          <a:blip r:embed="rId2">
            <a:lum contrast="36000"/>
            <a:extLst>
              <a:ext uri="{28A0092B-C50C-407E-A947-70E740481C1C}">
                <a14:useLocalDpi xmlns:a14="http://schemas.microsoft.com/office/drawing/2010/main" val="0"/>
              </a:ext>
            </a:extLst>
          </a:blip>
          <a:srcRect/>
          <a:stretch>
            <a:fillRect/>
          </a:stretch>
        </p:blipFill>
        <p:spPr bwMode="auto">
          <a:xfrm>
            <a:off x="644878" y="839612"/>
            <a:ext cx="4030133" cy="319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auto0">
            <a:extLst>
              <a:ext uri="{FF2B5EF4-FFF2-40B4-BE49-F238E27FC236}">
                <a16:creationId xmlns:a16="http://schemas.microsoft.com/office/drawing/2014/main" id="{4943AA07-DC72-5D48-A91B-B0F188650BCF}"/>
              </a:ext>
            </a:extLst>
          </p:cNvPr>
          <p:cNvPicPr>
            <a:picLocks noChangeAspect="1" noChangeArrowheads="1"/>
          </p:cNvPicPr>
          <p:nvPr/>
        </p:nvPicPr>
        <p:blipFill>
          <a:blip r:embed="rId3">
            <a:lum contrast="36000"/>
            <a:extLst>
              <a:ext uri="{28A0092B-C50C-407E-A947-70E740481C1C}">
                <a14:useLocalDpi xmlns:a14="http://schemas.microsoft.com/office/drawing/2010/main" val="0"/>
              </a:ext>
            </a:extLst>
          </a:blip>
          <a:srcRect/>
          <a:stretch>
            <a:fillRect/>
          </a:stretch>
        </p:blipFill>
        <p:spPr bwMode="auto">
          <a:xfrm>
            <a:off x="5598583" y="629708"/>
            <a:ext cx="4365978" cy="314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Text Box 7">
            <a:extLst>
              <a:ext uri="{FF2B5EF4-FFF2-40B4-BE49-F238E27FC236}">
                <a16:creationId xmlns:a16="http://schemas.microsoft.com/office/drawing/2014/main" id="{033B3BD2-BE57-724E-B3FD-F46E560769AB}"/>
              </a:ext>
            </a:extLst>
          </p:cNvPr>
          <p:cNvSpPr txBox="1">
            <a:spLocks noChangeArrowheads="1"/>
          </p:cNvSpPr>
          <p:nvPr/>
        </p:nvSpPr>
        <p:spPr bwMode="auto">
          <a:xfrm>
            <a:off x="5502537" y="167923"/>
            <a:ext cx="184731" cy="702628"/>
          </a:xfrm>
          <a:prstGeom prst="rect">
            <a:avLst/>
          </a:prstGeom>
          <a:noFill/>
          <a:ln w="9525">
            <a:noFill/>
            <a:miter lim="800000"/>
            <a:headEnd/>
            <a:tailEnd/>
          </a:ln>
          <a:effectLst/>
        </p:spPr>
        <p:txBody>
          <a:bodyPr wrap="none">
            <a:spAutoFit/>
          </a:bodyPr>
          <a:lstStyle/>
          <a:p>
            <a:pPr>
              <a:defRPr/>
            </a:pPr>
            <a:endParaRPr lang="en-US" sz="3966">
              <a:effectLst>
                <a:outerShdw blurRad="38100" dist="38100" dir="2700000" algn="tl">
                  <a:srgbClr val="C0C0C0"/>
                </a:outerShdw>
              </a:effectLst>
              <a:latin typeface="News Gothic MT" pitchFamily="34" charset="0"/>
              <a:cs typeface="Arial" charset="0"/>
            </a:endParaRPr>
          </a:p>
        </p:txBody>
      </p:sp>
      <p:sp>
        <p:nvSpPr>
          <p:cNvPr id="7177" name="Text Box 9">
            <a:extLst>
              <a:ext uri="{FF2B5EF4-FFF2-40B4-BE49-F238E27FC236}">
                <a16:creationId xmlns:a16="http://schemas.microsoft.com/office/drawing/2014/main" id="{3A26AA02-AAD5-F042-83ED-29374F2C2C26}"/>
              </a:ext>
            </a:extLst>
          </p:cNvPr>
          <p:cNvSpPr txBox="1">
            <a:spLocks noChangeArrowheads="1"/>
          </p:cNvSpPr>
          <p:nvPr/>
        </p:nvSpPr>
        <p:spPr bwMode="auto">
          <a:xfrm>
            <a:off x="560917" y="4198056"/>
            <a:ext cx="4785783" cy="294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203" b="1">
                <a:latin typeface="Arial Narrow" panose="020B0604020202020204" pitchFamily="34" charset="0"/>
                <a:cs typeface="Arial" panose="020B0604020202020204" pitchFamily="34" charset="0"/>
              </a:rPr>
              <a:t> </a:t>
            </a:r>
            <a:r>
              <a:rPr lang="en-US" altLang="en-US" sz="3085" b="1">
                <a:latin typeface="Arial Narrow" panose="020B0604020202020204" pitchFamily="34" charset="0"/>
                <a:cs typeface="Arial" panose="020B0604020202020204" pitchFamily="34" charset="0"/>
              </a:rPr>
              <a:t>The aim  of disaster management is to alleviate immediate suffering and </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bring things back to normal before the</a:t>
            </a:r>
          </a:p>
          <a:p>
            <a:pPr eaLnBrk="1" hangingPunct="1">
              <a:buFont typeface="Wingdings" pitchFamily="2" charset="2"/>
              <a:buNone/>
            </a:pPr>
            <a:r>
              <a:rPr lang="en-US" altLang="en-US" sz="3085" b="1">
                <a:latin typeface="Arial Narrow" panose="020B0604020202020204" pitchFamily="34" charset="0"/>
                <a:cs typeface="Arial" panose="020B0604020202020204" pitchFamily="34" charset="0"/>
              </a:rPr>
              <a:t>disaster event.</a:t>
            </a:r>
          </a:p>
        </p:txBody>
      </p:sp>
      <p:sp>
        <p:nvSpPr>
          <p:cNvPr id="7179" name="Text Box 11">
            <a:extLst>
              <a:ext uri="{FF2B5EF4-FFF2-40B4-BE49-F238E27FC236}">
                <a16:creationId xmlns:a16="http://schemas.microsoft.com/office/drawing/2014/main" id="{F8889C0B-1521-494C-804F-5E192562E725}"/>
              </a:ext>
            </a:extLst>
          </p:cNvPr>
          <p:cNvSpPr txBox="1">
            <a:spLocks noChangeArrowheads="1"/>
          </p:cNvSpPr>
          <p:nvPr/>
        </p:nvSpPr>
        <p:spPr bwMode="auto">
          <a:xfrm>
            <a:off x="5346700" y="3778251"/>
            <a:ext cx="4785783" cy="341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buFont typeface="Wingdings" pitchFamily="2" charset="2"/>
              <a:buChar char="l"/>
            </a:pPr>
            <a:r>
              <a:rPr lang="en-US" altLang="en-US" sz="2203" b="1">
                <a:latin typeface="Arial Narrow" panose="020B0604020202020204" pitchFamily="34" charset="0"/>
                <a:cs typeface="Arial" panose="020B0604020202020204" pitchFamily="34" charset="0"/>
              </a:rPr>
              <a:t> </a:t>
            </a:r>
            <a:r>
              <a:rPr lang="en-US" altLang="en-US" sz="3085" b="1">
                <a:solidFill>
                  <a:srgbClr val="0000FF"/>
                </a:solidFill>
                <a:latin typeface="Arial Narrow" panose="020B0604020202020204" pitchFamily="34" charset="0"/>
                <a:cs typeface="Arial" panose="020B0604020202020204" pitchFamily="34" charset="0"/>
              </a:rPr>
              <a:t>The aim of disaster management is to reduce people’s vulnerability and increase capacity.</a:t>
            </a:r>
            <a:r>
              <a:rPr lang="en-US" altLang="en-US" sz="3085" b="1">
                <a:latin typeface="Arial Narrow" panose="020B0604020202020204" pitchFamily="34" charset="0"/>
                <a:cs typeface="Arial" panose="020B0604020202020204" pitchFamily="34" charset="0"/>
              </a:rPr>
              <a:t>  </a:t>
            </a:r>
            <a:endParaRPr lang="en-US" altLang="en-US" sz="2644" b="1">
              <a:latin typeface="Arial Narrow" panose="020B0604020202020204" pitchFamily="34" charset="0"/>
              <a:cs typeface="Arial" panose="020B0604020202020204" pitchFamily="34" charset="0"/>
            </a:endParaRPr>
          </a:p>
          <a:p>
            <a:pPr eaLnBrk="1" hangingPunct="1">
              <a:buFont typeface="Wingdings" pitchFamily="2" charset="2"/>
              <a:buChar char="l"/>
            </a:pPr>
            <a:r>
              <a:rPr lang="en-US" altLang="en-US" sz="2644" b="1">
                <a:latin typeface="Arial Narrow" panose="020B0604020202020204" pitchFamily="34" charset="0"/>
                <a:cs typeface="Arial" panose="020B0604020202020204" pitchFamily="34" charset="0"/>
              </a:rPr>
              <a:t> </a:t>
            </a:r>
            <a:r>
              <a:rPr lang="en-US" altLang="en-US" sz="3085" b="1">
                <a:latin typeface="Arial Narrow" panose="020B0604020202020204" pitchFamily="34" charset="0"/>
                <a:cs typeface="Arial" panose="020B0604020202020204" pitchFamily="34" charset="0"/>
              </a:rPr>
              <a:t>The goal is building a safe, disaster resilient and developed community.</a:t>
            </a:r>
          </a:p>
        </p:txBody>
      </p:sp>
      <p:sp>
        <p:nvSpPr>
          <p:cNvPr id="26631" name="TextBox 6">
            <a:extLst>
              <a:ext uri="{FF2B5EF4-FFF2-40B4-BE49-F238E27FC236}">
                <a16:creationId xmlns:a16="http://schemas.microsoft.com/office/drawing/2014/main" id="{93FAC6DB-6269-8744-9313-282EF53D00D0}"/>
              </a:ext>
            </a:extLst>
          </p:cNvPr>
          <p:cNvSpPr txBox="1">
            <a:spLocks noChangeArrowheads="1"/>
          </p:cNvSpPr>
          <p:nvPr/>
        </p:nvSpPr>
        <p:spPr bwMode="auto">
          <a:xfrm>
            <a:off x="1904295" y="1"/>
            <a:ext cx="2350911"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Traditional </a:t>
            </a:r>
          </a:p>
        </p:txBody>
      </p:sp>
      <p:sp>
        <p:nvSpPr>
          <p:cNvPr id="26632" name="TextBox 7">
            <a:extLst>
              <a:ext uri="{FF2B5EF4-FFF2-40B4-BE49-F238E27FC236}">
                <a16:creationId xmlns:a16="http://schemas.microsoft.com/office/drawing/2014/main" id="{0E7E289B-8471-3940-A127-8B49B04D023C}"/>
              </a:ext>
            </a:extLst>
          </p:cNvPr>
          <p:cNvSpPr txBox="1">
            <a:spLocks noChangeArrowheads="1"/>
          </p:cNvSpPr>
          <p:nvPr/>
        </p:nvSpPr>
        <p:spPr bwMode="auto">
          <a:xfrm>
            <a:off x="5766506" y="0"/>
            <a:ext cx="3022600" cy="49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cs typeface="Angsana New" panose="02020603050405020304" pitchFamily="18" charset="-34"/>
              </a:defRPr>
            </a:lvl1pPr>
            <a:lvl2pPr marL="742950" indent="-285750">
              <a:defRPr sz="2000">
                <a:solidFill>
                  <a:schemeClr val="tx1"/>
                </a:solidFill>
                <a:latin typeface="Arial" panose="020B0604020202020204" pitchFamily="34" charset="0"/>
                <a:cs typeface="Angsana New" panose="02020603050405020304" pitchFamily="18" charset="-34"/>
              </a:defRPr>
            </a:lvl2pPr>
            <a:lvl3pPr marL="1143000" indent="-228600">
              <a:defRPr sz="2000">
                <a:solidFill>
                  <a:schemeClr val="tx1"/>
                </a:solidFill>
                <a:latin typeface="Arial" panose="020B0604020202020204" pitchFamily="34" charset="0"/>
                <a:cs typeface="Angsana New" panose="02020603050405020304" pitchFamily="18" charset="-34"/>
              </a:defRPr>
            </a:lvl3pPr>
            <a:lvl4pPr marL="1600200" indent="-228600">
              <a:defRPr sz="2000">
                <a:solidFill>
                  <a:schemeClr val="tx1"/>
                </a:solidFill>
                <a:latin typeface="Arial" panose="020B0604020202020204" pitchFamily="34" charset="0"/>
                <a:cs typeface="Angsana New" panose="02020603050405020304" pitchFamily="18" charset="-34"/>
              </a:defRPr>
            </a:lvl4pPr>
            <a:lvl5pPr marL="2057400" indent="-228600">
              <a:defRPr sz="2000">
                <a:solidFill>
                  <a:schemeClr val="tx1"/>
                </a:solidFill>
                <a:latin typeface="Arial" panose="020B0604020202020204" pitchFamily="34" charset="0"/>
                <a:cs typeface="Angsana New" panose="02020603050405020304" pitchFamily="18" charset="-34"/>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cs typeface="Angsana New" panose="02020603050405020304" pitchFamily="18" charset="-34"/>
              </a:defRPr>
            </a:lvl9pPr>
          </a:lstStyle>
          <a:p>
            <a:pPr eaLnBrk="1" hangingPunct="1"/>
            <a:r>
              <a:rPr lang="en-US" altLang="en-US" sz="2644" b="1">
                <a:solidFill>
                  <a:srgbClr val="FFC000"/>
                </a:solidFill>
                <a:latin typeface="Times New Roman" panose="02020603050405020304" pitchFamily="18" charset="0"/>
                <a:cs typeface="Arial" panose="020B0604020202020204" pitchFamily="34" charset="0"/>
              </a:rPr>
              <a:t>Progressive</a:t>
            </a:r>
          </a:p>
        </p:txBody>
      </p:sp>
    </p:spTree>
    <p:extLst>
      <p:ext uri="{BB962C8B-B14F-4D97-AF65-F5344CB8AC3E}">
        <p14:creationId xmlns:p14="http://schemas.microsoft.com/office/powerpoint/2010/main" val="34259458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strVal val="#ppt_w*0.05"/>
                                          </p:val>
                                        </p:tav>
                                        <p:tav tm="100000">
                                          <p:val>
                                            <p:strVal val="#ppt_w"/>
                                          </p:val>
                                        </p:tav>
                                      </p:tavLst>
                                    </p:anim>
                                    <p:anim calcmode="lin" valueType="num">
                                      <p:cBhvr>
                                        <p:cTn id="8" dur="500" fill="hold"/>
                                        <p:tgtEl>
                                          <p:spTgt spid="7170"/>
                                        </p:tgtEl>
                                        <p:attrNameLst>
                                          <p:attrName>ppt_h</p:attrName>
                                        </p:attrNameLst>
                                      </p:cBhvr>
                                      <p:tavLst>
                                        <p:tav tm="0">
                                          <p:val>
                                            <p:strVal val="#ppt_h"/>
                                          </p:val>
                                        </p:tav>
                                        <p:tav tm="100000">
                                          <p:val>
                                            <p:strVal val="#ppt_h"/>
                                          </p:val>
                                        </p:tav>
                                      </p:tavLst>
                                    </p:anim>
                                    <p:anim calcmode="lin" valueType="num">
                                      <p:cBhvr>
                                        <p:cTn id="9" dur="500" fill="hold"/>
                                        <p:tgtEl>
                                          <p:spTgt spid="7170"/>
                                        </p:tgtEl>
                                        <p:attrNameLst>
                                          <p:attrName>ppt_x</p:attrName>
                                        </p:attrNameLst>
                                      </p:cBhvr>
                                      <p:tavLst>
                                        <p:tav tm="0">
                                          <p:val>
                                            <p:strVal val="#ppt_x-.2"/>
                                          </p:val>
                                        </p:tav>
                                        <p:tav tm="100000">
                                          <p:val>
                                            <p:strVal val="#ppt_x"/>
                                          </p:val>
                                        </p:tav>
                                      </p:tavLst>
                                    </p:anim>
                                    <p:anim calcmode="lin" valueType="num">
                                      <p:cBhvr>
                                        <p:cTn id="10" dur="500" fill="hold"/>
                                        <p:tgtEl>
                                          <p:spTgt spid="7170"/>
                                        </p:tgtEl>
                                        <p:attrNameLst>
                                          <p:attrName>ppt_y</p:attrName>
                                        </p:attrNameLst>
                                      </p:cBhvr>
                                      <p:tavLst>
                                        <p:tav tm="0">
                                          <p:val>
                                            <p:strVal val="#ppt_y"/>
                                          </p:val>
                                        </p:tav>
                                        <p:tav tm="100000">
                                          <p:val>
                                            <p:strVal val="#ppt_y"/>
                                          </p:val>
                                        </p:tav>
                                      </p:tavLst>
                                    </p:anim>
                                    <p:animEffect transition="in" filter="fade">
                                      <p:cBhvr>
                                        <p:cTn id="11" dur="500"/>
                                        <p:tgtEl>
                                          <p:spTgt spid="717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177"/>
                                        </p:tgtEl>
                                        <p:attrNameLst>
                                          <p:attrName>style.visibility</p:attrName>
                                        </p:attrNameLst>
                                      </p:cBhvr>
                                      <p:to>
                                        <p:strVal val="visible"/>
                                      </p:to>
                                    </p:set>
                                    <p:anim calcmode="lin" valueType="num">
                                      <p:cBhvr>
                                        <p:cTn id="16" dur="500" fill="hold"/>
                                        <p:tgtEl>
                                          <p:spTgt spid="7177"/>
                                        </p:tgtEl>
                                        <p:attrNameLst>
                                          <p:attrName>ppt_w</p:attrName>
                                        </p:attrNameLst>
                                      </p:cBhvr>
                                      <p:tavLst>
                                        <p:tav tm="0">
                                          <p:val>
                                            <p:strVal val="#ppt_w*0.05"/>
                                          </p:val>
                                        </p:tav>
                                        <p:tav tm="100000">
                                          <p:val>
                                            <p:strVal val="#ppt_w"/>
                                          </p:val>
                                        </p:tav>
                                      </p:tavLst>
                                    </p:anim>
                                    <p:anim calcmode="lin" valueType="num">
                                      <p:cBhvr>
                                        <p:cTn id="17" dur="500" fill="hold"/>
                                        <p:tgtEl>
                                          <p:spTgt spid="7177"/>
                                        </p:tgtEl>
                                        <p:attrNameLst>
                                          <p:attrName>ppt_h</p:attrName>
                                        </p:attrNameLst>
                                      </p:cBhvr>
                                      <p:tavLst>
                                        <p:tav tm="0">
                                          <p:val>
                                            <p:strVal val="#ppt_h"/>
                                          </p:val>
                                        </p:tav>
                                        <p:tav tm="100000">
                                          <p:val>
                                            <p:strVal val="#ppt_h"/>
                                          </p:val>
                                        </p:tav>
                                      </p:tavLst>
                                    </p:anim>
                                    <p:anim calcmode="lin" valueType="num">
                                      <p:cBhvr>
                                        <p:cTn id="18" dur="500" fill="hold"/>
                                        <p:tgtEl>
                                          <p:spTgt spid="7177"/>
                                        </p:tgtEl>
                                        <p:attrNameLst>
                                          <p:attrName>ppt_x</p:attrName>
                                        </p:attrNameLst>
                                      </p:cBhvr>
                                      <p:tavLst>
                                        <p:tav tm="0">
                                          <p:val>
                                            <p:strVal val="#ppt_x-.2"/>
                                          </p:val>
                                        </p:tav>
                                        <p:tav tm="100000">
                                          <p:val>
                                            <p:strVal val="#ppt_x"/>
                                          </p:val>
                                        </p:tav>
                                      </p:tavLst>
                                    </p:anim>
                                    <p:anim calcmode="lin" valueType="num">
                                      <p:cBhvr>
                                        <p:cTn id="19" dur="500" fill="hold"/>
                                        <p:tgtEl>
                                          <p:spTgt spid="7177"/>
                                        </p:tgtEl>
                                        <p:attrNameLst>
                                          <p:attrName>ppt_y</p:attrName>
                                        </p:attrNameLst>
                                      </p:cBhvr>
                                      <p:tavLst>
                                        <p:tav tm="0">
                                          <p:val>
                                            <p:strVal val="#ppt_y"/>
                                          </p:val>
                                        </p:tav>
                                        <p:tav tm="100000">
                                          <p:val>
                                            <p:strVal val="#ppt_y"/>
                                          </p:val>
                                        </p:tav>
                                      </p:tavLst>
                                    </p:anim>
                                    <p:animEffect transition="in" filter="fade">
                                      <p:cBhvr>
                                        <p:cTn id="20" dur="500"/>
                                        <p:tgtEl>
                                          <p:spTgt spid="717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7171"/>
                                        </p:tgtEl>
                                        <p:attrNameLst>
                                          <p:attrName>style.visibility</p:attrName>
                                        </p:attrNameLst>
                                      </p:cBhvr>
                                      <p:to>
                                        <p:strVal val="visible"/>
                                      </p:to>
                                    </p:set>
                                    <p:anim calcmode="lin" valueType="num">
                                      <p:cBhvr>
                                        <p:cTn id="25" dur="500" fill="hold"/>
                                        <p:tgtEl>
                                          <p:spTgt spid="7171"/>
                                        </p:tgtEl>
                                        <p:attrNameLst>
                                          <p:attrName>ppt_w</p:attrName>
                                        </p:attrNameLst>
                                      </p:cBhvr>
                                      <p:tavLst>
                                        <p:tav tm="0">
                                          <p:val>
                                            <p:strVal val="#ppt_w*0.05"/>
                                          </p:val>
                                        </p:tav>
                                        <p:tav tm="100000">
                                          <p:val>
                                            <p:strVal val="#ppt_w"/>
                                          </p:val>
                                        </p:tav>
                                      </p:tavLst>
                                    </p:anim>
                                    <p:anim calcmode="lin" valueType="num">
                                      <p:cBhvr>
                                        <p:cTn id="26" dur="500" fill="hold"/>
                                        <p:tgtEl>
                                          <p:spTgt spid="7171"/>
                                        </p:tgtEl>
                                        <p:attrNameLst>
                                          <p:attrName>ppt_h</p:attrName>
                                        </p:attrNameLst>
                                      </p:cBhvr>
                                      <p:tavLst>
                                        <p:tav tm="0">
                                          <p:val>
                                            <p:strVal val="#ppt_h"/>
                                          </p:val>
                                        </p:tav>
                                        <p:tav tm="100000">
                                          <p:val>
                                            <p:strVal val="#ppt_h"/>
                                          </p:val>
                                        </p:tav>
                                      </p:tavLst>
                                    </p:anim>
                                    <p:anim calcmode="lin" valueType="num">
                                      <p:cBhvr>
                                        <p:cTn id="27" dur="500" fill="hold"/>
                                        <p:tgtEl>
                                          <p:spTgt spid="7171"/>
                                        </p:tgtEl>
                                        <p:attrNameLst>
                                          <p:attrName>ppt_x</p:attrName>
                                        </p:attrNameLst>
                                      </p:cBhvr>
                                      <p:tavLst>
                                        <p:tav tm="0">
                                          <p:val>
                                            <p:strVal val="#ppt_x-.2"/>
                                          </p:val>
                                        </p:tav>
                                        <p:tav tm="100000">
                                          <p:val>
                                            <p:strVal val="#ppt_x"/>
                                          </p:val>
                                        </p:tav>
                                      </p:tavLst>
                                    </p:anim>
                                    <p:anim calcmode="lin" valueType="num">
                                      <p:cBhvr>
                                        <p:cTn id="28" dur="500" fill="hold"/>
                                        <p:tgtEl>
                                          <p:spTgt spid="7171"/>
                                        </p:tgtEl>
                                        <p:attrNameLst>
                                          <p:attrName>ppt_y</p:attrName>
                                        </p:attrNameLst>
                                      </p:cBhvr>
                                      <p:tavLst>
                                        <p:tav tm="0">
                                          <p:val>
                                            <p:strVal val="#ppt_y"/>
                                          </p:val>
                                        </p:tav>
                                        <p:tav tm="100000">
                                          <p:val>
                                            <p:strVal val="#ppt_y"/>
                                          </p:val>
                                        </p:tav>
                                      </p:tavLst>
                                    </p:anim>
                                    <p:animEffect transition="in" filter="fade">
                                      <p:cBhvr>
                                        <p:cTn id="29" dur="500"/>
                                        <p:tgtEl>
                                          <p:spTgt spid="717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7179"/>
                                        </p:tgtEl>
                                        <p:attrNameLst>
                                          <p:attrName>style.visibility</p:attrName>
                                        </p:attrNameLst>
                                      </p:cBhvr>
                                      <p:to>
                                        <p:strVal val="visible"/>
                                      </p:to>
                                    </p:set>
                                    <p:anim calcmode="lin" valueType="num">
                                      <p:cBhvr>
                                        <p:cTn id="34" dur="500" fill="hold"/>
                                        <p:tgtEl>
                                          <p:spTgt spid="7179"/>
                                        </p:tgtEl>
                                        <p:attrNameLst>
                                          <p:attrName>ppt_w</p:attrName>
                                        </p:attrNameLst>
                                      </p:cBhvr>
                                      <p:tavLst>
                                        <p:tav tm="0">
                                          <p:val>
                                            <p:strVal val="#ppt_w*0.05"/>
                                          </p:val>
                                        </p:tav>
                                        <p:tav tm="100000">
                                          <p:val>
                                            <p:strVal val="#ppt_w"/>
                                          </p:val>
                                        </p:tav>
                                      </p:tavLst>
                                    </p:anim>
                                    <p:anim calcmode="lin" valueType="num">
                                      <p:cBhvr>
                                        <p:cTn id="35" dur="500" fill="hold"/>
                                        <p:tgtEl>
                                          <p:spTgt spid="7179"/>
                                        </p:tgtEl>
                                        <p:attrNameLst>
                                          <p:attrName>ppt_h</p:attrName>
                                        </p:attrNameLst>
                                      </p:cBhvr>
                                      <p:tavLst>
                                        <p:tav tm="0">
                                          <p:val>
                                            <p:strVal val="#ppt_h"/>
                                          </p:val>
                                        </p:tav>
                                        <p:tav tm="100000">
                                          <p:val>
                                            <p:strVal val="#ppt_h"/>
                                          </p:val>
                                        </p:tav>
                                      </p:tavLst>
                                    </p:anim>
                                    <p:anim calcmode="lin" valueType="num">
                                      <p:cBhvr>
                                        <p:cTn id="36" dur="500" fill="hold"/>
                                        <p:tgtEl>
                                          <p:spTgt spid="7179"/>
                                        </p:tgtEl>
                                        <p:attrNameLst>
                                          <p:attrName>ppt_x</p:attrName>
                                        </p:attrNameLst>
                                      </p:cBhvr>
                                      <p:tavLst>
                                        <p:tav tm="0">
                                          <p:val>
                                            <p:strVal val="#ppt_x-.2"/>
                                          </p:val>
                                        </p:tav>
                                        <p:tav tm="100000">
                                          <p:val>
                                            <p:strVal val="#ppt_x"/>
                                          </p:val>
                                        </p:tav>
                                      </p:tavLst>
                                    </p:anim>
                                    <p:anim calcmode="lin" valueType="num">
                                      <p:cBhvr>
                                        <p:cTn id="37" dur="500" fill="hold"/>
                                        <p:tgtEl>
                                          <p:spTgt spid="7179"/>
                                        </p:tgtEl>
                                        <p:attrNameLst>
                                          <p:attrName>ppt_y</p:attrName>
                                        </p:attrNameLst>
                                      </p:cBhvr>
                                      <p:tavLst>
                                        <p:tav tm="0">
                                          <p:val>
                                            <p:strVal val="#ppt_y"/>
                                          </p:val>
                                        </p:tav>
                                        <p:tav tm="100000">
                                          <p:val>
                                            <p:strVal val="#ppt_y"/>
                                          </p:val>
                                        </p:tav>
                                      </p:tavLst>
                                    </p:anim>
                                    <p:animEffect transition="in" filter="fade">
                                      <p:cBhvr>
                                        <p:cTn id="38"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p:bldP spid="717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9900" y="1010177"/>
            <a:ext cx="9918700" cy="5387680"/>
          </a:xfrm>
          <a:prstGeom prst="rect">
            <a:avLst/>
          </a:prstGeom>
        </p:spPr>
        <p:txBody>
          <a:bodyPr vert="horz" wrap="square" lIns="0" tIns="0" rIns="0" bIns="0" rtlCol="0">
            <a:noAutofit/>
          </a:bodyPr>
          <a:lstStyle/>
          <a:p>
            <a:pPr marL="12700" marR="12700">
              <a:lnSpc>
                <a:spcPts val="4300"/>
              </a:lnSpc>
            </a:pPr>
            <a:r>
              <a:rPr lang="en-US" sz="3600" b="1" dirty="0">
                <a:cs typeface="Times New Roman"/>
              </a:rPr>
              <a:t>Local people are the </a:t>
            </a:r>
            <a:r>
              <a:rPr lang="en-US" sz="3600" b="1" dirty="0">
                <a:solidFill>
                  <a:schemeClr val="accent6"/>
                </a:solidFill>
                <a:cs typeface="Times New Roman"/>
              </a:rPr>
              <a:t>first line of defense</a:t>
            </a:r>
            <a:r>
              <a:rPr lang="en-US" sz="3600" b="1" dirty="0">
                <a:cs typeface="Times New Roman"/>
              </a:rPr>
              <a:t>.. Before any help comes, they have already done something</a:t>
            </a:r>
            <a:r>
              <a:rPr lang="en-US" sz="3600" b="1" dirty="0">
                <a:solidFill>
                  <a:srgbClr val="00B050"/>
                </a:solidFill>
                <a:cs typeface="Times New Roman"/>
              </a:rPr>
              <a:t>. </a:t>
            </a:r>
          </a:p>
          <a:p>
            <a:pPr marL="12700" marR="12700">
              <a:lnSpc>
                <a:spcPts val="4300"/>
              </a:lnSpc>
            </a:pPr>
            <a:endParaRPr lang="en-US" sz="3600" b="1" dirty="0">
              <a:solidFill>
                <a:srgbClr val="00B050"/>
              </a:solidFill>
              <a:cs typeface="Times New Roman"/>
            </a:endParaRPr>
          </a:p>
          <a:p>
            <a:pPr marL="12700" marR="12700">
              <a:lnSpc>
                <a:spcPts val="4300"/>
              </a:lnSpc>
            </a:pPr>
            <a:r>
              <a:rPr lang="en-US" sz="3600" b="1" dirty="0"/>
              <a:t>Cumulative losses from small, recurrent disasters equal or exceed those from larger catastrophes</a:t>
            </a:r>
            <a:endParaRPr lang="en-US" sz="3600" b="1" dirty="0">
              <a:solidFill>
                <a:srgbClr val="00B050"/>
              </a:solidFill>
              <a:cs typeface="Times New Roman"/>
            </a:endParaRPr>
          </a:p>
          <a:p>
            <a:pPr marL="12700" marR="12700">
              <a:lnSpc>
                <a:spcPts val="4300"/>
              </a:lnSpc>
            </a:pPr>
            <a:r>
              <a:rPr lang="en-US" sz="3600" b="1" dirty="0">
                <a:solidFill>
                  <a:schemeClr val="accent6"/>
                </a:solidFill>
              </a:rPr>
              <a:t>These smaller events reinforce poverty and compound people’s hardship</a:t>
            </a:r>
            <a:r>
              <a:rPr lang="en-US" sz="3600" b="1" dirty="0"/>
              <a:t>.</a:t>
            </a:r>
          </a:p>
          <a:p>
            <a:pPr marL="12700" marR="12700">
              <a:lnSpc>
                <a:spcPts val="4300"/>
              </a:lnSpc>
            </a:pPr>
            <a:endParaRPr lang="en-US" sz="3600" b="1" dirty="0"/>
          </a:p>
          <a:p>
            <a:pPr marL="12700" marR="12700">
              <a:lnSpc>
                <a:spcPts val="4300"/>
              </a:lnSpc>
            </a:pPr>
            <a:r>
              <a:rPr lang="en-US" sz="3600" b="1" dirty="0"/>
              <a:t>CBDRM process </a:t>
            </a:r>
            <a:r>
              <a:rPr lang="en-US" sz="3600" b="1" dirty="0">
                <a:solidFill>
                  <a:schemeClr val="accent6"/>
                </a:solidFill>
              </a:rPr>
              <a:t>capacitates</a:t>
            </a:r>
            <a:r>
              <a:rPr lang="en-US" sz="3600" b="1" dirty="0"/>
              <a:t> local people in DRR. It </a:t>
            </a:r>
            <a:r>
              <a:rPr lang="en-US" sz="3600" b="1" dirty="0">
                <a:solidFill>
                  <a:schemeClr val="accent6"/>
                </a:solidFill>
              </a:rPr>
              <a:t>empowers </a:t>
            </a:r>
            <a:r>
              <a:rPr lang="en-US" sz="3600" b="1" dirty="0"/>
              <a:t>them &amp; together generate solutions</a:t>
            </a:r>
          </a:p>
          <a:p>
            <a:pPr marL="12700" marR="12700">
              <a:lnSpc>
                <a:spcPts val="4300"/>
              </a:lnSpc>
            </a:pPr>
            <a:endParaRPr lang="en-US" sz="3600" b="1" dirty="0">
              <a:solidFill>
                <a:srgbClr val="00B050"/>
              </a:solidFill>
              <a:cs typeface="Times New Roman"/>
            </a:endParaRPr>
          </a:p>
          <a:p>
            <a:pPr marL="12700" marR="12700">
              <a:lnSpc>
                <a:spcPts val="4300"/>
              </a:lnSpc>
            </a:pPr>
            <a:endParaRPr lang="en-US" sz="3600" b="1" dirty="0">
              <a:solidFill>
                <a:schemeClr val="accent6"/>
              </a:solidFill>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307328" y="0"/>
            <a:ext cx="1386072" cy="860720"/>
          </a:xfrm>
          <a:prstGeom prst="rect">
            <a:avLst/>
          </a:prstGeom>
        </p:spPr>
      </p:pic>
      <p:sp>
        <p:nvSpPr>
          <p:cNvPr id="4" name="Rectangle 3">
            <a:extLst>
              <a:ext uri="{FF2B5EF4-FFF2-40B4-BE49-F238E27FC236}">
                <a16:creationId xmlns:a16="http://schemas.microsoft.com/office/drawing/2014/main" id="{A5FDDF5D-387D-C549-AB08-3171ABE0C0F9}"/>
              </a:ext>
            </a:extLst>
          </p:cNvPr>
          <p:cNvSpPr/>
          <p:nvPr/>
        </p:nvSpPr>
        <p:spPr>
          <a:xfrm>
            <a:off x="774700" y="350314"/>
            <a:ext cx="2366353" cy="643766"/>
          </a:xfrm>
          <a:prstGeom prst="rect">
            <a:avLst/>
          </a:prstGeom>
        </p:spPr>
        <p:txBody>
          <a:bodyPr wrap="none">
            <a:spAutoFit/>
          </a:bodyPr>
          <a:lstStyle/>
          <a:p>
            <a:pPr marL="12700" marR="12700">
              <a:lnSpc>
                <a:spcPts val="4300"/>
              </a:lnSpc>
            </a:pPr>
            <a:r>
              <a:rPr lang="en-US" sz="3600" b="1" dirty="0">
                <a:solidFill>
                  <a:srgbClr val="00B050"/>
                </a:solidFill>
                <a:cs typeface="Times New Roman"/>
              </a:rPr>
              <a:t>Conclusion</a:t>
            </a:r>
            <a:r>
              <a:rPr lang="en-US" b="1" dirty="0">
                <a:solidFill>
                  <a:srgbClr val="00B050"/>
                </a:solidFill>
                <a:cs typeface="Times New Roman"/>
              </a:rPr>
              <a:t>:</a:t>
            </a:r>
          </a:p>
        </p:txBody>
      </p:sp>
    </p:spTree>
    <p:extLst>
      <p:ext uri="{BB962C8B-B14F-4D97-AF65-F5344CB8AC3E}">
        <p14:creationId xmlns:p14="http://schemas.microsoft.com/office/powerpoint/2010/main" val="9483650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309033" y="5249319"/>
            <a:ext cx="10049096" cy="2307181"/>
          </a:xfrm>
          <a:prstGeom prst="roundRect">
            <a:avLst/>
          </a:prstGeom>
          <a:gradFill>
            <a:gsLst>
              <a:gs pos="0">
                <a:schemeClr val="accent3">
                  <a:tint val="100000"/>
                  <a:shade val="100000"/>
                  <a:satMod val="130000"/>
                  <a:alpha val="10000"/>
                </a:schemeClr>
              </a:gs>
              <a:gs pos="100000">
                <a:schemeClr val="accent3">
                  <a:tint val="50000"/>
                  <a:shade val="100000"/>
                  <a:satMod val="350000"/>
                </a:schemeClr>
              </a:gs>
            </a:gsLst>
          </a:gradFill>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PH" sz="1983"/>
          </a:p>
        </p:txBody>
      </p:sp>
      <p:graphicFrame>
        <p:nvGraphicFramePr>
          <p:cNvPr id="43" name="Diagram 42"/>
          <p:cNvGraphicFramePr/>
          <p:nvPr/>
        </p:nvGraphicFramePr>
        <p:xfrm>
          <a:off x="321950" y="4828830"/>
          <a:ext cx="7521420" cy="30771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Minus 16"/>
          <p:cNvSpPr/>
          <p:nvPr/>
        </p:nvSpPr>
        <p:spPr>
          <a:xfrm rot="21258090">
            <a:off x="3032522" y="2971874"/>
            <a:ext cx="8520303" cy="523007"/>
          </a:xfrm>
          <a:prstGeom prst="mathMinus">
            <a:avLst/>
          </a:prstGeom>
          <a:solidFill>
            <a:schemeClr val="bg1">
              <a:lumMod val="5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PH" sz="1983"/>
          </a:p>
        </p:txBody>
      </p:sp>
      <p:sp>
        <p:nvSpPr>
          <p:cNvPr id="7" name="Rectangle 6"/>
          <p:cNvSpPr/>
          <p:nvPr/>
        </p:nvSpPr>
        <p:spPr>
          <a:xfrm>
            <a:off x="1365943" y="1096224"/>
            <a:ext cx="2876346" cy="634917"/>
          </a:xfrm>
          <a:prstGeom prst="rect">
            <a:avLst/>
          </a:prstGeom>
          <a:noFill/>
        </p:spPr>
        <p:txBody>
          <a:bodyPr wrap="square">
            <a:spAutoFit/>
          </a:bodyPr>
          <a:lstStyle/>
          <a:p>
            <a:pPr algn="ctr">
              <a:defRPr/>
            </a:pPr>
            <a:r>
              <a:rPr lang="en-US" sz="3526" b="1" dirty="0">
                <a:ln w="12700">
                  <a:solidFill>
                    <a:schemeClr val="tx2">
                      <a:lumMod val="75000"/>
                    </a:schemeClr>
                  </a:solidFill>
                  <a:prstDash val="solid"/>
                </a:ln>
                <a:pattFill prst="wdUpDiag">
                  <a:fgClr>
                    <a:srgbClr val="FF0000"/>
                  </a:fgClr>
                  <a:bgClr>
                    <a:srgbClr val="FFC000"/>
                  </a:bgClr>
                </a:pattFill>
                <a:effectLst>
                  <a:outerShdw dist="38100" dir="2640000" algn="bl" rotWithShape="0">
                    <a:schemeClr val="tx2">
                      <a:lumMod val="75000"/>
                    </a:schemeClr>
                  </a:outerShdw>
                </a:effectLst>
              </a:rPr>
              <a:t>Vulnerability</a:t>
            </a:r>
            <a:endParaRPr lang="en-US" sz="2645" b="1" dirty="0">
              <a:ln w="12700">
                <a:solidFill>
                  <a:schemeClr val="tx2">
                    <a:lumMod val="75000"/>
                  </a:schemeClr>
                </a:solidFill>
                <a:prstDash val="solid"/>
              </a:ln>
              <a:pattFill prst="wdUpDiag">
                <a:fgClr>
                  <a:srgbClr val="FF0000"/>
                </a:fgClr>
                <a:bgClr>
                  <a:srgbClr val="FFC000"/>
                </a:bgClr>
              </a:pattFill>
              <a:effectLst>
                <a:outerShdw dist="38100" dir="2640000" algn="bl" rotWithShape="0">
                  <a:schemeClr val="tx2">
                    <a:lumMod val="75000"/>
                  </a:schemeClr>
                </a:outerShdw>
              </a:effectLst>
            </a:endParaRPr>
          </a:p>
        </p:txBody>
      </p:sp>
      <p:sp>
        <p:nvSpPr>
          <p:cNvPr id="8" name="TextBox 7"/>
          <p:cNvSpPr txBox="1"/>
          <p:nvPr/>
        </p:nvSpPr>
        <p:spPr>
          <a:xfrm>
            <a:off x="4242289" y="3916724"/>
            <a:ext cx="6054589" cy="770660"/>
          </a:xfrm>
          <a:prstGeom prst="rect">
            <a:avLst/>
          </a:prstGeom>
          <a:noFill/>
        </p:spPr>
        <p:txBody>
          <a:bodyPr>
            <a:spAutoFit/>
          </a:bodyPr>
          <a:lstStyle/>
          <a:p>
            <a:pPr algn="ctr">
              <a:defRPr/>
            </a:pPr>
            <a:r>
              <a:rPr lang="en-US" sz="4408" b="1" dirty="0">
                <a:ln>
                  <a:solidFill>
                    <a:schemeClr val="tx2"/>
                  </a:solidFill>
                </a:ln>
                <a:solidFill>
                  <a:schemeClr val="bg1"/>
                </a:solidFill>
                <a:effectLst>
                  <a:glow rad="101600">
                    <a:srgbClr val="FFC000"/>
                  </a:glow>
                </a:effectLst>
                <a:latin typeface="Kristen ITC" panose="03050502040202030202" pitchFamily="66" charset="0"/>
              </a:rPr>
              <a:t>CAPACITY</a:t>
            </a:r>
            <a:endParaRPr lang="en-PH" sz="1543" dirty="0">
              <a:latin typeface="Kristen ITC" panose="03050502040202030202" pitchFamily="66" charset="0"/>
            </a:endParaRPr>
          </a:p>
        </p:txBody>
      </p:sp>
      <p:sp>
        <p:nvSpPr>
          <p:cNvPr id="9" name="Rectangle 8"/>
          <p:cNvSpPr/>
          <p:nvPr/>
        </p:nvSpPr>
        <p:spPr>
          <a:xfrm>
            <a:off x="4442960" y="1113447"/>
            <a:ext cx="2072912" cy="634917"/>
          </a:xfrm>
          <a:prstGeom prst="rect">
            <a:avLst/>
          </a:prstGeom>
          <a:pattFill prst="zigZag">
            <a:fgClr>
              <a:schemeClr val="accent1"/>
            </a:fgClr>
            <a:bgClr>
              <a:schemeClr val="bg1"/>
            </a:bgClr>
          </a:pattFill>
        </p:spPr>
        <p:txBody>
          <a:bodyPr wrap="square">
            <a:spAutoFit/>
          </a:bodyPr>
          <a:lstStyle/>
          <a:p>
            <a:pPr algn="ctr">
              <a:defRPr/>
            </a:pPr>
            <a:r>
              <a:rPr lang="en-US" sz="3526" b="1" dirty="0">
                <a:ln>
                  <a:solidFill>
                    <a:schemeClr val="tx1"/>
                  </a:solidFill>
                </a:ln>
                <a:pattFill prst="ltUpDiag">
                  <a:fgClr>
                    <a:srgbClr val="51BF3C"/>
                  </a:fgClr>
                  <a:bgClr>
                    <a:srgbClr val="FF0000"/>
                  </a:bgClr>
                </a:pattFill>
                <a:effectLst>
                  <a:outerShdw blurRad="38100" dist="19050" dir="2700000" algn="tl" rotWithShape="0">
                    <a:schemeClr val="dk1">
                      <a:lumMod val="50000"/>
                      <a:alpha val="40000"/>
                    </a:schemeClr>
                  </a:outerShdw>
                  <a:reflection blurRad="6350" stA="60000" endA="900" endPos="60000" dist="60007" dir="5400000" sy="-100000" algn="bl" rotWithShape="0"/>
                </a:effectLst>
              </a:rPr>
              <a:t>Exposure</a:t>
            </a:r>
            <a:endParaRPr lang="en-US" sz="2645" b="1" dirty="0">
              <a:ln>
                <a:solidFill>
                  <a:schemeClr val="tx1"/>
                </a:solidFill>
              </a:ln>
              <a:pattFill prst="ltUpDiag">
                <a:fgClr>
                  <a:srgbClr val="51BF3C"/>
                </a:fgClr>
                <a:bgClr>
                  <a:srgbClr val="FF0000"/>
                </a:bgClr>
              </a:pattFill>
              <a:effectLst>
                <a:outerShdw blurRad="38100" dist="19050" dir="2700000" algn="tl" rotWithShape="0">
                  <a:schemeClr val="dk1">
                    <a:lumMod val="50000"/>
                    <a:alpha val="40000"/>
                  </a:schemeClr>
                </a:outerShdw>
                <a:reflection blurRad="6350" stA="60000" endA="900" endPos="60000" dist="60007" dir="5400000" sy="-100000" algn="bl" rotWithShape="0"/>
              </a:effectLst>
            </a:endParaRPr>
          </a:p>
        </p:txBody>
      </p:sp>
      <p:pic>
        <p:nvPicPr>
          <p:cNvPr id="27" name="Picture 2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8816219" y="3450277"/>
            <a:ext cx="1399352" cy="103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9"/>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5400000">
            <a:off x="3615877" y="2251922"/>
            <a:ext cx="1401102" cy="1035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8"/>
          <p:cNvSpPr txBox="1"/>
          <p:nvPr/>
        </p:nvSpPr>
        <p:spPr>
          <a:xfrm>
            <a:off x="134115" y="5572920"/>
            <a:ext cx="4182313" cy="634917"/>
          </a:xfrm>
          <a:prstGeom prst="rect">
            <a:avLst/>
          </a:prstGeom>
          <a:noFill/>
        </p:spPr>
        <p:txBody>
          <a:bodyPr>
            <a:spAutoFit/>
          </a:bodyPr>
          <a:lstStyle/>
          <a:p>
            <a:pPr algn="ctr">
              <a:defRPr/>
            </a:pPr>
            <a:r>
              <a:rPr lang="en-US" sz="3526" b="1" dirty="0">
                <a:effectLst>
                  <a:outerShdw blurRad="38100" dist="38100" dir="2700000" algn="tl">
                    <a:srgbClr val="000000">
                      <a:alpha val="43137"/>
                    </a:srgbClr>
                  </a:outerShdw>
                </a:effectLst>
                <a:latin typeface="Chiller" panose="04020404031007020602" pitchFamily="82" charset="0"/>
              </a:rPr>
              <a:t>DISASTER RISK</a:t>
            </a:r>
            <a:endParaRPr lang="en-US" sz="1212" b="1" dirty="0">
              <a:effectLst>
                <a:outerShdw blurRad="38100" dist="38100" dir="2700000" algn="tl">
                  <a:srgbClr val="000000">
                    <a:alpha val="43137"/>
                  </a:srgbClr>
                </a:outerShdw>
              </a:effectLst>
              <a:latin typeface="Chiller" panose="04020404031007020602" pitchFamily="82" charset="0"/>
            </a:endParaRPr>
          </a:p>
        </p:txBody>
      </p:sp>
      <p:sp>
        <p:nvSpPr>
          <p:cNvPr id="40" name="TextBox 39"/>
          <p:cNvSpPr txBox="1"/>
          <p:nvPr/>
        </p:nvSpPr>
        <p:spPr>
          <a:xfrm>
            <a:off x="3497531" y="5504962"/>
            <a:ext cx="6078622" cy="577974"/>
          </a:xfrm>
          <a:prstGeom prst="rect">
            <a:avLst/>
          </a:prstGeom>
          <a:noFill/>
        </p:spPr>
        <p:txBody>
          <a:bodyPr>
            <a:prstTxWarp prst="textCurveUp">
              <a:avLst/>
            </a:prstTxWarp>
            <a:spAutoFit/>
          </a:bodyPr>
          <a:lstStyle/>
          <a:p>
            <a:pPr>
              <a:defRPr/>
            </a:pPr>
            <a:r>
              <a:rPr lang="en-PH" sz="1322" dirty="0">
                <a:ln w="3175">
                  <a:solidFill>
                    <a:schemeClr val="tx1"/>
                  </a:solidFill>
                </a:ln>
                <a:pattFill prst="sphere">
                  <a:fgClr>
                    <a:schemeClr val="accent3"/>
                  </a:fgClr>
                  <a:bgClr>
                    <a:srgbClr val="190DB3"/>
                  </a:bgClr>
                </a:pattFill>
              </a:rPr>
              <a:t>REDUCTION AND MANAGEMENT</a:t>
            </a:r>
            <a:endParaRPr lang="en-PH" sz="1543" dirty="0">
              <a:ln w="3175">
                <a:solidFill>
                  <a:schemeClr val="tx1"/>
                </a:solidFill>
              </a:ln>
              <a:pattFill prst="sphere">
                <a:fgClr>
                  <a:schemeClr val="accent3"/>
                </a:fgClr>
                <a:bgClr>
                  <a:srgbClr val="190DB3"/>
                </a:bgClr>
              </a:pattFill>
            </a:endParaRPr>
          </a:p>
        </p:txBody>
      </p:sp>
    </p:spTree>
    <p:extLst>
      <p:ext uri="{BB962C8B-B14F-4D97-AF65-F5344CB8AC3E}">
        <p14:creationId xmlns:p14="http://schemas.microsoft.com/office/powerpoint/2010/main" val="3971607807"/>
      </p:ext>
    </p:extLst>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9900" y="1365249"/>
            <a:ext cx="9906000" cy="5471707"/>
          </a:xfrm>
          <a:prstGeom prst="rect">
            <a:avLst/>
          </a:prstGeom>
        </p:spPr>
        <p:txBody>
          <a:bodyPr vert="horz" wrap="square" lIns="0" tIns="0" rIns="0" bIns="0" rtlCol="0">
            <a:noAutofit/>
          </a:bodyPr>
          <a:lstStyle/>
          <a:p>
            <a:pPr marL="12700" marR="12700">
              <a:lnSpc>
                <a:spcPts val="4300"/>
              </a:lnSpc>
            </a:pPr>
            <a:r>
              <a:rPr lang="en-US" sz="3600" b="1" spc="0" dirty="0">
                <a:solidFill>
                  <a:schemeClr val="accent6"/>
                </a:solidFill>
                <a:cs typeface="Times New Roman"/>
              </a:rPr>
              <a:t>Objectives:</a:t>
            </a:r>
          </a:p>
          <a:p>
            <a:pPr marL="12700" marR="12700">
              <a:lnSpc>
                <a:spcPts val="4300"/>
              </a:lnSpc>
            </a:pPr>
            <a:endParaRPr lang="en-US" sz="3600" b="1" dirty="0">
              <a:solidFill>
                <a:schemeClr val="accent6"/>
              </a:solidFill>
              <a:cs typeface="Times New Roman"/>
            </a:endParaRPr>
          </a:p>
          <a:p>
            <a:pPr marL="12700" marR="12700">
              <a:lnSpc>
                <a:spcPts val="4300"/>
              </a:lnSpc>
            </a:pPr>
            <a:r>
              <a:rPr lang="en-US" sz="3600" b="1" dirty="0">
                <a:solidFill>
                  <a:schemeClr val="accent6"/>
                </a:solidFill>
                <a:cs typeface="Times New Roman"/>
              </a:rPr>
              <a:t>H</a:t>
            </a:r>
            <a:r>
              <a:rPr lang="en-US" sz="3600" b="1" spc="0" dirty="0">
                <a:solidFill>
                  <a:schemeClr val="accent6"/>
                </a:solidFill>
                <a:cs typeface="Times New Roman"/>
              </a:rPr>
              <a:t>ave</a:t>
            </a:r>
            <a:r>
              <a:rPr lang="en-US" sz="3600" b="1" dirty="0">
                <a:solidFill>
                  <a:schemeClr val="accent6">
                    <a:lumMod val="75000"/>
                  </a:schemeClr>
                </a:solidFill>
                <a:cs typeface="Times New Roman"/>
              </a:rPr>
              <a:t> we</a:t>
            </a:r>
            <a:endParaRPr lang="en-US" sz="3600" b="1" spc="0" dirty="0">
              <a:solidFill>
                <a:schemeClr val="accent6">
                  <a:lumMod val="75000"/>
                </a:schemeClr>
              </a:solidFill>
              <a:cs typeface="Times New Roman"/>
            </a:endParaRPr>
          </a:p>
          <a:p>
            <a:pPr marL="12700" marR="12700">
              <a:lnSpc>
                <a:spcPts val="4300"/>
              </a:lnSpc>
            </a:pPr>
            <a:endParaRPr lang="en-US" sz="3600" b="1" spc="0" dirty="0">
              <a:solidFill>
                <a:srgbClr val="002060"/>
              </a:solidFill>
              <a:cs typeface="Times New Roman"/>
            </a:endParaRPr>
          </a:p>
          <a:p>
            <a:pPr marL="584200" marR="12700" indent="-571500">
              <a:lnSpc>
                <a:spcPts val="4300"/>
              </a:lnSpc>
              <a:buFontTx/>
              <a:buChar char="-"/>
            </a:pPr>
            <a:r>
              <a:rPr lang="en-US" sz="3600" b="1" dirty="0">
                <a:cs typeface="Times New Roman"/>
              </a:rPr>
              <a:t>Defined and understood  basic community based disaster risk management concept?</a:t>
            </a:r>
          </a:p>
          <a:p>
            <a:pPr marL="584200" marR="12700" indent="-571500">
              <a:lnSpc>
                <a:spcPts val="4300"/>
              </a:lnSpc>
              <a:buFontTx/>
              <a:buChar char="-"/>
            </a:pPr>
            <a:endParaRPr lang="en-US" sz="3600" b="1" spc="0" dirty="0">
              <a:cs typeface="Times New Roman"/>
            </a:endParaRPr>
          </a:p>
          <a:p>
            <a:pPr marL="584200" marR="12700" indent="-571500">
              <a:lnSpc>
                <a:spcPts val="4300"/>
              </a:lnSpc>
              <a:buFontTx/>
              <a:buChar char="-"/>
            </a:pPr>
            <a:r>
              <a:rPr lang="en-US" sz="3600" b="1" dirty="0">
                <a:cs typeface="Times New Roman"/>
              </a:rPr>
              <a:t>REVIEW/Questions</a:t>
            </a:r>
            <a:endParaRPr lang="en-US" sz="3600" b="1" spc="0" dirty="0">
              <a:cs typeface="Times New Roman"/>
            </a:endParaRPr>
          </a:p>
          <a:p>
            <a:pPr marL="584200" marR="12700" indent="-571500">
              <a:lnSpc>
                <a:spcPts val="4300"/>
              </a:lnSpc>
              <a:buFontTx/>
              <a:buChar char="-"/>
            </a:pPr>
            <a:endParaRPr lang="en-US" sz="3600" b="1" spc="0" dirty="0">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8006464" y="0"/>
            <a:ext cx="2660650" cy="1365250"/>
          </a:xfrm>
          <a:prstGeom prst="rect">
            <a:avLst/>
          </a:prstGeom>
        </p:spPr>
      </p:pic>
      <p:sp>
        <p:nvSpPr>
          <p:cNvPr id="4" name="Rectangle 3">
            <a:extLst>
              <a:ext uri="{FF2B5EF4-FFF2-40B4-BE49-F238E27FC236}">
                <a16:creationId xmlns:a16="http://schemas.microsoft.com/office/drawing/2014/main" id="{BFD60F44-3A9C-594D-81C9-7DF38E095D3B}"/>
              </a:ext>
            </a:extLst>
          </p:cNvPr>
          <p:cNvSpPr/>
          <p:nvPr/>
        </p:nvSpPr>
        <p:spPr>
          <a:xfrm>
            <a:off x="317500" y="360742"/>
            <a:ext cx="8724632" cy="643766"/>
          </a:xfrm>
          <a:prstGeom prst="rect">
            <a:avLst/>
          </a:prstGeom>
        </p:spPr>
        <p:txBody>
          <a:bodyPr wrap="none">
            <a:spAutoFit/>
          </a:bodyPr>
          <a:lstStyle/>
          <a:p>
            <a:pPr marL="12700" marR="12700">
              <a:lnSpc>
                <a:spcPts val="4300"/>
              </a:lnSpc>
            </a:pPr>
            <a:r>
              <a:rPr lang="en-US" sz="3600" b="1" dirty="0">
                <a:solidFill>
                  <a:srgbClr val="00B050"/>
                </a:solidFill>
                <a:cs typeface="Times New Roman"/>
              </a:rPr>
              <a:t>Community based disaster risk management</a:t>
            </a:r>
          </a:p>
        </p:txBody>
      </p:sp>
    </p:spTree>
    <p:extLst>
      <p:ext uri="{BB962C8B-B14F-4D97-AF65-F5344CB8AC3E}">
        <p14:creationId xmlns:p14="http://schemas.microsoft.com/office/powerpoint/2010/main" val="1022777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46100" y="2254250"/>
            <a:ext cx="9906000" cy="2641601"/>
          </a:xfrm>
          <a:prstGeom prst="rect">
            <a:avLst/>
          </a:prstGeom>
        </p:spPr>
        <p:txBody>
          <a:bodyPr vert="horz" wrap="square" lIns="0" tIns="0" rIns="0" bIns="0" rtlCol="0">
            <a:noAutofit/>
          </a:bodyPr>
          <a:lstStyle/>
          <a:p>
            <a:pPr marL="12700" marR="12700">
              <a:lnSpc>
                <a:spcPts val="4300"/>
              </a:lnSpc>
            </a:pPr>
            <a:endParaRPr lang="en-US" sz="3600" b="1" spc="0" dirty="0">
              <a:solidFill>
                <a:schemeClr val="accent6"/>
              </a:solidFill>
              <a:cs typeface="Times New Roman"/>
            </a:endParaRPr>
          </a:p>
          <a:p>
            <a:pPr marL="12700" marR="12700">
              <a:lnSpc>
                <a:spcPts val="4300"/>
              </a:lnSpc>
            </a:pPr>
            <a:r>
              <a:rPr lang="en-US" sz="3600" b="1" spc="0" dirty="0">
                <a:solidFill>
                  <a:schemeClr val="accent6"/>
                </a:solidFill>
                <a:cs typeface="Times New Roman"/>
              </a:rPr>
              <a:t>At the end of this </a:t>
            </a:r>
            <a:r>
              <a:rPr lang="en-US" sz="3600" b="1" dirty="0">
                <a:solidFill>
                  <a:schemeClr val="accent6"/>
                </a:solidFill>
                <a:cs typeface="Times New Roman"/>
              </a:rPr>
              <a:t> session</a:t>
            </a:r>
            <a:r>
              <a:rPr lang="en-US" sz="3600" b="1" spc="0" dirty="0">
                <a:solidFill>
                  <a:schemeClr val="accent6"/>
                </a:solidFill>
                <a:cs typeface="Times New Roman"/>
              </a:rPr>
              <a:t>, the learners would have</a:t>
            </a:r>
            <a:r>
              <a:rPr lang="en-US" sz="3600" b="1" spc="0" dirty="0">
                <a:solidFill>
                  <a:schemeClr val="accent6">
                    <a:lumMod val="75000"/>
                  </a:schemeClr>
                </a:solidFill>
                <a:cs typeface="Times New Roman"/>
              </a:rPr>
              <a:t>:</a:t>
            </a:r>
          </a:p>
          <a:p>
            <a:pPr marL="584200" marR="12700" indent="-571500">
              <a:lnSpc>
                <a:spcPts val="4300"/>
              </a:lnSpc>
              <a:buFontTx/>
              <a:buChar char="-"/>
            </a:pPr>
            <a:endParaRPr lang="en-PH" sz="3600" b="1" dirty="0">
              <a:solidFill>
                <a:srgbClr val="00B050"/>
              </a:solidFill>
              <a:cs typeface="Times New Roman"/>
            </a:endParaRPr>
          </a:p>
          <a:p>
            <a:pPr marL="584200" marR="12700" indent="-571500">
              <a:lnSpc>
                <a:spcPts val="4300"/>
              </a:lnSpc>
              <a:buFontTx/>
              <a:buChar char="-"/>
            </a:pPr>
            <a:r>
              <a:rPr lang="en-PH" sz="3600" b="1" dirty="0">
                <a:cs typeface="Times New Roman"/>
              </a:rPr>
              <a:t>Explained basic CBDRM  concept</a:t>
            </a:r>
          </a:p>
          <a:p>
            <a:pPr marL="584200" marR="12700" indent="-571500">
              <a:lnSpc>
                <a:spcPts val="4300"/>
              </a:lnSpc>
              <a:buFontTx/>
              <a:buChar char="-"/>
            </a:pPr>
            <a:endParaRPr lang="en-PH" sz="3600" b="1" dirty="0">
              <a:solidFill>
                <a:srgbClr val="00B050"/>
              </a:solidFill>
              <a:cs typeface="Times New Roman"/>
            </a:endParaRPr>
          </a:p>
          <a:p>
            <a:pPr marL="12700" marR="12700">
              <a:lnSpc>
                <a:spcPts val="4300"/>
              </a:lnSpc>
            </a:pPr>
            <a:r>
              <a:rPr lang="en-PH" sz="3600" b="1" dirty="0">
                <a:solidFill>
                  <a:srgbClr val="00B050"/>
                </a:solidFill>
                <a:cs typeface="Times New Roman"/>
              </a:rPr>
              <a:t>-</a:t>
            </a:r>
            <a:endParaRPr sz="3600" dirty="0">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8006464" y="0"/>
            <a:ext cx="2660650" cy="1365250"/>
          </a:xfrm>
          <a:prstGeom prst="rect">
            <a:avLst/>
          </a:prstGeom>
        </p:spPr>
      </p:pic>
      <p:sp>
        <p:nvSpPr>
          <p:cNvPr id="6" name="Rectangle 5">
            <a:extLst>
              <a:ext uri="{FF2B5EF4-FFF2-40B4-BE49-F238E27FC236}">
                <a16:creationId xmlns:a16="http://schemas.microsoft.com/office/drawing/2014/main" id="{0AD0669D-44C9-AD41-BAB6-D3A5DAAC17E9}"/>
              </a:ext>
            </a:extLst>
          </p:cNvPr>
          <p:cNvSpPr/>
          <p:nvPr/>
        </p:nvSpPr>
        <p:spPr>
          <a:xfrm>
            <a:off x="520810" y="1623036"/>
            <a:ext cx="2300694" cy="643766"/>
          </a:xfrm>
          <a:prstGeom prst="rect">
            <a:avLst/>
          </a:prstGeom>
        </p:spPr>
        <p:txBody>
          <a:bodyPr wrap="none">
            <a:spAutoFit/>
          </a:bodyPr>
          <a:lstStyle/>
          <a:p>
            <a:pPr marL="12700" marR="12700">
              <a:lnSpc>
                <a:spcPts val="4300"/>
              </a:lnSpc>
            </a:pPr>
            <a:r>
              <a:rPr lang="en-US" sz="4000" b="1" dirty="0">
                <a:solidFill>
                  <a:srgbClr val="00B050"/>
                </a:solidFill>
                <a:cs typeface="Times New Roman"/>
              </a:rPr>
              <a:t>Objective</a:t>
            </a:r>
            <a:r>
              <a:rPr lang="en-US" b="1" dirty="0">
                <a:solidFill>
                  <a:schemeClr val="accent6"/>
                </a:solidFill>
                <a:cs typeface="Times New Roman"/>
              </a:rPr>
              <a:t>:</a:t>
            </a:r>
          </a:p>
        </p:txBody>
      </p:sp>
    </p:spTree>
    <p:extLst>
      <p:ext uri="{BB962C8B-B14F-4D97-AF65-F5344CB8AC3E}">
        <p14:creationId xmlns:p14="http://schemas.microsoft.com/office/powerpoint/2010/main" val="35238237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ubtitle 2">
            <a:extLst>
              <a:ext uri="{FF2B5EF4-FFF2-40B4-BE49-F238E27FC236}">
                <a16:creationId xmlns:a16="http://schemas.microsoft.com/office/drawing/2014/main" id="{0F28566F-FC54-5E48-B974-DF85927C1EBD}"/>
              </a:ext>
            </a:extLst>
          </p:cNvPr>
          <p:cNvSpPr>
            <a:spLocks noGrp="1"/>
          </p:cNvSpPr>
          <p:nvPr>
            <p:ph type="subTitle" idx="1"/>
          </p:nvPr>
        </p:nvSpPr>
        <p:spPr/>
        <p:txBody>
          <a:bodyPr wrap="square" lIns="100752" tIns="50376" rIns="100752" bIns="50376" anchor="t">
            <a:noAutofit/>
          </a:bodyPr>
          <a:lstStyle/>
          <a:p>
            <a:pPr eaLnBrk="1" hangingPunct="1"/>
            <a:endParaRPr lang="en-US" altLang="en-US"/>
          </a:p>
        </p:txBody>
      </p:sp>
      <p:pic>
        <p:nvPicPr>
          <p:cNvPr id="43011" name="Picture 2" descr="E:\Bayanihan.jpg">
            <a:extLst>
              <a:ext uri="{FF2B5EF4-FFF2-40B4-BE49-F238E27FC236}">
                <a16:creationId xmlns:a16="http://schemas.microsoft.com/office/drawing/2014/main" id="{A5C8E873-4A53-AB4A-B6A0-DA58E2E06F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956" y="825618"/>
            <a:ext cx="9739489" cy="629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E8CB3D0E-AFCC-2D4E-8026-B63AEC08ED47}"/>
              </a:ext>
            </a:extLst>
          </p:cNvPr>
          <p:cNvSpPr>
            <a:spLocks noChangeArrowheads="1"/>
          </p:cNvSpPr>
          <p:nvPr/>
        </p:nvSpPr>
        <p:spPr bwMode="auto">
          <a:xfrm>
            <a:off x="5740269" y="825617"/>
            <a:ext cx="4502771" cy="12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7273" b="1">
                <a:solidFill>
                  <a:schemeClr val="bg1"/>
                </a:solidFill>
              </a:rPr>
              <a:t>Thank you!</a:t>
            </a:r>
          </a:p>
        </p:txBody>
      </p:sp>
    </p:spTree>
    <p:extLst>
      <p:ext uri="{BB962C8B-B14F-4D97-AF65-F5344CB8AC3E}">
        <p14:creationId xmlns:p14="http://schemas.microsoft.com/office/powerpoint/2010/main" val="329953902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43011"/>
                                        </p:tgtEl>
                                        <p:attrNameLst>
                                          <p:attrName>style.visibility</p:attrName>
                                        </p:attrNameLst>
                                      </p:cBhvr>
                                      <p:to>
                                        <p:strVal val="visible"/>
                                      </p:to>
                                    </p:set>
                                    <p:animEffect transition="in" filter="wheel(1)">
                                      <p:cBhvr>
                                        <p:cTn id="10"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15" descr="cbdrr enrichment activity"/>
          <p:cNvPicPr>
            <a:picLocks noChangeAspect="1" noChangeArrowheads="1"/>
          </p:cNvPicPr>
          <p:nvPr/>
        </p:nvPicPr>
        <p:blipFill>
          <a:blip r:embed="rId2" cstate="print"/>
          <a:srcRect/>
          <a:stretch>
            <a:fillRect/>
          </a:stretch>
        </p:blipFill>
        <p:spPr bwMode="auto">
          <a:xfrm>
            <a:off x="-7052733" y="-5289550"/>
            <a:ext cx="2688504" cy="2016815"/>
          </a:xfrm>
          <a:prstGeom prst="rect">
            <a:avLst/>
          </a:prstGeom>
          <a:noFill/>
          <a:ln w="9525">
            <a:noFill/>
            <a:miter lim="800000"/>
            <a:headEnd/>
            <a:tailEnd/>
          </a:ln>
        </p:spPr>
      </p:pic>
      <p:sp>
        <p:nvSpPr>
          <p:cNvPr id="6" name="Rectangle 3"/>
          <p:cNvSpPr>
            <a:spLocks noChangeArrowheads="1"/>
          </p:cNvSpPr>
          <p:nvPr/>
        </p:nvSpPr>
        <p:spPr bwMode="auto">
          <a:xfrm>
            <a:off x="309034" y="486793"/>
            <a:ext cx="10075333" cy="56707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sz="3085" b="1" dirty="0">
                <a:solidFill>
                  <a:sysClr val="windowText" lastClr="000000"/>
                </a:solidFill>
                <a:ea typeface="ＭＳ Ｐゴシック" charset="0"/>
                <a:cs typeface="ＭＳ Ｐゴシック" charset="0"/>
              </a:rPr>
              <a:t>Community Based Disaster Risk Reduction and Management </a:t>
            </a:r>
          </a:p>
        </p:txBody>
      </p:sp>
      <p:sp>
        <p:nvSpPr>
          <p:cNvPr id="7" name="Rectangle 2"/>
          <p:cNvSpPr>
            <a:spLocks noChangeArrowheads="1"/>
          </p:cNvSpPr>
          <p:nvPr/>
        </p:nvSpPr>
        <p:spPr bwMode="auto">
          <a:xfrm>
            <a:off x="529432" y="1360722"/>
            <a:ext cx="9655528" cy="246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sz="3085" b="1" dirty="0">
                <a:solidFill>
                  <a:schemeClr val="accent6"/>
                </a:solidFill>
                <a:latin typeface="Tahoma" pitchFamily="34" charset="0"/>
                <a:ea typeface="Tahoma" pitchFamily="34" charset="0"/>
                <a:cs typeface="Tahoma" pitchFamily="34" charset="0"/>
              </a:rPr>
              <a:t>activities, measures, projects and programs</a:t>
            </a:r>
          </a:p>
          <a:p>
            <a:pPr algn="ctr">
              <a:defRPr/>
            </a:pPr>
            <a:endParaRPr lang="en-US" sz="3085" b="1" dirty="0">
              <a:solidFill>
                <a:schemeClr val="accent6"/>
              </a:solidFill>
              <a:latin typeface="Tahoma" pitchFamily="34" charset="0"/>
              <a:ea typeface="Tahoma" pitchFamily="34" charset="0"/>
              <a:cs typeface="Tahoma" pitchFamily="34" charset="0"/>
            </a:endParaRPr>
          </a:p>
          <a:p>
            <a:pPr algn="ctr">
              <a:defRPr/>
            </a:pPr>
            <a:r>
              <a:rPr lang="en-US" sz="3085" b="1" dirty="0">
                <a:solidFill>
                  <a:schemeClr val="accent6"/>
                </a:solidFill>
                <a:latin typeface="Tahoma" pitchFamily="34" charset="0"/>
                <a:ea typeface="Tahoma" pitchFamily="34" charset="0"/>
                <a:cs typeface="Tahoma" pitchFamily="34" charset="0"/>
              </a:rPr>
              <a:t> </a:t>
            </a:r>
            <a:r>
              <a:rPr lang="en-US" sz="3085" b="1" dirty="0">
                <a:latin typeface="Tahoma" pitchFamily="34" charset="0"/>
                <a:ea typeface="Tahoma" pitchFamily="34" charset="0"/>
                <a:cs typeface="Tahoma" pitchFamily="34" charset="0"/>
              </a:rPr>
              <a:t>that aim to reduce disaster risks and are primarily </a:t>
            </a:r>
            <a:r>
              <a:rPr lang="en-US" sz="3085" b="1" dirty="0">
                <a:solidFill>
                  <a:schemeClr val="accent6"/>
                </a:solidFill>
                <a:latin typeface="Tahoma" pitchFamily="34" charset="0"/>
                <a:ea typeface="Tahoma" pitchFamily="34" charset="0"/>
                <a:cs typeface="Tahoma" pitchFamily="34" charset="0"/>
              </a:rPr>
              <a:t>designed by local communities</a:t>
            </a:r>
            <a:r>
              <a:rPr lang="en-US" sz="3085" b="1" dirty="0">
                <a:latin typeface="Tahoma" pitchFamily="34" charset="0"/>
                <a:ea typeface="Tahoma" pitchFamily="34" charset="0"/>
                <a:cs typeface="Tahoma" pitchFamily="34" charset="0"/>
              </a:rPr>
              <a:t>, and are based on their needs and capacities</a:t>
            </a:r>
            <a:endParaRPr lang="en-US" sz="2975" b="1" dirty="0">
              <a:latin typeface="Tahoma" pitchFamily="34" charset="0"/>
              <a:ea typeface="Tahoma" pitchFamily="34" charset="0"/>
              <a:cs typeface="Tahoma" pitchFamily="34" charset="0"/>
            </a:endParaRPr>
          </a:p>
        </p:txBody>
      </p:sp>
      <p:grpSp>
        <p:nvGrpSpPr>
          <p:cNvPr id="2" name="Group 1"/>
          <p:cNvGrpSpPr/>
          <p:nvPr/>
        </p:nvGrpSpPr>
        <p:grpSpPr>
          <a:xfrm>
            <a:off x="560918" y="4551508"/>
            <a:ext cx="9624042" cy="2016816"/>
            <a:chOff x="228600" y="3886200"/>
            <a:chExt cx="8734425" cy="1830388"/>
          </a:xfrm>
        </p:grpSpPr>
        <p:pic>
          <p:nvPicPr>
            <p:cNvPr id="61445" name="Picture 4" descr="DSC01850"/>
            <p:cNvPicPr>
              <a:picLocks noChangeAspect="1" noChangeArrowheads="1"/>
            </p:cNvPicPr>
            <p:nvPr/>
          </p:nvPicPr>
          <p:blipFill>
            <a:blip r:embed="rId3" cstate="print"/>
            <a:srcRect/>
            <a:stretch>
              <a:fillRect/>
            </a:stretch>
          </p:blipFill>
          <p:spPr bwMode="auto">
            <a:xfrm>
              <a:off x="6248400" y="3886200"/>
              <a:ext cx="2714625" cy="1830388"/>
            </a:xfrm>
            <a:prstGeom prst="rect">
              <a:avLst/>
            </a:prstGeom>
            <a:solidFill>
              <a:schemeClr val="bg1"/>
            </a:solidFill>
            <a:ln w="12700">
              <a:solidFill>
                <a:schemeClr val="tx1"/>
              </a:solidFill>
              <a:miter lim="800000"/>
              <a:headEnd/>
              <a:tailEnd/>
            </a:ln>
          </p:spPr>
        </p:pic>
        <p:pic>
          <p:nvPicPr>
            <p:cNvPr id="61446" name="Picture 5" descr="DSC01884"/>
            <p:cNvPicPr>
              <a:picLocks noChangeAspect="1" noChangeArrowheads="1"/>
            </p:cNvPicPr>
            <p:nvPr/>
          </p:nvPicPr>
          <p:blipFill>
            <a:blip r:embed="rId4" cstate="print"/>
            <a:srcRect/>
            <a:stretch>
              <a:fillRect/>
            </a:stretch>
          </p:blipFill>
          <p:spPr bwMode="auto">
            <a:xfrm>
              <a:off x="3124200" y="3886200"/>
              <a:ext cx="2971800" cy="1828800"/>
            </a:xfrm>
            <a:prstGeom prst="rect">
              <a:avLst/>
            </a:prstGeom>
            <a:solidFill>
              <a:schemeClr val="bg1"/>
            </a:solidFill>
            <a:ln w="12700">
              <a:solidFill>
                <a:schemeClr val="tx1"/>
              </a:solidFill>
              <a:miter lim="800000"/>
              <a:headEnd/>
              <a:tailEnd/>
            </a:ln>
          </p:spPr>
        </p:pic>
        <p:pic>
          <p:nvPicPr>
            <p:cNvPr id="61447" name="Picture 6" descr="DSC00726"/>
            <p:cNvPicPr>
              <a:picLocks noChangeAspect="1" noChangeArrowheads="1"/>
            </p:cNvPicPr>
            <p:nvPr/>
          </p:nvPicPr>
          <p:blipFill>
            <a:blip r:embed="rId5" cstate="print"/>
            <a:srcRect/>
            <a:stretch>
              <a:fillRect/>
            </a:stretch>
          </p:blipFill>
          <p:spPr bwMode="auto">
            <a:xfrm>
              <a:off x="228600" y="3886200"/>
              <a:ext cx="2787650" cy="1830388"/>
            </a:xfrm>
            <a:prstGeom prst="rect">
              <a:avLst/>
            </a:prstGeom>
            <a:solidFill>
              <a:schemeClr val="bg1"/>
            </a:solidFill>
            <a:ln w="12700">
              <a:solidFill>
                <a:schemeClr val="tx1"/>
              </a:solidFill>
              <a:miter lim="800000"/>
              <a:headEnd/>
              <a:tailEnd/>
            </a:ln>
          </p:spPr>
        </p:pic>
      </p:grpSp>
      <p:sp>
        <p:nvSpPr>
          <p:cNvPr id="61448" name="TextBox 7"/>
          <p:cNvSpPr txBox="1">
            <a:spLocks noChangeArrowheads="1"/>
          </p:cNvSpPr>
          <p:nvPr/>
        </p:nvSpPr>
        <p:spPr bwMode="auto">
          <a:xfrm>
            <a:off x="-203129" y="7269984"/>
            <a:ext cx="3431910" cy="295787"/>
          </a:xfrm>
          <a:prstGeom prst="rect">
            <a:avLst/>
          </a:prstGeom>
          <a:noFill/>
          <a:ln w="9525">
            <a:noFill/>
            <a:miter lim="800000"/>
            <a:headEnd/>
            <a:tailEnd/>
          </a:ln>
        </p:spPr>
        <p:txBody>
          <a:bodyPr wrap="square">
            <a:spAutoFit/>
          </a:bodyPr>
          <a:lstStyle/>
          <a:p>
            <a:r>
              <a:rPr lang="en-US" sz="1322" dirty="0"/>
              <a:t>	Source: DILG</a:t>
            </a:r>
          </a:p>
        </p:txBody>
      </p:sp>
      <p:sp>
        <p:nvSpPr>
          <p:cNvPr id="10" name="WordArt 2"/>
          <p:cNvSpPr>
            <a:spLocks noGrp="1" noChangeArrowheads="1" noChangeShapeType="1" noTextEdit="1"/>
          </p:cNvSpPr>
          <p:nvPr/>
        </p:nvSpPr>
        <p:spPr bwMode="auto">
          <a:xfrm>
            <a:off x="309034" y="6599693"/>
            <a:ext cx="10075333" cy="872845"/>
          </a:xfrm>
          <a:prstGeom prst="rect">
            <a:avLst/>
          </a:prstGeom>
        </p:spPr>
        <p:txBody>
          <a:bodyPr wrap="none" fromWordArt="1"/>
          <a:lstStyle/>
          <a:p>
            <a:pPr algn="ctr">
              <a:defRPr/>
            </a:pPr>
            <a:r>
              <a:rPr lang="en-US" sz="2644" b="1" kern="10" dirty="0">
                <a:ln w="9525">
                  <a:solidFill>
                    <a:srgbClr val="000000"/>
                  </a:solidFill>
                  <a:round/>
                  <a:headEnd/>
                  <a:tailEnd/>
                </a:ln>
                <a:ea typeface="+mj-lt"/>
                <a:cs typeface="+mj-lt"/>
              </a:rPr>
              <a:t>1. </a:t>
            </a:r>
          </a:p>
        </p:txBody>
      </p:sp>
    </p:spTree>
    <p:extLst>
      <p:ext uri="{BB962C8B-B14F-4D97-AF65-F5344CB8AC3E}">
        <p14:creationId xmlns:p14="http://schemas.microsoft.com/office/powerpoint/2010/main" val="28781070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3" presetClass="entr" presetSubtype="10" fill="hold" grpId="0" nodeType="with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blinds(horizontal)">
                                      <p:cBhvr>
                                        <p:cTn id="20" dur="500"/>
                                        <p:tgtEl>
                                          <p:spTgt spid="7">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1" nodeType="clickEffect">
                                  <p:stCondLst>
                                    <p:cond delay="0"/>
                                  </p:stCondLst>
                                  <p:childTnLst>
                                    <p:animRot by="120000">
                                      <p:cBhvr>
                                        <p:cTn id="24" dur="100" fill="hold">
                                          <p:stCondLst>
                                            <p:cond delay="0"/>
                                          </p:stCondLst>
                                        </p:cTn>
                                        <p:tgtEl>
                                          <p:spTgt spid="6"/>
                                        </p:tgtEl>
                                        <p:attrNameLst>
                                          <p:attrName>r</p:attrName>
                                        </p:attrNameLst>
                                      </p:cBhvr>
                                    </p:animRot>
                                    <p:animRot by="-240000">
                                      <p:cBhvr>
                                        <p:cTn id="25" dur="200" fill="hold">
                                          <p:stCondLst>
                                            <p:cond delay="200"/>
                                          </p:stCondLst>
                                        </p:cTn>
                                        <p:tgtEl>
                                          <p:spTgt spid="6"/>
                                        </p:tgtEl>
                                        <p:attrNameLst>
                                          <p:attrName>r</p:attrName>
                                        </p:attrNameLst>
                                      </p:cBhvr>
                                    </p:animRot>
                                    <p:animRot by="240000">
                                      <p:cBhvr>
                                        <p:cTn id="26" dur="200" fill="hold">
                                          <p:stCondLst>
                                            <p:cond delay="400"/>
                                          </p:stCondLst>
                                        </p:cTn>
                                        <p:tgtEl>
                                          <p:spTgt spid="6"/>
                                        </p:tgtEl>
                                        <p:attrNameLst>
                                          <p:attrName>r</p:attrName>
                                        </p:attrNameLst>
                                      </p:cBhvr>
                                    </p:animRot>
                                    <p:animRot by="-240000">
                                      <p:cBhvr>
                                        <p:cTn id="27" dur="200" fill="hold">
                                          <p:stCondLst>
                                            <p:cond delay="600"/>
                                          </p:stCondLst>
                                        </p:cTn>
                                        <p:tgtEl>
                                          <p:spTgt spid="6"/>
                                        </p:tgtEl>
                                        <p:attrNameLst>
                                          <p:attrName>r</p:attrName>
                                        </p:attrNameLst>
                                      </p:cBhvr>
                                    </p:animRot>
                                    <p:animRot by="120000">
                                      <p:cBhvr>
                                        <p:cTn id="28" dur="200" fill="hold">
                                          <p:stCondLst>
                                            <p:cond delay="800"/>
                                          </p:stCondLst>
                                        </p:cTn>
                                        <p:tgtEl>
                                          <p:spTgt spid="6"/>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build="allAtOnce"/>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4" descr="D:\My Pictures\Bhubenaswar, Orisha 9-14 Dec 13\photos from prakash\DSC_38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0" y="1547672"/>
            <a:ext cx="10058400" cy="5583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bwMode="auto">
          <a:xfrm>
            <a:off x="802005" y="133024"/>
            <a:ext cx="9089390"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ngsana New" pitchFamily="18" charset="-34"/>
              </a:defRPr>
            </a:lvl2pPr>
            <a:lvl3pPr algn="ctr" rtl="0" eaLnBrk="0" fontAlgn="base" hangingPunct="0">
              <a:spcBef>
                <a:spcPct val="0"/>
              </a:spcBef>
              <a:spcAft>
                <a:spcPct val="0"/>
              </a:spcAft>
              <a:defRPr sz="4400">
                <a:solidFill>
                  <a:schemeClr val="tx2"/>
                </a:solidFill>
                <a:latin typeface="Arial" charset="0"/>
                <a:cs typeface="Angsana New" pitchFamily="18" charset="-34"/>
              </a:defRPr>
            </a:lvl3pPr>
            <a:lvl4pPr algn="ctr" rtl="0" eaLnBrk="0" fontAlgn="base" hangingPunct="0">
              <a:spcBef>
                <a:spcPct val="0"/>
              </a:spcBef>
              <a:spcAft>
                <a:spcPct val="0"/>
              </a:spcAft>
              <a:defRPr sz="4400">
                <a:solidFill>
                  <a:schemeClr val="tx2"/>
                </a:solidFill>
                <a:latin typeface="Arial" charset="0"/>
                <a:cs typeface="Angsana New" pitchFamily="18" charset="-34"/>
              </a:defRPr>
            </a:lvl4pPr>
            <a:lvl5pPr algn="ctr" rtl="0" eaLnBrk="0" fontAlgn="base" hangingPunct="0">
              <a:spcBef>
                <a:spcPct val="0"/>
              </a:spcBef>
              <a:spcAft>
                <a:spcPct val="0"/>
              </a:spcAft>
              <a:defRPr sz="4400">
                <a:solidFill>
                  <a:schemeClr val="tx2"/>
                </a:solidFill>
                <a:latin typeface="Arial" charset="0"/>
                <a:cs typeface="Angsana New" pitchFamily="18" charset="-34"/>
              </a:defRPr>
            </a:lvl5pPr>
            <a:lvl6pPr marL="457200" algn="ctr" rtl="0" eaLnBrk="0" fontAlgn="base" hangingPunct="0">
              <a:spcBef>
                <a:spcPct val="0"/>
              </a:spcBef>
              <a:spcAft>
                <a:spcPct val="0"/>
              </a:spcAft>
              <a:defRPr sz="4400">
                <a:solidFill>
                  <a:schemeClr val="tx2"/>
                </a:solidFill>
                <a:latin typeface="Arial" charset="0"/>
                <a:cs typeface="Angsana New" pitchFamily="18" charset="-34"/>
              </a:defRPr>
            </a:lvl6pPr>
            <a:lvl7pPr marL="914400" algn="ctr" rtl="0" eaLnBrk="0" fontAlgn="base" hangingPunct="0">
              <a:spcBef>
                <a:spcPct val="0"/>
              </a:spcBef>
              <a:spcAft>
                <a:spcPct val="0"/>
              </a:spcAft>
              <a:defRPr sz="4400">
                <a:solidFill>
                  <a:schemeClr val="tx2"/>
                </a:solidFill>
                <a:latin typeface="Arial" charset="0"/>
                <a:cs typeface="Angsana New" pitchFamily="18" charset="-34"/>
              </a:defRPr>
            </a:lvl7pPr>
            <a:lvl8pPr marL="1371600" algn="ctr" rtl="0" eaLnBrk="0" fontAlgn="base" hangingPunct="0">
              <a:spcBef>
                <a:spcPct val="0"/>
              </a:spcBef>
              <a:spcAft>
                <a:spcPct val="0"/>
              </a:spcAft>
              <a:defRPr sz="4400">
                <a:solidFill>
                  <a:schemeClr val="tx2"/>
                </a:solidFill>
                <a:latin typeface="Arial" charset="0"/>
                <a:cs typeface="Angsana New" pitchFamily="18" charset="-34"/>
              </a:defRPr>
            </a:lvl8pPr>
            <a:lvl9pPr marL="1828800" algn="ctr" rtl="0" eaLnBrk="0" fontAlgn="base" hangingPunct="0">
              <a:spcBef>
                <a:spcPct val="0"/>
              </a:spcBef>
              <a:spcAft>
                <a:spcPct val="0"/>
              </a:spcAft>
              <a:defRPr sz="4400">
                <a:solidFill>
                  <a:schemeClr val="tx2"/>
                </a:solidFill>
                <a:latin typeface="Arial" charset="0"/>
                <a:cs typeface="Angsana New" pitchFamily="18" charset="-34"/>
              </a:defRPr>
            </a:lvl9pPr>
          </a:lstStyle>
          <a:p>
            <a:pPr eaLnBrk="1" hangingPunct="1">
              <a:defRPr/>
            </a:pPr>
            <a:endParaRPr lang="th-TH" altLang="zh-TW" sz="4210" b="1" kern="0" dirty="0"/>
          </a:p>
        </p:txBody>
      </p:sp>
      <p:sp>
        <p:nvSpPr>
          <p:cNvPr id="5" name="Text Placeholder 4"/>
          <p:cNvSpPr txBox="1">
            <a:spLocks/>
          </p:cNvSpPr>
          <p:nvPr/>
        </p:nvSpPr>
        <p:spPr>
          <a:xfrm>
            <a:off x="317500" y="586041"/>
            <a:ext cx="10693400" cy="590365"/>
          </a:xfrm>
          <a:prstGeom prst="rect">
            <a:avLst/>
          </a:prstGeom>
        </p:spPr>
        <p:txBody>
          <a:bodyPr/>
          <a:lstStyle>
            <a:lvl1pPr marL="342900" indent="-342900" algn="l" defTabSz="914400" rtl="0" eaLnBrk="1" latinLnBrk="0" hangingPunct="1">
              <a:spcBef>
                <a:spcPct val="20000"/>
              </a:spcBef>
              <a:buFont typeface="Arial" pitchFamily="34" charset="0"/>
              <a:buChar char="•"/>
              <a:defRPr sz="2400" b="0" i="0" kern="1200">
                <a:solidFill>
                  <a:schemeClr val="tx1"/>
                </a:solidFill>
                <a:latin typeface="Helvetica Neue UltraLight"/>
                <a:ea typeface="+mn-ea"/>
                <a:cs typeface="Helvetica Neue UltraLight"/>
              </a:defRPr>
            </a:lvl1pPr>
            <a:lvl2pPr marL="742950" indent="-285750" algn="l" defTabSz="914400" rtl="0" eaLnBrk="1" latinLnBrk="0" hangingPunct="1">
              <a:spcBef>
                <a:spcPct val="20000"/>
              </a:spcBef>
              <a:buFont typeface="Arial" pitchFamily="34" charset="0"/>
              <a:buChar char="–"/>
              <a:defRPr sz="2000" b="0" i="0" kern="1200">
                <a:solidFill>
                  <a:schemeClr val="tx1"/>
                </a:solidFill>
                <a:latin typeface="Helvetica Neue UltraLight"/>
                <a:ea typeface="+mn-ea"/>
                <a:cs typeface="Helvetica Neue UltraLight"/>
              </a:defRPr>
            </a:lvl2pPr>
            <a:lvl3pPr marL="1143000" indent="-228600" algn="l" defTabSz="914400" rtl="0" eaLnBrk="1" latinLnBrk="0" hangingPunct="1">
              <a:spcBef>
                <a:spcPct val="20000"/>
              </a:spcBef>
              <a:buFont typeface="Arial" pitchFamily="34" charset="0"/>
              <a:buChar char="•"/>
              <a:defRPr sz="1800" b="0" i="0" kern="1200">
                <a:solidFill>
                  <a:schemeClr val="tx1"/>
                </a:solidFill>
                <a:latin typeface="Helvetica Neue UltraLight"/>
                <a:ea typeface="+mn-ea"/>
                <a:cs typeface="Helvetica Neue UltraLight"/>
              </a:defRPr>
            </a:lvl3pPr>
            <a:lvl4pPr marL="1600200" indent="-228600" algn="l" defTabSz="914400" rtl="0" eaLnBrk="1" latinLnBrk="0" hangingPunct="1">
              <a:spcBef>
                <a:spcPct val="20000"/>
              </a:spcBef>
              <a:buFont typeface="Arial" pitchFamily="34" charset="0"/>
              <a:buChar char="–"/>
              <a:defRPr sz="1600" b="0" i="0" kern="1200">
                <a:solidFill>
                  <a:schemeClr val="tx1"/>
                </a:solidFill>
                <a:latin typeface="Helvetica Neue UltraLight"/>
                <a:ea typeface="+mn-ea"/>
                <a:cs typeface="Helvetica Neue UltraLight"/>
              </a:defRPr>
            </a:lvl4pPr>
            <a:lvl5pPr marL="2057400" indent="-228600" algn="l" defTabSz="914400" rtl="0" eaLnBrk="1" latinLnBrk="0" hangingPunct="1">
              <a:spcBef>
                <a:spcPct val="20000"/>
              </a:spcBef>
              <a:buFont typeface="Arial" pitchFamily="34" charset="0"/>
              <a:buChar char="»"/>
              <a:defRPr sz="1600" b="0" i="0" kern="1200">
                <a:solidFill>
                  <a:schemeClr val="tx1"/>
                </a:solidFill>
                <a:latin typeface="Helvetica Neue UltraLight"/>
                <a:ea typeface="+mn-ea"/>
                <a:cs typeface="Helvetica Neue UltraLight"/>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rgbClr val="00B050"/>
                </a:solidFill>
                <a:latin typeface="+mn-lt"/>
              </a:rPr>
              <a:t>Local people /communities as front liners:</a:t>
            </a:r>
          </a:p>
          <a:p>
            <a:pPr marL="0" indent="0">
              <a:buNone/>
            </a:pPr>
            <a:r>
              <a:rPr lang="en-US" sz="3600" b="1" dirty="0">
                <a:solidFill>
                  <a:srgbClr val="00B050"/>
                </a:solidFill>
                <a:latin typeface="+mn-lt"/>
              </a:rPr>
              <a:t> </a:t>
            </a:r>
            <a:endParaRPr lang="th-TH" sz="3600" b="1" dirty="0">
              <a:solidFill>
                <a:srgbClr val="00B050"/>
              </a:solidFill>
              <a:latin typeface="+mn-lt"/>
            </a:endParaRPr>
          </a:p>
        </p:txBody>
      </p:sp>
    </p:spTree>
    <p:extLst>
      <p:ext uri="{BB962C8B-B14F-4D97-AF65-F5344CB8AC3E}">
        <p14:creationId xmlns:p14="http://schemas.microsoft.com/office/powerpoint/2010/main" val="33300613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3A8D27-5345-A84F-A059-700B58CC2379}"/>
              </a:ext>
            </a:extLst>
          </p:cNvPr>
          <p:cNvSpPr>
            <a:spLocks noGrp="1"/>
          </p:cNvSpPr>
          <p:nvPr>
            <p:ph type="title"/>
          </p:nvPr>
        </p:nvSpPr>
        <p:spPr>
          <a:xfrm>
            <a:off x="672866" y="297362"/>
            <a:ext cx="8772187" cy="806377"/>
          </a:xfrm>
        </p:spPr>
        <p:txBody>
          <a:bodyPr rtlCol="0">
            <a:noAutofit/>
          </a:bodyPr>
          <a:lstStyle/>
          <a:p>
            <a:pPr>
              <a:defRPr/>
            </a:pPr>
            <a:r>
              <a:rPr lang="en-US" altLang="en-US" sz="5289" b="1" dirty="0">
                <a:solidFill>
                  <a:srgbClr val="C00000"/>
                </a:solidFill>
                <a:latin typeface="+mn-lt"/>
                <a:cs typeface="ChunkFive" charset="0"/>
              </a:rPr>
              <a:t>  </a:t>
            </a:r>
            <a:r>
              <a:rPr lang="en-US" altLang="en-US" sz="4000" b="1" u="sng" dirty="0">
                <a:solidFill>
                  <a:schemeClr val="accent6"/>
                </a:solidFill>
                <a:latin typeface="+mn-lt"/>
                <a:cs typeface="ChunkFive" charset="0"/>
              </a:rPr>
              <a:t>Essential features of CBDRM</a:t>
            </a:r>
          </a:p>
        </p:txBody>
      </p:sp>
      <p:sp>
        <p:nvSpPr>
          <p:cNvPr id="21507" name="Rectangle 2">
            <a:extLst>
              <a:ext uri="{FF2B5EF4-FFF2-40B4-BE49-F238E27FC236}">
                <a16:creationId xmlns:a16="http://schemas.microsoft.com/office/drawing/2014/main" id="{7145D915-EFB0-C249-BEC5-8A46C335C591}"/>
              </a:ext>
            </a:extLst>
          </p:cNvPr>
          <p:cNvSpPr>
            <a:spLocks noChangeArrowheads="1"/>
          </p:cNvSpPr>
          <p:nvPr/>
        </p:nvSpPr>
        <p:spPr bwMode="auto">
          <a:xfrm>
            <a:off x="863528" y="1787672"/>
            <a:ext cx="85815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4000" b="1" dirty="0">
                <a:solidFill>
                  <a:srgbClr val="0070C0"/>
                </a:solidFill>
                <a:ea typeface="Fira Sans" panose="020B0503050000020004" pitchFamily="34" charset="0"/>
                <a:cs typeface="Fira Sans" panose="020B0503050000020004" pitchFamily="34" charset="0"/>
              </a:rPr>
              <a:t>Participatory process and content </a:t>
            </a:r>
            <a:r>
              <a:rPr lang="en-US" altLang="en-US" sz="4000" b="1" dirty="0">
                <a:ea typeface="Fira Sans" panose="020B0503050000020004" pitchFamily="34" charset="0"/>
                <a:cs typeface="Fira Sans" panose="020B0503050000020004" pitchFamily="34" charset="0"/>
              </a:rPr>
              <a:t>--</a:t>
            </a:r>
          </a:p>
        </p:txBody>
      </p:sp>
      <p:sp>
        <p:nvSpPr>
          <p:cNvPr id="4" name="Text Placeholder 2">
            <a:extLst>
              <a:ext uri="{FF2B5EF4-FFF2-40B4-BE49-F238E27FC236}">
                <a16:creationId xmlns:a16="http://schemas.microsoft.com/office/drawing/2014/main" id="{8026343D-6553-CB4F-A531-DCFC902BBD79}"/>
              </a:ext>
            </a:extLst>
          </p:cNvPr>
          <p:cNvSpPr txBox="1">
            <a:spLocks/>
          </p:cNvSpPr>
          <p:nvPr/>
        </p:nvSpPr>
        <p:spPr bwMode="auto">
          <a:xfrm>
            <a:off x="863528" y="2839391"/>
            <a:ext cx="9067800" cy="68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4000" b="1" dirty="0">
                <a:ea typeface="Fira Sans" panose="020B0503050000020004" pitchFamily="34" charset="0"/>
                <a:cs typeface="Fira Sans" panose="020B0503050000020004" pitchFamily="34" charset="0"/>
              </a:rPr>
              <a:t>Proactive</a:t>
            </a:r>
          </a:p>
        </p:txBody>
      </p:sp>
      <p:sp>
        <p:nvSpPr>
          <p:cNvPr id="5" name="Content Placeholder 2">
            <a:extLst>
              <a:ext uri="{FF2B5EF4-FFF2-40B4-BE49-F238E27FC236}">
                <a16:creationId xmlns:a16="http://schemas.microsoft.com/office/drawing/2014/main" id="{97728AB5-2C9F-8D4E-B02F-FE25AE50DF3E}"/>
              </a:ext>
            </a:extLst>
          </p:cNvPr>
          <p:cNvSpPr txBox="1">
            <a:spLocks/>
          </p:cNvSpPr>
          <p:nvPr/>
        </p:nvSpPr>
        <p:spPr>
          <a:xfrm>
            <a:off x="968449" y="3863423"/>
            <a:ext cx="8689975" cy="635925"/>
          </a:xfrm>
          <a:prstGeom prst="rect">
            <a:avLst/>
          </a:prstGeom>
        </p:spPr>
        <p:txBody>
          <a:bodyPr wrap="square" lIns="0" tIns="0" rIns="0" bIns="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en-US" altLang="en-US" sz="4000" b="1" dirty="0">
                <a:solidFill>
                  <a:srgbClr val="0070C0"/>
                </a:solidFill>
                <a:cs typeface="Fira Sans" pitchFamily="1" charset="0"/>
              </a:rPr>
              <a:t>Integrated</a:t>
            </a:r>
            <a:endParaRPr lang="en-US" altLang="en-US" sz="4000" dirty="0">
              <a:cs typeface="Fira Sans" pitchFamily="1" charset="0"/>
            </a:endParaRPr>
          </a:p>
        </p:txBody>
      </p:sp>
      <p:sp>
        <p:nvSpPr>
          <p:cNvPr id="6" name="Content Placeholder 2">
            <a:extLst>
              <a:ext uri="{FF2B5EF4-FFF2-40B4-BE49-F238E27FC236}">
                <a16:creationId xmlns:a16="http://schemas.microsoft.com/office/drawing/2014/main" id="{0D1A173D-D042-B64F-B23C-70F6E231E04D}"/>
              </a:ext>
            </a:extLst>
          </p:cNvPr>
          <p:cNvSpPr txBox="1">
            <a:spLocks/>
          </p:cNvSpPr>
          <p:nvPr/>
        </p:nvSpPr>
        <p:spPr>
          <a:xfrm>
            <a:off x="1000051" y="4561896"/>
            <a:ext cx="8689975" cy="990600"/>
          </a:xfrm>
          <a:prstGeom prst="rect">
            <a:avLst/>
          </a:prstGeom>
        </p:spPr>
        <p:txBody>
          <a:bodyPr wrap="square"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Font typeface="Arial" panose="020B0604020202020204" pitchFamily="34" charset="0"/>
              <a:buNone/>
            </a:pPr>
            <a:endParaRPr lang="en-US" altLang="en-US" dirty="0">
              <a:latin typeface="Fira Sans" panose="020B0503050000020004" pitchFamily="34" charset="0"/>
              <a:ea typeface="Fira Sans" panose="020B0503050000020004" pitchFamily="34" charset="0"/>
              <a:cs typeface="Fira Sans" panose="020B0503050000020004" pitchFamily="34" charset="0"/>
            </a:endParaRPr>
          </a:p>
          <a:p>
            <a:pPr marL="0" indent="0">
              <a:spcBef>
                <a:spcPct val="0"/>
              </a:spcBef>
              <a:buFont typeface="Arial" panose="020B0604020202020204" pitchFamily="34" charset="0"/>
              <a:buNone/>
            </a:pPr>
            <a:r>
              <a:rPr lang="en-US" altLang="en-US" sz="4000" b="1" dirty="0">
                <a:ea typeface="Fira Sans" panose="020B0503050000020004" pitchFamily="34" charset="0"/>
                <a:cs typeface="Fira Sans" panose="020B0503050000020004" pitchFamily="34" charset="0"/>
              </a:rPr>
              <a:t>Inclusive</a:t>
            </a:r>
            <a:r>
              <a:rPr lang="en-US" altLang="en-US" sz="4000" b="1" dirty="0">
                <a:solidFill>
                  <a:srgbClr val="FF0000"/>
                </a:solidFill>
                <a:ea typeface="Fira Sans" panose="020B0503050000020004" pitchFamily="34" charset="0"/>
                <a:cs typeface="Fira Sans" panose="020B0503050000020004" pitchFamily="34" charset="0"/>
              </a:rPr>
              <a:t> </a:t>
            </a:r>
            <a:endParaRPr lang="en-US" altLang="en-US" sz="3967" dirty="0"/>
          </a:p>
        </p:txBody>
      </p:sp>
      <p:sp>
        <p:nvSpPr>
          <p:cNvPr id="7" name="Content Placeholder 2">
            <a:extLst>
              <a:ext uri="{FF2B5EF4-FFF2-40B4-BE49-F238E27FC236}">
                <a16:creationId xmlns:a16="http://schemas.microsoft.com/office/drawing/2014/main" id="{1CFAD29D-58B3-814F-9D8E-9B7383AA12AA}"/>
              </a:ext>
            </a:extLst>
          </p:cNvPr>
          <p:cNvSpPr txBox="1">
            <a:spLocks/>
          </p:cNvSpPr>
          <p:nvPr/>
        </p:nvSpPr>
        <p:spPr>
          <a:xfrm>
            <a:off x="1003300" y="5697618"/>
            <a:ext cx="8689975" cy="842853"/>
          </a:xfrm>
          <a:prstGeom prst="rect">
            <a:avLst/>
          </a:prstGeom>
        </p:spPr>
        <p:txBody>
          <a:bodyPr wrap="square" lIns="0" tIns="0" rIns="0" bIns="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Font typeface="Arial" panose="020B0604020202020204" pitchFamily="34" charset="0"/>
              <a:buNone/>
            </a:pPr>
            <a:r>
              <a:rPr lang="en-US" altLang="en-US" sz="3600" b="1" dirty="0">
                <a:solidFill>
                  <a:srgbClr val="0070C0"/>
                </a:solidFill>
                <a:ea typeface="Fira Sans" panose="020B0503050000020004" pitchFamily="34" charset="0"/>
                <a:cs typeface="Fira Sans" panose="020B0503050000020004" pitchFamily="34" charset="0"/>
              </a:rPr>
              <a:t>Empowering</a:t>
            </a:r>
            <a:endParaRPr lang="en-US" altLang="en-US" sz="3600" dirty="0">
              <a:solidFill>
                <a:srgbClr val="0070C0"/>
              </a:solidFill>
              <a:ea typeface="Fira Sans" panose="020B0503050000020004" pitchFamily="34" charset="0"/>
              <a:cs typeface="Fira Sans" panose="020B0503050000020004" pitchFamily="34" charset="0"/>
            </a:endParaRPr>
          </a:p>
        </p:txBody>
      </p:sp>
    </p:spTree>
    <p:extLst>
      <p:ext uri="{BB962C8B-B14F-4D97-AF65-F5344CB8AC3E}">
        <p14:creationId xmlns:p14="http://schemas.microsoft.com/office/powerpoint/2010/main" val="719334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Rectangle 18">
            <a:hlinkClick r:id="rId2" action="ppaction://hlinksldjump"/>
          </p:cNvPr>
          <p:cNvSpPr>
            <a:spLocks noChangeArrowheads="1"/>
          </p:cNvSpPr>
          <p:nvPr/>
        </p:nvSpPr>
        <p:spPr bwMode="auto">
          <a:xfrm>
            <a:off x="7594275" y="2408524"/>
            <a:ext cx="2790091" cy="885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839" tIns="35420" rIns="70839" bIns="3542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515951" indent="-515951" eaLnBrk="0">
              <a:spcBef>
                <a:spcPct val="50000"/>
              </a:spcBef>
            </a:pPr>
            <a:r>
              <a:rPr lang="en-US" sz="1763" b="1" dirty="0">
                <a:solidFill>
                  <a:schemeClr val="bg2">
                    <a:lumMod val="50000"/>
                  </a:schemeClr>
                </a:solidFill>
                <a:latin typeface="Tahoma" panose="020B0604030504040204" pitchFamily="34" charset="0"/>
                <a:hlinkClick r:id="" action="ppaction://noaction"/>
              </a:rPr>
              <a:t>A</a:t>
            </a:r>
            <a:r>
              <a:rPr lang="en-US" sz="1763" b="1" dirty="0">
                <a:solidFill>
                  <a:schemeClr val="bg2">
                    <a:lumMod val="50000"/>
                  </a:schemeClr>
                </a:solidFill>
                <a:latin typeface="Tahoma" panose="020B0604030504040204" pitchFamily="34" charset="0"/>
                <a:hlinkClick r:id="rId2" action="ppaction://hlinksldjump"/>
              </a:rPr>
              <a:t>)</a:t>
            </a:r>
            <a:r>
              <a:rPr lang="en-US" sz="1763" b="1" dirty="0">
                <a:latin typeface="Tahoma" panose="020B0604030504040204" pitchFamily="34" charset="0"/>
              </a:rPr>
              <a:t>  INITIATING THE PROCESS: TRAINING</a:t>
            </a:r>
          </a:p>
        </p:txBody>
      </p:sp>
      <p:sp>
        <p:nvSpPr>
          <p:cNvPr id="4104" name="TextBox 20">
            <a:hlinkClick r:id="rId3" action="ppaction://hlinksldjump"/>
          </p:cNvPr>
          <p:cNvSpPr txBox="1">
            <a:spLocks noChangeArrowheads="1"/>
          </p:cNvSpPr>
          <p:nvPr/>
        </p:nvSpPr>
        <p:spPr bwMode="auto">
          <a:xfrm>
            <a:off x="3391810" y="6354696"/>
            <a:ext cx="4145580" cy="885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839" tIns="35420" rIns="70839" bIns="3542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515951" indent="-515951" algn="just"/>
            <a:r>
              <a:rPr lang="en-US" sz="1763" b="1" dirty="0">
                <a:solidFill>
                  <a:schemeClr val="tx2"/>
                </a:solidFill>
                <a:latin typeface="Tahoma" panose="020B0604030504040204" pitchFamily="34" charset="0"/>
                <a:cs typeface="Arial" panose="020B0604020202020204" pitchFamily="34" charset="0"/>
              </a:rPr>
              <a:t>C)	</a:t>
            </a:r>
            <a:r>
              <a:rPr lang="en-US" sz="1763" b="1" dirty="0">
                <a:latin typeface="Tahoma" panose="020B0604030504040204" pitchFamily="34" charset="0"/>
                <a:cs typeface="Arial" panose="020B0604020202020204" pitchFamily="34" charset="0"/>
              </a:rPr>
              <a:t>PARTICIPATORY COMMUNITY DISASTER RISK REDUCTION AND MANAGEMENT PLAN</a:t>
            </a:r>
          </a:p>
        </p:txBody>
      </p:sp>
      <p:sp>
        <p:nvSpPr>
          <p:cNvPr id="4106" name="Text Box 24">
            <a:hlinkClick r:id="" action="ppaction://noaction"/>
          </p:cNvPr>
          <p:cNvSpPr txBox="1">
            <a:spLocks noChangeArrowheads="1"/>
          </p:cNvSpPr>
          <p:nvPr/>
        </p:nvSpPr>
        <p:spPr bwMode="auto">
          <a:xfrm>
            <a:off x="434117" y="4387908"/>
            <a:ext cx="2897517" cy="1427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839" tIns="35420" rIns="70839" bIns="3542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515951" indent="-515951" eaLnBrk="0">
              <a:spcBef>
                <a:spcPct val="50000"/>
              </a:spcBef>
            </a:pPr>
            <a:r>
              <a:rPr lang="en-US" sz="1763" b="1" dirty="0">
                <a:solidFill>
                  <a:schemeClr val="tx2"/>
                </a:solidFill>
                <a:latin typeface="Tahoma" panose="020B0604030504040204" pitchFamily="34" charset="0"/>
                <a:cs typeface="Arial" panose="020B0604020202020204" pitchFamily="34" charset="0"/>
              </a:rPr>
              <a:t>D)</a:t>
            </a:r>
            <a:r>
              <a:rPr lang="en-US" sz="1763" b="1" dirty="0">
                <a:latin typeface="Tahoma" panose="020B0604030504040204" pitchFamily="34" charset="0"/>
                <a:cs typeface="Arial" panose="020B0604020202020204" pitchFamily="34" charset="0"/>
              </a:rPr>
              <a:t>	COMMUNITY MANAGED IMPLEMENTATION OF DISASTER RISK REDUCTION PLAN</a:t>
            </a:r>
          </a:p>
        </p:txBody>
      </p:sp>
      <p:sp>
        <p:nvSpPr>
          <p:cNvPr id="27" name="Text Box 26">
            <a:hlinkClick r:id="" action="ppaction://noaction"/>
          </p:cNvPr>
          <p:cNvSpPr txBox="1">
            <a:spLocks noChangeArrowheads="1"/>
          </p:cNvSpPr>
          <p:nvPr/>
        </p:nvSpPr>
        <p:spPr bwMode="auto">
          <a:xfrm>
            <a:off x="1058374" y="2194783"/>
            <a:ext cx="2944949" cy="885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839" tIns="35420" rIns="70839" bIns="3542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0" hangingPunct="0">
              <a:spcBef>
                <a:spcPct val="50000"/>
              </a:spcBef>
            </a:pPr>
            <a:r>
              <a:rPr lang="en-US" sz="1763" b="1" dirty="0">
                <a:solidFill>
                  <a:schemeClr val="tx2"/>
                </a:solidFill>
                <a:latin typeface="Tahoma" panose="020B0604030504040204" pitchFamily="34" charset="0"/>
                <a:cs typeface="Arial" panose="020B0604020202020204" pitchFamily="34" charset="0"/>
              </a:rPr>
              <a:t>E)</a:t>
            </a:r>
            <a:r>
              <a:rPr lang="en-US" sz="1763" b="1" dirty="0">
                <a:latin typeface="Tahoma" panose="020B0604030504040204" pitchFamily="34" charset="0"/>
                <a:cs typeface="Arial" panose="020B0604020202020204" pitchFamily="34" charset="0"/>
              </a:rPr>
              <a:t>PARTCICIPATORY MONITORING &amp; EVALUATION</a:t>
            </a:r>
          </a:p>
        </p:txBody>
      </p:sp>
      <p:sp>
        <p:nvSpPr>
          <p:cNvPr id="4098" name="Text Box 18"/>
          <p:cNvSpPr txBox="1">
            <a:spLocks noChangeArrowheads="1"/>
          </p:cNvSpPr>
          <p:nvPr/>
        </p:nvSpPr>
        <p:spPr bwMode="auto">
          <a:xfrm>
            <a:off x="5850467" y="3248135"/>
            <a:ext cx="2099028" cy="32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748" tIns="50374" rIns="100748" bIns="50374">
            <a:spAutoFit/>
          </a:bodyPr>
          <a:lstStyle>
            <a:lvl1pPr marL="342900" indent="-342900">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0" hangingPunct="0">
              <a:spcBef>
                <a:spcPct val="50000"/>
              </a:spcBef>
              <a:buFont typeface="Arial" panose="020B0604020202020204" pitchFamily="34" charset="0"/>
              <a:buChar char="•"/>
            </a:pPr>
            <a:endParaRPr lang="en-US" sz="1432" b="1" dirty="0">
              <a:latin typeface="Tahoma" panose="020B0604030504040204" pitchFamily="34" charset="0"/>
              <a:cs typeface="Arial" panose="020B0604020202020204" pitchFamily="34" charset="0"/>
            </a:endParaRPr>
          </a:p>
        </p:txBody>
      </p:sp>
      <p:sp>
        <p:nvSpPr>
          <p:cNvPr id="4100" name="Text Box 18"/>
          <p:cNvSpPr txBox="1">
            <a:spLocks noChangeArrowheads="1"/>
          </p:cNvSpPr>
          <p:nvPr/>
        </p:nvSpPr>
        <p:spPr bwMode="auto">
          <a:xfrm>
            <a:off x="5262739" y="2996252"/>
            <a:ext cx="2099028" cy="32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748" tIns="50374" rIns="100748" bIns="50374">
            <a:spAutoFit/>
          </a:bodyPr>
          <a:lstStyle>
            <a:lvl1pPr marL="342900" indent="-342900">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eaLnBrk="0" hangingPunct="0">
              <a:spcBef>
                <a:spcPct val="50000"/>
              </a:spcBef>
              <a:buFont typeface="Arial" panose="020B0604020202020204" pitchFamily="34" charset="0"/>
              <a:buChar char="•"/>
            </a:pPr>
            <a:endParaRPr lang="en-US" sz="1432" b="1" dirty="0">
              <a:latin typeface="Tahoma" panose="020B0604030504040204" pitchFamily="34" charset="0"/>
              <a:cs typeface="Arial" panose="020B0604020202020204" pitchFamily="34" charset="0"/>
            </a:endParaRPr>
          </a:p>
        </p:txBody>
      </p:sp>
      <p:grpSp>
        <p:nvGrpSpPr>
          <p:cNvPr id="2" name="Group 2"/>
          <p:cNvGrpSpPr/>
          <p:nvPr/>
        </p:nvGrpSpPr>
        <p:grpSpPr>
          <a:xfrm>
            <a:off x="3660014" y="2556028"/>
            <a:ext cx="3883473" cy="3274483"/>
            <a:chOff x="2362200" y="2362200"/>
            <a:chExt cx="3733800" cy="2971800"/>
          </a:xfrm>
        </p:grpSpPr>
        <p:pic>
          <p:nvPicPr>
            <p:cNvPr id="29" name="Picture 11" descr="IMG_0021"/>
            <p:cNvPicPr>
              <a:picLocks noChangeAspect="1" noChangeArrowheads="1"/>
            </p:cNvPicPr>
            <p:nvPr/>
          </p:nvPicPr>
          <p:blipFill>
            <a:blip r:embed="rId4" cstate="print">
              <a:lum bright="-10000" contrast="10000"/>
              <a:extLst>
                <a:ext uri="{28A0092B-C50C-407E-A947-70E740481C1C}">
                  <a14:useLocalDpi xmlns:a14="http://schemas.microsoft.com/office/drawing/2010/main" val="0"/>
                </a:ext>
              </a:extLst>
            </a:blip>
            <a:srcRect/>
            <a:stretch>
              <a:fillRect/>
            </a:stretch>
          </p:blipFill>
          <p:spPr bwMode="auto">
            <a:xfrm>
              <a:off x="2362200" y="2362200"/>
              <a:ext cx="19050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5" descr="tree planting 1"/>
            <p:cNvPicPr>
              <a:picLocks noChangeAspect="1" noChangeArrowheads="1"/>
            </p:cNvPicPr>
            <p:nvPr/>
          </p:nvPicPr>
          <p:blipFill>
            <a:blip r:embed="rId5" cstate="print">
              <a:extLst>
                <a:ext uri="{28A0092B-C50C-407E-A947-70E740481C1C}">
                  <a14:useLocalDpi xmlns:a14="http://schemas.microsoft.com/office/drawing/2010/main" val="0"/>
                </a:ext>
              </a:extLst>
            </a:blip>
            <a:srcRect b="13043"/>
            <a:stretch>
              <a:fillRect/>
            </a:stretch>
          </p:blipFill>
          <p:spPr bwMode="auto">
            <a:xfrm>
              <a:off x="2362200" y="3810000"/>
              <a:ext cx="1905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2" descr="IMG_1515"/>
            <p:cNvPicPr>
              <a:picLocks noChangeAspect="1" noChangeArrowheads="1"/>
            </p:cNvPicPr>
            <p:nvPr/>
          </p:nvPicPr>
          <p:blipFill>
            <a:blip r:embed="rId6" cstate="print">
              <a:lum contrast="10000"/>
              <a:extLst>
                <a:ext uri="{28A0092B-C50C-407E-A947-70E740481C1C}">
                  <a14:useLocalDpi xmlns:a14="http://schemas.microsoft.com/office/drawing/2010/main" val="0"/>
                </a:ext>
              </a:extLst>
            </a:blip>
            <a:srcRect t="22581"/>
            <a:stretch>
              <a:fillRect/>
            </a:stretch>
          </p:blipFill>
          <p:spPr bwMode="auto">
            <a:xfrm>
              <a:off x="4261338" y="2362200"/>
              <a:ext cx="18288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20" descr="DSC08754"/>
            <p:cNvPicPr>
              <a:picLocks noChangeAspect="1" noChangeArrowheads="1"/>
            </p:cNvPicPr>
            <p:nvPr/>
          </p:nvPicPr>
          <p:blipFill>
            <a:blip r:embed="rId7" cstate="print">
              <a:lum contrast="10000"/>
              <a:extLst>
                <a:ext uri="{28A0092B-C50C-407E-A947-70E740481C1C}">
                  <a14:useLocalDpi xmlns:a14="http://schemas.microsoft.com/office/drawing/2010/main" val="0"/>
                </a:ext>
              </a:extLst>
            </a:blip>
            <a:srcRect/>
            <a:stretch>
              <a:fillRect/>
            </a:stretch>
          </p:blipFill>
          <p:spPr bwMode="auto">
            <a:xfrm>
              <a:off x="4267200" y="3810000"/>
              <a:ext cx="18288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19" name="TextBox 7"/>
          <p:cNvSpPr txBox="1">
            <a:spLocks noChangeArrowheads="1"/>
          </p:cNvSpPr>
          <p:nvPr/>
        </p:nvSpPr>
        <p:spPr bwMode="auto">
          <a:xfrm>
            <a:off x="282393" y="7251293"/>
            <a:ext cx="3804890" cy="30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0748" tIns="50374" rIns="100748" bIns="50374">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r>
              <a:rPr lang="en-US" sz="1322" dirty="0"/>
              <a:t>Source: Center for Disaster preparedness</a:t>
            </a:r>
          </a:p>
        </p:txBody>
      </p:sp>
      <p:sp>
        <p:nvSpPr>
          <p:cNvPr id="4109" name="Freeform 14"/>
          <p:cNvSpPr>
            <a:spLocks/>
          </p:cNvSpPr>
          <p:nvPr/>
        </p:nvSpPr>
        <p:spPr bwMode="auto">
          <a:xfrm rot="299972">
            <a:off x="8320076" y="5857791"/>
            <a:ext cx="657073" cy="710834"/>
          </a:xfrm>
          <a:custGeom>
            <a:avLst/>
            <a:gdLst>
              <a:gd name="T0" fmla="*/ 0 w 1188"/>
              <a:gd name="T1" fmla="*/ 0 h 1329"/>
              <a:gd name="T2" fmla="*/ 0 w 1188"/>
              <a:gd name="T3" fmla="*/ 0 h 1329"/>
              <a:gd name="T4" fmla="*/ 0 w 1188"/>
              <a:gd name="T5" fmla="*/ 0 h 1329"/>
              <a:gd name="T6" fmla="*/ 0 w 1188"/>
              <a:gd name="T7" fmla="*/ 0 h 1329"/>
              <a:gd name="T8" fmla="*/ 0 w 1188"/>
              <a:gd name="T9" fmla="*/ 0 h 1329"/>
              <a:gd name="T10" fmla="*/ 0 w 1188"/>
              <a:gd name="T11" fmla="*/ 0 h 1329"/>
              <a:gd name="T12" fmla="*/ 0 w 1188"/>
              <a:gd name="T13" fmla="*/ 0 h 1329"/>
              <a:gd name="T14" fmla="*/ 0 w 1188"/>
              <a:gd name="T15" fmla="*/ 0 h 1329"/>
              <a:gd name="T16" fmla="*/ 0 w 1188"/>
              <a:gd name="T17" fmla="*/ 0 h 1329"/>
              <a:gd name="T18" fmla="*/ 0 w 1188"/>
              <a:gd name="T19" fmla="*/ 0 h 1329"/>
              <a:gd name="T20" fmla="*/ 0 w 1188"/>
              <a:gd name="T21" fmla="*/ 0 h 1329"/>
              <a:gd name="T22" fmla="*/ 0 w 1188"/>
              <a:gd name="T23" fmla="*/ 0 h 1329"/>
              <a:gd name="T24" fmla="*/ 0 w 1188"/>
              <a:gd name="T25" fmla="*/ 0 h 1329"/>
              <a:gd name="T26" fmla="*/ 0 w 1188"/>
              <a:gd name="T27" fmla="*/ 0 h 1329"/>
              <a:gd name="T28" fmla="*/ 0 w 1188"/>
              <a:gd name="T29" fmla="*/ 0 h 1329"/>
              <a:gd name="T30" fmla="*/ 0 w 1188"/>
              <a:gd name="T31" fmla="*/ 0 h 1329"/>
              <a:gd name="T32" fmla="*/ 0 w 1188"/>
              <a:gd name="T33" fmla="*/ 0 h 1329"/>
              <a:gd name="T34" fmla="*/ 0 w 1188"/>
              <a:gd name="T35" fmla="*/ 0 h 1329"/>
              <a:gd name="T36" fmla="*/ 0 w 1188"/>
              <a:gd name="T37" fmla="*/ 0 h 1329"/>
              <a:gd name="T38" fmla="*/ 0 w 1188"/>
              <a:gd name="T39" fmla="*/ 0 h 1329"/>
              <a:gd name="T40" fmla="*/ 0 w 1188"/>
              <a:gd name="T41" fmla="*/ 0 h 1329"/>
              <a:gd name="T42" fmla="*/ 0 w 1188"/>
              <a:gd name="T43" fmla="*/ 0 h 1329"/>
              <a:gd name="T44" fmla="*/ 0 w 1188"/>
              <a:gd name="T45" fmla="*/ 0 h 1329"/>
              <a:gd name="T46" fmla="*/ 0 w 1188"/>
              <a:gd name="T47" fmla="*/ 0 h 1329"/>
              <a:gd name="T48" fmla="*/ 0 w 1188"/>
              <a:gd name="T49" fmla="*/ 0 h 1329"/>
              <a:gd name="T50" fmla="*/ 0 w 1188"/>
              <a:gd name="T51" fmla="*/ 0 h 1329"/>
              <a:gd name="T52" fmla="*/ 0 w 1188"/>
              <a:gd name="T53" fmla="*/ 0 h 1329"/>
              <a:gd name="T54" fmla="*/ 0 w 1188"/>
              <a:gd name="T55" fmla="*/ 0 h 1329"/>
              <a:gd name="T56" fmla="*/ 0 w 1188"/>
              <a:gd name="T57" fmla="*/ 0 h 1329"/>
              <a:gd name="T58" fmla="*/ 0 w 1188"/>
              <a:gd name="T59" fmla="*/ 0 h 1329"/>
              <a:gd name="T60" fmla="*/ 0 w 1188"/>
              <a:gd name="T61" fmla="*/ 0 h 1329"/>
              <a:gd name="T62" fmla="*/ 0 w 1188"/>
              <a:gd name="T63" fmla="*/ 0 h 1329"/>
              <a:gd name="T64" fmla="*/ 0 w 1188"/>
              <a:gd name="T65" fmla="*/ 0 h 1329"/>
              <a:gd name="T66" fmla="*/ 0 w 1188"/>
              <a:gd name="T67" fmla="*/ 0 h 1329"/>
              <a:gd name="T68" fmla="*/ 0 w 1188"/>
              <a:gd name="T69" fmla="*/ 0 h 1329"/>
              <a:gd name="T70" fmla="*/ 0 w 1188"/>
              <a:gd name="T71" fmla="*/ 0 h 1329"/>
              <a:gd name="T72" fmla="*/ 0 w 1188"/>
              <a:gd name="T73" fmla="*/ 0 h 1329"/>
              <a:gd name="T74" fmla="*/ 0 w 1188"/>
              <a:gd name="T75" fmla="*/ 0 h 1329"/>
              <a:gd name="T76" fmla="*/ 0 w 1188"/>
              <a:gd name="T77" fmla="*/ 0 h 1329"/>
              <a:gd name="T78" fmla="*/ 0 w 1188"/>
              <a:gd name="T79" fmla="*/ 0 h 1329"/>
              <a:gd name="T80" fmla="*/ 0 w 1188"/>
              <a:gd name="T81" fmla="*/ 0 h 1329"/>
              <a:gd name="T82" fmla="*/ 0 w 1188"/>
              <a:gd name="T83" fmla="*/ 0 h 1329"/>
              <a:gd name="T84" fmla="*/ 0 w 1188"/>
              <a:gd name="T85" fmla="*/ 0 h 1329"/>
              <a:gd name="T86" fmla="*/ 0 w 1188"/>
              <a:gd name="T87" fmla="*/ 0 h 1329"/>
              <a:gd name="T88" fmla="*/ 0 w 1188"/>
              <a:gd name="T89" fmla="*/ 0 h 1329"/>
              <a:gd name="T90" fmla="*/ 0 w 1188"/>
              <a:gd name="T91" fmla="*/ 0 h 1329"/>
              <a:gd name="T92" fmla="*/ 0 w 1188"/>
              <a:gd name="T93" fmla="*/ 0 h 1329"/>
              <a:gd name="T94" fmla="*/ 0 w 1188"/>
              <a:gd name="T95" fmla="*/ 0 h 1329"/>
              <a:gd name="T96" fmla="*/ 0 w 1188"/>
              <a:gd name="T97" fmla="*/ 0 h 1329"/>
              <a:gd name="T98" fmla="*/ 0 w 1188"/>
              <a:gd name="T99" fmla="*/ 0 h 1329"/>
              <a:gd name="T100" fmla="*/ 0 w 1188"/>
              <a:gd name="T101" fmla="*/ 0 h 1329"/>
              <a:gd name="T102" fmla="*/ 0 w 1188"/>
              <a:gd name="T103" fmla="*/ 0 h 1329"/>
              <a:gd name="T104" fmla="*/ 0 w 1188"/>
              <a:gd name="T105" fmla="*/ 0 h 1329"/>
              <a:gd name="T106" fmla="*/ 0 w 1188"/>
              <a:gd name="T107" fmla="*/ 0 h 1329"/>
              <a:gd name="T108" fmla="*/ 0 w 1188"/>
              <a:gd name="T109" fmla="*/ 0 h 1329"/>
              <a:gd name="T110" fmla="*/ 0 w 1188"/>
              <a:gd name="T111" fmla="*/ 0 h 1329"/>
              <a:gd name="T112" fmla="*/ 0 w 1188"/>
              <a:gd name="T113" fmla="*/ 0 h 1329"/>
              <a:gd name="T114" fmla="*/ 0 w 1188"/>
              <a:gd name="T115" fmla="*/ 0 h 1329"/>
              <a:gd name="T116" fmla="*/ 0 w 1188"/>
              <a:gd name="T117" fmla="*/ 0 h 1329"/>
              <a:gd name="T118" fmla="*/ 0 w 1188"/>
              <a:gd name="T119" fmla="*/ 0 h 1329"/>
              <a:gd name="T120" fmla="*/ 0 w 1188"/>
              <a:gd name="T121" fmla="*/ 0 h 1329"/>
              <a:gd name="T122" fmla="*/ 0 w 1188"/>
              <a:gd name="T123" fmla="*/ 0 h 1329"/>
              <a:gd name="T124" fmla="*/ 0 w 1188"/>
              <a:gd name="T125" fmla="*/ 0 h 13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88"/>
              <a:gd name="T190" fmla="*/ 0 h 1329"/>
              <a:gd name="T191" fmla="*/ 1188 w 1188"/>
              <a:gd name="T192" fmla="*/ 1329 h 13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88" h="1329">
                <a:moveTo>
                  <a:pt x="1078" y="0"/>
                </a:moveTo>
                <a:lnTo>
                  <a:pt x="1062" y="96"/>
                </a:lnTo>
                <a:lnTo>
                  <a:pt x="1030" y="211"/>
                </a:lnTo>
                <a:lnTo>
                  <a:pt x="987" y="337"/>
                </a:lnTo>
                <a:lnTo>
                  <a:pt x="939" y="462"/>
                </a:lnTo>
                <a:lnTo>
                  <a:pt x="891" y="575"/>
                </a:lnTo>
                <a:lnTo>
                  <a:pt x="845" y="668"/>
                </a:lnTo>
                <a:lnTo>
                  <a:pt x="811" y="730"/>
                </a:lnTo>
                <a:lnTo>
                  <a:pt x="789" y="749"/>
                </a:lnTo>
                <a:lnTo>
                  <a:pt x="792" y="754"/>
                </a:lnTo>
                <a:lnTo>
                  <a:pt x="784" y="759"/>
                </a:lnTo>
                <a:lnTo>
                  <a:pt x="768" y="767"/>
                </a:lnTo>
                <a:lnTo>
                  <a:pt x="741" y="778"/>
                </a:lnTo>
                <a:lnTo>
                  <a:pt x="709" y="789"/>
                </a:lnTo>
                <a:lnTo>
                  <a:pt x="671" y="799"/>
                </a:lnTo>
                <a:lnTo>
                  <a:pt x="629" y="813"/>
                </a:lnTo>
                <a:lnTo>
                  <a:pt x="586" y="826"/>
                </a:lnTo>
                <a:lnTo>
                  <a:pt x="543" y="837"/>
                </a:lnTo>
                <a:lnTo>
                  <a:pt x="500" y="850"/>
                </a:lnTo>
                <a:lnTo>
                  <a:pt x="457" y="861"/>
                </a:lnTo>
                <a:lnTo>
                  <a:pt x="423" y="872"/>
                </a:lnTo>
                <a:lnTo>
                  <a:pt x="390" y="880"/>
                </a:lnTo>
                <a:lnTo>
                  <a:pt x="366" y="885"/>
                </a:lnTo>
                <a:lnTo>
                  <a:pt x="350" y="888"/>
                </a:lnTo>
                <a:lnTo>
                  <a:pt x="345" y="890"/>
                </a:lnTo>
                <a:lnTo>
                  <a:pt x="473" y="636"/>
                </a:lnTo>
                <a:lnTo>
                  <a:pt x="0" y="1078"/>
                </a:lnTo>
                <a:lnTo>
                  <a:pt x="262" y="1201"/>
                </a:lnTo>
                <a:lnTo>
                  <a:pt x="669" y="1329"/>
                </a:lnTo>
                <a:lnTo>
                  <a:pt x="514" y="1120"/>
                </a:lnTo>
                <a:lnTo>
                  <a:pt x="366" y="1029"/>
                </a:lnTo>
                <a:lnTo>
                  <a:pt x="396" y="1019"/>
                </a:lnTo>
                <a:lnTo>
                  <a:pt x="431" y="1008"/>
                </a:lnTo>
                <a:lnTo>
                  <a:pt x="468" y="1000"/>
                </a:lnTo>
                <a:lnTo>
                  <a:pt x="508" y="989"/>
                </a:lnTo>
                <a:lnTo>
                  <a:pt x="548" y="979"/>
                </a:lnTo>
                <a:lnTo>
                  <a:pt x="591" y="968"/>
                </a:lnTo>
                <a:lnTo>
                  <a:pt x="634" y="957"/>
                </a:lnTo>
                <a:lnTo>
                  <a:pt x="677" y="947"/>
                </a:lnTo>
                <a:lnTo>
                  <a:pt x="717" y="936"/>
                </a:lnTo>
                <a:lnTo>
                  <a:pt x="760" y="925"/>
                </a:lnTo>
                <a:lnTo>
                  <a:pt x="797" y="914"/>
                </a:lnTo>
                <a:lnTo>
                  <a:pt x="832" y="904"/>
                </a:lnTo>
                <a:lnTo>
                  <a:pt x="864" y="893"/>
                </a:lnTo>
                <a:lnTo>
                  <a:pt x="894" y="880"/>
                </a:lnTo>
                <a:lnTo>
                  <a:pt x="915" y="869"/>
                </a:lnTo>
                <a:lnTo>
                  <a:pt x="934" y="856"/>
                </a:lnTo>
                <a:lnTo>
                  <a:pt x="977" y="797"/>
                </a:lnTo>
                <a:lnTo>
                  <a:pt x="1019" y="698"/>
                </a:lnTo>
                <a:lnTo>
                  <a:pt x="1062" y="572"/>
                </a:lnTo>
                <a:lnTo>
                  <a:pt x="1102" y="436"/>
                </a:lnTo>
                <a:lnTo>
                  <a:pt x="1137" y="302"/>
                </a:lnTo>
                <a:lnTo>
                  <a:pt x="1164" y="190"/>
                </a:lnTo>
                <a:lnTo>
                  <a:pt x="1183" y="109"/>
                </a:lnTo>
                <a:lnTo>
                  <a:pt x="1188" y="80"/>
                </a:lnTo>
                <a:lnTo>
                  <a:pt x="1180" y="64"/>
                </a:lnTo>
                <a:lnTo>
                  <a:pt x="1167" y="48"/>
                </a:lnTo>
                <a:lnTo>
                  <a:pt x="1151" y="35"/>
                </a:lnTo>
                <a:lnTo>
                  <a:pt x="1129" y="24"/>
                </a:lnTo>
                <a:lnTo>
                  <a:pt x="1110" y="13"/>
                </a:lnTo>
                <a:lnTo>
                  <a:pt x="1094" y="5"/>
                </a:lnTo>
                <a:lnTo>
                  <a:pt x="1084" y="2"/>
                </a:lnTo>
                <a:lnTo>
                  <a:pt x="1078" y="0"/>
                </a:lnTo>
                <a:close/>
              </a:path>
            </a:pathLst>
          </a:custGeom>
          <a:solidFill>
            <a:srgbClr val="FF0000"/>
          </a:solidFill>
          <a:ln w="9525">
            <a:solidFill>
              <a:schemeClr val="tx1"/>
            </a:solidFill>
            <a:round/>
            <a:headEnd/>
            <a:tailEnd/>
          </a:ln>
        </p:spPr>
        <p:txBody>
          <a:bodyPr lIns="70839" tIns="35420" rIns="70839" bIns="35420"/>
          <a:lstStyle/>
          <a:p>
            <a:endParaRPr lang="en-PH" sz="3966"/>
          </a:p>
        </p:txBody>
      </p:sp>
      <p:sp>
        <p:nvSpPr>
          <p:cNvPr id="4111" name="Freeform 25"/>
          <p:cNvSpPr>
            <a:spLocks/>
          </p:cNvSpPr>
          <p:nvPr/>
        </p:nvSpPr>
        <p:spPr bwMode="auto">
          <a:xfrm rot="20044775">
            <a:off x="2014685" y="5891905"/>
            <a:ext cx="438606" cy="685275"/>
          </a:xfrm>
          <a:custGeom>
            <a:avLst/>
            <a:gdLst>
              <a:gd name="T0" fmla="*/ 0 w 776"/>
              <a:gd name="T1" fmla="*/ 0 h 1535"/>
              <a:gd name="T2" fmla="*/ 0 w 776"/>
              <a:gd name="T3" fmla="*/ 0 h 1535"/>
              <a:gd name="T4" fmla="*/ 0 w 776"/>
              <a:gd name="T5" fmla="*/ 0 h 1535"/>
              <a:gd name="T6" fmla="*/ 0 w 776"/>
              <a:gd name="T7" fmla="*/ 0 h 1535"/>
              <a:gd name="T8" fmla="*/ 0 w 776"/>
              <a:gd name="T9" fmla="*/ 0 h 1535"/>
              <a:gd name="T10" fmla="*/ 0 w 776"/>
              <a:gd name="T11" fmla="*/ 0 h 1535"/>
              <a:gd name="T12" fmla="*/ 0 w 776"/>
              <a:gd name="T13" fmla="*/ 0 h 1535"/>
              <a:gd name="T14" fmla="*/ 0 w 776"/>
              <a:gd name="T15" fmla="*/ 0 h 1535"/>
              <a:gd name="T16" fmla="*/ 0 w 776"/>
              <a:gd name="T17" fmla="*/ 0 h 1535"/>
              <a:gd name="T18" fmla="*/ 0 w 776"/>
              <a:gd name="T19" fmla="*/ 0 h 1535"/>
              <a:gd name="T20" fmla="*/ 0 w 776"/>
              <a:gd name="T21" fmla="*/ 0 h 1535"/>
              <a:gd name="T22" fmla="*/ 0 w 776"/>
              <a:gd name="T23" fmla="*/ 0 h 1535"/>
              <a:gd name="T24" fmla="*/ 0 w 776"/>
              <a:gd name="T25" fmla="*/ 0 h 1535"/>
              <a:gd name="T26" fmla="*/ 0 w 776"/>
              <a:gd name="T27" fmla="*/ 0 h 1535"/>
              <a:gd name="T28" fmla="*/ 0 w 776"/>
              <a:gd name="T29" fmla="*/ 0 h 1535"/>
              <a:gd name="T30" fmla="*/ 0 w 776"/>
              <a:gd name="T31" fmla="*/ 0 h 1535"/>
              <a:gd name="T32" fmla="*/ 0 w 776"/>
              <a:gd name="T33" fmla="*/ 0 h 1535"/>
              <a:gd name="T34" fmla="*/ 0 w 776"/>
              <a:gd name="T35" fmla="*/ 0 h 1535"/>
              <a:gd name="T36" fmla="*/ 0 w 776"/>
              <a:gd name="T37" fmla="*/ 0 h 1535"/>
              <a:gd name="T38" fmla="*/ 0 w 776"/>
              <a:gd name="T39" fmla="*/ 0 h 1535"/>
              <a:gd name="T40" fmla="*/ 0 w 776"/>
              <a:gd name="T41" fmla="*/ 0 h 1535"/>
              <a:gd name="T42" fmla="*/ 0 w 776"/>
              <a:gd name="T43" fmla="*/ 0 h 1535"/>
              <a:gd name="T44" fmla="*/ 0 w 776"/>
              <a:gd name="T45" fmla="*/ 0 h 1535"/>
              <a:gd name="T46" fmla="*/ 0 w 776"/>
              <a:gd name="T47" fmla="*/ 0 h 1535"/>
              <a:gd name="T48" fmla="*/ 0 w 776"/>
              <a:gd name="T49" fmla="*/ 0 h 1535"/>
              <a:gd name="T50" fmla="*/ 0 w 776"/>
              <a:gd name="T51" fmla="*/ 0 h 1535"/>
              <a:gd name="T52" fmla="*/ 0 w 776"/>
              <a:gd name="T53" fmla="*/ 0 h 1535"/>
              <a:gd name="T54" fmla="*/ 0 w 776"/>
              <a:gd name="T55" fmla="*/ 0 h 1535"/>
              <a:gd name="T56" fmla="*/ 0 w 776"/>
              <a:gd name="T57" fmla="*/ 0 h 1535"/>
              <a:gd name="T58" fmla="*/ 0 w 776"/>
              <a:gd name="T59" fmla="*/ 0 h 1535"/>
              <a:gd name="T60" fmla="*/ 0 w 776"/>
              <a:gd name="T61" fmla="*/ 0 h 1535"/>
              <a:gd name="T62" fmla="*/ 0 w 776"/>
              <a:gd name="T63" fmla="*/ 0 h 1535"/>
              <a:gd name="T64" fmla="*/ 0 w 776"/>
              <a:gd name="T65" fmla="*/ 0 h 1535"/>
              <a:gd name="T66" fmla="*/ 0 w 776"/>
              <a:gd name="T67" fmla="*/ 0 h 1535"/>
              <a:gd name="T68" fmla="*/ 0 w 776"/>
              <a:gd name="T69" fmla="*/ 0 h 1535"/>
              <a:gd name="T70" fmla="*/ 0 w 776"/>
              <a:gd name="T71" fmla="*/ 0 h 1535"/>
              <a:gd name="T72" fmla="*/ 0 w 776"/>
              <a:gd name="T73" fmla="*/ 0 h 1535"/>
              <a:gd name="T74" fmla="*/ 0 w 776"/>
              <a:gd name="T75" fmla="*/ 0 h 1535"/>
              <a:gd name="T76" fmla="*/ 0 w 776"/>
              <a:gd name="T77" fmla="*/ 0 h 1535"/>
              <a:gd name="T78" fmla="*/ 0 w 776"/>
              <a:gd name="T79" fmla="*/ 0 h 1535"/>
              <a:gd name="T80" fmla="*/ 0 w 776"/>
              <a:gd name="T81" fmla="*/ 0 h 1535"/>
              <a:gd name="T82" fmla="*/ 0 w 776"/>
              <a:gd name="T83" fmla="*/ 0 h 1535"/>
              <a:gd name="T84" fmla="*/ 0 w 776"/>
              <a:gd name="T85" fmla="*/ 0 h 1535"/>
              <a:gd name="T86" fmla="*/ 0 w 776"/>
              <a:gd name="T87" fmla="*/ 0 h 1535"/>
              <a:gd name="T88" fmla="*/ 0 w 776"/>
              <a:gd name="T89" fmla="*/ 0 h 1535"/>
              <a:gd name="T90" fmla="*/ 0 w 776"/>
              <a:gd name="T91" fmla="*/ 0 h 1535"/>
              <a:gd name="T92" fmla="*/ 0 w 776"/>
              <a:gd name="T93" fmla="*/ 0 h 1535"/>
              <a:gd name="T94" fmla="*/ 0 w 776"/>
              <a:gd name="T95" fmla="*/ 0 h 1535"/>
              <a:gd name="T96" fmla="*/ 0 w 776"/>
              <a:gd name="T97" fmla="*/ 0 h 1535"/>
              <a:gd name="T98" fmla="*/ 0 w 776"/>
              <a:gd name="T99" fmla="*/ 0 h 1535"/>
              <a:gd name="T100" fmla="*/ 0 w 776"/>
              <a:gd name="T101" fmla="*/ 0 h 1535"/>
              <a:gd name="T102" fmla="*/ 0 w 776"/>
              <a:gd name="T103" fmla="*/ 0 h 1535"/>
              <a:gd name="T104" fmla="*/ 0 w 776"/>
              <a:gd name="T105" fmla="*/ 0 h 1535"/>
              <a:gd name="T106" fmla="*/ 0 w 776"/>
              <a:gd name="T107" fmla="*/ 0 h 1535"/>
              <a:gd name="T108" fmla="*/ 0 w 776"/>
              <a:gd name="T109" fmla="*/ 0 h 1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6"/>
              <a:gd name="T166" fmla="*/ 0 h 1535"/>
              <a:gd name="T167" fmla="*/ 776 w 776"/>
              <a:gd name="T168" fmla="*/ 1535 h 153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6" h="1535">
                <a:moveTo>
                  <a:pt x="776" y="1511"/>
                </a:moveTo>
                <a:lnTo>
                  <a:pt x="712" y="1439"/>
                </a:lnTo>
                <a:lnTo>
                  <a:pt x="642" y="1345"/>
                </a:lnTo>
                <a:lnTo>
                  <a:pt x="575" y="1233"/>
                </a:lnTo>
                <a:lnTo>
                  <a:pt x="514" y="1118"/>
                </a:lnTo>
                <a:lnTo>
                  <a:pt x="460" y="1011"/>
                </a:lnTo>
                <a:lnTo>
                  <a:pt x="418" y="917"/>
                </a:lnTo>
                <a:lnTo>
                  <a:pt x="396" y="853"/>
                </a:lnTo>
                <a:lnTo>
                  <a:pt x="393" y="823"/>
                </a:lnTo>
                <a:lnTo>
                  <a:pt x="385" y="813"/>
                </a:lnTo>
                <a:lnTo>
                  <a:pt x="391" y="767"/>
                </a:lnTo>
                <a:lnTo>
                  <a:pt x="410" y="700"/>
                </a:lnTo>
                <a:lnTo>
                  <a:pt x="431" y="618"/>
                </a:lnTo>
                <a:lnTo>
                  <a:pt x="458" y="535"/>
                </a:lnTo>
                <a:lnTo>
                  <a:pt x="479" y="462"/>
                </a:lnTo>
                <a:lnTo>
                  <a:pt x="498" y="409"/>
                </a:lnTo>
                <a:lnTo>
                  <a:pt x="503" y="390"/>
                </a:lnTo>
                <a:lnTo>
                  <a:pt x="632" y="650"/>
                </a:lnTo>
                <a:lnTo>
                  <a:pt x="562" y="0"/>
                </a:lnTo>
                <a:lnTo>
                  <a:pt x="310" y="120"/>
                </a:lnTo>
                <a:lnTo>
                  <a:pt x="0" y="406"/>
                </a:lnTo>
                <a:lnTo>
                  <a:pt x="219" y="388"/>
                </a:lnTo>
                <a:lnTo>
                  <a:pt x="380" y="323"/>
                </a:lnTo>
                <a:lnTo>
                  <a:pt x="361" y="388"/>
                </a:lnTo>
                <a:lnTo>
                  <a:pt x="337" y="462"/>
                </a:lnTo>
                <a:lnTo>
                  <a:pt x="316" y="545"/>
                </a:lnTo>
                <a:lnTo>
                  <a:pt x="294" y="628"/>
                </a:lnTo>
                <a:lnTo>
                  <a:pt x="276" y="708"/>
                </a:lnTo>
                <a:lnTo>
                  <a:pt x="260" y="781"/>
                </a:lnTo>
                <a:lnTo>
                  <a:pt x="249" y="845"/>
                </a:lnTo>
                <a:lnTo>
                  <a:pt x="246" y="893"/>
                </a:lnTo>
                <a:lnTo>
                  <a:pt x="252" y="922"/>
                </a:lnTo>
                <a:lnTo>
                  <a:pt x="268" y="960"/>
                </a:lnTo>
                <a:lnTo>
                  <a:pt x="289" y="1005"/>
                </a:lnTo>
                <a:lnTo>
                  <a:pt x="316" y="1053"/>
                </a:lnTo>
                <a:lnTo>
                  <a:pt x="351" y="1104"/>
                </a:lnTo>
                <a:lnTo>
                  <a:pt x="385" y="1158"/>
                </a:lnTo>
                <a:lnTo>
                  <a:pt x="426" y="1211"/>
                </a:lnTo>
                <a:lnTo>
                  <a:pt x="466" y="1265"/>
                </a:lnTo>
                <a:lnTo>
                  <a:pt x="506" y="1316"/>
                </a:lnTo>
                <a:lnTo>
                  <a:pt x="546" y="1366"/>
                </a:lnTo>
                <a:lnTo>
                  <a:pt x="583" y="1409"/>
                </a:lnTo>
                <a:lnTo>
                  <a:pt x="616" y="1449"/>
                </a:lnTo>
                <a:lnTo>
                  <a:pt x="642" y="1484"/>
                </a:lnTo>
                <a:lnTo>
                  <a:pt x="664" y="1508"/>
                </a:lnTo>
                <a:lnTo>
                  <a:pt x="677" y="1524"/>
                </a:lnTo>
                <a:lnTo>
                  <a:pt x="683" y="1530"/>
                </a:lnTo>
                <a:lnTo>
                  <a:pt x="699" y="1535"/>
                </a:lnTo>
                <a:lnTo>
                  <a:pt x="715" y="1535"/>
                </a:lnTo>
                <a:lnTo>
                  <a:pt x="731" y="1532"/>
                </a:lnTo>
                <a:lnTo>
                  <a:pt x="744" y="1527"/>
                </a:lnTo>
                <a:lnTo>
                  <a:pt x="757" y="1521"/>
                </a:lnTo>
                <a:lnTo>
                  <a:pt x="768" y="1516"/>
                </a:lnTo>
                <a:lnTo>
                  <a:pt x="774" y="1513"/>
                </a:lnTo>
                <a:lnTo>
                  <a:pt x="776" y="1511"/>
                </a:lnTo>
                <a:close/>
              </a:path>
            </a:pathLst>
          </a:custGeom>
          <a:solidFill>
            <a:srgbClr val="FF0000"/>
          </a:solidFill>
          <a:ln w="9525">
            <a:solidFill>
              <a:schemeClr val="tx1"/>
            </a:solidFill>
            <a:round/>
            <a:headEnd/>
            <a:tailEnd/>
          </a:ln>
        </p:spPr>
        <p:txBody>
          <a:bodyPr lIns="70839" tIns="35420" rIns="70839" bIns="35420"/>
          <a:lstStyle/>
          <a:p>
            <a:endParaRPr lang="en-PH" sz="3966"/>
          </a:p>
        </p:txBody>
      </p:sp>
      <p:sp>
        <p:nvSpPr>
          <p:cNvPr id="4112" name="Freeform 21"/>
          <p:cNvSpPr>
            <a:spLocks/>
          </p:cNvSpPr>
          <p:nvPr/>
        </p:nvSpPr>
        <p:spPr bwMode="auto">
          <a:xfrm rot="1084906">
            <a:off x="1415677" y="3296439"/>
            <a:ext cx="423595" cy="706041"/>
          </a:xfrm>
          <a:custGeom>
            <a:avLst/>
            <a:gdLst>
              <a:gd name="T0" fmla="*/ 0 w 776"/>
              <a:gd name="T1" fmla="*/ 0 h 1535"/>
              <a:gd name="T2" fmla="*/ 0 w 776"/>
              <a:gd name="T3" fmla="*/ 0 h 1535"/>
              <a:gd name="T4" fmla="*/ 0 w 776"/>
              <a:gd name="T5" fmla="*/ 0 h 1535"/>
              <a:gd name="T6" fmla="*/ 0 w 776"/>
              <a:gd name="T7" fmla="*/ 0 h 1535"/>
              <a:gd name="T8" fmla="*/ 0 w 776"/>
              <a:gd name="T9" fmla="*/ 0 h 1535"/>
              <a:gd name="T10" fmla="*/ 0 w 776"/>
              <a:gd name="T11" fmla="*/ 0 h 1535"/>
              <a:gd name="T12" fmla="*/ 0 w 776"/>
              <a:gd name="T13" fmla="*/ 0 h 1535"/>
              <a:gd name="T14" fmla="*/ 0 w 776"/>
              <a:gd name="T15" fmla="*/ 0 h 1535"/>
              <a:gd name="T16" fmla="*/ 0 w 776"/>
              <a:gd name="T17" fmla="*/ 0 h 1535"/>
              <a:gd name="T18" fmla="*/ 0 w 776"/>
              <a:gd name="T19" fmla="*/ 0 h 1535"/>
              <a:gd name="T20" fmla="*/ 0 w 776"/>
              <a:gd name="T21" fmla="*/ 0 h 1535"/>
              <a:gd name="T22" fmla="*/ 0 w 776"/>
              <a:gd name="T23" fmla="*/ 0 h 1535"/>
              <a:gd name="T24" fmla="*/ 0 w 776"/>
              <a:gd name="T25" fmla="*/ 0 h 1535"/>
              <a:gd name="T26" fmla="*/ 0 w 776"/>
              <a:gd name="T27" fmla="*/ 0 h 1535"/>
              <a:gd name="T28" fmla="*/ 0 w 776"/>
              <a:gd name="T29" fmla="*/ 0 h 1535"/>
              <a:gd name="T30" fmla="*/ 0 w 776"/>
              <a:gd name="T31" fmla="*/ 0 h 1535"/>
              <a:gd name="T32" fmla="*/ 0 w 776"/>
              <a:gd name="T33" fmla="*/ 0 h 1535"/>
              <a:gd name="T34" fmla="*/ 0 w 776"/>
              <a:gd name="T35" fmla="*/ 0 h 1535"/>
              <a:gd name="T36" fmla="*/ 0 w 776"/>
              <a:gd name="T37" fmla="*/ 0 h 1535"/>
              <a:gd name="T38" fmla="*/ 0 w 776"/>
              <a:gd name="T39" fmla="*/ 0 h 1535"/>
              <a:gd name="T40" fmla="*/ 0 w 776"/>
              <a:gd name="T41" fmla="*/ 0 h 1535"/>
              <a:gd name="T42" fmla="*/ 0 w 776"/>
              <a:gd name="T43" fmla="*/ 0 h 1535"/>
              <a:gd name="T44" fmla="*/ 0 w 776"/>
              <a:gd name="T45" fmla="*/ 0 h 1535"/>
              <a:gd name="T46" fmla="*/ 0 w 776"/>
              <a:gd name="T47" fmla="*/ 0 h 1535"/>
              <a:gd name="T48" fmla="*/ 0 w 776"/>
              <a:gd name="T49" fmla="*/ 0 h 1535"/>
              <a:gd name="T50" fmla="*/ 0 w 776"/>
              <a:gd name="T51" fmla="*/ 0 h 1535"/>
              <a:gd name="T52" fmla="*/ 0 w 776"/>
              <a:gd name="T53" fmla="*/ 0 h 1535"/>
              <a:gd name="T54" fmla="*/ 0 w 776"/>
              <a:gd name="T55" fmla="*/ 0 h 1535"/>
              <a:gd name="T56" fmla="*/ 0 w 776"/>
              <a:gd name="T57" fmla="*/ 0 h 1535"/>
              <a:gd name="T58" fmla="*/ 0 w 776"/>
              <a:gd name="T59" fmla="*/ 0 h 1535"/>
              <a:gd name="T60" fmla="*/ 0 w 776"/>
              <a:gd name="T61" fmla="*/ 0 h 1535"/>
              <a:gd name="T62" fmla="*/ 0 w 776"/>
              <a:gd name="T63" fmla="*/ 0 h 1535"/>
              <a:gd name="T64" fmla="*/ 0 w 776"/>
              <a:gd name="T65" fmla="*/ 0 h 1535"/>
              <a:gd name="T66" fmla="*/ 0 w 776"/>
              <a:gd name="T67" fmla="*/ 0 h 1535"/>
              <a:gd name="T68" fmla="*/ 0 w 776"/>
              <a:gd name="T69" fmla="*/ 0 h 1535"/>
              <a:gd name="T70" fmla="*/ 0 w 776"/>
              <a:gd name="T71" fmla="*/ 0 h 1535"/>
              <a:gd name="T72" fmla="*/ 0 w 776"/>
              <a:gd name="T73" fmla="*/ 0 h 1535"/>
              <a:gd name="T74" fmla="*/ 0 w 776"/>
              <a:gd name="T75" fmla="*/ 0 h 1535"/>
              <a:gd name="T76" fmla="*/ 0 w 776"/>
              <a:gd name="T77" fmla="*/ 0 h 1535"/>
              <a:gd name="T78" fmla="*/ 0 w 776"/>
              <a:gd name="T79" fmla="*/ 0 h 1535"/>
              <a:gd name="T80" fmla="*/ 0 w 776"/>
              <a:gd name="T81" fmla="*/ 0 h 1535"/>
              <a:gd name="T82" fmla="*/ 0 w 776"/>
              <a:gd name="T83" fmla="*/ 0 h 1535"/>
              <a:gd name="T84" fmla="*/ 0 w 776"/>
              <a:gd name="T85" fmla="*/ 0 h 1535"/>
              <a:gd name="T86" fmla="*/ 0 w 776"/>
              <a:gd name="T87" fmla="*/ 0 h 1535"/>
              <a:gd name="T88" fmla="*/ 0 w 776"/>
              <a:gd name="T89" fmla="*/ 0 h 1535"/>
              <a:gd name="T90" fmla="*/ 0 w 776"/>
              <a:gd name="T91" fmla="*/ 0 h 1535"/>
              <a:gd name="T92" fmla="*/ 0 w 776"/>
              <a:gd name="T93" fmla="*/ 0 h 1535"/>
              <a:gd name="T94" fmla="*/ 0 w 776"/>
              <a:gd name="T95" fmla="*/ 0 h 1535"/>
              <a:gd name="T96" fmla="*/ 0 w 776"/>
              <a:gd name="T97" fmla="*/ 0 h 1535"/>
              <a:gd name="T98" fmla="*/ 0 w 776"/>
              <a:gd name="T99" fmla="*/ 0 h 1535"/>
              <a:gd name="T100" fmla="*/ 0 w 776"/>
              <a:gd name="T101" fmla="*/ 0 h 1535"/>
              <a:gd name="T102" fmla="*/ 0 w 776"/>
              <a:gd name="T103" fmla="*/ 0 h 1535"/>
              <a:gd name="T104" fmla="*/ 0 w 776"/>
              <a:gd name="T105" fmla="*/ 0 h 1535"/>
              <a:gd name="T106" fmla="*/ 0 w 776"/>
              <a:gd name="T107" fmla="*/ 0 h 1535"/>
              <a:gd name="T108" fmla="*/ 0 w 776"/>
              <a:gd name="T109" fmla="*/ 0 h 153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6"/>
              <a:gd name="T166" fmla="*/ 0 h 1535"/>
              <a:gd name="T167" fmla="*/ 776 w 776"/>
              <a:gd name="T168" fmla="*/ 1535 h 153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6" h="1535">
                <a:moveTo>
                  <a:pt x="776" y="1511"/>
                </a:moveTo>
                <a:lnTo>
                  <a:pt x="712" y="1439"/>
                </a:lnTo>
                <a:lnTo>
                  <a:pt x="642" y="1345"/>
                </a:lnTo>
                <a:lnTo>
                  <a:pt x="575" y="1233"/>
                </a:lnTo>
                <a:lnTo>
                  <a:pt x="514" y="1118"/>
                </a:lnTo>
                <a:lnTo>
                  <a:pt x="460" y="1011"/>
                </a:lnTo>
                <a:lnTo>
                  <a:pt x="418" y="917"/>
                </a:lnTo>
                <a:lnTo>
                  <a:pt x="396" y="853"/>
                </a:lnTo>
                <a:lnTo>
                  <a:pt x="393" y="823"/>
                </a:lnTo>
                <a:lnTo>
                  <a:pt x="385" y="813"/>
                </a:lnTo>
                <a:lnTo>
                  <a:pt x="391" y="767"/>
                </a:lnTo>
                <a:lnTo>
                  <a:pt x="410" y="700"/>
                </a:lnTo>
                <a:lnTo>
                  <a:pt x="431" y="618"/>
                </a:lnTo>
                <a:lnTo>
                  <a:pt x="458" y="535"/>
                </a:lnTo>
                <a:lnTo>
                  <a:pt x="479" y="462"/>
                </a:lnTo>
                <a:lnTo>
                  <a:pt x="498" y="409"/>
                </a:lnTo>
                <a:lnTo>
                  <a:pt x="503" y="390"/>
                </a:lnTo>
                <a:lnTo>
                  <a:pt x="632" y="650"/>
                </a:lnTo>
                <a:lnTo>
                  <a:pt x="562" y="0"/>
                </a:lnTo>
                <a:lnTo>
                  <a:pt x="310" y="120"/>
                </a:lnTo>
                <a:lnTo>
                  <a:pt x="0" y="406"/>
                </a:lnTo>
                <a:lnTo>
                  <a:pt x="219" y="388"/>
                </a:lnTo>
                <a:lnTo>
                  <a:pt x="380" y="323"/>
                </a:lnTo>
                <a:lnTo>
                  <a:pt x="361" y="388"/>
                </a:lnTo>
                <a:lnTo>
                  <a:pt x="337" y="462"/>
                </a:lnTo>
                <a:lnTo>
                  <a:pt x="316" y="545"/>
                </a:lnTo>
                <a:lnTo>
                  <a:pt x="294" y="628"/>
                </a:lnTo>
                <a:lnTo>
                  <a:pt x="276" y="708"/>
                </a:lnTo>
                <a:lnTo>
                  <a:pt x="260" y="781"/>
                </a:lnTo>
                <a:lnTo>
                  <a:pt x="249" y="845"/>
                </a:lnTo>
                <a:lnTo>
                  <a:pt x="246" y="893"/>
                </a:lnTo>
                <a:lnTo>
                  <a:pt x="252" y="922"/>
                </a:lnTo>
                <a:lnTo>
                  <a:pt x="268" y="960"/>
                </a:lnTo>
                <a:lnTo>
                  <a:pt x="289" y="1005"/>
                </a:lnTo>
                <a:lnTo>
                  <a:pt x="316" y="1053"/>
                </a:lnTo>
                <a:lnTo>
                  <a:pt x="351" y="1104"/>
                </a:lnTo>
                <a:lnTo>
                  <a:pt x="385" y="1158"/>
                </a:lnTo>
                <a:lnTo>
                  <a:pt x="426" y="1211"/>
                </a:lnTo>
                <a:lnTo>
                  <a:pt x="466" y="1265"/>
                </a:lnTo>
                <a:lnTo>
                  <a:pt x="506" y="1316"/>
                </a:lnTo>
                <a:lnTo>
                  <a:pt x="546" y="1366"/>
                </a:lnTo>
                <a:lnTo>
                  <a:pt x="583" y="1409"/>
                </a:lnTo>
                <a:lnTo>
                  <a:pt x="616" y="1449"/>
                </a:lnTo>
                <a:lnTo>
                  <a:pt x="642" y="1484"/>
                </a:lnTo>
                <a:lnTo>
                  <a:pt x="664" y="1508"/>
                </a:lnTo>
                <a:lnTo>
                  <a:pt x="677" y="1524"/>
                </a:lnTo>
                <a:lnTo>
                  <a:pt x="683" y="1530"/>
                </a:lnTo>
                <a:lnTo>
                  <a:pt x="699" y="1535"/>
                </a:lnTo>
                <a:lnTo>
                  <a:pt x="715" y="1535"/>
                </a:lnTo>
                <a:lnTo>
                  <a:pt x="731" y="1532"/>
                </a:lnTo>
                <a:lnTo>
                  <a:pt x="744" y="1527"/>
                </a:lnTo>
                <a:lnTo>
                  <a:pt x="757" y="1521"/>
                </a:lnTo>
                <a:lnTo>
                  <a:pt x="768" y="1516"/>
                </a:lnTo>
                <a:lnTo>
                  <a:pt x="774" y="1513"/>
                </a:lnTo>
                <a:lnTo>
                  <a:pt x="776" y="1511"/>
                </a:lnTo>
                <a:close/>
              </a:path>
            </a:pathLst>
          </a:custGeom>
          <a:solidFill>
            <a:srgbClr val="FF0000"/>
          </a:solidFill>
          <a:ln w="9525">
            <a:solidFill>
              <a:schemeClr val="tx1"/>
            </a:solidFill>
            <a:round/>
            <a:headEnd/>
            <a:tailEnd/>
          </a:ln>
        </p:spPr>
        <p:txBody>
          <a:bodyPr rot="10800000" vert="eaVert" lIns="70839" tIns="35420" rIns="70839" bIns="35420"/>
          <a:lstStyle/>
          <a:p>
            <a:endParaRPr lang="en-PH" sz="3966"/>
          </a:p>
        </p:txBody>
      </p:sp>
      <p:sp>
        <p:nvSpPr>
          <p:cNvPr id="4117" name="Freeform 19"/>
          <p:cNvSpPr>
            <a:spLocks/>
          </p:cNvSpPr>
          <p:nvPr/>
        </p:nvSpPr>
        <p:spPr bwMode="auto">
          <a:xfrm rot="713432">
            <a:off x="8635046" y="3650331"/>
            <a:ext cx="640397" cy="678886"/>
          </a:xfrm>
          <a:custGeom>
            <a:avLst/>
            <a:gdLst>
              <a:gd name="T0" fmla="*/ 0 w 1402"/>
              <a:gd name="T1" fmla="*/ 0 h 864"/>
              <a:gd name="T2" fmla="*/ 0 w 1402"/>
              <a:gd name="T3" fmla="*/ 0 h 864"/>
              <a:gd name="T4" fmla="*/ 0 w 1402"/>
              <a:gd name="T5" fmla="*/ 0 h 864"/>
              <a:gd name="T6" fmla="*/ 0 w 1402"/>
              <a:gd name="T7" fmla="*/ 0 h 864"/>
              <a:gd name="T8" fmla="*/ 0 w 1402"/>
              <a:gd name="T9" fmla="*/ 0 h 864"/>
              <a:gd name="T10" fmla="*/ 0 w 1402"/>
              <a:gd name="T11" fmla="*/ 0 h 864"/>
              <a:gd name="T12" fmla="*/ 0 w 1402"/>
              <a:gd name="T13" fmla="*/ 0 h 864"/>
              <a:gd name="T14" fmla="*/ 0 w 1402"/>
              <a:gd name="T15" fmla="*/ 0 h 864"/>
              <a:gd name="T16" fmla="*/ 0 w 1402"/>
              <a:gd name="T17" fmla="*/ 0 h 864"/>
              <a:gd name="T18" fmla="*/ 0 w 1402"/>
              <a:gd name="T19" fmla="*/ 0 h 864"/>
              <a:gd name="T20" fmla="*/ 0 w 1402"/>
              <a:gd name="T21" fmla="*/ 0 h 864"/>
              <a:gd name="T22" fmla="*/ 0 w 1402"/>
              <a:gd name="T23" fmla="*/ 0 h 864"/>
              <a:gd name="T24" fmla="*/ 0 w 1402"/>
              <a:gd name="T25" fmla="*/ 0 h 864"/>
              <a:gd name="T26" fmla="*/ 0 w 1402"/>
              <a:gd name="T27" fmla="*/ 0 h 864"/>
              <a:gd name="T28" fmla="*/ 0 w 1402"/>
              <a:gd name="T29" fmla="*/ 0 h 864"/>
              <a:gd name="T30" fmla="*/ 0 w 1402"/>
              <a:gd name="T31" fmla="*/ 0 h 864"/>
              <a:gd name="T32" fmla="*/ 0 w 1402"/>
              <a:gd name="T33" fmla="*/ 0 h 864"/>
              <a:gd name="T34" fmla="*/ 0 w 1402"/>
              <a:gd name="T35" fmla="*/ 0 h 864"/>
              <a:gd name="T36" fmla="*/ 0 w 1402"/>
              <a:gd name="T37" fmla="*/ 0 h 864"/>
              <a:gd name="T38" fmla="*/ 0 w 1402"/>
              <a:gd name="T39" fmla="*/ 0 h 864"/>
              <a:gd name="T40" fmla="*/ 0 w 1402"/>
              <a:gd name="T41" fmla="*/ 0 h 864"/>
              <a:gd name="T42" fmla="*/ 0 w 1402"/>
              <a:gd name="T43" fmla="*/ 0 h 864"/>
              <a:gd name="T44" fmla="*/ 0 w 1402"/>
              <a:gd name="T45" fmla="*/ 0 h 864"/>
              <a:gd name="T46" fmla="*/ 0 w 1402"/>
              <a:gd name="T47" fmla="*/ 0 h 864"/>
              <a:gd name="T48" fmla="*/ 0 w 1402"/>
              <a:gd name="T49" fmla="*/ 0 h 864"/>
              <a:gd name="T50" fmla="*/ 0 w 1402"/>
              <a:gd name="T51" fmla="*/ 0 h 864"/>
              <a:gd name="T52" fmla="*/ 0 w 1402"/>
              <a:gd name="T53" fmla="*/ 0 h 864"/>
              <a:gd name="T54" fmla="*/ 0 w 1402"/>
              <a:gd name="T55" fmla="*/ 0 h 864"/>
              <a:gd name="T56" fmla="*/ 0 w 1402"/>
              <a:gd name="T57" fmla="*/ 0 h 864"/>
              <a:gd name="T58" fmla="*/ 0 w 1402"/>
              <a:gd name="T59" fmla="*/ 0 h 864"/>
              <a:gd name="T60" fmla="*/ 0 w 1402"/>
              <a:gd name="T61" fmla="*/ 0 h 864"/>
              <a:gd name="T62" fmla="*/ 0 w 1402"/>
              <a:gd name="T63" fmla="*/ 0 h 864"/>
              <a:gd name="T64" fmla="*/ 0 w 1402"/>
              <a:gd name="T65" fmla="*/ 0 h 864"/>
              <a:gd name="T66" fmla="*/ 0 w 1402"/>
              <a:gd name="T67" fmla="*/ 0 h 864"/>
              <a:gd name="T68" fmla="*/ 0 w 1402"/>
              <a:gd name="T69" fmla="*/ 0 h 864"/>
              <a:gd name="T70" fmla="*/ 0 w 1402"/>
              <a:gd name="T71" fmla="*/ 0 h 864"/>
              <a:gd name="T72" fmla="*/ 0 w 1402"/>
              <a:gd name="T73" fmla="*/ 0 h 864"/>
              <a:gd name="T74" fmla="*/ 0 w 1402"/>
              <a:gd name="T75" fmla="*/ 0 h 864"/>
              <a:gd name="T76" fmla="*/ 0 w 1402"/>
              <a:gd name="T77" fmla="*/ 0 h 864"/>
              <a:gd name="T78" fmla="*/ 0 w 1402"/>
              <a:gd name="T79" fmla="*/ 0 h 864"/>
              <a:gd name="T80" fmla="*/ 0 w 1402"/>
              <a:gd name="T81" fmla="*/ 0 h 864"/>
              <a:gd name="T82" fmla="*/ 0 w 1402"/>
              <a:gd name="T83" fmla="*/ 0 h 864"/>
              <a:gd name="T84" fmla="*/ 0 w 1402"/>
              <a:gd name="T85" fmla="*/ 0 h 864"/>
              <a:gd name="T86" fmla="*/ 0 w 1402"/>
              <a:gd name="T87" fmla="*/ 0 h 864"/>
              <a:gd name="T88" fmla="*/ 0 w 1402"/>
              <a:gd name="T89" fmla="*/ 0 h 864"/>
              <a:gd name="T90" fmla="*/ 0 w 1402"/>
              <a:gd name="T91" fmla="*/ 0 h 864"/>
              <a:gd name="T92" fmla="*/ 0 w 1402"/>
              <a:gd name="T93" fmla="*/ 0 h 864"/>
              <a:gd name="T94" fmla="*/ 0 w 1402"/>
              <a:gd name="T95" fmla="*/ 0 h 864"/>
              <a:gd name="T96" fmla="*/ 0 w 1402"/>
              <a:gd name="T97" fmla="*/ 0 h 864"/>
              <a:gd name="T98" fmla="*/ 0 w 1402"/>
              <a:gd name="T99" fmla="*/ 0 h 864"/>
              <a:gd name="T100" fmla="*/ 0 w 1402"/>
              <a:gd name="T101" fmla="*/ 0 h 864"/>
              <a:gd name="T102" fmla="*/ 0 w 1402"/>
              <a:gd name="T103" fmla="*/ 0 h 864"/>
              <a:gd name="T104" fmla="*/ 0 w 1402"/>
              <a:gd name="T105" fmla="*/ 0 h 864"/>
              <a:gd name="T106" fmla="*/ 0 w 1402"/>
              <a:gd name="T107" fmla="*/ 0 h 864"/>
              <a:gd name="T108" fmla="*/ 0 w 1402"/>
              <a:gd name="T109" fmla="*/ 0 h 864"/>
              <a:gd name="T110" fmla="*/ 0 w 1402"/>
              <a:gd name="T111" fmla="*/ 0 h 864"/>
              <a:gd name="T112" fmla="*/ 0 w 1402"/>
              <a:gd name="T113" fmla="*/ 0 h 864"/>
              <a:gd name="T114" fmla="*/ 0 w 1402"/>
              <a:gd name="T115" fmla="*/ 0 h 864"/>
              <a:gd name="T116" fmla="*/ 0 w 1402"/>
              <a:gd name="T117" fmla="*/ 0 h 86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02"/>
              <a:gd name="T178" fmla="*/ 0 h 864"/>
              <a:gd name="T179" fmla="*/ 1402 w 1402"/>
              <a:gd name="T180" fmla="*/ 864 h 86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02" h="864">
                <a:moveTo>
                  <a:pt x="0" y="89"/>
                </a:moveTo>
                <a:lnTo>
                  <a:pt x="45" y="83"/>
                </a:lnTo>
                <a:lnTo>
                  <a:pt x="96" y="83"/>
                </a:lnTo>
                <a:lnTo>
                  <a:pt x="155" y="86"/>
                </a:lnTo>
                <a:lnTo>
                  <a:pt x="217" y="94"/>
                </a:lnTo>
                <a:lnTo>
                  <a:pt x="278" y="102"/>
                </a:lnTo>
                <a:lnTo>
                  <a:pt x="345" y="113"/>
                </a:lnTo>
                <a:lnTo>
                  <a:pt x="412" y="126"/>
                </a:lnTo>
                <a:lnTo>
                  <a:pt x="476" y="139"/>
                </a:lnTo>
                <a:lnTo>
                  <a:pt x="538" y="153"/>
                </a:lnTo>
                <a:lnTo>
                  <a:pt x="594" y="169"/>
                </a:lnTo>
                <a:lnTo>
                  <a:pt x="647" y="182"/>
                </a:lnTo>
                <a:lnTo>
                  <a:pt x="693" y="198"/>
                </a:lnTo>
                <a:lnTo>
                  <a:pt x="730" y="212"/>
                </a:lnTo>
                <a:lnTo>
                  <a:pt x="760" y="222"/>
                </a:lnTo>
                <a:lnTo>
                  <a:pt x="779" y="233"/>
                </a:lnTo>
                <a:lnTo>
                  <a:pt x="784" y="241"/>
                </a:lnTo>
                <a:lnTo>
                  <a:pt x="795" y="238"/>
                </a:lnTo>
                <a:lnTo>
                  <a:pt x="827" y="271"/>
                </a:lnTo>
                <a:lnTo>
                  <a:pt x="867" y="321"/>
                </a:lnTo>
                <a:lnTo>
                  <a:pt x="915" y="386"/>
                </a:lnTo>
                <a:lnTo>
                  <a:pt x="963" y="452"/>
                </a:lnTo>
                <a:lnTo>
                  <a:pt x="1006" y="514"/>
                </a:lnTo>
                <a:lnTo>
                  <a:pt x="1036" y="557"/>
                </a:lnTo>
                <a:lnTo>
                  <a:pt x="1046" y="573"/>
                </a:lnTo>
                <a:lnTo>
                  <a:pt x="765" y="514"/>
                </a:lnTo>
                <a:lnTo>
                  <a:pt x="1317" y="864"/>
                </a:lnTo>
                <a:lnTo>
                  <a:pt x="1381" y="583"/>
                </a:lnTo>
                <a:lnTo>
                  <a:pt x="1402" y="156"/>
                </a:lnTo>
                <a:lnTo>
                  <a:pt x="1226" y="353"/>
                </a:lnTo>
                <a:lnTo>
                  <a:pt x="1175" y="519"/>
                </a:lnTo>
                <a:lnTo>
                  <a:pt x="1137" y="466"/>
                </a:lnTo>
                <a:lnTo>
                  <a:pt x="1092" y="402"/>
                </a:lnTo>
                <a:lnTo>
                  <a:pt x="1044" y="332"/>
                </a:lnTo>
                <a:lnTo>
                  <a:pt x="990" y="265"/>
                </a:lnTo>
                <a:lnTo>
                  <a:pt x="939" y="198"/>
                </a:lnTo>
                <a:lnTo>
                  <a:pt x="891" y="142"/>
                </a:lnTo>
                <a:lnTo>
                  <a:pt x="848" y="94"/>
                </a:lnTo>
                <a:lnTo>
                  <a:pt x="813" y="62"/>
                </a:lnTo>
                <a:lnTo>
                  <a:pt x="787" y="49"/>
                </a:lnTo>
                <a:lnTo>
                  <a:pt x="749" y="35"/>
                </a:lnTo>
                <a:lnTo>
                  <a:pt x="701" y="27"/>
                </a:lnTo>
                <a:lnTo>
                  <a:pt x="645" y="19"/>
                </a:lnTo>
                <a:lnTo>
                  <a:pt x="586" y="11"/>
                </a:lnTo>
                <a:lnTo>
                  <a:pt x="519" y="8"/>
                </a:lnTo>
                <a:lnTo>
                  <a:pt x="452" y="6"/>
                </a:lnTo>
                <a:lnTo>
                  <a:pt x="385" y="3"/>
                </a:lnTo>
                <a:lnTo>
                  <a:pt x="321" y="3"/>
                </a:lnTo>
                <a:lnTo>
                  <a:pt x="257" y="0"/>
                </a:lnTo>
                <a:lnTo>
                  <a:pt x="198" y="3"/>
                </a:lnTo>
                <a:lnTo>
                  <a:pt x="147" y="3"/>
                </a:lnTo>
                <a:lnTo>
                  <a:pt x="104" y="3"/>
                </a:lnTo>
                <a:lnTo>
                  <a:pt x="72" y="6"/>
                </a:lnTo>
                <a:lnTo>
                  <a:pt x="51" y="6"/>
                </a:lnTo>
                <a:lnTo>
                  <a:pt x="43" y="6"/>
                </a:lnTo>
                <a:lnTo>
                  <a:pt x="19" y="27"/>
                </a:lnTo>
                <a:lnTo>
                  <a:pt x="5" y="54"/>
                </a:lnTo>
                <a:lnTo>
                  <a:pt x="0" y="78"/>
                </a:lnTo>
                <a:lnTo>
                  <a:pt x="0" y="89"/>
                </a:lnTo>
                <a:close/>
              </a:path>
            </a:pathLst>
          </a:custGeom>
          <a:solidFill>
            <a:srgbClr val="FF0000"/>
          </a:solidFill>
          <a:ln w="9525">
            <a:solidFill>
              <a:schemeClr val="tx1"/>
            </a:solidFill>
            <a:round/>
            <a:headEnd/>
            <a:tailEnd/>
          </a:ln>
        </p:spPr>
        <p:txBody>
          <a:bodyPr lIns="70839" tIns="35420" rIns="70839" bIns="35420"/>
          <a:lstStyle/>
          <a:p>
            <a:endParaRPr lang="en-PH" sz="3966"/>
          </a:p>
        </p:txBody>
      </p:sp>
      <p:sp>
        <p:nvSpPr>
          <p:cNvPr id="24" name="Rectangle 18">
            <a:hlinkClick r:id="rId2" action="ppaction://hlinksldjump"/>
          </p:cNvPr>
          <p:cNvSpPr>
            <a:spLocks noChangeArrowheads="1"/>
          </p:cNvSpPr>
          <p:nvPr/>
        </p:nvSpPr>
        <p:spPr bwMode="auto">
          <a:xfrm>
            <a:off x="7543486" y="4796792"/>
            <a:ext cx="2840882" cy="885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839" tIns="35420" rIns="70839" bIns="3542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515951" indent="-515951" eaLnBrk="0">
              <a:spcBef>
                <a:spcPct val="50000"/>
              </a:spcBef>
            </a:pPr>
            <a:r>
              <a:rPr lang="en-US" sz="1763" b="1" dirty="0">
                <a:solidFill>
                  <a:schemeClr val="tx2"/>
                </a:solidFill>
                <a:latin typeface="Tahoma" panose="020B0604030504040204" pitchFamily="34" charset="0"/>
              </a:rPr>
              <a:t>B)</a:t>
            </a:r>
            <a:r>
              <a:rPr lang="en-US" sz="1763" b="1" dirty="0">
                <a:latin typeface="Tahoma" panose="020B0604030504040204" pitchFamily="34" charset="0"/>
              </a:rPr>
              <a:t>	</a:t>
            </a:r>
            <a:r>
              <a:rPr lang="en-US" sz="1763" b="1" dirty="0">
                <a:solidFill>
                  <a:schemeClr val="accent6"/>
                </a:solidFill>
                <a:latin typeface="Tahoma" panose="020B0604030504040204" pitchFamily="34" charset="0"/>
              </a:rPr>
              <a:t>PARTICIPATORY COMMUNITY RISK ASSESSMENT</a:t>
            </a:r>
          </a:p>
        </p:txBody>
      </p:sp>
      <p:sp>
        <p:nvSpPr>
          <p:cNvPr id="25" name="Rectangle 18">
            <a:hlinkClick r:id="" action="ppaction://noaction"/>
          </p:cNvPr>
          <p:cNvSpPr>
            <a:spLocks noChangeArrowheads="1"/>
          </p:cNvSpPr>
          <p:nvPr/>
        </p:nvSpPr>
        <p:spPr bwMode="auto">
          <a:xfrm rot="20259437">
            <a:off x="4051761" y="1064538"/>
            <a:ext cx="4085625" cy="61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0839" tIns="35420" rIns="70839" bIns="3542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marL="515951" indent="-515951" eaLnBrk="0">
              <a:spcBef>
                <a:spcPct val="50000"/>
              </a:spcBef>
            </a:pPr>
            <a:r>
              <a:rPr lang="en-US" sz="1763"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ahoma" panose="020B0604030504040204" pitchFamily="34" charset="0"/>
              </a:rPr>
              <a:t>DRRMC FORMATION / STRENGTHENING</a:t>
            </a:r>
          </a:p>
        </p:txBody>
      </p:sp>
      <p:sp>
        <p:nvSpPr>
          <p:cNvPr id="26" name="Oval 25"/>
          <p:cNvSpPr/>
          <p:nvPr/>
        </p:nvSpPr>
        <p:spPr>
          <a:xfrm>
            <a:off x="1597355" y="1343379"/>
            <a:ext cx="7409517" cy="6049485"/>
          </a:xfrm>
          <a:prstGeom prst="ellipse">
            <a:avLst/>
          </a:prstGeom>
          <a:noFill/>
          <a:ln w="57150">
            <a:solidFill>
              <a:schemeClr val="tx1">
                <a:lumMod val="50000"/>
                <a:lumOff val="50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966"/>
          </a:p>
        </p:txBody>
      </p:sp>
      <p:sp>
        <p:nvSpPr>
          <p:cNvPr id="28" name="TextBox 27"/>
          <p:cNvSpPr txBox="1"/>
          <p:nvPr/>
        </p:nvSpPr>
        <p:spPr>
          <a:xfrm>
            <a:off x="7361767" y="923573"/>
            <a:ext cx="3022600" cy="974113"/>
          </a:xfrm>
          <a:prstGeom prst="rect">
            <a:avLst/>
          </a:prstGeom>
          <a:noFill/>
        </p:spPr>
        <p:txBody>
          <a:bodyPr wrap="square" rtlCol="0">
            <a:spAutoFit/>
          </a:bodyPr>
          <a:lstStyle/>
          <a:p>
            <a:r>
              <a:rPr lang="en-US" sz="2865" dirty="0">
                <a:solidFill>
                  <a:schemeClr val="accent6">
                    <a:lumMod val="50000"/>
                  </a:schemeClr>
                </a:solidFill>
                <a:latin typeface="Arial Black" pitchFamily="34" charset="0"/>
              </a:rPr>
              <a:t>CBDRRM PROCESS</a:t>
            </a:r>
          </a:p>
        </p:txBody>
      </p:sp>
    </p:spTree>
    <p:extLst>
      <p:ext uri="{BB962C8B-B14F-4D97-AF65-F5344CB8AC3E}">
        <p14:creationId xmlns:p14="http://schemas.microsoft.com/office/powerpoint/2010/main" val="300662363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03"/>
                                        </p:tgtEl>
                                        <p:attrNameLst>
                                          <p:attrName>style.visibility</p:attrName>
                                        </p:attrNameLst>
                                      </p:cBhvr>
                                      <p:to>
                                        <p:strVal val="visible"/>
                                      </p:to>
                                    </p:set>
                                    <p:animEffect transition="in" filter="dissolve">
                                      <p:cBhvr>
                                        <p:cTn id="7" dur="500"/>
                                        <p:tgtEl>
                                          <p:spTgt spid="410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117"/>
                                        </p:tgtEl>
                                        <p:attrNameLst>
                                          <p:attrName>style.visibility</p:attrName>
                                        </p:attrNameLst>
                                      </p:cBhvr>
                                      <p:to>
                                        <p:strVal val="visible"/>
                                      </p:to>
                                    </p:set>
                                    <p:animEffect transition="in" filter="dissolve">
                                      <p:cBhvr>
                                        <p:cTn id="12" dur="500"/>
                                        <p:tgtEl>
                                          <p:spTgt spid="4117"/>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dissolv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4109"/>
                                        </p:tgtEl>
                                        <p:attrNameLst>
                                          <p:attrName>style.visibility</p:attrName>
                                        </p:attrNameLst>
                                      </p:cBhvr>
                                      <p:to>
                                        <p:strVal val="visible"/>
                                      </p:to>
                                    </p:set>
                                    <p:animEffect transition="in" filter="dissolve">
                                      <p:cBhvr>
                                        <p:cTn id="20" dur="500"/>
                                        <p:tgtEl>
                                          <p:spTgt spid="4109"/>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4104"/>
                                        </p:tgtEl>
                                        <p:attrNameLst>
                                          <p:attrName>style.visibility</p:attrName>
                                        </p:attrNameLst>
                                      </p:cBhvr>
                                      <p:to>
                                        <p:strVal val="visible"/>
                                      </p:to>
                                    </p:set>
                                    <p:animEffect transition="in" filter="dissolve">
                                      <p:cBhvr>
                                        <p:cTn id="23" dur="500"/>
                                        <p:tgtEl>
                                          <p:spTgt spid="410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4111"/>
                                        </p:tgtEl>
                                        <p:attrNameLst>
                                          <p:attrName>style.visibility</p:attrName>
                                        </p:attrNameLst>
                                      </p:cBhvr>
                                      <p:to>
                                        <p:strVal val="visible"/>
                                      </p:to>
                                    </p:set>
                                    <p:animEffect transition="in" filter="dissolve">
                                      <p:cBhvr>
                                        <p:cTn id="28" dur="500"/>
                                        <p:tgtEl>
                                          <p:spTgt spid="411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4106"/>
                                        </p:tgtEl>
                                        <p:attrNameLst>
                                          <p:attrName>style.visibility</p:attrName>
                                        </p:attrNameLst>
                                      </p:cBhvr>
                                      <p:to>
                                        <p:strVal val="visible"/>
                                      </p:to>
                                    </p:set>
                                    <p:animEffect transition="in" filter="dissolve">
                                      <p:cBhvr>
                                        <p:cTn id="31" dur="500"/>
                                        <p:tgtEl>
                                          <p:spTgt spid="4106"/>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4112"/>
                                        </p:tgtEl>
                                        <p:attrNameLst>
                                          <p:attrName>style.visibility</p:attrName>
                                        </p:attrNameLst>
                                      </p:cBhvr>
                                      <p:to>
                                        <p:strVal val="visible"/>
                                      </p:to>
                                    </p:set>
                                    <p:animEffect transition="in" filter="dissolve">
                                      <p:cBhvr>
                                        <p:cTn id="36" dur="500"/>
                                        <p:tgtEl>
                                          <p:spTgt spid="4112"/>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dissolve">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dissolve">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1"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heel(4)">
                                      <p:cBhvr>
                                        <p:cTn id="49"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3" grpId="0"/>
      <p:bldP spid="4104" grpId="0"/>
      <p:bldP spid="4106" grpId="0"/>
      <p:bldP spid="27" grpId="0"/>
      <p:bldP spid="4109" grpId="0" animBg="1"/>
      <p:bldP spid="4111" grpId="0" animBg="1"/>
      <p:bldP spid="4112" grpId="0" animBg="1"/>
      <p:bldP spid="4117" grpId="0" animBg="1"/>
      <p:bldP spid="24" grpId="0"/>
      <p:bldP spid="25" grpId="0"/>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9">
            <a:extLst>
              <a:ext uri="{FF2B5EF4-FFF2-40B4-BE49-F238E27FC236}">
                <a16:creationId xmlns:a16="http://schemas.microsoft.com/office/drawing/2014/main" id="{C3CCE0FF-8BF4-9149-A527-46D17D14E0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3626" y="2727434"/>
            <a:ext cx="3442406" cy="1589833"/>
          </a:xfrm>
          <a:prstGeom prst="rect">
            <a:avLst/>
          </a:prstGeom>
          <a:noFill/>
          <a:ln w="9525">
            <a:solidFill>
              <a:srgbClr val="339966"/>
            </a:solidFill>
            <a:miter lim="800000"/>
            <a:headEnd/>
            <a:tailEnd/>
          </a:ln>
          <a:extLst>
            <a:ext uri="{909E8E84-426E-40DD-AFC4-6F175D3DCCD1}">
              <a14:hiddenFill xmlns:a14="http://schemas.microsoft.com/office/drawing/2010/main">
                <a:solidFill>
                  <a:srgbClr val="FFFFFF"/>
                </a:solidFill>
              </a14:hiddenFill>
            </a:ext>
          </a:extLst>
        </p:spPr>
      </p:pic>
      <p:pic>
        <p:nvPicPr>
          <p:cNvPr id="13315" name="Picture 8" descr="jakarta_flood_2">
            <a:extLst>
              <a:ext uri="{FF2B5EF4-FFF2-40B4-BE49-F238E27FC236}">
                <a16:creationId xmlns:a16="http://schemas.microsoft.com/office/drawing/2014/main" id="{B3A9D7DD-3675-C649-837C-9E21290861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6117" y="4692650"/>
            <a:ext cx="3442406" cy="2267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2867" name="Text Box 3">
            <a:extLst>
              <a:ext uri="{FF2B5EF4-FFF2-40B4-BE49-F238E27FC236}">
                <a16:creationId xmlns:a16="http://schemas.microsoft.com/office/drawing/2014/main" id="{FC62407D-CB03-A341-8435-D1CB42F93700}"/>
              </a:ext>
            </a:extLst>
          </p:cNvPr>
          <p:cNvSpPr txBox="1">
            <a:spLocks noChangeArrowheads="1"/>
          </p:cNvSpPr>
          <p:nvPr/>
        </p:nvSpPr>
        <p:spPr bwMode="auto">
          <a:xfrm>
            <a:off x="1055482" y="174818"/>
            <a:ext cx="7913335" cy="63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947" tIns="47973" rIns="95947" bIns="47973">
            <a:spAutoFit/>
          </a:bodyPr>
          <a:lstStyle>
            <a:lvl1pPr defTabSz="869950" eaLnBrk="0" hangingPunct="0">
              <a:defRPr sz="2800">
                <a:solidFill>
                  <a:schemeClr val="tx1"/>
                </a:solidFill>
                <a:latin typeface="Arial" panose="020B0604020202020204" pitchFamily="34" charset="0"/>
                <a:cs typeface="Angsana New" panose="02020603050405020304" pitchFamily="18" charset="-34"/>
              </a:defRPr>
            </a:lvl1pPr>
            <a:lvl2pPr marL="742950" indent="-285750" defTabSz="869950" eaLnBrk="0" hangingPunct="0">
              <a:defRPr sz="2800">
                <a:solidFill>
                  <a:schemeClr val="tx1"/>
                </a:solidFill>
                <a:latin typeface="Arial" panose="020B0604020202020204" pitchFamily="34" charset="0"/>
                <a:cs typeface="Angsana New" panose="02020603050405020304" pitchFamily="18" charset="-34"/>
              </a:defRPr>
            </a:lvl2pPr>
            <a:lvl3pPr marL="1143000" indent="-228600" defTabSz="869950" eaLnBrk="0" hangingPunct="0">
              <a:defRPr sz="2800">
                <a:solidFill>
                  <a:schemeClr val="tx1"/>
                </a:solidFill>
                <a:latin typeface="Arial" panose="020B0604020202020204" pitchFamily="34" charset="0"/>
                <a:cs typeface="Angsana New" panose="02020603050405020304" pitchFamily="18" charset="-34"/>
              </a:defRPr>
            </a:lvl3pPr>
            <a:lvl4pPr marL="1600200" indent="-228600" defTabSz="869950" eaLnBrk="0" hangingPunct="0">
              <a:defRPr sz="2800">
                <a:solidFill>
                  <a:schemeClr val="tx1"/>
                </a:solidFill>
                <a:latin typeface="Arial" panose="020B0604020202020204" pitchFamily="34" charset="0"/>
                <a:cs typeface="Angsana New" panose="02020603050405020304" pitchFamily="18" charset="-34"/>
              </a:defRPr>
            </a:lvl4pPr>
            <a:lvl5pPr marL="2057400" indent="-228600" defTabSz="869950" eaLnBrk="0" hangingPunct="0">
              <a:defRPr sz="2800">
                <a:solidFill>
                  <a:schemeClr val="tx1"/>
                </a:solidFill>
                <a:latin typeface="Arial" panose="020B0604020202020204" pitchFamily="34" charset="0"/>
                <a:cs typeface="Angsana New" panose="02020603050405020304" pitchFamily="18" charset="-34"/>
              </a:defRPr>
            </a:lvl5pPr>
            <a:lvl6pPr marL="25146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r>
              <a:rPr lang="en-US" altLang="en-US" sz="3526" b="1" dirty="0">
                <a:solidFill>
                  <a:srgbClr val="00B050"/>
                </a:solidFill>
                <a:latin typeface="+mn-lt"/>
                <a:cs typeface="Times New Roman" panose="02020603050405020304" pitchFamily="18" charset="0"/>
              </a:rPr>
              <a:t>BASIC COMPONENTS OF PCRA</a:t>
            </a:r>
          </a:p>
        </p:txBody>
      </p:sp>
      <p:sp>
        <p:nvSpPr>
          <p:cNvPr id="292868" name="Text Box 4">
            <a:extLst>
              <a:ext uri="{FF2B5EF4-FFF2-40B4-BE49-F238E27FC236}">
                <a16:creationId xmlns:a16="http://schemas.microsoft.com/office/drawing/2014/main" id="{E7A9769D-4414-7C44-B78B-447350A14EF6}"/>
              </a:ext>
            </a:extLst>
          </p:cNvPr>
          <p:cNvSpPr txBox="1">
            <a:spLocks noChangeArrowheads="1"/>
          </p:cNvSpPr>
          <p:nvPr/>
        </p:nvSpPr>
        <p:spPr bwMode="auto">
          <a:xfrm>
            <a:off x="980723" y="1130925"/>
            <a:ext cx="5457472" cy="1005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947" tIns="47973" rIns="95947" bIns="47973">
            <a:spAutoFit/>
          </a:bodyPr>
          <a:lstStyle>
            <a:lvl1pPr marL="406400" indent="-406400" defTabSz="869950" eaLnBrk="0" hangingPunct="0">
              <a:defRPr sz="2800">
                <a:solidFill>
                  <a:schemeClr val="tx1"/>
                </a:solidFill>
                <a:latin typeface="Arial" panose="020B0604020202020204" pitchFamily="34" charset="0"/>
                <a:cs typeface="Angsana New" panose="02020603050405020304" pitchFamily="18" charset="-34"/>
              </a:defRPr>
            </a:lvl1pPr>
            <a:lvl2pPr marL="742950" indent="-285750" defTabSz="869950" eaLnBrk="0" hangingPunct="0">
              <a:defRPr sz="2800">
                <a:solidFill>
                  <a:schemeClr val="tx1"/>
                </a:solidFill>
                <a:latin typeface="Arial" panose="020B0604020202020204" pitchFamily="34" charset="0"/>
                <a:cs typeface="Angsana New" panose="02020603050405020304" pitchFamily="18" charset="-34"/>
              </a:defRPr>
            </a:lvl2pPr>
            <a:lvl3pPr marL="1143000" indent="-228600" defTabSz="869950" eaLnBrk="0" hangingPunct="0">
              <a:defRPr sz="2800">
                <a:solidFill>
                  <a:schemeClr val="tx1"/>
                </a:solidFill>
                <a:latin typeface="Arial" panose="020B0604020202020204" pitchFamily="34" charset="0"/>
                <a:cs typeface="Angsana New" panose="02020603050405020304" pitchFamily="18" charset="-34"/>
              </a:defRPr>
            </a:lvl3pPr>
            <a:lvl4pPr marL="1600200" indent="-228600" defTabSz="869950" eaLnBrk="0" hangingPunct="0">
              <a:defRPr sz="2800">
                <a:solidFill>
                  <a:schemeClr val="tx1"/>
                </a:solidFill>
                <a:latin typeface="Arial" panose="020B0604020202020204" pitchFamily="34" charset="0"/>
                <a:cs typeface="Angsana New" panose="02020603050405020304" pitchFamily="18" charset="-34"/>
              </a:defRPr>
            </a:lvl4pPr>
            <a:lvl5pPr marL="2057400" indent="-228600" defTabSz="869950" eaLnBrk="0" hangingPunct="0">
              <a:defRPr sz="2800">
                <a:solidFill>
                  <a:schemeClr val="tx1"/>
                </a:solidFill>
                <a:latin typeface="Arial" panose="020B0604020202020204" pitchFamily="34" charset="0"/>
                <a:cs typeface="Angsana New" panose="02020603050405020304" pitchFamily="18" charset="-34"/>
              </a:defRPr>
            </a:lvl5pPr>
            <a:lvl6pPr marL="25146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a:lnSpc>
                <a:spcPct val="85000"/>
              </a:lnSpc>
            </a:pPr>
            <a:r>
              <a:rPr lang="en-US" altLang="en-US" sz="2093" b="1" dirty="0">
                <a:solidFill>
                  <a:srgbClr val="0000FF"/>
                </a:solidFill>
                <a:cs typeface="Times New Roman" panose="02020603050405020304" pitchFamily="18" charset="0"/>
              </a:rPr>
              <a:t> </a:t>
            </a:r>
            <a:r>
              <a:rPr lang="en-US" altLang="en-US" sz="2314" b="1" dirty="0">
                <a:solidFill>
                  <a:srgbClr val="0000FF"/>
                </a:solidFill>
                <a:cs typeface="Times New Roman" panose="02020603050405020304" pitchFamily="18" charset="0"/>
              </a:rPr>
              <a:t>1.  Hazard Assessment:</a:t>
            </a:r>
            <a:r>
              <a:rPr lang="en-US" altLang="en-US" sz="2314" dirty="0">
                <a:solidFill>
                  <a:srgbClr val="0000FF"/>
                </a:solidFill>
                <a:cs typeface="Times New Roman" panose="02020603050405020304" pitchFamily="18" charset="0"/>
              </a:rPr>
              <a:t> </a:t>
            </a:r>
            <a:r>
              <a:rPr lang="en-US" altLang="en-US" sz="2314" dirty="0">
                <a:solidFill>
                  <a:srgbClr val="000066"/>
                </a:solidFill>
                <a:cs typeface="Times New Roman" panose="02020603050405020304" pitchFamily="18" charset="0"/>
              </a:rPr>
              <a:t>identifying hazards and assessing its/their  nature and behavior </a:t>
            </a:r>
          </a:p>
        </p:txBody>
      </p:sp>
      <p:sp>
        <p:nvSpPr>
          <p:cNvPr id="292869" name="Text Box 5">
            <a:extLst>
              <a:ext uri="{FF2B5EF4-FFF2-40B4-BE49-F238E27FC236}">
                <a16:creationId xmlns:a16="http://schemas.microsoft.com/office/drawing/2014/main" id="{5C8FD454-6A39-4F4E-9660-73ADEE39E701}"/>
              </a:ext>
            </a:extLst>
          </p:cNvPr>
          <p:cNvSpPr txBox="1">
            <a:spLocks noChangeArrowheads="1"/>
          </p:cNvSpPr>
          <p:nvPr/>
        </p:nvSpPr>
        <p:spPr bwMode="auto">
          <a:xfrm>
            <a:off x="1055482" y="2205913"/>
            <a:ext cx="5370013" cy="161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947" tIns="47973" rIns="95947" bIns="47973">
            <a:spAutoFit/>
          </a:bodyPr>
          <a:lstStyle>
            <a:lvl1pPr marL="347663" indent="-347663" defTabSz="869950" eaLnBrk="0" hangingPunct="0">
              <a:defRPr sz="2800">
                <a:solidFill>
                  <a:schemeClr val="tx1"/>
                </a:solidFill>
                <a:latin typeface="Arial" panose="020B0604020202020204" pitchFamily="34" charset="0"/>
                <a:cs typeface="Angsana New" panose="02020603050405020304" pitchFamily="18" charset="-34"/>
              </a:defRPr>
            </a:lvl1pPr>
            <a:lvl2pPr marL="742950" indent="-285750" defTabSz="869950" eaLnBrk="0" hangingPunct="0">
              <a:defRPr sz="2800">
                <a:solidFill>
                  <a:schemeClr val="tx1"/>
                </a:solidFill>
                <a:latin typeface="Arial" panose="020B0604020202020204" pitchFamily="34" charset="0"/>
                <a:cs typeface="Angsana New" panose="02020603050405020304" pitchFamily="18" charset="-34"/>
              </a:defRPr>
            </a:lvl2pPr>
            <a:lvl3pPr marL="1143000" indent="-228600" defTabSz="869950" eaLnBrk="0" hangingPunct="0">
              <a:defRPr sz="2800">
                <a:solidFill>
                  <a:schemeClr val="tx1"/>
                </a:solidFill>
                <a:latin typeface="Arial" panose="020B0604020202020204" pitchFamily="34" charset="0"/>
                <a:cs typeface="Angsana New" panose="02020603050405020304" pitchFamily="18" charset="-34"/>
              </a:defRPr>
            </a:lvl3pPr>
            <a:lvl4pPr marL="1600200" indent="-228600" defTabSz="869950" eaLnBrk="0" hangingPunct="0">
              <a:defRPr sz="2800">
                <a:solidFill>
                  <a:schemeClr val="tx1"/>
                </a:solidFill>
                <a:latin typeface="Arial" panose="020B0604020202020204" pitchFamily="34" charset="0"/>
                <a:cs typeface="Angsana New" panose="02020603050405020304" pitchFamily="18" charset="-34"/>
              </a:defRPr>
            </a:lvl4pPr>
            <a:lvl5pPr marL="2057400" indent="-228600" defTabSz="869950" eaLnBrk="0" hangingPunct="0">
              <a:defRPr sz="2800">
                <a:solidFill>
                  <a:schemeClr val="tx1"/>
                </a:solidFill>
                <a:latin typeface="Arial" panose="020B0604020202020204" pitchFamily="34" charset="0"/>
                <a:cs typeface="Angsana New" panose="02020603050405020304" pitchFamily="18" charset="-34"/>
              </a:defRPr>
            </a:lvl5pPr>
            <a:lvl6pPr marL="25146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a:lnSpc>
                <a:spcPct val="85000"/>
              </a:lnSpc>
            </a:pPr>
            <a:r>
              <a:rPr lang="en-US" altLang="en-US" sz="2314" b="1" dirty="0">
                <a:solidFill>
                  <a:srgbClr val="0000FF"/>
                </a:solidFill>
                <a:cs typeface="Times New Roman" panose="02020603050405020304" pitchFamily="18" charset="0"/>
              </a:rPr>
              <a:t>2.  Vulnerability Assessment:</a:t>
            </a:r>
            <a:r>
              <a:rPr lang="en-US" altLang="en-US" sz="2314" dirty="0">
                <a:solidFill>
                  <a:srgbClr val="0000FF"/>
                </a:solidFill>
                <a:cs typeface="Times New Roman" panose="02020603050405020304" pitchFamily="18" charset="0"/>
              </a:rPr>
              <a:t> </a:t>
            </a:r>
            <a:r>
              <a:rPr lang="en-US" altLang="en-US" sz="2314" dirty="0">
                <a:solidFill>
                  <a:srgbClr val="000066"/>
                </a:solidFill>
                <a:cs typeface="Times New Roman" panose="02020603050405020304" pitchFamily="18" charset="0"/>
              </a:rPr>
              <a:t>identifying what elements are at risk and why (conditions, processes,  factors, processes, causes,  root causes)</a:t>
            </a:r>
          </a:p>
        </p:txBody>
      </p:sp>
      <p:sp>
        <p:nvSpPr>
          <p:cNvPr id="292870" name="Text Box 6">
            <a:extLst>
              <a:ext uri="{FF2B5EF4-FFF2-40B4-BE49-F238E27FC236}">
                <a16:creationId xmlns:a16="http://schemas.microsoft.com/office/drawing/2014/main" id="{D5AA5895-1F39-2A48-B655-823B75D1F5FC}"/>
              </a:ext>
            </a:extLst>
          </p:cNvPr>
          <p:cNvSpPr txBox="1">
            <a:spLocks noChangeArrowheads="1"/>
          </p:cNvSpPr>
          <p:nvPr/>
        </p:nvSpPr>
        <p:spPr bwMode="auto">
          <a:xfrm>
            <a:off x="980723" y="3886323"/>
            <a:ext cx="5457472" cy="1913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947" tIns="47973" rIns="95947" bIns="47973">
            <a:spAutoFit/>
          </a:bodyPr>
          <a:lstStyle>
            <a:lvl1pPr marL="465138" indent="-465138" defTabSz="869950" eaLnBrk="0" hangingPunct="0">
              <a:defRPr sz="2800">
                <a:solidFill>
                  <a:schemeClr val="tx1"/>
                </a:solidFill>
                <a:latin typeface="Arial" panose="020B0604020202020204" pitchFamily="34" charset="0"/>
                <a:cs typeface="Angsana New" panose="02020603050405020304" pitchFamily="18" charset="-34"/>
              </a:defRPr>
            </a:lvl1pPr>
            <a:lvl2pPr marL="742950" indent="-285750" defTabSz="869950" eaLnBrk="0" hangingPunct="0">
              <a:defRPr sz="2800">
                <a:solidFill>
                  <a:schemeClr val="tx1"/>
                </a:solidFill>
                <a:latin typeface="Arial" panose="020B0604020202020204" pitchFamily="34" charset="0"/>
                <a:cs typeface="Angsana New" panose="02020603050405020304" pitchFamily="18" charset="-34"/>
              </a:defRPr>
            </a:lvl2pPr>
            <a:lvl3pPr marL="1143000" indent="-228600" defTabSz="869950" eaLnBrk="0" hangingPunct="0">
              <a:defRPr sz="2800">
                <a:solidFill>
                  <a:schemeClr val="tx1"/>
                </a:solidFill>
                <a:latin typeface="Arial" panose="020B0604020202020204" pitchFamily="34" charset="0"/>
                <a:cs typeface="Angsana New" panose="02020603050405020304" pitchFamily="18" charset="-34"/>
              </a:defRPr>
            </a:lvl3pPr>
            <a:lvl4pPr marL="1600200" indent="-228600" defTabSz="869950" eaLnBrk="0" hangingPunct="0">
              <a:defRPr sz="2800">
                <a:solidFill>
                  <a:schemeClr val="tx1"/>
                </a:solidFill>
                <a:latin typeface="Arial" panose="020B0604020202020204" pitchFamily="34" charset="0"/>
                <a:cs typeface="Angsana New" panose="02020603050405020304" pitchFamily="18" charset="-34"/>
              </a:defRPr>
            </a:lvl4pPr>
            <a:lvl5pPr marL="2057400" indent="-228600" defTabSz="869950" eaLnBrk="0" hangingPunct="0">
              <a:defRPr sz="2800">
                <a:solidFill>
                  <a:schemeClr val="tx1"/>
                </a:solidFill>
                <a:latin typeface="Arial" panose="020B0604020202020204" pitchFamily="34" charset="0"/>
                <a:cs typeface="Angsana New" panose="02020603050405020304" pitchFamily="18" charset="-34"/>
              </a:defRPr>
            </a:lvl5pPr>
            <a:lvl6pPr marL="25146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a:lnSpc>
                <a:spcPct val="85000"/>
              </a:lnSpc>
            </a:pPr>
            <a:r>
              <a:rPr lang="en-US" altLang="en-US" sz="2314" b="1" dirty="0">
                <a:solidFill>
                  <a:srgbClr val="FF0000"/>
                </a:solidFill>
                <a:cs typeface="Times New Roman" panose="02020603050405020304" pitchFamily="18" charset="0"/>
              </a:rPr>
              <a:t> </a:t>
            </a:r>
            <a:r>
              <a:rPr lang="en-US" altLang="en-US" sz="2314" b="1" dirty="0">
                <a:solidFill>
                  <a:srgbClr val="0000FF"/>
                </a:solidFill>
                <a:cs typeface="Times New Roman" panose="02020603050405020304" pitchFamily="18" charset="0"/>
              </a:rPr>
              <a:t>3.  Capacity Assessment:</a:t>
            </a:r>
            <a:r>
              <a:rPr lang="en-US" altLang="en-US" sz="2314" dirty="0">
                <a:solidFill>
                  <a:srgbClr val="0000FF"/>
                </a:solidFill>
                <a:cs typeface="Times New Roman" panose="02020603050405020304" pitchFamily="18" charset="0"/>
              </a:rPr>
              <a:t> </a:t>
            </a:r>
            <a:r>
              <a:rPr lang="en-US" altLang="en-US" sz="2314" dirty="0">
                <a:solidFill>
                  <a:srgbClr val="000066"/>
                </a:solidFill>
                <a:cs typeface="Times New Roman" panose="02020603050405020304" pitchFamily="18" charset="0"/>
              </a:rPr>
              <a:t>identifying people’s coping strategies; resources  available for disaster preparedness and mitigation/ prevention;  who has access to and control over resources </a:t>
            </a:r>
          </a:p>
        </p:txBody>
      </p:sp>
      <p:sp>
        <p:nvSpPr>
          <p:cNvPr id="292871" name="Text Box 7">
            <a:extLst>
              <a:ext uri="{FF2B5EF4-FFF2-40B4-BE49-F238E27FC236}">
                <a16:creationId xmlns:a16="http://schemas.microsoft.com/office/drawing/2014/main" id="{75DCDB1C-DBDE-5249-8E86-8C7F81521096}"/>
              </a:ext>
            </a:extLst>
          </p:cNvPr>
          <p:cNvSpPr txBox="1">
            <a:spLocks noChangeArrowheads="1"/>
          </p:cNvSpPr>
          <p:nvPr/>
        </p:nvSpPr>
        <p:spPr bwMode="auto">
          <a:xfrm>
            <a:off x="728839" y="5799472"/>
            <a:ext cx="5961239" cy="1249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947" tIns="47973" rIns="95947" bIns="47973">
            <a:spAutoFit/>
          </a:bodyPr>
          <a:lstStyle>
            <a:lvl1pPr marL="682625" indent="-682625" defTabSz="869950" eaLnBrk="0" hangingPunct="0">
              <a:defRPr sz="2800">
                <a:solidFill>
                  <a:schemeClr val="tx1"/>
                </a:solidFill>
                <a:latin typeface="Arial" panose="020B0604020202020204" pitchFamily="34" charset="0"/>
                <a:cs typeface="Angsana New" panose="02020603050405020304" pitchFamily="18" charset="-34"/>
              </a:defRPr>
            </a:lvl1pPr>
            <a:lvl2pPr marL="742950" indent="-285750" defTabSz="869950" eaLnBrk="0" hangingPunct="0">
              <a:defRPr sz="2800">
                <a:solidFill>
                  <a:schemeClr val="tx1"/>
                </a:solidFill>
                <a:latin typeface="Arial" panose="020B0604020202020204" pitchFamily="34" charset="0"/>
                <a:cs typeface="Angsana New" panose="02020603050405020304" pitchFamily="18" charset="-34"/>
              </a:defRPr>
            </a:lvl2pPr>
            <a:lvl3pPr marL="1143000" indent="-228600" defTabSz="869950" eaLnBrk="0" hangingPunct="0">
              <a:defRPr sz="2800">
                <a:solidFill>
                  <a:schemeClr val="tx1"/>
                </a:solidFill>
                <a:latin typeface="Arial" panose="020B0604020202020204" pitchFamily="34" charset="0"/>
                <a:cs typeface="Angsana New" panose="02020603050405020304" pitchFamily="18" charset="-34"/>
              </a:defRPr>
            </a:lvl3pPr>
            <a:lvl4pPr marL="1600200" indent="-228600" defTabSz="869950" eaLnBrk="0" hangingPunct="0">
              <a:defRPr sz="2800">
                <a:solidFill>
                  <a:schemeClr val="tx1"/>
                </a:solidFill>
                <a:latin typeface="Arial" panose="020B0604020202020204" pitchFamily="34" charset="0"/>
                <a:cs typeface="Angsana New" panose="02020603050405020304" pitchFamily="18" charset="-34"/>
              </a:defRPr>
            </a:lvl4pPr>
            <a:lvl5pPr marL="2057400" indent="-228600" defTabSz="869950" eaLnBrk="0" hangingPunct="0">
              <a:defRPr sz="2800">
                <a:solidFill>
                  <a:schemeClr val="tx1"/>
                </a:solidFill>
                <a:latin typeface="Arial" panose="020B0604020202020204" pitchFamily="34" charset="0"/>
                <a:cs typeface="Angsana New" panose="02020603050405020304" pitchFamily="18" charset="-34"/>
              </a:defRPr>
            </a:lvl5pPr>
            <a:lvl6pPr marL="25146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6pPr>
            <a:lvl7pPr marL="29718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7pPr>
            <a:lvl8pPr marL="34290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8pPr>
            <a:lvl9pPr marL="3886200" indent="-228600" defTabSz="869950" eaLnBrk="0" fontAlgn="base" hangingPunct="0">
              <a:spcBef>
                <a:spcPct val="0"/>
              </a:spcBef>
              <a:spcAft>
                <a:spcPct val="0"/>
              </a:spcAft>
              <a:defRPr sz="2800">
                <a:solidFill>
                  <a:schemeClr val="tx1"/>
                </a:solidFill>
                <a:latin typeface="Arial" panose="020B0604020202020204" pitchFamily="34" charset="0"/>
                <a:cs typeface="Angsana New" panose="02020603050405020304" pitchFamily="18" charset="-34"/>
              </a:defRPr>
            </a:lvl9pPr>
          </a:lstStyle>
          <a:p>
            <a:pPr>
              <a:lnSpc>
                <a:spcPct val="85000"/>
              </a:lnSpc>
            </a:pPr>
            <a:r>
              <a:rPr lang="en-US" altLang="en-US" sz="2314" b="1" dirty="0">
                <a:solidFill>
                  <a:srgbClr val="0000FF"/>
                </a:solidFill>
                <a:cs typeface="Times New Roman" panose="02020603050405020304" pitchFamily="18" charset="0"/>
              </a:rPr>
              <a:t>    4.  People’s Perception of Risk:</a:t>
            </a:r>
            <a:r>
              <a:rPr lang="en-US" altLang="en-US" sz="2314" dirty="0">
                <a:solidFill>
                  <a:srgbClr val="0000FF"/>
                </a:solidFill>
                <a:cs typeface="Times New Roman" panose="02020603050405020304" pitchFamily="18" charset="0"/>
              </a:rPr>
              <a:t> </a:t>
            </a:r>
            <a:r>
              <a:rPr lang="en-US" altLang="en-US" sz="2314" dirty="0">
                <a:solidFill>
                  <a:srgbClr val="000066"/>
                </a:solidFill>
                <a:cs typeface="Times New Roman" panose="02020603050405020304" pitchFamily="18" charset="0"/>
              </a:rPr>
              <a:t>understanding  how different people perceive and understand disaster risk</a:t>
            </a:r>
          </a:p>
          <a:p>
            <a:pPr>
              <a:lnSpc>
                <a:spcPct val="80000"/>
              </a:lnSpc>
            </a:pPr>
            <a:endParaRPr lang="en-US" altLang="en-US" sz="1983" b="1" dirty="0">
              <a:solidFill>
                <a:schemeClr val="tx2"/>
              </a:solidFill>
              <a:latin typeface="Tahoma" panose="020B0604030504040204" pitchFamily="34" charset="0"/>
              <a:cs typeface="Times New Roman" panose="02020603050405020304" pitchFamily="18" charset="0"/>
            </a:endParaRPr>
          </a:p>
        </p:txBody>
      </p:sp>
      <p:sp>
        <p:nvSpPr>
          <p:cNvPr id="13321" name="Slide Number Placeholder 1">
            <a:extLst>
              <a:ext uri="{FF2B5EF4-FFF2-40B4-BE49-F238E27FC236}">
                <a16:creationId xmlns:a16="http://schemas.microsoft.com/office/drawing/2014/main" id="{B760DF92-61AC-8543-A5F8-0D2E6BABCAA2}"/>
              </a:ext>
            </a:extLst>
          </p:cNvPr>
          <p:cNvSpPr>
            <a:spLocks noGrp="1"/>
          </p:cNvSpPr>
          <p:nvPr>
            <p:ph type="sldNum" sz="quarter" idx="12"/>
          </p:nvPr>
        </p:nvSpPr>
        <p:spPr>
          <a:xfrm>
            <a:off x="7316448" y="10194278"/>
            <a:ext cx="300542" cy="31683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085">
                <a:solidFill>
                  <a:schemeClr val="tx1"/>
                </a:solidFill>
                <a:latin typeface="Arial" panose="020B0604020202020204" pitchFamily="34" charset="0"/>
                <a:cs typeface="Angsana New" panose="02020603050405020304" pitchFamily="18" charset="-34"/>
              </a:defRPr>
            </a:lvl1pPr>
            <a:lvl2pPr marL="818566" indent="-314833" eaLnBrk="0" hangingPunct="0">
              <a:defRPr sz="3085">
                <a:solidFill>
                  <a:schemeClr val="tx1"/>
                </a:solidFill>
                <a:latin typeface="Arial" panose="020B0604020202020204" pitchFamily="34" charset="0"/>
                <a:cs typeface="Angsana New" panose="02020603050405020304" pitchFamily="18" charset="-34"/>
              </a:defRPr>
            </a:lvl2pPr>
            <a:lvl3pPr marL="1259333" indent="-251867" eaLnBrk="0" hangingPunct="0">
              <a:defRPr sz="3085">
                <a:solidFill>
                  <a:schemeClr val="tx1"/>
                </a:solidFill>
                <a:latin typeface="Arial" panose="020B0604020202020204" pitchFamily="34" charset="0"/>
                <a:cs typeface="Angsana New" panose="02020603050405020304" pitchFamily="18" charset="-34"/>
              </a:defRPr>
            </a:lvl3pPr>
            <a:lvl4pPr marL="1763065" indent="-251867" eaLnBrk="0" hangingPunct="0">
              <a:defRPr sz="3085">
                <a:solidFill>
                  <a:schemeClr val="tx1"/>
                </a:solidFill>
                <a:latin typeface="Arial" panose="020B0604020202020204" pitchFamily="34" charset="0"/>
                <a:cs typeface="Angsana New" panose="02020603050405020304" pitchFamily="18" charset="-34"/>
              </a:defRPr>
            </a:lvl4pPr>
            <a:lvl5pPr marL="2266799" indent="-251867" eaLnBrk="0" hangingPunct="0">
              <a:defRPr sz="3085">
                <a:solidFill>
                  <a:schemeClr val="tx1"/>
                </a:solidFill>
                <a:latin typeface="Arial" panose="020B0604020202020204" pitchFamily="34" charset="0"/>
                <a:cs typeface="Angsana New" panose="02020603050405020304" pitchFamily="18" charset="-34"/>
              </a:defRPr>
            </a:lvl5pPr>
            <a:lvl6pPr marL="2770532" indent="-251867" eaLnBrk="0" fontAlgn="base" hangingPunct="0">
              <a:spcBef>
                <a:spcPct val="0"/>
              </a:spcBef>
              <a:spcAft>
                <a:spcPct val="0"/>
              </a:spcAft>
              <a:defRPr sz="3085">
                <a:solidFill>
                  <a:schemeClr val="tx1"/>
                </a:solidFill>
                <a:latin typeface="Arial" panose="020B0604020202020204" pitchFamily="34" charset="0"/>
                <a:cs typeface="Angsana New" panose="02020603050405020304" pitchFamily="18" charset="-34"/>
              </a:defRPr>
            </a:lvl6pPr>
            <a:lvl7pPr marL="3274265" indent="-251867" eaLnBrk="0" fontAlgn="base" hangingPunct="0">
              <a:spcBef>
                <a:spcPct val="0"/>
              </a:spcBef>
              <a:spcAft>
                <a:spcPct val="0"/>
              </a:spcAft>
              <a:defRPr sz="3085">
                <a:solidFill>
                  <a:schemeClr val="tx1"/>
                </a:solidFill>
                <a:latin typeface="Arial" panose="020B0604020202020204" pitchFamily="34" charset="0"/>
                <a:cs typeface="Angsana New" panose="02020603050405020304" pitchFamily="18" charset="-34"/>
              </a:defRPr>
            </a:lvl7pPr>
            <a:lvl8pPr marL="3777998" indent="-251867" eaLnBrk="0" fontAlgn="base" hangingPunct="0">
              <a:spcBef>
                <a:spcPct val="0"/>
              </a:spcBef>
              <a:spcAft>
                <a:spcPct val="0"/>
              </a:spcAft>
              <a:defRPr sz="3085">
                <a:solidFill>
                  <a:schemeClr val="tx1"/>
                </a:solidFill>
                <a:latin typeface="Arial" panose="020B0604020202020204" pitchFamily="34" charset="0"/>
                <a:cs typeface="Angsana New" panose="02020603050405020304" pitchFamily="18" charset="-34"/>
              </a:defRPr>
            </a:lvl8pPr>
            <a:lvl9pPr marL="4281731" indent="-251867" eaLnBrk="0" fontAlgn="base" hangingPunct="0">
              <a:spcBef>
                <a:spcPct val="0"/>
              </a:spcBef>
              <a:spcAft>
                <a:spcPct val="0"/>
              </a:spcAft>
              <a:defRPr sz="3085">
                <a:solidFill>
                  <a:schemeClr val="tx1"/>
                </a:solidFill>
                <a:latin typeface="Arial" panose="020B0604020202020204" pitchFamily="34" charset="0"/>
                <a:cs typeface="Angsana New" panose="02020603050405020304" pitchFamily="18" charset="-34"/>
              </a:defRPr>
            </a:lvl9pPr>
          </a:lstStyle>
          <a:p>
            <a:pPr eaLnBrk="1" hangingPunct="1"/>
            <a:fld id="{3736E1AF-9456-E74D-8715-1337290001F8}" type="slidenum">
              <a:rPr lang="en-US" altLang="en-US" sz="1542"/>
              <a:pPr eaLnBrk="1" hangingPunct="1"/>
              <a:t>8</a:t>
            </a:fld>
            <a:endParaRPr lang="th-TH" altLang="en-US" sz="1542"/>
          </a:p>
        </p:txBody>
      </p:sp>
      <p:pic>
        <p:nvPicPr>
          <p:cNvPr id="10" name="Picture 4" descr="new-5">
            <a:extLst>
              <a:ext uri="{FF2B5EF4-FFF2-40B4-BE49-F238E27FC236}">
                <a16:creationId xmlns:a16="http://schemas.microsoft.com/office/drawing/2014/main" id="{816E3CAE-9A58-6A41-AD64-5A6C342637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6643626" y="956792"/>
            <a:ext cx="3488858" cy="1770643"/>
          </a:xfrm>
          <a:prstGeom prst="rect">
            <a:avLst/>
          </a:prstGeom>
        </p:spPr>
      </p:pic>
    </p:spTree>
    <p:extLst>
      <p:ext uri="{BB962C8B-B14F-4D97-AF65-F5344CB8AC3E}">
        <p14:creationId xmlns:p14="http://schemas.microsoft.com/office/powerpoint/2010/main" val="5898933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92867"/>
                                        </p:tgtEl>
                                        <p:attrNameLst>
                                          <p:attrName>style.visibility</p:attrName>
                                        </p:attrNameLst>
                                      </p:cBhvr>
                                      <p:to>
                                        <p:strVal val="visible"/>
                                      </p:to>
                                    </p:set>
                                    <p:anim calcmode="lin" valueType="num">
                                      <p:cBhvr>
                                        <p:cTn id="7" dur="1000" fill="hold"/>
                                        <p:tgtEl>
                                          <p:spTgt spid="292867"/>
                                        </p:tgtEl>
                                        <p:attrNameLst>
                                          <p:attrName>ppt_w</p:attrName>
                                        </p:attrNameLst>
                                      </p:cBhvr>
                                      <p:tavLst>
                                        <p:tav tm="0">
                                          <p:val>
                                            <p:fltVal val="0"/>
                                          </p:val>
                                        </p:tav>
                                        <p:tav tm="100000">
                                          <p:val>
                                            <p:strVal val="#ppt_w"/>
                                          </p:val>
                                        </p:tav>
                                      </p:tavLst>
                                    </p:anim>
                                    <p:anim calcmode="lin" valueType="num">
                                      <p:cBhvr>
                                        <p:cTn id="8" dur="1000" fill="hold"/>
                                        <p:tgtEl>
                                          <p:spTgt spid="292867"/>
                                        </p:tgtEl>
                                        <p:attrNameLst>
                                          <p:attrName>ppt_h</p:attrName>
                                        </p:attrNameLst>
                                      </p:cBhvr>
                                      <p:tavLst>
                                        <p:tav tm="0">
                                          <p:val>
                                            <p:fltVal val="0"/>
                                          </p:val>
                                        </p:tav>
                                        <p:tav tm="100000">
                                          <p:val>
                                            <p:strVal val="#ppt_h"/>
                                          </p:val>
                                        </p:tav>
                                      </p:tavLst>
                                    </p:anim>
                                    <p:anim calcmode="lin" valueType="num">
                                      <p:cBhvr>
                                        <p:cTn id="9" dur="1000" fill="hold"/>
                                        <p:tgtEl>
                                          <p:spTgt spid="29286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9286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292868"/>
                                        </p:tgtEl>
                                        <p:attrNameLst>
                                          <p:attrName>style.visibility</p:attrName>
                                        </p:attrNameLst>
                                      </p:cBhvr>
                                      <p:to>
                                        <p:strVal val="visible"/>
                                      </p:to>
                                    </p:set>
                                    <p:anim calcmode="lin" valueType="num">
                                      <p:cBhvr additive="base">
                                        <p:cTn id="15" dur="500" fill="hold"/>
                                        <p:tgtEl>
                                          <p:spTgt spid="292868"/>
                                        </p:tgtEl>
                                        <p:attrNameLst>
                                          <p:attrName>ppt_x</p:attrName>
                                        </p:attrNameLst>
                                      </p:cBhvr>
                                      <p:tavLst>
                                        <p:tav tm="0">
                                          <p:val>
                                            <p:strVal val="0-#ppt_w/2"/>
                                          </p:val>
                                        </p:tav>
                                        <p:tav tm="100000">
                                          <p:val>
                                            <p:strVal val="#ppt_x"/>
                                          </p:val>
                                        </p:tav>
                                      </p:tavLst>
                                    </p:anim>
                                    <p:anim calcmode="lin" valueType="num">
                                      <p:cBhvr additive="base">
                                        <p:cTn id="16" dur="500" fill="hold"/>
                                        <p:tgtEl>
                                          <p:spTgt spid="292868"/>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92869"/>
                                        </p:tgtEl>
                                        <p:attrNameLst>
                                          <p:attrName>style.visibility</p:attrName>
                                        </p:attrNameLst>
                                      </p:cBhvr>
                                      <p:to>
                                        <p:strVal val="visible"/>
                                      </p:to>
                                    </p:set>
                                    <p:anim calcmode="lin" valueType="num">
                                      <p:cBhvr additive="base">
                                        <p:cTn id="21" dur="500" fill="hold"/>
                                        <p:tgtEl>
                                          <p:spTgt spid="292869"/>
                                        </p:tgtEl>
                                        <p:attrNameLst>
                                          <p:attrName>ppt_x</p:attrName>
                                        </p:attrNameLst>
                                      </p:cBhvr>
                                      <p:tavLst>
                                        <p:tav tm="0">
                                          <p:val>
                                            <p:strVal val="0-#ppt_w/2"/>
                                          </p:val>
                                        </p:tav>
                                        <p:tav tm="100000">
                                          <p:val>
                                            <p:strVal val="#ppt_x"/>
                                          </p:val>
                                        </p:tav>
                                      </p:tavLst>
                                    </p:anim>
                                    <p:anim calcmode="lin" valueType="num">
                                      <p:cBhvr additive="base">
                                        <p:cTn id="22" dur="500" fill="hold"/>
                                        <p:tgtEl>
                                          <p:spTgt spid="292869"/>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92870"/>
                                        </p:tgtEl>
                                        <p:attrNameLst>
                                          <p:attrName>style.visibility</p:attrName>
                                        </p:attrNameLst>
                                      </p:cBhvr>
                                      <p:to>
                                        <p:strVal val="visible"/>
                                      </p:to>
                                    </p:set>
                                    <p:anim calcmode="lin" valueType="num">
                                      <p:cBhvr additive="base">
                                        <p:cTn id="27" dur="500" fill="hold"/>
                                        <p:tgtEl>
                                          <p:spTgt spid="292870"/>
                                        </p:tgtEl>
                                        <p:attrNameLst>
                                          <p:attrName>ppt_x</p:attrName>
                                        </p:attrNameLst>
                                      </p:cBhvr>
                                      <p:tavLst>
                                        <p:tav tm="0">
                                          <p:val>
                                            <p:strVal val="0-#ppt_w/2"/>
                                          </p:val>
                                        </p:tav>
                                        <p:tav tm="100000">
                                          <p:val>
                                            <p:strVal val="#ppt_x"/>
                                          </p:val>
                                        </p:tav>
                                      </p:tavLst>
                                    </p:anim>
                                    <p:anim calcmode="lin" valueType="num">
                                      <p:cBhvr additive="base">
                                        <p:cTn id="28" dur="500" fill="hold"/>
                                        <p:tgtEl>
                                          <p:spTgt spid="292870"/>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292871"/>
                                        </p:tgtEl>
                                        <p:attrNameLst>
                                          <p:attrName>style.visibility</p:attrName>
                                        </p:attrNameLst>
                                      </p:cBhvr>
                                      <p:to>
                                        <p:strVal val="visible"/>
                                      </p:to>
                                    </p:set>
                                    <p:anim calcmode="lin" valueType="num">
                                      <p:cBhvr additive="base">
                                        <p:cTn id="33" dur="500" fill="hold"/>
                                        <p:tgtEl>
                                          <p:spTgt spid="292871"/>
                                        </p:tgtEl>
                                        <p:attrNameLst>
                                          <p:attrName>ppt_x</p:attrName>
                                        </p:attrNameLst>
                                      </p:cBhvr>
                                      <p:tavLst>
                                        <p:tav tm="0">
                                          <p:val>
                                            <p:strVal val="0-#ppt_w/2"/>
                                          </p:val>
                                        </p:tav>
                                        <p:tav tm="100000">
                                          <p:val>
                                            <p:strVal val="#ppt_x"/>
                                          </p:val>
                                        </p:tav>
                                      </p:tavLst>
                                    </p:anim>
                                    <p:anim calcmode="lin" valueType="num">
                                      <p:cBhvr additive="base">
                                        <p:cTn id="34" dur="500" fill="hold"/>
                                        <p:tgtEl>
                                          <p:spTgt spid="2928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7" grpId="0" autoUpdateAnimBg="0"/>
      <p:bldP spid="292868" grpId="0" autoUpdateAnimBg="0"/>
      <p:bldP spid="292869" grpId="0" autoUpdateAnimBg="0"/>
      <p:bldP spid="292870" grpId="0" autoUpdateAnimBg="0"/>
      <p:bldP spid="29287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
        <p:nvSpPr>
          <p:cNvPr id="5" name="Shape 138">
            <a:extLst>
              <a:ext uri="{FF2B5EF4-FFF2-40B4-BE49-F238E27FC236}">
                <a16:creationId xmlns:a16="http://schemas.microsoft.com/office/drawing/2014/main" id="{953BD2F5-D012-6141-803B-C87B049EF0C3}"/>
              </a:ext>
            </a:extLst>
          </p:cNvPr>
          <p:cNvSpPr/>
          <p:nvPr/>
        </p:nvSpPr>
        <p:spPr>
          <a:xfrm>
            <a:off x="1384300" y="654050"/>
            <a:ext cx="4267200" cy="567078"/>
          </a:xfrm>
          <a:prstGeom prst="rect">
            <a:avLst/>
          </a:prstGeom>
          <a:solidFill>
            <a:schemeClr val="accent5">
              <a:lumMod val="20000"/>
              <a:lumOff val="80000"/>
            </a:schemeClr>
          </a:solidFill>
          <a:ln w="12700">
            <a:miter lim="400000"/>
          </a:ln>
          <a:extLst>
            <a:ext uri="{C572A759-6A51-4108-AA02-DFA0A04FC94B}">
              <ma14:wrappingTextBoxFlag xmlns="" xmlns:ma14="http://schemas.microsoft.com/office/mac/drawingml/2011/main" val="1"/>
            </a:ext>
          </a:extLst>
        </p:spPr>
        <p:txBody>
          <a:bodyPr wrap="square" lIns="50376" rIns="50376">
            <a:spAutoFit/>
          </a:bodyPr>
          <a:lstStyle/>
          <a:p>
            <a:pPr lvl="0" algn="ctr"/>
            <a:r>
              <a:rPr lang="en-US" sz="3085" dirty="0">
                <a:solidFill>
                  <a:srgbClr val="00B050"/>
                </a:solidFill>
                <a:latin typeface="Arial Black" pitchFamily="34" charset="0"/>
              </a:rPr>
              <a:t>What do you see?</a:t>
            </a:r>
            <a:endParaRPr sz="3085" dirty="0">
              <a:solidFill>
                <a:srgbClr val="00B050"/>
              </a:solidFill>
              <a:latin typeface="Arial Black" pitchFamily="34" charset="0"/>
            </a:endParaRPr>
          </a:p>
        </p:txBody>
      </p:sp>
      <p:pic>
        <p:nvPicPr>
          <p:cNvPr id="6" name="image7.png" descr="bird_fisherman">
            <a:extLst>
              <a:ext uri="{FF2B5EF4-FFF2-40B4-BE49-F238E27FC236}">
                <a16:creationId xmlns:a16="http://schemas.microsoft.com/office/drawing/2014/main" id="{EA0D6913-15C0-134A-A493-643A7B1ECE39}"/>
              </a:ext>
            </a:extLst>
          </p:cNvPr>
          <p:cNvPicPr/>
          <p:nvPr/>
        </p:nvPicPr>
        <p:blipFill>
          <a:blip r:embed="rId3" cstate="print">
            <a:extLst/>
          </a:blip>
          <a:stretch>
            <a:fillRect/>
          </a:stretch>
        </p:blipFill>
        <p:spPr>
          <a:xfrm>
            <a:off x="1384300" y="1797050"/>
            <a:ext cx="7924800" cy="5317018"/>
          </a:xfrm>
          <a:prstGeom prst="rect">
            <a:avLst/>
          </a:prstGeom>
          <a:ln w="12700">
            <a:miter lim="400000"/>
          </a:ln>
        </p:spPr>
      </p:pic>
    </p:spTree>
    <p:extLst>
      <p:ext uri="{BB962C8B-B14F-4D97-AF65-F5344CB8AC3E}">
        <p14:creationId xmlns:p14="http://schemas.microsoft.com/office/powerpoint/2010/main" val="21828992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2353</TotalTime>
  <Words>1082</Words>
  <Application>Microsoft Macintosh PowerPoint</Application>
  <PresentationFormat>Custom</PresentationFormat>
  <Paragraphs>224</Paragraphs>
  <Slides>30</Slides>
  <Notes>5</Notes>
  <HiddenSlides>0</HiddenSlides>
  <MMClips>0</MMClips>
  <ScaleCrop>false</ScaleCrop>
  <HeadingPairs>
    <vt:vector size="8" baseType="variant">
      <vt:variant>
        <vt:lpstr>Fonts Used</vt:lpstr>
      </vt:variant>
      <vt:variant>
        <vt:i4>23</vt:i4>
      </vt: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55" baseType="lpstr">
      <vt:lpstr>ＭＳ Ｐゴシック</vt:lpstr>
      <vt:lpstr>ＭＳ Ｐゴシック</vt:lpstr>
      <vt:lpstr>PMingLiU</vt:lpstr>
      <vt:lpstr>PMingLiU</vt:lpstr>
      <vt:lpstr>Angsana New</vt:lpstr>
      <vt:lpstr>Arial</vt:lpstr>
      <vt:lpstr>Arial Black</vt:lpstr>
      <vt:lpstr>Arial Narrow</vt:lpstr>
      <vt:lpstr>Calibri</vt:lpstr>
      <vt:lpstr>Chiller</vt:lpstr>
      <vt:lpstr>ChunkFive</vt:lpstr>
      <vt:lpstr>Comic Sans MS</vt:lpstr>
      <vt:lpstr>Cordia New</vt:lpstr>
      <vt:lpstr>Fira Sans</vt:lpstr>
      <vt:lpstr>Giddyup Std</vt:lpstr>
      <vt:lpstr>Helvetica Light</vt:lpstr>
      <vt:lpstr>Helvetica Neue UltraLight</vt:lpstr>
      <vt:lpstr>Kristen ITC</vt:lpstr>
      <vt:lpstr>News Gothic MT</vt:lpstr>
      <vt:lpstr>Tahoma</vt:lpstr>
      <vt:lpstr>Times New Roman</vt:lpstr>
      <vt:lpstr>Verdana</vt:lpstr>
      <vt:lpstr>Wingdings</vt:lpstr>
      <vt:lpstr>Office Theme</vt:lpstr>
      <vt:lpstr>Image</vt:lpstr>
      <vt:lpstr>PowerPoint Presentation</vt:lpstr>
      <vt:lpstr>Community based  disaster risk management</vt:lpstr>
      <vt:lpstr>PowerPoint Presentation</vt:lpstr>
      <vt:lpstr>PowerPoint Presentation</vt:lpstr>
      <vt:lpstr>PowerPoint Presentation</vt:lpstr>
      <vt:lpstr>  Essential features of CBDRM</vt:lpstr>
      <vt:lpstr>PowerPoint Presentation</vt:lpstr>
      <vt:lpstr>PowerPoint Presentation</vt:lpstr>
      <vt:lpstr>PowerPoint Presentation</vt:lpstr>
      <vt:lpstr>PowerPoint Presentation</vt:lpstr>
      <vt:lpstr>PowerPoint Presentation</vt:lpstr>
      <vt:lpstr>Examples of Participatory tools in CBDRM</vt:lpstr>
      <vt:lpstr>Examples of Participatory tools in CBDRM</vt:lpstr>
      <vt:lpstr>PowerPoint Presentation</vt:lpstr>
      <vt:lpstr>PowerPoint Presentation</vt:lpstr>
      <vt:lpstr>PowerPoint Presentation</vt:lpstr>
      <vt:lpstr>PowerPoint Presentation</vt:lpstr>
      <vt:lpstr>PowerPoint Presentation</vt:lpstr>
      <vt:lpstr>Indicators of an ideally prepared community</vt:lpstr>
      <vt:lpstr>Changing Concepts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Zenaida Willison</cp:lastModifiedBy>
  <cp:revision>85</cp:revision>
  <dcterms:created xsi:type="dcterms:W3CDTF">2014-09-29T18:24:22Z</dcterms:created>
  <dcterms:modified xsi:type="dcterms:W3CDTF">2019-07-12T05:16:06Z</dcterms:modified>
</cp:coreProperties>
</file>