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68" r:id="rId7"/>
    <p:sldId id="259" r:id="rId8"/>
    <p:sldId id="260" r:id="rId9"/>
    <p:sldId id="261" r:id="rId10"/>
    <p:sldId id="262" r:id="rId11"/>
    <p:sldId id="263" r:id="rId12"/>
    <p:sldId id="269" r:id="rId13"/>
    <p:sldId id="271" r:id="rId14"/>
    <p:sldId id="270" r:id="rId15"/>
    <p:sldId id="266" r:id="rId16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B1EB3B2B-1545-4AD7-AB8F-DCB4820F9CFE}" type="datetime">
              <a:rPr lang="en-GB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17/07/2019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6A8992B-7FB5-4066-A41E-A15CFFC4583C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045DFB9-6039-46B2-8954-E217B66E9FC6}" type="datetime">
              <a:rPr lang="en-GB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17/07/2019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AB2F496-57D9-47EF-9F53-7C2AA7BE592D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A3A8CAB0-1BAC-4838-B32E-DE99BD767A45}" type="datetime">
              <a:rPr lang="en-GB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17/07/2019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F61DC52-BAFA-41C2-AF26-8FF59D327556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"/>
          <p:cNvGrpSpPr/>
          <p:nvPr/>
        </p:nvGrpSpPr>
        <p:grpSpPr>
          <a:xfrm>
            <a:off x="397080" y="322920"/>
            <a:ext cx="2345760" cy="1397520"/>
            <a:chOff x="397080" y="322920"/>
            <a:chExt cx="2345760" cy="1397520"/>
          </a:xfrm>
        </p:grpSpPr>
        <p:sp>
          <p:nvSpPr>
            <p:cNvPr id="125" name="CustomShape 2"/>
            <p:cNvSpPr/>
            <p:nvPr/>
          </p:nvSpPr>
          <p:spPr>
            <a:xfrm>
              <a:off x="564840" y="322920"/>
              <a:ext cx="861480" cy="1017720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6" name="CustomShape 3"/>
            <p:cNvSpPr/>
            <p:nvPr/>
          </p:nvSpPr>
          <p:spPr>
            <a:xfrm>
              <a:off x="1570320" y="338760"/>
              <a:ext cx="1172520" cy="1017720"/>
            </a:xfrm>
            <a:prstGeom prst="roundRect">
              <a:avLst>
                <a:gd name="adj" fmla="val 16667"/>
              </a:avLst>
            </a:prstGeom>
            <a:blipFill rotWithShape="0">
              <a:blip r:embed="rId3" cstate="print"/>
              <a:stretch>
                <a:fillRect/>
              </a:stretch>
            </a:blipFill>
            <a:ln>
              <a:noFill/>
            </a:ln>
            <a:effectLst>
              <a:glow>
                <a:schemeClr val="accent1">
                  <a:alpha val="43000"/>
                </a:schemeClr>
              </a:glo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7" name="CustomShape 4"/>
            <p:cNvSpPr/>
            <p:nvPr/>
          </p:nvSpPr>
          <p:spPr>
            <a:xfrm>
              <a:off x="397080" y="1386360"/>
              <a:ext cx="2345760" cy="33408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1600" b="0" strike="noStrike" spc="-1" dirty="0" err="1">
                  <a:solidFill>
                    <a:srgbClr val="000000"/>
                  </a:solidFill>
                  <a:latin typeface="Times New Roman"/>
                </a:rPr>
                <a:t>Ghanshyam</a:t>
              </a:r>
              <a:r>
                <a:rPr lang="en-GB" sz="1600" b="0" strike="noStrike" spc="-1" dirty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lang="en-GB" sz="1600" b="0" strike="noStrike" spc="-1" dirty="0" err="1">
                  <a:solidFill>
                    <a:srgbClr val="000000"/>
                  </a:solidFill>
                  <a:latin typeface="Times New Roman"/>
                </a:rPr>
                <a:t>Pande</a:t>
              </a:r>
              <a:r>
                <a:rPr lang="en-GB" sz="1600" b="0" strike="noStrike" spc="-1" dirty="0">
                  <a:solidFill>
                    <a:srgbClr val="000000"/>
                  </a:solidFill>
                  <a:latin typeface="Times New Roman"/>
                </a:rPr>
                <a:t> , India</a:t>
              </a:r>
              <a:endParaRPr lang="en-GB" sz="1600" b="0" strike="noStrike" spc="-1" dirty="0">
                <a:latin typeface="Arial"/>
              </a:endParaRPr>
            </a:p>
          </p:txBody>
        </p:sp>
      </p:grpSp>
      <p:sp>
        <p:nvSpPr>
          <p:cNvPr id="128" name="TextShape 5"/>
          <p:cNvSpPr txBox="1"/>
          <p:nvPr/>
        </p:nvSpPr>
        <p:spPr>
          <a:xfrm>
            <a:off x="1592640" y="2125440"/>
            <a:ext cx="6061680" cy="1469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Times New Roman"/>
              </a:rPr>
              <a:t>The stories of Mountains 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29" name="Group 6"/>
          <p:cNvGrpSpPr/>
          <p:nvPr/>
        </p:nvGrpSpPr>
        <p:grpSpPr>
          <a:xfrm>
            <a:off x="6431040" y="322920"/>
            <a:ext cx="2380680" cy="1427760"/>
            <a:chOff x="6431040" y="322920"/>
            <a:chExt cx="2380680" cy="1427760"/>
          </a:xfrm>
        </p:grpSpPr>
        <p:sp>
          <p:nvSpPr>
            <p:cNvPr id="130" name="CustomShape 7"/>
            <p:cNvSpPr/>
            <p:nvPr/>
          </p:nvSpPr>
          <p:spPr>
            <a:xfrm>
              <a:off x="6600960" y="322920"/>
              <a:ext cx="874440" cy="1051920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1" name="CustomShape 8"/>
            <p:cNvSpPr/>
            <p:nvPr/>
          </p:nvSpPr>
          <p:spPr>
            <a:xfrm>
              <a:off x="7621560" y="322920"/>
              <a:ext cx="1190160" cy="1051920"/>
            </a:xfrm>
            <a:prstGeom prst="roundRect">
              <a:avLst>
                <a:gd name="adj" fmla="val 16667"/>
              </a:avLst>
            </a:prstGeom>
            <a:blipFill rotWithShape="0"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2" name="CustomShape 9"/>
            <p:cNvSpPr/>
            <p:nvPr/>
          </p:nvSpPr>
          <p:spPr>
            <a:xfrm>
              <a:off x="6431040" y="1405440"/>
              <a:ext cx="2380680" cy="3452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1600" b="0" strike="noStrike" spc="-1" dirty="0">
                  <a:solidFill>
                    <a:srgbClr val="000000"/>
                  </a:solidFill>
                  <a:latin typeface="Times New Roman"/>
                </a:rPr>
                <a:t>Alejandra </a:t>
              </a:r>
              <a:r>
                <a:rPr lang="en-GB" sz="1600" b="0" strike="noStrike" spc="-1" dirty="0" err="1">
                  <a:solidFill>
                    <a:srgbClr val="000000"/>
                  </a:solidFill>
                  <a:latin typeface="Times New Roman"/>
                </a:rPr>
                <a:t>Huaman</a:t>
              </a:r>
              <a:r>
                <a:rPr lang="en-GB" sz="1600" b="0" strike="noStrike" spc="-1" dirty="0">
                  <a:solidFill>
                    <a:srgbClr val="000000"/>
                  </a:solidFill>
                  <a:latin typeface="Times New Roman"/>
                </a:rPr>
                <a:t>, Peru</a:t>
              </a:r>
              <a:endParaRPr lang="en-GB" sz="1600" b="0" strike="noStrike" spc="-1" dirty="0">
                <a:latin typeface="Arial"/>
              </a:endParaRPr>
            </a:p>
          </p:txBody>
        </p:sp>
      </p:grpSp>
      <p:grpSp>
        <p:nvGrpSpPr>
          <p:cNvPr id="133" name="Group 10"/>
          <p:cNvGrpSpPr/>
          <p:nvPr/>
        </p:nvGrpSpPr>
        <p:grpSpPr>
          <a:xfrm>
            <a:off x="3352680" y="322920"/>
            <a:ext cx="2593440" cy="1437120"/>
            <a:chOff x="3352680" y="322920"/>
            <a:chExt cx="2593440" cy="1437120"/>
          </a:xfrm>
        </p:grpSpPr>
        <p:sp>
          <p:nvSpPr>
            <p:cNvPr id="134" name="CustomShape 11"/>
            <p:cNvSpPr/>
            <p:nvPr/>
          </p:nvSpPr>
          <p:spPr>
            <a:xfrm>
              <a:off x="3474360" y="322920"/>
              <a:ext cx="1016280" cy="1059120"/>
            </a:xfrm>
            <a:prstGeom prst="ellipse">
              <a:avLst/>
            </a:prstGeom>
            <a:blipFill rotWithShape="0"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5" name="CustomShape 12"/>
            <p:cNvSpPr/>
            <p:nvPr/>
          </p:nvSpPr>
          <p:spPr>
            <a:xfrm>
              <a:off x="4649760" y="322920"/>
              <a:ext cx="1296360" cy="1059120"/>
            </a:xfrm>
            <a:prstGeom prst="roundRect">
              <a:avLst>
                <a:gd name="adj" fmla="val 16667"/>
              </a:avLst>
            </a:prstGeom>
            <a:blipFill rotWithShape="0">
              <a:blip r:embed="rId7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6" name="CustomShape 13"/>
            <p:cNvSpPr/>
            <p:nvPr/>
          </p:nvSpPr>
          <p:spPr>
            <a:xfrm>
              <a:off x="3352680" y="1412640"/>
              <a:ext cx="2593440" cy="347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1600" b="0" strike="noStrike" spc="-1" dirty="0" err="1">
                  <a:solidFill>
                    <a:srgbClr val="000000"/>
                  </a:solidFill>
                  <a:latin typeface="Times New Roman"/>
                </a:rPr>
                <a:t>Mabari</a:t>
              </a:r>
              <a:r>
                <a:rPr lang="en-GB" sz="1600" b="0" strike="noStrike" spc="-1" dirty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lang="en-GB" sz="1600" b="0" strike="noStrike" spc="-1" dirty="0" err="1">
                  <a:solidFill>
                    <a:srgbClr val="000000"/>
                  </a:solidFill>
                  <a:latin typeface="Times New Roman"/>
                </a:rPr>
                <a:t>Lebamang</a:t>
              </a:r>
              <a:r>
                <a:rPr lang="en-GB" sz="1600" b="0" strike="noStrike" spc="-1" dirty="0">
                  <a:solidFill>
                    <a:srgbClr val="000000"/>
                  </a:solidFill>
                  <a:latin typeface="Times New Roman"/>
                </a:rPr>
                <a:t>, </a:t>
              </a:r>
              <a:r>
                <a:rPr lang="en-GB" sz="1600" b="0" strike="noStrike" spc="-1" dirty="0" smtClean="0">
                  <a:solidFill>
                    <a:srgbClr val="000000"/>
                  </a:solidFill>
                  <a:latin typeface="Times New Roman"/>
                </a:rPr>
                <a:t>Lesotho</a:t>
              </a:r>
              <a:endParaRPr lang="en-GB" sz="1600" b="0" strike="noStrike" spc="-1" dirty="0">
                <a:latin typeface="Arial"/>
              </a:endParaRPr>
            </a:p>
          </p:txBody>
        </p:sp>
      </p:grpSp>
      <p:grpSp>
        <p:nvGrpSpPr>
          <p:cNvPr id="137" name="Group 14"/>
          <p:cNvGrpSpPr/>
          <p:nvPr/>
        </p:nvGrpSpPr>
        <p:grpSpPr>
          <a:xfrm>
            <a:off x="3227760" y="5041080"/>
            <a:ext cx="2718360" cy="1459800"/>
            <a:chOff x="3227760" y="5041080"/>
            <a:chExt cx="2718360" cy="1459800"/>
          </a:xfrm>
        </p:grpSpPr>
        <p:sp>
          <p:nvSpPr>
            <p:cNvPr id="138" name="CustomShape 15"/>
            <p:cNvSpPr/>
            <p:nvPr/>
          </p:nvSpPr>
          <p:spPr>
            <a:xfrm>
              <a:off x="3406320" y="5041080"/>
              <a:ext cx="1014120" cy="1076040"/>
            </a:xfrm>
            <a:prstGeom prst="ellipse">
              <a:avLst/>
            </a:prstGeom>
            <a:blipFill rotWithShape="0">
              <a:blip r:embed="rId8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9" name="CustomShape 16"/>
            <p:cNvSpPr/>
            <p:nvPr/>
          </p:nvSpPr>
          <p:spPr>
            <a:xfrm>
              <a:off x="4587120" y="5041080"/>
              <a:ext cx="1359000" cy="1076040"/>
            </a:xfrm>
            <a:prstGeom prst="roundRect">
              <a:avLst>
                <a:gd name="adj" fmla="val 16667"/>
              </a:avLst>
            </a:prstGeom>
            <a:blipFill rotWithShape="0"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0" name="CustomShape 17"/>
            <p:cNvSpPr/>
            <p:nvPr/>
          </p:nvSpPr>
          <p:spPr>
            <a:xfrm>
              <a:off x="3227760" y="6148080"/>
              <a:ext cx="2718360" cy="352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1600" b="0" strike="noStrike" spc="-1">
                  <a:solidFill>
                    <a:srgbClr val="000000"/>
                  </a:solidFill>
                  <a:latin typeface="Times New Roman"/>
                </a:rPr>
                <a:t>Sonam Tashi, Bhutan</a:t>
              </a:r>
              <a:endParaRPr lang="en-GB" sz="1600" b="0" strike="noStrike" spc="-1">
                <a:latin typeface="Arial"/>
              </a:endParaRPr>
            </a:p>
          </p:txBody>
        </p:sp>
      </p:grpSp>
      <p:grpSp>
        <p:nvGrpSpPr>
          <p:cNvPr id="141" name="Group 18"/>
          <p:cNvGrpSpPr/>
          <p:nvPr/>
        </p:nvGrpSpPr>
        <p:grpSpPr>
          <a:xfrm>
            <a:off x="152280" y="5105520"/>
            <a:ext cx="2590560" cy="1424520"/>
            <a:chOff x="152280" y="5105520"/>
            <a:chExt cx="2590560" cy="1424520"/>
          </a:xfrm>
        </p:grpSpPr>
        <p:sp>
          <p:nvSpPr>
            <p:cNvPr id="142" name="CustomShape 19"/>
            <p:cNvSpPr/>
            <p:nvPr/>
          </p:nvSpPr>
          <p:spPr>
            <a:xfrm>
              <a:off x="397080" y="5105520"/>
              <a:ext cx="891720" cy="1049760"/>
            </a:xfrm>
            <a:prstGeom prst="ellipse">
              <a:avLst/>
            </a:prstGeom>
            <a:blipFill rotWithShape="0"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3" name="CustomShape 20"/>
            <p:cNvSpPr/>
            <p:nvPr/>
          </p:nvSpPr>
          <p:spPr>
            <a:xfrm>
              <a:off x="1447920" y="5105520"/>
              <a:ext cx="1294920" cy="1049760"/>
            </a:xfrm>
            <a:prstGeom prst="roundRect">
              <a:avLst>
                <a:gd name="adj" fmla="val 16667"/>
              </a:avLst>
            </a:prstGeom>
            <a:blipFill rotWithShape="0">
              <a:blip r:embed="rId11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4" name="CustomShape 21"/>
            <p:cNvSpPr/>
            <p:nvPr/>
          </p:nvSpPr>
          <p:spPr>
            <a:xfrm>
              <a:off x="152280" y="6185520"/>
              <a:ext cx="2590560" cy="3445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1600" b="0" strike="noStrike" spc="-1" dirty="0" err="1" smtClean="0">
                  <a:solidFill>
                    <a:srgbClr val="000000"/>
                  </a:solidFill>
                  <a:latin typeface="Times New Roman"/>
                </a:rPr>
                <a:t>Yumi</a:t>
              </a:r>
              <a:r>
                <a:rPr lang="en-GB" sz="1600" b="0" strike="noStrike" spc="-1" dirty="0" smtClean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lang="en-GB" sz="1600" b="0" strike="noStrike" spc="-1" dirty="0" err="1" smtClean="0">
                  <a:solidFill>
                    <a:srgbClr val="000000"/>
                  </a:solidFill>
                  <a:latin typeface="Times New Roman"/>
                </a:rPr>
                <a:t>Matsuno</a:t>
              </a:r>
              <a:r>
                <a:rPr lang="en-GB" sz="1600" b="0" strike="noStrike" spc="-1" dirty="0" smtClean="0">
                  <a:solidFill>
                    <a:srgbClr val="000000"/>
                  </a:solidFill>
                  <a:latin typeface="Times New Roman"/>
                </a:rPr>
                <a:t>, </a:t>
              </a:r>
              <a:r>
                <a:rPr lang="en-GB" sz="1600" b="0" strike="noStrike" spc="-1" dirty="0">
                  <a:solidFill>
                    <a:srgbClr val="000000"/>
                  </a:solidFill>
                  <a:latin typeface="Times New Roman"/>
                </a:rPr>
                <a:t>Peru</a:t>
              </a:r>
              <a:endParaRPr lang="en-GB" sz="1600" b="0" strike="noStrike" spc="-1" dirty="0">
                <a:latin typeface="Arial"/>
              </a:endParaRPr>
            </a:p>
          </p:txBody>
        </p:sp>
      </p:grpSp>
      <p:grpSp>
        <p:nvGrpSpPr>
          <p:cNvPr id="145" name="Group 22"/>
          <p:cNvGrpSpPr/>
          <p:nvPr/>
        </p:nvGrpSpPr>
        <p:grpSpPr>
          <a:xfrm>
            <a:off x="6291000" y="5041080"/>
            <a:ext cx="2727000" cy="1359360"/>
            <a:chOff x="6291000" y="5041080"/>
            <a:chExt cx="2727000" cy="1359360"/>
          </a:xfrm>
        </p:grpSpPr>
        <p:sp>
          <p:nvSpPr>
            <p:cNvPr id="146" name="CustomShape 23"/>
            <p:cNvSpPr/>
            <p:nvPr/>
          </p:nvSpPr>
          <p:spPr>
            <a:xfrm>
              <a:off x="6522840" y="5049000"/>
              <a:ext cx="964800" cy="995760"/>
            </a:xfrm>
            <a:prstGeom prst="ellipse">
              <a:avLst/>
            </a:prstGeom>
            <a:blipFill rotWithShape="0">
              <a:blip r:embed="rId1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7" name="CustomShape 24"/>
            <p:cNvSpPr/>
            <p:nvPr/>
          </p:nvSpPr>
          <p:spPr>
            <a:xfrm>
              <a:off x="7654680" y="5041080"/>
              <a:ext cx="1363320" cy="995760"/>
            </a:xfrm>
            <a:prstGeom prst="roundRect">
              <a:avLst>
                <a:gd name="adj" fmla="val 16667"/>
              </a:avLst>
            </a:prstGeom>
            <a:blipFill rotWithShape="0">
              <a:blip r:embed="rId1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8" name="CustomShape 25"/>
            <p:cNvSpPr/>
            <p:nvPr/>
          </p:nvSpPr>
          <p:spPr>
            <a:xfrm>
              <a:off x="6291000" y="6073920"/>
              <a:ext cx="2726640" cy="3265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1600" b="0" strike="noStrike" spc="-1">
                  <a:solidFill>
                    <a:srgbClr val="000000"/>
                  </a:solidFill>
                  <a:latin typeface="Times New Roman"/>
                </a:rPr>
                <a:t>Badri Baral, Nepal</a:t>
              </a:r>
              <a:endParaRPr lang="en-GB" sz="1600" b="0" strike="noStrike" spc="-1">
                <a:latin typeface="Arial"/>
              </a:endParaRPr>
            </a:p>
          </p:txBody>
        </p:sp>
      </p:grpSp>
      <p:pic>
        <p:nvPicPr>
          <p:cNvPr id="149" name="Picture 47"/>
          <p:cNvPicPr/>
          <p:nvPr/>
        </p:nvPicPr>
        <p:blipFill>
          <a:blip r:embed="rId14" cstate="print"/>
          <a:srcRect l="11616" t="23944" r="11183" b="59076"/>
          <a:stretch/>
        </p:blipFill>
        <p:spPr>
          <a:xfrm>
            <a:off x="2455920" y="3758040"/>
            <a:ext cx="4128120" cy="510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hododendron.jpg"/>
          <p:cNvPicPr>
            <a:picLocks noChangeAspect="1"/>
          </p:cNvPicPr>
          <p:nvPr/>
        </p:nvPicPr>
        <p:blipFill>
          <a:blip r:embed="rId2"/>
          <a:srcRect b="22779"/>
          <a:stretch>
            <a:fillRect/>
          </a:stretch>
        </p:blipFill>
        <p:spPr>
          <a:xfrm>
            <a:off x="0" y="-1"/>
            <a:ext cx="9144000" cy="6945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ete presentation-page-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urved Right Arrow 1"/>
          <p:cNvSpPr/>
          <p:nvPr/>
        </p:nvSpPr>
        <p:spPr>
          <a:xfrm rot="2381271">
            <a:off x="5503023" y="764951"/>
            <a:ext cx="1066800" cy="4510526"/>
          </a:xfrm>
          <a:prstGeom prst="curvedRightArrow">
            <a:avLst/>
          </a:prstGeom>
          <a:noFill/>
          <a:ln>
            <a:solidFill>
              <a:schemeClr val="bg1"/>
            </a:solidFill>
          </a:ln>
          <a:effectLst>
            <a:glow rad="482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OUT- Migration</a:t>
            </a:r>
            <a:endParaRPr lang="en-US" sz="28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43600" y="-152400"/>
            <a:ext cx="2084784" cy="1442720"/>
            <a:chOff x="5943600" y="-152400"/>
            <a:chExt cx="2084784" cy="14427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-152400"/>
              <a:ext cx="1909482" cy="1442720"/>
            </a:xfrm>
            <a:prstGeom prst="rect">
              <a:avLst/>
            </a:prstGeom>
            <a:effectLst>
              <a:glow rad="482600">
                <a:schemeClr val="tx2">
                  <a:alpha val="40000"/>
                </a:schemeClr>
              </a:glo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6400800" y="533400"/>
              <a:ext cx="16275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2. Hazards</a:t>
              </a:r>
              <a:endParaRPr lang="en-US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62300" y="4902527"/>
            <a:ext cx="4724814" cy="1526498"/>
            <a:chOff x="3162300" y="4902527"/>
            <a:chExt cx="4724814" cy="152649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875" t="50000" r="13636" b="6576"/>
            <a:stretch/>
          </p:blipFill>
          <p:spPr>
            <a:xfrm>
              <a:off x="3162300" y="4902527"/>
              <a:ext cx="3581400" cy="1526498"/>
            </a:xfrm>
            <a:prstGeom prst="rect">
              <a:avLst/>
            </a:prstGeom>
            <a:effectLst>
              <a:glow rad="584200">
                <a:schemeClr val="bg1">
                  <a:alpha val="40000"/>
                </a:schemeClr>
              </a:glo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3980989" y="5935031"/>
              <a:ext cx="3906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3. Land Fragmentation</a:t>
              </a:r>
              <a:endPara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163" y="2509970"/>
            <a:ext cx="2972332" cy="1564190"/>
          </a:xfrm>
          <a:prstGeom prst="rect">
            <a:avLst/>
          </a:prstGeom>
          <a:effectLst>
            <a:glow rad="533400">
              <a:schemeClr val="bg1"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5910105" y="3950882"/>
            <a:ext cx="3233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4. Weak Resource Man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agers</a:t>
            </a:r>
            <a:endParaRPr lang="en-US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19951" y="1377634"/>
            <a:ext cx="3911877" cy="2081975"/>
            <a:chOff x="1745513" y="2104578"/>
            <a:chExt cx="3911877" cy="208197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backgroundRemoval t="0" b="96682" l="0" r="93182">
                          <a14:foregroundMark x1="68182" y1="6161" x2="72273" y2="2844"/>
                          <a14:foregroundMark x1="40000" y1="22749" x2="46364" y2="6161"/>
                          <a14:foregroundMark x1="34545" y1="19905" x2="38182" y2="4739"/>
                          <a14:foregroundMark x1="44545" y1="60190" x2="49545" y2="56398"/>
                          <a14:foregroundMark x1="87273" y1="52133" x2="89091" y2="47393"/>
                          <a14:backgroundMark x1="57727" y1="5687" x2="62273" y2="9953"/>
                          <a14:backgroundMark x1="8182" y1="16114" x2="24545" y2="80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610" y="2104578"/>
              <a:ext cx="2170780" cy="2081975"/>
            </a:xfrm>
            <a:prstGeom prst="rect">
              <a:avLst/>
            </a:prstGeom>
            <a:effectLst>
              <a:glow rad="495300">
                <a:schemeClr val="bg1">
                  <a:alpha val="40000"/>
                </a:schemeClr>
              </a:glo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1745513" y="2233632"/>
              <a:ext cx="32074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5. Socio-political exclusion</a:t>
              </a:r>
              <a:endPara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096" y="3411271"/>
            <a:ext cx="3345996" cy="2447023"/>
            <a:chOff x="10096" y="3411271"/>
            <a:chExt cx="3345996" cy="2447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9140" b="100000" l="1107" r="97048">
                          <a14:foregroundMark x1="17343" y1="73656" x2="54613" y2="84946"/>
                          <a14:foregroundMark x1="24723" y1="58602" x2="53137" y2="72581"/>
                          <a14:foregroundMark x1="71587" y1="86559" x2="83395" y2="63441"/>
                          <a14:foregroundMark x1="70849" y1="61828" x2="72325" y2="77419"/>
                          <a14:foregroundMark x1="18819" y1="60753" x2="14760" y2="79570"/>
                          <a14:foregroundMark x1="91513" y1="75806" x2="91144" y2="81720"/>
                          <a14:foregroundMark x1="84133" y1="94086" x2="94096" y2="973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6" y="3411271"/>
              <a:ext cx="3228966" cy="2216191"/>
            </a:xfrm>
            <a:prstGeom prst="rect">
              <a:avLst/>
            </a:prstGeom>
            <a:effectLst>
              <a:glow rad="342900">
                <a:schemeClr val="bg1">
                  <a:alpha val="41000"/>
                </a:schemeClr>
              </a:glo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85514" y="5396629"/>
              <a:ext cx="32705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6. Long Value Chain</a:t>
              </a:r>
              <a:endPara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401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240" cy="430887"/>
          </a:xfrm>
        </p:spPr>
        <p:txBody>
          <a:bodyPr/>
          <a:lstStyle/>
          <a:p>
            <a:pPr algn="ctr"/>
            <a:r>
              <a:rPr lang="en-US" sz="2800" b="1" dirty="0" smtClean="0"/>
              <a:t>Our Individual Learnings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0034" y="785794"/>
            <a:ext cx="8229600" cy="5857892"/>
          </a:xfrm>
          <a:prstGeom prst="rect">
            <a:avLst/>
          </a:prstGeo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200" kern="1200" spc="-1" dirty="0" smtClean="0">
                <a:solidFill>
                  <a:srgbClr val="000000"/>
                </a:solidFill>
                <a:latin typeface="Bookman Old Style" pitchFamily="18" charset="0"/>
                <a:ea typeface="+mn-ea"/>
                <a:cs typeface="+mn-cs"/>
              </a:rPr>
              <a:t> </a:t>
            </a:r>
            <a:r>
              <a:rPr lang="en-US" kern="1200" spc="-1" dirty="0" smtClean="0">
                <a:solidFill>
                  <a:srgbClr val="000000"/>
                </a:solidFill>
                <a:latin typeface="Bookman Old Style" pitchFamily="18" charset="0"/>
                <a:ea typeface="+mn-ea"/>
                <a:cs typeface="+mn-cs"/>
              </a:rPr>
              <a:t>Sustainable </a:t>
            </a:r>
            <a:r>
              <a:rPr lang="en-US" kern="1200" spc="-1" dirty="0">
                <a:solidFill>
                  <a:srgbClr val="000000"/>
                </a:solidFill>
                <a:latin typeface="Bookman Old Style" pitchFamily="18" charset="0"/>
                <a:ea typeface="+mn-ea"/>
                <a:cs typeface="+mn-cs"/>
              </a:rPr>
              <a:t>management of community landscape (Ecosystem services, community livelihood and well being and biodiversity conservation</a:t>
            </a:r>
            <a:r>
              <a:rPr lang="en-US" dirty="0" smtClean="0"/>
              <a:t>.-- </a:t>
            </a:r>
            <a:r>
              <a:rPr lang="en-GB" b="0" i="1" strike="noStrike" spc="-1" dirty="0" err="1" smtClean="0">
                <a:solidFill>
                  <a:srgbClr val="000000"/>
                </a:solidFill>
                <a:latin typeface="Times New Roman"/>
              </a:rPr>
              <a:t>Ghanshyam</a:t>
            </a:r>
            <a:r>
              <a:rPr lang="en-GB" b="0" i="1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b="0" i="1" strike="noStrike" spc="-1" dirty="0" err="1" smtClean="0">
                <a:solidFill>
                  <a:srgbClr val="000000"/>
                </a:solidFill>
                <a:latin typeface="Times New Roman"/>
              </a:rPr>
              <a:t>Pande</a:t>
            </a:r>
            <a:endParaRPr lang="en-US" i="1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kern="1200" spc="-1" dirty="0">
                <a:solidFill>
                  <a:srgbClr val="000000"/>
                </a:solidFill>
                <a:latin typeface="Bookman Old Style" pitchFamily="18" charset="0"/>
                <a:ea typeface="+mn-ea"/>
                <a:cs typeface="+mn-cs"/>
              </a:rPr>
              <a:t>The course has given me exposure on problems around the world and we are all in together. </a:t>
            </a:r>
            <a:r>
              <a:rPr lang="en-US" sz="2200" kern="1200" spc="-1" dirty="0">
                <a:solidFill>
                  <a:srgbClr val="000000"/>
                </a:solidFill>
                <a:latin typeface="Bookman Old Style" pitchFamily="18" charset="0"/>
                <a:ea typeface="+mn-ea"/>
                <a:cs typeface="+mn-cs"/>
              </a:rPr>
              <a:t>-</a:t>
            </a:r>
            <a:r>
              <a:rPr lang="en-US" i="1" spc="-1" dirty="0" err="1">
                <a:solidFill>
                  <a:srgbClr val="000000"/>
                </a:solidFill>
                <a:latin typeface="Times New Roman"/>
              </a:rPr>
              <a:t>Sonam</a:t>
            </a:r>
            <a:r>
              <a:rPr lang="en-US" i="1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i="1" spc="-1" dirty="0" err="1" smtClean="0">
                <a:solidFill>
                  <a:srgbClr val="000000"/>
                </a:solidFill>
                <a:latin typeface="Times New Roman"/>
              </a:rPr>
              <a:t>Tashi</a:t>
            </a:r>
            <a:endParaRPr lang="en-US" i="1" spc="-1" dirty="0" smtClean="0">
              <a:solidFill>
                <a:srgbClr val="000000"/>
              </a:solidFill>
              <a:latin typeface="Times New Roman"/>
            </a:endParaRPr>
          </a:p>
          <a:p>
            <a:pPr>
              <a:buFont typeface="Arial" pitchFamily="34" charset="0"/>
              <a:buChar char="•"/>
            </a:pPr>
            <a:endParaRPr lang="en-US" i="1" spc="-1" dirty="0">
              <a:solidFill>
                <a:srgbClr val="000000"/>
              </a:solidFill>
              <a:latin typeface="Times New Roman"/>
            </a:endParaRPr>
          </a:p>
          <a:p>
            <a:pPr>
              <a:buFont typeface="Arial" pitchFamily="34" charset="0"/>
              <a:buChar char="•"/>
            </a:pPr>
            <a:r>
              <a:rPr lang="en-US" kern="1200" spc="-1" dirty="0">
                <a:solidFill>
                  <a:srgbClr val="000000"/>
                </a:solidFill>
                <a:latin typeface="Bookman Old Style" pitchFamily="18" charset="0"/>
                <a:ea typeface="+mn-ea"/>
                <a:cs typeface="+mn-cs"/>
              </a:rPr>
              <a:t>The course helped us to better understand about all 13 Mountain partner countries- </a:t>
            </a:r>
            <a:r>
              <a:rPr lang="en-US" i="1" spc="-1" dirty="0" err="1">
                <a:solidFill>
                  <a:srgbClr val="000000"/>
                </a:solidFill>
                <a:latin typeface="Times New Roman"/>
              </a:rPr>
              <a:t>Mabari</a:t>
            </a:r>
            <a:r>
              <a:rPr lang="en-US" i="1" spc="-1" dirty="0">
                <a:solidFill>
                  <a:srgbClr val="000000"/>
                </a:solidFill>
                <a:latin typeface="Times New Roman"/>
              </a:rPr>
              <a:t> </a:t>
            </a:r>
            <a:endParaRPr lang="en-US" sz="2200" i="1" kern="1200" spc="-1" dirty="0">
              <a:solidFill>
                <a:srgbClr val="000000"/>
              </a:solidFill>
              <a:latin typeface="Bookman Old Style" pitchFamily="18" charset="0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en-US" sz="2200" i="1" kern="1200" spc="-1" dirty="0" smtClean="0">
              <a:solidFill>
                <a:srgbClr val="000000"/>
              </a:solidFill>
              <a:latin typeface="Bookman Old Style" pitchFamily="18" charset="0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kern="1200" spc="-1" dirty="0">
                <a:solidFill>
                  <a:srgbClr val="000000"/>
                </a:solidFill>
                <a:latin typeface="Bookman Old Style" pitchFamily="18" charset="0"/>
                <a:ea typeface="+mn-ea"/>
                <a:cs typeface="+mn-cs"/>
              </a:rPr>
              <a:t>Vulnerable global mountain, Impacts of climate change on vulnerable mountain, Adaptation strategies to combat impact of climate change there, Future resilience approaches </a:t>
            </a:r>
            <a:r>
              <a:rPr lang="en-US" sz="2200" kern="1200" spc="-1" dirty="0">
                <a:solidFill>
                  <a:srgbClr val="000000"/>
                </a:solidFill>
                <a:latin typeface="Bookman Old Style" pitchFamily="18" charset="0"/>
                <a:ea typeface="+mn-ea"/>
                <a:cs typeface="+mn-cs"/>
              </a:rPr>
              <a:t>- </a:t>
            </a:r>
            <a:r>
              <a:rPr lang="en-US" i="1" spc="-1" dirty="0" err="1">
                <a:solidFill>
                  <a:srgbClr val="000000"/>
                </a:solidFill>
                <a:latin typeface="Times New Roman"/>
              </a:rPr>
              <a:t>Badri</a:t>
            </a:r>
            <a:r>
              <a:rPr lang="en-US" i="1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i="1" spc="-1" dirty="0" err="1" smtClean="0">
                <a:solidFill>
                  <a:srgbClr val="000000"/>
                </a:solidFill>
                <a:latin typeface="Times New Roman"/>
              </a:rPr>
              <a:t>Baral</a:t>
            </a:r>
            <a:endParaRPr lang="en-US" i="1" spc="-1" dirty="0" smtClean="0">
              <a:solidFill>
                <a:srgbClr val="000000"/>
              </a:solidFill>
              <a:latin typeface="Times New Roman"/>
            </a:endParaRPr>
          </a:p>
          <a:p>
            <a:pPr>
              <a:buFont typeface="Arial" pitchFamily="34" charset="0"/>
              <a:buChar char="•"/>
            </a:pPr>
            <a:endParaRPr lang="en-US" i="1" spc="-1" dirty="0">
              <a:solidFill>
                <a:srgbClr val="000000"/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pc="-1" dirty="0" smtClean="0">
                <a:solidFill>
                  <a:srgbClr val="000000"/>
                </a:solidFill>
                <a:latin typeface="Bookman Old Style" pitchFamily="18" charset="0"/>
              </a:rPr>
              <a:t>Strengthening community resilience to climate change through different technologies and management systems that are applied differently through-out the world – </a:t>
            </a:r>
            <a:r>
              <a:rPr lang="en-US" i="1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Alejandra </a:t>
            </a:r>
            <a:r>
              <a:rPr lang="en-US" i="1" spc="-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Huaman</a:t>
            </a:r>
            <a:r>
              <a:rPr lang="en-US" i="1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n-US" spc="-1" dirty="0">
              <a:solidFill>
                <a:srgbClr val="000000"/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pc="-1" dirty="0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Generate more opportunities and involvement for women as mountain-specialists </a:t>
            </a:r>
            <a:r>
              <a:rPr lang="en-US" spc="-1" dirty="0" smtClean="0">
                <a:solidFill>
                  <a:srgbClr val="000000"/>
                </a:solidFill>
                <a:latin typeface="Bookman Old Style" pitchFamily="18" charset="0"/>
              </a:rPr>
              <a:t>–</a:t>
            </a:r>
            <a:r>
              <a:rPr lang="en-US" i="1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Yumi</a:t>
            </a:r>
            <a:r>
              <a:rPr lang="en-US" i="1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Matsuno</a:t>
            </a:r>
            <a:r>
              <a:rPr lang="en-US" i="1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endParaRPr lang="en-US" i="1" spc="-1" dirty="0">
              <a:solidFill>
                <a:srgbClr val="000000"/>
              </a:solidFill>
              <a:latin typeface="Times New Roman"/>
            </a:endParaRPr>
          </a:p>
          <a:p>
            <a:pPr>
              <a:buFont typeface="Arial" pitchFamily="34" charset="0"/>
              <a:buChar char="•"/>
            </a:pPr>
            <a:endParaRPr lang="en-US" i="1" spc="-1" dirty="0">
              <a:solidFill>
                <a:srgbClr val="000000"/>
              </a:solidFill>
              <a:latin typeface="Times New Roman"/>
            </a:endParaRPr>
          </a:p>
          <a:p>
            <a:pPr lvl="4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99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Acknowledgements </a:t>
            </a:r>
          </a:p>
        </p:txBody>
      </p:sp>
      <p:pic>
        <p:nvPicPr>
          <p:cNvPr id="180" name="Content Placeholder 3"/>
          <p:cNvPicPr/>
          <p:nvPr/>
        </p:nvPicPr>
        <p:blipFill>
          <a:blip r:embed="rId2"/>
          <a:stretch/>
        </p:blipFill>
        <p:spPr>
          <a:xfrm>
            <a:off x="609480" y="1417680"/>
            <a:ext cx="2392200" cy="965880"/>
          </a:xfrm>
          <a:prstGeom prst="rect">
            <a:avLst/>
          </a:prstGeom>
          <a:ln>
            <a:noFill/>
          </a:ln>
        </p:spPr>
      </p:pic>
      <p:pic>
        <p:nvPicPr>
          <p:cNvPr id="181" name="Picture 4"/>
          <p:cNvPicPr/>
          <p:nvPr/>
        </p:nvPicPr>
        <p:blipFill>
          <a:blip r:embed="rId3" cstate="print"/>
          <a:srcRect l="11616" t="23944" r="11183" b="59076"/>
          <a:stretch/>
        </p:blipFill>
        <p:spPr>
          <a:xfrm>
            <a:off x="3657600" y="1645200"/>
            <a:ext cx="4128120" cy="510840"/>
          </a:xfrm>
          <a:prstGeom prst="rect">
            <a:avLst/>
          </a:prstGeom>
          <a:ln>
            <a:noFill/>
          </a:ln>
        </p:spPr>
      </p:pic>
      <p:sp>
        <p:nvSpPr>
          <p:cNvPr id="182" name="CustomShape 2"/>
          <p:cNvSpPr/>
          <p:nvPr/>
        </p:nvSpPr>
        <p:spPr>
          <a:xfrm>
            <a:off x="884880" y="2188800"/>
            <a:ext cx="70556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en-GB" sz="1800" b="1" strike="noStrike" spc="-1">
                <a:solidFill>
                  <a:srgbClr val="000000"/>
                </a:solidFill>
                <a:latin typeface="Calibri"/>
              </a:rPr>
              <a:t>University of Turin and the University of Tuscia under the patronage of the Italian Ministry of Foreign Affairs. 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  <p:pic>
        <p:nvPicPr>
          <p:cNvPr id="183" name="Picture 6"/>
          <p:cNvPicPr/>
          <p:nvPr/>
        </p:nvPicPr>
        <p:blipFill>
          <a:blip r:embed="rId4"/>
          <a:srcRect l="15969" t="45104" r="20170" b="-352"/>
          <a:stretch/>
        </p:blipFill>
        <p:spPr>
          <a:xfrm>
            <a:off x="1371600" y="3180600"/>
            <a:ext cx="6234480" cy="3279600"/>
          </a:xfrm>
          <a:prstGeom prst="rect">
            <a:avLst/>
          </a:prstGeom>
          <a:ln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3"/>
          <p:cNvPicPr/>
          <p:nvPr/>
        </p:nvPicPr>
        <p:blipFill>
          <a:blip r:embed="rId2"/>
          <a:stretch/>
        </p:blipFill>
        <p:spPr>
          <a:xfrm>
            <a:off x="0" y="36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83388" y="1232936"/>
            <a:ext cx="7776864" cy="5220400"/>
          </a:xfrm>
          <a:prstGeom prst="rect">
            <a:avLst/>
          </a:prstGeom>
          <a:solidFill>
            <a:srgbClr val="FFFFFF">
              <a:alpha val="56078"/>
            </a:srgbClr>
          </a:solidFill>
          <a:ln>
            <a:solidFill>
              <a:schemeClr val="bg1"/>
            </a:solidFill>
          </a:ln>
          <a:effectLst>
            <a:glow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25450" prst="convex"/>
            <a:bevelB w="381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47664" y="1232936"/>
            <a:ext cx="6552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 err="1" smtClean="0">
                <a:latin typeface="+mj-lt"/>
              </a:rPr>
              <a:t>Ghanshyam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Panday</a:t>
            </a:r>
            <a:r>
              <a:rPr lang="en-US" b="1" dirty="0" smtClean="0">
                <a:latin typeface="+mj-lt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j-lt"/>
              </a:rPr>
              <a:t>Group </a:t>
            </a:r>
            <a:r>
              <a:rPr lang="en-US" dirty="0" smtClean="0">
                <a:latin typeface="+mj-lt"/>
              </a:rPr>
              <a:t>Composition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Introduction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Out migration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Natural Hazards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Land </a:t>
            </a:r>
            <a:r>
              <a:rPr lang="en-US" dirty="0" smtClean="0">
                <a:latin typeface="+mj-lt"/>
              </a:rPr>
              <a:t>fragmentations</a:t>
            </a:r>
          </a:p>
          <a:p>
            <a:pPr marL="342900" indent="-342900">
              <a:buFont typeface="+mj-lt"/>
              <a:buAutoNum type="arabicPeriod"/>
            </a:pPr>
            <a:r>
              <a:rPr lang="en-GB" spc="-1" smtClean="0">
                <a:solidFill>
                  <a:srgbClr val="000000"/>
                </a:solidFill>
              </a:rPr>
              <a:t> </a:t>
            </a:r>
            <a:r>
              <a:rPr lang="en-GB" spc="-1" dirty="0" smtClean="0">
                <a:solidFill>
                  <a:srgbClr val="000000"/>
                </a:solidFill>
              </a:rPr>
              <a:t>Acknowledgement </a:t>
            </a:r>
            <a:endParaRPr lang="en-US" dirty="0" smtClean="0"/>
          </a:p>
          <a:p>
            <a:pPr marL="342900" indent="-342900"/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r>
              <a:rPr lang="en-GB" b="1" spc="-1" dirty="0">
                <a:solidFill>
                  <a:srgbClr val="000000"/>
                </a:solidFill>
                <a:latin typeface="+mj-lt"/>
              </a:rPr>
              <a:t>Alejandra </a:t>
            </a:r>
            <a:r>
              <a:rPr lang="en-GB" b="1" spc="-1" dirty="0" err="1" smtClean="0">
                <a:solidFill>
                  <a:srgbClr val="000000"/>
                </a:solidFill>
                <a:latin typeface="+mj-lt"/>
              </a:rPr>
              <a:t>Huaman</a:t>
            </a:r>
            <a:endParaRPr lang="en-GB" b="1" spc="-1" dirty="0" smtClean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Weak </a:t>
            </a:r>
            <a:r>
              <a:rPr lang="en-US" dirty="0" smtClean="0"/>
              <a:t>Resource Management </a:t>
            </a:r>
          </a:p>
          <a:p>
            <a:pPr marL="342900" indent="-342900">
              <a:buFont typeface="+mj-lt"/>
              <a:buAutoNum type="arabicPeriod"/>
            </a:pPr>
            <a:r>
              <a:rPr lang="en-GB" spc="-1" dirty="0" smtClean="0">
                <a:solidFill>
                  <a:srgbClr val="000000"/>
                </a:solidFill>
                <a:latin typeface="+mj-lt"/>
              </a:rPr>
              <a:t>Socio-economic </a:t>
            </a:r>
            <a:r>
              <a:rPr lang="en-GB" spc="-1" dirty="0" smtClean="0">
                <a:solidFill>
                  <a:srgbClr val="000000"/>
                </a:solidFill>
                <a:latin typeface="+mj-lt"/>
              </a:rPr>
              <a:t>and political Exclusion </a:t>
            </a:r>
            <a:endParaRPr lang="en-GB" spc="-1" dirty="0" smtClean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pc="-1" dirty="0" smtClean="0">
                <a:solidFill>
                  <a:srgbClr val="000000"/>
                </a:solidFill>
                <a:latin typeface="+mj-lt"/>
              </a:rPr>
              <a:t>Long </a:t>
            </a:r>
            <a:r>
              <a:rPr lang="en-GB" spc="-1" dirty="0" smtClean="0">
                <a:solidFill>
                  <a:srgbClr val="000000"/>
                </a:solidFill>
                <a:latin typeface="+mj-lt"/>
              </a:rPr>
              <a:t>Value Chain </a:t>
            </a:r>
            <a:endParaRPr lang="en-GB" spc="-1" dirty="0" smtClean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pc="-1" dirty="0" smtClean="0">
                <a:solidFill>
                  <a:srgbClr val="000000"/>
                </a:solidFill>
                <a:latin typeface="+mj-lt"/>
              </a:rPr>
              <a:t>Our </a:t>
            </a:r>
            <a:r>
              <a:rPr lang="en-GB" spc="-1" dirty="0" smtClean="0">
                <a:solidFill>
                  <a:srgbClr val="000000"/>
                </a:solidFill>
                <a:latin typeface="+mj-lt"/>
              </a:rPr>
              <a:t>Individual learnings </a:t>
            </a:r>
          </a:p>
          <a:p>
            <a:r>
              <a:rPr lang="en-US" dirty="0">
                <a:latin typeface="+mj-lt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5852" y="714356"/>
            <a:ext cx="65527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OUTLINE OF PRESENTATION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4457696" y="214290"/>
            <a:ext cx="4686304" cy="563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pc="-1" dirty="0" smtClean="0">
                <a:solidFill>
                  <a:srgbClr val="000000"/>
                </a:solidFill>
                <a:latin typeface="Calibri"/>
              </a:rPr>
              <a:t>Take back solutions </a:t>
            </a:r>
            <a:endParaRPr lang="en-US" sz="36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443871" y="777330"/>
            <a:ext cx="4038120" cy="5135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n-US" sz="2200" b="0" strike="noStrike" spc="-1" dirty="0">
                <a:solidFill>
                  <a:srgbClr val="000000"/>
                </a:solidFill>
                <a:latin typeface="Bookman Old Style" pitchFamily="18" charset="0"/>
              </a:rPr>
              <a:t>Out migration- Younger generations prefer to migrate for better opportunities and public services (jobs, education, health, transportation), while elder generations </a:t>
            </a:r>
            <a:r>
              <a:rPr lang="en-US" sz="2200" b="0" strike="noStrike" spc="-1" dirty="0" smtClean="0">
                <a:solidFill>
                  <a:srgbClr val="000000"/>
                </a:solidFill>
                <a:latin typeface="Bookman Old Style" pitchFamily="18" charset="0"/>
              </a:rPr>
              <a:t>remain in </a:t>
            </a:r>
            <a:r>
              <a:rPr lang="en-US" sz="2200" b="0" strike="noStrike" spc="-1" dirty="0">
                <a:solidFill>
                  <a:srgbClr val="000000"/>
                </a:solidFill>
                <a:latin typeface="Bookman Old Style" pitchFamily="18" charset="0"/>
              </a:rPr>
              <a:t>mountains, specially women.</a:t>
            </a:r>
          </a:p>
        </p:txBody>
      </p:sp>
      <p:sp>
        <p:nvSpPr>
          <p:cNvPr id="153" name="TextShape 3"/>
          <p:cNvSpPr txBox="1"/>
          <p:nvPr/>
        </p:nvSpPr>
        <p:spPr>
          <a:xfrm>
            <a:off x="4357686" y="714356"/>
            <a:ext cx="4786314" cy="5135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</a:pPr>
            <a:r>
              <a:rPr lang="en-US" sz="2400" spc="-1" dirty="0" smtClean="0">
                <a:solidFill>
                  <a:srgbClr val="000000"/>
                </a:solidFill>
                <a:latin typeface="Calibri"/>
              </a:rPr>
              <a:t>     Improve community livelihoods:</a:t>
            </a:r>
            <a:endParaRPr lang="en-US" sz="24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800280" lvl="1" indent="-342720"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smtClean="0">
                <a:solidFill>
                  <a:srgbClr val="000000"/>
                </a:solidFill>
                <a:latin typeface="Calibri"/>
              </a:rPr>
              <a:t>Sustainable 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Tourism Policy with Low volume, high impact concept as being done in Bhutan</a:t>
            </a:r>
          </a:p>
          <a:p>
            <a:pPr marL="800280" lvl="1" indent="-342720"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Create your own niche with high valued product like the wine production in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Cembra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Valley </a:t>
            </a: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4" name="Picture 153"/>
          <p:cNvPicPr/>
          <p:nvPr/>
        </p:nvPicPr>
        <p:blipFill>
          <a:blip r:embed="rId2"/>
          <a:stretch/>
        </p:blipFill>
        <p:spPr>
          <a:xfrm>
            <a:off x="642910" y="3857628"/>
            <a:ext cx="3142710" cy="2499320"/>
          </a:xfrm>
          <a:prstGeom prst="rect">
            <a:avLst/>
          </a:prstGeom>
          <a:ln>
            <a:noFill/>
          </a:ln>
        </p:spPr>
      </p:pic>
      <p:sp>
        <p:nvSpPr>
          <p:cNvPr id="155" name="TextShape 4"/>
          <p:cNvSpPr txBox="1"/>
          <p:nvPr/>
        </p:nvSpPr>
        <p:spPr>
          <a:xfrm>
            <a:off x="428596" y="3929066"/>
            <a:ext cx="5652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GB" sz="1200" b="1" strike="noStrike" spc="-1" dirty="0">
                <a:latin typeface="Arial"/>
              </a:rPr>
              <a:t>% Households lead by elders in rural areas in Peru</a:t>
            </a:r>
            <a:r>
              <a:rPr lang="en-GB" sz="1800" b="0" strike="noStrike" spc="-1" dirty="0">
                <a:latin typeface="Arial"/>
              </a:rPr>
              <a:t> </a:t>
            </a:r>
          </a:p>
        </p:txBody>
      </p:sp>
      <p:sp>
        <p:nvSpPr>
          <p:cNvPr id="156" name="TextShape 5"/>
          <p:cNvSpPr txBox="1"/>
          <p:nvPr/>
        </p:nvSpPr>
        <p:spPr>
          <a:xfrm>
            <a:off x="1071538" y="6444000"/>
            <a:ext cx="3445742" cy="414044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en-GB" sz="1200" b="0" strike="noStrike" spc="-1" dirty="0">
                <a:latin typeface="Arial"/>
              </a:rPr>
              <a:t>Total    </a:t>
            </a:r>
            <a:r>
              <a:rPr lang="en-GB" sz="1200" b="0" strike="noStrike" spc="-1" dirty="0" smtClean="0">
                <a:latin typeface="Arial"/>
              </a:rPr>
              <a:t>              </a:t>
            </a:r>
            <a:r>
              <a:rPr lang="en-GB" sz="1200" b="0" strike="noStrike" spc="-1" dirty="0">
                <a:latin typeface="Arial"/>
              </a:rPr>
              <a:t>Men    </a:t>
            </a:r>
            <a:r>
              <a:rPr lang="en-GB" sz="1200" b="0" strike="noStrike" spc="-1" dirty="0" smtClean="0">
                <a:latin typeface="Arial"/>
              </a:rPr>
              <a:t>        Women</a:t>
            </a:r>
            <a:endParaRPr lang="en-GB" sz="1200" b="0" strike="noStrike" spc="-1" dirty="0">
              <a:latin typeface="Arial"/>
            </a:endParaRPr>
          </a:p>
          <a:p>
            <a:r>
              <a:rPr lang="en-GB" sz="900" b="0" strike="noStrike" spc="-1" dirty="0">
                <a:latin typeface="Arial"/>
              </a:rPr>
              <a:t>Source: INEI 2018</a:t>
            </a:r>
          </a:p>
        </p:txBody>
      </p:sp>
      <p:pic>
        <p:nvPicPr>
          <p:cNvPr id="9" name="Picture 8" descr="IMG-20190716-WA0012.jpg"/>
          <p:cNvPicPr>
            <a:picLocks noChangeAspect="1"/>
          </p:cNvPicPr>
          <p:nvPr/>
        </p:nvPicPr>
        <p:blipFill>
          <a:blip r:embed="rId3"/>
          <a:srcRect r="9524"/>
          <a:stretch>
            <a:fillRect/>
          </a:stretch>
        </p:blipFill>
        <p:spPr>
          <a:xfrm>
            <a:off x="5143504" y="4500570"/>
            <a:ext cx="3425622" cy="1893107"/>
          </a:xfrm>
          <a:prstGeom prst="rect">
            <a:avLst/>
          </a:prstGeom>
        </p:spPr>
      </p:pic>
      <p:sp>
        <p:nvSpPr>
          <p:cNvPr id="11" name="TextShape 1"/>
          <p:cNvSpPr txBox="1"/>
          <p:nvPr/>
        </p:nvSpPr>
        <p:spPr>
          <a:xfrm>
            <a:off x="714348" y="142852"/>
            <a:ext cx="3686172" cy="563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3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4400" b="1" spc="-1" dirty="0" smtClean="0">
                <a:solidFill>
                  <a:srgbClr val="000000"/>
                </a:solidFill>
                <a:latin typeface="Calibri"/>
              </a:rPr>
              <a:t>Challenges </a:t>
            </a:r>
            <a:endParaRPr lang="en-US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Curved Right Arrow 9"/>
          <p:cNvSpPr/>
          <p:nvPr/>
        </p:nvSpPr>
        <p:spPr>
          <a:xfrm rot="2381271">
            <a:off x="3968911" y="736827"/>
            <a:ext cx="1066800" cy="3239194"/>
          </a:xfrm>
          <a:prstGeom prst="curvedRightArrow">
            <a:avLst/>
          </a:prstGeom>
          <a:noFill/>
          <a:ln>
            <a:solidFill>
              <a:schemeClr val="bg1"/>
            </a:solidFill>
          </a:ln>
          <a:effectLst>
            <a:glow rad="482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OUT- Migration</a:t>
            </a:r>
            <a:endParaRPr lang="en-US" sz="2800" b="1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2628024.jpg"/>
          <p:cNvPicPr>
            <a:picLocks noChangeAspect="1"/>
          </p:cNvPicPr>
          <p:nvPr/>
        </p:nvPicPr>
        <p:blipFill>
          <a:blip r:embed="rId2"/>
          <a:srcRect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ap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000372"/>
            <a:ext cx="4143372" cy="3500462"/>
          </a:xfrm>
          <a:prstGeom prst="rect">
            <a:avLst/>
          </a:prstGeom>
        </p:spPr>
      </p:pic>
      <p:pic>
        <p:nvPicPr>
          <p:cNvPr id="4" name="Picture 3" descr="72628024.jpg"/>
          <p:cNvPicPr>
            <a:picLocks noChangeAspect="1"/>
          </p:cNvPicPr>
          <p:nvPr/>
        </p:nvPicPr>
        <p:blipFill>
          <a:blip r:embed="rId2"/>
          <a:srcRect l="53802" t="27213" r="1667" b="31771"/>
          <a:stretch>
            <a:fillRect/>
          </a:stretch>
        </p:blipFill>
        <p:spPr>
          <a:xfrm>
            <a:off x="5072066" y="0"/>
            <a:ext cx="4071934" cy="3000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592933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Butanes tourism policy</a:t>
            </a:r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2"/>
          <p:cNvSpPr txBox="1"/>
          <p:nvPr/>
        </p:nvSpPr>
        <p:spPr>
          <a:xfrm>
            <a:off x="571472" y="1142984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n-US" sz="2200" spc="-1" dirty="0">
                <a:solidFill>
                  <a:srgbClr val="000000"/>
                </a:solidFill>
                <a:latin typeface="Bookman Old Style" pitchFamily="18" charset="0"/>
              </a:rPr>
              <a:t>Natural Hazards- Landslides, GLOF, Droughts and Earthquakes </a:t>
            </a:r>
          </a:p>
        </p:txBody>
      </p:sp>
      <p:pic>
        <p:nvPicPr>
          <p:cNvPr id="160" name="Picture 4"/>
          <p:cNvPicPr/>
          <p:nvPr/>
        </p:nvPicPr>
        <p:blipFill>
          <a:blip r:embed="rId2"/>
          <a:stretch/>
        </p:blipFill>
        <p:spPr>
          <a:xfrm>
            <a:off x="5143504" y="3143248"/>
            <a:ext cx="3504960" cy="1828440"/>
          </a:xfrm>
          <a:prstGeom prst="rect">
            <a:avLst/>
          </a:prstGeom>
          <a:ln>
            <a:noFill/>
          </a:ln>
        </p:spPr>
      </p:pic>
      <p:pic>
        <p:nvPicPr>
          <p:cNvPr id="161" name="Picture 5"/>
          <p:cNvPicPr/>
          <p:nvPr/>
        </p:nvPicPr>
        <p:blipFill>
          <a:blip r:embed="rId3" cstate="print"/>
          <a:stretch/>
        </p:blipFill>
        <p:spPr>
          <a:xfrm>
            <a:off x="428596" y="2714620"/>
            <a:ext cx="4214842" cy="3071834"/>
          </a:xfrm>
          <a:prstGeom prst="rect">
            <a:avLst/>
          </a:prstGeom>
          <a:ln>
            <a:noFill/>
          </a:ln>
        </p:spPr>
      </p:pic>
      <p:sp>
        <p:nvSpPr>
          <p:cNvPr id="7" name="TextShape 1"/>
          <p:cNvSpPr txBox="1"/>
          <p:nvPr/>
        </p:nvSpPr>
        <p:spPr>
          <a:xfrm>
            <a:off x="642910" y="285728"/>
            <a:ext cx="3686172" cy="563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3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4400" b="1" spc="-1" dirty="0" smtClean="0">
                <a:solidFill>
                  <a:srgbClr val="000000"/>
                </a:solidFill>
                <a:latin typeface="Calibri"/>
              </a:rPr>
              <a:t>Challenges </a:t>
            </a:r>
            <a:endParaRPr lang="en-US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Shape 1"/>
          <p:cNvSpPr txBox="1"/>
          <p:nvPr/>
        </p:nvSpPr>
        <p:spPr>
          <a:xfrm>
            <a:off x="4929190" y="285728"/>
            <a:ext cx="3686172" cy="563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60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4400" b="1" spc="-1" dirty="0" smtClean="0">
                <a:solidFill>
                  <a:srgbClr val="000000"/>
                </a:solidFill>
                <a:latin typeface="Calibri"/>
              </a:rPr>
              <a:t>Take back solutions </a:t>
            </a:r>
            <a:endParaRPr lang="en-US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1071546"/>
            <a:ext cx="35719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61"/>
              </a:spcBef>
            </a:pPr>
            <a:r>
              <a:rPr lang="en-IN" sz="2200" spc="-1" dirty="0">
                <a:solidFill>
                  <a:srgbClr val="000000"/>
                </a:solidFill>
                <a:latin typeface="Bookman Old Style" pitchFamily="18" charset="0"/>
              </a:rPr>
              <a:t>Natural protection of rivers and lakes with Bio diversity rather then channelizing with concrete infrastructure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868" y="5857892"/>
            <a:ext cx="642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i="1" dirty="0" smtClean="0"/>
              <a:t>Disaster risk= </a:t>
            </a:r>
            <a:r>
              <a:rPr lang="en-IN" b="1" i="1" u="sng" dirty="0" smtClean="0"/>
              <a:t>Hazard X Vulnerability X Exposure</a:t>
            </a:r>
          </a:p>
          <a:p>
            <a:r>
              <a:rPr lang="en-IN" b="1" i="1" dirty="0"/>
              <a:t> </a:t>
            </a:r>
            <a:r>
              <a:rPr lang="en-IN" b="1" i="1" dirty="0" smtClean="0"/>
              <a:t>                                         Capacity</a:t>
            </a:r>
            <a:endParaRPr lang="en-IN" b="1" i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3374341" y="127408"/>
            <a:ext cx="2061754" cy="1442720"/>
            <a:chOff x="5943600" y="-152400"/>
            <a:chExt cx="2061754" cy="144272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-152400"/>
              <a:ext cx="1909482" cy="1442720"/>
            </a:xfrm>
            <a:prstGeom prst="rect">
              <a:avLst/>
            </a:prstGeom>
            <a:effectLst>
              <a:glow rad="482600">
                <a:schemeClr val="tx2">
                  <a:alpha val="40000"/>
                </a:schemeClr>
              </a:glo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6400799" y="533400"/>
              <a:ext cx="16045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2. Hazards</a:t>
              </a:r>
              <a:endParaRPr lang="en-US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2"/>
          <p:cNvSpPr txBox="1"/>
          <p:nvPr/>
        </p:nvSpPr>
        <p:spPr>
          <a:xfrm>
            <a:off x="457200" y="2388104"/>
            <a:ext cx="4038120" cy="373765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indent="-342720"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spc="-1" dirty="0">
                <a:solidFill>
                  <a:srgbClr val="000000"/>
                </a:solidFill>
                <a:latin typeface="Bookman Old Style" pitchFamily="18" charset="0"/>
              </a:rPr>
              <a:t>Land fragmentation  </a:t>
            </a:r>
          </a:p>
        </p:txBody>
      </p:sp>
      <p:sp>
        <p:nvSpPr>
          <p:cNvPr id="164" name="TextShape 3"/>
          <p:cNvSpPr txBox="1"/>
          <p:nvPr/>
        </p:nvSpPr>
        <p:spPr>
          <a:xfrm>
            <a:off x="4836960" y="2428868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spc="-1" dirty="0">
                <a:solidFill>
                  <a:srgbClr val="000000"/>
                </a:solidFill>
                <a:latin typeface="Bookman Old Style" pitchFamily="18" charset="0"/>
              </a:rPr>
              <a:t>Stimulate the formation of small to medium associations to increase the access to more and better quality land (</a:t>
            </a:r>
            <a:r>
              <a:rPr lang="en-US" sz="2200" spc="-1" dirty="0" err="1">
                <a:solidFill>
                  <a:srgbClr val="000000"/>
                </a:solidFill>
                <a:latin typeface="Bookman Old Style" pitchFamily="18" charset="0"/>
              </a:rPr>
              <a:t>Damonte</a:t>
            </a:r>
            <a:r>
              <a:rPr lang="en-US" sz="2200" spc="-1" dirty="0">
                <a:solidFill>
                  <a:srgbClr val="000000"/>
                </a:solidFill>
                <a:latin typeface="Bookman Old Style" pitchFamily="18" charset="0"/>
              </a:rPr>
              <a:t>, </a:t>
            </a:r>
            <a:r>
              <a:rPr lang="en-US" sz="2200" spc="-1" dirty="0" err="1">
                <a:solidFill>
                  <a:srgbClr val="000000"/>
                </a:solidFill>
                <a:latin typeface="Bookman Old Style" pitchFamily="18" charset="0"/>
              </a:rPr>
              <a:t>Glave</a:t>
            </a:r>
            <a:r>
              <a:rPr lang="en-US" sz="2200" spc="-1" dirty="0">
                <a:solidFill>
                  <a:srgbClr val="000000"/>
                </a:solidFill>
                <a:latin typeface="Bookman Old Style" pitchFamily="18" charset="0"/>
              </a:rPr>
              <a:t> &amp; Rodriguez 2016</a:t>
            </a:r>
            <a:r>
              <a:rPr lang="en-US" sz="2200" spc="-1" dirty="0" smtClean="0">
                <a:solidFill>
                  <a:srgbClr val="000000"/>
                </a:solidFill>
                <a:latin typeface="Bookman Old Style" pitchFamily="18" charset="0"/>
              </a:rPr>
              <a:t>)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</a:pPr>
            <a:endParaRPr lang="en-US" sz="2200" spc="-1" dirty="0">
              <a:solidFill>
                <a:srgbClr val="000000"/>
              </a:solidFill>
              <a:latin typeface="Bookman Old Style" pitchFamily="18" charset="0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spc="-1" dirty="0">
                <a:solidFill>
                  <a:srgbClr val="000000"/>
                </a:solidFill>
                <a:latin typeface="Bookman Old Style" pitchFamily="18" charset="0"/>
              </a:rPr>
              <a:t>Community forest management</a:t>
            </a: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5" name="Picture 4"/>
          <p:cNvPicPr/>
          <p:nvPr/>
        </p:nvPicPr>
        <p:blipFill>
          <a:blip r:embed="rId2"/>
          <a:srcRect l="32713" t="28150" r="25628" b="9631"/>
          <a:stretch/>
        </p:blipFill>
        <p:spPr>
          <a:xfrm>
            <a:off x="457200" y="3140968"/>
            <a:ext cx="3990960" cy="3580920"/>
          </a:xfrm>
          <a:prstGeom prst="rect">
            <a:avLst/>
          </a:prstGeom>
          <a:ln>
            <a:noFill/>
          </a:ln>
        </p:spPr>
      </p:pic>
      <p:sp>
        <p:nvSpPr>
          <p:cNvPr id="6" name="TextShape 1"/>
          <p:cNvSpPr txBox="1"/>
          <p:nvPr/>
        </p:nvSpPr>
        <p:spPr>
          <a:xfrm>
            <a:off x="251520" y="1730152"/>
            <a:ext cx="3686172" cy="563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3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4400" b="1" spc="-1" dirty="0" smtClean="0">
                <a:solidFill>
                  <a:srgbClr val="000000"/>
                </a:solidFill>
                <a:latin typeface="Calibri"/>
              </a:rPr>
              <a:t>Challenges :</a:t>
            </a:r>
            <a:endParaRPr lang="en-US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TextShape 1"/>
          <p:cNvSpPr txBox="1"/>
          <p:nvPr/>
        </p:nvSpPr>
        <p:spPr>
          <a:xfrm>
            <a:off x="4977215" y="1756888"/>
            <a:ext cx="3757610" cy="563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60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4400" b="1" spc="-1" dirty="0" smtClean="0">
                <a:solidFill>
                  <a:srgbClr val="000000"/>
                </a:solidFill>
                <a:latin typeface="Calibri"/>
              </a:rPr>
              <a:t>Take back solutions </a:t>
            </a:r>
            <a:endParaRPr lang="en-US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76260" y="47671"/>
            <a:ext cx="4688028" cy="1553960"/>
            <a:chOff x="3162300" y="4902527"/>
            <a:chExt cx="4736428" cy="152649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875" t="50000" r="13636" b="6576"/>
            <a:stretch/>
          </p:blipFill>
          <p:spPr>
            <a:xfrm>
              <a:off x="3162300" y="4902527"/>
              <a:ext cx="3581400" cy="1526498"/>
            </a:xfrm>
            <a:prstGeom prst="rect">
              <a:avLst/>
            </a:prstGeom>
            <a:effectLst>
              <a:glow rad="584200">
                <a:schemeClr val="bg1">
                  <a:alpha val="40000"/>
                </a:schemeClr>
              </a:glo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3980990" y="5935031"/>
              <a:ext cx="3917738" cy="453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3. Land Fragmentation</a:t>
              </a:r>
              <a:endParaRPr lang="en-US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2"/>
          <p:cNvSpPr txBox="1"/>
          <p:nvPr/>
        </p:nvSpPr>
        <p:spPr>
          <a:xfrm>
            <a:off x="115694" y="126876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numCol="1">
            <a:normAutofit/>
          </a:bodyPr>
          <a:lstStyle/>
          <a:p>
            <a:pPr indent="-342720">
              <a:spcBef>
                <a:spcPts val="561"/>
              </a:spcBef>
              <a:buClr>
                <a:srgbClr val="000000"/>
              </a:buClr>
            </a:pPr>
            <a:r>
              <a:rPr lang="en-US" sz="2200" spc="-1" dirty="0">
                <a:solidFill>
                  <a:srgbClr val="000000"/>
                </a:solidFill>
                <a:latin typeface="Bookman Old Style" pitchFamily="18" charset="0"/>
              </a:rPr>
              <a:t>Weak resource management and unsustainable agriculture practices </a:t>
            </a:r>
          </a:p>
        </p:txBody>
      </p:sp>
      <p:sp>
        <p:nvSpPr>
          <p:cNvPr id="168" name="TextShape 3"/>
          <p:cNvSpPr txBox="1"/>
          <p:nvPr/>
        </p:nvSpPr>
        <p:spPr>
          <a:xfrm>
            <a:off x="4903439" y="1769108"/>
            <a:ext cx="4038120" cy="5486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spc="-1" dirty="0">
                <a:solidFill>
                  <a:srgbClr val="000000"/>
                </a:solidFill>
                <a:latin typeface="Bookman Old Style" pitchFamily="18" charset="0"/>
              </a:rPr>
              <a:t>Capacity building on sustainable agricultural practices, like: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spc="-1" dirty="0">
                <a:solidFill>
                  <a:srgbClr val="000000"/>
                </a:solidFill>
                <a:latin typeface="Bookman Old Style" pitchFamily="18" charset="0"/>
              </a:rPr>
              <a:t>Temporal grazing and pasture rotation as saw in </a:t>
            </a:r>
            <a:r>
              <a:rPr lang="en-US" sz="2200" spc="-1" dirty="0" err="1">
                <a:solidFill>
                  <a:srgbClr val="000000"/>
                </a:solidFill>
                <a:latin typeface="Bookman Old Style" pitchFamily="18" charset="0"/>
              </a:rPr>
              <a:t>Monterossa</a:t>
            </a:r>
            <a:endParaRPr lang="en-US" sz="2200" spc="-1" dirty="0">
              <a:solidFill>
                <a:srgbClr val="000000"/>
              </a:solidFill>
              <a:latin typeface="Bookman Old Style" pitchFamily="18" charset="0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spc="-1" dirty="0">
                <a:solidFill>
                  <a:srgbClr val="000000"/>
                </a:solidFill>
                <a:latin typeface="Bookman Old Style" pitchFamily="18" charset="0"/>
              </a:rPr>
              <a:t>Terracing 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spc="-1" dirty="0">
                <a:solidFill>
                  <a:srgbClr val="000000"/>
                </a:solidFill>
                <a:latin typeface="Bookman Old Style" pitchFamily="18" charset="0"/>
              </a:rPr>
              <a:t>Zero tillage against soil degradation (</a:t>
            </a:r>
            <a:r>
              <a:rPr lang="en-US" sz="2200" spc="-1" dirty="0" err="1">
                <a:solidFill>
                  <a:srgbClr val="000000"/>
                </a:solidFill>
                <a:latin typeface="Bookman Old Style" pitchFamily="18" charset="0"/>
              </a:rPr>
              <a:t>Peralvo</a:t>
            </a:r>
            <a:r>
              <a:rPr lang="en-US" sz="2200" spc="-1" dirty="0">
                <a:solidFill>
                  <a:srgbClr val="000000"/>
                </a:solidFill>
                <a:latin typeface="Bookman Old Style" pitchFamily="18" charset="0"/>
              </a:rPr>
              <a:t>, CONDESAN)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spc="-1" dirty="0">
                <a:solidFill>
                  <a:srgbClr val="000000"/>
                </a:solidFill>
                <a:latin typeface="Bookman Old Style" pitchFamily="18" charset="0"/>
              </a:rPr>
              <a:t>Water management practices, like artificial wetlands and grassland restoration</a:t>
            </a:r>
          </a:p>
        </p:txBody>
      </p:sp>
      <p:sp>
        <p:nvSpPr>
          <p:cNvPr id="5" name="TextShape 1"/>
          <p:cNvSpPr txBox="1"/>
          <p:nvPr/>
        </p:nvSpPr>
        <p:spPr>
          <a:xfrm>
            <a:off x="-541892" y="828177"/>
            <a:ext cx="3686172" cy="563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3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4400" b="1" spc="-1" dirty="0" smtClean="0">
                <a:solidFill>
                  <a:srgbClr val="000000"/>
                </a:solidFill>
                <a:latin typeface="Calibri"/>
              </a:rPr>
              <a:t>Challenges: </a:t>
            </a:r>
            <a:endParaRPr lang="en-US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5286986" y="1408925"/>
            <a:ext cx="3757610" cy="563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60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4400" b="1" spc="-1" dirty="0" smtClean="0">
                <a:solidFill>
                  <a:srgbClr val="000000"/>
                </a:solidFill>
                <a:latin typeface="Calibri"/>
              </a:rPr>
              <a:t>Take back solutions </a:t>
            </a:r>
            <a:endParaRPr lang="en-US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" name="Picture 6" descr="Peru Map Degree soil degrad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651832"/>
            <a:ext cx="3183360" cy="392337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275856" y="0"/>
            <a:ext cx="3384376" cy="1853236"/>
            <a:chOff x="5910105" y="2509970"/>
            <a:chExt cx="3794710" cy="26122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163" y="2509970"/>
              <a:ext cx="2972332" cy="1564190"/>
            </a:xfrm>
            <a:prstGeom prst="rect">
              <a:avLst/>
            </a:prstGeom>
            <a:effectLst>
              <a:glow rad="533400">
                <a:schemeClr val="bg1">
                  <a:alpha val="40000"/>
                </a:schemeClr>
              </a:glo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5910105" y="3950882"/>
              <a:ext cx="3794710" cy="1171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4. Weak Resource Man</a:t>
              </a:r>
              <a:r>
                <a:rPr lang="en-US" sz="2000" b="1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agers</a:t>
              </a:r>
              <a:endParaRPr lang="en-US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2"/>
          <p:cNvSpPr txBox="1"/>
          <p:nvPr/>
        </p:nvSpPr>
        <p:spPr>
          <a:xfrm>
            <a:off x="466936" y="2636912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n-US" sz="2200" spc="-1" dirty="0">
                <a:solidFill>
                  <a:srgbClr val="000000"/>
                </a:solidFill>
                <a:latin typeface="Bookman Old Style" pitchFamily="18" charset="0"/>
              </a:rPr>
              <a:t>Social, economic and political exclusions suffered by mountain peoples -  few mountain specific policies and implementation issues, limited fund allocation from government, inter-generational transmission of poverty</a:t>
            </a:r>
          </a:p>
        </p:txBody>
      </p:sp>
      <p:sp>
        <p:nvSpPr>
          <p:cNvPr id="171" name="TextShape 3"/>
          <p:cNvSpPr txBox="1"/>
          <p:nvPr/>
        </p:nvSpPr>
        <p:spPr>
          <a:xfrm>
            <a:off x="4717497" y="2582017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spc="-1" dirty="0">
                <a:solidFill>
                  <a:srgbClr val="000000"/>
                </a:solidFill>
                <a:latin typeface="Bookman Old Style" pitchFamily="18" charset="0"/>
              </a:rPr>
              <a:t>Design and implement mountain-specific policies, plans and interventions 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spc="-1" dirty="0">
                <a:solidFill>
                  <a:srgbClr val="000000"/>
                </a:solidFill>
                <a:latin typeface="Bookman Old Style" pitchFamily="18" charset="0"/>
              </a:rPr>
              <a:t>Strengthen women participation and boosting women power. 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spc="-1" dirty="0">
                <a:solidFill>
                  <a:srgbClr val="000000"/>
                </a:solidFill>
                <a:latin typeface="Bookman Old Style" pitchFamily="18" charset="0"/>
              </a:rPr>
              <a:t>Recognize and enhance indigenous/traditional people’s knowledge </a:t>
            </a:r>
          </a:p>
        </p:txBody>
      </p:sp>
      <p:sp>
        <p:nvSpPr>
          <p:cNvPr id="5" name="TextShape 1"/>
          <p:cNvSpPr txBox="1"/>
          <p:nvPr/>
        </p:nvSpPr>
        <p:spPr>
          <a:xfrm>
            <a:off x="106645" y="1801883"/>
            <a:ext cx="3686172" cy="563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3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4400" b="1" spc="-1" dirty="0" smtClean="0">
                <a:solidFill>
                  <a:srgbClr val="000000"/>
                </a:solidFill>
                <a:latin typeface="Calibri"/>
              </a:rPr>
              <a:t>Challenges </a:t>
            </a:r>
            <a:endParaRPr lang="en-US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5044852" y="1707175"/>
            <a:ext cx="3757610" cy="563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60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4400" b="1" spc="-1" dirty="0" smtClean="0">
                <a:solidFill>
                  <a:srgbClr val="000000"/>
                </a:solidFill>
                <a:latin typeface="Calibri"/>
              </a:rPr>
              <a:t>Take back solutions </a:t>
            </a:r>
            <a:endParaRPr lang="en-US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51720" y="93532"/>
            <a:ext cx="3911877" cy="2081975"/>
            <a:chOff x="1745513" y="2104578"/>
            <a:chExt cx="3911877" cy="20819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0" b="96682" l="0" r="93182">
                          <a14:foregroundMark x1="68182" y1="6161" x2="72273" y2="2844"/>
                          <a14:foregroundMark x1="40000" y1="22749" x2="46364" y2="6161"/>
                          <a14:foregroundMark x1="34545" y1="19905" x2="38182" y2="4739"/>
                          <a14:foregroundMark x1="44545" y1="60190" x2="49545" y2="56398"/>
                          <a14:foregroundMark x1="87273" y1="52133" x2="89091" y2="47393"/>
                          <a14:backgroundMark x1="57727" y1="5687" x2="62273" y2="9953"/>
                          <a14:backgroundMark x1="8182" y1="16114" x2="24545" y2="80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610" y="2104578"/>
              <a:ext cx="2170780" cy="2081975"/>
            </a:xfrm>
            <a:prstGeom prst="rect">
              <a:avLst/>
            </a:prstGeom>
            <a:effectLst>
              <a:glow rad="495300">
                <a:schemeClr val="bg1">
                  <a:alpha val="40000"/>
                </a:schemeClr>
              </a:glo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1745513" y="2233632"/>
              <a:ext cx="32074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5. Socio-political exclusion</a:t>
              </a:r>
              <a:endParaRPr lang="en-US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2"/>
          <p:cNvSpPr txBox="1"/>
          <p:nvPr/>
        </p:nvSpPr>
        <p:spPr>
          <a:xfrm>
            <a:off x="571472" y="4509120"/>
            <a:ext cx="4038120" cy="111657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n-US" sz="2200" spc="-1" dirty="0">
                <a:solidFill>
                  <a:srgbClr val="000000"/>
                </a:solidFill>
                <a:latin typeface="Bookman Old Style" pitchFamily="18" charset="0"/>
              </a:rPr>
              <a:t>Long value chains and difficult access to market</a:t>
            </a:r>
          </a:p>
        </p:txBody>
      </p:sp>
      <p:sp>
        <p:nvSpPr>
          <p:cNvPr id="174" name="TextShape 3"/>
          <p:cNvSpPr txBox="1"/>
          <p:nvPr/>
        </p:nvSpPr>
        <p:spPr>
          <a:xfrm>
            <a:off x="4643438" y="857232"/>
            <a:ext cx="4038120" cy="476846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indent="-342720"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spc="-1" dirty="0">
                <a:solidFill>
                  <a:srgbClr val="000000"/>
                </a:solidFill>
                <a:latin typeface="Bookman Old Style" pitchFamily="18" charset="0"/>
              </a:rPr>
              <a:t>Encourage community cooperatives and associations to shorten the value chain – link the producer to the </a:t>
            </a:r>
            <a:r>
              <a:rPr lang="en-US" sz="2200" spc="-1" dirty="0" smtClean="0">
                <a:solidFill>
                  <a:srgbClr val="000000"/>
                </a:solidFill>
                <a:latin typeface="Bookman Old Style" pitchFamily="18" charset="0"/>
              </a:rPr>
              <a:t>consumer</a:t>
            </a:r>
          </a:p>
          <a:p>
            <a:pPr indent="-342720">
              <a:spcBef>
                <a:spcPts val="561"/>
              </a:spcBef>
              <a:buClr>
                <a:srgbClr val="000000"/>
              </a:buClr>
            </a:pPr>
            <a:endParaRPr lang="en-US" sz="2200" spc="-1" dirty="0">
              <a:solidFill>
                <a:srgbClr val="000000"/>
              </a:solidFill>
              <a:latin typeface="Bookman Old Style" pitchFamily="18" charset="0"/>
            </a:endParaRPr>
          </a:p>
          <a:p>
            <a:pPr indent="-342720"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spc="-1" dirty="0">
                <a:solidFill>
                  <a:srgbClr val="000000"/>
                </a:solidFill>
                <a:latin typeface="Bookman Old Style" pitchFamily="18" charset="0"/>
              </a:rPr>
              <a:t>Develop specific products based on biodiversity for niche markets </a:t>
            </a:r>
          </a:p>
        </p:txBody>
      </p:sp>
      <p:pic>
        <p:nvPicPr>
          <p:cNvPr id="175" name="Picture 5"/>
          <p:cNvPicPr/>
          <p:nvPr/>
        </p:nvPicPr>
        <p:blipFill>
          <a:blip r:embed="rId2"/>
          <a:stretch/>
        </p:blipFill>
        <p:spPr>
          <a:xfrm>
            <a:off x="4786314" y="4429132"/>
            <a:ext cx="3809520" cy="2214578"/>
          </a:xfrm>
          <a:prstGeom prst="rect">
            <a:avLst/>
          </a:prstGeom>
          <a:ln>
            <a:noFill/>
          </a:ln>
        </p:spPr>
      </p:pic>
      <p:sp>
        <p:nvSpPr>
          <p:cNvPr id="6" name="TextShape 1"/>
          <p:cNvSpPr txBox="1"/>
          <p:nvPr/>
        </p:nvSpPr>
        <p:spPr>
          <a:xfrm>
            <a:off x="642910" y="285728"/>
            <a:ext cx="3686172" cy="563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3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4400" b="1" spc="-1" dirty="0" smtClean="0">
                <a:solidFill>
                  <a:srgbClr val="000000"/>
                </a:solidFill>
                <a:latin typeface="Calibri"/>
              </a:rPr>
              <a:t>Challenges </a:t>
            </a:r>
            <a:endParaRPr lang="en-US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TextShape 1"/>
          <p:cNvSpPr txBox="1"/>
          <p:nvPr/>
        </p:nvSpPr>
        <p:spPr>
          <a:xfrm>
            <a:off x="4857752" y="285728"/>
            <a:ext cx="3757610" cy="563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60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4400" b="1" spc="-1" dirty="0" smtClean="0">
                <a:solidFill>
                  <a:srgbClr val="000000"/>
                </a:solidFill>
                <a:latin typeface="Calibri"/>
              </a:rPr>
              <a:t>Take back solutions </a:t>
            </a:r>
            <a:endParaRPr lang="en-US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12998" y="1052737"/>
            <a:ext cx="4044754" cy="3089673"/>
            <a:chOff x="10096" y="3411271"/>
            <a:chExt cx="3345996" cy="233412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9140" b="100000" l="1107" r="97048">
                          <a14:foregroundMark x1="17343" y1="73656" x2="54613" y2="84946"/>
                          <a14:foregroundMark x1="24723" y1="58602" x2="53137" y2="72581"/>
                          <a14:foregroundMark x1="71587" y1="86559" x2="83395" y2="63441"/>
                          <a14:foregroundMark x1="70849" y1="61828" x2="72325" y2="77419"/>
                          <a14:foregroundMark x1="18819" y1="60753" x2="14760" y2="79570"/>
                          <a14:foregroundMark x1="91513" y1="75806" x2="91144" y2="81720"/>
                          <a14:foregroundMark x1="84133" y1="94086" x2="94096" y2="973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6" y="3411271"/>
              <a:ext cx="3228966" cy="2216191"/>
            </a:xfrm>
            <a:prstGeom prst="rect">
              <a:avLst/>
            </a:prstGeom>
            <a:effectLst>
              <a:glow rad="342900">
                <a:schemeClr val="bg1">
                  <a:alpha val="41000"/>
                </a:schemeClr>
              </a:glo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85514" y="5396629"/>
              <a:ext cx="3270578" cy="34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6. Long Value Chain</a:t>
              </a:r>
              <a:endParaRPr lang="en-US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561</Words>
  <Application>Microsoft Office PowerPoint</Application>
  <PresentationFormat>On-screen Show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Our Individual Learnings 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Tltle</dc:title>
  <dc:subject/>
  <dc:creator>ajay pande</dc:creator>
  <dc:description/>
  <cp:lastModifiedBy>ajay pande</cp:lastModifiedBy>
  <cp:revision>60</cp:revision>
  <dcterms:created xsi:type="dcterms:W3CDTF">2006-08-16T00:00:00Z</dcterms:created>
  <dcterms:modified xsi:type="dcterms:W3CDTF">2019-07-17T19:11:02Z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