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9"/>
  </p:notesMasterIdLst>
  <p:sldIdLst>
    <p:sldId id="875" r:id="rId2"/>
    <p:sldId id="897" r:id="rId3"/>
    <p:sldId id="308" r:id="rId4"/>
    <p:sldId id="874" r:id="rId5"/>
    <p:sldId id="876" r:id="rId6"/>
    <p:sldId id="309" r:id="rId7"/>
    <p:sldId id="880" r:id="rId8"/>
    <p:sldId id="853" r:id="rId9"/>
    <p:sldId id="855" r:id="rId10"/>
    <p:sldId id="883" r:id="rId11"/>
    <p:sldId id="854" r:id="rId12"/>
    <p:sldId id="884" r:id="rId13"/>
    <p:sldId id="860" r:id="rId14"/>
    <p:sldId id="861" r:id="rId15"/>
    <p:sldId id="862" r:id="rId16"/>
    <p:sldId id="863" r:id="rId17"/>
    <p:sldId id="866" r:id="rId18"/>
    <p:sldId id="867" r:id="rId19"/>
    <p:sldId id="868" r:id="rId20"/>
    <p:sldId id="881" r:id="rId21"/>
    <p:sldId id="888" r:id="rId22"/>
    <p:sldId id="857" r:id="rId23"/>
    <p:sldId id="877" r:id="rId24"/>
    <p:sldId id="894" r:id="rId25"/>
    <p:sldId id="892" r:id="rId26"/>
    <p:sldId id="896" r:id="rId27"/>
    <p:sldId id="895" r:id="rId28"/>
  </p:sldIdLst>
  <p:sldSz cx="12192000" cy="6858000"/>
  <p:notesSz cx="6794500" cy="9931400"/>
  <p:embeddedFontLst>
    <p:embeddedFont>
      <p:font typeface="Lucida Sans" panose="020B0602030504020204" pitchFamily="34" charset="0"/>
      <p:regular r:id="rId30"/>
      <p:bold r:id="rId31"/>
      <p:italic r:id="rId32"/>
      <p:boldItalic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io Parisi" initials="FP" lastIdx="5" clrIdx="0">
    <p:extLst>
      <p:ext uri="{19B8F6BF-5375-455C-9EA6-DF929625EA0E}">
        <p15:presenceInfo xmlns:p15="http://schemas.microsoft.com/office/powerpoint/2012/main" userId="63fb954f53a06a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C7F464"/>
    <a:srgbClr val="2C618B"/>
    <a:srgbClr val="FAF9EC"/>
    <a:srgbClr val="F5F3DB"/>
    <a:srgbClr val="E8E4AE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458354-B515-4CEA-8DC7-59EC932C853B}">
  <a:tblStyle styleId="{DE458354-B515-4CEA-8DC7-59EC932C85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9" autoAdjust="0"/>
    <p:restoredTop sz="84400" autoAdjust="0"/>
  </p:normalViewPr>
  <p:slideViewPr>
    <p:cSldViewPr snapToGrid="0" showGuides="1">
      <p:cViewPr varScale="1">
        <p:scale>
          <a:sx n="72" d="100"/>
          <a:sy n="72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bhuchar\Desktop\MCCA\Mission%202_Oct2017\Copy%20of%20Chin%20VA_questionnair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Vishwas%20ICIMOD\Vishwas%20-ICIMOD\Himalica\Myanmar\Maps%20&amp;%20data\VA%20Chin-20171010T143517Z-001\VA%20Chin\Census\Haka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bhuchar\Desktop\MCCA\Hakha%20Met%20data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'Chin VA'!$DO$67:$DV$67</c:f>
              <c:strCache>
                <c:ptCount val="8"/>
                <c:pt idx="0">
                  <c:v>Casual Labour</c:v>
                </c:pt>
                <c:pt idx="1">
                  <c:v>Agriculture Self subsistence</c:v>
                </c:pt>
                <c:pt idx="2">
                  <c:v>Cash crops</c:v>
                </c:pt>
                <c:pt idx="3">
                  <c:v>Industry</c:v>
                </c:pt>
                <c:pt idx="4">
                  <c:v>Livestock</c:v>
                </c:pt>
                <c:pt idx="5">
                  <c:v>Trade</c:v>
                </c:pt>
                <c:pt idx="6">
                  <c:v>Employed Labour</c:v>
                </c:pt>
                <c:pt idx="7">
                  <c:v>Handicraft</c:v>
                </c:pt>
              </c:strCache>
            </c:strRef>
          </c:cat>
          <c:val>
            <c:numRef>
              <c:f>'Chin VA'!$DO$68:$DV$68</c:f>
              <c:numCache>
                <c:formatCode>General</c:formatCode>
                <c:ptCount val="8"/>
                <c:pt idx="0">
                  <c:v>21</c:v>
                </c:pt>
                <c:pt idx="1">
                  <c:v>37</c:v>
                </c:pt>
                <c:pt idx="2">
                  <c:v>31</c:v>
                </c:pt>
                <c:pt idx="3">
                  <c:v>0</c:v>
                </c:pt>
                <c:pt idx="4">
                  <c:v>39</c:v>
                </c:pt>
                <c:pt idx="5">
                  <c:v>6</c:v>
                </c:pt>
                <c:pt idx="6">
                  <c:v>5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D-4A7C-B040-3B9C3F61A4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83192448"/>
        <c:axId val="86491520"/>
      </c:barChart>
      <c:catAx>
        <c:axId val="8319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it-IT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491520"/>
        <c:crosses val="autoZero"/>
        <c:auto val="1"/>
        <c:lblAlgn val="ctr"/>
        <c:lblOffset val="100"/>
        <c:noMultiLvlLbl val="0"/>
      </c:catAx>
      <c:valAx>
        <c:axId val="864915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it-IT"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Village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it-IT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9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420092977370657"/>
          <c:y val="0.1902444772174593"/>
          <c:w val="0.6668138294550604"/>
          <c:h val="0.808086270411220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A6-47EA-941C-528F3610E5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6-47EA-941C-528F3610E5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A6-47EA-941C-528F3610E5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A6-47EA-941C-528F3610E5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5A6-47EA-941C-528F3610E5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5A6-47EA-941C-528F3610E5A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5A6-47EA-941C-528F3610E5A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5A6-47EA-941C-528F3610E5A9}"/>
              </c:ext>
            </c:extLst>
          </c:dPt>
          <c:dLbls>
            <c:dLbl>
              <c:idx val="0"/>
              <c:layout>
                <c:manualLayout>
                  <c:x val="0.26028467355241297"/>
                  <c:y val="-8.968183320675468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631616784026"/>
                      <c:h val="8.43545194802272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5A6-47EA-941C-528F3610E5A9}"/>
                </c:ext>
              </c:extLst>
            </c:dLbl>
            <c:dLbl>
              <c:idx val="1"/>
              <c:layout>
                <c:manualLayout>
                  <c:x val="0.16233384386545591"/>
                  <c:y val="5.084608235279757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A6-47EA-941C-528F3610E5A9}"/>
                </c:ext>
              </c:extLst>
            </c:dLbl>
            <c:dLbl>
              <c:idx val="2"/>
              <c:layout>
                <c:manualLayout>
                  <c:x val="0.13843152077350737"/>
                  <c:y val="7.965311784404759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A6-47EA-941C-528F3610E5A9}"/>
                </c:ext>
              </c:extLst>
            </c:dLbl>
            <c:dLbl>
              <c:idx val="3"/>
              <c:layout>
                <c:manualLayout>
                  <c:x val="0.190604921445581"/>
                  <c:y val="-0.2413777916816164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A6-47EA-941C-528F3610E5A9}"/>
                </c:ext>
              </c:extLst>
            </c:dLbl>
            <c:dLbl>
              <c:idx val="4"/>
              <c:layout>
                <c:manualLayout>
                  <c:x val="-0.19256807497634459"/>
                  <c:y val="3.68351549818202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5A6-47EA-941C-528F3610E5A9}"/>
                </c:ext>
              </c:extLst>
            </c:dLbl>
            <c:dLbl>
              <c:idx val="5"/>
              <c:layout>
                <c:manualLayout>
                  <c:x val="-0.31035861344986221"/>
                  <c:y val="-2.806714944861984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5A6-47EA-941C-528F3610E5A9}"/>
                </c:ext>
              </c:extLst>
            </c:dLbl>
            <c:dLbl>
              <c:idx val="6"/>
              <c:layout>
                <c:manualLayout>
                  <c:x val="-0.15332798040218526"/>
                  <c:y val="-0.1080667279444342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5A6-47EA-941C-528F3610E5A9}"/>
                </c:ext>
              </c:extLst>
            </c:dLbl>
            <c:dLbl>
              <c:idx val="7"/>
              <c:layout>
                <c:manualLayout>
                  <c:x val="3.9701542798285278E-2"/>
                  <c:y val="-0.1095170855284680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5A6-47EA-941C-528F3610E5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it-IT" sz="15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'I1'!$L$3:$S$3</c:f>
              <c:strCache>
                <c:ptCount val="8"/>
                <c:pt idx="0">
                  <c:v>Condominium/Apartment/Flat</c:v>
                </c:pt>
                <c:pt idx="1">
                  <c:v>Bungalow/Brick house</c:v>
                </c:pt>
                <c:pt idx="2">
                  <c:v>Semi-pacca house</c:v>
                </c:pt>
                <c:pt idx="3">
                  <c:v>Wooden house</c:v>
                </c:pt>
                <c:pt idx="4">
                  <c:v>Bamboo</c:v>
                </c:pt>
                <c:pt idx="5">
                  <c:v>Hut 2 - 3 years</c:v>
                </c:pt>
                <c:pt idx="6">
                  <c:v>Hut 1 year</c:v>
                </c:pt>
                <c:pt idx="7">
                  <c:v>Other</c:v>
                </c:pt>
              </c:strCache>
            </c:strRef>
          </c:cat>
          <c:val>
            <c:numRef>
              <c:f>'I1'!$L$4:$S$4</c:f>
              <c:numCache>
                <c:formatCode>0.00</c:formatCode>
                <c:ptCount val="8"/>
                <c:pt idx="0">
                  <c:v>1.8553998184934957</c:v>
                </c:pt>
                <c:pt idx="1">
                  <c:v>4.4670767369164048</c:v>
                </c:pt>
                <c:pt idx="2">
                  <c:v>4.8603408288797008</c:v>
                </c:pt>
                <c:pt idx="3">
                  <c:v>86.95169910255116</c:v>
                </c:pt>
                <c:pt idx="4">
                  <c:v>1.3411313905414939</c:v>
                </c:pt>
                <c:pt idx="5">
                  <c:v>0.18150650398305937</c:v>
                </c:pt>
                <c:pt idx="6">
                  <c:v>2.0167389331451038E-2</c:v>
                </c:pt>
                <c:pt idx="7">
                  <c:v>0.32267822930321682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5A6-47EA-941C-528F3610E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it-IT"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Hakha monthly rainfall</a:t>
            </a:r>
            <a:r>
              <a:rPr lang="en-US" baseline="0" dirty="0"/>
              <a:t> trend</a:t>
            </a:r>
            <a:endParaRPr lang="en-US" dirty="0"/>
          </a:p>
        </c:rich>
      </c:tx>
      <c:layout>
        <c:manualLayout>
          <c:xMode val="edge"/>
          <c:yMode val="edge"/>
          <c:x val="0.40333386543069222"/>
          <c:y val="1.913656905425920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Sheet1!$Q$45</c:f>
              <c:strCache>
                <c:ptCount val="1"/>
                <c:pt idx="0">
                  <c:v>1981-1990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Sheet1!$R$44:$AC$44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Sheet1!$R$45:$AC$45</c:f>
              <c:numCache>
                <c:formatCode>0.0</c:formatCode>
                <c:ptCount val="12"/>
                <c:pt idx="0">
                  <c:v>0.28800000000000003</c:v>
                </c:pt>
                <c:pt idx="1">
                  <c:v>0.63900000000000012</c:v>
                </c:pt>
                <c:pt idx="2">
                  <c:v>0.9930000000000001</c:v>
                </c:pt>
                <c:pt idx="3">
                  <c:v>3.9670000000000001</c:v>
                </c:pt>
                <c:pt idx="4">
                  <c:v>6.5319999999999991</c:v>
                </c:pt>
                <c:pt idx="5">
                  <c:v>11.897</c:v>
                </c:pt>
                <c:pt idx="6">
                  <c:v>10.138</c:v>
                </c:pt>
                <c:pt idx="7">
                  <c:v>15.198</c:v>
                </c:pt>
                <c:pt idx="8">
                  <c:v>10.533000000000001</c:v>
                </c:pt>
                <c:pt idx="9">
                  <c:v>6.8069999999999995</c:v>
                </c:pt>
                <c:pt idx="10">
                  <c:v>3.2770000000000001</c:v>
                </c:pt>
                <c:pt idx="11">
                  <c:v>0.23700000000000004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89-4565-A2BB-F4C197A93826}"/>
            </c:ext>
          </c:extLst>
        </c:ser>
        <c:ser>
          <c:idx val="1"/>
          <c:order val="1"/>
          <c:tx>
            <c:strRef>
              <c:f>Sheet1!$Q$46</c:f>
              <c:strCache>
                <c:ptCount val="1"/>
                <c:pt idx="0">
                  <c:v>1991-2000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Sheet1!$R$44:$AC$44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Sheet1!$R$46:$AC$46</c:f>
              <c:numCache>
                <c:formatCode>0.0</c:formatCode>
                <c:ptCount val="12"/>
                <c:pt idx="0">
                  <c:v>0.29300000000000009</c:v>
                </c:pt>
                <c:pt idx="1">
                  <c:v>0.8</c:v>
                </c:pt>
                <c:pt idx="2">
                  <c:v>2.0030000000000001</c:v>
                </c:pt>
                <c:pt idx="3">
                  <c:v>2.8739999999999997</c:v>
                </c:pt>
                <c:pt idx="4">
                  <c:v>9.1690000000000005</c:v>
                </c:pt>
                <c:pt idx="5">
                  <c:v>9.2359999999999989</c:v>
                </c:pt>
                <c:pt idx="6">
                  <c:v>13.479000000000001</c:v>
                </c:pt>
                <c:pt idx="7">
                  <c:v>13.366000000000001</c:v>
                </c:pt>
                <c:pt idx="8">
                  <c:v>12.302000000000001</c:v>
                </c:pt>
                <c:pt idx="9">
                  <c:v>8.1389999999999993</c:v>
                </c:pt>
                <c:pt idx="10">
                  <c:v>2.4210000000000003</c:v>
                </c:pt>
                <c:pt idx="11">
                  <c:v>0.66200000000000025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89-4565-A2BB-F4C197A93826}"/>
            </c:ext>
          </c:extLst>
        </c:ser>
        <c:ser>
          <c:idx val="2"/>
          <c:order val="2"/>
          <c:tx>
            <c:strRef>
              <c:f>Sheet1!$Q$47</c:f>
              <c:strCache>
                <c:ptCount val="1"/>
                <c:pt idx="0">
                  <c:v>2001-2010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Sheet1!$R$44:$AC$44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Sheet1!$R$47:$AC$47</c:f>
              <c:numCache>
                <c:formatCode>0.0</c:formatCode>
                <c:ptCount val="12"/>
                <c:pt idx="0">
                  <c:v>0.67</c:v>
                </c:pt>
                <c:pt idx="1">
                  <c:v>0.23999999999999996</c:v>
                </c:pt>
                <c:pt idx="2">
                  <c:v>0.6110000000000001</c:v>
                </c:pt>
                <c:pt idx="3">
                  <c:v>2.359</c:v>
                </c:pt>
                <c:pt idx="4">
                  <c:v>6.7289999999999983</c:v>
                </c:pt>
                <c:pt idx="5">
                  <c:v>10.203000000000001</c:v>
                </c:pt>
                <c:pt idx="6">
                  <c:v>12.226000000000001</c:v>
                </c:pt>
                <c:pt idx="7">
                  <c:v>14.437000000000001</c:v>
                </c:pt>
                <c:pt idx="8">
                  <c:v>13.817000000000002</c:v>
                </c:pt>
                <c:pt idx="9">
                  <c:v>8.4220000000000006</c:v>
                </c:pt>
                <c:pt idx="10">
                  <c:v>1.2789999999999997</c:v>
                </c:pt>
                <c:pt idx="11">
                  <c:v>0.58200000000000007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89-4565-A2BB-F4C197A93826}"/>
            </c:ext>
          </c:extLst>
        </c:ser>
        <c:ser>
          <c:idx val="3"/>
          <c:order val="3"/>
          <c:tx>
            <c:strRef>
              <c:f>Sheet1!$Q$48</c:f>
              <c:strCache>
                <c:ptCount val="1"/>
                <c:pt idx="0">
                  <c:v>2011-2017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Sheet1!$R$44:$AC$44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Sheet1!$R$48:$AC$48</c:f>
              <c:numCache>
                <c:formatCode>0.0</c:formatCode>
                <c:ptCount val="12"/>
                <c:pt idx="0">
                  <c:v>0.63402941176470595</c:v>
                </c:pt>
                <c:pt idx="1">
                  <c:v>0.4803376623376624</c:v>
                </c:pt>
                <c:pt idx="2">
                  <c:v>1.4554236734693873</c:v>
                </c:pt>
                <c:pt idx="3">
                  <c:v>4.2628293877551018</c:v>
                </c:pt>
                <c:pt idx="4">
                  <c:v>10.22095476190476</c:v>
                </c:pt>
                <c:pt idx="5">
                  <c:v>17.310495238095232</c:v>
                </c:pt>
                <c:pt idx="6">
                  <c:v>22.008016666666663</c:v>
                </c:pt>
                <c:pt idx="7">
                  <c:v>20.318323809523804</c:v>
                </c:pt>
                <c:pt idx="8">
                  <c:v>17.978490476190476</c:v>
                </c:pt>
                <c:pt idx="9">
                  <c:v>10.86899285714286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89-4565-A2BB-F4C197A93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818944"/>
        <c:axId val="84853504"/>
      </c:barChart>
      <c:catAx>
        <c:axId val="848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it-IT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53504"/>
        <c:crosses val="autoZero"/>
        <c:auto val="1"/>
        <c:lblAlgn val="ctr"/>
        <c:lblOffset val="100"/>
        <c:noMultiLvlLbl val="0"/>
      </c:catAx>
      <c:valAx>
        <c:axId val="84853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it-IT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Rainfall (inch)</a:t>
                </a:r>
              </a:p>
            </c:rich>
          </c:tx>
          <c:layout>
            <c:manualLayout>
              <c:xMode val="edge"/>
              <c:yMode val="edge"/>
              <c:x val="8.4529156513276586E-3"/>
              <c:y val="0.274877225850441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it-IT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1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7453852307951452"/>
          <c:y val="1.2441903179952573E-3"/>
          <c:w val="0.115517576448563"/>
          <c:h val="0.2563623005542158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it-IT"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6125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33042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315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>
              <a:buFontTx/>
              <a:buChar char="-"/>
            </a:pPr>
            <a:r>
              <a:rPr lang="en-US" dirty="0"/>
              <a:t>Mountainous Hakha township in northern Chin state is more prone to disasters</a:t>
            </a:r>
          </a:p>
          <a:p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highest percentage comprises age groups 0–4, 5–9 and 10–14, which indicates that children make up the largest portion of the population. </a:t>
            </a:r>
          </a:p>
          <a:p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population of young people in rural areas has declined significantly as they migrate for job and business opportunities.</a:t>
            </a:r>
          </a:p>
          <a:p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both rural and urban areas, older adult populations make up the lowest percentage of the total.</a:t>
            </a:r>
          </a:p>
          <a:p>
            <a:pPr marL="457200" indent="-3175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21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- A lack of infrastructures and services may result in exacerbating existing </a:t>
            </a:r>
            <a:r>
              <a:rPr lang="en-US" dirty="0" err="1"/>
              <a:t>vulnerabilites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23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1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85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00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17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86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803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3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56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316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82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90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36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932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42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2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0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60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527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4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124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51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Why do we do this assessment:</a:t>
            </a:r>
          </a:p>
          <a:p>
            <a:pPr marL="139700" indent="0">
              <a:buNone/>
            </a:pPr>
            <a:r>
              <a:rPr lang="en-US" dirty="0"/>
              <a:t>- It is essential to understand the township demographics</a:t>
            </a:r>
          </a:p>
          <a:p>
            <a:pPr marL="457200" indent="-317500">
              <a:buFontTx/>
              <a:buChar char="-"/>
            </a:pPr>
            <a:r>
              <a:rPr lang="en-US" dirty="0"/>
              <a:t>Because it may indicates vulnerabilities effectively</a:t>
            </a:r>
          </a:p>
          <a:p>
            <a:pPr marL="457200" indent="-317500">
              <a:buFontTx/>
              <a:buChar char="-"/>
            </a:pPr>
            <a:r>
              <a:rPr lang="en-US" dirty="0"/>
              <a:t>It helps to forecast future causes of stress</a:t>
            </a:r>
          </a:p>
        </p:txBody>
      </p:sp>
    </p:spTree>
    <p:extLst>
      <p:ext uri="{BB962C8B-B14F-4D97-AF65-F5344CB8AC3E}">
        <p14:creationId xmlns:p14="http://schemas.microsoft.com/office/powerpoint/2010/main" val="3719677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8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-5" y="6617368"/>
            <a:ext cx="12192000" cy="240632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534B-3306-0046-A4C4-76F52328A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EDB94-219D-E140-A891-BE1BED7FF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538BD-083D-8E41-90CD-DB703B1CD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54380-CDAC-0249-8B93-8E57721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Google Shape;56;p10">
            <a:extLst>
              <a:ext uri="{FF2B5EF4-FFF2-40B4-BE49-F238E27FC236}">
                <a16:creationId xmlns:a16="http://schemas.microsoft.com/office/drawing/2014/main" id="{5BA0DF6D-9AE8-4939-BB54-2AF76DEC8466}"/>
              </a:ext>
            </a:extLst>
          </p:cNvPr>
          <p:cNvSpPr/>
          <p:nvPr userDrawn="1"/>
        </p:nvSpPr>
        <p:spPr>
          <a:xfrm>
            <a:off x="-5" y="6617368"/>
            <a:ext cx="12192000" cy="240632"/>
          </a:xfrm>
          <a:prstGeom prst="rect">
            <a:avLst/>
          </a:prstGeom>
          <a:solidFill>
            <a:srgbClr val="C7F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91495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21600" y="634300"/>
            <a:ext cx="103488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1600" y="1811604"/>
            <a:ext cx="10348800" cy="44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F464"/>
              </a:buClr>
              <a:buSzPts val="2400"/>
              <a:buFont typeface="Montserrat"/>
              <a:buChar char="▣"/>
              <a:defRPr sz="24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2000"/>
              <a:buFont typeface="Montserrat"/>
              <a:buChar char="□"/>
              <a:defRPr sz="2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2000"/>
              <a:buFont typeface="Montserrat"/>
              <a:buChar char="■"/>
              <a:defRPr sz="2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●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○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■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●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○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ts val="1800"/>
              <a:buFont typeface="Montserrat"/>
              <a:buChar char="■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33" y="6446177"/>
            <a:ext cx="7316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 b="1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F26AF8-28E4-46D2-9A2A-D9046A240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6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925"/>
            <a:ext cx="12192000" cy="683481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6D33410-587C-4A94-B41B-EA109BD76750}"/>
              </a:ext>
            </a:extLst>
          </p:cNvPr>
          <p:cNvSpPr txBox="1">
            <a:spLocks/>
          </p:cNvSpPr>
          <p:nvPr/>
        </p:nvSpPr>
        <p:spPr>
          <a:xfrm>
            <a:off x="157655" y="-31532"/>
            <a:ext cx="11887199" cy="1143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Assessing vulnerabilities to Climate Change  in Chin State, Myanmar and Planning Adaptation Measures</a:t>
            </a:r>
          </a:p>
        </p:txBody>
      </p:sp>
      <p:sp>
        <p:nvSpPr>
          <p:cNvPr id="14" name="CasellaDiTesto 1">
            <a:extLst>
              <a:ext uri="{FF2B5EF4-FFF2-40B4-BE49-F238E27FC236}">
                <a16:creationId xmlns:a16="http://schemas.microsoft.com/office/drawing/2014/main" id="{E0591A8C-5C66-4B94-B566-242107F5D016}"/>
              </a:ext>
            </a:extLst>
          </p:cNvPr>
          <p:cNvSpPr txBox="1"/>
          <p:nvPr/>
        </p:nvSpPr>
        <p:spPr>
          <a:xfrm>
            <a:off x="-5254" y="6154505"/>
            <a:ext cx="12192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Montserrat" panose="020B0604020202020204" charset="0"/>
              </a:rPr>
              <a:t>Group 5 [Angela Mendoza </a:t>
            </a:r>
            <a:r>
              <a:rPr lang="it-IT" sz="2000" b="1" dirty="0" err="1">
                <a:solidFill>
                  <a:schemeClr val="tx1"/>
                </a:solidFill>
                <a:latin typeface="Montserrat" panose="020B0604020202020204" charset="0"/>
              </a:rPr>
              <a:t>Ato</a:t>
            </a:r>
            <a:r>
              <a:rPr lang="it-IT" sz="2000" b="1" dirty="0">
                <a:solidFill>
                  <a:schemeClr val="tx1"/>
                </a:solidFill>
                <a:latin typeface="Montserrat" panose="020B0604020202020204" charset="0"/>
              </a:rPr>
              <a:t>, </a:t>
            </a:r>
            <a:r>
              <a:rPr lang="it-IT" sz="2000" b="1" dirty="0" err="1">
                <a:solidFill>
                  <a:schemeClr val="tx1"/>
                </a:solidFill>
                <a:latin typeface="Montserrat" panose="020B0604020202020204" charset="0"/>
              </a:rPr>
              <a:t>Apurva</a:t>
            </a:r>
            <a:r>
              <a:rPr lang="it-IT" sz="2000" b="1" dirty="0">
                <a:solidFill>
                  <a:schemeClr val="tx1"/>
                </a:solidFill>
                <a:latin typeface="Montserrat" panose="020B0604020202020204" charset="0"/>
              </a:rPr>
              <a:t> Rai, Fabio Parisi, </a:t>
            </a:r>
            <a:r>
              <a:rPr lang="it-IT" sz="2000" b="1" dirty="0" err="1">
                <a:solidFill>
                  <a:schemeClr val="tx1"/>
                </a:solidFill>
                <a:latin typeface="Montserrat" panose="020B0604020202020204" charset="0"/>
              </a:rPr>
              <a:t>Hung</a:t>
            </a:r>
            <a:r>
              <a:rPr lang="it-IT" sz="2000" b="1" dirty="0">
                <a:solidFill>
                  <a:schemeClr val="tx1"/>
                </a:solidFill>
                <a:latin typeface="Montserrat" panose="020B0604020202020204" charset="0"/>
              </a:rPr>
              <a:t> Ling, </a:t>
            </a:r>
            <a:r>
              <a:rPr lang="it-IT" sz="2000" b="1" dirty="0" err="1">
                <a:solidFill>
                  <a:schemeClr val="tx1"/>
                </a:solidFill>
                <a:latin typeface="Montserrat" panose="020B0604020202020204" charset="0"/>
              </a:rPr>
              <a:t>Mirlan</a:t>
            </a:r>
            <a:r>
              <a:rPr lang="it-IT" sz="2000" b="1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Montserrat" panose="020B0604020202020204" charset="0"/>
              </a:rPr>
              <a:t>Zholdoshbaev</a:t>
            </a:r>
            <a:r>
              <a:rPr lang="it-IT" sz="2000" b="1" dirty="0">
                <a:solidFill>
                  <a:schemeClr val="tx1"/>
                </a:solidFill>
                <a:latin typeface="Montserrat" panose="020B0604020202020204" charset="0"/>
              </a:rPr>
              <a:t>, </a:t>
            </a:r>
            <a:r>
              <a:rPr lang="it-IT" sz="2000" b="1" dirty="0" err="1">
                <a:solidFill>
                  <a:schemeClr val="tx1"/>
                </a:solidFill>
                <a:latin typeface="Montserrat" panose="020B0604020202020204" charset="0"/>
              </a:rPr>
              <a:t>Mokitinyane</a:t>
            </a:r>
            <a:r>
              <a:rPr lang="it-IT" sz="2000" b="1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Montserrat" panose="020B0604020202020204" charset="0"/>
              </a:rPr>
              <a:t>Nthimo</a:t>
            </a:r>
            <a:r>
              <a:rPr lang="it-IT" sz="2000" b="1" dirty="0">
                <a:solidFill>
                  <a:schemeClr val="tx1"/>
                </a:solidFill>
                <a:latin typeface="Montserrat" panose="020B0604020202020204" charset="0"/>
              </a:rPr>
              <a:t>]</a:t>
            </a:r>
            <a:endParaRPr lang="it-IT" sz="20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21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3E607713-B85C-4961-8856-95E703EC1D36}"/>
              </a:ext>
            </a:extLst>
          </p:cNvPr>
          <p:cNvSpPr txBox="1"/>
          <p:nvPr/>
        </p:nvSpPr>
        <p:spPr>
          <a:xfrm>
            <a:off x="4058191" y="6637"/>
            <a:ext cx="8106514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Township assessment: geography and population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A2C821BD-8C92-41D7-A6EC-CC232DD2C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r="8403"/>
          <a:stretch/>
        </p:blipFill>
        <p:spPr bwMode="auto">
          <a:xfrm>
            <a:off x="-1279" y="1"/>
            <a:ext cx="4059470" cy="688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E7CDC4-35DC-4C1B-9524-0306E69B0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191" y="1292773"/>
            <a:ext cx="8133809" cy="55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6203F739-D4B3-4429-B9B1-CF0267063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t="4553" r="42633" b="20651"/>
          <a:stretch/>
        </p:blipFill>
        <p:spPr bwMode="auto">
          <a:xfrm>
            <a:off x="-131811" y="0"/>
            <a:ext cx="6037082" cy="694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9A4662-4702-49D7-86D5-7169698364B1}"/>
              </a:ext>
            </a:extLst>
          </p:cNvPr>
          <p:cNvSpPr txBox="1"/>
          <p:nvPr/>
        </p:nvSpPr>
        <p:spPr>
          <a:xfrm>
            <a:off x="5905271" y="2251107"/>
            <a:ext cx="6286729" cy="322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matrix of functions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that identifies townships and services was developed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to assess the level of development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of a given area.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It is used to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determine exposure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and potential impact of natural hazards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and to gather information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concerning the need for new infrastructures and services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E607713-B85C-4961-8856-95E703EC1D36}"/>
              </a:ext>
            </a:extLst>
          </p:cNvPr>
          <p:cNvSpPr txBox="1"/>
          <p:nvPr/>
        </p:nvSpPr>
        <p:spPr>
          <a:xfrm>
            <a:off x="5905270" y="0"/>
            <a:ext cx="6286730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Spatial analysis of Hakha township</a:t>
            </a:r>
          </a:p>
        </p:txBody>
      </p:sp>
    </p:spTree>
    <p:extLst>
      <p:ext uri="{BB962C8B-B14F-4D97-AF65-F5344CB8AC3E}">
        <p14:creationId xmlns:p14="http://schemas.microsoft.com/office/powerpoint/2010/main" val="381297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52B3E-A26B-4074-B2FB-CC4790D96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09" y="999836"/>
            <a:ext cx="8310867" cy="5858163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AAAB4E70-C437-4755-B027-3AB11B5A4136}"/>
              </a:ext>
            </a:extLst>
          </p:cNvPr>
          <p:cNvSpPr txBox="1"/>
          <p:nvPr/>
        </p:nvSpPr>
        <p:spPr>
          <a:xfrm>
            <a:off x="0" y="-3287"/>
            <a:ext cx="1219200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Vulnerability Index Map of Hakha Township</a:t>
            </a:r>
          </a:p>
        </p:txBody>
      </p:sp>
    </p:spTree>
    <p:extLst>
      <p:ext uri="{BB962C8B-B14F-4D97-AF65-F5344CB8AC3E}">
        <p14:creationId xmlns:p14="http://schemas.microsoft.com/office/powerpoint/2010/main" val="142307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25BC61C2-5F3A-497A-923C-701D90FC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t="8817" r="38333"/>
          <a:stretch>
            <a:fillRect/>
          </a:stretch>
        </p:blipFill>
        <p:spPr bwMode="auto">
          <a:xfrm>
            <a:off x="-7938" y="3397250"/>
            <a:ext cx="2136775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6A833D47-6843-496C-B283-5C89E2774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63832" r="79439" b="8720"/>
          <a:stretch>
            <a:fillRect/>
          </a:stretch>
        </p:blipFill>
        <p:spPr bwMode="auto">
          <a:xfrm>
            <a:off x="2128837" y="5056188"/>
            <a:ext cx="143986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5AB1D17-8585-4648-A139-27F2759AA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5" t="8817" r="38335"/>
          <a:stretch>
            <a:fillRect/>
          </a:stretch>
        </p:blipFill>
        <p:spPr bwMode="auto">
          <a:xfrm>
            <a:off x="0" y="45244"/>
            <a:ext cx="212883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2F951997-5D3D-43B7-9D85-F7C802AA2D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" t="48792" r="80081" b="26340"/>
          <a:stretch>
            <a:fillRect/>
          </a:stretch>
        </p:blipFill>
        <p:spPr bwMode="auto">
          <a:xfrm>
            <a:off x="2128837" y="1719263"/>
            <a:ext cx="143986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73FC237-F688-4527-A66F-00563716C8DF}"/>
              </a:ext>
            </a:extLst>
          </p:cNvPr>
          <p:cNvSpPr/>
          <p:nvPr/>
        </p:nvSpPr>
        <p:spPr>
          <a:xfrm>
            <a:off x="3568699" y="1603240"/>
            <a:ext cx="86233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The </a:t>
            </a: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transport network mainly relies on the primary paved road</a:t>
            </a:r>
          </a:p>
          <a:p>
            <a:pPr>
              <a:spcBef>
                <a:spcPts val="600"/>
              </a:spcBef>
              <a:defRPr/>
            </a:pP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Health and education coverage is very weak</a:t>
            </a: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across the township</a:t>
            </a:r>
          </a:p>
          <a:p>
            <a:pPr>
              <a:spcBef>
                <a:spcPts val="600"/>
              </a:spcBef>
              <a:defRPr/>
            </a:pP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95% of the population relies on underground water sources</a:t>
            </a:r>
          </a:p>
          <a:p>
            <a:pPr>
              <a:spcBef>
                <a:spcPts val="600"/>
              </a:spcBef>
              <a:defRPr/>
            </a:pPr>
            <a:endParaRPr lang="en-GB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70% of the local community recognized a reduction in water availability as the main impact of an increase in temperature</a:t>
            </a:r>
          </a:p>
          <a:p>
            <a:pPr>
              <a:spcBef>
                <a:spcPts val="600"/>
              </a:spcBef>
              <a:defRPr/>
            </a:pPr>
            <a:endParaRPr lang="en-GB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Over the last 30 years </a:t>
            </a: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50% of the local community reported an increase in floods and landslides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6D926088-039A-4B22-95E8-19217698B559}"/>
              </a:ext>
            </a:extLst>
          </p:cNvPr>
          <p:cNvSpPr txBox="1"/>
          <p:nvPr/>
        </p:nvSpPr>
        <p:spPr>
          <a:xfrm>
            <a:off x="3568699" y="17948"/>
            <a:ext cx="8623300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Current vulnerabilities: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38541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EC89710F-6814-466C-B91D-E51187725163}"/>
              </a:ext>
            </a:extLst>
          </p:cNvPr>
          <p:cNvGrpSpPr/>
          <p:nvPr/>
        </p:nvGrpSpPr>
        <p:grpSpPr>
          <a:xfrm>
            <a:off x="1792014" y="1197896"/>
            <a:ext cx="4303986" cy="2268293"/>
            <a:chOff x="-1" y="0"/>
            <a:chExt cx="4303986" cy="3019097"/>
          </a:xfrm>
        </p:grpSpPr>
        <p:sp>
          <p:nvSpPr>
            <p:cNvPr id="43" name="Rettangolo con singolo angolo arrotondato 42">
              <a:extLst>
                <a:ext uri="{FF2B5EF4-FFF2-40B4-BE49-F238E27FC236}">
                  <a16:creationId xmlns:a16="http://schemas.microsoft.com/office/drawing/2014/main" id="{1D319A57-AB86-4FDC-A90D-367971E3035B}"/>
                </a:ext>
              </a:extLst>
            </p:cNvPr>
            <p:cNvSpPr/>
            <p:nvPr/>
          </p:nvSpPr>
          <p:spPr>
            <a:xfrm rot="16200000">
              <a:off x="642444" y="-642444"/>
              <a:ext cx="3019096" cy="4303985"/>
            </a:xfrm>
            <a:prstGeom prst="round1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DF774A21-0428-4DD8-9FC6-AE8911E9F590}"/>
                </a:ext>
              </a:extLst>
            </p:cNvPr>
            <p:cNvSpPr txBox="1"/>
            <p:nvPr/>
          </p:nvSpPr>
          <p:spPr>
            <a:xfrm rot="21600000">
              <a:off x="0" y="0"/>
              <a:ext cx="4303985" cy="2264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socio-economic dependence (employment, income, food security) on climate-sensitive sectors like </a:t>
              </a:r>
              <a:r>
                <a:rPr lang="en-US" sz="2400" kern="1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rainfed</a:t>
              </a:r>
              <a:r>
                <a:rPr lang="en-US" sz="2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agriculture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FC40E8DC-B0E2-4911-8490-57109783C6C6}"/>
              </a:ext>
            </a:extLst>
          </p:cNvPr>
          <p:cNvGrpSpPr/>
          <p:nvPr/>
        </p:nvGrpSpPr>
        <p:grpSpPr>
          <a:xfrm>
            <a:off x="6096000" y="1197896"/>
            <a:ext cx="4303985" cy="2268292"/>
            <a:chOff x="4303985" y="0"/>
            <a:chExt cx="4303985" cy="3019096"/>
          </a:xfrm>
        </p:grpSpPr>
        <p:sp>
          <p:nvSpPr>
            <p:cNvPr id="41" name="Rettangolo con singolo angolo arrotondato 40">
              <a:extLst>
                <a:ext uri="{FF2B5EF4-FFF2-40B4-BE49-F238E27FC236}">
                  <a16:creationId xmlns:a16="http://schemas.microsoft.com/office/drawing/2014/main" id="{9DB022E1-D926-4986-AAA1-CD0500360D5D}"/>
                </a:ext>
              </a:extLst>
            </p:cNvPr>
            <p:cNvSpPr/>
            <p:nvPr/>
          </p:nvSpPr>
          <p:spPr>
            <a:xfrm>
              <a:off x="4303985" y="0"/>
              <a:ext cx="4303985" cy="3019096"/>
            </a:xfrm>
            <a:prstGeom prst="round1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8B823A94-B4F0-4D5A-BABE-E85D0B43F8AD}"/>
                </a:ext>
              </a:extLst>
            </p:cNvPr>
            <p:cNvSpPr txBox="1"/>
            <p:nvPr/>
          </p:nvSpPr>
          <p:spPr>
            <a:xfrm>
              <a:off x="4303985" y="0"/>
              <a:ext cx="4303985" cy="2264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poverty, unemployment and migration rates  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7118CD81-F1E4-46FA-AC65-06208463A8D8}"/>
              </a:ext>
            </a:extLst>
          </p:cNvPr>
          <p:cNvGrpSpPr/>
          <p:nvPr/>
        </p:nvGrpSpPr>
        <p:grpSpPr>
          <a:xfrm>
            <a:off x="1792015" y="4216992"/>
            <a:ext cx="4303985" cy="2268292"/>
            <a:chOff x="0" y="3019096"/>
            <a:chExt cx="4303985" cy="3019096"/>
          </a:xfrm>
        </p:grpSpPr>
        <p:sp>
          <p:nvSpPr>
            <p:cNvPr id="39" name="Rettangolo con singolo angolo arrotondato 38">
              <a:extLst>
                <a:ext uri="{FF2B5EF4-FFF2-40B4-BE49-F238E27FC236}">
                  <a16:creationId xmlns:a16="http://schemas.microsoft.com/office/drawing/2014/main" id="{F33158BC-945C-493C-8FA3-802A04687699}"/>
                </a:ext>
              </a:extLst>
            </p:cNvPr>
            <p:cNvSpPr/>
            <p:nvPr/>
          </p:nvSpPr>
          <p:spPr>
            <a:xfrm rot="10800000">
              <a:off x="0" y="3019096"/>
              <a:ext cx="4303985" cy="3019096"/>
            </a:xfrm>
            <a:prstGeom prst="round1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F4AEFC61-3220-415D-A343-D68007A52AC2}"/>
                </a:ext>
              </a:extLst>
            </p:cNvPr>
            <p:cNvSpPr txBox="1"/>
            <p:nvPr/>
          </p:nvSpPr>
          <p:spPr>
            <a:xfrm rot="21600000">
              <a:off x="0" y="3773870"/>
              <a:ext cx="4303985" cy="2264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access to education, health, information, market, finance services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ACA38194-A37E-4558-B5C4-C3CE33901569}"/>
              </a:ext>
            </a:extLst>
          </p:cNvPr>
          <p:cNvGrpSpPr/>
          <p:nvPr/>
        </p:nvGrpSpPr>
        <p:grpSpPr>
          <a:xfrm>
            <a:off x="6096000" y="4216993"/>
            <a:ext cx="4303986" cy="2268292"/>
            <a:chOff x="4303985" y="3019097"/>
            <a:chExt cx="4303986" cy="3019096"/>
          </a:xfrm>
        </p:grpSpPr>
        <p:sp>
          <p:nvSpPr>
            <p:cNvPr id="37" name="Rettangolo con singolo angolo arrotondato 36">
              <a:extLst>
                <a:ext uri="{FF2B5EF4-FFF2-40B4-BE49-F238E27FC236}">
                  <a16:creationId xmlns:a16="http://schemas.microsoft.com/office/drawing/2014/main" id="{4CC925D7-C266-49A4-930C-7715DF9050F2}"/>
                </a:ext>
              </a:extLst>
            </p:cNvPr>
            <p:cNvSpPr/>
            <p:nvPr/>
          </p:nvSpPr>
          <p:spPr>
            <a:xfrm rot="5400000">
              <a:off x="4946430" y="2376652"/>
              <a:ext cx="3019096" cy="4303985"/>
            </a:xfrm>
            <a:prstGeom prst="round1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4D8BDE82-67B4-493E-9FFC-4AB5712B6D28}"/>
                </a:ext>
              </a:extLst>
            </p:cNvPr>
            <p:cNvSpPr txBox="1"/>
            <p:nvPr/>
          </p:nvSpPr>
          <p:spPr>
            <a:xfrm>
              <a:off x="4303986" y="3773870"/>
              <a:ext cx="4303985" cy="2264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institutional capacities and unsustainable utilisation of natural resources socio-economic purpose 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3F33C1BE-089A-4ADD-A790-F7F56794BD09}"/>
              </a:ext>
            </a:extLst>
          </p:cNvPr>
          <p:cNvGrpSpPr/>
          <p:nvPr/>
        </p:nvGrpSpPr>
        <p:grpSpPr>
          <a:xfrm>
            <a:off x="4804804" y="3274518"/>
            <a:ext cx="2582391" cy="1134145"/>
            <a:chOff x="3012789" y="2264322"/>
            <a:chExt cx="2582391" cy="1509548"/>
          </a:xfrm>
        </p:grpSpPr>
        <p:sp>
          <p:nvSpPr>
            <p:cNvPr id="35" name="Rettangolo con angoli arrotondati 34">
              <a:extLst>
                <a:ext uri="{FF2B5EF4-FFF2-40B4-BE49-F238E27FC236}">
                  <a16:creationId xmlns:a16="http://schemas.microsoft.com/office/drawing/2014/main" id="{E2CDA8CE-DEAE-4951-8990-F6B6584FFFFB}"/>
                </a:ext>
              </a:extLst>
            </p:cNvPr>
            <p:cNvSpPr/>
            <p:nvPr/>
          </p:nvSpPr>
          <p:spPr>
            <a:xfrm>
              <a:off x="3012789" y="2264322"/>
              <a:ext cx="2582391" cy="150954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D5116C20-1E51-4340-A0C9-39471BB75DD6}"/>
                </a:ext>
              </a:extLst>
            </p:cNvPr>
            <p:cNvSpPr txBox="1"/>
            <p:nvPr/>
          </p:nvSpPr>
          <p:spPr>
            <a:xfrm>
              <a:off x="3086479" y="2338012"/>
              <a:ext cx="2435011" cy="13621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Factors for vulnerability to climate change</a:t>
              </a:r>
            </a:p>
          </p:txBody>
        </p:sp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3E76D1A0-9DCF-4283-BE48-AA7A1388562B}"/>
              </a:ext>
            </a:extLst>
          </p:cNvPr>
          <p:cNvSpPr txBox="1"/>
          <p:nvPr/>
        </p:nvSpPr>
        <p:spPr>
          <a:xfrm>
            <a:off x="-2" y="0"/>
            <a:ext cx="1219200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Current vulnerabilities: socio-economic</a:t>
            </a:r>
          </a:p>
        </p:txBody>
      </p:sp>
    </p:spTree>
    <p:extLst>
      <p:ext uri="{BB962C8B-B14F-4D97-AF65-F5344CB8AC3E}">
        <p14:creationId xmlns:p14="http://schemas.microsoft.com/office/powerpoint/2010/main" val="374292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3E607713-B85C-4961-8856-95E703EC1D36}"/>
              </a:ext>
            </a:extLst>
          </p:cNvPr>
          <p:cNvSpPr txBox="1"/>
          <p:nvPr/>
        </p:nvSpPr>
        <p:spPr>
          <a:xfrm>
            <a:off x="-115128" y="671275"/>
            <a:ext cx="4698125" cy="523220"/>
          </a:xfrm>
          <a:prstGeom prst="rect">
            <a:avLst/>
          </a:prstGeom>
          <a:noFill/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Ins="252000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Lack of diversification</a:t>
            </a:r>
          </a:p>
        </p:txBody>
      </p:sp>
      <p:graphicFrame>
        <p:nvGraphicFramePr>
          <p:cNvPr id="19" name="Chart 3">
            <a:extLst>
              <a:ext uri="{FF2B5EF4-FFF2-40B4-BE49-F238E27FC236}">
                <a16:creationId xmlns:a16="http://schemas.microsoft.com/office/drawing/2014/main" id="{B7F81D70-0339-4654-9ED3-5A21B67C3BA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83473" y="1910469"/>
          <a:ext cx="8540767" cy="4947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7BB87C84-3416-4C26-A66B-14D318B4C12E}"/>
              </a:ext>
            </a:extLst>
          </p:cNvPr>
          <p:cNvSpPr/>
          <p:nvPr/>
        </p:nvSpPr>
        <p:spPr>
          <a:xfrm>
            <a:off x="0" y="125874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Livelihoods depend mainly on agriculture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(mainly rain fed shifting cultivation), including animal husbandry.  </a:t>
            </a:r>
            <a:r>
              <a:rPr lang="en-US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Rainfed agriculture is highly sensitive to climate change.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A5EE79F-D034-4F7C-AB8D-B69FD9A24676}"/>
              </a:ext>
            </a:extLst>
          </p:cNvPr>
          <p:cNvSpPr txBox="1"/>
          <p:nvPr/>
        </p:nvSpPr>
        <p:spPr>
          <a:xfrm>
            <a:off x="0" y="-16938"/>
            <a:ext cx="1219200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Current vulnerabilities: socio-economic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C1B782CD-7F23-4172-8777-E64784A01653}"/>
              </a:ext>
            </a:extLst>
          </p:cNvPr>
          <p:cNvSpPr/>
          <p:nvPr/>
        </p:nvSpPr>
        <p:spPr>
          <a:xfrm>
            <a:off x="3601038" y="2328421"/>
            <a:ext cx="169683" cy="289934"/>
          </a:xfrm>
          <a:prstGeom prst="downArrow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18F2A938-1A89-450C-A120-34A419A9D86D}"/>
              </a:ext>
            </a:extLst>
          </p:cNvPr>
          <p:cNvSpPr/>
          <p:nvPr/>
        </p:nvSpPr>
        <p:spPr>
          <a:xfrm>
            <a:off x="4582997" y="2857894"/>
            <a:ext cx="169683" cy="289934"/>
          </a:xfrm>
          <a:prstGeom prst="downArrow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D0761F4B-B646-403E-941A-5BD7C1F83CA6}"/>
              </a:ext>
            </a:extLst>
          </p:cNvPr>
          <p:cNvSpPr/>
          <p:nvPr/>
        </p:nvSpPr>
        <p:spPr>
          <a:xfrm>
            <a:off x="6498214" y="2161878"/>
            <a:ext cx="169683" cy="289934"/>
          </a:xfrm>
          <a:prstGeom prst="downArrow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3" grpId="0"/>
      <p:bldP spid="5" grpId="0" animBg="1"/>
      <p:bldP spid="2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D20DE954-0E88-4EF9-8F17-16D12A917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8215"/>
            <a:ext cx="4876027" cy="580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Chart 8">
            <a:extLst>
              <a:ext uri="{FF2B5EF4-FFF2-40B4-BE49-F238E27FC236}">
                <a16:creationId xmlns:a16="http://schemas.microsoft.com/office/drawing/2014/main" id="{802A5C54-CF65-468E-BEE6-0B611DB89F3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748222" y="546410"/>
          <a:ext cx="5676202" cy="6554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7FDCB0CA-41E8-4C25-B6D9-BAEB26C22C97}"/>
              </a:ext>
            </a:extLst>
          </p:cNvPr>
          <p:cNvSpPr txBox="1"/>
          <p:nvPr/>
        </p:nvSpPr>
        <p:spPr>
          <a:xfrm>
            <a:off x="0" y="10361"/>
            <a:ext cx="1219200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Current vulnerabilities: eco-systems</a:t>
            </a:r>
          </a:p>
        </p:txBody>
      </p:sp>
    </p:spTree>
    <p:extLst>
      <p:ext uri="{BB962C8B-B14F-4D97-AF65-F5344CB8AC3E}">
        <p14:creationId xmlns:p14="http://schemas.microsoft.com/office/powerpoint/2010/main" val="209102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3E607713-B85C-4961-8856-95E703EC1D36}"/>
              </a:ext>
            </a:extLst>
          </p:cNvPr>
          <p:cNvSpPr txBox="1"/>
          <p:nvPr/>
        </p:nvSpPr>
        <p:spPr>
          <a:xfrm>
            <a:off x="0" y="14614"/>
            <a:ext cx="1219200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Climate change scenarios: temperature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527612-5C32-4530-9BC5-B1F848C9D824}"/>
              </a:ext>
            </a:extLst>
          </p:cNvPr>
          <p:cNvGrpSpPr>
            <a:grpSpLocks/>
          </p:cNvGrpSpPr>
          <p:nvPr/>
        </p:nvGrpSpPr>
        <p:grpSpPr bwMode="auto">
          <a:xfrm>
            <a:off x="66909" y="1821366"/>
            <a:ext cx="5780051" cy="4672584"/>
            <a:chOff x="129097" y="236676"/>
            <a:chExt cx="11897954" cy="6323346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EC1DB3BB-AFC8-435C-810C-6F21606D0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97" y="268950"/>
              <a:ext cx="4012601" cy="629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FE161EF-3198-49A9-ADC7-AC0D88443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722" y="258192"/>
              <a:ext cx="3947278" cy="629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F21B136F-66E8-46E4-9736-3B18540E0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113" y="236676"/>
              <a:ext cx="3885938" cy="629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6">
            <a:extLst>
              <a:ext uri="{FF2B5EF4-FFF2-40B4-BE49-F238E27FC236}">
                <a16:creationId xmlns:a16="http://schemas.microsoft.com/office/drawing/2014/main" id="{B13CFCE4-B8B8-4F48-821D-D2E3F59DE9B4}"/>
              </a:ext>
            </a:extLst>
          </p:cNvPr>
          <p:cNvSpPr/>
          <p:nvPr/>
        </p:nvSpPr>
        <p:spPr>
          <a:xfrm>
            <a:off x="191990" y="1263359"/>
            <a:ext cx="17924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Montserrat" panose="020B0604020202020204" charset="0"/>
                <a:cs typeface="+mn-cs"/>
              </a:rPr>
              <a:t>Hotter summer!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C41EF6F-850F-4364-B9F6-EF6F74CF9682}"/>
              </a:ext>
            </a:extLst>
          </p:cNvPr>
          <p:cNvSpPr txBox="1"/>
          <p:nvPr/>
        </p:nvSpPr>
        <p:spPr>
          <a:xfrm>
            <a:off x="1927225" y="1182570"/>
            <a:ext cx="3220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Montserrat" panose="020B0604020202020204" charset="0"/>
                <a:cs typeface="+mn-cs"/>
              </a:rPr>
              <a:t>Increase from 34.7 to 37.7 (</a:t>
            </a:r>
            <a:r>
              <a:rPr lang="en-US" sz="1200" b="1" dirty="0">
                <a:solidFill>
                  <a:srgbClr val="FF0000"/>
                </a:solidFill>
                <a:latin typeface="Montserrat" panose="020B0604020202020204" charset="0"/>
                <a:cs typeface="+mn-cs"/>
              </a:rPr>
              <a:t>+3 Deg. C</a:t>
            </a:r>
            <a:r>
              <a:rPr lang="en-US" sz="1200" dirty="0">
                <a:solidFill>
                  <a:prstClr val="black"/>
                </a:solidFill>
                <a:latin typeface="Montserrat" panose="020B0604020202020204" charset="0"/>
                <a:cs typeface="+mn-cs"/>
              </a:rPr>
              <a:t>)</a:t>
            </a: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prstClr val="black"/>
              </a:solidFill>
              <a:latin typeface="Montserrat" panose="020B0604020202020204" charset="0"/>
              <a:cs typeface="+mn-cs"/>
            </a:endParaRP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Montserrat" panose="020B0604020202020204" charset="0"/>
                <a:cs typeface="+mn-cs"/>
              </a:rPr>
              <a:t>Increase from 21.1 to 22.0 (</a:t>
            </a:r>
            <a:r>
              <a:rPr lang="en-US" sz="1200" b="1" dirty="0">
                <a:solidFill>
                  <a:srgbClr val="FF0000"/>
                </a:solidFill>
                <a:latin typeface="Montserrat" panose="020B0604020202020204" charset="0"/>
                <a:cs typeface="+mn-cs"/>
              </a:rPr>
              <a:t>+0.9 Deg. C</a:t>
            </a:r>
            <a:r>
              <a:rPr lang="en-US" sz="1200" dirty="0">
                <a:solidFill>
                  <a:prstClr val="black"/>
                </a:solidFill>
                <a:latin typeface="Montserrat" panose="020B0604020202020204" charset="0"/>
                <a:cs typeface="+mn-cs"/>
              </a:rPr>
              <a:t>)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89E47B88-5794-415E-AE3F-BC4105E28CE7}"/>
              </a:ext>
            </a:extLst>
          </p:cNvPr>
          <p:cNvSpPr/>
          <p:nvPr/>
        </p:nvSpPr>
        <p:spPr>
          <a:xfrm>
            <a:off x="6501750" y="1259042"/>
            <a:ext cx="21916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Montserrat" panose="020B0604020202020204" charset="0"/>
                <a:cs typeface="+mn-cs"/>
              </a:rPr>
              <a:t>Not so cold winters!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8C5C1179-D71A-49E8-A352-D70436703EC5}"/>
              </a:ext>
            </a:extLst>
          </p:cNvPr>
          <p:cNvSpPr txBox="1"/>
          <p:nvPr/>
        </p:nvSpPr>
        <p:spPr>
          <a:xfrm>
            <a:off x="8588613" y="1112876"/>
            <a:ext cx="3220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Montserrat" panose="020B0604020202020204" charset="0"/>
                <a:cs typeface="+mn-cs"/>
              </a:rPr>
              <a:t>Increase from 14.5 to 15.5 (</a:t>
            </a:r>
            <a:r>
              <a:rPr lang="en-US" sz="1200" b="1" dirty="0">
                <a:solidFill>
                  <a:srgbClr val="FF0000"/>
                </a:solidFill>
                <a:latin typeface="Montserrat" panose="020B0604020202020204" charset="0"/>
                <a:cs typeface="+mn-cs"/>
              </a:rPr>
              <a:t>+1 Deg. C</a:t>
            </a:r>
            <a:r>
              <a:rPr lang="en-US" sz="1200" dirty="0">
                <a:solidFill>
                  <a:prstClr val="black"/>
                </a:solidFill>
                <a:latin typeface="Montserrat" panose="020B0604020202020204" charset="0"/>
                <a:cs typeface="+mn-cs"/>
              </a:rPr>
              <a:t>)</a:t>
            </a: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prstClr val="black"/>
              </a:solidFill>
              <a:latin typeface="Montserrat" panose="020B0604020202020204" charset="0"/>
              <a:cs typeface="+mn-cs"/>
            </a:endParaRP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Montserrat" panose="020B0604020202020204" charset="0"/>
                <a:cs typeface="+mn-cs"/>
              </a:rPr>
              <a:t>Increase from 3.9 to 4.4 (</a:t>
            </a:r>
            <a:r>
              <a:rPr lang="en-US" sz="1200" b="1" dirty="0">
                <a:solidFill>
                  <a:srgbClr val="FF0000"/>
                </a:solidFill>
                <a:latin typeface="Montserrat" panose="020B0604020202020204" charset="0"/>
                <a:cs typeface="+mn-cs"/>
              </a:rPr>
              <a:t>+0.5 Deg. C</a:t>
            </a:r>
            <a:r>
              <a:rPr lang="en-US" sz="1200" dirty="0">
                <a:solidFill>
                  <a:prstClr val="black"/>
                </a:solidFill>
                <a:latin typeface="Montserrat" panose="020B0604020202020204" charset="0"/>
                <a:cs typeface="+mn-cs"/>
              </a:rPr>
              <a:t>)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4E52A03C-5BF2-4EA0-AE5A-A7DDE447023E}"/>
              </a:ext>
            </a:extLst>
          </p:cNvPr>
          <p:cNvGrpSpPr>
            <a:grpSpLocks/>
          </p:cNvGrpSpPr>
          <p:nvPr/>
        </p:nvGrpSpPr>
        <p:grpSpPr bwMode="auto">
          <a:xfrm>
            <a:off x="6411950" y="1786867"/>
            <a:ext cx="5780049" cy="4668222"/>
            <a:chOff x="139854" y="294341"/>
            <a:chExt cx="11887195" cy="6319462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D46A1FD5-BB25-4B7E-AC2F-BFE940270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54" y="322731"/>
              <a:ext cx="3980329" cy="629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236E16E-CC25-4645-BF9C-78F669BF3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183" y="313915"/>
              <a:ext cx="3937298" cy="629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E5537536-058D-447D-A9DF-20130DA0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8434" y="294341"/>
              <a:ext cx="3898615" cy="629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54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3E607713-B85C-4961-8856-95E703EC1D36}"/>
              </a:ext>
            </a:extLst>
          </p:cNvPr>
          <p:cNvSpPr txBox="1"/>
          <p:nvPr/>
        </p:nvSpPr>
        <p:spPr>
          <a:xfrm>
            <a:off x="0" y="7126"/>
            <a:ext cx="1219200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Climate change scenarios: precipitation (I)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F37EEE0C-6D51-4825-A7F3-25CECA7C392D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734942"/>
            <a:ext cx="7924800" cy="3976688"/>
            <a:chOff x="139008" y="306799"/>
            <a:chExt cx="11781307" cy="6303898"/>
          </a:xfrm>
        </p:grpSpPr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4C2DAB13-2D36-48F9-97B4-B3CA24EC2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08" y="319625"/>
              <a:ext cx="3905869" cy="629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BED31F4B-A8C8-4C4E-B81B-85F2D5BF0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4877" y="319625"/>
              <a:ext cx="3969569" cy="629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5330674D-B593-43BC-8A10-2CF9698AC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4446" y="306799"/>
              <a:ext cx="3905869" cy="629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6">
            <a:extLst>
              <a:ext uri="{FF2B5EF4-FFF2-40B4-BE49-F238E27FC236}">
                <a16:creationId xmlns:a16="http://schemas.microsoft.com/office/drawing/2014/main" id="{FDDEE68A-08BD-4BA8-9182-03B0230D287C}"/>
              </a:ext>
            </a:extLst>
          </p:cNvPr>
          <p:cNvSpPr/>
          <p:nvPr/>
        </p:nvSpPr>
        <p:spPr>
          <a:xfrm>
            <a:off x="3999913" y="1097597"/>
            <a:ext cx="4192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Montserrat" panose="020B0604020202020204" charset="0"/>
                <a:cs typeface="+mn-cs"/>
              </a:rPr>
              <a:t>Its getting wetter and wetter!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CD60DE1-077A-4EA3-A6E4-402C23E1CE8D}"/>
              </a:ext>
            </a:extLst>
          </p:cNvPr>
          <p:cNvSpPr txBox="1"/>
          <p:nvPr/>
        </p:nvSpPr>
        <p:spPr>
          <a:xfrm>
            <a:off x="2997200" y="5983288"/>
            <a:ext cx="64071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Montserrat" panose="020B0604020202020204" charset="0"/>
                <a:cs typeface="+mn-cs"/>
              </a:rPr>
              <a:t>Higher values will increase from 2460 to 2581 mm (~100 mm)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Montserrat" panose="020B0604020202020204" charset="0"/>
                <a:cs typeface="+mn-cs"/>
              </a:rPr>
              <a:t>Lower values will increase from 1282 to 1458 mm (~170 mm)</a:t>
            </a:r>
          </a:p>
        </p:txBody>
      </p:sp>
    </p:spTree>
    <p:extLst>
      <p:ext uri="{BB962C8B-B14F-4D97-AF65-F5344CB8AC3E}">
        <p14:creationId xmlns:p14="http://schemas.microsoft.com/office/powerpoint/2010/main" val="132670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3E607713-B85C-4961-8856-95E703EC1D36}"/>
              </a:ext>
            </a:extLst>
          </p:cNvPr>
          <p:cNvSpPr txBox="1"/>
          <p:nvPr/>
        </p:nvSpPr>
        <p:spPr>
          <a:xfrm>
            <a:off x="0" y="7121"/>
            <a:ext cx="1219200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Climate change scenarios: precipitation (II)</a:t>
            </a:r>
          </a:p>
        </p:txBody>
      </p:sp>
      <p:graphicFrame>
        <p:nvGraphicFramePr>
          <p:cNvPr id="8" name="Chart 3">
            <a:extLst>
              <a:ext uri="{FF2B5EF4-FFF2-40B4-BE49-F238E27FC236}">
                <a16:creationId xmlns:a16="http://schemas.microsoft.com/office/drawing/2014/main" id="{4467AA11-20E7-40F7-BF2D-9547A2C4D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3291121"/>
              </p:ext>
            </p:extLst>
          </p:nvPr>
        </p:nvGraphicFramePr>
        <p:xfrm>
          <a:off x="1075723" y="1049242"/>
          <a:ext cx="10040554" cy="3913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id="{D31C01E5-0C86-4E23-BAAD-A631BC389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934" y="4757503"/>
            <a:ext cx="1069241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ontserrat" panose="020B0604020202020204" charset="0"/>
              </a:rPr>
              <a:t>Large </a:t>
            </a:r>
            <a:r>
              <a:rPr lang="en-US" altLang="en-US" sz="2000" b="1" dirty="0">
                <a:latin typeface="Montserrat" panose="020B0604020202020204" charset="0"/>
              </a:rPr>
              <a:t>increase in monthly rainfall</a:t>
            </a:r>
            <a:r>
              <a:rPr lang="en-US" altLang="en-US" sz="2000" dirty="0">
                <a:latin typeface="Montserrat" panose="020B0604020202020204" charset="0"/>
              </a:rPr>
              <a:t> during June, July, August, September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en-US" sz="2000" dirty="0">
              <a:latin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ontserrat" panose="020B0604020202020204" charset="0"/>
              </a:rPr>
              <a:t>More rainfall in short duration – </a:t>
            </a:r>
            <a:r>
              <a:rPr lang="en-US" altLang="en-US" sz="2000" b="1" dirty="0">
                <a:latin typeface="Montserrat" panose="020B0604020202020204" charset="0"/>
              </a:rPr>
              <a:t>more flash floods and landslides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en-US" sz="2000" dirty="0">
              <a:latin typeface="Montserrat" panose="020B060402020202020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000" b="1" dirty="0">
                <a:latin typeface="Montserrat" panose="020B0604020202020204" charset="0"/>
              </a:rPr>
              <a:t>Changes in rainfall pattern need to be considered</a:t>
            </a:r>
            <a:r>
              <a:rPr lang="en-US" altLang="en-US" sz="2000" dirty="0">
                <a:latin typeface="Montserrat" panose="020B0604020202020204" charset="0"/>
              </a:rPr>
              <a:t> in agriculture as well as other activities</a:t>
            </a:r>
          </a:p>
        </p:txBody>
      </p:sp>
    </p:spTree>
    <p:extLst>
      <p:ext uri="{BB962C8B-B14F-4D97-AF65-F5344CB8AC3E}">
        <p14:creationId xmlns:p14="http://schemas.microsoft.com/office/powerpoint/2010/main" val="21728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8" grpId="0">
        <p:bldAsOne/>
      </p:bldGraphic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9A4662-4702-49D7-86D5-7169698364B1}"/>
              </a:ext>
            </a:extLst>
          </p:cNvPr>
          <p:cNvSpPr txBox="1"/>
          <p:nvPr/>
        </p:nvSpPr>
        <p:spPr>
          <a:xfrm>
            <a:off x="596349" y="818505"/>
            <a:ext cx="11304103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Introduction </a:t>
            </a:r>
          </a:p>
          <a:p>
            <a:pPr>
              <a:spcBef>
                <a:spcPts val="1440"/>
              </a:spcBef>
              <a:buSzPct val="120000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Objectives of the assessment </a:t>
            </a:r>
          </a:p>
          <a:p>
            <a:pPr>
              <a:spcBef>
                <a:spcPts val="1440"/>
              </a:spcBef>
              <a:buSzPct val="120000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Methodology </a:t>
            </a: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Census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2014 and disaggregated data</a:t>
            </a: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Vulnerability Index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and Participatory Natural Hazard Mapping</a:t>
            </a: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Current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vulnerabilities</a:t>
            </a: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Climate change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future scenarios</a:t>
            </a: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Defining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Objectives</a:t>
            </a: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Adaptation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action planning  and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recommendations 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290FC2F-2737-4E84-8E47-94D1FFD19444}"/>
              </a:ext>
            </a:extLst>
          </p:cNvPr>
          <p:cNvSpPr txBox="1"/>
          <p:nvPr/>
        </p:nvSpPr>
        <p:spPr>
          <a:xfrm>
            <a:off x="0" y="8640"/>
            <a:ext cx="12196138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Presentation Outline </a:t>
            </a:r>
          </a:p>
        </p:txBody>
      </p:sp>
    </p:spTree>
    <p:extLst>
      <p:ext uri="{BB962C8B-B14F-4D97-AF65-F5344CB8AC3E}">
        <p14:creationId xmlns:p14="http://schemas.microsoft.com/office/powerpoint/2010/main" val="11910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3E607713-B85C-4961-8856-95E703EC1D36}"/>
              </a:ext>
            </a:extLst>
          </p:cNvPr>
          <p:cNvSpPr txBox="1"/>
          <p:nvPr/>
        </p:nvSpPr>
        <p:spPr>
          <a:xfrm>
            <a:off x="0" y="-12079"/>
            <a:ext cx="12191999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Pathway depicting climatic features, hazards, and impacts by 2050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4E15DB-6F49-425D-863C-33C29015DE7F}"/>
              </a:ext>
            </a:extLst>
          </p:cNvPr>
          <p:cNvSpPr txBox="1"/>
          <p:nvPr/>
        </p:nvSpPr>
        <p:spPr>
          <a:xfrm>
            <a:off x="7287497" y="1592917"/>
            <a:ext cx="492021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Government provided local communities with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future climate scenarios</a:t>
            </a:r>
          </a:p>
          <a:p>
            <a:pPr>
              <a:spcBef>
                <a:spcPts val="1440"/>
              </a:spcBef>
              <a:buSzPct val="120000"/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Local communities defined which kind of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hazard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it might cause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Local communities defined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primary and secondary impacts</a:t>
            </a:r>
          </a:p>
          <a:p>
            <a:pPr>
              <a:spcBef>
                <a:spcPts val="1440"/>
              </a:spcBef>
              <a:buSzPct val="120000"/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Local communities came up with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adaptation plans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ABDC7B-99B1-4B6E-A4EC-D70A0B4D6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5020"/>
            <a:ext cx="7271787" cy="504805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5AAAD06-B9A5-4F2B-815E-CFD72B3AFB58}"/>
              </a:ext>
            </a:extLst>
          </p:cNvPr>
          <p:cNvSpPr/>
          <p:nvPr/>
        </p:nvSpPr>
        <p:spPr>
          <a:xfrm>
            <a:off x="15710" y="1380814"/>
            <a:ext cx="1112363" cy="42420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CC Scenarios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D15900D-3C21-4E2A-8CEB-7E319419B9C9}"/>
              </a:ext>
            </a:extLst>
          </p:cNvPr>
          <p:cNvSpPr/>
          <p:nvPr/>
        </p:nvSpPr>
        <p:spPr>
          <a:xfrm>
            <a:off x="1554629" y="1384043"/>
            <a:ext cx="1112363" cy="42420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Hazards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90E2D53-70CE-4B9B-95C1-F6AF7EAB26DD}"/>
              </a:ext>
            </a:extLst>
          </p:cNvPr>
          <p:cNvSpPr/>
          <p:nvPr/>
        </p:nvSpPr>
        <p:spPr>
          <a:xfrm>
            <a:off x="3368508" y="1367067"/>
            <a:ext cx="1112363" cy="42420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Primary impact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5A858D-F143-4CE4-A46F-850EE9B761D3}"/>
              </a:ext>
            </a:extLst>
          </p:cNvPr>
          <p:cNvSpPr/>
          <p:nvPr/>
        </p:nvSpPr>
        <p:spPr>
          <a:xfrm>
            <a:off x="5954001" y="1374192"/>
            <a:ext cx="1112363" cy="42420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Secondary impact</a:t>
            </a:r>
          </a:p>
        </p:txBody>
      </p:sp>
    </p:spTree>
    <p:extLst>
      <p:ext uri="{BB962C8B-B14F-4D97-AF65-F5344CB8AC3E}">
        <p14:creationId xmlns:p14="http://schemas.microsoft.com/office/powerpoint/2010/main" val="298767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3" grpId="0" animBg="1"/>
      <p:bldP spid="6" grpId="0" animBg="1"/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9A4662-4702-49D7-86D5-7169698364B1}"/>
              </a:ext>
            </a:extLst>
          </p:cNvPr>
          <p:cNvSpPr txBox="1"/>
          <p:nvPr/>
        </p:nvSpPr>
        <p:spPr>
          <a:xfrm>
            <a:off x="6362900" y="1098703"/>
            <a:ext cx="5829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OBJECTIVE 1: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All Public/Private facilities and services are protected against climate hazards in Hakha township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B1FDED-ACF3-4B6A-83AF-0DC4A8165F90}"/>
              </a:ext>
            </a:extLst>
          </p:cNvPr>
          <p:cNvSpPr txBox="1"/>
          <p:nvPr/>
        </p:nvSpPr>
        <p:spPr>
          <a:xfrm>
            <a:off x="6326116" y="2923834"/>
            <a:ext cx="58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OBJECTIVE 2:</a:t>
            </a:r>
            <a:b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The Network of communication and transport is ensured across the township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BDBDEC-9244-40D8-8BAF-95E27852E7E6}"/>
              </a:ext>
            </a:extLst>
          </p:cNvPr>
          <p:cNvSpPr txBox="1"/>
          <p:nvPr/>
        </p:nvSpPr>
        <p:spPr>
          <a:xfrm>
            <a:off x="6362900" y="4835479"/>
            <a:ext cx="592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OBJECTIVE 3: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Land and people is protected and prepared against climate hazards in Hakha township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36DA0-9ABA-4CFF-A267-C0A508C4A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366445" cy="32236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D441A65-5166-4771-AC6F-D085B3505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" y="3223600"/>
            <a:ext cx="6329661" cy="36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7DAC07DE-A5FA-4989-8A6C-284641E28B91}"/>
              </a:ext>
            </a:extLst>
          </p:cNvPr>
          <p:cNvSpPr txBox="1"/>
          <p:nvPr/>
        </p:nvSpPr>
        <p:spPr>
          <a:xfrm>
            <a:off x="6362900" y="-6526"/>
            <a:ext cx="5829100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Defining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17668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llpc\Pictures\IMG_6974.jpg">
            <a:extLst>
              <a:ext uri="{FF2B5EF4-FFF2-40B4-BE49-F238E27FC236}">
                <a16:creationId xmlns:a16="http://schemas.microsoft.com/office/drawing/2014/main" id="{0191EF30-62B4-4787-B993-9700DE1D6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r="1"/>
          <a:stretch/>
        </p:blipFill>
        <p:spPr>
          <a:xfrm>
            <a:off x="0" y="-38420"/>
            <a:ext cx="4661199" cy="689642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3E607713-B85C-4961-8856-95E703EC1D36}"/>
              </a:ext>
            </a:extLst>
          </p:cNvPr>
          <p:cNvSpPr txBox="1"/>
          <p:nvPr/>
        </p:nvSpPr>
        <p:spPr>
          <a:xfrm>
            <a:off x="4694650" y="-4429"/>
            <a:ext cx="7497350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Develop adaptation action planning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4E15DB-6F49-425D-863C-33C29015DE7F}"/>
              </a:ext>
            </a:extLst>
          </p:cNvPr>
          <p:cNvSpPr txBox="1"/>
          <p:nvPr/>
        </p:nvSpPr>
        <p:spPr>
          <a:xfrm>
            <a:off x="4677925" y="4869708"/>
            <a:ext cx="7497349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Local communities compile the matrix</a:t>
            </a: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Adaptation plans are ranked accordingly</a:t>
            </a: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Government implements measure prioritizing the plans considered most important by the community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2C58E3A3-5F16-4CA0-A209-B4A1D7419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195796"/>
              </p:ext>
            </p:extLst>
          </p:nvPr>
        </p:nvGraphicFramePr>
        <p:xfrm>
          <a:off x="4784827" y="1537053"/>
          <a:ext cx="7283543" cy="328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79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82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55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67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43070"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ca-ES" sz="2400" dirty="0"/>
                        <a:t>CATEGORIZATION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ca-ES" sz="2400" dirty="0"/>
                        <a:t>PRIORITIZATION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 vert="vert"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 vert="vert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dirty="0"/>
                    </a:p>
                  </a:txBody>
                  <a:tcPr vert="vert"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 vert="vert"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 vert="vert"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 vert="vert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07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Strategic</a:t>
                      </a:r>
                      <a:r>
                        <a:rPr lang="en-US" b="1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Outcome/ Expected Result</a:t>
                      </a:r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Activity</a:t>
                      </a:r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Category</a:t>
                      </a:r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Cost</a:t>
                      </a:r>
                      <a:endParaRPr lang="ca-E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Feasibility</a:t>
                      </a:r>
                      <a:r>
                        <a:rPr lang="en-US" dirty="0"/>
                        <a:t> </a:t>
                      </a:r>
                      <a:endParaRPr lang="ca-E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Acceptance</a:t>
                      </a:r>
                      <a:endParaRPr lang="ca-E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Adaptation effectiveness</a:t>
                      </a:r>
                      <a:r>
                        <a:rPr lang="en-US" dirty="0"/>
                        <a:t> </a:t>
                      </a:r>
                      <a:endParaRPr lang="ca-E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No regret</a:t>
                      </a:r>
                      <a:endParaRPr lang="ca-E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Speed</a:t>
                      </a:r>
                      <a:endParaRPr lang="ca-ES" dirty="0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Score</a:t>
                      </a:r>
                      <a:endParaRPr lang="ca-ES" dirty="0"/>
                    </a:p>
                  </a:txBody>
                  <a:tcPr vert="vert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5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dellpc\Pictures\May-July 16\IMG_7929.JPG">
            <a:extLst>
              <a:ext uri="{FF2B5EF4-FFF2-40B4-BE49-F238E27FC236}">
                <a16:creationId xmlns:a16="http://schemas.microsoft.com/office/drawing/2014/main" id="{53E6BD67-4D38-4518-84BC-22C3B870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919"/>
            <a:ext cx="5328743" cy="310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3">
            <a:extLst>
              <a:ext uri="{FF2B5EF4-FFF2-40B4-BE49-F238E27FC236}">
                <a16:creationId xmlns:a16="http://schemas.microsoft.com/office/drawing/2014/main" id="{EF8B519E-6A32-4365-9A3B-E75F40F0B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518"/>
            <a:ext cx="5328743" cy="302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C57367-9F64-46D7-96D8-FC93C3CA1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743" y="727422"/>
            <a:ext cx="6863257" cy="613057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181BDC77-5B6B-4D65-90EA-776E6FBE1C3C}"/>
              </a:ext>
            </a:extLst>
          </p:cNvPr>
          <p:cNvSpPr txBox="1"/>
          <p:nvPr/>
        </p:nvSpPr>
        <p:spPr>
          <a:xfrm>
            <a:off x="0" y="-6524"/>
            <a:ext cx="1219200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Prioritizing  &amp; ranging for adaptation planning </a:t>
            </a:r>
          </a:p>
        </p:txBody>
      </p:sp>
    </p:spTree>
    <p:extLst>
      <p:ext uri="{BB962C8B-B14F-4D97-AF65-F5344CB8AC3E}">
        <p14:creationId xmlns:p14="http://schemas.microsoft.com/office/powerpoint/2010/main" val="231837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B5D33147-C582-43D5-B9B7-1693EC9D4CD4}"/>
              </a:ext>
            </a:extLst>
          </p:cNvPr>
          <p:cNvSpPr txBox="1"/>
          <p:nvPr/>
        </p:nvSpPr>
        <p:spPr>
          <a:xfrm>
            <a:off x="-1" y="8641"/>
            <a:ext cx="9075762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Adaptation and Implementation: infrastructure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C6F4D6-9612-4CDF-874C-FFC92D1A8C74}"/>
              </a:ext>
            </a:extLst>
          </p:cNvPr>
          <p:cNvSpPr txBox="1"/>
          <p:nvPr/>
        </p:nvSpPr>
        <p:spPr>
          <a:xfrm>
            <a:off x="0" y="1563812"/>
            <a:ext cx="9075762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Problem: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Poor infrastructures and access to basic services and Housing construction is vulnerable to strong winds and storms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Coverage of disaster and climate resilient basic services is limited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Increase in short duration rainfall, flash flood and changes in rainfall patter</a:t>
            </a:r>
          </a:p>
          <a:p>
            <a:pPr>
              <a:spcBef>
                <a:spcPts val="1440"/>
              </a:spcBef>
              <a:buSzPct val="120000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Adaptation: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</a:b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Studies to identify risk areas (prone to landslides, floods, erosions), improve early warning  systems and emergency preparedness</a:t>
            </a:r>
          </a:p>
          <a:p>
            <a:pPr>
              <a:spcBef>
                <a:spcPts val="1440"/>
              </a:spcBef>
              <a:buSzPct val="120000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Implementation: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Participatory tools in community based in disaster risk management (CBDRM): hazard mapping; seasonal calendar; focus group interview; community walk; disaster  timeline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Community mapping: list of household number and heads with corresponding color; Hakha household mapping with corresponding house number and color-coded hazard (</a:t>
            </a:r>
            <a:r>
              <a:rPr lang="en-US" sz="1600" dirty="0">
                <a:solidFill>
                  <a:srgbClr val="FFC000"/>
                </a:solidFill>
                <a:latin typeface="Montserrat" panose="020B0604020202020204" charset="0"/>
              </a:rPr>
              <a:t>orange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= landslide; </a:t>
            </a:r>
            <a:r>
              <a:rPr lang="en-US" sz="1600" dirty="0">
                <a:solidFill>
                  <a:srgbClr val="FF0000"/>
                </a:solidFill>
                <a:latin typeface="Montserrat" panose="020B0604020202020204" charset="0"/>
              </a:rPr>
              <a:t>red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= fire; </a:t>
            </a:r>
            <a:r>
              <a:rPr lang="en-US" sz="1600" dirty="0">
                <a:solidFill>
                  <a:srgbClr val="92D050"/>
                </a:solidFill>
                <a:latin typeface="Montserrat" panose="020B0604020202020204" charset="0"/>
              </a:rPr>
              <a:t>green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= flood; </a:t>
            </a:r>
            <a:r>
              <a:rPr lang="en-US" sz="1600" dirty="0">
                <a:solidFill>
                  <a:srgbClr val="7A0000"/>
                </a:solidFill>
                <a:latin typeface="Montserrat" panose="020B0604020202020204" charset="0"/>
              </a:rPr>
              <a:t>brown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= erosion)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0F3896-D96A-4F4F-A1A8-90EF5834A5AF}"/>
              </a:ext>
            </a:extLst>
          </p:cNvPr>
          <p:cNvSpPr txBox="1"/>
          <p:nvPr/>
        </p:nvSpPr>
        <p:spPr>
          <a:xfrm>
            <a:off x="175775" y="6549792"/>
            <a:ext cx="592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Reference: Zenaida </a:t>
            </a:r>
            <a:r>
              <a:rPr 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Delica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-Willison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7DCC8-58AC-402A-BCE5-2C84EC2D0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761" y="1"/>
            <a:ext cx="3116239" cy="2197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DF0AEB-1D22-4D0E-887D-9523F3093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215" y="2205106"/>
            <a:ext cx="3443785" cy="1975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3F16F1-566B-480D-94F8-5129BD84A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371" y="4188153"/>
            <a:ext cx="3636629" cy="26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B5D33147-C582-43D5-B9B7-1693EC9D4CD4}"/>
              </a:ext>
            </a:extLst>
          </p:cNvPr>
          <p:cNvSpPr txBox="1"/>
          <p:nvPr/>
        </p:nvSpPr>
        <p:spPr>
          <a:xfrm>
            <a:off x="0" y="5678"/>
            <a:ext cx="9253728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Adaptation and Implementation: eco-systems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C6F4D6-9612-4CDF-874C-FFC92D1A8C74}"/>
              </a:ext>
            </a:extLst>
          </p:cNvPr>
          <p:cNvSpPr txBox="1"/>
          <p:nvPr/>
        </p:nvSpPr>
        <p:spPr>
          <a:xfrm>
            <a:off x="0" y="581317"/>
            <a:ext cx="9317737" cy="6006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Problem: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High dependency on underground water resources (Water Scarcity); 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Reduction in water availability due to rising temperature.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Communities heavily depend on fuelwood, which causes degradation and deforestation.</a:t>
            </a:r>
          </a:p>
          <a:p>
            <a:pPr>
              <a:spcBef>
                <a:spcPts val="1440"/>
              </a:spcBef>
              <a:buSzPct val="120000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Adaptation: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</a:b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To protect water sources, and have effective water storage and distribution systems.</a:t>
            </a:r>
          </a:p>
          <a:p>
            <a:pPr>
              <a:spcBef>
                <a:spcPts val="1440"/>
              </a:spcBef>
              <a:buSzPct val="120000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Implementation: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Develop an inventory of water sources and possible sources of pollution (protect water source)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Promote roof water harvesting and re-use (water storage - household level)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Establish swales and other water retention  structures (water storage - community level)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Contain and reverse deforestation and other unsustainable land management practices (water storage - watershed level)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Improve efficiency of distribution system by fixing leakages (distribution system)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A1055A-0F70-4A4D-8708-383BD3761CFC}"/>
              </a:ext>
            </a:extLst>
          </p:cNvPr>
          <p:cNvSpPr txBox="1"/>
          <p:nvPr/>
        </p:nvSpPr>
        <p:spPr>
          <a:xfrm>
            <a:off x="175775" y="6549792"/>
            <a:ext cx="592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Reference: Hans Schreier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FF4DABF-6B4A-49E0-9CAF-9C02B6B28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728" y="3604591"/>
            <a:ext cx="2928251" cy="298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C78BCF1-6ECE-4C43-B4E3-0BFE02CFC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729" y="0"/>
            <a:ext cx="2928250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B5D33147-C582-43D5-B9B7-1693EC9D4CD4}"/>
              </a:ext>
            </a:extLst>
          </p:cNvPr>
          <p:cNvSpPr txBox="1"/>
          <p:nvPr/>
        </p:nvSpPr>
        <p:spPr>
          <a:xfrm>
            <a:off x="0" y="-5011"/>
            <a:ext cx="8543498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Adaptation and Implementation: socio-economic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C6F4D6-9612-4CDF-874C-FFC92D1A8C74}"/>
              </a:ext>
            </a:extLst>
          </p:cNvPr>
          <p:cNvSpPr txBox="1"/>
          <p:nvPr/>
        </p:nvSpPr>
        <p:spPr>
          <a:xfrm>
            <a:off x="0" y="1195326"/>
            <a:ext cx="8295861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Problem: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High rate of economic inactive people (especially female)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Production systems are not diverse. They are highly dependent on paddy and maize cultivation and livestock.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High dependency on rainfed agriculture and lack of diversification.</a:t>
            </a:r>
          </a:p>
          <a:p>
            <a:pPr>
              <a:spcBef>
                <a:spcPts val="1440"/>
              </a:spcBef>
              <a:buSzPct val="120000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Adaptation: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</a:b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Credits/loans for on-farm and off-farm activities to increase production and increase income</a:t>
            </a:r>
          </a:p>
          <a:p>
            <a:pPr>
              <a:spcBef>
                <a:spcPts val="1440"/>
              </a:spcBef>
              <a:buSzPct val="120000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Implementation: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Establish a microcredit system which enables local women to access funds that can be invested in climate smart agricultural techniques, climate resident seeds  etc..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Kick start a virtuous system in which women employment increases and brings in another income to the household (livelihood diversification)</a:t>
            </a:r>
          </a:p>
          <a:p>
            <a:pPr marL="285750" indent="-28575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3F6DCD-87CA-4B4D-87D3-C0C913572426}"/>
              </a:ext>
            </a:extLst>
          </p:cNvPr>
          <p:cNvSpPr txBox="1"/>
          <p:nvPr/>
        </p:nvSpPr>
        <p:spPr>
          <a:xfrm>
            <a:off x="175775" y="6549792"/>
            <a:ext cx="592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Reference: Yuka Makino; Manuel </a:t>
            </a:r>
            <a:r>
              <a:rPr 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Peralvo</a:t>
            </a:r>
            <a:endParaRPr lang="en-US" sz="1600" i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CC609-D879-4B82-AD84-9E2B6CAF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669" y="1891010"/>
            <a:ext cx="3771331" cy="2259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CEE47D-85F5-489E-A415-FFEE2823D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669" y="-368113"/>
            <a:ext cx="3771331" cy="2259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5DCBB3-282A-45A4-B583-5835F804A6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14"/>
          <a:stretch/>
        </p:blipFill>
        <p:spPr>
          <a:xfrm>
            <a:off x="8420669" y="4150132"/>
            <a:ext cx="3771330" cy="27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0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C6F4D6-9612-4CDF-874C-FFC92D1A8C74}"/>
              </a:ext>
            </a:extLst>
          </p:cNvPr>
          <p:cNvSpPr txBox="1"/>
          <p:nvPr/>
        </p:nvSpPr>
        <p:spPr>
          <a:xfrm>
            <a:off x="344556" y="1897691"/>
            <a:ext cx="11474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440"/>
              </a:spcBef>
              <a:buSzPct val="120000"/>
            </a:pP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Sans" panose="020B0602030504020204" pitchFamily="34" charset="0"/>
              </a:rPr>
              <a:t>Thank you for your attention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267DB5E-1EA7-44D4-8BF3-C274165980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7"/>
          <a:stretch/>
        </p:blipFill>
        <p:spPr>
          <a:xfrm>
            <a:off x="-226113" y="1"/>
            <a:ext cx="6072926" cy="70453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0C03DB-B39E-44D2-9CDE-C602F76835CC}"/>
              </a:ext>
            </a:extLst>
          </p:cNvPr>
          <p:cNvSpPr/>
          <p:nvPr/>
        </p:nvSpPr>
        <p:spPr>
          <a:xfrm>
            <a:off x="5846813" y="1846258"/>
            <a:ext cx="634518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Warmer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temperature</a:t>
            </a: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Uncertain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precipitation</a:t>
            </a:r>
          </a:p>
          <a:p>
            <a:pPr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Earlier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snowmelt</a:t>
            </a:r>
          </a:p>
          <a:p>
            <a:pPr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Accelerated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glacier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melt</a:t>
            </a:r>
          </a:p>
          <a:p>
            <a:pPr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Extreme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snow &amp; rain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events</a:t>
            </a:r>
          </a:p>
          <a:p>
            <a:pPr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Change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in streamflow pattern</a:t>
            </a:r>
          </a:p>
          <a:p>
            <a:pPr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Greater climatic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variability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7F9B9B03-BD43-4B34-B4DD-FFB803AE3A66}"/>
              </a:ext>
            </a:extLst>
          </p:cNvPr>
          <p:cNvSpPr txBox="1"/>
          <p:nvPr/>
        </p:nvSpPr>
        <p:spPr>
          <a:xfrm>
            <a:off x="5846813" y="-45950"/>
            <a:ext cx="6349324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Introduction – the global context</a:t>
            </a:r>
          </a:p>
        </p:txBody>
      </p:sp>
    </p:spTree>
    <p:extLst>
      <p:ext uri="{BB962C8B-B14F-4D97-AF65-F5344CB8AC3E}">
        <p14:creationId xmlns:p14="http://schemas.microsoft.com/office/powerpoint/2010/main" val="241132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9A4662-4702-49D7-86D5-7169698364B1}"/>
              </a:ext>
            </a:extLst>
          </p:cNvPr>
          <p:cNvSpPr txBox="1"/>
          <p:nvPr/>
        </p:nvSpPr>
        <p:spPr>
          <a:xfrm>
            <a:off x="5905271" y="1111555"/>
            <a:ext cx="6286729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2nd most vulnerable: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why?</a:t>
            </a: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Exposure: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Large number of people in Myanmar living in mountainous remote terrains (53.4 M Census 2014)</a:t>
            </a: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High sensitivity</a:t>
            </a: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Adaptive capacity very low</a:t>
            </a: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Climatic changes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observed in last 6 decades (+0.8°C, Monsoon etc.)</a:t>
            </a: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Increase of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rapid and slow on-set disasters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…</a:t>
            </a: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social &amp; economic consequences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e.g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34.7% GDP from climate sensitive agriculture</a:t>
            </a:r>
          </a:p>
        </p:txBody>
      </p:sp>
      <p:pic>
        <p:nvPicPr>
          <p:cNvPr id="7" name="Picture 7" descr="pasted-image.pdf">
            <a:extLst>
              <a:ext uri="{FF2B5EF4-FFF2-40B4-BE49-F238E27FC236}">
                <a16:creationId xmlns:a16="http://schemas.microsoft.com/office/drawing/2014/main" id="{3ABD0720-B746-4A45-9ACA-CD9A22C3B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2" y="29028"/>
            <a:ext cx="4855780" cy="23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8" name="Picture 8" descr="pasted-image.pdf">
            <a:extLst>
              <a:ext uri="{FF2B5EF4-FFF2-40B4-BE49-F238E27FC236}">
                <a16:creationId xmlns:a16="http://schemas.microsoft.com/office/drawing/2014/main" id="{1ABCBC11-619A-426A-9992-98D0906E0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6" y="2550776"/>
            <a:ext cx="4855780" cy="2163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0" name="Picture 9" descr="pasted-image.pdf">
            <a:extLst>
              <a:ext uri="{FF2B5EF4-FFF2-40B4-BE49-F238E27FC236}">
                <a16:creationId xmlns:a16="http://schemas.microsoft.com/office/drawing/2014/main" id="{DB1393A2-1FAC-4D1F-80FC-EAFF81436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0" y="4891603"/>
            <a:ext cx="4855780" cy="1966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A8D85BD0-09BA-4F8D-B47D-C4DEA3836205}"/>
              </a:ext>
            </a:extLst>
          </p:cNvPr>
          <p:cNvSpPr txBox="1"/>
          <p:nvPr/>
        </p:nvSpPr>
        <p:spPr>
          <a:xfrm>
            <a:off x="4997672" y="8643"/>
            <a:ext cx="7198465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Why is Myanmar vulnerable</a:t>
            </a:r>
          </a:p>
        </p:txBody>
      </p:sp>
    </p:spTree>
    <p:extLst>
      <p:ext uri="{BB962C8B-B14F-4D97-AF65-F5344CB8AC3E}">
        <p14:creationId xmlns:p14="http://schemas.microsoft.com/office/powerpoint/2010/main" val="256953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9D963-09BC-4AE4-BB87-E01A6D964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contras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901" y="16768"/>
            <a:ext cx="5626100" cy="684123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9A4662-4702-49D7-86D5-7169698364B1}"/>
              </a:ext>
            </a:extLst>
          </p:cNvPr>
          <p:cNvSpPr txBox="1"/>
          <p:nvPr/>
        </p:nvSpPr>
        <p:spPr>
          <a:xfrm>
            <a:off x="0" y="2856651"/>
            <a:ext cx="6565900" cy="2707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Chin State spans over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36,019 km2 of mountains</a:t>
            </a:r>
          </a:p>
          <a:p>
            <a:pPr marL="342900" indent="-342900">
              <a:lnSpc>
                <a:spcPct val="150000"/>
              </a:lnSpc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The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capital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of the state is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Hakha</a:t>
            </a:r>
          </a:p>
          <a:p>
            <a:pPr marL="342900" indent="-342900">
              <a:lnSpc>
                <a:spcPct val="150000"/>
              </a:lnSpc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Total population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is approximately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478,801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as per the 2014 Census (0.93% of total population).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53F0-0EC0-47FA-B496-886DDC757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4180"/>
            <a:ext cx="2850910" cy="1729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96C7DD-8C3E-41FC-A3E6-BFD2B83A4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675" y="654180"/>
            <a:ext cx="2909225" cy="1729844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577198D2-08EF-4120-AB75-11549C7C21B3}"/>
              </a:ext>
            </a:extLst>
          </p:cNvPr>
          <p:cNvSpPr txBox="1"/>
          <p:nvPr/>
        </p:nvSpPr>
        <p:spPr>
          <a:xfrm>
            <a:off x="-1" y="-2911"/>
            <a:ext cx="6565901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54864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Chin State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6C35C5-64DB-4BEA-A7B7-FBA0A9E949F9}"/>
              </a:ext>
            </a:extLst>
          </p:cNvPr>
          <p:cNvSpPr/>
          <p:nvPr/>
        </p:nvSpPr>
        <p:spPr>
          <a:xfrm>
            <a:off x="7267036" y="4531646"/>
            <a:ext cx="1209974" cy="1032669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1. </a:t>
            </a:r>
            <a:r>
              <a:rPr lang="en-US" b="1" dirty="0" err="1">
                <a:solidFill>
                  <a:schemeClr val="tx1"/>
                </a:solidFill>
              </a:rPr>
              <a:t>Laputta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B344C1-00D8-457C-81B8-F38C85603CE4}"/>
              </a:ext>
            </a:extLst>
          </p:cNvPr>
          <p:cNvSpPr/>
          <p:nvPr/>
        </p:nvSpPr>
        <p:spPr>
          <a:xfrm>
            <a:off x="6699912" y="3221965"/>
            <a:ext cx="1209974" cy="1032669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2. </a:t>
            </a:r>
            <a:r>
              <a:rPr lang="en-US" b="1" dirty="0" err="1">
                <a:solidFill>
                  <a:schemeClr val="tx1"/>
                </a:solidFill>
              </a:rPr>
              <a:t>Pakoku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BDF442-8DC4-4898-B114-2E3A0876829E}"/>
              </a:ext>
            </a:extLst>
          </p:cNvPr>
          <p:cNvSpPr/>
          <p:nvPr/>
        </p:nvSpPr>
        <p:spPr>
          <a:xfrm>
            <a:off x="6699912" y="1519102"/>
            <a:ext cx="1111629" cy="1032669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3. Chin State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FC41DB-176C-4D6C-A09B-CDDD35A1EFBA}"/>
              </a:ext>
            </a:extLst>
          </p:cNvPr>
          <p:cNvSpPr/>
          <p:nvPr/>
        </p:nvSpPr>
        <p:spPr>
          <a:xfrm>
            <a:off x="6565901" y="5878006"/>
            <a:ext cx="2909225" cy="72854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MCCA Program funded by EU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Project Period :  July 2013-2017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946D4F-85F1-4AF5-A7F1-79B9794241A3}"/>
              </a:ext>
            </a:extLst>
          </p:cNvPr>
          <p:cNvCxnSpPr>
            <a:cxnSpLocks/>
          </p:cNvCxnSpPr>
          <p:nvPr/>
        </p:nvCxnSpPr>
        <p:spPr>
          <a:xfrm flipV="1">
            <a:off x="8215952" y="4463408"/>
            <a:ext cx="873457" cy="72854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B9F183-7C90-418D-AF2D-AF2FFC930586}"/>
              </a:ext>
            </a:extLst>
          </p:cNvPr>
          <p:cNvCxnSpPr>
            <a:cxnSpLocks/>
          </p:cNvCxnSpPr>
          <p:nvPr/>
        </p:nvCxnSpPr>
        <p:spPr>
          <a:xfrm flipV="1">
            <a:off x="7718472" y="2715810"/>
            <a:ext cx="1111629" cy="103661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48C2DC2-F736-4699-8535-F8C001018D6A}"/>
              </a:ext>
            </a:extLst>
          </p:cNvPr>
          <p:cNvCxnSpPr>
            <a:cxnSpLocks/>
          </p:cNvCxnSpPr>
          <p:nvPr/>
        </p:nvCxnSpPr>
        <p:spPr>
          <a:xfrm>
            <a:off x="7533564" y="2080852"/>
            <a:ext cx="943446" cy="14733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6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FA252-4804-49E8-BA25-5CF04250F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5905272" cy="309004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9A4662-4702-49D7-86D5-7169698364B1}"/>
              </a:ext>
            </a:extLst>
          </p:cNvPr>
          <p:cNvSpPr txBox="1"/>
          <p:nvPr/>
        </p:nvSpPr>
        <p:spPr>
          <a:xfrm>
            <a:off x="5905271" y="1328013"/>
            <a:ext cx="6286729" cy="529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 eaLnBrk="1" hangingPunct="1">
              <a:buFont typeface="+mj-lt"/>
              <a:buAutoNum type="arabicParenR"/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Montserrat" panose="020B0604020202020204" charset="0"/>
              </a:rPr>
              <a:t>To </a:t>
            </a:r>
            <a:r>
              <a:rPr lang="en-US" sz="2000" b="1" dirty="0">
                <a:solidFill>
                  <a:sysClr val="windowText" lastClr="000000"/>
                </a:solidFill>
                <a:latin typeface="Montserrat" panose="020B0604020202020204" charset="0"/>
              </a:rPr>
              <a:t>provide</a:t>
            </a:r>
            <a:r>
              <a:rPr lang="en-US" sz="2000" dirty="0">
                <a:solidFill>
                  <a:sysClr val="windowText" lastClr="000000"/>
                </a:solidFill>
                <a:latin typeface="Montserrat" panose="020B0604020202020204" charset="0"/>
              </a:rPr>
              <a:t> communities, township, regional and national authorities with </a:t>
            </a:r>
            <a:r>
              <a:rPr lang="en-US" sz="2000" b="1" dirty="0">
                <a:solidFill>
                  <a:sysClr val="windowText" lastClr="000000"/>
                </a:solidFill>
                <a:latin typeface="Montserrat" panose="020B0604020202020204" charset="0"/>
              </a:rPr>
              <a:t>evidence of vulnerabilities</a:t>
            </a:r>
            <a:endParaRPr lang="en-US" sz="2000" dirty="0">
              <a:solidFill>
                <a:sysClr val="windowText" lastClr="000000"/>
              </a:solidFill>
              <a:latin typeface="Montserrat" panose="020B0604020202020204" charset="0"/>
            </a:endParaRPr>
          </a:p>
          <a:p>
            <a:pPr marL="457200" indent="-457200" defTabSz="914400" eaLnBrk="1" hangingPunct="1">
              <a:buFont typeface="+mj-lt"/>
              <a:buAutoNum type="arabicParenR"/>
              <a:defRPr/>
            </a:pPr>
            <a:endParaRPr lang="en-US" sz="2000" dirty="0">
              <a:solidFill>
                <a:sysClr val="windowText" lastClr="000000"/>
              </a:solidFill>
              <a:latin typeface="Montserrat" panose="020B0604020202020204" charset="0"/>
            </a:endParaRPr>
          </a:p>
          <a:p>
            <a:pPr marL="457200" indent="-457200">
              <a:spcBef>
                <a:spcPts val="1440"/>
              </a:spcBef>
              <a:buSzPct val="120000"/>
              <a:buFont typeface="+mj-lt"/>
              <a:buAutoNum type="arabicParenR"/>
            </a:pPr>
            <a:r>
              <a:rPr lang="en-US" altLang="en-US" sz="2000" dirty="0">
                <a:latin typeface="Montserrat" panose="020B0604020202020204" charset="0"/>
              </a:rPr>
              <a:t>To </a:t>
            </a:r>
            <a:r>
              <a:rPr lang="en-US" altLang="en-US" sz="2000" b="1" dirty="0">
                <a:latin typeface="Montserrat" panose="020B0604020202020204" charset="0"/>
              </a:rPr>
              <a:t>inform</a:t>
            </a:r>
            <a:r>
              <a:rPr lang="en-US" altLang="en-US" sz="2000" dirty="0">
                <a:latin typeface="Montserrat" panose="020B0604020202020204" charset="0"/>
              </a:rPr>
              <a:t> township, regional and national authorities </a:t>
            </a:r>
            <a:r>
              <a:rPr lang="en-US" altLang="en-US" sz="2000" b="1" dirty="0">
                <a:latin typeface="Montserrat" panose="020B0604020202020204" charset="0"/>
              </a:rPr>
              <a:t>on the expected consequences of climate change</a:t>
            </a:r>
          </a:p>
          <a:p>
            <a:pPr marL="457200" indent="-457200">
              <a:spcBef>
                <a:spcPts val="1440"/>
              </a:spcBef>
              <a:buSzPct val="120000"/>
              <a:buFont typeface="+mj-lt"/>
              <a:buAutoNum type="arabicParenR"/>
            </a:pPr>
            <a:endParaRPr lang="en-US" altLang="en-US" sz="2000" dirty="0">
              <a:latin typeface="Montserrat" panose="020B0604020202020204" charset="0"/>
            </a:endParaRPr>
          </a:p>
          <a:p>
            <a:pPr marL="457200" indent="-457200">
              <a:spcBef>
                <a:spcPts val="1440"/>
              </a:spcBef>
              <a:buSzPct val="120000"/>
              <a:buFont typeface="+mj-lt"/>
              <a:buAutoNum type="arabicParenR"/>
            </a:pPr>
            <a:r>
              <a:rPr lang="en-US" sz="2000" dirty="0">
                <a:solidFill>
                  <a:sysClr val="windowText" lastClr="000000"/>
                </a:solidFill>
                <a:latin typeface="Montserrat" panose="020B0604020202020204" charset="0"/>
              </a:rPr>
              <a:t>To </a:t>
            </a:r>
            <a:r>
              <a:rPr lang="en-US" sz="2000" b="1" dirty="0">
                <a:solidFill>
                  <a:sysClr val="windowText" lastClr="000000"/>
                </a:solidFill>
                <a:latin typeface="Montserrat" panose="020B0604020202020204" charset="0"/>
              </a:rPr>
              <a:t>plan for adaptation</a:t>
            </a:r>
            <a:r>
              <a:rPr lang="en-US" sz="2000" dirty="0">
                <a:solidFill>
                  <a:sysClr val="windowText" lastClr="000000"/>
                </a:solidFill>
                <a:latin typeface="Montserrat" panose="020B0604020202020204" charset="0"/>
              </a:rPr>
              <a:t> to the expected changes in climate in the township</a:t>
            </a:r>
          </a:p>
          <a:p>
            <a:pPr marL="457200" indent="-457200">
              <a:spcBef>
                <a:spcPts val="1440"/>
              </a:spcBef>
              <a:buSzPct val="120000"/>
              <a:buFont typeface="+mj-lt"/>
              <a:buAutoNum type="arabicParenR"/>
            </a:pPr>
            <a:endParaRPr lang="en-US" sz="2000" dirty="0">
              <a:solidFill>
                <a:sysClr val="windowText" lastClr="000000"/>
              </a:solidFill>
              <a:latin typeface="Montserrat" panose="020B0604020202020204" charset="0"/>
            </a:endParaRPr>
          </a:p>
          <a:p>
            <a:pPr marL="457200" indent="-457200">
              <a:spcBef>
                <a:spcPts val="1440"/>
              </a:spcBef>
              <a:buSzPct val="120000"/>
              <a:buFont typeface="+mj-lt"/>
              <a:buAutoNum type="arabicParenR"/>
            </a:pPr>
            <a:r>
              <a:rPr lang="en-US" sz="2000" dirty="0">
                <a:solidFill>
                  <a:sysClr val="windowText" lastClr="000000"/>
                </a:solidFill>
                <a:latin typeface="Montserrat" panose="020B0604020202020204" charset="0"/>
              </a:rPr>
              <a:t>To </a:t>
            </a:r>
            <a:r>
              <a:rPr lang="en-US" sz="2000" b="1" dirty="0">
                <a:solidFill>
                  <a:sysClr val="windowText" lastClr="000000"/>
                </a:solidFill>
                <a:latin typeface="Montserrat" panose="020B0604020202020204" charset="0"/>
              </a:rPr>
              <a:t>test a methodology</a:t>
            </a:r>
            <a:r>
              <a:rPr lang="en-US" sz="2000" dirty="0">
                <a:solidFill>
                  <a:sysClr val="windowText" lastClr="000000"/>
                </a:solidFill>
                <a:latin typeface="Montserrat" panose="020B0604020202020204" charset="0"/>
              </a:rPr>
              <a:t> that can be replicated at national level to support township development planning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A37C9-642F-4DCF-9B5A-2C93B5A29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4" y="3090039"/>
            <a:ext cx="5905273" cy="3767961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F4693C74-7BBF-4C16-8856-77B3BAA54654}"/>
              </a:ext>
            </a:extLst>
          </p:cNvPr>
          <p:cNvSpPr txBox="1"/>
          <p:nvPr/>
        </p:nvSpPr>
        <p:spPr>
          <a:xfrm>
            <a:off x="5912837" y="-45948"/>
            <a:ext cx="6283300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Objectives of the assessment</a:t>
            </a:r>
          </a:p>
        </p:txBody>
      </p:sp>
    </p:spTree>
    <p:extLst>
      <p:ext uri="{BB962C8B-B14F-4D97-AF65-F5344CB8AC3E}">
        <p14:creationId xmlns:p14="http://schemas.microsoft.com/office/powerpoint/2010/main" val="43285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9A4662-4702-49D7-86D5-7169698364B1}"/>
              </a:ext>
            </a:extLst>
          </p:cNvPr>
          <p:cNvSpPr txBox="1"/>
          <p:nvPr/>
        </p:nvSpPr>
        <p:spPr>
          <a:xfrm>
            <a:off x="5905271" y="818505"/>
            <a:ext cx="6286729" cy="588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Census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2014 and disaggregated data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Vulnerability Index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and Participatory Natural Hazard Mapping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Current vulnerabilities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Climate change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future scenarios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Defining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Objectives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457200" indent="-4572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Adaptation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action planning  and recommendations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73D5C-3373-4A0F-9BFC-C0A3482D0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905271" cy="3631763"/>
          </a:xfrm>
          <a:prstGeom prst="rect">
            <a:avLst/>
          </a:prstGeom>
        </p:spPr>
      </p:pic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C722CB95-6AF6-42FA-A4BF-AC1A6318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31763"/>
            <a:ext cx="5905271" cy="32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C290FC2F-2737-4E84-8E47-94D1FFD19444}"/>
              </a:ext>
            </a:extLst>
          </p:cNvPr>
          <p:cNvSpPr txBox="1"/>
          <p:nvPr/>
        </p:nvSpPr>
        <p:spPr>
          <a:xfrm>
            <a:off x="5905270" y="8640"/>
            <a:ext cx="6290867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9328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40B5A986-0F24-4C07-A955-131267609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590527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Segoe Pro Display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Segoe Pro Display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Pro Display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Segoe Pro Display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Pro Display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Pro Display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Pro Display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Pro Display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Segoe Pro Display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9A4662-4702-49D7-86D5-7169698364B1}"/>
              </a:ext>
            </a:extLst>
          </p:cNvPr>
          <p:cNvSpPr txBox="1"/>
          <p:nvPr/>
        </p:nvSpPr>
        <p:spPr>
          <a:xfrm>
            <a:off x="5905270" y="2010424"/>
            <a:ext cx="62867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40"/>
              </a:spcBef>
              <a:buSzPct val="120000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Studies the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demographic characteristics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: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Population by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household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,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sex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and sex ratio in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urban/rural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areas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Households by sex of the head, population by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type of household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and mean household size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Population by 5-year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age group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39D90A9-18DD-4F5A-B99E-0CAA20CECC13}"/>
              </a:ext>
            </a:extLst>
          </p:cNvPr>
          <p:cNvSpPr txBox="1"/>
          <p:nvPr/>
        </p:nvSpPr>
        <p:spPr>
          <a:xfrm>
            <a:off x="5905270" y="94"/>
            <a:ext cx="6286729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Census 2014 and disaggregated data</a:t>
            </a:r>
          </a:p>
        </p:txBody>
      </p:sp>
    </p:spTree>
    <p:extLst>
      <p:ext uri="{BB962C8B-B14F-4D97-AF65-F5344CB8AC3E}">
        <p14:creationId xmlns:p14="http://schemas.microsoft.com/office/powerpoint/2010/main" val="173744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47A0A51-3494-4426-8FC1-D692AC4C3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5321"/>
            <a:ext cx="7163594" cy="521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513C62-6809-4161-98FB-C22F67298FE7}"/>
              </a:ext>
            </a:extLst>
          </p:cNvPr>
          <p:cNvSpPr txBox="1"/>
          <p:nvPr/>
        </p:nvSpPr>
        <p:spPr>
          <a:xfrm>
            <a:off x="7163594" y="1664414"/>
            <a:ext cx="5028406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The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sensitivity index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is calculated by looking at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three main components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: </a:t>
            </a:r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infrastructure, socio-economic and eco-systems</a:t>
            </a:r>
          </a:p>
          <a:p>
            <a:pPr>
              <a:spcBef>
                <a:spcPts val="1440"/>
              </a:spcBef>
              <a:buSzPct val="120000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  <a:p>
            <a:pPr marL="342900" indent="-342900">
              <a:spcBef>
                <a:spcPts val="144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The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potential impact is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defined by looking at the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hazard intensity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</a:rPr>
              <a:t> (frequency/magnitude) and it is classified accordingly (high, medium, low)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BB424167-ACDD-4FC7-8619-0543B32FE55E}"/>
              </a:ext>
            </a:extLst>
          </p:cNvPr>
          <p:cNvSpPr txBox="1"/>
          <p:nvPr/>
        </p:nvSpPr>
        <p:spPr>
          <a:xfrm>
            <a:off x="1" y="-5008"/>
            <a:ext cx="12196138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Ins="25200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Vulnerability Index and Participatory Natural Hazard Mapping</a:t>
            </a:r>
          </a:p>
        </p:txBody>
      </p:sp>
    </p:spTree>
    <p:extLst>
      <p:ext uri="{BB962C8B-B14F-4D97-AF65-F5344CB8AC3E}">
        <p14:creationId xmlns:p14="http://schemas.microsoft.com/office/powerpoint/2010/main" val="23201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theme/theme1.xml><?xml version="1.0" encoding="utf-8"?>
<a:theme xmlns:a="http://schemas.openxmlformats.org/drawingml/2006/main" name="Desdemon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14291</TotalTime>
  <Words>1201</Words>
  <Application>Microsoft Office PowerPoint</Application>
  <PresentationFormat>Widescreen</PresentationFormat>
  <Paragraphs>211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Wingdings</vt:lpstr>
      <vt:lpstr>Lucida Sans</vt:lpstr>
      <vt:lpstr>Montserrat</vt:lpstr>
      <vt:lpstr>Segoe Pro Display</vt:lpstr>
      <vt:lpstr>Desdemona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Perri, Marco (FODI)</dc:creator>
  <cp:lastModifiedBy>Hung Ling</cp:lastModifiedBy>
  <cp:revision>352</cp:revision>
  <cp:lastPrinted>2019-05-08T15:37:18Z</cp:lastPrinted>
  <dcterms:modified xsi:type="dcterms:W3CDTF">2019-07-17T23:16:19Z</dcterms:modified>
</cp:coreProperties>
</file>