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78" r:id="rId2"/>
    <p:sldId id="279" r:id="rId3"/>
    <p:sldId id="288" r:id="rId4"/>
    <p:sldId id="289" r:id="rId5"/>
    <p:sldId id="290" r:id="rId6"/>
    <p:sldId id="291" r:id="rId7"/>
    <p:sldId id="292" r:id="rId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20">
          <p15:clr>
            <a:srgbClr val="A4A3A4"/>
          </p15:clr>
        </p15:guide>
        <p15:guide id="2" pos="284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FC88"/>
    <a:srgbClr val="E3FF83"/>
    <a:srgbClr val="006600"/>
    <a:srgbClr val="00CC00"/>
    <a:srgbClr val="FF66CC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06" y="72"/>
      </p:cViewPr>
      <p:guideLst>
        <p:guide orient="horz" pos="2720"/>
        <p:guide pos="284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0A46D-7C23-A74C-A927-950A7F23F9EF}" type="datetimeFigureOut">
              <a:rPr lang="it-IT" smtClean="0"/>
              <a:t>21/06/2019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1AC88D-BAEE-204A-9505-52122518187D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0200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BF72-1CFC-4EE4-AD29-9ECF34C8F35B}" type="datetimeFigureOut">
              <a:rPr lang="it-IT" smtClean="0"/>
              <a:t>21/06/2019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D428-8962-4FC5-ACFE-B2FD27EF9F56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7097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BF72-1CFC-4EE4-AD29-9ECF34C8F35B}" type="datetimeFigureOut">
              <a:rPr lang="it-IT" smtClean="0"/>
              <a:t>21/06/2019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D428-8962-4FC5-ACFE-B2FD27EF9F56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7607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BF72-1CFC-4EE4-AD29-9ECF34C8F35B}" type="datetimeFigureOut">
              <a:rPr lang="it-IT" smtClean="0"/>
              <a:t>21/06/2019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D428-8962-4FC5-ACFE-B2FD27EF9F56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0885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BF72-1CFC-4EE4-AD29-9ECF34C8F35B}" type="datetimeFigureOut">
              <a:rPr lang="it-IT" smtClean="0"/>
              <a:t>21/06/2019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D428-8962-4FC5-ACFE-B2FD27EF9F56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1106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BF72-1CFC-4EE4-AD29-9ECF34C8F35B}" type="datetimeFigureOut">
              <a:rPr lang="it-IT" smtClean="0"/>
              <a:t>21/06/2019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D428-8962-4FC5-ACFE-B2FD27EF9F56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0182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BF72-1CFC-4EE4-AD29-9ECF34C8F35B}" type="datetimeFigureOut">
              <a:rPr lang="it-IT" smtClean="0"/>
              <a:t>21/06/2019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D428-8962-4FC5-ACFE-B2FD27EF9F56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5188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BF72-1CFC-4EE4-AD29-9ECF34C8F35B}" type="datetimeFigureOut">
              <a:rPr lang="it-IT" smtClean="0"/>
              <a:t>21/06/2019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D428-8962-4FC5-ACFE-B2FD27EF9F56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1411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BF72-1CFC-4EE4-AD29-9ECF34C8F35B}" type="datetimeFigureOut">
              <a:rPr lang="it-IT" smtClean="0"/>
              <a:t>21/06/2019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D428-8962-4FC5-ACFE-B2FD27EF9F56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0167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BF72-1CFC-4EE4-AD29-9ECF34C8F35B}" type="datetimeFigureOut">
              <a:rPr lang="it-IT" smtClean="0"/>
              <a:t>21/06/2019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D428-8962-4FC5-ACFE-B2FD27EF9F56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481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BF72-1CFC-4EE4-AD29-9ECF34C8F35B}" type="datetimeFigureOut">
              <a:rPr lang="it-IT" smtClean="0"/>
              <a:t>21/06/2019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D428-8962-4FC5-ACFE-B2FD27EF9F56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7251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BF72-1CFC-4EE4-AD29-9ECF34C8F35B}" type="datetimeFigureOut">
              <a:rPr lang="it-IT" smtClean="0"/>
              <a:t>21/06/2019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D428-8962-4FC5-ACFE-B2FD27EF9F56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7348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88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7BF72-1CFC-4EE4-AD29-9ECF34C8F35B}" type="datetimeFigureOut">
              <a:rPr lang="it-IT" smtClean="0"/>
              <a:t>21/06/2019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5D428-8962-4FC5-ACFE-B2FD27EF9F56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100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olo 1"/>
          <p:cNvSpPr txBox="1">
            <a:spLocks/>
          </p:cNvSpPr>
          <p:nvPr/>
        </p:nvSpPr>
        <p:spPr>
          <a:xfrm>
            <a:off x="-1" y="1029"/>
            <a:ext cx="9143999" cy="1846659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it-IT" sz="3200" b="1" dirty="0" smtClean="0">
                <a:latin typeface="+mn-lt"/>
              </a:rPr>
              <a:t>Personal </a:t>
            </a:r>
            <a:r>
              <a:rPr lang="it-IT" sz="3200" b="1" dirty="0" err="1" smtClean="0">
                <a:latin typeface="+mn-lt"/>
              </a:rPr>
              <a:t>presentation</a:t>
            </a:r>
            <a:endParaRPr lang="it-IT" sz="3200" b="1" dirty="0" smtClean="0">
              <a:latin typeface="+mn-lt"/>
            </a:endParaRPr>
          </a:p>
          <a:p>
            <a:pPr algn="ctr">
              <a:lnSpc>
                <a:spcPct val="100000"/>
              </a:lnSpc>
            </a:pPr>
            <a:endParaRPr lang="it-IT" sz="2000" dirty="0" smtClean="0">
              <a:latin typeface="+mn-lt"/>
            </a:endParaRPr>
          </a:p>
          <a:p>
            <a:pPr algn="ctr">
              <a:lnSpc>
                <a:spcPct val="100000"/>
              </a:lnSpc>
            </a:pPr>
            <a:r>
              <a:rPr lang="it-IT" sz="2400" b="1" dirty="0" smtClean="0">
                <a:latin typeface="+mn-lt"/>
              </a:rPr>
              <a:t>Angela Mendoza Ato</a:t>
            </a:r>
            <a:endParaRPr lang="it-IT" sz="2000" b="1" dirty="0" smtClean="0">
              <a:latin typeface="+mn-lt"/>
            </a:endParaRPr>
          </a:p>
          <a:p>
            <a:pPr algn="ctr"/>
            <a:r>
              <a:rPr lang="en-US" sz="2000" dirty="0"/>
              <a:t>National Institute of Research on Glaciers and </a:t>
            </a:r>
            <a:r>
              <a:rPr lang="en-US" sz="2000"/>
              <a:t>Mountain </a:t>
            </a:r>
            <a:r>
              <a:rPr lang="en-US" sz="2000" smtClean="0"/>
              <a:t>Ecosystems (INAIGEM-PERU)</a:t>
            </a:r>
            <a:endParaRPr lang="en-US" sz="2000" dirty="0"/>
          </a:p>
          <a:p>
            <a:pPr algn="ctr">
              <a:lnSpc>
                <a:spcPct val="100000"/>
              </a:lnSpc>
            </a:pPr>
            <a:r>
              <a:rPr lang="it-IT" sz="2000" dirty="0" smtClean="0">
                <a:latin typeface="+mn-lt"/>
              </a:rPr>
              <a:t>E-mail</a:t>
            </a:r>
            <a:r>
              <a:rPr lang="it-IT" sz="2000" dirty="0">
                <a:latin typeface="+mn-lt"/>
              </a:rPr>
              <a:t>: amendoza@inaigem.gob.pe</a:t>
            </a:r>
            <a:endParaRPr lang="it-IT" sz="2800" dirty="0">
              <a:latin typeface="+mn-lt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-1" y="5752249"/>
            <a:ext cx="9143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 </a:t>
            </a:r>
            <a:r>
              <a:rPr lang="it-IT" sz="2400" b="1" dirty="0"/>
              <a:t>IPROMO</a:t>
            </a:r>
            <a:r>
              <a:rPr lang="it-IT" b="1" dirty="0"/>
              <a:t> </a:t>
            </a:r>
            <a:endParaRPr lang="it-IT" dirty="0"/>
          </a:p>
          <a:p>
            <a:pPr algn="ctr"/>
            <a:r>
              <a:rPr lang="en-US" b="1" dirty="0"/>
              <a:t> </a:t>
            </a:r>
            <a:r>
              <a:rPr lang="en-US" b="1" i="1" dirty="0"/>
              <a:t>Landscape approach for enhancing mountain resilience</a:t>
            </a:r>
          </a:p>
          <a:p>
            <a:pPr algn="ctr"/>
            <a:r>
              <a:rPr lang="en-US" b="1" dirty="0" err="1" smtClean="0"/>
              <a:t>Pieve</a:t>
            </a:r>
            <a:r>
              <a:rPr lang="en-US" b="1" dirty="0" smtClean="0"/>
              <a:t> </a:t>
            </a:r>
            <a:r>
              <a:rPr lang="en-US" b="1" dirty="0" err="1"/>
              <a:t>Tesino</a:t>
            </a:r>
            <a:r>
              <a:rPr lang="en-US" b="1" dirty="0"/>
              <a:t> </a:t>
            </a:r>
            <a:r>
              <a:rPr lang="en-US" b="1" dirty="0" smtClean="0"/>
              <a:t>/Ormea 02-18 July 2019</a:t>
            </a:r>
            <a:endParaRPr lang="it-IT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451" y="1965153"/>
            <a:ext cx="4989093" cy="374182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339247" y="5445363"/>
            <a:ext cx="2727297" cy="2616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r">
              <a:lnSpc>
                <a:spcPct val="100000"/>
              </a:lnSpc>
            </a:pPr>
            <a:r>
              <a:rPr lang="es-PE" sz="1050" b="1" dirty="0" smtClean="0">
                <a:solidFill>
                  <a:schemeClr val="bg1"/>
                </a:solidFill>
                <a:latin typeface="+mn-lt"/>
              </a:rPr>
              <a:t>Coropuna </a:t>
            </a:r>
            <a:r>
              <a:rPr lang="es-PE" sz="1050" b="1" dirty="0" err="1" smtClean="0">
                <a:solidFill>
                  <a:schemeClr val="bg1"/>
                </a:solidFill>
                <a:latin typeface="+mn-lt"/>
              </a:rPr>
              <a:t>glacier</a:t>
            </a:r>
            <a:r>
              <a:rPr lang="es-PE" sz="1050" b="1" dirty="0" smtClean="0">
                <a:solidFill>
                  <a:schemeClr val="bg1"/>
                </a:solidFill>
                <a:latin typeface="+mn-lt"/>
              </a:rPr>
              <a:t> - Arequipa</a:t>
            </a:r>
          </a:p>
        </p:txBody>
      </p:sp>
    </p:spTree>
    <p:extLst>
      <p:ext uri="{BB962C8B-B14F-4D97-AF65-F5344CB8AC3E}">
        <p14:creationId xmlns:p14="http://schemas.microsoft.com/office/powerpoint/2010/main" val="263700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olo 1"/>
          <p:cNvSpPr txBox="1">
            <a:spLocks/>
          </p:cNvSpPr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it-IT" sz="2800" b="1" dirty="0" err="1" smtClean="0">
                <a:latin typeface="+mn-lt"/>
              </a:rPr>
              <a:t>Education</a:t>
            </a:r>
            <a:endParaRPr lang="it-IT" sz="2800" b="1" dirty="0">
              <a:latin typeface="+mn-lt"/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685798" y="528358"/>
            <a:ext cx="7829552" cy="2663729"/>
          </a:xfrm>
        </p:spPr>
        <p:txBody>
          <a:bodyPr/>
          <a:lstStyle/>
          <a:p>
            <a:r>
              <a:rPr lang="it-IT" dirty="0" smtClean="0"/>
              <a:t>Biology at La Molina National Agrarian University</a:t>
            </a:r>
            <a:endParaRPr lang="it-IT" dirty="0"/>
          </a:p>
        </p:txBody>
      </p:sp>
      <p:sp>
        <p:nvSpPr>
          <p:cNvPr id="5" name="Segnaposto contenuto 4"/>
          <p:cNvSpPr>
            <a:spLocks noGrp="1"/>
          </p:cNvSpPr>
          <p:nvPr>
            <p:ph sz="half" idx="2"/>
          </p:nvPr>
        </p:nvSpPr>
        <p:spPr>
          <a:xfrm>
            <a:off x="685798" y="4019488"/>
            <a:ext cx="7829552" cy="2456734"/>
          </a:xfrm>
        </p:spPr>
        <p:txBody>
          <a:bodyPr/>
          <a:lstStyle/>
          <a:p>
            <a:r>
              <a:rPr lang="it-IT" dirty="0" smtClean="0"/>
              <a:t>Biology specialist at INAIGEM</a:t>
            </a:r>
            <a:endParaRPr lang="it-IT" dirty="0"/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28574" y="3487556"/>
            <a:ext cx="9144000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it-IT" sz="2800" b="1" dirty="0" err="1">
                <a:latin typeface="+mn-lt"/>
              </a:rPr>
              <a:t>Employment</a:t>
            </a:r>
            <a:r>
              <a:rPr lang="it-IT" sz="2800" b="1" dirty="0">
                <a:latin typeface="+mn-lt"/>
              </a:rPr>
              <a:t> and </a:t>
            </a:r>
            <a:r>
              <a:rPr lang="it-IT" sz="2800" b="1" dirty="0" err="1">
                <a:latin typeface="+mn-lt"/>
              </a:rPr>
              <a:t>main</a:t>
            </a:r>
            <a:r>
              <a:rPr lang="it-IT" sz="2800" b="1" dirty="0">
                <a:latin typeface="+mn-lt"/>
              </a:rPr>
              <a:t> </a:t>
            </a:r>
            <a:r>
              <a:rPr lang="it-IT" sz="2800" b="1" dirty="0" err="1" smtClean="0">
                <a:latin typeface="+mn-lt"/>
              </a:rPr>
              <a:t>activities</a:t>
            </a:r>
            <a:endParaRPr lang="it-IT" sz="2800" b="1" dirty="0">
              <a:latin typeface="+mn-lt"/>
            </a:endParaRPr>
          </a:p>
        </p:txBody>
      </p:sp>
      <p:pic>
        <p:nvPicPr>
          <p:cNvPr id="1026" name="Picture 2" descr="Resultado de imagen para universidad nacional agraria la mol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832" y="1303049"/>
            <a:ext cx="3525293" cy="198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universidad nacional agraria la mol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86" y="1355244"/>
            <a:ext cx="1644355" cy="188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29" y="4666562"/>
            <a:ext cx="3381235" cy="135760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875964" y="4463024"/>
            <a:ext cx="5165005" cy="20313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PE" b="1" dirty="0" err="1" smtClean="0"/>
              <a:t>Research</a:t>
            </a:r>
            <a:r>
              <a:rPr lang="es-PE" b="1" dirty="0" smtClean="0"/>
              <a:t> </a:t>
            </a:r>
            <a:r>
              <a:rPr lang="es-PE" b="1" dirty="0" err="1" smtClean="0"/>
              <a:t>about</a:t>
            </a:r>
            <a:r>
              <a:rPr lang="es-PE" b="1" dirty="0" smtClean="0"/>
              <a:t> </a:t>
            </a:r>
            <a:r>
              <a:rPr lang="es-PE" b="1" dirty="0" err="1" smtClean="0"/>
              <a:t>glacier</a:t>
            </a:r>
            <a:r>
              <a:rPr lang="es-PE" b="1" dirty="0" smtClean="0"/>
              <a:t> and </a:t>
            </a:r>
            <a:r>
              <a:rPr lang="es-PE" b="1" dirty="0" err="1" smtClean="0"/>
              <a:t>climate</a:t>
            </a:r>
            <a:r>
              <a:rPr lang="es-PE" b="1" dirty="0" smtClean="0"/>
              <a:t> </a:t>
            </a:r>
            <a:r>
              <a:rPr lang="es-PE" b="1" dirty="0" err="1" smtClean="0"/>
              <a:t>risk</a:t>
            </a:r>
            <a:r>
              <a:rPr lang="es-PE" b="1" dirty="0" smtClean="0"/>
              <a:t> </a:t>
            </a:r>
            <a:r>
              <a:rPr lang="es-PE" b="1" dirty="0" err="1" smtClean="0"/>
              <a:t>on</a:t>
            </a:r>
            <a:r>
              <a:rPr lang="es-PE" b="1" dirty="0" smtClean="0"/>
              <a:t> </a:t>
            </a:r>
            <a:r>
              <a:rPr lang="es-PE" b="1" dirty="0" err="1" smtClean="0"/>
              <a:t>livelihood</a:t>
            </a:r>
            <a:r>
              <a:rPr lang="es-PE" b="1" dirty="0" smtClean="0"/>
              <a:t> </a:t>
            </a:r>
            <a:r>
              <a:rPr lang="es-PE" b="1" dirty="0" err="1" smtClean="0"/>
              <a:t>related</a:t>
            </a:r>
            <a:r>
              <a:rPr lang="es-PE" b="1" dirty="0" smtClean="0"/>
              <a:t> to </a:t>
            </a:r>
            <a:r>
              <a:rPr lang="es-PE" b="1" dirty="0" err="1" smtClean="0"/>
              <a:t>mountain</a:t>
            </a:r>
            <a:r>
              <a:rPr lang="es-PE" b="1" dirty="0" smtClean="0"/>
              <a:t> </a:t>
            </a:r>
            <a:r>
              <a:rPr lang="es-PE" b="1" dirty="0" err="1" smtClean="0"/>
              <a:t>ecosystems</a:t>
            </a:r>
            <a:r>
              <a:rPr lang="es-PE" b="1" dirty="0" smtClean="0"/>
              <a:t>: </a:t>
            </a:r>
            <a:r>
              <a:rPr lang="es-PE" b="1" dirty="0" err="1" smtClean="0"/>
              <a:t>Adaptation</a:t>
            </a:r>
            <a:r>
              <a:rPr lang="es-PE" b="1" dirty="0" smtClean="0"/>
              <a:t>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PE" b="1" dirty="0" err="1" smtClean="0"/>
              <a:t>Research</a:t>
            </a:r>
            <a:r>
              <a:rPr lang="es-PE" b="1" dirty="0" smtClean="0"/>
              <a:t> in </a:t>
            </a:r>
            <a:r>
              <a:rPr lang="es-PE" b="1" dirty="0" err="1" smtClean="0"/>
              <a:t>conservation</a:t>
            </a:r>
            <a:r>
              <a:rPr lang="es-PE" b="1" dirty="0" smtClean="0"/>
              <a:t> of </a:t>
            </a:r>
            <a:r>
              <a:rPr lang="es-PE" b="1" dirty="0" err="1" smtClean="0"/>
              <a:t>fragile</a:t>
            </a:r>
            <a:r>
              <a:rPr lang="es-PE" b="1" dirty="0" smtClean="0"/>
              <a:t> </a:t>
            </a:r>
            <a:r>
              <a:rPr lang="es-PE" b="1" dirty="0" err="1" smtClean="0"/>
              <a:t>ecosystems</a:t>
            </a:r>
            <a:r>
              <a:rPr lang="es-PE" b="1" dirty="0" smtClean="0"/>
              <a:t>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 dirty="0" smtClean="0"/>
              <a:t>Research </a:t>
            </a:r>
            <a:r>
              <a:rPr lang="en-US" b="1" dirty="0"/>
              <a:t>in restoration of degraded </a:t>
            </a:r>
            <a:r>
              <a:rPr lang="en-US" b="1" dirty="0" smtClean="0"/>
              <a:t>ecosystems.</a:t>
            </a:r>
            <a:endParaRPr lang="es-PE" b="1" dirty="0" smtClean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s-PE" b="1" dirty="0" smtClean="0"/>
          </a:p>
        </p:txBody>
      </p:sp>
    </p:spTree>
    <p:extLst>
      <p:ext uri="{BB962C8B-B14F-4D97-AF65-F5344CB8AC3E}">
        <p14:creationId xmlns:p14="http://schemas.microsoft.com/office/powerpoint/2010/main" val="217719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>
          <a:xfrm>
            <a:off x="0" y="8690"/>
            <a:ext cx="9144000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it-IT" sz="2800" b="1" dirty="0" smtClean="0">
                <a:latin typeface="+mn-lt"/>
              </a:rPr>
              <a:t>I love the mountains!</a:t>
            </a:r>
            <a:endParaRPr lang="it-IT" sz="2800" b="1" dirty="0">
              <a:latin typeface="+mn-lt"/>
            </a:endParaRPr>
          </a:p>
        </p:txBody>
      </p:sp>
      <p:pic>
        <p:nvPicPr>
          <p:cNvPr id="2050" name="Picture 2" descr="La imagen puede contener: 1 perso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1910"/>
            <a:ext cx="2761848" cy="207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o hay descripciÃ³n de la foto disponibl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15" y="2485339"/>
            <a:ext cx="2718566" cy="203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o hay descripciÃ³n de la foto disponible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4692"/>
            <a:ext cx="3391075" cy="254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La imagen puede contener: 1 person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563" y="568036"/>
            <a:ext cx="2130627" cy="284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0655" y="3082115"/>
            <a:ext cx="2874813" cy="2156110"/>
          </a:xfrm>
          <a:prstGeom prst="rect">
            <a:avLst/>
          </a:prstGeom>
        </p:spPr>
      </p:pic>
      <p:sp>
        <p:nvSpPr>
          <p:cNvPr id="3" name="AutoShape 2" descr="No hay descripciÃ³n de la foto disponibl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2968" y="3734875"/>
            <a:ext cx="2334600" cy="311280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9582" y="1130116"/>
            <a:ext cx="3464417" cy="2598313"/>
          </a:xfrm>
          <a:prstGeom prst="rect">
            <a:avLst/>
          </a:prstGeom>
        </p:spPr>
      </p:pic>
      <p:pic>
        <p:nvPicPr>
          <p:cNvPr id="1028" name="Picture 4" descr="No hay descripciÃ³n de la foto disponible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502" y="4954407"/>
            <a:ext cx="2546160" cy="190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90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olo 1"/>
          <p:cNvSpPr txBox="1">
            <a:spLocks/>
          </p:cNvSpPr>
          <p:nvPr/>
        </p:nvSpPr>
        <p:spPr>
          <a:xfrm>
            <a:off x="0" y="8690"/>
            <a:ext cx="9144000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it-IT" sz="2800" b="1" dirty="0" smtClean="0">
                <a:latin typeface="+mn-lt"/>
              </a:rPr>
              <a:t>We work in three regions of Perú</a:t>
            </a:r>
            <a:endParaRPr lang="it-IT" sz="2800" b="1" dirty="0">
              <a:latin typeface="+mn-lt"/>
            </a:endParaRPr>
          </a:p>
        </p:txBody>
      </p:sp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0" y="1433016"/>
            <a:ext cx="3466532" cy="2311021"/>
          </a:xfrm>
        </p:spPr>
      </p:pic>
      <p:sp>
        <p:nvSpPr>
          <p:cNvPr id="4" name="CuadroTexto 3"/>
          <p:cNvSpPr txBox="1"/>
          <p:nvPr/>
        </p:nvSpPr>
        <p:spPr>
          <a:xfrm>
            <a:off x="218366" y="3293719"/>
            <a:ext cx="3261815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PE" sz="2000" b="1" dirty="0" smtClean="0">
                <a:solidFill>
                  <a:schemeClr val="bg1"/>
                </a:solidFill>
              </a:rPr>
              <a:t>Piuray </a:t>
            </a:r>
            <a:r>
              <a:rPr lang="es-PE" sz="2000" b="1" dirty="0" err="1" smtClean="0">
                <a:solidFill>
                  <a:schemeClr val="bg1"/>
                </a:solidFill>
              </a:rPr>
              <a:t>watershed</a:t>
            </a:r>
            <a:endParaRPr lang="es-PE" sz="2000" b="1" dirty="0" smtClean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23080" y="833952"/>
            <a:ext cx="2483893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PE" sz="2800" b="1" dirty="0" smtClean="0">
                <a:latin typeface="+mn-lt"/>
              </a:rPr>
              <a:t>CUSCO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4" y="4142067"/>
            <a:ext cx="3370997" cy="224733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23080" y="5927732"/>
            <a:ext cx="2961564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PE" sz="2000" b="1" dirty="0" smtClean="0">
                <a:latin typeface="+mn-lt"/>
              </a:rPr>
              <a:t>La Raya </a:t>
            </a:r>
            <a:r>
              <a:rPr lang="es-PE" sz="2000" b="1" dirty="0" err="1" smtClean="0">
                <a:latin typeface="+mn-lt"/>
              </a:rPr>
              <a:t>watershed</a:t>
            </a:r>
            <a:endParaRPr lang="es-PE" sz="2000" b="1" dirty="0" smtClean="0">
              <a:latin typeface="+mn-lt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442950" y="460329"/>
            <a:ext cx="3903259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PE" sz="2400" b="1" dirty="0" smtClean="0">
                <a:latin typeface="+mn-lt"/>
              </a:rPr>
              <a:t> And in 4 </a:t>
            </a:r>
            <a:r>
              <a:rPr lang="es-PE" sz="2400" b="1" dirty="0" err="1" smtClean="0">
                <a:latin typeface="+mn-lt"/>
              </a:rPr>
              <a:t>watershed</a:t>
            </a:r>
            <a:endParaRPr lang="es-PE" sz="2400" b="1" dirty="0" smtClean="0">
              <a:latin typeface="+mn-lt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23" y="1470506"/>
            <a:ext cx="3301115" cy="2200743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758533" y="818812"/>
            <a:ext cx="2483893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PE" sz="2800" b="1" dirty="0" smtClean="0">
                <a:latin typeface="+mn-lt"/>
              </a:rPr>
              <a:t>Arequipa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5459103" y="3170282"/>
            <a:ext cx="3261815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PE" sz="2000" b="1" dirty="0" err="1" smtClean="0">
                <a:solidFill>
                  <a:schemeClr val="bg1"/>
                </a:solidFill>
              </a:rPr>
              <a:t>Llajllajo</a:t>
            </a:r>
            <a:r>
              <a:rPr lang="es-PE" sz="2000" b="1" dirty="0" smtClean="0">
                <a:solidFill>
                  <a:schemeClr val="bg1"/>
                </a:solidFill>
              </a:rPr>
              <a:t> </a:t>
            </a:r>
            <a:r>
              <a:rPr lang="es-PE" sz="2000" b="1" dirty="0" err="1" smtClean="0">
                <a:solidFill>
                  <a:schemeClr val="bg1"/>
                </a:solidFill>
              </a:rPr>
              <a:t>watershed</a:t>
            </a:r>
            <a:endParaRPr lang="es-PE" sz="2000" b="1" dirty="0" smtClean="0">
              <a:solidFill>
                <a:schemeClr val="bg1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0695" y="4042565"/>
            <a:ext cx="3390343" cy="22602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5055978" y="5567451"/>
            <a:ext cx="3664939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PE" sz="2000" b="1" dirty="0" smtClean="0">
                <a:solidFill>
                  <a:schemeClr val="bg1"/>
                </a:solidFill>
                <a:latin typeface="+mn-lt"/>
              </a:rPr>
              <a:t>Huari </a:t>
            </a:r>
            <a:r>
              <a:rPr lang="es-PE" sz="2000" b="1" dirty="0" err="1" smtClean="0">
                <a:solidFill>
                  <a:schemeClr val="bg1"/>
                </a:solidFill>
                <a:latin typeface="+mn-lt"/>
              </a:rPr>
              <a:t>huari</a:t>
            </a:r>
            <a:r>
              <a:rPr lang="es-PE" sz="20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s-PE" sz="2000" b="1" dirty="0" err="1" smtClean="0">
                <a:solidFill>
                  <a:schemeClr val="bg1"/>
                </a:solidFill>
                <a:latin typeface="+mn-lt"/>
              </a:rPr>
              <a:t>watershed</a:t>
            </a:r>
            <a:r>
              <a:rPr lang="es-PE" sz="2000" b="1" dirty="0" smtClean="0">
                <a:solidFill>
                  <a:schemeClr val="bg1"/>
                </a:solidFill>
                <a:latin typeface="+mn-lt"/>
              </a:rPr>
              <a:t> – </a:t>
            </a:r>
            <a:r>
              <a:rPr lang="es-PE" sz="2000" b="1" dirty="0" err="1" smtClean="0">
                <a:solidFill>
                  <a:schemeClr val="bg1"/>
                </a:solidFill>
                <a:latin typeface="+mn-lt"/>
              </a:rPr>
              <a:t>Apolobamba</a:t>
            </a:r>
            <a:r>
              <a:rPr lang="es-PE" sz="20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s-PE" sz="2000" b="1" dirty="0" err="1" smtClean="0">
                <a:solidFill>
                  <a:schemeClr val="bg1"/>
                </a:solidFill>
                <a:latin typeface="+mn-lt"/>
              </a:rPr>
              <a:t>mountain</a:t>
            </a:r>
            <a:r>
              <a:rPr lang="es-PE" sz="20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s-PE" sz="2000" b="1" dirty="0" err="1" smtClean="0">
                <a:solidFill>
                  <a:schemeClr val="bg1"/>
                </a:solidFill>
                <a:latin typeface="+mn-lt"/>
              </a:rPr>
              <a:t>range</a:t>
            </a:r>
            <a:endParaRPr lang="es-PE" sz="2000" b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5745279" y="3709593"/>
            <a:ext cx="2483893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PE" sz="2800" b="1" dirty="0" smtClean="0"/>
              <a:t>Puno</a:t>
            </a:r>
            <a:endParaRPr lang="es-PE" sz="2800" b="1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507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olo 1"/>
          <p:cNvSpPr txBox="1">
            <a:spLocks/>
          </p:cNvSpPr>
          <p:nvPr/>
        </p:nvSpPr>
        <p:spPr>
          <a:xfrm>
            <a:off x="0" y="216327"/>
            <a:ext cx="9144000" cy="95410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it-IT" sz="2800" b="1" dirty="0" smtClean="0">
                <a:latin typeface="+mn-lt"/>
              </a:rPr>
              <a:t>Restoration practice in Piuray Watershed in the frame of </a:t>
            </a:r>
            <a:r>
              <a:rPr lang="en-US" sz="2800" b="1" dirty="0">
                <a:latin typeface="+mn-lt"/>
              </a:rPr>
              <a:t>Reward Mechanisms for Ecosystem Services</a:t>
            </a:r>
            <a:endParaRPr lang="it-IT" sz="2800" b="1" dirty="0">
              <a:latin typeface="+mn-lt"/>
            </a:endParaRPr>
          </a:p>
        </p:txBody>
      </p:sp>
      <p:pic>
        <p:nvPicPr>
          <p:cNvPr id="2050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40" y="2053514"/>
            <a:ext cx="1768759" cy="56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291419" y="1552046"/>
            <a:ext cx="2292824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PE" sz="2000" b="1" dirty="0" err="1" smtClean="0">
                <a:latin typeface="+mn-lt"/>
              </a:rPr>
              <a:t>Agreement</a:t>
            </a:r>
            <a:endParaRPr lang="es-PE" sz="2000" b="1" dirty="0" smtClean="0">
              <a:latin typeface="+mn-lt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907" y="2013712"/>
            <a:ext cx="1852686" cy="74387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3121" y="2632923"/>
            <a:ext cx="2456596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PE" b="1" dirty="0" err="1" smtClean="0">
                <a:latin typeface="+mn-lt"/>
              </a:rPr>
              <a:t>Implement</a:t>
            </a:r>
            <a:r>
              <a:rPr lang="es-PE" b="1" dirty="0" smtClean="0">
                <a:latin typeface="+mn-lt"/>
              </a:rPr>
              <a:t> </a:t>
            </a:r>
            <a:r>
              <a:rPr lang="es-PE" b="1" dirty="0" err="1" smtClean="0">
                <a:latin typeface="+mn-lt"/>
              </a:rPr>
              <a:t>the</a:t>
            </a:r>
            <a:r>
              <a:rPr lang="es-PE" b="1" dirty="0" smtClean="0">
                <a:latin typeface="+mn-lt"/>
              </a:rPr>
              <a:t> </a:t>
            </a:r>
            <a:r>
              <a:rPr lang="es-PE" b="1" dirty="0" err="1" smtClean="0">
                <a:latin typeface="+mn-lt"/>
              </a:rPr>
              <a:t>restoration</a:t>
            </a:r>
            <a:r>
              <a:rPr lang="es-PE" b="1" dirty="0" smtClean="0">
                <a:latin typeface="+mn-lt"/>
              </a:rPr>
              <a:t> </a:t>
            </a:r>
            <a:r>
              <a:rPr lang="es-PE" b="1" dirty="0" err="1" smtClean="0">
                <a:latin typeface="+mn-lt"/>
              </a:rPr>
              <a:t>mechanism</a:t>
            </a:r>
            <a:endParaRPr lang="es-PE" b="1" dirty="0" smtClean="0">
              <a:latin typeface="+mn-lt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437831" y="2757588"/>
            <a:ext cx="2661313" cy="3693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PE" b="1" dirty="0" err="1" smtClean="0">
                <a:latin typeface="+mn-lt"/>
              </a:rPr>
              <a:t>Researcher</a:t>
            </a:r>
            <a:endParaRPr lang="es-PE" b="1" dirty="0" smtClean="0">
              <a:latin typeface="+mn-lt"/>
            </a:endParaRPr>
          </a:p>
        </p:txBody>
      </p:sp>
      <p:sp>
        <p:nvSpPr>
          <p:cNvPr id="7" name="Flecha izquierda y derecha 6"/>
          <p:cNvSpPr/>
          <p:nvPr/>
        </p:nvSpPr>
        <p:spPr>
          <a:xfrm>
            <a:off x="2178525" y="2241938"/>
            <a:ext cx="590264" cy="28742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0" name="Marcador de contenido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449" y="3475875"/>
            <a:ext cx="5069845" cy="3379896"/>
          </a:xfrm>
        </p:spPr>
      </p:pic>
      <p:sp>
        <p:nvSpPr>
          <p:cNvPr id="8" name="Flecha curvada hacia la derecha 7"/>
          <p:cNvSpPr/>
          <p:nvPr/>
        </p:nvSpPr>
        <p:spPr>
          <a:xfrm rot="18324966">
            <a:off x="1774184" y="3086686"/>
            <a:ext cx="517457" cy="218297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67964" y="4852326"/>
            <a:ext cx="2285996" cy="16312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PE" sz="2000" b="1" dirty="0" err="1" smtClean="0"/>
              <a:t>Infiltration</a:t>
            </a:r>
            <a:r>
              <a:rPr lang="es-PE" sz="2000" b="1" dirty="0" smtClean="0"/>
              <a:t> </a:t>
            </a:r>
            <a:r>
              <a:rPr lang="es-PE" sz="2000" b="1" dirty="0" err="1" smtClean="0"/>
              <a:t>ditch</a:t>
            </a:r>
            <a:endParaRPr lang="es-PE" sz="2000" b="1" dirty="0" smtClean="0"/>
          </a:p>
          <a:p>
            <a:pPr algn="ctr">
              <a:lnSpc>
                <a:spcPct val="100000"/>
              </a:lnSpc>
            </a:pPr>
            <a:r>
              <a:rPr lang="es-PE" sz="2000" b="1" dirty="0" smtClean="0"/>
              <a:t>2 </a:t>
            </a:r>
            <a:r>
              <a:rPr lang="es-PE" sz="2000" b="1" dirty="0" err="1" smtClean="0"/>
              <a:t>dikes</a:t>
            </a:r>
            <a:endParaRPr lang="es-PE" sz="2000" b="1" dirty="0" smtClean="0"/>
          </a:p>
          <a:p>
            <a:pPr algn="ctr">
              <a:lnSpc>
                <a:spcPct val="100000"/>
              </a:lnSpc>
            </a:pPr>
            <a:r>
              <a:rPr lang="es-PE" sz="2000" b="1" dirty="0" smtClean="0"/>
              <a:t>5 </a:t>
            </a:r>
            <a:r>
              <a:rPr lang="es-PE" sz="2000" b="1" dirty="0" err="1" smtClean="0"/>
              <a:t>sp</a:t>
            </a:r>
            <a:r>
              <a:rPr lang="es-PE" sz="2000" b="1" dirty="0" smtClean="0"/>
              <a:t> </a:t>
            </a:r>
            <a:r>
              <a:rPr lang="es-PE" sz="2000" b="1" dirty="0" err="1" smtClean="0"/>
              <a:t>Poaceae</a:t>
            </a:r>
            <a:endParaRPr lang="es-PE" sz="2000" b="1" dirty="0" smtClean="0"/>
          </a:p>
          <a:p>
            <a:pPr algn="ctr">
              <a:lnSpc>
                <a:spcPct val="100000"/>
              </a:lnSpc>
            </a:pPr>
            <a:r>
              <a:rPr lang="es-PE" sz="2000" b="1" dirty="0" smtClean="0"/>
              <a:t>2 </a:t>
            </a:r>
            <a:r>
              <a:rPr lang="es-PE" sz="2000" b="1" dirty="0" err="1" smtClean="0"/>
              <a:t>sp</a:t>
            </a:r>
            <a:r>
              <a:rPr lang="es-PE" sz="2000" b="1" dirty="0" smtClean="0"/>
              <a:t> of </a:t>
            </a:r>
            <a:r>
              <a:rPr lang="es-PE" sz="2000" b="1" dirty="0" err="1" smtClean="0"/>
              <a:t>trees</a:t>
            </a:r>
            <a:endParaRPr lang="es-PE" sz="2000" b="1" dirty="0" smtClean="0"/>
          </a:p>
          <a:p>
            <a:pPr algn="ctr">
              <a:lnSpc>
                <a:spcPct val="100000"/>
              </a:lnSpc>
            </a:pPr>
            <a:r>
              <a:rPr lang="es-PE" sz="2000" b="1" dirty="0" smtClean="0"/>
              <a:t>1 </a:t>
            </a:r>
            <a:r>
              <a:rPr lang="es-PE" sz="2000" b="1" dirty="0" err="1" smtClean="0"/>
              <a:t>sp</a:t>
            </a:r>
            <a:r>
              <a:rPr lang="es-PE" sz="2000" b="1" dirty="0" smtClean="0"/>
              <a:t> of </a:t>
            </a:r>
            <a:r>
              <a:rPr lang="es-PE" sz="2000" b="1" dirty="0" err="1" smtClean="0"/>
              <a:t>shrub</a:t>
            </a:r>
            <a:endParaRPr lang="es-PE" sz="2000" b="1" dirty="0" smtClean="0"/>
          </a:p>
        </p:txBody>
      </p:sp>
      <p:sp>
        <p:nvSpPr>
          <p:cNvPr id="3" name="Flecha derecha 2"/>
          <p:cNvSpPr/>
          <p:nvPr/>
        </p:nvSpPr>
        <p:spPr>
          <a:xfrm>
            <a:off x="4626593" y="2819143"/>
            <a:ext cx="318894" cy="3909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CuadroTexto 10"/>
          <p:cNvSpPr txBox="1"/>
          <p:nvPr/>
        </p:nvSpPr>
        <p:spPr>
          <a:xfrm>
            <a:off x="5099144" y="2599136"/>
            <a:ext cx="3606974" cy="8309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b="1" dirty="0"/>
              <a:t>Research in restoration of degraded </a:t>
            </a:r>
            <a:r>
              <a:rPr lang="en-US" sz="2400" b="1" dirty="0" smtClean="0"/>
              <a:t>ecosystems.</a:t>
            </a:r>
            <a:r>
              <a:rPr lang="es-PE" sz="2400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516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olo 1"/>
          <p:cNvSpPr txBox="1">
            <a:spLocks/>
          </p:cNvSpPr>
          <p:nvPr/>
        </p:nvSpPr>
        <p:spPr>
          <a:xfrm>
            <a:off x="0" y="8690"/>
            <a:ext cx="9144000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it-IT" sz="2800" b="1" dirty="0" smtClean="0">
                <a:latin typeface="+mn-lt"/>
              </a:rPr>
              <a:t>Hidrometeorological monitoring – Piuray watershed</a:t>
            </a:r>
            <a:endParaRPr lang="it-IT" sz="2800" b="1" dirty="0">
              <a:latin typeface="+mn-lt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lc="http://schemas.openxmlformats.org/drawingml/2006/lockedCanvas" xmlns:a16="http://schemas.microsoft.com/office/drawing/2014/main" xmlns="" id="{30B503D7-1867-4F0D-9E70-F5A96F6DE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5759"/>
            <a:ext cx="9144000" cy="3306539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41663" y="1792189"/>
            <a:ext cx="398951" cy="26930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PE" sz="1100" b="1" dirty="0" smtClean="0">
                <a:latin typeface="+mn-lt"/>
              </a:rPr>
              <a:t>0.4</a:t>
            </a:r>
          </a:p>
        </p:txBody>
      </p:sp>
      <p:sp>
        <p:nvSpPr>
          <p:cNvPr id="2" name="CuadroTexto 1"/>
          <p:cNvSpPr txBox="1"/>
          <p:nvPr/>
        </p:nvSpPr>
        <p:spPr>
          <a:xfrm rot="16200000">
            <a:off x="-946785" y="1747875"/>
            <a:ext cx="2073498" cy="26161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PE" sz="1100" b="1" dirty="0" err="1" smtClean="0"/>
              <a:t>Level</a:t>
            </a:r>
            <a:r>
              <a:rPr lang="es-PE" sz="1100" b="1" dirty="0" smtClean="0"/>
              <a:t> (m.)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2101" y="2855836"/>
            <a:ext cx="390023" cy="27699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PE" sz="1200" b="1" dirty="0" smtClean="0">
                <a:latin typeface="+mn-lt"/>
              </a:rPr>
              <a:t>0.8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8821" y="1251437"/>
            <a:ext cx="390023" cy="27699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PE" sz="1200" b="1" dirty="0" smtClean="0">
                <a:latin typeface="+mn-lt"/>
              </a:rPr>
              <a:t>0.2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5758" y="711559"/>
            <a:ext cx="390023" cy="27699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PE" sz="1200" b="1" dirty="0" smtClean="0">
                <a:latin typeface="+mn-lt"/>
              </a:rPr>
              <a:t>0.0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5758" y="2320166"/>
            <a:ext cx="391598" cy="27699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PE" sz="1200" b="1" dirty="0" smtClean="0">
                <a:latin typeface="+mn-lt"/>
              </a:rPr>
              <a:t>0.6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263957" y="490766"/>
            <a:ext cx="6851561" cy="33855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PE" sz="1600" b="1" dirty="0" err="1" smtClean="0">
                <a:latin typeface="+mn-lt"/>
              </a:rPr>
              <a:t>Water</a:t>
            </a:r>
            <a:r>
              <a:rPr lang="es-PE" sz="1600" b="1" dirty="0" smtClean="0">
                <a:latin typeface="+mn-lt"/>
              </a:rPr>
              <a:t> </a:t>
            </a:r>
            <a:r>
              <a:rPr lang="es-PE" sz="1600" b="1" dirty="0" err="1" smtClean="0">
                <a:latin typeface="+mn-lt"/>
              </a:rPr>
              <a:t>table</a:t>
            </a:r>
            <a:r>
              <a:rPr lang="es-PE" sz="1600" b="1" dirty="0" smtClean="0">
                <a:latin typeface="+mn-lt"/>
              </a:rPr>
              <a:t> </a:t>
            </a:r>
            <a:r>
              <a:rPr lang="es-PE" sz="1600" b="1" dirty="0" err="1" smtClean="0">
                <a:latin typeface="+mn-lt"/>
              </a:rPr>
              <a:t>level</a:t>
            </a:r>
            <a:r>
              <a:rPr lang="es-PE" sz="1600" b="1" dirty="0" smtClean="0">
                <a:latin typeface="+mn-lt"/>
              </a:rPr>
              <a:t> (</a:t>
            </a:r>
            <a:r>
              <a:rPr lang="es-PE" sz="1600" b="1" dirty="0" err="1" smtClean="0">
                <a:latin typeface="+mn-lt"/>
              </a:rPr>
              <a:t>september</a:t>
            </a:r>
            <a:r>
              <a:rPr lang="es-PE" sz="1600" b="1" dirty="0" smtClean="0">
                <a:latin typeface="+mn-lt"/>
              </a:rPr>
              <a:t> – </a:t>
            </a:r>
            <a:r>
              <a:rPr lang="es-PE" sz="1600" b="1" dirty="0" err="1" smtClean="0">
                <a:latin typeface="+mn-lt"/>
              </a:rPr>
              <a:t>december</a:t>
            </a:r>
            <a:r>
              <a:rPr lang="es-PE" sz="1600" b="1" dirty="0" smtClean="0">
                <a:latin typeface="+mn-lt"/>
              </a:rPr>
              <a:t> 2018)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540614" y="3448513"/>
            <a:ext cx="1403797" cy="2616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PE" sz="1050" b="1" dirty="0" err="1" smtClean="0">
                <a:latin typeface="+mn-lt"/>
              </a:rPr>
              <a:t>september</a:t>
            </a:r>
            <a:endParaRPr lang="es-PE" sz="1050" b="1" dirty="0" smtClean="0">
              <a:latin typeface="+mn-lt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2485025" y="3448513"/>
            <a:ext cx="1403797" cy="2616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PE" sz="1050" b="1" dirty="0" err="1" smtClean="0"/>
              <a:t>octob</a:t>
            </a:r>
            <a:r>
              <a:rPr lang="es-PE" sz="1050" b="1" dirty="0" err="1" smtClean="0">
                <a:latin typeface="+mn-lt"/>
              </a:rPr>
              <a:t>er</a:t>
            </a:r>
            <a:endParaRPr lang="es-PE" sz="1050" b="1" dirty="0" smtClean="0">
              <a:latin typeface="+mn-lt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4689737" y="3448513"/>
            <a:ext cx="1403797" cy="2616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PE" sz="1050" b="1" dirty="0" err="1" smtClean="0"/>
              <a:t>novemb</a:t>
            </a:r>
            <a:r>
              <a:rPr lang="es-PE" sz="1050" b="1" dirty="0" err="1" smtClean="0">
                <a:latin typeface="+mn-lt"/>
              </a:rPr>
              <a:t>er</a:t>
            </a:r>
            <a:endParaRPr lang="es-PE" sz="1050" b="1" dirty="0" smtClean="0">
              <a:latin typeface="+mn-lt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7308612" y="3448513"/>
            <a:ext cx="1403797" cy="2616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PE" sz="1050" b="1" dirty="0" err="1" smtClean="0"/>
              <a:t>decemb</a:t>
            </a:r>
            <a:r>
              <a:rPr lang="es-PE" sz="1050" b="1" dirty="0" err="1" smtClean="0">
                <a:latin typeface="+mn-lt"/>
              </a:rPr>
              <a:t>er</a:t>
            </a:r>
            <a:endParaRPr lang="es-PE" sz="1050" b="1" dirty="0" smtClean="0">
              <a:latin typeface="+mn-lt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43BEA7B2-9BFA-43D3-9E62-B6B8C778C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0" y="3853965"/>
            <a:ext cx="9078189" cy="3004035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1519388" y="3771615"/>
            <a:ext cx="6851561" cy="33855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PE" sz="1600" b="1" dirty="0" err="1" smtClean="0">
                <a:latin typeface="+mn-lt"/>
              </a:rPr>
              <a:t>Water</a:t>
            </a:r>
            <a:r>
              <a:rPr lang="es-PE" sz="1600" b="1" dirty="0" smtClean="0">
                <a:latin typeface="+mn-lt"/>
              </a:rPr>
              <a:t> </a:t>
            </a:r>
            <a:r>
              <a:rPr lang="es-PE" sz="1600" b="1" dirty="0" err="1" smtClean="0">
                <a:latin typeface="+mn-lt"/>
              </a:rPr>
              <a:t>table</a:t>
            </a:r>
            <a:r>
              <a:rPr lang="es-PE" sz="1600" b="1" dirty="0" smtClean="0">
                <a:latin typeface="+mn-lt"/>
              </a:rPr>
              <a:t> </a:t>
            </a:r>
            <a:r>
              <a:rPr lang="es-PE" sz="1600" b="1" dirty="0" err="1" smtClean="0">
                <a:latin typeface="+mn-lt"/>
              </a:rPr>
              <a:t>level</a:t>
            </a:r>
            <a:r>
              <a:rPr lang="es-PE" sz="1600" b="1" dirty="0" smtClean="0">
                <a:latin typeface="+mn-lt"/>
              </a:rPr>
              <a:t> (</a:t>
            </a:r>
            <a:r>
              <a:rPr lang="es-PE" sz="1600" b="1" dirty="0" err="1" smtClean="0">
                <a:latin typeface="+mn-lt"/>
              </a:rPr>
              <a:t>april</a:t>
            </a:r>
            <a:r>
              <a:rPr lang="es-PE" sz="1600" b="1" dirty="0" smtClean="0">
                <a:latin typeface="+mn-lt"/>
              </a:rPr>
              <a:t> – </a:t>
            </a:r>
            <a:r>
              <a:rPr lang="es-PE" sz="1600" b="1" dirty="0" err="1" smtClean="0"/>
              <a:t>may</a:t>
            </a:r>
            <a:r>
              <a:rPr lang="es-PE" sz="1600" b="1" dirty="0" smtClean="0">
                <a:latin typeface="+mn-lt"/>
              </a:rPr>
              <a:t> </a:t>
            </a:r>
            <a:r>
              <a:rPr lang="es-PE" sz="1600" b="1" dirty="0" smtClean="0">
                <a:latin typeface="+mn-lt"/>
              </a:rPr>
              <a:t>2019)</a:t>
            </a:r>
            <a:endParaRPr lang="es-PE" sz="1600" b="1" dirty="0" smtClean="0">
              <a:latin typeface="+mn-lt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32482" y="4917393"/>
            <a:ext cx="398951" cy="25391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PE" sz="1050" b="1" dirty="0" smtClean="0">
                <a:latin typeface="+mn-lt"/>
              </a:rPr>
              <a:t>0.4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51511" y="5870878"/>
            <a:ext cx="390023" cy="27699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PE" sz="1200" b="1" dirty="0" smtClean="0">
                <a:latin typeface="+mn-lt"/>
              </a:rPr>
              <a:t>0.8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25758" y="4458860"/>
            <a:ext cx="390023" cy="27699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PE" sz="1200" b="1" dirty="0" smtClean="0">
                <a:latin typeface="+mn-lt"/>
              </a:rPr>
              <a:t>0.2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50368" y="3983274"/>
            <a:ext cx="390023" cy="27699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PE" sz="1200" b="1" dirty="0" smtClean="0">
                <a:latin typeface="+mn-lt"/>
              </a:rPr>
              <a:t>0.0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117327" y="5413552"/>
            <a:ext cx="391598" cy="24622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PE" sz="1000" b="1" dirty="0" smtClean="0">
                <a:latin typeface="+mn-lt"/>
              </a:rPr>
              <a:t>0.6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25757" y="6344296"/>
            <a:ext cx="390023" cy="27699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PE" sz="1200" b="1" dirty="0" smtClean="0"/>
              <a:t>1</a:t>
            </a:r>
            <a:r>
              <a:rPr lang="es-PE" sz="1200" b="1" dirty="0" smtClean="0">
                <a:latin typeface="+mn-lt"/>
              </a:rPr>
              <a:t>.0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1944411" y="6432072"/>
            <a:ext cx="1429555" cy="2616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PE" sz="1100" b="1" dirty="0" smtClean="0">
                <a:latin typeface="+mn-lt"/>
              </a:rPr>
              <a:t>Abril</a:t>
            </a:r>
          </a:p>
        </p:txBody>
      </p:sp>
      <p:sp>
        <p:nvSpPr>
          <p:cNvPr id="18" name="CuadroTexto 17"/>
          <p:cNvSpPr txBox="1"/>
          <p:nvPr/>
        </p:nvSpPr>
        <p:spPr>
          <a:xfrm rot="16200000">
            <a:off x="-281330" y="4972658"/>
            <a:ext cx="788191" cy="26161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PE" sz="1100" b="1" dirty="0" err="1" smtClean="0"/>
              <a:t>Level</a:t>
            </a:r>
            <a:r>
              <a:rPr lang="es-PE" sz="1100" b="1" dirty="0" smtClean="0"/>
              <a:t> (m.)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6385475" y="6428502"/>
            <a:ext cx="1429555" cy="2616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PE" sz="1100" b="1" dirty="0" smtClean="0"/>
              <a:t>Mayo</a:t>
            </a:r>
            <a:endParaRPr lang="es-PE" sz="1100" b="1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791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 all for your attention!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02861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square" lIns="91440" tIns="45720" rIns="91440" bIns="45720" rtlCol="0" anchor="ctr">
        <a:spAutoFit/>
      </a:bodyPr>
      <a:lstStyle>
        <a:defPPr algn="ctr">
          <a:lnSpc>
            <a:spcPct val="100000"/>
          </a:lnSpc>
          <a:defRPr sz="2800" b="1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1484</TotalTime>
  <Words>216</Words>
  <Application>Microsoft Office PowerPoint</Application>
  <PresentationFormat>Presentación en pantalla (4:3)</PresentationFormat>
  <Paragraphs>59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di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Thank you all for your attention!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Agriculture in the Alps</dc:title>
  <dc:creator>Bassignana Mauro</dc:creator>
  <cp:lastModifiedBy>Windows User</cp:lastModifiedBy>
  <cp:revision>123</cp:revision>
  <dcterms:created xsi:type="dcterms:W3CDTF">2014-07-05T09:11:12Z</dcterms:created>
  <dcterms:modified xsi:type="dcterms:W3CDTF">2019-06-21T05:23:52Z</dcterms:modified>
</cp:coreProperties>
</file>