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11.xml.rels" ContentType="application/vnd.openxmlformats-package.relationships+xml"/>
  <Override PartName="/ppt/notesSlides/_rels/notesSlide7.xml.rels" ContentType="application/vnd.openxmlformats-package.relationships+xml"/>
  <Override PartName="/ppt/notesSlides/_rels/notesSlide10.xml.rels" ContentType="application/vnd.openxmlformats-package.relationships+xml"/>
  <Override PartName="/ppt/notesSlides/_rels/notesSlide12.xml.rels" ContentType="application/vnd.openxmlformats-package.relationship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media/image3.png" ContentType="image/png"/>
  <Override PartName="/ppt/media/image1.jpeg" ContentType="image/jpeg"/>
  <Override PartName="/ppt/media/image8.png" ContentType="image/png"/>
  <Override PartName="/ppt/media/image2.jpeg" ContentType="image/jpeg"/>
  <Override PartName="/ppt/media/image4.jpeg" ContentType="image/jpeg"/>
  <Override PartName="/ppt/media/image5.jpeg" ContentType="image/jpeg"/>
  <Override PartName="/ppt/media/image6.png" ContentType="image/png"/>
  <Override PartName="/ppt/media/image9.png" ContentType="image/png"/>
  <Override PartName="/ppt/media/image7.jpeg" ContentType="image/jpeg"/>
  <Override PartName="/ppt/media/image10.jpeg" ContentType="image/jpeg"/>
  <Override PartName="/ppt/media/image11.jpeg" ContentType="image/jpeg"/>
  <Override PartName="/ppt/media/image12.gif" ContentType="image/gif"/>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Pulse para desplazar la página</a:t>
            </a:r>
            <a:endParaRPr b="0" lang="en-GB" sz="4400" spc="-1" strike="noStrike">
              <a:latin typeface="Arial"/>
            </a:endParaRPr>
          </a:p>
        </p:txBody>
      </p:sp>
      <p:sp>
        <p:nvSpPr>
          <p:cNvPr id="116"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Pulse para editar el formato de las notas</a:t>
            </a:r>
            <a:endParaRPr b="0" lang="en-GB" sz="2000" spc="-1" strike="noStrike">
              <a:latin typeface="Arial"/>
            </a:endParaRPr>
          </a:p>
        </p:txBody>
      </p:sp>
      <p:sp>
        <p:nvSpPr>
          <p:cNvPr id="117"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 </a:t>
            </a:r>
            <a:endParaRPr b="0" lang="en-GB" sz="1400" spc="-1" strike="noStrike">
              <a:latin typeface="Times New Roman"/>
            </a:endParaRPr>
          </a:p>
        </p:txBody>
      </p:sp>
      <p:sp>
        <p:nvSpPr>
          <p:cNvPr id="118"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 </a:t>
            </a:r>
            <a:endParaRPr b="0" lang="en-GB" sz="1400" spc="-1" strike="noStrike">
              <a:latin typeface="Times New Roman"/>
            </a:endParaRPr>
          </a:p>
        </p:txBody>
      </p:sp>
      <p:sp>
        <p:nvSpPr>
          <p:cNvPr id="119"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 </a:t>
            </a:r>
            <a:endParaRPr b="0" lang="en-GB" sz="1400" spc="-1" strike="noStrike">
              <a:latin typeface="Times New Roman"/>
            </a:endParaRPr>
          </a:p>
        </p:txBody>
      </p:sp>
      <p:sp>
        <p:nvSpPr>
          <p:cNvPr id="12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646F9129-25A2-4379-AEDB-6BCA14D8ABAE}" type="slidenum">
              <a:rPr b="0" lang="en-GB" sz="1400" spc="-1" strike="noStrike">
                <a:latin typeface="Times New Roman"/>
              </a:rPr>
              <a:t>1</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1143000" y="685800"/>
            <a:ext cx="4571280" cy="3428280"/>
          </a:xfrm>
          <a:prstGeom prst="rect">
            <a:avLst/>
          </a:prstGeom>
        </p:spPr>
      </p:sp>
      <p:sp>
        <p:nvSpPr>
          <p:cNvPr id="223" name="PlaceHolder 2"/>
          <p:cNvSpPr>
            <a:spLocks noGrp="1"/>
          </p:cNvSpPr>
          <p:nvPr>
            <p:ph type="body"/>
          </p:nvPr>
        </p:nvSpPr>
        <p:spPr>
          <a:xfrm>
            <a:off x="685800" y="4343400"/>
            <a:ext cx="5485680" cy="4114080"/>
          </a:xfrm>
          <a:prstGeom prst="rect">
            <a:avLst/>
          </a:prstGeom>
        </p:spPr>
        <p:txBody>
          <a:bodyPr lIns="0" rIns="0" tIns="0" bIns="0">
            <a:noAutofit/>
          </a:bodyPr>
          <a:p>
            <a:endParaRPr b="0" lang="en-GB" sz="2000" spc="-1" strike="noStrike">
              <a:latin typeface="Arial"/>
            </a:endParaRPr>
          </a:p>
        </p:txBody>
      </p:sp>
      <p:sp>
        <p:nvSpPr>
          <p:cNvPr id="224" name="CustomShape 3"/>
          <p:cNvSpPr/>
          <p:nvPr/>
        </p:nvSpPr>
        <p:spPr>
          <a:xfrm>
            <a:off x="3884760" y="8685360"/>
            <a:ext cx="2971080" cy="4564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C51B602-BA88-4FA5-9325-F13662CD1898}" type="slidenum">
              <a:rPr b="0" lang="en-GB" sz="1400" spc="-1" strike="noStrike">
                <a:latin typeface="Times New Roman"/>
              </a:rPr>
              <a:t>&lt;número&gt;</a:t>
            </a:fld>
            <a:endParaRPr b="0" lang="en-GB" sz="14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sldImg"/>
          </p:nvPr>
        </p:nvSpPr>
        <p:spPr>
          <a:xfrm>
            <a:off x="216000" y="812520"/>
            <a:ext cx="7127280" cy="4008960"/>
          </a:xfrm>
          <a:prstGeom prst="rect">
            <a:avLst/>
          </a:prstGeom>
        </p:spPr>
      </p:sp>
      <p:sp>
        <p:nvSpPr>
          <p:cNvPr id="230" name="PlaceHolder 2"/>
          <p:cNvSpPr>
            <a:spLocks noGrp="1"/>
          </p:cNvSpPr>
          <p:nvPr>
            <p:ph type="body"/>
          </p:nvPr>
        </p:nvSpPr>
        <p:spPr>
          <a:xfrm>
            <a:off x="756000" y="5114520"/>
            <a:ext cx="6047640" cy="4811040"/>
          </a:xfrm>
          <a:prstGeom prst="rect">
            <a:avLst/>
          </a:prstGeom>
        </p:spPr>
        <p:txBody>
          <a:bodyPr lIns="0" rIns="0" tIns="0" bIns="0">
            <a:spAutoFit/>
          </a:bodyPr>
          <a:p>
            <a:r>
              <a:rPr b="0" lang="en-GB" sz="1400" spc="-1" strike="noStrike">
                <a:latin typeface="Arial"/>
              </a:rPr>
              <a:t>We will develop several pilots in rural areas. We have started with a project pilot for articulating different government sectors in the Amazon, but we will do the same with the Andean region. IPROMO is an opportunity to develop a pilot specific for mountain dwellers. </a:t>
            </a:r>
            <a:endParaRPr b="0" lang="en-GB" sz="1400" spc="-1" strike="noStrike">
              <a:latin typeface="Arial"/>
            </a:endParaRPr>
          </a:p>
          <a:p>
            <a:r>
              <a:rPr b="0" lang="en-GB" sz="1400" spc="-1" strike="noStrike">
                <a:latin typeface="Arial"/>
              </a:rPr>
              <a:t>In the Amazon, we will work with the Ministry of Development’s program  HAKU WIÑAY / NOA JAYATAI, which meand Let’s grow together in quechua (HAKU WIÑAY) and shipibo (NOA JAYATAI). The program’s objective is to increase productive assets and reduce economic vulnerability. The second program is PROGRAMA BOSQUES (PNCB) a program from the Ministry of the Environment that aims to reduce deforestation through sustainable activities with indigenous communities.</a:t>
            </a:r>
            <a:endParaRPr b="0" lang="en-GB" sz="14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sldImg"/>
          </p:nvPr>
        </p:nvSpPr>
        <p:spPr>
          <a:xfrm>
            <a:off x="216000" y="812520"/>
            <a:ext cx="7127280" cy="4008960"/>
          </a:xfrm>
          <a:prstGeom prst="rect">
            <a:avLst/>
          </a:prstGeom>
        </p:spPr>
      </p:sp>
      <p:sp>
        <p:nvSpPr>
          <p:cNvPr id="232" name="PlaceHolder 2"/>
          <p:cNvSpPr>
            <a:spLocks noGrp="1"/>
          </p:cNvSpPr>
          <p:nvPr>
            <p:ph type="body"/>
          </p:nvPr>
        </p:nvSpPr>
        <p:spPr>
          <a:xfrm>
            <a:off x="756000" y="5078520"/>
            <a:ext cx="6047640" cy="4811040"/>
          </a:xfrm>
          <a:prstGeom prst="rect">
            <a:avLst/>
          </a:prstGeom>
        </p:spPr>
        <p:txBody>
          <a:bodyPr lIns="0" rIns="0" tIns="0" bIns="0">
            <a:spAutoFit/>
          </a:bodyPr>
          <a:p>
            <a:r>
              <a:rPr b="0" lang="en-GB" sz="1400" spc="-1" strike="noStrike">
                <a:latin typeface="Arial"/>
              </a:rPr>
              <a:t>Objectives, activities and results of both programs coincide. They could work together to provide sustainability and an integrated approach to tackle the project’s objectives.</a:t>
            </a:r>
            <a:endParaRPr b="0" lang="en-GB" sz="14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sldImg"/>
          </p:nvPr>
        </p:nvSpPr>
        <p:spPr>
          <a:xfrm>
            <a:off x="216000" y="812520"/>
            <a:ext cx="7127280" cy="4008960"/>
          </a:xfrm>
          <a:prstGeom prst="rect">
            <a:avLst/>
          </a:prstGeom>
        </p:spPr>
      </p:sp>
      <p:sp>
        <p:nvSpPr>
          <p:cNvPr id="234" name="PlaceHolder 2"/>
          <p:cNvSpPr>
            <a:spLocks noGrp="1"/>
          </p:cNvSpPr>
          <p:nvPr>
            <p:ph type="body"/>
          </p:nvPr>
        </p:nvSpPr>
        <p:spPr>
          <a:xfrm>
            <a:off x="756000" y="5078520"/>
            <a:ext cx="6047640" cy="4811040"/>
          </a:xfrm>
          <a:prstGeom prst="rect">
            <a:avLst/>
          </a:prstGeom>
        </p:spPr>
        <p:txBody>
          <a:bodyPr lIns="0" rIns="0" tIns="0" bIns="0">
            <a:spAutoFit/>
          </a:bodyPr>
          <a:p>
            <a:r>
              <a:rPr b="0" lang="en-GB" sz="2000" spc="-1" strike="noStrike">
                <a:latin typeface="Arial"/>
              </a:rPr>
              <a:t>Ancash, Peru (near the highest peak)</a:t>
            </a:r>
            <a:endParaRPr b="0" lang="en-GB"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sldImg"/>
          </p:nvPr>
        </p:nvSpPr>
        <p:spPr>
          <a:xfrm>
            <a:off x="216000" y="812520"/>
            <a:ext cx="7127280" cy="4008960"/>
          </a:xfrm>
          <a:prstGeom prst="rect">
            <a:avLst/>
          </a:prstGeom>
        </p:spPr>
      </p:sp>
      <p:sp>
        <p:nvSpPr>
          <p:cNvPr id="226" name="PlaceHolder 2"/>
          <p:cNvSpPr>
            <a:spLocks noGrp="1"/>
          </p:cNvSpPr>
          <p:nvPr>
            <p:ph type="body"/>
          </p:nvPr>
        </p:nvSpPr>
        <p:spPr>
          <a:xfrm>
            <a:off x="756000" y="5078520"/>
            <a:ext cx="6047640" cy="4811040"/>
          </a:xfrm>
          <a:prstGeom prst="rect">
            <a:avLst/>
          </a:prstGeom>
        </p:spPr>
        <p:txBody>
          <a:bodyPr lIns="0" rIns="0" tIns="0" bIns="0">
            <a:spAutoFit/>
          </a:bodyPr>
          <a:p>
            <a:r>
              <a:rPr b="0" lang="en-GB" sz="1400" spc="-1" strike="noStrike">
                <a:latin typeface="Arial"/>
              </a:rPr>
              <a:t>We need an integrated approach to tackle poverty, so we are ellaborating a Rural Devlopment Strategy to adress extreme poverty, poverty and vulnerability.</a:t>
            </a:r>
            <a:endParaRPr b="0" lang="en-GB" sz="1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sldImg"/>
          </p:nvPr>
        </p:nvSpPr>
        <p:spPr>
          <a:xfrm>
            <a:off x="216000" y="812520"/>
            <a:ext cx="7127280" cy="4008960"/>
          </a:xfrm>
          <a:prstGeom prst="rect">
            <a:avLst/>
          </a:prstGeom>
        </p:spPr>
      </p:sp>
      <p:sp>
        <p:nvSpPr>
          <p:cNvPr id="228" name="PlaceHolder 2"/>
          <p:cNvSpPr>
            <a:spLocks noGrp="1"/>
          </p:cNvSpPr>
          <p:nvPr>
            <p:ph type="body"/>
          </p:nvPr>
        </p:nvSpPr>
        <p:spPr>
          <a:xfrm>
            <a:off x="756000" y="5078520"/>
            <a:ext cx="6047640" cy="4811040"/>
          </a:xfrm>
          <a:prstGeom prst="rect">
            <a:avLst/>
          </a:prstGeom>
        </p:spPr>
        <p:txBody>
          <a:bodyPr lIns="0" rIns="0" tIns="0" bIns="0">
            <a:spAutoFit/>
          </a:bodyPr>
          <a:p>
            <a:r>
              <a:rPr b="0" lang="en-GB" sz="1400" spc="-1" strike="noStrike">
                <a:latin typeface="Arial"/>
              </a:rPr>
              <a:t>There are many ministries with different programs directed to the extreme poor and poor, but they do not speak to each other.</a:t>
            </a:r>
            <a:endParaRPr b="0" lang="en-GB" sz="1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42"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44"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4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4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685800" y="1743120"/>
            <a:ext cx="7771680" cy="53096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5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53"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5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1"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63"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64"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6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8"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6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71"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7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7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74"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7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7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80"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8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8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685800" y="1743120"/>
            <a:ext cx="7771680" cy="53096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8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9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9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9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10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0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10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0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10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1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1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1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1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1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1743120"/>
            <a:ext cx="7771680" cy="53096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1743120"/>
            <a:ext cx="7771680" cy="1145160"/>
          </a:xfrm>
          <a:prstGeom prst="rect">
            <a:avLst/>
          </a:prstGeom>
        </p:spPr>
        <p:txBody>
          <a:bodyPr lIns="0" rIns="0" tIns="0" bIns="0" anchor="ctr">
            <a:spAutoFit/>
          </a:bodyPr>
          <a:p>
            <a:pPr algn="ctr"/>
            <a:endParaRPr b="0" lang="en-GB"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c88">
            <a:alpha val="22000"/>
          </a:srgbClr>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Pulse para editar el formato del texto de título</a:t>
            </a:r>
            <a:endParaRPr b="0" lang="en-GB"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Pulse para editar el formato de esquema del texto</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Segundo nivel del esquema</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Tercer nivel del esquema</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Cuarto nivel del esquema</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Quinto nivel del esquema</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Sexto nivel del esquema</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Séptimo nivel del esquema</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c88">
            <a:alpha val="22000"/>
          </a:srgbClr>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1743120"/>
            <a:ext cx="7771680" cy="1145160"/>
          </a:xfrm>
          <a:prstGeom prst="rect">
            <a:avLst/>
          </a:prstGeom>
        </p:spPr>
        <p:txBody>
          <a:bodyPr lIns="0" rIns="0" tIns="0" bIns="0" anchor="ctr">
            <a:spAutoFit/>
          </a:bodyPr>
          <a:p>
            <a:r>
              <a:rPr b="0" lang="en-GB" sz="1800" spc="-1" strike="noStrike">
                <a:latin typeface="Arial"/>
              </a:rPr>
              <a:t>Pulse para editar el formato del texto de título</a:t>
            </a:r>
            <a:endParaRPr b="0" lang="en-GB" sz="1800" spc="-1" strike="noStrike">
              <a:latin typeface="Arial"/>
            </a:endParaRPr>
          </a:p>
        </p:txBody>
      </p:sp>
      <p:sp>
        <p:nvSpPr>
          <p:cNvPr id="39"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800" spc="-1" strike="noStrike">
                <a:latin typeface="Arial"/>
              </a:rPr>
              <a:t>Pulse para editar el formato de esquema del texto</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Segundo nivel del esquema</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Tercer nivel del esquema</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Cuarto nivel del esquema</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Quinto nivel del esquema</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Sexto nivel del esquema</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Séptimo nivel del esquema</a:t>
            </a:r>
            <a:endParaRPr b="0" lang="en-GB" sz="1800" spc="-1" strike="noStrike">
              <a:latin typeface="Arial"/>
            </a:endParaRPr>
          </a:p>
        </p:txBody>
      </p:sp>
      <p:sp>
        <p:nvSpPr>
          <p:cNvPr id="40"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800" spc="-1" strike="noStrike">
                <a:latin typeface="Arial"/>
              </a:rPr>
              <a:t>Pulse para editar el formato de esquema del texto</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Segundo nivel del esquema</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Tercer nivel del esquema</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Cuarto nivel del esquema</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Quinto nivel del esquema</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Sexto nivel del esquema</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Séptimo nivel del esquema</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c88">
            <a:alpha val="22000"/>
          </a:srgbClr>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685800" y="1743120"/>
            <a:ext cx="7771680" cy="1145160"/>
          </a:xfrm>
          <a:prstGeom prst="rect">
            <a:avLst/>
          </a:prstGeom>
        </p:spPr>
        <p:txBody>
          <a:bodyPr lIns="0" rIns="0" tIns="0" bIns="0" anchor="ctr">
            <a:spAutoFit/>
          </a:bodyPr>
          <a:p>
            <a:r>
              <a:rPr b="0" lang="en-GB" sz="1800" spc="-1" strike="noStrike">
                <a:latin typeface="Arial"/>
              </a:rPr>
              <a:t>Pulse para editar el formato del texto de título</a:t>
            </a:r>
            <a:endParaRPr b="0" lang="en-GB" sz="1800" spc="-1" strike="noStrike">
              <a:latin typeface="Arial"/>
            </a:endParaRPr>
          </a:p>
        </p:txBody>
      </p:sp>
      <p:sp>
        <p:nvSpPr>
          <p:cNvPr id="7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Pulse para editar el formato de esquema del texto</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Segundo nivel del esquema</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Tercer nivel del esquema</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Cuarto nivel del esquema</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Quinto nivel del esquema</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Sexto nivel del esquema</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Séptimo nivel del esquema</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hyperlink" Target="mailto:ahuamant@midis.gob.pe" TargetMode="External"/><Relationship Id="rId2" Type="http://schemas.openxmlformats.org/officeDocument/2006/relationships/hyperlink" Target="mailto:alejandra.huaman@pucp.edu.pe" TargetMode="External"/><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7.xml"/><Relationship Id="rId3" Type="http://schemas.openxmlformats.org/officeDocument/2006/relationships/notesSlide" Target="../notesSlides/notesSlide12.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slideLayout" Target="../slideLayouts/slideLayout16.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gif"/><Relationship Id="rId7"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21" name="CustomShape 1"/>
          <p:cNvSpPr/>
          <p:nvPr/>
        </p:nvSpPr>
        <p:spPr>
          <a:xfrm>
            <a:off x="0" y="842400"/>
            <a:ext cx="9143280" cy="2039760"/>
          </a:xfrm>
          <a:prstGeom prst="rect">
            <a:avLst/>
          </a:prstGeom>
          <a:noFill/>
          <a:ln>
            <a:noFill/>
          </a:ln>
        </p:spPr>
        <p:style>
          <a:lnRef idx="0"/>
          <a:fillRef idx="0"/>
          <a:effectRef idx="0"/>
          <a:fontRef idx="minor"/>
        </p:style>
        <p:txBody>
          <a:bodyPr lIns="90000" rIns="90000" tIns="45000" bIns="45000" anchor="ctr">
            <a:spAutoFit/>
          </a:bodyPr>
          <a:p>
            <a:pPr algn="ctr">
              <a:lnSpc>
                <a:spcPct val="100000"/>
              </a:lnSpc>
            </a:pPr>
            <a:r>
              <a:rPr b="1" lang="en-GB" sz="3200" spc="-1" strike="noStrike">
                <a:solidFill>
                  <a:srgbClr val="000000"/>
                </a:solidFill>
                <a:latin typeface="Calibri"/>
                <a:ea typeface="Calibri"/>
              </a:rPr>
              <a:t>Personal presentation</a:t>
            </a:r>
            <a:endParaRPr b="0" lang="en-GB" sz="3200" spc="-1" strike="noStrike">
              <a:latin typeface="Arial"/>
            </a:endParaRPr>
          </a:p>
          <a:p>
            <a:pPr algn="ctr">
              <a:lnSpc>
                <a:spcPct val="100000"/>
              </a:lnSpc>
            </a:pPr>
            <a:endParaRPr b="0" lang="en-GB" sz="3200" spc="-1" strike="noStrike">
              <a:latin typeface="Arial"/>
            </a:endParaRPr>
          </a:p>
          <a:p>
            <a:pPr algn="ctr">
              <a:lnSpc>
                <a:spcPct val="100000"/>
              </a:lnSpc>
            </a:pPr>
            <a:r>
              <a:rPr b="1" lang="en-GB" sz="2400" spc="-1" strike="noStrike">
                <a:solidFill>
                  <a:srgbClr val="000000"/>
                </a:solidFill>
                <a:latin typeface="Calibri"/>
                <a:ea typeface="Calibri"/>
              </a:rPr>
              <a:t>Alejandra Huamán Tejo</a:t>
            </a:r>
            <a:endParaRPr b="0" lang="en-GB" sz="2400" spc="-1" strike="noStrike">
              <a:latin typeface="Arial"/>
            </a:endParaRPr>
          </a:p>
          <a:p>
            <a:pPr algn="ctr">
              <a:lnSpc>
                <a:spcPct val="100000"/>
              </a:lnSpc>
            </a:pPr>
            <a:r>
              <a:rPr b="0" lang="en-GB" sz="2000" spc="-1" strike="noStrike">
                <a:solidFill>
                  <a:srgbClr val="000000"/>
                </a:solidFill>
                <a:latin typeface="Calibri"/>
                <a:ea typeface="Calibri"/>
              </a:rPr>
              <a:t>Ministry of Development and Social Inclusion, Peru</a:t>
            </a:r>
            <a:endParaRPr b="0" lang="en-GB" sz="2000" spc="-1" strike="noStrike">
              <a:latin typeface="Arial"/>
            </a:endParaRPr>
          </a:p>
          <a:p>
            <a:pPr algn="ctr">
              <a:lnSpc>
                <a:spcPct val="100000"/>
              </a:lnSpc>
            </a:pPr>
            <a:r>
              <a:rPr b="0" lang="en-GB" sz="2000" spc="-1" strike="noStrike" u="sng">
                <a:solidFill>
                  <a:srgbClr val="0563c1"/>
                </a:solidFill>
                <a:uFillTx/>
                <a:latin typeface="Calibri"/>
                <a:ea typeface="Calibri"/>
                <a:hlinkClick r:id="rId1"/>
              </a:rPr>
              <a:t>ahuamant@midis.gob.pe</a:t>
            </a:r>
            <a:r>
              <a:rPr b="0" lang="en-GB" sz="2000" spc="-1" strike="noStrike">
                <a:solidFill>
                  <a:srgbClr val="000000"/>
                </a:solidFill>
                <a:latin typeface="Calibri"/>
                <a:ea typeface="Calibri"/>
              </a:rPr>
              <a:t> / </a:t>
            </a:r>
            <a:r>
              <a:rPr b="0" lang="en-GB" sz="2000" spc="-1" strike="noStrike" u="sng">
                <a:solidFill>
                  <a:srgbClr val="0563c1"/>
                </a:solidFill>
                <a:uFillTx/>
                <a:latin typeface="Calibri"/>
                <a:ea typeface="Calibri"/>
                <a:hlinkClick r:id="rId2"/>
              </a:rPr>
              <a:t>alejandra.huaman@pucp.edu.pe</a:t>
            </a:r>
            <a:r>
              <a:rPr b="0" lang="en-GB" sz="2000" spc="-1" strike="noStrike">
                <a:solidFill>
                  <a:srgbClr val="000000"/>
                </a:solidFill>
                <a:latin typeface="Calibri"/>
                <a:ea typeface="Calibri"/>
              </a:rPr>
              <a:t> </a:t>
            </a:r>
            <a:endParaRPr b="0" lang="en-GB" sz="2000" spc="-1" strike="noStrike">
              <a:latin typeface="Arial"/>
            </a:endParaRPr>
          </a:p>
        </p:txBody>
      </p:sp>
      <p:sp>
        <p:nvSpPr>
          <p:cNvPr id="122" name="CustomShape 2"/>
          <p:cNvSpPr/>
          <p:nvPr/>
        </p:nvSpPr>
        <p:spPr>
          <a:xfrm>
            <a:off x="0" y="5529960"/>
            <a:ext cx="9143280" cy="10047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800" spc="-1" strike="noStrike">
                <a:solidFill>
                  <a:srgbClr val="000000"/>
                </a:solidFill>
                <a:latin typeface="Calibri"/>
                <a:ea typeface="Calibri"/>
              </a:rPr>
              <a:t> </a:t>
            </a:r>
            <a:r>
              <a:rPr b="1" lang="en-GB" sz="2400" spc="-1" strike="noStrike">
                <a:solidFill>
                  <a:srgbClr val="000000"/>
                </a:solidFill>
                <a:latin typeface="Calibri"/>
                <a:ea typeface="Calibri"/>
              </a:rPr>
              <a:t>IPROMO</a:t>
            </a:r>
            <a:r>
              <a:rPr b="1" lang="en-GB" sz="1800" spc="-1" strike="noStrike">
                <a:solidFill>
                  <a:srgbClr val="000000"/>
                </a:solidFill>
                <a:latin typeface="Calibri"/>
                <a:ea typeface="Calibri"/>
              </a:rPr>
              <a:t> </a:t>
            </a:r>
            <a:endParaRPr b="0" lang="en-GB" sz="1800" spc="-1" strike="noStrike">
              <a:latin typeface="Arial"/>
            </a:endParaRPr>
          </a:p>
          <a:p>
            <a:pPr algn="ctr">
              <a:lnSpc>
                <a:spcPct val="100000"/>
              </a:lnSpc>
            </a:pPr>
            <a:r>
              <a:rPr b="1" lang="en-GB" sz="1800" spc="-1" strike="noStrike">
                <a:solidFill>
                  <a:srgbClr val="000000"/>
                </a:solidFill>
                <a:latin typeface="Calibri"/>
                <a:ea typeface="Calibri"/>
              </a:rPr>
              <a:t> </a:t>
            </a:r>
            <a:r>
              <a:rPr b="1" i="1" lang="en-GB" sz="1800" spc="-1" strike="noStrike">
                <a:solidFill>
                  <a:srgbClr val="000000"/>
                </a:solidFill>
                <a:latin typeface="Calibri"/>
                <a:ea typeface="Calibri"/>
              </a:rPr>
              <a:t>Landscape approach for enhancing mountain resilience</a:t>
            </a:r>
            <a:endParaRPr b="0" lang="en-GB" sz="1800" spc="-1" strike="noStrike">
              <a:latin typeface="Arial"/>
            </a:endParaRPr>
          </a:p>
          <a:p>
            <a:pPr algn="ctr">
              <a:lnSpc>
                <a:spcPct val="100000"/>
              </a:lnSpc>
            </a:pPr>
            <a:r>
              <a:rPr b="1" lang="en-GB" sz="1800" spc="-1" strike="noStrike">
                <a:solidFill>
                  <a:srgbClr val="000000"/>
                </a:solidFill>
                <a:latin typeface="Calibri"/>
                <a:ea typeface="Calibri"/>
              </a:rPr>
              <a:t>Pieve Tesino /Ormea 02-18 July 2019</a:t>
            </a:r>
            <a:endParaRPr b="0" lang="en-GB" sz="1800" spc="-1" strike="noStrike">
              <a:latin typeface="Arial"/>
            </a:endParaRPr>
          </a:p>
        </p:txBody>
      </p:sp>
      <p:pic>
        <p:nvPicPr>
          <p:cNvPr id="123" name="Google Shape;91;p1" descr=""/>
          <p:cNvPicPr/>
          <p:nvPr/>
        </p:nvPicPr>
        <p:blipFill>
          <a:blip r:embed="rId3"/>
          <a:stretch/>
        </p:blipFill>
        <p:spPr>
          <a:xfrm>
            <a:off x="0" y="3273120"/>
            <a:ext cx="9143280" cy="156600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65"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Design of a project pilot in the Amazon</a:t>
            </a:r>
            <a:endParaRPr b="0" lang="en-GB" sz="2800" spc="-1" strike="noStrike">
              <a:latin typeface="Arial"/>
            </a:endParaRPr>
          </a:p>
        </p:txBody>
      </p:sp>
      <p:sp>
        <p:nvSpPr>
          <p:cNvPr id="166" name="CustomShape 2"/>
          <p:cNvSpPr/>
          <p:nvPr/>
        </p:nvSpPr>
        <p:spPr>
          <a:xfrm>
            <a:off x="628560" y="2113920"/>
            <a:ext cx="7886160" cy="4350600"/>
          </a:xfrm>
          <a:prstGeom prst="rect">
            <a:avLst/>
          </a:prstGeom>
          <a:noFill/>
          <a:ln>
            <a:noFill/>
          </a:ln>
        </p:spPr>
        <p:style>
          <a:lnRef idx="0"/>
          <a:fillRef idx="0"/>
          <a:effectRef idx="0"/>
          <a:fontRef idx="minor"/>
        </p:style>
        <p:txBody>
          <a:bodyPr lIns="90000" rIns="90000" tIns="45000" bIns="45000">
            <a:normAutofit/>
          </a:bodyPr>
          <a:p>
            <a:pPr>
              <a:lnSpc>
                <a:spcPct val="90000"/>
              </a:lnSpc>
            </a:pPr>
            <a:r>
              <a:rPr b="1" lang="en-GB" sz="2800" spc="-1" strike="noStrike">
                <a:solidFill>
                  <a:srgbClr val="000000"/>
                </a:solidFill>
                <a:latin typeface="Calibri"/>
                <a:ea typeface="Calibri"/>
              </a:rPr>
              <a:t>Goals:</a:t>
            </a:r>
            <a:endParaRPr b="0" lang="en-GB" sz="2800" spc="-1" strike="noStrike">
              <a:latin typeface="Arial"/>
            </a:endParaRPr>
          </a:p>
          <a:p>
            <a:pPr marL="457200" indent="-380160" algn="just">
              <a:lnSpc>
                <a:spcPct val="90000"/>
              </a:lnSpc>
              <a:buClr>
                <a:srgbClr val="000000"/>
              </a:buClr>
              <a:buFont typeface="Arial"/>
              <a:buChar char="•"/>
            </a:pPr>
            <a:r>
              <a:rPr b="0" lang="en-GB" sz="2200" spc="-1" strike="noStrike">
                <a:solidFill>
                  <a:srgbClr val="000000"/>
                </a:solidFill>
                <a:latin typeface="Calibri"/>
                <a:ea typeface="Calibri"/>
              </a:rPr>
              <a:t>Improving the management of the commons and resource governance</a:t>
            </a:r>
            <a:endParaRPr b="0" lang="en-GB" sz="2200" spc="-1" strike="noStrike">
              <a:latin typeface="Arial"/>
            </a:endParaRPr>
          </a:p>
          <a:p>
            <a:pPr marL="457200" indent="-380160" algn="just">
              <a:lnSpc>
                <a:spcPct val="90000"/>
              </a:lnSpc>
              <a:buClr>
                <a:srgbClr val="000000"/>
              </a:buClr>
              <a:buFont typeface="Arial"/>
              <a:buChar char="•"/>
            </a:pPr>
            <a:r>
              <a:rPr b="0" lang="en-GB" sz="2200" spc="-1" strike="noStrike">
                <a:solidFill>
                  <a:srgbClr val="000000"/>
                </a:solidFill>
                <a:latin typeface="Calibri"/>
                <a:ea typeface="Calibri"/>
              </a:rPr>
              <a:t>Improving productive and natural actives through culturally and ecologically appropriate technologies </a:t>
            </a:r>
            <a:endParaRPr b="0" lang="en-GB" sz="2200" spc="-1" strike="noStrike">
              <a:latin typeface="Arial"/>
            </a:endParaRPr>
          </a:p>
          <a:p>
            <a:pPr marL="457200" indent="-380160" algn="just">
              <a:lnSpc>
                <a:spcPct val="90000"/>
              </a:lnSpc>
              <a:buClr>
                <a:srgbClr val="000000"/>
              </a:buClr>
              <a:buFont typeface="Arial"/>
              <a:buChar char="•"/>
            </a:pPr>
            <a:r>
              <a:rPr b="0" lang="en-GB" sz="2200" spc="-1" strike="noStrike">
                <a:solidFill>
                  <a:srgbClr val="000000"/>
                </a:solidFill>
                <a:latin typeface="Calibri"/>
                <a:ea typeface="Calibri"/>
              </a:rPr>
              <a:t>Strengthening capacities for sustainable economic activities in the local systems of production</a:t>
            </a:r>
            <a:endParaRPr b="0" lang="en-GB" sz="2200" spc="-1" strike="noStrike">
              <a:latin typeface="Arial"/>
            </a:endParaRPr>
          </a:p>
          <a:p>
            <a:pPr marL="457200" indent="-380160" algn="just">
              <a:lnSpc>
                <a:spcPct val="90000"/>
              </a:lnSpc>
              <a:buClr>
                <a:srgbClr val="000000"/>
              </a:buClr>
              <a:buFont typeface="Arial"/>
              <a:buChar char="•"/>
            </a:pPr>
            <a:r>
              <a:rPr b="0" lang="en-GB" sz="2200" spc="-1" strike="noStrike">
                <a:solidFill>
                  <a:srgbClr val="000000"/>
                </a:solidFill>
                <a:latin typeface="Calibri"/>
                <a:ea typeface="Calibri"/>
              </a:rPr>
              <a:t>Increasing the resilience of agri-food systems</a:t>
            </a:r>
            <a:endParaRPr b="0" lang="en-GB" sz="2200" spc="-1" strike="noStrike">
              <a:latin typeface="Arial"/>
            </a:endParaRPr>
          </a:p>
          <a:p>
            <a:pPr marL="457200" indent="-380160" algn="just">
              <a:lnSpc>
                <a:spcPct val="90000"/>
              </a:lnSpc>
              <a:buClr>
                <a:srgbClr val="000000"/>
              </a:buClr>
              <a:buFont typeface="Arial"/>
              <a:buChar char="•"/>
            </a:pPr>
            <a:r>
              <a:rPr b="0" lang="en-GB" sz="2200" spc="-1" strike="noStrike">
                <a:solidFill>
                  <a:srgbClr val="000000"/>
                </a:solidFill>
                <a:latin typeface="Calibri"/>
                <a:ea typeface="Calibri"/>
              </a:rPr>
              <a:t>Strengthening the active participation of women in indigenous economies</a:t>
            </a:r>
            <a:endParaRPr b="0" lang="en-GB" sz="2200" spc="-1" strike="noStrike">
              <a:latin typeface="Arial"/>
            </a:endParaRPr>
          </a:p>
        </p:txBody>
      </p:sp>
      <p:pic>
        <p:nvPicPr>
          <p:cNvPr id="167" name="Google Shape;132;p6" descr=""/>
          <p:cNvPicPr/>
          <p:nvPr/>
        </p:nvPicPr>
        <p:blipFill>
          <a:blip r:embed="rId1"/>
          <a:stretch/>
        </p:blipFill>
        <p:spPr>
          <a:xfrm>
            <a:off x="4532400" y="554400"/>
            <a:ext cx="4037760" cy="15710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68"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Design of a project pilot in the Amazon</a:t>
            </a:r>
            <a:endParaRPr b="0" lang="en-GB" sz="2800" spc="-1" strike="noStrike">
              <a:latin typeface="Arial"/>
            </a:endParaRPr>
          </a:p>
        </p:txBody>
      </p:sp>
      <p:pic>
        <p:nvPicPr>
          <p:cNvPr id="169" name="Google Shape;568;p44" descr=""/>
          <p:cNvPicPr/>
          <p:nvPr/>
        </p:nvPicPr>
        <p:blipFill>
          <a:blip r:embed="rId1"/>
          <a:stretch/>
        </p:blipFill>
        <p:spPr>
          <a:xfrm>
            <a:off x="309960" y="4001040"/>
            <a:ext cx="1389600" cy="567000"/>
          </a:xfrm>
          <a:prstGeom prst="rect">
            <a:avLst/>
          </a:prstGeom>
          <a:ln>
            <a:noFill/>
          </a:ln>
        </p:spPr>
      </p:pic>
      <p:pic>
        <p:nvPicPr>
          <p:cNvPr id="170" name="Google Shape;569;p44" descr=""/>
          <p:cNvPicPr/>
          <p:nvPr/>
        </p:nvPicPr>
        <p:blipFill>
          <a:blip r:embed="rId2"/>
          <a:stretch/>
        </p:blipFill>
        <p:spPr>
          <a:xfrm>
            <a:off x="5616000" y="5634360"/>
            <a:ext cx="1011960" cy="1349280"/>
          </a:xfrm>
          <a:prstGeom prst="rect">
            <a:avLst/>
          </a:prstGeom>
          <a:ln>
            <a:noFill/>
          </a:ln>
        </p:spPr>
      </p:pic>
      <p:grpSp>
        <p:nvGrpSpPr>
          <p:cNvPr id="171" name="Group 2"/>
          <p:cNvGrpSpPr/>
          <p:nvPr/>
        </p:nvGrpSpPr>
        <p:grpSpPr>
          <a:xfrm>
            <a:off x="320400" y="4714920"/>
            <a:ext cx="593640" cy="791640"/>
            <a:chOff x="320400" y="4714920"/>
            <a:chExt cx="593640" cy="791640"/>
          </a:xfrm>
        </p:grpSpPr>
        <p:sp>
          <p:nvSpPr>
            <p:cNvPr id="172" name="CustomShape 3"/>
            <p:cNvSpPr/>
            <p:nvPr/>
          </p:nvSpPr>
          <p:spPr>
            <a:xfrm>
              <a:off x="320400" y="4714920"/>
              <a:ext cx="593640" cy="791640"/>
            </a:xfrm>
            <a:prstGeom prst="ellipse">
              <a:avLst/>
            </a:prstGeom>
            <a:noFill/>
            <a:ln w="38160">
              <a:solidFill>
                <a:srgbClr val="a72a1e"/>
              </a:solidFill>
              <a:round/>
            </a:ln>
          </p:spPr>
          <p:style>
            <a:lnRef idx="0"/>
            <a:fillRef idx="0"/>
            <a:effectRef idx="0"/>
            <a:fontRef idx="minor"/>
          </p:style>
        </p:sp>
        <p:sp>
          <p:nvSpPr>
            <p:cNvPr id="173" name="CustomShape 4"/>
            <p:cNvSpPr/>
            <p:nvPr/>
          </p:nvSpPr>
          <p:spPr>
            <a:xfrm>
              <a:off x="398880" y="484380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a72a1e"/>
                  </a:solidFill>
                  <a:latin typeface="Roboto"/>
                  <a:ea typeface="Roboto"/>
                </a:rPr>
                <a:t>Año 1</a:t>
              </a:r>
              <a:endParaRPr b="0" lang="en-GB" sz="800" spc="-1" strike="noStrike">
                <a:latin typeface="Arial"/>
              </a:endParaRPr>
            </a:p>
          </p:txBody>
        </p:sp>
      </p:grpSp>
      <p:grpSp>
        <p:nvGrpSpPr>
          <p:cNvPr id="174" name="Group 5"/>
          <p:cNvGrpSpPr/>
          <p:nvPr/>
        </p:nvGrpSpPr>
        <p:grpSpPr>
          <a:xfrm>
            <a:off x="1472040" y="4714920"/>
            <a:ext cx="593640" cy="791640"/>
            <a:chOff x="1472040" y="4714920"/>
            <a:chExt cx="593640" cy="791640"/>
          </a:xfrm>
        </p:grpSpPr>
        <p:sp>
          <p:nvSpPr>
            <p:cNvPr id="175" name="CustomShape 6"/>
            <p:cNvSpPr/>
            <p:nvPr/>
          </p:nvSpPr>
          <p:spPr>
            <a:xfrm>
              <a:off x="1472040" y="4714920"/>
              <a:ext cx="593640" cy="791640"/>
            </a:xfrm>
            <a:prstGeom prst="ellipse">
              <a:avLst/>
            </a:prstGeom>
            <a:noFill/>
            <a:ln w="38160">
              <a:solidFill>
                <a:srgbClr val="a72a1e"/>
              </a:solidFill>
              <a:round/>
            </a:ln>
          </p:spPr>
          <p:style>
            <a:lnRef idx="0"/>
            <a:fillRef idx="0"/>
            <a:effectRef idx="0"/>
            <a:fontRef idx="minor"/>
          </p:style>
        </p:sp>
        <p:sp>
          <p:nvSpPr>
            <p:cNvPr id="176" name="CustomShape 7"/>
            <p:cNvSpPr/>
            <p:nvPr/>
          </p:nvSpPr>
          <p:spPr>
            <a:xfrm>
              <a:off x="1550520" y="478728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a72a1e"/>
                  </a:solidFill>
                  <a:latin typeface="Roboto"/>
                  <a:ea typeface="Roboto"/>
                </a:rPr>
                <a:t>Año 2</a:t>
              </a:r>
              <a:endParaRPr b="0" lang="en-GB" sz="800" spc="-1" strike="noStrike">
                <a:latin typeface="Arial"/>
              </a:endParaRPr>
            </a:p>
          </p:txBody>
        </p:sp>
      </p:grpSp>
      <p:grpSp>
        <p:nvGrpSpPr>
          <p:cNvPr id="177" name="Group 8"/>
          <p:cNvGrpSpPr/>
          <p:nvPr/>
        </p:nvGrpSpPr>
        <p:grpSpPr>
          <a:xfrm>
            <a:off x="2615760" y="4714920"/>
            <a:ext cx="593640" cy="791640"/>
            <a:chOff x="2615760" y="4714920"/>
            <a:chExt cx="593640" cy="791640"/>
          </a:xfrm>
        </p:grpSpPr>
        <p:sp>
          <p:nvSpPr>
            <p:cNvPr id="178" name="CustomShape 9"/>
            <p:cNvSpPr/>
            <p:nvPr/>
          </p:nvSpPr>
          <p:spPr>
            <a:xfrm>
              <a:off x="2615760" y="4714920"/>
              <a:ext cx="593640" cy="791640"/>
            </a:xfrm>
            <a:prstGeom prst="ellipse">
              <a:avLst/>
            </a:prstGeom>
            <a:noFill/>
            <a:ln w="38160">
              <a:solidFill>
                <a:srgbClr val="858585"/>
              </a:solidFill>
              <a:round/>
            </a:ln>
          </p:spPr>
          <p:style>
            <a:lnRef idx="0"/>
            <a:fillRef idx="0"/>
            <a:effectRef idx="0"/>
            <a:fontRef idx="minor"/>
          </p:style>
        </p:sp>
        <p:sp>
          <p:nvSpPr>
            <p:cNvPr id="179" name="CustomShape 10"/>
            <p:cNvSpPr/>
            <p:nvPr/>
          </p:nvSpPr>
          <p:spPr>
            <a:xfrm>
              <a:off x="2694600" y="485892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858585"/>
                  </a:solidFill>
                  <a:latin typeface="Roboto"/>
                  <a:ea typeface="Roboto"/>
                </a:rPr>
                <a:t>Año 3</a:t>
              </a:r>
              <a:endParaRPr b="0" lang="en-GB" sz="800" spc="-1" strike="noStrike">
                <a:latin typeface="Arial"/>
              </a:endParaRPr>
            </a:p>
          </p:txBody>
        </p:sp>
      </p:grpSp>
      <p:sp>
        <p:nvSpPr>
          <p:cNvPr id="180" name="CustomShape 11"/>
          <p:cNvSpPr/>
          <p:nvPr/>
        </p:nvSpPr>
        <p:spPr>
          <a:xfrm>
            <a:off x="1008360" y="5086080"/>
            <a:ext cx="369000" cy="48600"/>
          </a:xfrm>
          <a:prstGeom prst="roundRect">
            <a:avLst>
              <a:gd name="adj" fmla="val 50000"/>
            </a:avLst>
          </a:prstGeom>
          <a:solidFill>
            <a:srgbClr val="a72a1e"/>
          </a:solidFill>
          <a:ln>
            <a:noFill/>
          </a:ln>
        </p:spPr>
        <p:style>
          <a:lnRef idx="0"/>
          <a:fillRef idx="0"/>
          <a:effectRef idx="0"/>
          <a:fontRef idx="minor"/>
        </p:style>
      </p:sp>
      <p:grpSp>
        <p:nvGrpSpPr>
          <p:cNvPr id="181" name="Group 12"/>
          <p:cNvGrpSpPr/>
          <p:nvPr/>
        </p:nvGrpSpPr>
        <p:grpSpPr>
          <a:xfrm>
            <a:off x="3635640" y="5872320"/>
            <a:ext cx="593640" cy="791640"/>
            <a:chOff x="3635640" y="5872320"/>
            <a:chExt cx="593640" cy="791640"/>
          </a:xfrm>
        </p:grpSpPr>
        <p:sp>
          <p:nvSpPr>
            <p:cNvPr id="182" name="CustomShape 13"/>
            <p:cNvSpPr/>
            <p:nvPr/>
          </p:nvSpPr>
          <p:spPr>
            <a:xfrm>
              <a:off x="3635640" y="5872320"/>
              <a:ext cx="593640" cy="791640"/>
            </a:xfrm>
            <a:prstGeom prst="ellipse">
              <a:avLst/>
            </a:prstGeom>
            <a:noFill/>
            <a:ln w="38160">
              <a:solidFill>
                <a:srgbClr val="858585"/>
              </a:solidFill>
              <a:round/>
            </a:ln>
          </p:spPr>
          <p:style>
            <a:lnRef idx="0"/>
            <a:fillRef idx="0"/>
            <a:effectRef idx="0"/>
            <a:fontRef idx="minor"/>
          </p:style>
        </p:sp>
        <p:sp>
          <p:nvSpPr>
            <p:cNvPr id="183" name="CustomShape 14"/>
            <p:cNvSpPr/>
            <p:nvPr/>
          </p:nvSpPr>
          <p:spPr>
            <a:xfrm>
              <a:off x="3714480" y="600516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858585"/>
                  </a:solidFill>
                  <a:latin typeface="Roboto"/>
                  <a:ea typeface="Roboto"/>
                </a:rPr>
                <a:t>Año 4</a:t>
              </a:r>
              <a:endParaRPr b="0" lang="en-GB" sz="800" spc="-1" strike="noStrike">
                <a:latin typeface="Arial"/>
              </a:endParaRPr>
            </a:p>
          </p:txBody>
        </p:sp>
      </p:grpSp>
      <p:grpSp>
        <p:nvGrpSpPr>
          <p:cNvPr id="184" name="Group 15"/>
          <p:cNvGrpSpPr/>
          <p:nvPr/>
        </p:nvGrpSpPr>
        <p:grpSpPr>
          <a:xfrm>
            <a:off x="1450440" y="5872320"/>
            <a:ext cx="593640" cy="791640"/>
            <a:chOff x="1450440" y="5872320"/>
            <a:chExt cx="593640" cy="791640"/>
          </a:xfrm>
        </p:grpSpPr>
        <p:sp>
          <p:nvSpPr>
            <p:cNvPr id="185" name="CustomShape 16"/>
            <p:cNvSpPr/>
            <p:nvPr/>
          </p:nvSpPr>
          <p:spPr>
            <a:xfrm>
              <a:off x="1450440" y="5872320"/>
              <a:ext cx="593640" cy="791640"/>
            </a:xfrm>
            <a:prstGeom prst="ellipse">
              <a:avLst/>
            </a:prstGeom>
            <a:noFill/>
            <a:ln w="38160">
              <a:solidFill>
                <a:srgbClr val="a72a1e"/>
              </a:solidFill>
              <a:round/>
            </a:ln>
          </p:spPr>
          <p:style>
            <a:lnRef idx="0"/>
            <a:fillRef idx="0"/>
            <a:effectRef idx="0"/>
            <a:fontRef idx="minor"/>
          </p:style>
        </p:sp>
        <p:sp>
          <p:nvSpPr>
            <p:cNvPr id="186" name="CustomShape 17"/>
            <p:cNvSpPr/>
            <p:nvPr/>
          </p:nvSpPr>
          <p:spPr>
            <a:xfrm>
              <a:off x="1529280" y="594468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a72a1e"/>
                  </a:solidFill>
                  <a:latin typeface="Roboto"/>
                  <a:ea typeface="Roboto"/>
                </a:rPr>
                <a:t>Año 2</a:t>
              </a:r>
              <a:endParaRPr b="0" lang="en-GB" sz="800" spc="-1" strike="noStrike">
                <a:latin typeface="Arial"/>
              </a:endParaRPr>
            </a:p>
          </p:txBody>
        </p:sp>
      </p:grpSp>
      <p:grpSp>
        <p:nvGrpSpPr>
          <p:cNvPr id="187" name="Group 18"/>
          <p:cNvGrpSpPr/>
          <p:nvPr/>
        </p:nvGrpSpPr>
        <p:grpSpPr>
          <a:xfrm>
            <a:off x="2518200" y="5872320"/>
            <a:ext cx="593640" cy="791640"/>
            <a:chOff x="2518200" y="5872320"/>
            <a:chExt cx="593640" cy="791640"/>
          </a:xfrm>
        </p:grpSpPr>
        <p:sp>
          <p:nvSpPr>
            <p:cNvPr id="188" name="CustomShape 19"/>
            <p:cNvSpPr/>
            <p:nvPr/>
          </p:nvSpPr>
          <p:spPr>
            <a:xfrm>
              <a:off x="2518200" y="5872320"/>
              <a:ext cx="593640" cy="791640"/>
            </a:xfrm>
            <a:prstGeom prst="ellipse">
              <a:avLst/>
            </a:prstGeom>
            <a:noFill/>
            <a:ln w="38160">
              <a:solidFill>
                <a:srgbClr val="858585"/>
              </a:solidFill>
              <a:round/>
            </a:ln>
          </p:spPr>
          <p:style>
            <a:lnRef idx="0"/>
            <a:fillRef idx="0"/>
            <a:effectRef idx="0"/>
            <a:fontRef idx="minor"/>
          </p:style>
        </p:sp>
        <p:sp>
          <p:nvSpPr>
            <p:cNvPr id="189" name="CustomShape 20"/>
            <p:cNvSpPr/>
            <p:nvPr/>
          </p:nvSpPr>
          <p:spPr>
            <a:xfrm>
              <a:off x="2597040" y="601632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858585"/>
                  </a:solidFill>
                  <a:latin typeface="Roboto"/>
                  <a:ea typeface="Roboto"/>
                </a:rPr>
                <a:t>Año 3</a:t>
              </a:r>
              <a:endParaRPr b="0" lang="en-GB" sz="800" spc="-1" strike="noStrike">
                <a:latin typeface="Arial"/>
              </a:endParaRPr>
            </a:p>
          </p:txBody>
        </p:sp>
      </p:grpSp>
      <p:grpSp>
        <p:nvGrpSpPr>
          <p:cNvPr id="190" name="Group 21"/>
          <p:cNvGrpSpPr/>
          <p:nvPr/>
        </p:nvGrpSpPr>
        <p:grpSpPr>
          <a:xfrm>
            <a:off x="4822560" y="5823360"/>
            <a:ext cx="593640" cy="791640"/>
            <a:chOff x="4822560" y="5823360"/>
            <a:chExt cx="593640" cy="791640"/>
          </a:xfrm>
        </p:grpSpPr>
        <p:sp>
          <p:nvSpPr>
            <p:cNvPr id="191" name="CustomShape 22"/>
            <p:cNvSpPr/>
            <p:nvPr/>
          </p:nvSpPr>
          <p:spPr>
            <a:xfrm>
              <a:off x="4822560" y="5823360"/>
              <a:ext cx="593640" cy="791640"/>
            </a:xfrm>
            <a:prstGeom prst="ellipse">
              <a:avLst/>
            </a:prstGeom>
            <a:noFill/>
            <a:ln w="38160">
              <a:solidFill>
                <a:srgbClr val="858585"/>
              </a:solidFill>
              <a:round/>
            </a:ln>
          </p:spPr>
          <p:style>
            <a:lnRef idx="0"/>
            <a:fillRef idx="0"/>
            <a:effectRef idx="0"/>
            <a:fontRef idx="minor"/>
          </p:style>
        </p:sp>
        <p:sp>
          <p:nvSpPr>
            <p:cNvPr id="192" name="CustomShape 23"/>
            <p:cNvSpPr/>
            <p:nvPr/>
          </p:nvSpPr>
          <p:spPr>
            <a:xfrm>
              <a:off x="4901400" y="6006240"/>
              <a:ext cx="435960" cy="42516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858585"/>
                  </a:solidFill>
                  <a:latin typeface="Roboto"/>
                  <a:ea typeface="Roboto"/>
                </a:rPr>
                <a:t>Año 5</a:t>
              </a:r>
              <a:endParaRPr b="0" lang="en-GB" sz="800" spc="-1" strike="noStrike">
                <a:latin typeface="Arial"/>
              </a:endParaRPr>
            </a:p>
          </p:txBody>
        </p:sp>
      </p:grpSp>
      <p:grpSp>
        <p:nvGrpSpPr>
          <p:cNvPr id="193" name="Group 24"/>
          <p:cNvGrpSpPr/>
          <p:nvPr/>
        </p:nvGrpSpPr>
        <p:grpSpPr>
          <a:xfrm>
            <a:off x="371160" y="5872320"/>
            <a:ext cx="593640" cy="791640"/>
            <a:chOff x="371160" y="5872320"/>
            <a:chExt cx="593640" cy="791640"/>
          </a:xfrm>
        </p:grpSpPr>
        <p:sp>
          <p:nvSpPr>
            <p:cNvPr id="194" name="CustomShape 25"/>
            <p:cNvSpPr/>
            <p:nvPr/>
          </p:nvSpPr>
          <p:spPr>
            <a:xfrm>
              <a:off x="371160" y="5872320"/>
              <a:ext cx="593640" cy="791640"/>
            </a:xfrm>
            <a:prstGeom prst="ellipse">
              <a:avLst/>
            </a:prstGeom>
            <a:noFill/>
            <a:ln w="38160">
              <a:solidFill>
                <a:srgbClr val="a72a1e"/>
              </a:solidFill>
              <a:round/>
            </a:ln>
          </p:spPr>
          <p:style>
            <a:lnRef idx="0"/>
            <a:fillRef idx="0"/>
            <a:effectRef idx="0"/>
            <a:fontRef idx="minor"/>
          </p:style>
        </p:sp>
        <p:sp>
          <p:nvSpPr>
            <p:cNvPr id="195" name="CustomShape 26"/>
            <p:cNvSpPr/>
            <p:nvPr/>
          </p:nvSpPr>
          <p:spPr>
            <a:xfrm>
              <a:off x="450000" y="6001200"/>
              <a:ext cx="435960" cy="427320"/>
            </a:xfrm>
            <a:prstGeom prst="rect">
              <a:avLst/>
            </a:prstGeom>
            <a:noFill/>
            <a:ln>
              <a:noFill/>
            </a:ln>
          </p:spPr>
          <p:style>
            <a:lnRef idx="0"/>
            <a:fillRef idx="0"/>
            <a:effectRef idx="0"/>
            <a:fontRef idx="minor"/>
          </p:style>
          <p:txBody>
            <a:bodyPr lIns="90000" rIns="90000" tIns="91440" bIns="91440">
              <a:noAutofit/>
            </a:bodyPr>
            <a:p>
              <a:pPr algn="ctr">
                <a:lnSpc>
                  <a:spcPct val="115000"/>
                </a:lnSpc>
                <a:spcAft>
                  <a:spcPts val="1599"/>
                </a:spcAft>
              </a:pPr>
              <a:r>
                <a:rPr b="1" lang="en-GB" sz="800" spc="-1" strike="noStrike">
                  <a:solidFill>
                    <a:srgbClr val="a72a1e"/>
                  </a:solidFill>
                  <a:latin typeface="Roboto"/>
                  <a:ea typeface="Roboto"/>
                </a:rPr>
                <a:t>Año 1</a:t>
              </a:r>
              <a:endParaRPr b="0" lang="en-GB" sz="800" spc="-1" strike="noStrike">
                <a:latin typeface="Arial"/>
              </a:endParaRPr>
            </a:p>
          </p:txBody>
        </p:sp>
      </p:grpSp>
      <p:sp>
        <p:nvSpPr>
          <p:cNvPr id="196" name="CustomShape 27"/>
          <p:cNvSpPr/>
          <p:nvPr/>
        </p:nvSpPr>
        <p:spPr>
          <a:xfrm>
            <a:off x="2118240" y="5086080"/>
            <a:ext cx="369000" cy="48600"/>
          </a:xfrm>
          <a:prstGeom prst="roundRect">
            <a:avLst>
              <a:gd name="adj" fmla="val 50000"/>
            </a:avLst>
          </a:prstGeom>
          <a:solidFill>
            <a:srgbClr val="a72a1e"/>
          </a:solidFill>
          <a:ln>
            <a:noFill/>
          </a:ln>
        </p:spPr>
        <p:style>
          <a:lnRef idx="0"/>
          <a:fillRef idx="0"/>
          <a:effectRef idx="0"/>
          <a:fontRef idx="minor"/>
        </p:style>
      </p:sp>
      <p:sp>
        <p:nvSpPr>
          <p:cNvPr id="197" name="CustomShape 28"/>
          <p:cNvSpPr/>
          <p:nvPr/>
        </p:nvSpPr>
        <p:spPr>
          <a:xfrm>
            <a:off x="2096640" y="6194880"/>
            <a:ext cx="369000" cy="48600"/>
          </a:xfrm>
          <a:prstGeom prst="roundRect">
            <a:avLst>
              <a:gd name="adj" fmla="val 50000"/>
            </a:avLst>
          </a:prstGeom>
          <a:solidFill>
            <a:srgbClr val="a72a1e"/>
          </a:solidFill>
          <a:ln>
            <a:noFill/>
          </a:ln>
        </p:spPr>
        <p:style>
          <a:lnRef idx="0"/>
          <a:fillRef idx="0"/>
          <a:effectRef idx="0"/>
          <a:fontRef idx="minor"/>
        </p:style>
      </p:sp>
      <p:sp>
        <p:nvSpPr>
          <p:cNvPr id="198" name="CustomShape 29"/>
          <p:cNvSpPr/>
          <p:nvPr/>
        </p:nvSpPr>
        <p:spPr>
          <a:xfrm>
            <a:off x="1039320" y="6243840"/>
            <a:ext cx="369000" cy="48600"/>
          </a:xfrm>
          <a:prstGeom prst="roundRect">
            <a:avLst>
              <a:gd name="adj" fmla="val 50000"/>
            </a:avLst>
          </a:prstGeom>
          <a:solidFill>
            <a:srgbClr val="a72a1e"/>
          </a:solidFill>
          <a:ln>
            <a:noFill/>
          </a:ln>
        </p:spPr>
        <p:style>
          <a:lnRef idx="0"/>
          <a:fillRef idx="0"/>
          <a:effectRef idx="0"/>
          <a:fontRef idx="minor"/>
        </p:style>
      </p:sp>
      <p:sp>
        <p:nvSpPr>
          <p:cNvPr id="199" name="CustomShape 30"/>
          <p:cNvSpPr/>
          <p:nvPr/>
        </p:nvSpPr>
        <p:spPr>
          <a:xfrm>
            <a:off x="3207960" y="6194880"/>
            <a:ext cx="369000" cy="48600"/>
          </a:xfrm>
          <a:prstGeom prst="roundRect">
            <a:avLst>
              <a:gd name="adj" fmla="val 50000"/>
            </a:avLst>
          </a:prstGeom>
          <a:solidFill>
            <a:srgbClr val="a72a1e"/>
          </a:solidFill>
          <a:ln>
            <a:noFill/>
          </a:ln>
        </p:spPr>
        <p:style>
          <a:lnRef idx="0"/>
          <a:fillRef idx="0"/>
          <a:effectRef idx="0"/>
          <a:fontRef idx="minor"/>
        </p:style>
      </p:sp>
      <p:sp>
        <p:nvSpPr>
          <p:cNvPr id="200" name="CustomShape 31"/>
          <p:cNvSpPr/>
          <p:nvPr/>
        </p:nvSpPr>
        <p:spPr>
          <a:xfrm>
            <a:off x="4341600" y="6194880"/>
            <a:ext cx="369000" cy="48600"/>
          </a:xfrm>
          <a:prstGeom prst="roundRect">
            <a:avLst>
              <a:gd name="adj" fmla="val 50000"/>
            </a:avLst>
          </a:prstGeom>
          <a:solidFill>
            <a:srgbClr val="a72a1e"/>
          </a:solidFill>
          <a:ln>
            <a:noFill/>
          </a:ln>
        </p:spPr>
        <p:style>
          <a:lnRef idx="0"/>
          <a:fillRef idx="0"/>
          <a:effectRef idx="0"/>
          <a:fontRef idx="minor"/>
        </p:style>
      </p:sp>
      <p:sp>
        <p:nvSpPr>
          <p:cNvPr id="201" name="CustomShape 32"/>
          <p:cNvSpPr/>
          <p:nvPr/>
        </p:nvSpPr>
        <p:spPr>
          <a:xfrm>
            <a:off x="3239640" y="2736000"/>
            <a:ext cx="1440000" cy="1553400"/>
          </a:xfrm>
          <a:prstGeom prst="rect">
            <a:avLst/>
          </a:prstGeom>
          <a:noFill/>
          <a:ln>
            <a:noFill/>
          </a:ln>
        </p:spPr>
        <p:style>
          <a:lnRef idx="0"/>
          <a:fillRef idx="0"/>
          <a:effectRef idx="0"/>
          <a:fontRef idx="minor"/>
        </p:style>
      </p:sp>
      <p:sp>
        <p:nvSpPr>
          <p:cNvPr id="202" name="CustomShape 33"/>
          <p:cNvSpPr/>
          <p:nvPr/>
        </p:nvSpPr>
        <p:spPr>
          <a:xfrm>
            <a:off x="6149160" y="2361600"/>
            <a:ext cx="1137600" cy="1233720"/>
          </a:xfrm>
          <a:prstGeom prst="ellipse">
            <a:avLst/>
          </a:prstGeom>
          <a:solidFill>
            <a:srgbClr val="b6d7a8"/>
          </a:solidFill>
          <a:ln>
            <a:noFill/>
          </a:ln>
        </p:spPr>
        <p:style>
          <a:lnRef idx="0"/>
          <a:fillRef idx="0"/>
          <a:effectRef idx="0"/>
          <a:fontRef idx="minor"/>
        </p:style>
        <p:txBody>
          <a:bodyPr lIns="90000" rIns="90000" tIns="91440" bIns="91440" anchor="ctr">
            <a:noAutofit/>
          </a:bodyPr>
          <a:p>
            <a:pPr algn="ctr">
              <a:lnSpc>
                <a:spcPct val="100000"/>
              </a:lnSpc>
            </a:pPr>
            <a:r>
              <a:rPr b="0" lang="en-GB" sz="1000" spc="-1" strike="noStrike">
                <a:solidFill>
                  <a:srgbClr val="000000"/>
                </a:solidFill>
                <a:latin typeface="Arial"/>
                <a:ea typeface="DejaVu Sans"/>
              </a:rPr>
              <a:t>Desarrollar actividades productivas sostenibles</a:t>
            </a:r>
            <a:endParaRPr b="0" lang="en-GB" sz="1000" spc="-1" strike="noStrike">
              <a:latin typeface="Arial"/>
            </a:endParaRPr>
          </a:p>
        </p:txBody>
      </p:sp>
      <p:sp>
        <p:nvSpPr>
          <p:cNvPr id="203" name="CustomShape 34"/>
          <p:cNvSpPr/>
          <p:nvPr/>
        </p:nvSpPr>
        <p:spPr>
          <a:xfrm>
            <a:off x="6930720" y="1227960"/>
            <a:ext cx="1177920" cy="1041480"/>
          </a:xfrm>
          <a:prstGeom prst="ellipse">
            <a:avLst/>
          </a:prstGeom>
          <a:solidFill>
            <a:srgbClr val="b6d7a8"/>
          </a:solidFill>
          <a:ln>
            <a:noFill/>
          </a:ln>
        </p:spPr>
        <p:style>
          <a:lnRef idx="0"/>
          <a:fillRef idx="0"/>
          <a:effectRef idx="0"/>
          <a:fontRef idx="minor"/>
        </p:style>
        <p:txBody>
          <a:bodyPr lIns="90000" rIns="90000" tIns="91440" bIns="91440" anchor="ctr">
            <a:noAutofit/>
          </a:bodyPr>
          <a:p>
            <a:pPr algn="ctr">
              <a:lnSpc>
                <a:spcPct val="100000"/>
              </a:lnSpc>
            </a:pPr>
            <a:r>
              <a:rPr b="0" lang="en-GB" sz="1000" spc="-1" strike="noStrike">
                <a:solidFill>
                  <a:srgbClr val="000000"/>
                </a:solidFill>
                <a:latin typeface="Arial"/>
                <a:ea typeface="DejaVu Sans"/>
              </a:rPr>
              <a:t>Contribuir con la atención de necesidades básicas de la comunidad</a:t>
            </a:r>
            <a:endParaRPr b="0" lang="en-GB" sz="1000" spc="-1" strike="noStrike">
              <a:latin typeface="Arial"/>
            </a:endParaRPr>
          </a:p>
        </p:txBody>
      </p:sp>
      <p:sp>
        <p:nvSpPr>
          <p:cNvPr id="204" name="CustomShape 35"/>
          <p:cNvSpPr/>
          <p:nvPr/>
        </p:nvSpPr>
        <p:spPr>
          <a:xfrm>
            <a:off x="2819880" y="2487960"/>
            <a:ext cx="911520" cy="40104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1100" spc="-1" strike="noStrike">
                <a:solidFill>
                  <a:srgbClr val="cc0000"/>
                </a:solidFill>
                <a:latin typeface="Arial"/>
                <a:ea typeface="DejaVu Sans"/>
              </a:rPr>
              <a:t>Noa Jayatai</a:t>
            </a:r>
            <a:endParaRPr b="0" lang="en-GB" sz="1100" spc="-1" strike="noStrike">
              <a:latin typeface="Arial"/>
            </a:endParaRPr>
          </a:p>
        </p:txBody>
      </p:sp>
      <p:sp>
        <p:nvSpPr>
          <p:cNvPr id="205" name="CustomShape 36"/>
          <p:cNvSpPr/>
          <p:nvPr/>
        </p:nvSpPr>
        <p:spPr>
          <a:xfrm>
            <a:off x="7512120" y="2633760"/>
            <a:ext cx="911520" cy="6217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1100" spc="-1" strike="noStrike">
                <a:solidFill>
                  <a:srgbClr val="274e13"/>
                </a:solidFill>
                <a:latin typeface="Arial"/>
                <a:ea typeface="DejaVu Sans"/>
              </a:rPr>
              <a:t>PNCBMCC - TDC</a:t>
            </a:r>
            <a:endParaRPr b="0" lang="en-GB" sz="1100" spc="-1" strike="noStrike">
              <a:latin typeface="Arial"/>
            </a:endParaRPr>
          </a:p>
        </p:txBody>
      </p:sp>
      <p:sp>
        <p:nvSpPr>
          <p:cNvPr id="206" name="CustomShape 37"/>
          <p:cNvSpPr/>
          <p:nvPr/>
        </p:nvSpPr>
        <p:spPr>
          <a:xfrm>
            <a:off x="4313520" y="498600"/>
            <a:ext cx="3298680" cy="65556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0" lang="en-GB" sz="1200" spc="-1" strike="noStrike">
                <a:solidFill>
                  <a:srgbClr val="000000"/>
                </a:solidFill>
                <a:latin typeface="Arial"/>
                <a:ea typeface="DejaVu Sans"/>
              </a:rPr>
              <a:t>Interventions and results that converge</a:t>
            </a:r>
            <a:endParaRPr b="0" lang="en-GB" sz="1200" spc="-1" strike="noStrike">
              <a:latin typeface="Arial"/>
            </a:endParaRPr>
          </a:p>
        </p:txBody>
      </p:sp>
      <p:sp>
        <p:nvSpPr>
          <p:cNvPr id="207" name="CustomShape 38"/>
          <p:cNvSpPr/>
          <p:nvPr/>
        </p:nvSpPr>
        <p:spPr>
          <a:xfrm>
            <a:off x="4246920" y="913680"/>
            <a:ext cx="1261080" cy="1049040"/>
          </a:xfrm>
          <a:prstGeom prst="ellipse">
            <a:avLst/>
          </a:prstGeom>
          <a:solidFill>
            <a:srgbClr val="ea9999"/>
          </a:solidFill>
          <a:ln>
            <a:noFill/>
          </a:ln>
        </p:spPr>
        <p:style>
          <a:lnRef idx="0"/>
          <a:fillRef idx="0"/>
          <a:effectRef idx="0"/>
          <a:fontRef idx="minor"/>
        </p:style>
        <p:txBody>
          <a:bodyPr lIns="90000" rIns="90000" tIns="91440" bIns="91440" anchor="ctr">
            <a:noAutofit/>
          </a:bodyPr>
          <a:p>
            <a:pPr algn="ctr">
              <a:lnSpc>
                <a:spcPct val="100000"/>
              </a:lnSpc>
            </a:pPr>
            <a:r>
              <a:rPr b="0" lang="en-GB" sz="900" spc="-1" strike="noStrike">
                <a:solidFill>
                  <a:srgbClr val="000000"/>
                </a:solidFill>
                <a:latin typeface="Arial"/>
                <a:ea typeface="DejaVu Sans"/>
              </a:rPr>
              <a:t>Incrementar activos críticos con tecnologías apropiadas</a:t>
            </a:r>
            <a:endParaRPr b="0" lang="en-GB" sz="900" spc="-1" strike="noStrike">
              <a:latin typeface="Arial"/>
            </a:endParaRPr>
          </a:p>
        </p:txBody>
      </p:sp>
      <p:sp>
        <p:nvSpPr>
          <p:cNvPr id="208" name="CustomShape 39"/>
          <p:cNvSpPr/>
          <p:nvPr/>
        </p:nvSpPr>
        <p:spPr>
          <a:xfrm>
            <a:off x="4305960" y="1919160"/>
            <a:ext cx="1311480" cy="1232280"/>
          </a:xfrm>
          <a:prstGeom prst="ellipse">
            <a:avLst/>
          </a:prstGeom>
          <a:solidFill>
            <a:srgbClr val="ea9999"/>
          </a:solidFill>
          <a:ln>
            <a:noFill/>
          </a:ln>
        </p:spPr>
        <p:style>
          <a:lnRef idx="0"/>
          <a:fillRef idx="0"/>
          <a:effectRef idx="0"/>
          <a:fontRef idx="minor"/>
        </p:style>
        <p:txBody>
          <a:bodyPr lIns="90000" rIns="90000" tIns="91440" bIns="91440" anchor="ctr">
            <a:noAutofit/>
          </a:bodyPr>
          <a:p>
            <a:pPr algn="ctr">
              <a:lnSpc>
                <a:spcPct val="100000"/>
              </a:lnSpc>
            </a:pPr>
            <a:r>
              <a:rPr b="0" lang="en-GB" sz="900" spc="-1" strike="noStrike">
                <a:solidFill>
                  <a:srgbClr val="000000"/>
                </a:solidFill>
                <a:latin typeface="Arial"/>
                <a:ea typeface="DejaVu Sans"/>
              </a:rPr>
              <a:t>Brindar tecnologías apropiadas para mejorar el proceso de producción</a:t>
            </a:r>
            <a:endParaRPr b="0" lang="en-GB" sz="900" spc="-1" strike="noStrike">
              <a:latin typeface="Arial"/>
            </a:endParaRPr>
          </a:p>
        </p:txBody>
      </p:sp>
      <p:sp>
        <p:nvSpPr>
          <p:cNvPr id="209" name="CustomShape 40"/>
          <p:cNvSpPr/>
          <p:nvPr/>
        </p:nvSpPr>
        <p:spPr>
          <a:xfrm>
            <a:off x="3432960" y="1326600"/>
            <a:ext cx="1161360" cy="1234080"/>
          </a:xfrm>
          <a:prstGeom prst="ellipse">
            <a:avLst/>
          </a:prstGeom>
          <a:noFill/>
          <a:ln w="9360">
            <a:solidFill>
              <a:srgbClr val="990000"/>
            </a:solidFill>
            <a:round/>
          </a:ln>
        </p:spPr>
        <p:style>
          <a:lnRef idx="0"/>
          <a:fillRef idx="0"/>
          <a:effectRef idx="0"/>
          <a:fontRef idx="minor"/>
        </p:style>
      </p:sp>
      <p:sp>
        <p:nvSpPr>
          <p:cNvPr id="210" name="CustomShape 41"/>
          <p:cNvSpPr/>
          <p:nvPr/>
        </p:nvSpPr>
        <p:spPr>
          <a:xfrm>
            <a:off x="3466080" y="1233000"/>
            <a:ext cx="1095480" cy="111996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0" lang="en-GB" sz="800" spc="-1" strike="noStrike">
                <a:solidFill>
                  <a:srgbClr val="000000"/>
                </a:solidFill>
                <a:latin typeface="Arial"/>
                <a:ea typeface="DejaVu Sans"/>
              </a:rPr>
              <a:t>Producto 1:</a:t>
            </a:r>
            <a:endParaRPr b="0" lang="en-GB" sz="800" spc="-1" strike="noStrike">
              <a:latin typeface="Arial"/>
            </a:endParaRPr>
          </a:p>
          <a:p>
            <a:pPr algn="ctr">
              <a:lnSpc>
                <a:spcPct val="100000"/>
              </a:lnSpc>
            </a:pPr>
            <a:r>
              <a:rPr b="0" i="1" lang="en-GB" sz="1100" spc="-1" strike="noStrike">
                <a:solidFill>
                  <a:srgbClr val="000000"/>
                </a:solidFill>
                <a:latin typeface="Arial"/>
                <a:ea typeface="DejaVu Sans"/>
              </a:rPr>
              <a:t>Hogares con AT y capacitación para el desarrollo de capacidades productivas</a:t>
            </a:r>
            <a:endParaRPr b="0" lang="en-GB" sz="1100" spc="-1" strike="noStrike">
              <a:latin typeface="Arial"/>
            </a:endParaRPr>
          </a:p>
        </p:txBody>
      </p:sp>
      <p:sp>
        <p:nvSpPr>
          <p:cNvPr id="211" name="CustomShape 42"/>
          <p:cNvSpPr/>
          <p:nvPr/>
        </p:nvSpPr>
        <p:spPr>
          <a:xfrm>
            <a:off x="7146720" y="3327120"/>
            <a:ext cx="961920" cy="1041480"/>
          </a:xfrm>
          <a:prstGeom prst="ellipse">
            <a:avLst/>
          </a:prstGeom>
          <a:solidFill>
            <a:srgbClr val="b6d7a8"/>
          </a:solidFill>
          <a:ln>
            <a:noFill/>
          </a:ln>
        </p:spPr>
        <p:style>
          <a:lnRef idx="0"/>
          <a:fillRef idx="0"/>
          <a:effectRef idx="0"/>
          <a:fontRef idx="minor"/>
        </p:style>
        <p:txBody>
          <a:bodyPr lIns="90000" rIns="90000" tIns="91440" bIns="91440" anchor="ctr">
            <a:noAutofit/>
          </a:bodyPr>
          <a:p>
            <a:pPr algn="ctr">
              <a:lnSpc>
                <a:spcPct val="100000"/>
              </a:lnSpc>
            </a:pPr>
            <a:r>
              <a:rPr b="0" lang="en-GB" sz="1000" spc="-1" strike="noStrike">
                <a:solidFill>
                  <a:srgbClr val="000000"/>
                </a:solidFill>
                <a:latin typeface="Arial"/>
                <a:ea typeface="DejaVu Sans"/>
              </a:rPr>
              <a:t>Mejorar la capacidad de gestión comunal</a:t>
            </a:r>
            <a:endParaRPr b="0" lang="en-GB" sz="1000" spc="-1" strike="noStrike">
              <a:latin typeface="Arial"/>
            </a:endParaRPr>
          </a:p>
        </p:txBody>
      </p:sp>
      <p:sp>
        <p:nvSpPr>
          <p:cNvPr id="212" name="CustomShape 43"/>
          <p:cNvSpPr/>
          <p:nvPr/>
        </p:nvSpPr>
        <p:spPr>
          <a:xfrm>
            <a:off x="5255640" y="1508040"/>
            <a:ext cx="1674360" cy="240120"/>
          </a:xfrm>
          <a:custGeom>
            <a:avLst/>
            <a:gdLst/>
            <a:ahLst/>
            <a:rect l="l" t="t" r="r" b="b"/>
            <a:pathLst>
              <a:path w="21600" h="21600">
                <a:moveTo>
                  <a:pt x="0" y="0"/>
                </a:moveTo>
                <a:lnTo>
                  <a:pt x="21600" y="21600"/>
                </a:lnTo>
              </a:path>
            </a:pathLst>
          </a:custGeom>
          <a:noFill/>
          <a:ln cap="rnd" w="9360">
            <a:solidFill>
              <a:srgbClr val="000000"/>
            </a:solidFill>
            <a:prstDash val="dash"/>
            <a:round/>
            <a:headEnd len="med" type="triangle" w="med"/>
            <a:tailEnd len="med" type="triangle" w="med"/>
          </a:ln>
        </p:spPr>
        <p:style>
          <a:lnRef idx="0"/>
          <a:fillRef idx="0"/>
          <a:effectRef idx="0"/>
          <a:fontRef idx="minor"/>
        </p:style>
      </p:sp>
      <p:sp>
        <p:nvSpPr>
          <p:cNvPr id="213" name="CustomShape 44"/>
          <p:cNvSpPr/>
          <p:nvPr/>
        </p:nvSpPr>
        <p:spPr>
          <a:xfrm rot="10800000">
            <a:off x="5402880" y="2634120"/>
            <a:ext cx="746280" cy="344160"/>
          </a:xfrm>
          <a:custGeom>
            <a:avLst/>
            <a:gdLst/>
            <a:ahLst/>
            <a:rect l="l" t="t" r="r" b="b"/>
            <a:pathLst>
              <a:path w="21600" h="21600">
                <a:moveTo>
                  <a:pt x="0" y="0"/>
                </a:moveTo>
                <a:lnTo>
                  <a:pt x="21600" y="21600"/>
                </a:lnTo>
              </a:path>
            </a:pathLst>
          </a:custGeom>
          <a:noFill/>
          <a:ln cap="rnd" w="9360">
            <a:solidFill>
              <a:srgbClr val="000000"/>
            </a:solidFill>
            <a:prstDash val="dash"/>
            <a:round/>
            <a:headEnd len="med" type="triangle" w="med"/>
            <a:tailEnd len="med" type="triangle" w="med"/>
          </a:ln>
        </p:spPr>
        <p:style>
          <a:lnRef idx="0"/>
          <a:fillRef idx="0"/>
          <a:effectRef idx="0"/>
          <a:fontRef idx="minor"/>
        </p:style>
      </p:sp>
      <p:sp>
        <p:nvSpPr>
          <p:cNvPr id="214" name="CustomShape 45"/>
          <p:cNvSpPr/>
          <p:nvPr/>
        </p:nvSpPr>
        <p:spPr>
          <a:xfrm>
            <a:off x="3868920" y="4038120"/>
            <a:ext cx="1247040" cy="785520"/>
          </a:xfrm>
          <a:prstGeom prst="ellipse">
            <a:avLst/>
          </a:prstGeom>
          <a:solidFill>
            <a:srgbClr val="ea9999"/>
          </a:solidFill>
          <a:ln>
            <a:noFill/>
          </a:ln>
        </p:spPr>
        <p:style>
          <a:lnRef idx="0"/>
          <a:fillRef idx="0"/>
          <a:effectRef idx="0"/>
          <a:fontRef idx="minor"/>
        </p:style>
        <p:txBody>
          <a:bodyPr lIns="90000" rIns="90000" tIns="91440" bIns="91440" anchor="ctr">
            <a:noAutofit/>
          </a:bodyPr>
          <a:p>
            <a:pPr algn="ctr">
              <a:lnSpc>
                <a:spcPct val="100000"/>
              </a:lnSpc>
            </a:pPr>
            <a:r>
              <a:rPr b="0" lang="en-GB" sz="900" spc="-1" strike="noStrike">
                <a:solidFill>
                  <a:srgbClr val="000000"/>
                </a:solidFill>
                <a:latin typeface="Arial"/>
                <a:ea typeface="DejaVu Sans"/>
              </a:rPr>
              <a:t>Conformar pequeñas organizaciones </a:t>
            </a:r>
            <a:endParaRPr b="0" lang="en-GB" sz="900" spc="-1" strike="noStrike">
              <a:latin typeface="Arial"/>
            </a:endParaRPr>
          </a:p>
        </p:txBody>
      </p:sp>
      <p:sp>
        <p:nvSpPr>
          <p:cNvPr id="215" name="CustomShape 46"/>
          <p:cNvSpPr/>
          <p:nvPr/>
        </p:nvSpPr>
        <p:spPr>
          <a:xfrm flipH="1">
            <a:off x="5030280" y="4216680"/>
            <a:ext cx="2255760" cy="100080"/>
          </a:xfrm>
          <a:custGeom>
            <a:avLst/>
            <a:gdLst/>
            <a:ahLst/>
            <a:rect l="l" t="t" r="r" b="b"/>
            <a:pathLst>
              <a:path w="21600" h="21600">
                <a:moveTo>
                  <a:pt x="0" y="0"/>
                </a:moveTo>
                <a:lnTo>
                  <a:pt x="21600" y="21600"/>
                </a:lnTo>
              </a:path>
            </a:pathLst>
          </a:custGeom>
          <a:noFill/>
          <a:ln cap="rnd" w="9360">
            <a:solidFill>
              <a:srgbClr val="000000"/>
            </a:solidFill>
            <a:prstDash val="dash"/>
            <a:round/>
            <a:headEnd len="med" type="triangle" w="med"/>
            <a:tailEnd len="med" type="triangle" w="med"/>
          </a:ln>
        </p:spPr>
        <p:style>
          <a:lnRef idx="0"/>
          <a:fillRef idx="0"/>
          <a:effectRef idx="0"/>
          <a:fontRef idx="minor"/>
        </p:style>
      </p:sp>
      <p:sp>
        <p:nvSpPr>
          <p:cNvPr id="216" name="CustomShape 47"/>
          <p:cNvSpPr/>
          <p:nvPr/>
        </p:nvSpPr>
        <p:spPr>
          <a:xfrm>
            <a:off x="4595400" y="3152160"/>
            <a:ext cx="1453680" cy="1064160"/>
          </a:xfrm>
          <a:prstGeom prst="ellipse">
            <a:avLst/>
          </a:prstGeom>
          <a:solidFill>
            <a:srgbClr val="ea9999"/>
          </a:solidFill>
          <a:ln>
            <a:noFill/>
          </a:ln>
        </p:spPr>
        <p:style>
          <a:lnRef idx="0"/>
          <a:fillRef idx="0"/>
          <a:effectRef idx="0"/>
          <a:fontRef idx="minor"/>
        </p:style>
        <p:txBody>
          <a:bodyPr lIns="90000" rIns="90000" tIns="91440" bIns="91440" anchor="ctr">
            <a:noAutofit/>
          </a:bodyPr>
          <a:p>
            <a:pPr algn="ctr">
              <a:lnSpc>
                <a:spcPct val="100000"/>
              </a:lnSpc>
            </a:pPr>
            <a:r>
              <a:rPr b="0" lang="en-GB" sz="900" spc="-1" strike="noStrike">
                <a:solidFill>
                  <a:srgbClr val="000000"/>
                </a:solidFill>
                <a:latin typeface="Arial"/>
                <a:ea typeface="DejaVu Sans"/>
              </a:rPr>
              <a:t>Desarrollar capacidades para operar los sistemas de información comercial / de mercado</a:t>
            </a:r>
            <a:endParaRPr b="0" lang="en-GB" sz="900" spc="-1" strike="noStrike">
              <a:latin typeface="Arial"/>
            </a:endParaRPr>
          </a:p>
        </p:txBody>
      </p:sp>
      <p:sp>
        <p:nvSpPr>
          <p:cNvPr id="217" name="CustomShape 48"/>
          <p:cNvSpPr/>
          <p:nvPr/>
        </p:nvSpPr>
        <p:spPr>
          <a:xfrm>
            <a:off x="3513240" y="2767680"/>
            <a:ext cx="1289880" cy="1366920"/>
          </a:xfrm>
          <a:prstGeom prst="ellipse">
            <a:avLst/>
          </a:prstGeom>
          <a:noFill/>
          <a:ln w="9360">
            <a:solidFill>
              <a:srgbClr val="990000"/>
            </a:solidFill>
            <a:round/>
          </a:ln>
        </p:spPr>
        <p:style>
          <a:lnRef idx="0"/>
          <a:fillRef idx="0"/>
          <a:effectRef idx="0"/>
          <a:fontRef idx="minor"/>
        </p:style>
      </p:sp>
      <p:sp>
        <p:nvSpPr>
          <p:cNvPr id="218" name="CustomShape 49"/>
          <p:cNvSpPr/>
          <p:nvPr/>
        </p:nvSpPr>
        <p:spPr>
          <a:xfrm>
            <a:off x="3546000" y="2830680"/>
            <a:ext cx="1257120" cy="116028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0" lang="en-GB" sz="800" spc="-1" strike="noStrike">
                <a:solidFill>
                  <a:srgbClr val="000000"/>
                </a:solidFill>
                <a:latin typeface="Arial"/>
                <a:ea typeface="DejaVu Sans"/>
              </a:rPr>
              <a:t>Producto 2:</a:t>
            </a:r>
            <a:endParaRPr b="0" lang="en-GB" sz="800" spc="-1" strike="noStrike">
              <a:latin typeface="Arial"/>
            </a:endParaRPr>
          </a:p>
          <a:p>
            <a:pPr algn="ctr">
              <a:lnSpc>
                <a:spcPct val="100000"/>
              </a:lnSpc>
            </a:pPr>
            <a:r>
              <a:rPr b="0" i="1" lang="en-GB" sz="1100" spc="-1" strike="noStrike">
                <a:solidFill>
                  <a:srgbClr val="000000"/>
                </a:solidFill>
                <a:latin typeface="Arial"/>
                <a:ea typeface="DejaVu Sans"/>
              </a:rPr>
              <a:t>Hogares con AT, capacitación y portafolio de activos para la gestión de emprendimientos rurale</a:t>
            </a:r>
            <a:r>
              <a:rPr b="0" lang="en-GB" sz="1100" spc="-1" strike="noStrike">
                <a:solidFill>
                  <a:srgbClr val="000000"/>
                </a:solidFill>
                <a:latin typeface="Arial"/>
                <a:ea typeface="DejaVu Sans"/>
              </a:rPr>
              <a:t>s</a:t>
            </a:r>
            <a:endParaRPr b="0" lang="en-GB" sz="1100" spc="-1" strike="noStrike">
              <a:latin typeface="Arial"/>
            </a:endParaRPr>
          </a:p>
        </p:txBody>
      </p:sp>
      <p:sp>
        <p:nvSpPr>
          <p:cNvPr id="219" name="CustomShape 50"/>
          <p:cNvSpPr/>
          <p:nvPr/>
        </p:nvSpPr>
        <p:spPr>
          <a:xfrm flipH="1">
            <a:off x="5921640" y="3266280"/>
            <a:ext cx="249840" cy="341280"/>
          </a:xfrm>
          <a:custGeom>
            <a:avLst/>
            <a:gdLst/>
            <a:ahLst/>
            <a:rect l="l" t="t" r="r" b="b"/>
            <a:pathLst>
              <a:path w="21600" h="21600">
                <a:moveTo>
                  <a:pt x="0" y="0"/>
                </a:moveTo>
                <a:lnTo>
                  <a:pt x="21600" y="21600"/>
                </a:lnTo>
              </a:path>
            </a:pathLst>
          </a:custGeom>
          <a:noFill/>
          <a:ln cap="rnd" w="9360">
            <a:solidFill>
              <a:srgbClr val="000000"/>
            </a:solidFill>
            <a:prstDash val="dash"/>
            <a:round/>
            <a:headEnd len="med" type="triangle" w="me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Google Shape;137;p7" descr=""/>
          <p:cNvPicPr/>
          <p:nvPr/>
        </p:nvPicPr>
        <p:blipFill>
          <a:blip r:embed="rId1"/>
          <a:srcRect l="0" t="28887" r="0" b="11786"/>
          <a:stretch/>
        </p:blipFill>
        <p:spPr>
          <a:xfrm>
            <a:off x="0" y="2796120"/>
            <a:ext cx="9143280" cy="4067640"/>
          </a:xfrm>
          <a:prstGeom prst="rect">
            <a:avLst/>
          </a:prstGeom>
          <a:ln>
            <a:noFill/>
          </a:ln>
        </p:spPr>
      </p:pic>
      <p:sp>
        <p:nvSpPr>
          <p:cNvPr id="221" name="CustomShape 1"/>
          <p:cNvSpPr/>
          <p:nvPr/>
        </p:nvSpPr>
        <p:spPr>
          <a:xfrm>
            <a:off x="685800" y="353880"/>
            <a:ext cx="7771680" cy="2090520"/>
          </a:xfrm>
          <a:prstGeom prst="rect">
            <a:avLst/>
          </a:prstGeom>
          <a:noFill/>
          <a:ln>
            <a:noFill/>
          </a:ln>
        </p:spPr>
        <p:style>
          <a:lnRef idx="0"/>
          <a:fillRef idx="0"/>
          <a:effectRef idx="0"/>
          <a:fontRef idx="minor"/>
        </p:style>
        <p:txBody>
          <a:bodyPr lIns="90000" rIns="90000" tIns="45000" bIns="45000" anchor="b">
            <a:normAutofit/>
          </a:bodyPr>
          <a:p>
            <a:pPr algn="ctr">
              <a:lnSpc>
                <a:spcPct val="90000"/>
              </a:lnSpc>
            </a:pPr>
            <a:r>
              <a:rPr b="0" lang="en-GB" sz="6000" spc="-1" strike="noStrike">
                <a:solidFill>
                  <a:srgbClr val="000000"/>
                </a:solidFill>
                <a:latin typeface="Calibri"/>
                <a:ea typeface="Calibri"/>
              </a:rPr>
              <a:t>Thank you! Gracias! </a:t>
            </a:r>
            <a:endParaRPr b="0" lang="en-GB" sz="6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24" name="CustomShape 1"/>
          <p:cNvSpPr/>
          <p:nvPr/>
        </p:nvSpPr>
        <p:spPr>
          <a:xfrm>
            <a:off x="0" y="146160"/>
            <a:ext cx="9143280" cy="517320"/>
          </a:xfrm>
          <a:prstGeom prst="rect">
            <a:avLst/>
          </a:prstGeom>
          <a:noFill/>
          <a:ln>
            <a:noFill/>
          </a:ln>
        </p:spPr>
        <p:style>
          <a:lnRef idx="0"/>
          <a:fillRef idx="0"/>
          <a:effectRef idx="0"/>
          <a:fontRef idx="minor"/>
        </p:style>
        <p:txBody>
          <a:bodyPr lIns="90000" rIns="90000" tIns="45000" bIns="45000" anchor="ctr">
            <a:spAutoFit/>
          </a:bodyPr>
          <a:p>
            <a:pPr algn="ctr">
              <a:lnSpc>
                <a:spcPct val="100000"/>
              </a:lnSpc>
            </a:pPr>
            <a:r>
              <a:rPr b="1" lang="en-GB" sz="2800" spc="-1" strike="noStrike">
                <a:solidFill>
                  <a:srgbClr val="000000"/>
                </a:solidFill>
                <a:latin typeface="Calibri"/>
                <a:ea typeface="Calibri"/>
              </a:rPr>
              <a:t>Education</a:t>
            </a:r>
            <a:endParaRPr b="0" lang="en-GB" sz="2800" spc="-1" strike="noStrike">
              <a:latin typeface="Arial"/>
            </a:endParaRPr>
          </a:p>
        </p:txBody>
      </p:sp>
      <p:sp>
        <p:nvSpPr>
          <p:cNvPr id="125" name="CustomShape 2"/>
          <p:cNvSpPr/>
          <p:nvPr/>
        </p:nvSpPr>
        <p:spPr>
          <a:xfrm>
            <a:off x="685800" y="636480"/>
            <a:ext cx="7828920" cy="1019160"/>
          </a:xfrm>
          <a:prstGeom prst="rect">
            <a:avLst/>
          </a:prstGeom>
          <a:noFill/>
          <a:ln>
            <a:noFill/>
          </a:ln>
        </p:spPr>
        <p:style>
          <a:lnRef idx="0"/>
          <a:fillRef idx="0"/>
          <a:effectRef idx="0"/>
          <a:fontRef idx="minor"/>
        </p:style>
        <p:txBody>
          <a:bodyPr lIns="90000" rIns="90000" tIns="45000" bIns="45000">
            <a:normAutofit/>
          </a:bodyPr>
          <a:p>
            <a:pPr marL="228600" indent="-227880">
              <a:lnSpc>
                <a:spcPct val="90000"/>
              </a:lnSpc>
              <a:buClr>
                <a:srgbClr val="000000"/>
              </a:buClr>
              <a:buFont typeface="Arial"/>
              <a:buChar char="•"/>
            </a:pPr>
            <a:r>
              <a:rPr b="0" lang="en-GB" sz="2400" spc="-1" strike="noStrike">
                <a:solidFill>
                  <a:srgbClr val="000000"/>
                </a:solidFill>
                <a:latin typeface="Calibri"/>
                <a:ea typeface="Calibri"/>
              </a:rPr>
              <a:t>BA in Social Sciences, Anthropology major</a:t>
            </a:r>
            <a:endParaRPr b="0" lang="en-GB" sz="2400" spc="-1" strike="noStrike">
              <a:latin typeface="Arial"/>
            </a:endParaRPr>
          </a:p>
          <a:p>
            <a:pPr marL="228600" indent="-227880">
              <a:lnSpc>
                <a:spcPct val="90000"/>
              </a:lnSpc>
              <a:spcBef>
                <a:spcPts val="1001"/>
              </a:spcBef>
              <a:buClr>
                <a:srgbClr val="000000"/>
              </a:buClr>
              <a:buFont typeface="Arial"/>
              <a:buChar char="•"/>
            </a:pPr>
            <a:r>
              <a:rPr b="0" lang="en-GB" sz="2400" spc="-1" strike="noStrike">
                <a:solidFill>
                  <a:srgbClr val="000000"/>
                </a:solidFill>
                <a:latin typeface="Calibri"/>
                <a:ea typeface="Calibri"/>
              </a:rPr>
              <a:t>Diploma in Food Security for Agricultural Development</a:t>
            </a:r>
            <a:endParaRPr b="0" lang="en-GB" sz="2400" spc="-1" strike="noStrike">
              <a:latin typeface="Arial"/>
            </a:endParaRPr>
          </a:p>
        </p:txBody>
      </p:sp>
      <p:sp>
        <p:nvSpPr>
          <p:cNvPr id="126" name="CustomShape 3"/>
          <p:cNvSpPr/>
          <p:nvPr/>
        </p:nvSpPr>
        <p:spPr>
          <a:xfrm>
            <a:off x="685800" y="2274840"/>
            <a:ext cx="7828920" cy="4013280"/>
          </a:xfrm>
          <a:prstGeom prst="rect">
            <a:avLst/>
          </a:prstGeom>
          <a:noFill/>
          <a:ln>
            <a:noFill/>
          </a:ln>
        </p:spPr>
        <p:style>
          <a:lnRef idx="0"/>
          <a:fillRef idx="0"/>
          <a:effectRef idx="0"/>
          <a:fontRef idx="minor"/>
        </p:style>
        <p:txBody>
          <a:bodyPr lIns="90000" rIns="90000" tIns="45000" bIns="45000">
            <a:normAutofit/>
          </a:bodyPr>
          <a:p>
            <a:pPr marL="228600" indent="-227880">
              <a:lnSpc>
                <a:spcPct val="90000"/>
              </a:lnSpc>
              <a:buClr>
                <a:srgbClr val="000000"/>
              </a:buClr>
              <a:buFont typeface="Arial"/>
              <a:buChar char="•"/>
            </a:pPr>
            <a:r>
              <a:rPr b="0" lang="en-GB" sz="2800" spc="-1" strike="noStrike">
                <a:solidFill>
                  <a:srgbClr val="000000"/>
                </a:solidFill>
                <a:latin typeface="Calibri"/>
                <a:ea typeface="Calibri"/>
              </a:rPr>
              <a:t>Public sector</a:t>
            </a:r>
            <a:endParaRPr b="0" lang="en-GB" sz="2800" spc="-1" strike="noStrike">
              <a:latin typeface="Arial"/>
            </a:endParaRPr>
          </a:p>
          <a:p>
            <a:pPr marL="228600" indent="-50040">
              <a:lnSpc>
                <a:spcPct val="90000"/>
              </a:lnSpc>
              <a:spcBef>
                <a:spcPts val="1001"/>
              </a:spcBef>
            </a:pPr>
            <a:endParaRPr b="0" lang="en-GB" sz="2800" spc="-1" strike="noStrike">
              <a:latin typeface="Arial"/>
            </a:endParaRPr>
          </a:p>
          <a:p>
            <a:pPr marL="228600" indent="-50040">
              <a:lnSpc>
                <a:spcPct val="90000"/>
              </a:lnSpc>
              <a:spcBef>
                <a:spcPts val="1001"/>
              </a:spcBef>
            </a:pPr>
            <a:endParaRPr b="0" lang="en-GB" sz="2800" spc="-1" strike="noStrike">
              <a:latin typeface="Arial"/>
            </a:endParaRPr>
          </a:p>
          <a:p>
            <a:pPr marL="228600" indent="-50040">
              <a:lnSpc>
                <a:spcPct val="90000"/>
              </a:lnSpc>
              <a:spcBef>
                <a:spcPts val="1001"/>
              </a:spcBef>
            </a:pPr>
            <a:r>
              <a:rPr b="0" lang="en-GB" sz="1800" spc="-1" strike="noStrike">
                <a:solidFill>
                  <a:srgbClr val="000000"/>
                </a:solidFill>
                <a:latin typeface="Calibri"/>
                <a:ea typeface="Calibri"/>
              </a:rPr>
              <a:t>Ministry of Development and Social Inclusion – Policy Design and Articulation</a:t>
            </a:r>
            <a:endParaRPr b="0" lang="en-GB" sz="1800" spc="-1" strike="noStrike">
              <a:latin typeface="Arial"/>
            </a:endParaRPr>
          </a:p>
          <a:p>
            <a:pPr marL="228600" indent="-227880">
              <a:lnSpc>
                <a:spcPct val="90000"/>
              </a:lnSpc>
              <a:spcBef>
                <a:spcPts val="1001"/>
              </a:spcBef>
              <a:buClr>
                <a:srgbClr val="000000"/>
              </a:buClr>
              <a:buFont typeface="Arial"/>
              <a:buChar char="•"/>
            </a:pPr>
            <a:r>
              <a:rPr b="0" lang="en-GB" sz="2800" spc="-1" strike="noStrike">
                <a:solidFill>
                  <a:srgbClr val="000000"/>
                </a:solidFill>
                <a:latin typeface="Calibri"/>
                <a:ea typeface="Calibri"/>
              </a:rPr>
              <a:t>Research</a:t>
            </a:r>
            <a:endParaRPr b="0" lang="en-GB" sz="2800" spc="-1" strike="noStrike">
              <a:latin typeface="Arial"/>
            </a:endParaRPr>
          </a:p>
          <a:p>
            <a:pPr marL="228600" indent="-50040">
              <a:lnSpc>
                <a:spcPct val="90000"/>
              </a:lnSpc>
              <a:spcBef>
                <a:spcPts val="1001"/>
              </a:spcBef>
            </a:pPr>
            <a:endParaRPr b="0" lang="en-GB" sz="2800" spc="-1" strike="noStrike">
              <a:latin typeface="Arial"/>
            </a:endParaRPr>
          </a:p>
          <a:p>
            <a:pPr marL="228600" indent="-50040">
              <a:lnSpc>
                <a:spcPct val="90000"/>
              </a:lnSpc>
              <a:spcBef>
                <a:spcPts val="1001"/>
              </a:spcBef>
            </a:pPr>
            <a:endParaRPr b="0" lang="en-GB" sz="2800" spc="-1" strike="noStrike">
              <a:latin typeface="Arial"/>
            </a:endParaRPr>
          </a:p>
          <a:p>
            <a:pPr marL="228600" indent="-50040">
              <a:lnSpc>
                <a:spcPct val="90000"/>
              </a:lnSpc>
              <a:spcBef>
                <a:spcPts val="1001"/>
              </a:spcBef>
            </a:pPr>
            <a:r>
              <a:rPr b="0" lang="en-GB" sz="1700" spc="-1" strike="noStrike">
                <a:solidFill>
                  <a:srgbClr val="000000"/>
                </a:solidFill>
                <a:latin typeface="Calibri"/>
                <a:ea typeface="Calibri"/>
              </a:rPr>
              <a:t>Subjects: Land tenure, household economics, political participation and natural resource management amongst peasant communities and indigenous peoples</a:t>
            </a:r>
            <a:endParaRPr b="0" lang="en-GB" sz="1700" spc="-1" strike="noStrike">
              <a:latin typeface="Arial"/>
            </a:endParaRPr>
          </a:p>
          <a:p>
            <a:pPr marL="228600" indent="-50040">
              <a:lnSpc>
                <a:spcPct val="90000"/>
              </a:lnSpc>
              <a:spcBef>
                <a:spcPts val="1001"/>
              </a:spcBef>
            </a:pPr>
            <a:r>
              <a:rPr b="0" lang="en-GB" sz="1700" spc="-1" strike="noStrike">
                <a:solidFill>
                  <a:srgbClr val="000000"/>
                </a:solidFill>
                <a:latin typeface="Calibri"/>
                <a:ea typeface="Calibri"/>
              </a:rPr>
              <a:t>Methods: qualitative (ethnography), quantative and spatial</a:t>
            </a:r>
            <a:endParaRPr b="0" lang="en-GB" sz="1700" spc="-1" strike="noStrike">
              <a:latin typeface="Arial"/>
            </a:endParaRPr>
          </a:p>
        </p:txBody>
      </p:sp>
      <p:sp>
        <p:nvSpPr>
          <p:cNvPr id="127" name="CustomShape 4"/>
          <p:cNvSpPr/>
          <p:nvPr/>
        </p:nvSpPr>
        <p:spPr>
          <a:xfrm>
            <a:off x="-12600" y="1728360"/>
            <a:ext cx="9143280" cy="517320"/>
          </a:xfrm>
          <a:prstGeom prst="rect">
            <a:avLst/>
          </a:prstGeom>
          <a:noFill/>
          <a:ln>
            <a:noFill/>
          </a:ln>
        </p:spPr>
        <p:style>
          <a:lnRef idx="0"/>
          <a:fillRef idx="0"/>
          <a:effectRef idx="0"/>
          <a:fontRef idx="minor"/>
        </p:style>
        <p:txBody>
          <a:bodyPr lIns="90000" rIns="90000" tIns="45000" bIns="45000" anchor="ctr">
            <a:spAutoFit/>
          </a:bodyPr>
          <a:p>
            <a:pPr algn="ctr">
              <a:lnSpc>
                <a:spcPct val="100000"/>
              </a:lnSpc>
            </a:pPr>
            <a:r>
              <a:rPr b="1" lang="en-GB" sz="2800" spc="-1" strike="noStrike">
                <a:solidFill>
                  <a:srgbClr val="000000"/>
                </a:solidFill>
                <a:latin typeface="Calibri"/>
                <a:ea typeface="Calibri"/>
              </a:rPr>
              <a:t>Employment and main activities</a:t>
            </a:r>
            <a:endParaRPr b="0" lang="en-GB" sz="2800" spc="-1" strike="noStrike">
              <a:latin typeface="Arial"/>
            </a:endParaRPr>
          </a:p>
        </p:txBody>
      </p:sp>
      <p:pic>
        <p:nvPicPr>
          <p:cNvPr id="128" name="Google Shape;100;p2" descr=""/>
          <p:cNvPicPr/>
          <p:nvPr/>
        </p:nvPicPr>
        <p:blipFill>
          <a:blip r:embed="rId1"/>
          <a:stretch/>
        </p:blipFill>
        <p:spPr>
          <a:xfrm>
            <a:off x="1485720" y="2808000"/>
            <a:ext cx="6361920" cy="587880"/>
          </a:xfrm>
          <a:prstGeom prst="rect">
            <a:avLst/>
          </a:prstGeom>
          <a:ln>
            <a:noFill/>
          </a:ln>
        </p:spPr>
      </p:pic>
      <p:pic>
        <p:nvPicPr>
          <p:cNvPr id="129" name="Google Shape;101;p2" descr=""/>
          <p:cNvPicPr/>
          <p:nvPr/>
        </p:nvPicPr>
        <p:blipFill>
          <a:blip r:embed="rId2"/>
          <a:stretch/>
        </p:blipFill>
        <p:spPr>
          <a:xfrm>
            <a:off x="1091520" y="4516200"/>
            <a:ext cx="1932120" cy="568080"/>
          </a:xfrm>
          <a:prstGeom prst="rect">
            <a:avLst/>
          </a:prstGeom>
          <a:ln>
            <a:noFill/>
          </a:ln>
        </p:spPr>
      </p:pic>
      <p:pic>
        <p:nvPicPr>
          <p:cNvPr id="130" name="Google Shape;102;p2" descr=""/>
          <p:cNvPicPr/>
          <p:nvPr/>
        </p:nvPicPr>
        <p:blipFill>
          <a:blip r:embed="rId3"/>
          <a:stretch/>
        </p:blipFill>
        <p:spPr>
          <a:xfrm>
            <a:off x="3600000" y="4187520"/>
            <a:ext cx="1032120" cy="1032120"/>
          </a:xfrm>
          <a:prstGeom prst="rect">
            <a:avLst/>
          </a:prstGeom>
          <a:ln>
            <a:noFill/>
          </a:ln>
        </p:spPr>
      </p:pic>
      <p:pic>
        <p:nvPicPr>
          <p:cNvPr id="131" name="Google Shape;103;p2" descr=""/>
          <p:cNvPicPr/>
          <p:nvPr/>
        </p:nvPicPr>
        <p:blipFill>
          <a:blip r:embed="rId4"/>
          <a:stretch/>
        </p:blipFill>
        <p:spPr>
          <a:xfrm>
            <a:off x="5224680" y="4392000"/>
            <a:ext cx="1686960" cy="7977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32" name="CustomShape 1"/>
          <p:cNvSpPr/>
          <p:nvPr/>
        </p:nvSpPr>
        <p:spPr>
          <a:xfrm>
            <a:off x="0" y="294120"/>
            <a:ext cx="9143280" cy="517320"/>
          </a:xfrm>
          <a:prstGeom prst="rect">
            <a:avLst/>
          </a:prstGeom>
          <a:noFill/>
          <a:ln>
            <a:noFill/>
          </a:ln>
        </p:spPr>
        <p:style>
          <a:lnRef idx="0"/>
          <a:fillRef idx="0"/>
          <a:effectRef idx="0"/>
          <a:fontRef idx="minor"/>
        </p:style>
        <p:txBody>
          <a:bodyPr lIns="90000" rIns="90000" tIns="45000" bIns="45000" anchor="ctr">
            <a:spAutoFit/>
          </a:bodyPr>
          <a:p>
            <a:pPr algn="ctr">
              <a:lnSpc>
                <a:spcPct val="100000"/>
              </a:lnSpc>
            </a:pPr>
            <a:r>
              <a:rPr b="1" lang="en-GB" sz="2800" spc="-1" strike="noStrike">
                <a:solidFill>
                  <a:srgbClr val="000000"/>
                </a:solidFill>
                <a:latin typeface="Calibri"/>
                <a:ea typeface="Calibri"/>
              </a:rPr>
              <a:t>Other interests</a:t>
            </a:r>
            <a:endParaRPr b="0" lang="en-GB" sz="2800" spc="-1" strike="noStrike">
              <a:latin typeface="Arial"/>
            </a:endParaRPr>
          </a:p>
        </p:txBody>
      </p:sp>
      <p:sp>
        <p:nvSpPr>
          <p:cNvPr id="133" name="CustomShape 2"/>
          <p:cNvSpPr/>
          <p:nvPr/>
        </p:nvSpPr>
        <p:spPr>
          <a:xfrm>
            <a:off x="253440" y="950400"/>
            <a:ext cx="4317840" cy="3655080"/>
          </a:xfrm>
          <a:prstGeom prst="rect">
            <a:avLst/>
          </a:prstGeom>
          <a:noFill/>
          <a:ln>
            <a:noFill/>
          </a:ln>
        </p:spPr>
        <p:style>
          <a:lnRef idx="0"/>
          <a:fillRef idx="0"/>
          <a:effectRef idx="0"/>
          <a:fontRef idx="minor"/>
        </p:style>
        <p:txBody>
          <a:bodyPr lIns="90000" rIns="90000" tIns="45000" bIns="45000">
            <a:normAutofit/>
          </a:bodyPr>
          <a:p>
            <a:pPr marL="228600" indent="-227880">
              <a:lnSpc>
                <a:spcPct val="90000"/>
              </a:lnSpc>
              <a:buClr>
                <a:srgbClr val="000000"/>
              </a:buClr>
              <a:buFont typeface="Arial"/>
              <a:buChar char="•"/>
            </a:pPr>
            <a:r>
              <a:rPr b="0" lang="en-GB" sz="2800" spc="-1" strike="noStrike">
                <a:solidFill>
                  <a:srgbClr val="000000"/>
                </a:solidFill>
                <a:latin typeface="Calibri"/>
                <a:ea typeface="Calibri"/>
              </a:rPr>
              <a:t>I enjoy:</a:t>
            </a:r>
            <a:endParaRPr b="0" lang="en-GB" sz="28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Learning new languages and travelling</a:t>
            </a:r>
            <a:endParaRPr b="0" lang="en-GB" sz="24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Meeting new people</a:t>
            </a:r>
            <a:endParaRPr b="0" lang="en-GB" sz="24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Computing and technology</a:t>
            </a:r>
            <a:endParaRPr b="0" lang="en-GB" sz="24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Playing boardgames</a:t>
            </a:r>
            <a:endParaRPr b="0" lang="en-GB" sz="24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Cooking</a:t>
            </a:r>
            <a:endParaRPr b="0" lang="en-GB" sz="2400" spc="-1" strike="noStrike">
              <a:latin typeface="Arial"/>
            </a:endParaRPr>
          </a:p>
          <a:p>
            <a:pPr lvl="1" marL="685800" indent="-227880">
              <a:lnSpc>
                <a:spcPct val="90000"/>
              </a:lnSpc>
              <a:spcBef>
                <a:spcPts val="499"/>
              </a:spcBef>
              <a:buClr>
                <a:srgbClr val="000000"/>
              </a:buClr>
              <a:buFont typeface="Arial"/>
              <a:buChar char="•"/>
            </a:pPr>
            <a:r>
              <a:rPr b="0" lang="en-GB" sz="2400" spc="-1" strike="noStrike">
                <a:solidFill>
                  <a:srgbClr val="000000"/>
                </a:solidFill>
                <a:latin typeface="Calibri"/>
                <a:ea typeface="Calibri"/>
              </a:rPr>
              <a:t>Taking care of pets!</a:t>
            </a:r>
            <a:endParaRPr b="0" lang="en-GB" sz="2400" spc="-1" strike="noStrike">
              <a:latin typeface="Arial"/>
            </a:endParaRPr>
          </a:p>
          <a:p>
            <a:pPr marL="685800" indent="-75600">
              <a:lnSpc>
                <a:spcPct val="90000"/>
              </a:lnSpc>
              <a:spcBef>
                <a:spcPts val="499"/>
              </a:spcBef>
            </a:pPr>
            <a:endParaRPr b="0" lang="en-GB" sz="2400" spc="-1" strike="noStrike">
              <a:latin typeface="Arial"/>
            </a:endParaRPr>
          </a:p>
        </p:txBody>
      </p:sp>
      <p:pic>
        <p:nvPicPr>
          <p:cNvPr id="134" name="Google Shape;110;p3" descr=""/>
          <p:cNvPicPr/>
          <p:nvPr/>
        </p:nvPicPr>
        <p:blipFill>
          <a:blip r:embed="rId1"/>
          <a:stretch/>
        </p:blipFill>
        <p:spPr>
          <a:xfrm>
            <a:off x="4757760" y="1387080"/>
            <a:ext cx="3916440" cy="2930760"/>
          </a:xfrm>
          <a:prstGeom prst="rect">
            <a:avLst/>
          </a:prstGeom>
          <a:ln>
            <a:noFill/>
          </a:ln>
        </p:spPr>
      </p:pic>
      <p:sp>
        <p:nvSpPr>
          <p:cNvPr id="135" name="CustomShape 3"/>
          <p:cNvSpPr/>
          <p:nvPr/>
        </p:nvSpPr>
        <p:spPr>
          <a:xfrm>
            <a:off x="360000" y="4714200"/>
            <a:ext cx="8279640" cy="1217880"/>
          </a:xfrm>
          <a:prstGeom prst="rect">
            <a:avLst/>
          </a:prstGeom>
          <a:noFill/>
          <a:ln>
            <a:noFill/>
          </a:ln>
        </p:spPr>
        <p:style>
          <a:lnRef idx="0"/>
          <a:fillRef idx="0"/>
          <a:effectRef idx="0"/>
          <a:fontRef idx="minor"/>
        </p:style>
        <p:txBody>
          <a:bodyPr lIns="90000" rIns="90000" tIns="45000" bIns="45000">
            <a:spAutoFit/>
          </a:bodyPr>
          <a:p>
            <a:pPr marL="285840" indent="-285120" algn="just">
              <a:lnSpc>
                <a:spcPct val="100000"/>
              </a:lnSpc>
              <a:buClr>
                <a:srgbClr val="000000"/>
              </a:buClr>
              <a:buFont typeface="Arial"/>
              <a:buChar char="•"/>
            </a:pPr>
            <a:r>
              <a:rPr b="0" lang="en-GB" sz="2800" spc="-1" strike="noStrike">
                <a:solidFill>
                  <a:srgbClr val="000000"/>
                </a:solidFill>
                <a:latin typeface="Calibri"/>
                <a:ea typeface="Calibri"/>
              </a:rPr>
              <a:t>Volunteer in the university mentoring students and organizing book clubs </a:t>
            </a:r>
            <a:endParaRPr b="0" lang="en-GB" sz="2800" spc="-1" strike="noStrike">
              <a:latin typeface="Arial"/>
            </a:endParaRPr>
          </a:p>
          <a:p>
            <a:pPr marL="285840" indent="-285120" algn="just">
              <a:lnSpc>
                <a:spcPct val="100000"/>
              </a:lnSpc>
              <a:buClr>
                <a:srgbClr val="000000"/>
              </a:buClr>
              <a:buFont typeface="Arial"/>
              <a:buChar char="•"/>
            </a:pPr>
            <a:r>
              <a:rPr b="0" lang="en-GB" sz="1800" spc="-1" strike="noStrike">
                <a:solidFill>
                  <a:srgbClr val="000000"/>
                </a:solidFill>
                <a:latin typeface="Calibri"/>
                <a:ea typeface="Calibri"/>
              </a:rPr>
              <a:t>(current topic: 50 Years of the Agrarian Reform in Peru)</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pic>
        <p:nvPicPr>
          <p:cNvPr id="136" name="" descr=""/>
          <p:cNvPicPr/>
          <p:nvPr/>
        </p:nvPicPr>
        <p:blipFill>
          <a:blip r:embed="rId1"/>
          <a:srcRect l="27348" t="0" r="21849" b="14"/>
          <a:stretch/>
        </p:blipFill>
        <p:spPr>
          <a:xfrm>
            <a:off x="7380000" y="4399200"/>
            <a:ext cx="1763640" cy="2458080"/>
          </a:xfrm>
          <a:prstGeom prst="rect">
            <a:avLst/>
          </a:prstGeom>
          <a:ln>
            <a:noFill/>
          </a:ln>
        </p:spPr>
      </p:pic>
      <p:pic>
        <p:nvPicPr>
          <p:cNvPr id="137" name="Google Shape;348;p37" descr=""/>
          <p:cNvPicPr/>
          <p:nvPr/>
        </p:nvPicPr>
        <p:blipFill>
          <a:blip r:embed="rId2"/>
          <a:srcRect l="25214" t="0" r="16604" b="887"/>
          <a:stretch/>
        </p:blipFill>
        <p:spPr>
          <a:xfrm>
            <a:off x="6120360" y="4393440"/>
            <a:ext cx="1727280" cy="2463840"/>
          </a:xfrm>
          <a:prstGeom prst="rect">
            <a:avLst/>
          </a:prstGeom>
          <a:ln>
            <a:noFill/>
          </a:ln>
        </p:spPr>
      </p:pic>
      <p:pic>
        <p:nvPicPr>
          <p:cNvPr id="138" name="Google Shape;718;p49" descr=""/>
          <p:cNvPicPr/>
          <p:nvPr/>
        </p:nvPicPr>
        <p:blipFill>
          <a:blip r:embed="rId3"/>
          <a:srcRect l="33102" t="0" r="16857" b="0"/>
          <a:stretch/>
        </p:blipFill>
        <p:spPr>
          <a:xfrm>
            <a:off x="4680000" y="4392000"/>
            <a:ext cx="1548000" cy="2519640"/>
          </a:xfrm>
          <a:prstGeom prst="rect">
            <a:avLst/>
          </a:prstGeom>
          <a:ln>
            <a:noFill/>
          </a:ln>
        </p:spPr>
      </p:pic>
      <p:pic>
        <p:nvPicPr>
          <p:cNvPr id="139" name="" descr=""/>
          <p:cNvPicPr/>
          <p:nvPr/>
        </p:nvPicPr>
        <p:blipFill>
          <a:blip r:embed="rId4"/>
          <a:stretch/>
        </p:blipFill>
        <p:spPr>
          <a:xfrm>
            <a:off x="3463200" y="4351680"/>
            <a:ext cx="1504440" cy="2555640"/>
          </a:xfrm>
          <a:prstGeom prst="rect">
            <a:avLst/>
          </a:prstGeom>
          <a:ln>
            <a:noFill/>
          </a:ln>
        </p:spPr>
      </p:pic>
      <p:sp>
        <p:nvSpPr>
          <p:cNvPr id="140" name="CustomShape 1"/>
          <p:cNvSpPr/>
          <p:nvPr/>
        </p:nvSpPr>
        <p:spPr>
          <a:xfrm>
            <a:off x="3924000" y="21600"/>
            <a:ext cx="5255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Perú</a:t>
            </a:r>
            <a:endParaRPr b="0" lang="en-GB" sz="2800" spc="-1" strike="noStrike">
              <a:latin typeface="Arial"/>
            </a:endParaRPr>
          </a:p>
        </p:txBody>
      </p:sp>
      <p:sp>
        <p:nvSpPr>
          <p:cNvPr id="141" name="CustomShape 2"/>
          <p:cNvSpPr/>
          <p:nvPr/>
        </p:nvSpPr>
        <p:spPr>
          <a:xfrm>
            <a:off x="0" y="0"/>
            <a:ext cx="2999160" cy="299916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en-GB" sz="1200" spc="-1" strike="noStrike">
                <a:solidFill>
                  <a:srgbClr val="000000"/>
                </a:solidFill>
                <a:latin typeface="Times New Roman"/>
                <a:ea typeface="Times New Roman"/>
              </a:rPr>
              <a:t> </a:t>
            </a:r>
            <a:endParaRPr b="0" lang="en-GB" sz="1200" spc="-1" strike="noStrike">
              <a:latin typeface="Arial"/>
            </a:endParaRPr>
          </a:p>
        </p:txBody>
      </p:sp>
      <p:sp>
        <p:nvSpPr>
          <p:cNvPr id="142" name="CustomShape 3"/>
          <p:cNvSpPr/>
          <p:nvPr/>
        </p:nvSpPr>
        <p:spPr>
          <a:xfrm>
            <a:off x="3996360" y="756000"/>
            <a:ext cx="5147280" cy="3382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000000"/>
                </a:solidFill>
                <a:latin typeface="Arial"/>
              </a:rPr>
              <a:t>Languages</a:t>
            </a:r>
            <a:r>
              <a:rPr b="0" lang="en-GB" sz="1800" spc="-1" strike="noStrike">
                <a:solidFill>
                  <a:srgbClr val="000000"/>
                </a:solidFill>
                <a:latin typeface="Arial"/>
              </a:rPr>
              <a:t>: Spanish,Quechua, Aimara, and many amazonian indigenous languages (+40)</a:t>
            </a:r>
            <a:endParaRPr b="0" lang="en-GB" sz="1800" spc="-1" strike="noStrike">
              <a:latin typeface="Arial"/>
            </a:endParaRPr>
          </a:p>
          <a:p>
            <a:pPr>
              <a:lnSpc>
                <a:spcPct val="100000"/>
              </a:lnSpc>
            </a:pPr>
            <a:endParaRPr b="0" lang="en-GB" sz="1800" spc="-1" strike="noStrike">
              <a:latin typeface="Arial"/>
            </a:endParaRPr>
          </a:p>
          <a:p>
            <a:pPr>
              <a:lnSpc>
                <a:spcPct val="100000"/>
              </a:lnSpc>
            </a:pPr>
            <a:r>
              <a:rPr b="1" lang="en-GB" sz="1800" spc="-1" strike="noStrike">
                <a:solidFill>
                  <a:srgbClr val="000000"/>
                </a:solidFill>
                <a:latin typeface="Arial"/>
              </a:rPr>
              <a:t>Area</a:t>
            </a:r>
            <a:r>
              <a:rPr b="0" lang="en-GB" sz="1800" spc="-1" strike="noStrike">
                <a:solidFill>
                  <a:srgbClr val="000000"/>
                </a:solidFill>
                <a:latin typeface="Arial"/>
              </a:rPr>
              <a:t>: 1,285,216 sq km</a:t>
            </a:r>
            <a:endParaRPr b="0" lang="en-GB" sz="1800" spc="-1" strike="noStrike">
              <a:latin typeface="Arial"/>
            </a:endParaRPr>
          </a:p>
          <a:p>
            <a:pPr>
              <a:lnSpc>
                <a:spcPct val="100000"/>
              </a:lnSpc>
            </a:pPr>
            <a:endParaRPr b="0" lang="en-GB" sz="1800" spc="-1" strike="noStrike">
              <a:latin typeface="Arial"/>
            </a:endParaRPr>
          </a:p>
          <a:p>
            <a:pPr>
              <a:lnSpc>
                <a:spcPct val="100000"/>
              </a:lnSpc>
            </a:pPr>
            <a:r>
              <a:rPr b="1" lang="en-GB" sz="1800" spc="-1" strike="noStrike">
                <a:solidFill>
                  <a:srgbClr val="000000"/>
                </a:solidFill>
                <a:latin typeface="Arial"/>
              </a:rPr>
              <a:t>Population</a:t>
            </a:r>
            <a:r>
              <a:rPr b="0" lang="en-GB" sz="1800" spc="-1" strike="noStrike">
                <a:solidFill>
                  <a:srgbClr val="000000"/>
                </a:solidFill>
                <a:latin typeface="Arial"/>
              </a:rPr>
              <a:t>: 31 million people, over 4 million live in the mountain areas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1" lang="en-GB" sz="1800" spc="-1" strike="noStrike">
                <a:solidFill>
                  <a:srgbClr val="000000"/>
                </a:solidFill>
                <a:latin typeface="Arial"/>
              </a:rPr>
              <a:t>Highest point</a:t>
            </a:r>
            <a:r>
              <a:rPr b="0" lang="en-GB" sz="1800" spc="-1" strike="noStrike">
                <a:solidFill>
                  <a:srgbClr val="000000"/>
                </a:solidFill>
                <a:latin typeface="Arial"/>
              </a:rPr>
              <a:t>: Huascaran mountain (6746 m)</a:t>
            </a:r>
            <a:endParaRPr b="0" lang="en-GB" sz="1800" spc="-1" strike="noStrike">
              <a:latin typeface="Arial"/>
            </a:endParaRPr>
          </a:p>
          <a:p>
            <a:pPr>
              <a:lnSpc>
                <a:spcPct val="100000"/>
              </a:lnSpc>
            </a:pPr>
            <a:endParaRPr b="0" lang="en-GB" sz="1800" spc="-1" strike="noStrike">
              <a:latin typeface="Arial"/>
            </a:endParaRPr>
          </a:p>
          <a:p>
            <a:pPr>
              <a:lnSpc>
                <a:spcPct val="100000"/>
              </a:lnSpc>
            </a:pPr>
            <a:r>
              <a:rPr b="1" lang="en-GB" sz="1800" spc="-1" strike="noStrike">
                <a:solidFill>
                  <a:srgbClr val="000000"/>
                </a:solidFill>
                <a:latin typeface="Arial"/>
              </a:rPr>
              <a:t>Mega-diverse country</a:t>
            </a:r>
            <a:r>
              <a:rPr b="0" lang="en-GB" sz="1800" spc="-1" strike="noStrike">
                <a:solidFill>
                  <a:srgbClr val="000000"/>
                </a:solidFill>
                <a:latin typeface="Arial"/>
              </a:rPr>
              <a:t>: biologically, ecologically and culturally</a:t>
            </a:r>
            <a:endParaRPr b="0" lang="en-GB" sz="1800" spc="-1" strike="noStrike">
              <a:latin typeface="Arial"/>
            </a:endParaRPr>
          </a:p>
        </p:txBody>
      </p:sp>
      <p:pic>
        <p:nvPicPr>
          <p:cNvPr id="143" name="" descr=""/>
          <p:cNvPicPr/>
          <p:nvPr/>
        </p:nvPicPr>
        <p:blipFill>
          <a:blip r:embed="rId5"/>
          <a:stretch/>
        </p:blipFill>
        <p:spPr>
          <a:xfrm>
            <a:off x="18720" y="720"/>
            <a:ext cx="3764880" cy="6856920"/>
          </a:xfrm>
          <a:prstGeom prst="rect">
            <a:avLst/>
          </a:prstGeom>
          <a:ln>
            <a:noFill/>
          </a:ln>
        </p:spPr>
      </p:pic>
      <p:pic>
        <p:nvPicPr>
          <p:cNvPr id="144" name="" descr=""/>
          <p:cNvPicPr/>
          <p:nvPr/>
        </p:nvPicPr>
        <p:blipFill>
          <a:blip r:embed="rId6"/>
          <a:stretch/>
        </p:blipFill>
        <p:spPr>
          <a:xfrm>
            <a:off x="2720880" y="43200"/>
            <a:ext cx="1026360" cy="60444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45"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Work project: Integrated action for attacking poverty</a:t>
            </a:r>
            <a:endParaRPr b="0" lang="en-GB" sz="2800" spc="-1" strike="noStrike">
              <a:latin typeface="Arial"/>
            </a:endParaRPr>
          </a:p>
        </p:txBody>
      </p:sp>
      <p:sp>
        <p:nvSpPr>
          <p:cNvPr id="146" name="CustomShape 2"/>
          <p:cNvSpPr/>
          <p:nvPr/>
        </p:nvSpPr>
        <p:spPr>
          <a:xfrm>
            <a:off x="0" y="0"/>
            <a:ext cx="2999160" cy="299916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en-GB" sz="1200" spc="-1" strike="noStrike">
                <a:solidFill>
                  <a:srgbClr val="000000"/>
                </a:solidFill>
                <a:latin typeface="Times New Roman"/>
                <a:ea typeface="Times New Roman"/>
              </a:rPr>
              <a:t> </a:t>
            </a:r>
            <a:endParaRPr b="0" lang="en-GB" sz="1200" spc="-1" strike="noStrike">
              <a:latin typeface="Arial"/>
            </a:endParaRPr>
          </a:p>
        </p:txBody>
      </p:sp>
      <p:pic>
        <p:nvPicPr>
          <p:cNvPr id="147" name="Google Shape;270;p35" descr=""/>
          <p:cNvPicPr/>
          <p:nvPr/>
        </p:nvPicPr>
        <p:blipFill>
          <a:blip r:embed="rId1"/>
          <a:srcRect l="4879" t="0" r="0" b="0"/>
          <a:stretch/>
        </p:blipFill>
        <p:spPr>
          <a:xfrm>
            <a:off x="0" y="861120"/>
            <a:ext cx="6454440" cy="5996520"/>
          </a:xfrm>
          <a:prstGeom prst="rect">
            <a:avLst/>
          </a:prstGeom>
          <a:ln>
            <a:noFill/>
          </a:ln>
        </p:spPr>
      </p:pic>
      <p:sp>
        <p:nvSpPr>
          <p:cNvPr id="148" name="CustomShape 3"/>
          <p:cNvSpPr/>
          <p:nvPr/>
        </p:nvSpPr>
        <p:spPr>
          <a:xfrm>
            <a:off x="6444000" y="1152000"/>
            <a:ext cx="2123640" cy="3656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latin typeface="Arial"/>
              </a:rPr>
              <a:t>The Ministry of Development and Social Inclusion works with the </a:t>
            </a:r>
            <a:r>
              <a:rPr b="1" lang="en-GB" sz="1800" spc="-1" strike="noStrike">
                <a:latin typeface="Arial"/>
              </a:rPr>
              <a:t>Life cycle approach, </a:t>
            </a:r>
            <a:r>
              <a:rPr b="0" lang="en-GB" sz="1800" spc="-1" strike="noStrike">
                <a:latin typeface="Arial"/>
              </a:rPr>
              <a:t>directing initiatives for each life stage, “from cradle to grave”, looking to stop the intergenerational transmission of poverty.</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49"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Work project: Integrated action for attacking poverty</a:t>
            </a:r>
            <a:endParaRPr b="0" lang="en-GB" sz="2800" spc="-1" strike="noStrike">
              <a:latin typeface="Arial"/>
            </a:endParaRPr>
          </a:p>
        </p:txBody>
      </p:sp>
      <p:sp>
        <p:nvSpPr>
          <p:cNvPr id="150" name="CustomShape 2"/>
          <p:cNvSpPr/>
          <p:nvPr/>
        </p:nvSpPr>
        <p:spPr>
          <a:xfrm>
            <a:off x="0" y="0"/>
            <a:ext cx="2999160" cy="299916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en-GB" sz="1200" spc="-1" strike="noStrike">
                <a:solidFill>
                  <a:srgbClr val="000000"/>
                </a:solidFill>
                <a:latin typeface="Times New Roman"/>
                <a:ea typeface="Times New Roman"/>
              </a:rPr>
              <a:t> </a:t>
            </a:r>
            <a:endParaRPr b="0" lang="en-GB" sz="1200" spc="-1" strike="noStrike">
              <a:latin typeface="Arial"/>
            </a:endParaRPr>
          </a:p>
        </p:txBody>
      </p:sp>
      <p:pic>
        <p:nvPicPr>
          <p:cNvPr id="151" name="Google Shape;174;p28" descr=""/>
          <p:cNvPicPr/>
          <p:nvPr/>
        </p:nvPicPr>
        <p:blipFill>
          <a:blip r:embed="rId1"/>
          <a:srcRect l="0" t="9421" r="0" b="0"/>
          <a:stretch/>
        </p:blipFill>
        <p:spPr>
          <a:xfrm>
            <a:off x="599760" y="1224000"/>
            <a:ext cx="8183880" cy="3455640"/>
          </a:xfrm>
          <a:prstGeom prst="rect">
            <a:avLst/>
          </a:prstGeom>
          <a:ln>
            <a:noFill/>
          </a:ln>
        </p:spPr>
      </p:pic>
      <p:sp>
        <p:nvSpPr>
          <p:cNvPr id="152" name="CustomShape 3"/>
          <p:cNvSpPr/>
          <p:nvPr/>
        </p:nvSpPr>
        <p:spPr>
          <a:xfrm>
            <a:off x="648000" y="5040000"/>
            <a:ext cx="784764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latin typeface="Arial"/>
              </a:rPr>
              <a:t>Although we have achieved great results, social gaps persist amongst  rural populations, particularly with scattered population and indigenous peoples (like forest and mountain dwellers).</a:t>
            </a:r>
            <a:endParaRPr b="0" lang="en-GB" sz="1800" spc="-1" strike="noStrike">
              <a:latin typeface="Arial"/>
            </a:endParaRPr>
          </a:p>
        </p:txBody>
      </p:sp>
      <p:sp>
        <p:nvSpPr>
          <p:cNvPr id="153" name="CustomShape 4"/>
          <p:cNvSpPr/>
          <p:nvPr/>
        </p:nvSpPr>
        <p:spPr>
          <a:xfrm>
            <a:off x="3600000" y="877680"/>
            <a:ext cx="287964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latin typeface="Arial"/>
              </a:rPr>
              <a:t>Poverty rate 2004-2017 </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54"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Work project: Integrated action for attacking poverty</a:t>
            </a:r>
            <a:endParaRPr b="0" lang="en-GB" sz="2800" spc="-1" strike="noStrike">
              <a:latin typeface="Arial"/>
            </a:endParaRPr>
          </a:p>
        </p:txBody>
      </p:sp>
      <p:sp>
        <p:nvSpPr>
          <p:cNvPr id="155" name="CustomShape 2"/>
          <p:cNvSpPr/>
          <p:nvPr/>
        </p:nvSpPr>
        <p:spPr>
          <a:xfrm>
            <a:off x="0" y="0"/>
            <a:ext cx="2999160" cy="299916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en-GB" sz="1200" spc="-1" strike="noStrike">
                <a:solidFill>
                  <a:srgbClr val="000000"/>
                </a:solidFill>
                <a:latin typeface="Times New Roman"/>
                <a:ea typeface="Times New Roman"/>
              </a:rPr>
              <a:t> </a:t>
            </a:r>
            <a:endParaRPr b="0" lang="en-GB" sz="1200" spc="-1" strike="noStrike">
              <a:latin typeface="Arial"/>
            </a:endParaRPr>
          </a:p>
        </p:txBody>
      </p:sp>
      <p:pic>
        <p:nvPicPr>
          <p:cNvPr id="156" name="Google Shape;118;p4" descr=""/>
          <p:cNvPicPr/>
          <p:nvPr/>
        </p:nvPicPr>
        <p:blipFill>
          <a:blip r:embed="rId1"/>
          <a:stretch/>
        </p:blipFill>
        <p:spPr>
          <a:xfrm>
            <a:off x="-36000" y="537480"/>
            <a:ext cx="9135720" cy="633456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57" name="CustomShape 1"/>
          <p:cNvSpPr/>
          <p:nvPr/>
        </p:nvSpPr>
        <p:spPr>
          <a:xfrm>
            <a:off x="468000" y="756000"/>
            <a:ext cx="7775640" cy="612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2400" spc="-1" strike="noStrike">
                <a:latin typeface="Arial"/>
              </a:rPr>
              <a:t>1. Increasing assets and improving food security</a:t>
            </a: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r>
              <a:rPr b="0" lang="en-GB" sz="2400" spc="-1" strike="noStrike">
                <a:latin typeface="Arial"/>
              </a:rPr>
              <a:t>2. Articulating to markets and escaping poverty</a:t>
            </a: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r>
              <a:rPr b="0" lang="en-GB" sz="2400" spc="-1" strike="noStrike">
                <a:latin typeface="Arial"/>
              </a:rPr>
              <a:t>3. Consolidating economic and productive activities</a:t>
            </a: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r>
              <a:rPr b="0" lang="en-GB" sz="1800" spc="-1" strike="noStrike">
                <a:latin typeface="Arial"/>
              </a:rPr>
              <a:t>Participatory approach that strengthens communities and local governments.</a:t>
            </a:r>
            <a:endParaRPr b="0" lang="en-GB" sz="1800" spc="-1" strike="noStrike">
              <a:latin typeface="Arial"/>
            </a:endParaRPr>
          </a:p>
        </p:txBody>
      </p:sp>
      <p:sp>
        <p:nvSpPr>
          <p:cNvPr id="158" name="CustomShape 2"/>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Work project: Integrated action for attacking poverty</a:t>
            </a:r>
            <a:endParaRPr b="0" lang="en-GB" sz="2800" spc="-1" strike="noStrike">
              <a:latin typeface="Arial"/>
            </a:endParaRPr>
          </a:p>
        </p:txBody>
      </p:sp>
      <p:sp>
        <p:nvSpPr>
          <p:cNvPr id="159" name="CustomShape 3"/>
          <p:cNvSpPr/>
          <p:nvPr/>
        </p:nvSpPr>
        <p:spPr>
          <a:xfrm>
            <a:off x="0" y="0"/>
            <a:ext cx="2999160" cy="299916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en-GB" sz="1200" spc="-1" strike="noStrike">
                <a:solidFill>
                  <a:srgbClr val="000000"/>
                </a:solidFill>
                <a:latin typeface="Times New Roman"/>
                <a:ea typeface="Times New Roman"/>
              </a:rPr>
              <a:t> </a:t>
            </a:r>
            <a:endParaRPr b="0" lang="en-GB" sz="1200" spc="-1" strike="noStrike">
              <a:latin typeface="Arial"/>
            </a:endParaRPr>
          </a:p>
        </p:txBody>
      </p:sp>
      <p:pic>
        <p:nvPicPr>
          <p:cNvPr id="160" name="" descr=""/>
          <p:cNvPicPr/>
          <p:nvPr/>
        </p:nvPicPr>
        <p:blipFill>
          <a:blip r:embed="rId1"/>
          <a:stretch/>
        </p:blipFill>
        <p:spPr>
          <a:xfrm>
            <a:off x="2697120" y="4651200"/>
            <a:ext cx="2990520" cy="1180440"/>
          </a:xfrm>
          <a:prstGeom prst="rect">
            <a:avLst/>
          </a:prstGeom>
          <a:ln>
            <a:noFill/>
          </a:ln>
        </p:spPr>
      </p:pic>
      <p:pic>
        <p:nvPicPr>
          <p:cNvPr id="161" name="" descr=""/>
          <p:cNvPicPr/>
          <p:nvPr/>
        </p:nvPicPr>
        <p:blipFill>
          <a:blip r:embed="rId2"/>
          <a:stretch/>
        </p:blipFill>
        <p:spPr>
          <a:xfrm>
            <a:off x="2660400" y="2980440"/>
            <a:ext cx="3171240" cy="1123200"/>
          </a:xfrm>
          <a:prstGeom prst="rect">
            <a:avLst/>
          </a:prstGeom>
          <a:ln>
            <a:noFill/>
          </a:ln>
        </p:spPr>
      </p:pic>
      <p:pic>
        <p:nvPicPr>
          <p:cNvPr id="162" name="" descr=""/>
          <p:cNvPicPr/>
          <p:nvPr/>
        </p:nvPicPr>
        <p:blipFill>
          <a:blip r:embed="rId3"/>
          <a:stretch/>
        </p:blipFill>
        <p:spPr>
          <a:xfrm>
            <a:off x="3294000" y="1256760"/>
            <a:ext cx="1961640" cy="104688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1efd8">
            <a:alpha val="22000"/>
          </a:srgbClr>
        </a:solidFill>
      </p:bgPr>
    </p:bg>
    <p:spTree>
      <p:nvGrpSpPr>
        <p:cNvPr id="1" name=""/>
        <p:cNvGrpSpPr/>
        <p:nvPr/>
      </p:nvGrpSpPr>
      <p:grpSpPr>
        <a:xfrm>
          <a:off x="0" y="0"/>
          <a:ext cx="0" cy="0"/>
          <a:chOff x="0" y="0"/>
          <a:chExt cx="0" cy="0"/>
        </a:xfrm>
      </p:grpSpPr>
      <p:sp>
        <p:nvSpPr>
          <p:cNvPr id="163" name="CustomShape 1"/>
          <p:cNvSpPr/>
          <p:nvPr/>
        </p:nvSpPr>
        <p:spPr>
          <a:xfrm>
            <a:off x="0" y="10800"/>
            <a:ext cx="9143280" cy="51732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1" lang="en-GB" sz="2800" spc="-1" strike="noStrike">
                <a:solidFill>
                  <a:srgbClr val="000000"/>
                </a:solidFill>
                <a:latin typeface="Calibri"/>
                <a:ea typeface="Calibri"/>
              </a:rPr>
              <a:t>Integrating different government sectors and objectives</a:t>
            </a:r>
            <a:endParaRPr b="0" lang="en-GB" sz="2800" spc="-1" strike="noStrike">
              <a:latin typeface="Arial"/>
            </a:endParaRPr>
          </a:p>
        </p:txBody>
      </p:sp>
      <p:pic>
        <p:nvPicPr>
          <p:cNvPr id="164" name="Google Shape;125;p5" descr=""/>
          <p:cNvPicPr/>
          <p:nvPr/>
        </p:nvPicPr>
        <p:blipFill>
          <a:blip r:embed="rId1"/>
          <a:stretch/>
        </p:blipFill>
        <p:spPr>
          <a:xfrm>
            <a:off x="-4680" y="524160"/>
            <a:ext cx="9092520" cy="63694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53</TotalTime>
  <Application>LibreOffice/6.2.4.2$Windows_x86 LibreOffice_project/2412653d852ce75f65fbfa83fb7e7b669a126d64</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2014-07-05T09:11:12Z</dcterms:created>
  <dc:creator>Bassignana Mauro</dc:creator>
  <dc:description/>
  <dc:language>en-GB</dc:language>
  <cp:lastModifiedBy/>
  <dcterms:modified xsi:type="dcterms:W3CDTF">2019-07-05T08:46:39Z</dcterms:modified>
  <cp:revision>7</cp:revision>
  <dc:subject/>
  <dc:title/>
</cp:coreProperties>
</file>