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78" r:id="rId2"/>
    <p:sldId id="279" r:id="rId3"/>
    <p:sldId id="288" r:id="rId4"/>
    <p:sldId id="289" r:id="rId5"/>
    <p:sldId id="290" r:id="rId6"/>
    <p:sldId id="291" r:id="rId7"/>
    <p:sldId id="292"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0">
          <p15:clr>
            <a:srgbClr val="A4A3A4"/>
          </p15:clr>
        </p15:guide>
        <p15:guide id="2" pos="2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88"/>
    <a:srgbClr val="E3FF83"/>
    <a:srgbClr val="006600"/>
    <a:srgbClr val="00CC00"/>
    <a:srgbClr val="FF6600"/>
    <a:srgbClr val="FF66CC"/>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0697" autoAdjust="0"/>
  </p:normalViewPr>
  <p:slideViewPr>
    <p:cSldViewPr snapToGrid="0">
      <p:cViewPr varScale="1">
        <p:scale>
          <a:sx n="66" d="100"/>
          <a:sy n="66" d="100"/>
        </p:scale>
        <p:origin x="1790" y="62"/>
      </p:cViewPr>
      <p:guideLst>
        <p:guide orient="horz" pos="2720"/>
        <p:guide pos="2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70A46D-7C23-A74C-A927-950A7F23F9EF}" type="datetimeFigureOut">
              <a:rPr lang="it-IT" smtClean="0"/>
              <a:t>21/06/2019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AC88D-BAEE-204A-9505-52122518187D}" type="slidenum">
              <a:rPr lang="it-IT" smtClean="0"/>
              <a:t>‹#›</a:t>
            </a:fld>
            <a:endParaRPr lang="it-IT"/>
          </a:p>
        </p:txBody>
      </p:sp>
    </p:spTree>
    <p:extLst>
      <p:ext uri="{BB962C8B-B14F-4D97-AF65-F5344CB8AC3E}">
        <p14:creationId xmlns:p14="http://schemas.microsoft.com/office/powerpoint/2010/main" val="1240200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a:t>Zertte</a:t>
            </a:r>
            <a:r>
              <a:rPr lang="en-US" dirty="0"/>
              <a:t> is a project of the Kazakhstan Association of Family Physicians.</a:t>
            </a:r>
          </a:p>
          <a:p>
            <a:r>
              <a:rPr lang="en-US" dirty="0"/>
              <a:t>Location of realization: </a:t>
            </a:r>
            <a:r>
              <a:rPr lang="en-US" dirty="0" err="1"/>
              <a:t>Qulsary</a:t>
            </a:r>
            <a:r>
              <a:rPr lang="en-US" dirty="0"/>
              <a:t> city (</a:t>
            </a:r>
            <a:r>
              <a:rPr lang="en-US" sz="1200" b="0" i="0" kern="1200" dirty="0" err="1">
                <a:solidFill>
                  <a:schemeClr val="tx1"/>
                </a:solidFill>
                <a:effectLst/>
                <a:latin typeface="+mn-lt"/>
                <a:ea typeface="+mn-ea"/>
                <a:cs typeface="+mn-cs"/>
              </a:rPr>
              <a:t>Atyraū</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Oblysy</a:t>
            </a:r>
            <a:r>
              <a:rPr lang="en-US" sz="1200" b="0" i="0" kern="1200" dirty="0">
                <a:solidFill>
                  <a:schemeClr val="tx1"/>
                </a:solidFill>
                <a:effectLst/>
                <a:latin typeface="+mn-lt"/>
                <a:ea typeface="+mn-ea"/>
                <a:cs typeface="+mn-cs"/>
              </a:rPr>
              <a:t>).</a:t>
            </a:r>
          </a:p>
          <a:p>
            <a:r>
              <a:rPr lang="en-US" sz="1200" b="0" i="0" kern="1200" dirty="0" err="1">
                <a:solidFill>
                  <a:schemeClr val="tx1"/>
                </a:solidFill>
                <a:effectLst/>
                <a:latin typeface="+mn-lt"/>
                <a:ea typeface="+mn-ea"/>
                <a:cs typeface="+mn-cs"/>
              </a:rPr>
              <a:t>Zertte</a:t>
            </a:r>
            <a:r>
              <a:rPr lang="en-US" sz="1200" b="0" i="0" kern="1200" dirty="0">
                <a:solidFill>
                  <a:schemeClr val="tx1"/>
                </a:solidFill>
                <a:effectLst/>
                <a:latin typeface="+mn-lt"/>
                <a:ea typeface="+mn-ea"/>
                <a:cs typeface="+mn-cs"/>
              </a:rPr>
              <a:t> from Kazakh language is translated as: “to discover, to explore”. The mission of </a:t>
            </a:r>
            <a:r>
              <a:rPr lang="en-US" sz="1200" b="0" i="0" kern="1200" dirty="0" err="1">
                <a:solidFill>
                  <a:schemeClr val="tx1"/>
                </a:solidFill>
                <a:effectLst/>
                <a:latin typeface="+mn-lt"/>
                <a:ea typeface="+mn-ea"/>
                <a:cs typeface="+mn-cs"/>
              </a:rPr>
              <a:t>Zertte</a:t>
            </a:r>
            <a:r>
              <a:rPr lang="en-US" sz="1200" b="0" i="0" kern="1200" dirty="0">
                <a:solidFill>
                  <a:schemeClr val="tx1"/>
                </a:solidFill>
                <a:effectLst/>
                <a:latin typeface="+mn-lt"/>
                <a:ea typeface="+mn-ea"/>
                <a:cs typeface="+mn-cs"/>
              </a:rPr>
              <a:t> is to inspire youth to actively explore themselves and the world around them.</a:t>
            </a:r>
          </a:p>
          <a:p>
            <a:r>
              <a:rPr lang="en-US" sz="1200" b="0" i="0" kern="1200" dirty="0">
                <a:solidFill>
                  <a:schemeClr val="tx1"/>
                </a:solidFill>
                <a:effectLst/>
                <a:latin typeface="+mn-lt"/>
                <a:ea typeface="+mn-ea"/>
                <a:cs typeface="+mn-cs"/>
              </a:rPr>
              <a:t>Through interactive way and gaming we are engaging with Primary and High School pupils and telling about the 5 basic </a:t>
            </a:r>
            <a:r>
              <a:rPr lang="en-US" sz="1200" b="0" i="0" kern="1200" dirty="0" err="1">
                <a:solidFill>
                  <a:schemeClr val="tx1"/>
                </a:solidFill>
                <a:effectLst/>
                <a:latin typeface="+mn-lt"/>
                <a:ea typeface="+mn-ea"/>
                <a:cs typeface="+mn-cs"/>
              </a:rPr>
              <a:t>Zertte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princiles</a:t>
            </a:r>
            <a:r>
              <a:rPr lang="en-US" sz="1200" b="0" i="0" kern="1200" dirty="0">
                <a:solidFill>
                  <a:schemeClr val="tx1"/>
                </a:solidFill>
                <a:effectLst/>
                <a:latin typeface="+mn-lt"/>
                <a:ea typeface="+mn-ea"/>
                <a:cs typeface="+mn-cs"/>
              </a:rPr>
              <a:t>:</a:t>
            </a:r>
          </a:p>
          <a:p>
            <a:pPr marL="228600" indent="-228600">
              <a:buAutoNum type="arabicPeriod"/>
            </a:pPr>
            <a:r>
              <a:rPr lang="en-US" sz="1200" b="0" i="0" kern="1200" dirty="0">
                <a:solidFill>
                  <a:schemeClr val="tx1"/>
                </a:solidFill>
                <a:effectLst/>
                <a:latin typeface="+mn-lt"/>
                <a:ea typeface="+mn-ea"/>
                <a:cs typeface="+mn-cs"/>
              </a:rPr>
              <a:t>To wash hands properly (showing the correct technique);</a:t>
            </a:r>
          </a:p>
          <a:p>
            <a:pPr marL="228600" indent="-228600">
              <a:buAutoNum type="arabicPeriod"/>
            </a:pPr>
            <a:r>
              <a:rPr lang="en-US" sz="1200" b="0" i="0" kern="1200" dirty="0">
                <a:solidFill>
                  <a:schemeClr val="tx1"/>
                </a:solidFill>
                <a:effectLst/>
                <a:latin typeface="+mn-lt"/>
                <a:ea typeface="+mn-ea"/>
                <a:cs typeface="+mn-cs"/>
              </a:rPr>
              <a:t>To drink more water;</a:t>
            </a:r>
          </a:p>
          <a:p>
            <a:pPr marL="228600" indent="-228600">
              <a:buAutoNum type="arabicPeriod"/>
            </a:pPr>
            <a:r>
              <a:rPr lang="en-US" sz="1200" b="0" i="0" kern="1200" dirty="0">
                <a:solidFill>
                  <a:schemeClr val="tx1"/>
                </a:solidFill>
                <a:effectLst/>
                <a:latin typeface="+mn-lt"/>
                <a:ea typeface="+mn-ea"/>
                <a:cs typeface="+mn-cs"/>
              </a:rPr>
              <a:t>To eat more fruits and vegetables;</a:t>
            </a:r>
          </a:p>
          <a:p>
            <a:pPr marL="228600" indent="-228600">
              <a:buAutoNum type="arabicPeriod"/>
            </a:pPr>
            <a:r>
              <a:rPr lang="en-US" sz="1200" b="0" i="0" kern="1200" dirty="0">
                <a:solidFill>
                  <a:schemeClr val="tx1"/>
                </a:solidFill>
                <a:effectLst/>
                <a:latin typeface="+mn-lt"/>
                <a:ea typeface="+mn-ea"/>
                <a:cs typeface="+mn-cs"/>
              </a:rPr>
              <a:t>To care about environment;</a:t>
            </a:r>
          </a:p>
          <a:p>
            <a:pPr marL="228600" indent="-228600">
              <a:buAutoNum type="arabicPeriod"/>
            </a:pPr>
            <a:r>
              <a:rPr lang="en-US" sz="1200" b="0" i="0" kern="1200" dirty="0">
                <a:solidFill>
                  <a:schemeClr val="tx1"/>
                </a:solidFill>
                <a:effectLst/>
                <a:latin typeface="+mn-lt"/>
                <a:ea typeface="+mn-ea"/>
                <a:cs typeface="+mn-cs"/>
              </a:rPr>
              <a:t>To dream big.</a:t>
            </a:r>
          </a:p>
          <a:p>
            <a:endParaRPr lang="ru-RU" dirty="0"/>
          </a:p>
        </p:txBody>
      </p:sp>
      <p:sp>
        <p:nvSpPr>
          <p:cNvPr id="4" name="Номер слайда 3"/>
          <p:cNvSpPr>
            <a:spLocks noGrp="1"/>
          </p:cNvSpPr>
          <p:nvPr>
            <p:ph type="sldNum" sz="quarter" idx="5"/>
          </p:nvPr>
        </p:nvSpPr>
        <p:spPr/>
        <p:txBody>
          <a:bodyPr/>
          <a:lstStyle/>
          <a:p>
            <a:fld id="{131AC88D-BAEE-204A-9505-52122518187D}" type="slidenum">
              <a:rPr lang="it-IT" smtClean="0"/>
              <a:t>3</a:t>
            </a:fld>
            <a:endParaRPr lang="it-IT"/>
          </a:p>
        </p:txBody>
      </p:sp>
    </p:spTree>
    <p:extLst>
      <p:ext uri="{BB962C8B-B14F-4D97-AF65-F5344CB8AC3E}">
        <p14:creationId xmlns:p14="http://schemas.microsoft.com/office/powerpoint/2010/main" val="160036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system will be developed during 2019, taking into account the needs of different users, the characteristics of the information sources and applying international experience and recommendations </a:t>
            </a:r>
            <a:endParaRPr lang="ru-RU" dirty="0"/>
          </a:p>
          <a:p>
            <a:endParaRPr lang="ru-RU" dirty="0"/>
          </a:p>
        </p:txBody>
      </p:sp>
      <p:sp>
        <p:nvSpPr>
          <p:cNvPr id="4" name="Номер слайда 3"/>
          <p:cNvSpPr>
            <a:spLocks noGrp="1"/>
          </p:cNvSpPr>
          <p:nvPr>
            <p:ph type="sldNum" sz="quarter" idx="5"/>
          </p:nvPr>
        </p:nvSpPr>
        <p:spPr/>
        <p:txBody>
          <a:bodyPr/>
          <a:lstStyle/>
          <a:p>
            <a:fld id="{131AC88D-BAEE-204A-9505-52122518187D}" type="slidenum">
              <a:rPr lang="it-IT" smtClean="0"/>
              <a:t>5</a:t>
            </a:fld>
            <a:endParaRPr lang="it-IT"/>
          </a:p>
        </p:txBody>
      </p:sp>
    </p:spTree>
    <p:extLst>
      <p:ext uri="{BB962C8B-B14F-4D97-AF65-F5344CB8AC3E}">
        <p14:creationId xmlns:p14="http://schemas.microsoft.com/office/powerpoint/2010/main" val="356678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dk1"/>
                </a:solidFill>
              </a:rPr>
              <a:t>The MODSNOW Tool allows to combine MODIS data from satellite monitoring of snow cover in mountains with additional modules, as well as to estimate seasonal, monthly or decadal availability (and forecast) of water for selected river basins.</a:t>
            </a:r>
          </a:p>
          <a:p>
            <a:pPr lvl="0">
              <a:spcBef>
                <a:spcPts val="600"/>
              </a:spcBef>
              <a:defRPr/>
            </a:pPr>
            <a:r>
              <a:rPr lang="ru-RU" dirty="0">
                <a:solidFill>
                  <a:schemeClr val="tx2">
                    <a:lumMod val="50000"/>
                  </a:schemeClr>
                </a:solidFill>
              </a:rPr>
              <a:t>30 </a:t>
            </a:r>
            <a:r>
              <a:rPr lang="en-US" dirty="0">
                <a:solidFill>
                  <a:schemeClr val="tx2">
                    <a:lumMod val="50000"/>
                  </a:schemeClr>
                </a:solidFill>
              </a:rPr>
              <a:t>experts have already been trained in hydrological forecasting using MODIS data on snow cover  </a:t>
            </a:r>
            <a:r>
              <a:rPr lang="de-DE" dirty="0">
                <a:solidFill>
                  <a:schemeClr val="tx2">
                    <a:lumMod val="50000"/>
                  </a:schemeClr>
                </a:solidFill>
              </a:rPr>
              <a:t>&gt;</a:t>
            </a:r>
            <a:r>
              <a:rPr lang="az-Cyrl-AZ" dirty="0">
                <a:solidFill>
                  <a:schemeClr val="tx2">
                    <a:lumMod val="50000"/>
                  </a:schemeClr>
                </a:solidFill>
              </a:rPr>
              <a:t> 30 </a:t>
            </a:r>
            <a:r>
              <a:rPr lang="en-US" dirty="0">
                <a:solidFill>
                  <a:schemeClr val="tx2">
                    <a:lumMod val="50000"/>
                  </a:schemeClr>
                </a:solidFill>
              </a:rPr>
              <a:t>experts</a:t>
            </a:r>
            <a:r>
              <a:rPr lang="de-DE" dirty="0">
                <a:solidFill>
                  <a:schemeClr val="tx2">
                    <a:lumMod val="50000"/>
                  </a:schemeClr>
                </a:solidFill>
              </a:rPr>
              <a:t>)</a:t>
            </a:r>
            <a:r>
              <a:rPr lang="ru-RU" dirty="0">
                <a:solidFill>
                  <a:schemeClr val="tx2">
                    <a:lumMod val="50000"/>
                  </a:schemeClr>
                </a:solidFill>
              </a:rPr>
              <a:t>.</a:t>
            </a:r>
            <a:endParaRPr lang="de-DE" dirty="0">
              <a:solidFill>
                <a:schemeClr val="tx2">
                  <a:lumMod val="50000"/>
                </a:schemeClr>
              </a:solidFill>
            </a:endParaRPr>
          </a:p>
          <a:p>
            <a:pPr lvl="0">
              <a:spcBef>
                <a:spcPts val="600"/>
              </a:spcBef>
              <a:defRPr/>
            </a:pPr>
            <a:r>
              <a:rPr lang="en-US" dirty="0">
                <a:solidFill>
                  <a:schemeClr val="tx2">
                    <a:lumMod val="50000"/>
                  </a:schemeClr>
                </a:solidFill>
              </a:rPr>
              <a:t>Hydrological forecasting for </a:t>
            </a:r>
            <a:r>
              <a:rPr lang="de-DE" dirty="0">
                <a:solidFill>
                  <a:schemeClr val="tx2">
                    <a:lumMod val="50000"/>
                  </a:schemeClr>
                </a:solidFill>
              </a:rPr>
              <a:t>18</a:t>
            </a:r>
            <a:r>
              <a:rPr lang="ru-RU" dirty="0">
                <a:solidFill>
                  <a:schemeClr val="tx2">
                    <a:lumMod val="50000"/>
                  </a:schemeClr>
                </a:solidFill>
              </a:rPr>
              <a:t> </a:t>
            </a:r>
            <a:r>
              <a:rPr lang="en-US" dirty="0">
                <a:solidFill>
                  <a:schemeClr val="tx2">
                    <a:lumMod val="50000"/>
                  </a:schemeClr>
                </a:solidFill>
              </a:rPr>
              <a:t>river basins,</a:t>
            </a:r>
            <a:r>
              <a:rPr lang="de-DE" dirty="0">
                <a:solidFill>
                  <a:schemeClr val="tx2">
                    <a:lumMod val="50000"/>
                  </a:schemeClr>
                </a:solidFill>
              </a:rPr>
              <a:t> </a:t>
            </a:r>
            <a:r>
              <a:rPr lang="en-US" dirty="0">
                <a:solidFill>
                  <a:schemeClr val="tx2">
                    <a:lumMod val="50000"/>
                  </a:schemeClr>
                </a:solidFill>
              </a:rPr>
              <a:t>with use of the  MODSNOW tool, is planned in </a:t>
            </a:r>
            <a:r>
              <a:rPr lang="ru-RU" dirty="0">
                <a:solidFill>
                  <a:schemeClr val="tx2">
                    <a:lumMod val="50000"/>
                  </a:schemeClr>
                </a:solidFill>
              </a:rPr>
              <a:t>2019</a:t>
            </a:r>
            <a:r>
              <a:rPr lang="en-US" dirty="0">
                <a:solidFill>
                  <a:schemeClr val="tx2">
                    <a:lumMod val="50000"/>
                  </a:schemeClr>
                </a:solidFill>
              </a:rPr>
              <a:t>, as well as assessment of accuracy of forecasts at the end of the vegetative period.</a:t>
            </a:r>
            <a:endParaRPr lang="de-DE" dirty="0">
              <a:solidFill>
                <a:schemeClr val="tx2">
                  <a:lumMod val="50000"/>
                </a:schemeClr>
              </a:solidFill>
            </a:endParaRPr>
          </a:p>
          <a:p>
            <a:pPr>
              <a:spcBef>
                <a:spcPts val="600"/>
              </a:spcBef>
            </a:pPr>
            <a:r>
              <a:rPr lang="en-US" dirty="0">
                <a:solidFill>
                  <a:schemeClr val="tx2">
                    <a:lumMod val="50000"/>
                  </a:schemeClr>
                </a:solidFill>
              </a:rPr>
              <a:t>It is also planned to continue training seminars in hydro meteorological services in order to improve knowledge of hydrological forecasting. </a:t>
            </a:r>
            <a:endParaRPr lang="ru-RU" dirty="0">
              <a:solidFill>
                <a:schemeClr val="tx2">
                  <a:lumMod val="50000"/>
                </a:schemeClr>
              </a:solidFill>
            </a:endParaRPr>
          </a:p>
          <a:p>
            <a:endParaRPr lang="ru-RU" b="1" dirty="0"/>
          </a:p>
        </p:txBody>
      </p:sp>
      <p:sp>
        <p:nvSpPr>
          <p:cNvPr id="4" name="Номер слайда 3"/>
          <p:cNvSpPr>
            <a:spLocks noGrp="1"/>
          </p:cNvSpPr>
          <p:nvPr>
            <p:ph type="sldNum" sz="quarter" idx="5"/>
          </p:nvPr>
        </p:nvSpPr>
        <p:spPr/>
        <p:txBody>
          <a:bodyPr/>
          <a:lstStyle/>
          <a:p>
            <a:fld id="{131AC88D-BAEE-204A-9505-52122518187D}" type="slidenum">
              <a:rPr lang="it-IT" smtClean="0"/>
              <a:t>6</a:t>
            </a:fld>
            <a:endParaRPr lang="it-IT"/>
          </a:p>
        </p:txBody>
      </p:sp>
    </p:spTree>
    <p:extLst>
      <p:ext uri="{BB962C8B-B14F-4D97-AF65-F5344CB8AC3E}">
        <p14:creationId xmlns:p14="http://schemas.microsoft.com/office/powerpoint/2010/main" val="404454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21/06/2019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49709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21/06/2019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342760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21/06/2019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397088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21/06/2019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73110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3DE7BF72-1CFC-4EE4-AD29-9ECF34C8F35B}" type="datetimeFigureOut">
              <a:rPr lang="it-IT" smtClean="0"/>
              <a:t>21/06/2019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32018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DE7BF72-1CFC-4EE4-AD29-9ECF34C8F35B}" type="datetimeFigureOut">
              <a:rPr lang="it-IT" smtClean="0"/>
              <a:t>21/06/2019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14518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DE7BF72-1CFC-4EE4-AD29-9ECF34C8F35B}" type="datetimeFigureOut">
              <a:rPr lang="it-IT" smtClean="0"/>
              <a:t>21/06/2019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40114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3DE7BF72-1CFC-4EE4-AD29-9ECF34C8F35B}" type="datetimeFigureOut">
              <a:rPr lang="it-IT" smtClean="0"/>
              <a:t>21/06/2019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80016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7BF72-1CFC-4EE4-AD29-9ECF34C8F35B}" type="datetimeFigureOut">
              <a:rPr lang="it-IT" smtClean="0"/>
              <a:t>21/06/2019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07548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3DE7BF72-1CFC-4EE4-AD29-9ECF34C8F35B}" type="datetimeFigureOut">
              <a:rPr lang="it-IT" smtClean="0"/>
              <a:t>21/06/2019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222725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3DE7BF72-1CFC-4EE4-AD29-9ECF34C8F35B}" type="datetimeFigureOut">
              <a:rPr lang="it-IT" smtClean="0"/>
              <a:t>21/06/2019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a:t>
            </a:fld>
            <a:endParaRPr lang="it-IT"/>
          </a:p>
        </p:txBody>
      </p:sp>
    </p:spTree>
    <p:extLst>
      <p:ext uri="{BB962C8B-B14F-4D97-AF65-F5344CB8AC3E}">
        <p14:creationId xmlns:p14="http://schemas.microsoft.com/office/powerpoint/2010/main" val="180734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88">
            <a:alpha val="2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7BF72-1CFC-4EE4-AD29-9ECF34C8F35B}" type="datetimeFigureOut">
              <a:rPr lang="it-IT" smtClean="0"/>
              <a:t>21/06/2019</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D428-8962-4FC5-ACFE-B2FD27EF9F56}" type="slidenum">
              <a:rPr lang="it-IT" smtClean="0"/>
              <a:t>‹#›</a:t>
            </a:fld>
            <a:endParaRPr lang="it-IT"/>
          </a:p>
        </p:txBody>
      </p:sp>
    </p:spTree>
    <p:extLst>
      <p:ext uri="{BB962C8B-B14F-4D97-AF65-F5344CB8AC3E}">
        <p14:creationId xmlns:p14="http://schemas.microsoft.com/office/powerpoint/2010/main" val="188100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kim@carececo.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hyperlink" Target="http://www.ca-climate.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893324"/>
            <a:ext cx="9143999" cy="1938992"/>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3200" b="1" dirty="0">
                <a:latin typeface="+mn-lt"/>
              </a:rPr>
              <a:t>Personal </a:t>
            </a:r>
            <a:r>
              <a:rPr lang="it-IT" sz="3200" b="1" dirty="0" err="1">
                <a:latin typeface="+mn-lt"/>
              </a:rPr>
              <a:t>presentation</a:t>
            </a:r>
            <a:endParaRPr lang="it-IT" sz="3200" b="1" dirty="0">
              <a:latin typeface="+mn-lt"/>
            </a:endParaRPr>
          </a:p>
          <a:p>
            <a:pPr algn="ctr">
              <a:lnSpc>
                <a:spcPct val="100000"/>
              </a:lnSpc>
            </a:pPr>
            <a:endParaRPr lang="it-IT" sz="2000" dirty="0">
              <a:latin typeface="+mn-lt"/>
            </a:endParaRPr>
          </a:p>
          <a:p>
            <a:pPr algn="ctr">
              <a:lnSpc>
                <a:spcPct val="100000"/>
              </a:lnSpc>
            </a:pPr>
            <a:r>
              <a:rPr lang="it-IT" sz="2400" b="1" dirty="0">
                <a:latin typeface="+mn-lt"/>
              </a:rPr>
              <a:t>Name</a:t>
            </a:r>
            <a:r>
              <a:rPr lang="en-US" sz="2400" b="1" dirty="0">
                <a:latin typeface="+mn-lt"/>
              </a:rPr>
              <a:t>: Alexey Kim</a:t>
            </a:r>
            <a:endParaRPr lang="it-IT" sz="2000" b="1" dirty="0">
              <a:latin typeface="+mn-lt"/>
            </a:endParaRPr>
          </a:p>
          <a:p>
            <a:pPr algn="ctr">
              <a:lnSpc>
                <a:spcPct val="100000"/>
              </a:lnSpc>
            </a:pPr>
            <a:r>
              <a:rPr lang="it-IT" sz="2000" dirty="0">
                <a:latin typeface="+mn-lt"/>
              </a:rPr>
              <a:t>Affiliation: The Regional Environmental Centre for Central Asia (CAREC)</a:t>
            </a:r>
          </a:p>
          <a:p>
            <a:pPr algn="ctr">
              <a:lnSpc>
                <a:spcPct val="100000"/>
              </a:lnSpc>
            </a:pPr>
            <a:r>
              <a:rPr lang="it-IT" sz="2000" dirty="0">
                <a:latin typeface="+mn-lt"/>
              </a:rPr>
              <a:t>E-mail: </a:t>
            </a:r>
            <a:r>
              <a:rPr lang="it-IT" sz="2000" dirty="0">
                <a:latin typeface="+mn-lt"/>
                <a:hlinkClick r:id="rId2"/>
              </a:rPr>
              <a:t>akim@carececo.org</a:t>
            </a:r>
            <a:r>
              <a:rPr lang="it-IT" sz="2000" dirty="0">
                <a:latin typeface="+mn-lt"/>
              </a:rPr>
              <a:t> </a:t>
            </a:r>
            <a:endParaRPr lang="it-IT" sz="2800" dirty="0">
              <a:latin typeface="+mn-lt"/>
            </a:endParaRPr>
          </a:p>
        </p:txBody>
      </p:sp>
      <p:sp>
        <p:nvSpPr>
          <p:cNvPr id="2" name="CasellaDiTesto 1"/>
          <p:cNvSpPr txBox="1"/>
          <p:nvPr/>
        </p:nvSpPr>
        <p:spPr>
          <a:xfrm>
            <a:off x="1" y="5529976"/>
            <a:ext cx="9143998" cy="1015663"/>
          </a:xfrm>
          <a:prstGeom prst="rect">
            <a:avLst/>
          </a:prstGeom>
          <a:noFill/>
        </p:spPr>
        <p:txBody>
          <a:bodyPr wrap="square" rtlCol="0">
            <a:spAutoFit/>
          </a:bodyPr>
          <a:lstStyle/>
          <a:p>
            <a:pPr algn="ctr"/>
            <a:r>
              <a:rPr lang="it-IT" dirty="0"/>
              <a:t> </a:t>
            </a:r>
            <a:r>
              <a:rPr lang="it-IT" sz="2400" b="1" dirty="0"/>
              <a:t>IPROMO</a:t>
            </a:r>
            <a:r>
              <a:rPr lang="it-IT" b="1" dirty="0"/>
              <a:t> </a:t>
            </a:r>
            <a:endParaRPr lang="it-IT" dirty="0"/>
          </a:p>
          <a:p>
            <a:pPr algn="ctr"/>
            <a:r>
              <a:rPr lang="en-US" b="1" dirty="0"/>
              <a:t> </a:t>
            </a:r>
            <a:r>
              <a:rPr lang="en-US" b="1" i="1" dirty="0"/>
              <a:t>Landscape approach for enhancing mountain resilience</a:t>
            </a:r>
          </a:p>
          <a:p>
            <a:pPr algn="ctr"/>
            <a:r>
              <a:rPr lang="en-US" b="1" dirty="0" err="1"/>
              <a:t>Pieve</a:t>
            </a:r>
            <a:r>
              <a:rPr lang="en-US" b="1" dirty="0"/>
              <a:t> </a:t>
            </a:r>
            <a:r>
              <a:rPr lang="en-US" b="1" dirty="0" err="1"/>
              <a:t>Tesino</a:t>
            </a:r>
            <a:r>
              <a:rPr lang="en-US" b="1" dirty="0"/>
              <a:t> /Ormea 02-18 July 2019</a:t>
            </a:r>
            <a:endParaRPr lang="it-IT" dirty="0"/>
          </a:p>
        </p:txBody>
      </p:sp>
    </p:spTree>
    <p:extLst>
      <p:ext uri="{BB962C8B-B14F-4D97-AF65-F5344CB8AC3E}">
        <p14:creationId xmlns:p14="http://schemas.microsoft.com/office/powerpoint/2010/main" val="263700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509289"/>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a:latin typeface="+mn-lt"/>
              </a:rPr>
              <a:t>Education</a:t>
            </a:r>
            <a:endParaRPr lang="it-IT" sz="2800" b="1" dirty="0">
              <a:latin typeface="+mn-lt"/>
            </a:endParaRPr>
          </a:p>
        </p:txBody>
      </p:sp>
      <p:sp>
        <p:nvSpPr>
          <p:cNvPr id="4" name="Segnaposto contenuto 3"/>
          <p:cNvSpPr>
            <a:spLocks noGrp="1"/>
          </p:cNvSpPr>
          <p:nvPr>
            <p:ph sz="half" idx="1"/>
          </p:nvPr>
        </p:nvSpPr>
        <p:spPr>
          <a:xfrm>
            <a:off x="408707" y="1032509"/>
            <a:ext cx="7829552" cy="2663729"/>
          </a:xfrm>
        </p:spPr>
        <p:txBody>
          <a:bodyPr>
            <a:normAutofit lnSpcReduction="10000"/>
          </a:bodyPr>
          <a:lstStyle/>
          <a:p>
            <a:r>
              <a:rPr lang="en-US" dirty="0"/>
              <a:t>Master of Public and Municipal Administration (MPMA), present;</a:t>
            </a:r>
          </a:p>
          <a:p>
            <a:r>
              <a:rPr lang="en-US" dirty="0"/>
              <a:t>BA in International Relations.</a:t>
            </a:r>
            <a:endParaRPr lang="it-IT" dirty="0"/>
          </a:p>
        </p:txBody>
      </p:sp>
      <p:sp>
        <p:nvSpPr>
          <p:cNvPr id="5" name="Segnaposto contenuto 4"/>
          <p:cNvSpPr>
            <a:spLocks noGrp="1"/>
          </p:cNvSpPr>
          <p:nvPr>
            <p:ph sz="half" idx="2"/>
          </p:nvPr>
        </p:nvSpPr>
        <p:spPr>
          <a:xfrm>
            <a:off x="408707" y="3672246"/>
            <a:ext cx="7829552" cy="2456734"/>
          </a:xfrm>
        </p:spPr>
        <p:txBody>
          <a:bodyPr>
            <a:normAutofit lnSpcReduction="10000"/>
          </a:bodyPr>
          <a:lstStyle/>
          <a:p>
            <a:r>
              <a:rPr lang="en-US" dirty="0"/>
              <a:t>Climate Change and Sustainable Energy (CCSE) Program Specialist / Administrative Specialist of the CAMP4ASB project at the Regional Environmental Centre for Central Asia (CAREC).</a:t>
            </a:r>
          </a:p>
          <a:p>
            <a:r>
              <a:rPr lang="en-US" dirty="0"/>
              <a:t>M&amp;E; communication; management of SSFAs; administrative tasks. </a:t>
            </a:r>
            <a:endParaRPr lang="it-IT" dirty="0"/>
          </a:p>
        </p:txBody>
      </p:sp>
      <p:sp>
        <p:nvSpPr>
          <p:cNvPr id="8" name="Titolo 1"/>
          <p:cNvSpPr txBox="1">
            <a:spLocks/>
          </p:cNvSpPr>
          <p:nvPr/>
        </p:nvSpPr>
        <p:spPr>
          <a:xfrm>
            <a:off x="-2" y="2940244"/>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a:latin typeface="+mn-lt"/>
              </a:rPr>
              <a:t>Employment</a:t>
            </a:r>
            <a:r>
              <a:rPr lang="it-IT" sz="2800" b="1" dirty="0">
                <a:latin typeface="+mn-lt"/>
              </a:rPr>
              <a:t> and </a:t>
            </a:r>
            <a:r>
              <a:rPr lang="it-IT" sz="2800" b="1" dirty="0" err="1">
                <a:latin typeface="+mn-lt"/>
              </a:rPr>
              <a:t>main</a:t>
            </a:r>
            <a:r>
              <a:rPr lang="it-IT" sz="2800" b="1" dirty="0">
                <a:latin typeface="+mn-lt"/>
              </a:rPr>
              <a:t> </a:t>
            </a:r>
            <a:r>
              <a:rPr lang="it-IT" sz="2800" b="1" dirty="0" err="1">
                <a:latin typeface="+mn-lt"/>
              </a:rPr>
              <a:t>activities</a:t>
            </a:r>
            <a:endParaRPr lang="it-IT" sz="2800" b="1" dirty="0">
              <a:latin typeface="+mn-lt"/>
            </a:endParaRPr>
          </a:p>
        </p:txBody>
      </p:sp>
      <p:pic>
        <p:nvPicPr>
          <p:cNvPr id="3" name="Рисунок 2">
            <a:extLst>
              <a:ext uri="{FF2B5EF4-FFF2-40B4-BE49-F238E27FC236}">
                <a16:creationId xmlns:a16="http://schemas.microsoft.com/office/drawing/2014/main" id="{D8F44E87-3109-4359-B261-2F03A79DE8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6896" y="3777887"/>
            <a:ext cx="1122726" cy="1122726"/>
          </a:xfrm>
          <a:prstGeom prst="rect">
            <a:avLst/>
          </a:prstGeom>
        </p:spPr>
      </p:pic>
    </p:spTree>
    <p:extLst>
      <p:ext uri="{BB962C8B-B14F-4D97-AF65-F5344CB8AC3E}">
        <p14:creationId xmlns:p14="http://schemas.microsoft.com/office/powerpoint/2010/main" val="2177194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grpSp>
        <p:nvGrpSpPr>
          <p:cNvPr id="23" name="Группа 22">
            <a:extLst>
              <a:ext uri="{FF2B5EF4-FFF2-40B4-BE49-F238E27FC236}">
                <a16:creationId xmlns:a16="http://schemas.microsoft.com/office/drawing/2014/main" id="{06678C77-B210-4209-AA89-4938326CC3CE}"/>
              </a:ext>
            </a:extLst>
          </p:cNvPr>
          <p:cNvGrpSpPr/>
          <p:nvPr/>
        </p:nvGrpSpPr>
        <p:grpSpPr>
          <a:xfrm>
            <a:off x="-1" y="564833"/>
            <a:ext cx="9144000" cy="6305682"/>
            <a:chOff x="-1" y="564833"/>
            <a:chExt cx="9144000" cy="6305682"/>
          </a:xfrm>
        </p:grpSpPr>
        <p:pic>
          <p:nvPicPr>
            <p:cNvPr id="18" name="Рисунок 17">
              <a:extLst>
                <a:ext uri="{FF2B5EF4-FFF2-40B4-BE49-F238E27FC236}">
                  <a16:creationId xmlns:a16="http://schemas.microsoft.com/office/drawing/2014/main" id="{A8513B79-1217-4F1D-B96C-A8B0A23833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131358"/>
              <a:ext cx="5421745" cy="3736186"/>
            </a:xfrm>
            <a:prstGeom prst="rect">
              <a:avLst/>
            </a:prstGeom>
          </p:spPr>
        </p:pic>
        <p:pic>
          <p:nvPicPr>
            <p:cNvPr id="9" name="Рисунок 8">
              <a:extLst>
                <a:ext uri="{FF2B5EF4-FFF2-40B4-BE49-F238E27FC236}">
                  <a16:creationId xmlns:a16="http://schemas.microsoft.com/office/drawing/2014/main" id="{65D07E62-5D05-45A6-BA97-B58B636421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0130"/>
              <a:ext cx="5447236" cy="2967728"/>
            </a:xfrm>
            <a:prstGeom prst="rect">
              <a:avLst/>
            </a:prstGeom>
          </p:spPr>
        </p:pic>
        <p:pic>
          <p:nvPicPr>
            <p:cNvPr id="14" name="Рисунок 13">
              <a:extLst>
                <a:ext uri="{FF2B5EF4-FFF2-40B4-BE49-F238E27FC236}">
                  <a16:creationId xmlns:a16="http://schemas.microsoft.com/office/drawing/2014/main" id="{2069B1D3-18E3-415F-8344-6E5AB98060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801368" y="2527884"/>
              <a:ext cx="4963007" cy="3722255"/>
            </a:xfrm>
            <a:prstGeom prst="rect">
              <a:avLst/>
            </a:prstGeom>
          </p:spPr>
        </p:pic>
        <p:pic>
          <p:nvPicPr>
            <p:cNvPr id="22" name="Рисунок 21">
              <a:extLst>
                <a:ext uri="{FF2B5EF4-FFF2-40B4-BE49-F238E27FC236}">
                  <a16:creationId xmlns:a16="http://schemas.microsoft.com/office/drawing/2014/main" id="{65E21818-3C3A-48E4-9F82-E481835057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44" y="564833"/>
              <a:ext cx="3722255" cy="1326804"/>
            </a:xfrm>
            <a:prstGeom prst="rect">
              <a:avLst/>
            </a:prstGeom>
          </p:spPr>
        </p:pic>
      </p:grpSp>
      <p:sp>
        <p:nvSpPr>
          <p:cNvPr id="8"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a:latin typeface="+mn-lt"/>
              </a:rPr>
              <a:t>Other</a:t>
            </a:r>
            <a:r>
              <a:rPr lang="it-IT" sz="2800" b="1" dirty="0">
                <a:latin typeface="+mn-lt"/>
              </a:rPr>
              <a:t> </a:t>
            </a:r>
            <a:r>
              <a:rPr lang="it-IT" sz="2800" b="1" dirty="0" err="1">
                <a:latin typeface="+mn-lt"/>
              </a:rPr>
              <a:t>interests</a:t>
            </a:r>
            <a:r>
              <a:rPr lang="it-IT" sz="2800" b="1" dirty="0">
                <a:latin typeface="+mn-lt"/>
              </a:rPr>
              <a:t> (</a:t>
            </a:r>
            <a:r>
              <a:rPr lang="it-IT" sz="2800" b="1" dirty="0" err="1">
                <a:latin typeface="+mn-lt"/>
              </a:rPr>
              <a:t>volunteer</a:t>
            </a:r>
            <a:r>
              <a:rPr lang="it-IT" sz="2800" b="1" dirty="0">
                <a:latin typeface="+mn-lt"/>
              </a:rPr>
              <a:t> work, hobbies etc.)</a:t>
            </a:r>
          </a:p>
        </p:txBody>
      </p:sp>
      <p:sp>
        <p:nvSpPr>
          <p:cNvPr id="2" name="Segnaposto contenuto 1"/>
          <p:cNvSpPr>
            <a:spLocks noGrp="1"/>
          </p:cNvSpPr>
          <p:nvPr>
            <p:ph idx="1"/>
          </p:nvPr>
        </p:nvSpPr>
        <p:spPr>
          <a:xfrm>
            <a:off x="628650" y="1253331"/>
            <a:ext cx="7886700" cy="4351338"/>
          </a:xfrm>
        </p:spPr>
        <p:txBody>
          <a:bodyPr/>
          <a:lstStyle/>
          <a:p>
            <a:pPr marL="0" indent="0">
              <a:buNone/>
            </a:pPr>
            <a:r>
              <a:rPr lang="it-IT" dirty="0"/>
              <a:t>                 project</a:t>
            </a:r>
          </a:p>
        </p:txBody>
      </p:sp>
      <p:pic>
        <p:nvPicPr>
          <p:cNvPr id="6" name="Рисунок 5">
            <a:extLst>
              <a:ext uri="{FF2B5EF4-FFF2-40B4-BE49-F238E27FC236}">
                <a16:creationId xmlns:a16="http://schemas.microsoft.com/office/drawing/2014/main" id="{608F2987-86B1-41F4-8DA6-145FA676E7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741" y="461272"/>
            <a:ext cx="1680441" cy="2175328"/>
          </a:xfrm>
          <a:prstGeom prst="rect">
            <a:avLst/>
          </a:prstGeom>
        </p:spPr>
      </p:pic>
      <p:pic>
        <p:nvPicPr>
          <p:cNvPr id="27" name="Рисунок 26">
            <a:extLst>
              <a:ext uri="{FF2B5EF4-FFF2-40B4-BE49-F238E27FC236}">
                <a16:creationId xmlns:a16="http://schemas.microsoft.com/office/drawing/2014/main" id="{7919203C-8FA5-4C5D-BA90-879BAA6470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843" y="-6796"/>
            <a:ext cx="1326804" cy="1326804"/>
          </a:xfrm>
          <a:prstGeom prst="rect">
            <a:avLst/>
          </a:prstGeom>
        </p:spPr>
      </p:pic>
    </p:spTree>
    <p:extLst>
      <p:ext uri="{BB962C8B-B14F-4D97-AF65-F5344CB8AC3E}">
        <p14:creationId xmlns:p14="http://schemas.microsoft.com/office/powerpoint/2010/main" val="330590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pic>
        <p:nvPicPr>
          <p:cNvPr id="11" name="Объект 10">
            <a:extLst>
              <a:ext uri="{FF2B5EF4-FFF2-40B4-BE49-F238E27FC236}">
                <a16:creationId xmlns:a16="http://schemas.microsoft.com/office/drawing/2014/main" id="{08094197-15B2-4A92-81C6-10AB2EEF92F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p:spPr>
      </p:pic>
      <p:sp>
        <p:nvSpPr>
          <p:cNvPr id="19"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a:latin typeface="+mn-lt"/>
              </a:rPr>
              <a:t>Presentation of a </a:t>
            </a:r>
            <a:r>
              <a:rPr lang="it-IT" sz="2800" b="1" dirty="0" err="1">
                <a:latin typeface="+mn-lt"/>
              </a:rPr>
              <a:t>project</a:t>
            </a:r>
            <a:r>
              <a:rPr lang="it-IT" sz="2800" b="1" dirty="0">
                <a:latin typeface="+mn-lt"/>
              </a:rPr>
              <a:t> </a:t>
            </a:r>
            <a:r>
              <a:rPr lang="it-IT" sz="2800" b="1" dirty="0" err="1">
                <a:latin typeface="+mn-lt"/>
              </a:rPr>
              <a:t>you</a:t>
            </a:r>
            <a:r>
              <a:rPr lang="it-IT" sz="2800" b="1" dirty="0">
                <a:latin typeface="+mn-lt"/>
              </a:rPr>
              <a:t> are </a:t>
            </a:r>
            <a:r>
              <a:rPr lang="it-IT" sz="2800" b="1" dirty="0" err="1">
                <a:latin typeface="+mn-lt"/>
              </a:rPr>
              <a:t>working</a:t>
            </a:r>
            <a:r>
              <a:rPr lang="it-IT" sz="2800" b="1" dirty="0">
                <a:latin typeface="+mn-lt"/>
              </a:rPr>
              <a:t> on	1/3</a:t>
            </a:r>
          </a:p>
        </p:txBody>
      </p:sp>
    </p:spTree>
    <p:extLst>
      <p:ext uri="{BB962C8B-B14F-4D97-AF65-F5344CB8AC3E}">
        <p14:creationId xmlns:p14="http://schemas.microsoft.com/office/powerpoint/2010/main" val="149507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a:latin typeface="+mn-lt"/>
              </a:rPr>
              <a:t>                                                                                  	2/3</a:t>
            </a:r>
          </a:p>
        </p:txBody>
      </p:sp>
      <p:sp>
        <p:nvSpPr>
          <p:cNvPr id="3" name="Segnaposto contenuto 2"/>
          <p:cNvSpPr>
            <a:spLocks noGrp="1"/>
          </p:cNvSpPr>
          <p:nvPr>
            <p:ph idx="1"/>
          </p:nvPr>
        </p:nvSpPr>
        <p:spPr>
          <a:xfrm>
            <a:off x="408731" y="355641"/>
            <a:ext cx="7886700" cy="4351338"/>
          </a:xfrm>
        </p:spPr>
        <p:txBody>
          <a:bodyPr/>
          <a:lstStyle/>
          <a:p>
            <a:pPr marL="0" indent="0">
              <a:buNone/>
            </a:pPr>
            <a:r>
              <a:rPr lang="it-IT" dirty="0"/>
              <a:t>1.1. Regional Climate Information Platform</a:t>
            </a:r>
          </a:p>
          <a:p>
            <a:r>
              <a:rPr lang="en-US" sz="1800" dirty="0"/>
              <a:t>Development and content of the regional information platform will be carried out in cooperation with suppliers and users of climate information in 2019.</a:t>
            </a:r>
          </a:p>
          <a:p>
            <a:r>
              <a:rPr lang="en-US" sz="1800" dirty="0"/>
              <a:t>The functionality of the system will allow to work with primary sources of information (data from </a:t>
            </a:r>
            <a:r>
              <a:rPr lang="en-US" sz="1800" dirty="0" err="1"/>
              <a:t>HydroMets</a:t>
            </a:r>
            <a:r>
              <a:rPr lang="en-US" sz="1800" dirty="0"/>
              <a:t>, scientists, field examples), to carry out data synthesis and distribution to farmers’ mobile devices, to use it in planning, etc. </a:t>
            </a:r>
            <a:endParaRPr lang="it-IT" sz="1800" dirty="0"/>
          </a:p>
        </p:txBody>
      </p:sp>
      <p:pic>
        <p:nvPicPr>
          <p:cNvPr id="4" name="Рисунок 3">
            <a:extLst>
              <a:ext uri="{FF2B5EF4-FFF2-40B4-BE49-F238E27FC236}">
                <a16:creationId xmlns:a16="http://schemas.microsoft.com/office/drawing/2014/main" id="{39A009F9-E0F9-4088-AE4B-F7B5F04B7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56" y="2865452"/>
            <a:ext cx="6349888" cy="3037637"/>
          </a:xfrm>
          <a:prstGeom prst="rect">
            <a:avLst/>
          </a:prstGeom>
        </p:spPr>
      </p:pic>
    </p:spTree>
    <p:extLst>
      <p:ext uri="{BB962C8B-B14F-4D97-AF65-F5344CB8AC3E}">
        <p14:creationId xmlns:p14="http://schemas.microsoft.com/office/powerpoint/2010/main" val="164516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a:latin typeface="+mn-lt"/>
              </a:rPr>
              <a:t>                                                                                         	3/3</a:t>
            </a:r>
          </a:p>
        </p:txBody>
      </p:sp>
      <p:pic>
        <p:nvPicPr>
          <p:cNvPr id="5" name="Рисунок 4">
            <a:extLst>
              <a:ext uri="{FF2B5EF4-FFF2-40B4-BE49-F238E27FC236}">
                <a16:creationId xmlns:a16="http://schemas.microsoft.com/office/drawing/2014/main" id="{C159870B-0793-49F1-89A3-D6BAB7840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3996" y="304757"/>
            <a:ext cx="1257825" cy="1257825"/>
          </a:xfrm>
          <a:prstGeom prst="rect">
            <a:avLst/>
          </a:prstGeom>
        </p:spPr>
      </p:pic>
      <p:pic>
        <p:nvPicPr>
          <p:cNvPr id="6" name="Рисунок 5">
            <a:extLst>
              <a:ext uri="{FF2B5EF4-FFF2-40B4-BE49-F238E27FC236}">
                <a16:creationId xmlns:a16="http://schemas.microsoft.com/office/drawing/2014/main" id="{DEEF3474-0B76-4909-B0AA-22494D638A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4360" y="296871"/>
            <a:ext cx="1291764" cy="1291764"/>
          </a:xfrm>
          <a:prstGeom prst="rect">
            <a:avLst/>
          </a:prstGeom>
        </p:spPr>
      </p:pic>
      <p:sp>
        <p:nvSpPr>
          <p:cNvPr id="8" name="TextBox 7">
            <a:extLst>
              <a:ext uri="{FF2B5EF4-FFF2-40B4-BE49-F238E27FC236}">
                <a16:creationId xmlns:a16="http://schemas.microsoft.com/office/drawing/2014/main" id="{9A50ED2D-D303-4366-9ADB-14EA2D018B38}"/>
              </a:ext>
            </a:extLst>
          </p:cNvPr>
          <p:cNvSpPr txBox="1"/>
          <p:nvPr/>
        </p:nvSpPr>
        <p:spPr>
          <a:xfrm>
            <a:off x="6019956" y="1557510"/>
            <a:ext cx="2485904" cy="954107"/>
          </a:xfrm>
          <a:prstGeom prst="rect">
            <a:avLst/>
          </a:prstGeom>
          <a:noFill/>
        </p:spPr>
        <p:txBody>
          <a:bodyPr wrap="square" rtlCol="0">
            <a:spAutoFit/>
          </a:bodyPr>
          <a:lstStyle/>
          <a:p>
            <a:pPr algn="ctr"/>
            <a:r>
              <a:rPr lang="ru-RU" sz="1400" dirty="0">
                <a:cs typeface="Arial" panose="020B0604020202020204" pitchFamily="34" charset="0"/>
              </a:rPr>
              <a:t>1.5 </a:t>
            </a:r>
            <a:r>
              <a:rPr lang="en-US" sz="1400" dirty="0">
                <a:cs typeface="Arial" panose="020B0604020202020204" pitchFamily="34" charset="0"/>
              </a:rPr>
              <a:t> Development of information products and dissemination of climate knowledge and solutions </a:t>
            </a:r>
            <a:endParaRPr lang="ru-RU" sz="1400" dirty="0">
              <a:cs typeface="Arial" panose="020B0604020202020204" pitchFamily="34" charset="0"/>
            </a:endParaRPr>
          </a:p>
        </p:txBody>
      </p:sp>
      <p:sp>
        <p:nvSpPr>
          <p:cNvPr id="9" name="TextBox 8">
            <a:extLst>
              <a:ext uri="{FF2B5EF4-FFF2-40B4-BE49-F238E27FC236}">
                <a16:creationId xmlns:a16="http://schemas.microsoft.com/office/drawing/2014/main" id="{08E56835-4FE5-40C6-AEA1-5A128C96F714}"/>
              </a:ext>
            </a:extLst>
          </p:cNvPr>
          <p:cNvSpPr txBox="1"/>
          <p:nvPr/>
        </p:nvSpPr>
        <p:spPr>
          <a:xfrm>
            <a:off x="3075561" y="1557510"/>
            <a:ext cx="2549362" cy="738664"/>
          </a:xfrm>
          <a:prstGeom prst="rect">
            <a:avLst/>
          </a:prstGeom>
          <a:noFill/>
        </p:spPr>
        <p:txBody>
          <a:bodyPr wrap="square" rtlCol="0">
            <a:spAutoFit/>
          </a:bodyPr>
          <a:lstStyle/>
          <a:p>
            <a:pPr algn="ctr"/>
            <a:r>
              <a:rPr lang="ru-RU" sz="1400" dirty="0">
                <a:cs typeface="Arial" panose="020B0604020202020204" pitchFamily="34" charset="0"/>
              </a:rPr>
              <a:t>1.4 </a:t>
            </a:r>
            <a:r>
              <a:rPr lang="en-US" sz="1400" dirty="0">
                <a:cs typeface="Arial" panose="020B0604020202020204" pitchFamily="34" charset="0"/>
              </a:rPr>
              <a:t>Human Resources Development  - trainings, exchange of experience, courses</a:t>
            </a:r>
            <a:endParaRPr lang="ru-RU" sz="1400" dirty="0">
              <a:cs typeface="Arial" panose="020B0604020202020204" pitchFamily="34" charset="0"/>
            </a:endParaRPr>
          </a:p>
        </p:txBody>
      </p:sp>
      <p:pic>
        <p:nvPicPr>
          <p:cNvPr id="10" name="Рисунок 9">
            <a:extLst>
              <a:ext uri="{FF2B5EF4-FFF2-40B4-BE49-F238E27FC236}">
                <a16:creationId xmlns:a16="http://schemas.microsoft.com/office/drawing/2014/main" id="{2C49BBD3-E6CC-4021-A7D3-37ADDCF541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294" y="304758"/>
            <a:ext cx="1291764" cy="1291764"/>
          </a:xfrm>
          <a:prstGeom prst="rect">
            <a:avLst/>
          </a:prstGeom>
        </p:spPr>
      </p:pic>
      <p:sp>
        <p:nvSpPr>
          <p:cNvPr id="11" name="TextBox 10">
            <a:extLst>
              <a:ext uri="{FF2B5EF4-FFF2-40B4-BE49-F238E27FC236}">
                <a16:creationId xmlns:a16="http://schemas.microsoft.com/office/drawing/2014/main" id="{F1380463-A006-4C55-B495-21402943B3C2}"/>
              </a:ext>
            </a:extLst>
          </p:cNvPr>
          <p:cNvSpPr txBox="1"/>
          <p:nvPr/>
        </p:nvSpPr>
        <p:spPr>
          <a:xfrm>
            <a:off x="27713" y="1564701"/>
            <a:ext cx="2485904" cy="954107"/>
          </a:xfrm>
          <a:prstGeom prst="rect">
            <a:avLst/>
          </a:prstGeom>
          <a:noFill/>
        </p:spPr>
        <p:txBody>
          <a:bodyPr wrap="square" rtlCol="0">
            <a:spAutoFit/>
          </a:bodyPr>
          <a:lstStyle/>
          <a:p>
            <a:pPr algn="ctr"/>
            <a:r>
              <a:rPr lang="ru-RU" sz="1400" dirty="0">
                <a:cs typeface="Arial" panose="020B0604020202020204" pitchFamily="34" charset="0"/>
              </a:rPr>
              <a:t>1.3 </a:t>
            </a:r>
            <a:r>
              <a:rPr lang="en-US" sz="1400" dirty="0">
                <a:cs typeface="Arial" panose="020B0604020202020204" pitchFamily="34" charset="0"/>
              </a:rPr>
              <a:t>Development of methodologies approaches and tools for climate change assessment</a:t>
            </a:r>
            <a:endParaRPr lang="ru-RU" sz="1400" dirty="0">
              <a:cs typeface="Arial" panose="020B0604020202020204" pitchFamily="34" charset="0"/>
            </a:endParaRPr>
          </a:p>
        </p:txBody>
      </p:sp>
      <p:graphicFrame>
        <p:nvGraphicFramePr>
          <p:cNvPr id="15" name="Google Shape;267;p30">
            <a:extLst>
              <a:ext uri="{FF2B5EF4-FFF2-40B4-BE49-F238E27FC236}">
                <a16:creationId xmlns:a16="http://schemas.microsoft.com/office/drawing/2014/main" id="{A679CF6F-FDAC-417D-B93E-E2A53A66801A}"/>
              </a:ext>
            </a:extLst>
          </p:cNvPr>
          <p:cNvGraphicFramePr/>
          <p:nvPr>
            <p:extLst>
              <p:ext uri="{D42A27DB-BD31-4B8C-83A1-F6EECF244321}">
                <p14:modId xmlns:p14="http://schemas.microsoft.com/office/powerpoint/2010/main" val="2090300701"/>
              </p:ext>
            </p:extLst>
          </p:nvPr>
        </p:nvGraphicFramePr>
        <p:xfrm>
          <a:off x="169859" y="2881765"/>
          <a:ext cx="4270030" cy="3657609"/>
        </p:xfrm>
        <a:graphic>
          <a:graphicData uri="http://schemas.openxmlformats.org/drawingml/2006/table">
            <a:tbl>
              <a:tblPr firstRow="1" bandRow="1">
                <a:noFill/>
              </a:tblPr>
              <a:tblGrid>
                <a:gridCol w="4270030">
                  <a:extLst>
                    <a:ext uri="{9D8B030D-6E8A-4147-A177-3AD203B41FA5}">
                      <a16:colId xmlns:a16="http://schemas.microsoft.com/office/drawing/2014/main" val="20000"/>
                    </a:ext>
                  </a:extLst>
                </a:gridCol>
              </a:tblGrid>
              <a:tr h="3657609">
                <a:tc>
                  <a:txBody>
                    <a:bodyPr/>
                    <a:lstStyle/>
                    <a:p>
                      <a:pPr marL="0" lvl="0" indent="0" algn="l" rtl="0">
                        <a:lnSpc>
                          <a:spcPct val="100000"/>
                        </a:lnSpc>
                        <a:spcBef>
                          <a:spcPts val="0"/>
                        </a:spcBef>
                        <a:spcAft>
                          <a:spcPts val="0"/>
                        </a:spcAft>
                        <a:buSzPts val="1400"/>
                        <a:buNone/>
                      </a:pPr>
                      <a:r>
                        <a:rPr lang="en-US" sz="1800" kern="1200" dirty="0">
                          <a:solidFill>
                            <a:schemeClr val="tx1"/>
                          </a:solidFill>
                          <a:effectLst/>
                          <a:latin typeface="+mn-lt"/>
                          <a:ea typeface="+mn-ea"/>
                          <a:cs typeface="+mn-cs"/>
                        </a:rPr>
                        <a:t>Study on climate change projections, hydrological impacts and associated risks for agriculture in pilot river areas (in cooperation with PIK)</a:t>
                      </a:r>
                      <a:r>
                        <a:rPr lang="ru-RU" sz="1800" b="0" dirty="0">
                          <a:solidFill>
                            <a:schemeClr val="dk1"/>
                          </a:solidFill>
                          <a:latin typeface="Calibri"/>
                          <a:ea typeface="Calibri"/>
                          <a:cs typeface="Calibri"/>
                          <a:sym typeface="Calibri"/>
                        </a:rPr>
                        <a:t>:</a:t>
                      </a:r>
                      <a:r>
                        <a:rPr lang="ru-RU" sz="1800" b="0" dirty="0"/>
                        <a:t> </a:t>
                      </a:r>
                    </a:p>
                    <a:p>
                      <a:pPr marL="342900" lvl="0" indent="-342900" algn="l" rtl="0">
                        <a:lnSpc>
                          <a:spcPct val="100000"/>
                        </a:lnSpc>
                        <a:spcBef>
                          <a:spcPts val="0"/>
                        </a:spcBef>
                        <a:spcAft>
                          <a:spcPts val="0"/>
                        </a:spcAft>
                        <a:buSzPts val="1400"/>
                        <a:buFont typeface="Arial" panose="020B0604020202020204" pitchFamily="34" charset="0"/>
                        <a:buChar char="•"/>
                      </a:pPr>
                      <a:r>
                        <a:rPr lang="en-US" sz="1800" kern="1200" dirty="0">
                          <a:solidFill>
                            <a:schemeClr val="tx1"/>
                          </a:solidFill>
                          <a:effectLst/>
                          <a:latin typeface="+mn-lt"/>
                          <a:ea typeface="+mn-ea"/>
                          <a:cs typeface="+mn-cs"/>
                        </a:rPr>
                        <a:t>Kazakhstan: Bukhtarma</a:t>
                      </a:r>
                      <a:r>
                        <a:rPr lang="ru-RU" sz="1800" b="0" dirty="0">
                          <a:solidFill>
                            <a:schemeClr val="dk1"/>
                          </a:solidFill>
                          <a:latin typeface="Calibri"/>
                          <a:ea typeface="Calibri"/>
                          <a:cs typeface="Calibri"/>
                          <a:sym typeface="Calibri"/>
                        </a:rPr>
                        <a:t>, </a:t>
                      </a:r>
                      <a:r>
                        <a:rPr lang="en-US" sz="1800" kern="1200" dirty="0">
                          <a:solidFill>
                            <a:schemeClr val="tx1"/>
                          </a:solidFill>
                          <a:effectLst/>
                          <a:latin typeface="+mn-lt"/>
                          <a:ea typeface="+mn-ea"/>
                          <a:cs typeface="+mn-cs"/>
                        </a:rPr>
                        <a:t>Yessil and Zhabay</a:t>
                      </a:r>
                      <a:r>
                        <a:rPr lang="en-US" sz="1800" b="0" dirty="0">
                          <a:solidFill>
                            <a:schemeClr val="dk1"/>
                          </a:solidFill>
                          <a:latin typeface="Calibri"/>
                          <a:ea typeface="Calibri"/>
                          <a:cs typeface="Calibri"/>
                          <a:sym typeface="Calibri"/>
                        </a:rPr>
                        <a:t>; </a:t>
                      </a:r>
                      <a:endParaRPr lang="ru-RU" sz="1800" b="0" dirty="0"/>
                    </a:p>
                    <a:p>
                      <a:pPr marL="342900" lvl="0" indent="-342900" algn="l" rtl="0">
                        <a:lnSpc>
                          <a:spcPct val="100000"/>
                        </a:lnSpc>
                        <a:spcBef>
                          <a:spcPts val="0"/>
                        </a:spcBef>
                        <a:spcAft>
                          <a:spcPts val="0"/>
                        </a:spcAft>
                        <a:buSzPts val="1400"/>
                        <a:buFont typeface="Arial" panose="020B0604020202020204" pitchFamily="34" charset="0"/>
                        <a:buChar char="•"/>
                      </a:pPr>
                      <a:r>
                        <a:rPr lang="en-US" sz="1800" kern="1200" dirty="0">
                          <a:solidFill>
                            <a:schemeClr val="tx1"/>
                          </a:solidFill>
                          <a:effectLst/>
                          <a:latin typeface="+mn-lt"/>
                          <a:ea typeface="+mn-ea"/>
                          <a:cs typeface="+mn-cs"/>
                        </a:rPr>
                        <a:t>Kyrgyzstan: Aspara and Isfara</a:t>
                      </a:r>
                      <a:r>
                        <a:rPr lang="en-US" sz="1800" b="0" i="0" u="none" strike="noStrike" cap="none" dirty="0">
                          <a:solidFill>
                            <a:schemeClr val="dk1"/>
                          </a:solidFill>
                          <a:effectLst/>
                          <a:latin typeface="Calibri"/>
                          <a:ea typeface="Calibri"/>
                          <a:cs typeface="Calibri"/>
                          <a:sym typeface="Calibri"/>
                        </a:rPr>
                        <a:t>;</a:t>
                      </a:r>
                      <a:endParaRPr lang="ru-RU" sz="1800" b="0" dirty="0">
                        <a:solidFill>
                          <a:schemeClr val="dk1"/>
                        </a:solidFill>
                        <a:latin typeface="Calibri"/>
                        <a:ea typeface="Calibri"/>
                        <a:cs typeface="Calibri"/>
                        <a:sym typeface="Calibri"/>
                      </a:endParaRPr>
                    </a:p>
                    <a:p>
                      <a:pPr marL="342900" lvl="0" indent="-342900" algn="l" rtl="0">
                        <a:lnSpc>
                          <a:spcPct val="100000"/>
                        </a:lnSpc>
                        <a:spcBef>
                          <a:spcPts val="0"/>
                        </a:spcBef>
                        <a:spcAft>
                          <a:spcPts val="0"/>
                        </a:spcAft>
                        <a:buSzPts val="1400"/>
                        <a:buFont typeface="Arial" panose="020B0604020202020204" pitchFamily="34" charset="0"/>
                        <a:buChar char="•"/>
                      </a:pPr>
                      <a:r>
                        <a:rPr lang="en-US" sz="1800" kern="1200" dirty="0">
                          <a:solidFill>
                            <a:schemeClr val="tx1"/>
                          </a:solidFill>
                          <a:effectLst/>
                          <a:latin typeface="+mn-lt"/>
                          <a:ea typeface="+mn-ea"/>
                          <a:cs typeface="+mn-cs"/>
                        </a:rPr>
                        <a:t>Tajikistan: Kafirnigan</a:t>
                      </a:r>
                      <a:r>
                        <a:rPr lang="en-US" sz="1800" b="0" dirty="0">
                          <a:solidFill>
                            <a:schemeClr val="dk1"/>
                          </a:solidFill>
                          <a:latin typeface="Calibri"/>
                          <a:ea typeface="Calibri"/>
                          <a:cs typeface="Calibri"/>
                          <a:sym typeface="Calibri"/>
                        </a:rPr>
                        <a:t>;</a:t>
                      </a:r>
                      <a:endParaRPr lang="ru-RU" sz="1800" b="0" dirty="0"/>
                    </a:p>
                    <a:p>
                      <a:pPr marL="342900" lvl="0" indent="-342900" algn="l" rtl="0">
                        <a:lnSpc>
                          <a:spcPct val="100000"/>
                        </a:lnSpc>
                        <a:spcBef>
                          <a:spcPts val="0"/>
                        </a:spcBef>
                        <a:spcAft>
                          <a:spcPts val="0"/>
                        </a:spcAft>
                        <a:buSzPts val="1400"/>
                        <a:buFont typeface="Arial" panose="020B0604020202020204" pitchFamily="34" charset="0"/>
                        <a:buChar char="•"/>
                      </a:pPr>
                      <a:r>
                        <a:rPr lang="en-US" sz="1800" kern="1200" dirty="0">
                          <a:solidFill>
                            <a:schemeClr val="tx1"/>
                          </a:solidFill>
                          <a:effectLst/>
                          <a:latin typeface="+mn-lt"/>
                          <a:ea typeface="+mn-ea"/>
                          <a:cs typeface="+mn-cs"/>
                        </a:rPr>
                        <a:t>Turkmenistan: Murghab</a:t>
                      </a:r>
                      <a:r>
                        <a:rPr lang="en-US" sz="1800" b="0" dirty="0">
                          <a:solidFill>
                            <a:schemeClr val="dk1"/>
                          </a:solidFill>
                          <a:latin typeface="Calibri"/>
                          <a:ea typeface="Calibri"/>
                          <a:cs typeface="Calibri"/>
                          <a:sym typeface="Calibri"/>
                        </a:rPr>
                        <a:t>;</a:t>
                      </a:r>
                      <a:endParaRPr lang="ru-RU" sz="1800" b="0" dirty="0"/>
                    </a:p>
                    <a:p>
                      <a:pPr marL="342900" lvl="0" indent="-342900" algn="l" rtl="0">
                        <a:lnSpc>
                          <a:spcPct val="100000"/>
                        </a:lnSpc>
                        <a:spcBef>
                          <a:spcPts val="0"/>
                        </a:spcBef>
                        <a:spcAft>
                          <a:spcPts val="0"/>
                        </a:spcAft>
                        <a:buSzPts val="1400"/>
                        <a:buFont typeface="Arial" panose="020B0604020202020204" pitchFamily="34" charset="0"/>
                        <a:buChar char="•"/>
                      </a:pPr>
                      <a:r>
                        <a:rPr lang="en-US" sz="1800" kern="1200" dirty="0">
                          <a:solidFill>
                            <a:schemeClr val="tx1"/>
                          </a:solidFill>
                          <a:effectLst/>
                          <a:latin typeface="+mn-lt"/>
                          <a:ea typeface="+mn-ea"/>
                          <a:cs typeface="+mn-cs"/>
                        </a:rPr>
                        <a:t>Uzbekistan: Zeravshan</a:t>
                      </a:r>
                      <a:r>
                        <a:rPr lang="en-US" sz="1800" b="0" dirty="0">
                          <a:solidFill>
                            <a:schemeClr val="dk1"/>
                          </a:solidFill>
                          <a:latin typeface="Calibri"/>
                          <a:ea typeface="Calibri"/>
                          <a:cs typeface="Calibri"/>
                          <a:sym typeface="Calibri"/>
                        </a:rPr>
                        <a:t>;</a:t>
                      </a:r>
                      <a:endParaRPr lang="ru-RU" sz="18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panose="020B0604020202020204" pitchFamily="34" charset="0"/>
                        <a:buNone/>
                      </a:pPr>
                      <a:endParaRPr lang="ru-RU" sz="18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panose="020B0604020202020204" pitchFamily="34" charset="0"/>
                        <a:buNone/>
                      </a:pPr>
                      <a:endParaRPr lang="ru-RU" sz="1800" b="0" dirty="0">
                        <a:solidFill>
                          <a:schemeClr val="dk1"/>
                        </a:solidFill>
                        <a:latin typeface="Calibri"/>
                        <a:ea typeface="Calibri"/>
                        <a:cs typeface="Calibri"/>
                        <a:sym typeface="Calibri"/>
                      </a:endParaRPr>
                    </a:p>
                  </a:txBody>
                  <a:tcPr marL="91450" marR="91450" marT="45725" marB="45725">
                    <a:noFill/>
                  </a:tcPr>
                </a:tc>
                <a:extLst>
                  <a:ext uri="{0D108BD9-81ED-4DB2-BD59-A6C34878D82A}">
                    <a16:rowId xmlns:a16="http://schemas.microsoft.com/office/drawing/2014/main" val="10000"/>
                  </a:ext>
                </a:extLst>
              </a:tr>
            </a:tbl>
          </a:graphicData>
        </a:graphic>
      </p:graphicFrame>
      <p:graphicFrame>
        <p:nvGraphicFramePr>
          <p:cNvPr id="16" name="Google Shape;267;p30">
            <a:extLst>
              <a:ext uri="{FF2B5EF4-FFF2-40B4-BE49-F238E27FC236}">
                <a16:creationId xmlns:a16="http://schemas.microsoft.com/office/drawing/2014/main" id="{8BD3A19C-D75F-435C-B5E7-1E7D54905D3D}"/>
              </a:ext>
            </a:extLst>
          </p:cNvPr>
          <p:cNvGraphicFramePr/>
          <p:nvPr>
            <p:extLst>
              <p:ext uri="{D42A27DB-BD31-4B8C-83A1-F6EECF244321}">
                <p14:modId xmlns:p14="http://schemas.microsoft.com/office/powerpoint/2010/main" val="97470652"/>
              </p:ext>
            </p:extLst>
          </p:nvPr>
        </p:nvGraphicFramePr>
        <p:xfrm>
          <a:off x="4746356" y="2881766"/>
          <a:ext cx="4326083" cy="3657610"/>
        </p:xfrm>
        <a:graphic>
          <a:graphicData uri="http://schemas.openxmlformats.org/drawingml/2006/table">
            <a:tbl>
              <a:tblPr firstRow="1" bandRow="1">
                <a:noFill/>
              </a:tblPr>
              <a:tblGrid>
                <a:gridCol w="4326083">
                  <a:extLst>
                    <a:ext uri="{9D8B030D-6E8A-4147-A177-3AD203B41FA5}">
                      <a16:colId xmlns:a16="http://schemas.microsoft.com/office/drawing/2014/main" val="20000"/>
                    </a:ext>
                  </a:extLst>
                </a:gridCol>
              </a:tblGrid>
              <a:tr h="3383290">
                <a:tc>
                  <a:txBody>
                    <a:bodyPr/>
                    <a:lstStyle/>
                    <a:p>
                      <a:pPr marL="285750" marR="0" lvl="0" indent="-2857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sz="1800" b="0" dirty="0">
                          <a:solidFill>
                            <a:schemeClr val="tx1"/>
                          </a:solidFill>
                        </a:rPr>
                        <a:t>4 Technical trainings on hydrological forecasts with the use of MODSNOW (in collaboration with </a:t>
                      </a:r>
                      <a:r>
                        <a:rPr lang="ru-RU" dirty="0">
                          <a:solidFill>
                            <a:schemeClr val="tx1"/>
                          </a:solidFill>
                        </a:rPr>
                        <a:t>GFZ </a:t>
                      </a:r>
                      <a:r>
                        <a:rPr lang="ru-RU" dirty="0" err="1">
                          <a:solidFill>
                            <a:schemeClr val="tx1"/>
                          </a:solidFill>
                        </a:rPr>
                        <a:t>Potsdam</a:t>
                      </a:r>
                      <a:r>
                        <a:rPr lang="ru-RU" dirty="0">
                          <a:solidFill>
                            <a:schemeClr val="tx1"/>
                          </a:solidFill>
                        </a:rPr>
                        <a:t> </a:t>
                      </a:r>
                      <a:r>
                        <a:rPr lang="en-US" dirty="0">
                          <a:solidFill>
                            <a:schemeClr val="tx1"/>
                          </a:solidFill>
                        </a:rPr>
                        <a:t>under the </a:t>
                      </a:r>
                      <a:r>
                        <a:rPr lang="ru-RU" dirty="0" err="1">
                          <a:solidFill>
                            <a:schemeClr val="tx1"/>
                          </a:solidFill>
                        </a:rPr>
                        <a:t>CAWa</a:t>
                      </a:r>
                      <a:r>
                        <a:rPr lang="en-US" dirty="0">
                          <a:solidFill>
                            <a:schemeClr val="tx1"/>
                          </a:solidFill>
                        </a:rPr>
                        <a:t> Project</a:t>
                      </a:r>
                      <a:r>
                        <a:rPr lang="en-US" sz="1800" b="0" dirty="0">
                          <a:solidFill>
                            <a:schemeClr val="tx1"/>
                          </a:solidFill>
                        </a:rPr>
                        <a:t>);</a:t>
                      </a:r>
                      <a:endParaRPr lang="en-US" sz="1800" b="0" dirty="0">
                        <a:solidFill>
                          <a:schemeClr val="dk1"/>
                        </a:solidFill>
                      </a:endParaRPr>
                    </a:p>
                    <a:p>
                      <a:pPr marL="285750" marR="0" lvl="0" indent="-2857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ru-RU" sz="1800" b="0" dirty="0">
                          <a:solidFill>
                            <a:schemeClr val="dk1"/>
                          </a:solidFill>
                        </a:rPr>
                        <a:t>2 </a:t>
                      </a:r>
                      <a:r>
                        <a:rPr lang="en-US" sz="1800" b="0" kern="1200" dirty="0">
                          <a:solidFill>
                            <a:schemeClr val="tx1"/>
                          </a:solidFill>
                          <a:effectLst/>
                          <a:latin typeface="+mn-lt"/>
                          <a:ea typeface="+mn-ea"/>
                          <a:cs typeface="+mn-cs"/>
                        </a:rPr>
                        <a:t>R</a:t>
                      </a:r>
                      <a:r>
                        <a:rPr lang="en-US" sz="1800" kern="1200" dirty="0">
                          <a:solidFill>
                            <a:schemeClr val="tx1"/>
                          </a:solidFill>
                          <a:effectLst/>
                          <a:latin typeface="+mn-lt"/>
                          <a:ea typeface="+mn-ea"/>
                          <a:cs typeface="+mn-cs"/>
                        </a:rPr>
                        <a:t>egional trainings on climate and hydrological modeling</a:t>
                      </a:r>
                      <a:r>
                        <a:rPr lang="en-US" sz="1800" b="0" dirty="0">
                          <a:solidFill>
                            <a:schemeClr val="dk1"/>
                          </a:solidFill>
                        </a:rPr>
                        <a:t>;</a:t>
                      </a:r>
                      <a:endParaRPr lang="en-US" sz="1800" b="1" dirty="0">
                        <a:solidFill>
                          <a:schemeClr val="lt1"/>
                        </a:solidFill>
                      </a:endParaRPr>
                    </a:p>
                    <a:p>
                      <a:pPr marL="285750" marR="0" lvl="0" indent="-2857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sz="1800" b="0" dirty="0">
                          <a:solidFill>
                            <a:schemeClr val="dk1"/>
                          </a:solidFill>
                        </a:rPr>
                        <a:t>A total of </a:t>
                      </a:r>
                      <a:r>
                        <a:rPr lang="ru-RU" sz="1800" b="0" dirty="0">
                          <a:solidFill>
                            <a:schemeClr val="dk1"/>
                          </a:solidFill>
                        </a:rPr>
                        <a:t>122 </a:t>
                      </a:r>
                      <a:r>
                        <a:rPr lang="en-US" sz="1800" b="0" dirty="0">
                          <a:solidFill>
                            <a:schemeClr val="dk1"/>
                          </a:solidFill>
                        </a:rPr>
                        <a:t>specialists were trained;</a:t>
                      </a:r>
                      <a:endParaRPr lang="en-US" sz="1800" b="0" i="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sz="1800" b="0" i="0" kern="1200" dirty="0">
                          <a:solidFill>
                            <a:schemeClr val="tx1"/>
                          </a:solidFill>
                          <a:effectLst/>
                          <a:latin typeface="+mn-lt"/>
                          <a:ea typeface="+mn-ea"/>
                          <a:cs typeface="+mn-cs"/>
                        </a:rPr>
                        <a:t>Student research competition</a:t>
                      </a:r>
                      <a:r>
                        <a:rPr lang="en-US" sz="1800" kern="1200" dirty="0">
                          <a:solidFill>
                            <a:schemeClr val="tx1"/>
                          </a:solidFill>
                          <a:effectLst/>
                          <a:latin typeface="+mn-lt"/>
                          <a:ea typeface="+mn-ea"/>
                          <a:cs typeface="+mn-cs"/>
                        </a:rPr>
                        <a:t>, work with Universities of CA region on curriculum update and summer educational programs</a:t>
                      </a:r>
                      <a:r>
                        <a:rPr lang="en-US" sz="1800" b="0" dirty="0">
                          <a:solidFill>
                            <a:schemeClr val="dk1"/>
                          </a:solidFill>
                        </a:rPr>
                        <a:t>;</a:t>
                      </a:r>
                      <a:r>
                        <a:rPr lang="ru-RU" sz="1800" b="0" dirty="0">
                          <a:solidFill>
                            <a:schemeClr val="dk1"/>
                          </a:solidFill>
                        </a:rPr>
                        <a:t> </a:t>
                      </a:r>
                    </a:p>
                    <a:p>
                      <a:pPr marL="0" lvl="0" indent="0" algn="l" rtl="0">
                        <a:lnSpc>
                          <a:spcPct val="100000"/>
                        </a:lnSpc>
                        <a:spcBef>
                          <a:spcPts val="0"/>
                        </a:spcBef>
                        <a:spcAft>
                          <a:spcPts val="0"/>
                        </a:spcAft>
                        <a:buSzPts val="1400"/>
                        <a:buNone/>
                      </a:pPr>
                      <a:endParaRPr lang="ru-RU" sz="18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800" b="0" dirty="0">
                        <a:solidFill>
                          <a:schemeClr val="dk1"/>
                        </a:solidFill>
                        <a:latin typeface="Calibri"/>
                        <a:ea typeface="Calibri"/>
                        <a:cs typeface="Calibri"/>
                        <a:sym typeface="Calibri"/>
                      </a:endParaRPr>
                    </a:p>
                  </a:txBody>
                  <a:tcPr marL="91450" marR="91450" marT="45725" marB="45725">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0791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a:t>Thank for your attention!</a:t>
            </a:r>
          </a:p>
        </p:txBody>
      </p:sp>
      <p:sp>
        <p:nvSpPr>
          <p:cNvPr id="3" name="Sottotitolo 2"/>
          <p:cNvSpPr>
            <a:spLocks noGrp="1"/>
          </p:cNvSpPr>
          <p:nvPr>
            <p:ph type="subTitle" idx="1"/>
          </p:nvPr>
        </p:nvSpPr>
        <p:spPr/>
        <p:txBody>
          <a:bodyPr/>
          <a:lstStyle/>
          <a:p>
            <a:r>
              <a:rPr lang="en-US" dirty="0">
                <a:hlinkClick r:id="rId2"/>
              </a:rPr>
              <a:t>www.ca-climate.org</a:t>
            </a:r>
            <a:endParaRPr lang="it-IT" dirty="0"/>
          </a:p>
        </p:txBody>
      </p:sp>
    </p:spTree>
    <p:extLst>
      <p:ext uri="{BB962C8B-B14F-4D97-AF65-F5344CB8AC3E}">
        <p14:creationId xmlns:p14="http://schemas.microsoft.com/office/powerpoint/2010/main" val="100286162"/>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spAutoFit/>
      </a:bodyPr>
      <a:lstStyle>
        <a:defPPr algn="ctr">
          <a:lnSpc>
            <a:spcPct val="100000"/>
          </a:lnSpc>
          <a:defRPr sz="2800" b="1" dirty="0" err="1" smtClean="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2290</TotalTime>
  <Words>610</Words>
  <Application>Microsoft Office PowerPoint</Application>
  <PresentationFormat>Экран (4:3)</PresentationFormat>
  <Paragraphs>54</Paragraphs>
  <Slides>7</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Calibri</vt:lpstr>
      <vt:lpstr>Calibri Light</vt:lpstr>
      <vt:lpstr>Tema di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 in the Alps</dc:title>
  <dc:creator>Bassignana Mauro</dc:creator>
  <cp:lastModifiedBy>Алексей</cp:lastModifiedBy>
  <cp:revision>102</cp:revision>
  <dcterms:created xsi:type="dcterms:W3CDTF">2014-07-05T09:11:12Z</dcterms:created>
  <dcterms:modified xsi:type="dcterms:W3CDTF">2019-06-21T09:46:17Z</dcterms:modified>
</cp:coreProperties>
</file>