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8" r:id="rId2"/>
    <p:sldId id="279" r:id="rId3"/>
    <p:sldId id="296" r:id="rId4"/>
    <p:sldId id="288" r:id="rId5"/>
    <p:sldId id="289" r:id="rId6"/>
    <p:sldId id="299" r:id="rId7"/>
    <p:sldId id="302" r:id="rId8"/>
    <p:sldId id="305" r:id="rId9"/>
    <p:sldId id="306" r:id="rId10"/>
    <p:sldId id="290" r:id="rId11"/>
    <p:sldId id="307" r:id="rId12"/>
    <p:sldId id="304" r:id="rId13"/>
    <p:sldId id="291" r:id="rId14"/>
    <p:sldId id="293" r:id="rId15"/>
    <p:sldId id="292"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88"/>
    <a:srgbClr val="E3FF83"/>
    <a:srgbClr val="006600"/>
    <a:srgbClr val="00CC00"/>
    <a:srgbClr val="FF6600"/>
    <a:srgbClr val="FF66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72" d="100"/>
          <a:sy n="72" d="100"/>
        </p:scale>
        <p:origin x="480" y="54"/>
      </p:cViewPr>
      <p:guideLst>
        <p:guide orient="horz" pos="2727"/>
        <p:guide pos="2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0A46D-7C23-A74C-A927-950A7F23F9EF}" type="datetimeFigureOut">
              <a:rPr lang="it-IT" smtClean="0"/>
              <a:t>04/07/2019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AC88D-BAEE-204A-9505-52122518187D}" type="slidenum">
              <a:rPr lang="it-IT" smtClean="0"/>
              <a:t>‹#›</a:t>
            </a:fld>
            <a:endParaRPr lang="it-IT"/>
          </a:p>
        </p:txBody>
      </p:sp>
    </p:spTree>
    <p:extLst>
      <p:ext uri="{BB962C8B-B14F-4D97-AF65-F5344CB8AC3E}">
        <p14:creationId xmlns:p14="http://schemas.microsoft.com/office/powerpoint/2010/main" val="1240200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Thanks to the TCF support within the Regional Travel Fund Program from 2014 to 2018, over 312 delegates from Tajikistan and Kyrgyzstan were provided with unique learning opportunities to gain and share the best practices and knowledge through participation at 53 global/international and 13 regional events/study tours/peer-to-peer learning exchanges. </a:t>
            </a:r>
            <a:endParaRPr lang="ru-RU" dirty="0"/>
          </a:p>
        </p:txBody>
      </p:sp>
      <p:sp>
        <p:nvSpPr>
          <p:cNvPr id="4" name="Номер слайда 3"/>
          <p:cNvSpPr>
            <a:spLocks noGrp="1"/>
          </p:cNvSpPr>
          <p:nvPr>
            <p:ph type="sldNum" sz="quarter" idx="10"/>
          </p:nvPr>
        </p:nvSpPr>
        <p:spPr/>
        <p:txBody>
          <a:bodyPr/>
          <a:lstStyle/>
          <a:p>
            <a:fld id="{131AC88D-BAEE-204A-9505-52122518187D}" type="slidenum">
              <a:rPr lang="it-IT" smtClean="0"/>
              <a:t>10</a:t>
            </a:fld>
            <a:endParaRPr lang="it-IT"/>
          </a:p>
        </p:txBody>
      </p:sp>
    </p:spTree>
    <p:extLst>
      <p:ext uri="{BB962C8B-B14F-4D97-AF65-F5344CB8AC3E}">
        <p14:creationId xmlns:p14="http://schemas.microsoft.com/office/powerpoint/2010/main" val="369420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04/07/2019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49709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04/07/2019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4276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04/07/2019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97088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04/07/2019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73110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DE7BF72-1CFC-4EE4-AD29-9ECF34C8F35B}" type="datetimeFigureOut">
              <a:rPr lang="it-IT" smtClean="0"/>
              <a:t>04/07/2019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32018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DE7BF72-1CFC-4EE4-AD29-9ECF34C8F35B}" type="datetimeFigureOut">
              <a:rPr lang="it-IT" smtClean="0"/>
              <a:t>04/07/2019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14518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DE7BF72-1CFC-4EE4-AD29-9ECF34C8F35B}" type="datetimeFigureOut">
              <a:rPr lang="it-IT" smtClean="0"/>
              <a:t>04/07/2019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40114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3DE7BF72-1CFC-4EE4-AD29-9ECF34C8F35B}" type="datetimeFigureOut">
              <a:rPr lang="it-IT" smtClean="0"/>
              <a:t>04/07/2019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016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7BF72-1CFC-4EE4-AD29-9ECF34C8F35B}" type="datetimeFigureOut">
              <a:rPr lang="it-IT" smtClean="0"/>
              <a:t>04/07/2019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07548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04/07/2019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22725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04/07/2019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734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88">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7BF72-1CFC-4EE4-AD29-9ECF34C8F35B}" type="datetimeFigureOut">
              <a:rPr lang="it-IT" smtClean="0"/>
              <a:t>04/07/2019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D428-8962-4FC5-ACFE-B2FD27EF9F56}" type="slidenum">
              <a:rPr lang="it-IT" smtClean="0"/>
              <a:t>‹#›</a:t>
            </a:fld>
            <a:endParaRPr lang="it-IT"/>
          </a:p>
        </p:txBody>
      </p:sp>
    </p:spTree>
    <p:extLst>
      <p:ext uri="{BB962C8B-B14F-4D97-AF65-F5344CB8AC3E}">
        <p14:creationId xmlns:p14="http://schemas.microsoft.com/office/powerpoint/2010/main" val="18810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naraal@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gif"/><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gif"/><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satoyama-initiative.org/traditional-knowledge-for-climate-resilience-collaborative-strategies-to-mitigate-vulnerability-and-enhance-adaptation-of-pastoralism-to-climate-change/?fbclid=IwAR0Z4H7kt3xv1xjsKWB8G8mYIbVx2RbmxcUPYqbsYBbB-_o_oSW-HxRLRp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106017" y="538994"/>
            <a:ext cx="9037982" cy="1877437"/>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3200" b="1" dirty="0" smtClean="0">
                <a:latin typeface="+mn-lt"/>
              </a:rPr>
              <a:t>Personal </a:t>
            </a:r>
            <a:r>
              <a:rPr lang="it-IT" sz="3200" b="1" dirty="0" err="1" smtClean="0">
                <a:latin typeface="+mn-lt"/>
              </a:rPr>
              <a:t>presentation</a:t>
            </a:r>
            <a:endParaRPr lang="it-IT" sz="3200" b="1" dirty="0" smtClean="0">
              <a:latin typeface="+mn-lt"/>
            </a:endParaRPr>
          </a:p>
          <a:p>
            <a:pPr algn="ctr">
              <a:lnSpc>
                <a:spcPct val="100000"/>
              </a:lnSpc>
            </a:pPr>
            <a:r>
              <a:rPr lang="it-IT" sz="2400" b="1" dirty="0" smtClean="0">
                <a:latin typeface="+mn-lt"/>
              </a:rPr>
              <a:t>Anara Alymkulova</a:t>
            </a:r>
            <a:endParaRPr lang="it-IT" sz="2000" b="1" dirty="0" smtClean="0">
              <a:latin typeface="+mn-lt"/>
            </a:endParaRPr>
          </a:p>
          <a:p>
            <a:pPr algn="ctr">
              <a:lnSpc>
                <a:spcPct val="100000"/>
              </a:lnSpc>
            </a:pPr>
            <a:r>
              <a:rPr lang="it-IT" sz="2000" dirty="0" smtClean="0">
                <a:latin typeface="+mn-lt"/>
              </a:rPr>
              <a:t>Affiliation: «Institute for Sustainable Development Strategy» Public Fund </a:t>
            </a:r>
          </a:p>
          <a:p>
            <a:pPr algn="ctr">
              <a:lnSpc>
                <a:spcPct val="100000"/>
              </a:lnSpc>
            </a:pPr>
            <a:r>
              <a:rPr lang="it-IT" sz="2000" dirty="0" smtClean="0">
                <a:latin typeface="+mn-lt"/>
              </a:rPr>
              <a:t>Kyrgyz Republic </a:t>
            </a:r>
            <a:endParaRPr lang="it-IT" sz="2000" dirty="0">
              <a:latin typeface="+mn-lt"/>
            </a:endParaRPr>
          </a:p>
          <a:p>
            <a:pPr algn="ctr">
              <a:lnSpc>
                <a:spcPct val="100000"/>
              </a:lnSpc>
            </a:pPr>
            <a:r>
              <a:rPr lang="it-IT" sz="2000" dirty="0" smtClean="0">
                <a:latin typeface="+mn-lt"/>
              </a:rPr>
              <a:t>E-mail: </a:t>
            </a:r>
            <a:r>
              <a:rPr lang="it-IT" sz="2000" dirty="0" smtClean="0">
                <a:latin typeface="+mn-lt"/>
                <a:hlinkClick r:id="rId2"/>
              </a:rPr>
              <a:t>anaraal@gmail.com</a:t>
            </a:r>
            <a:r>
              <a:rPr lang="it-IT" sz="2000" dirty="0" smtClean="0">
                <a:latin typeface="+mn-lt"/>
              </a:rPr>
              <a:t> </a:t>
            </a:r>
            <a:endParaRPr lang="it-IT" sz="2800" dirty="0">
              <a:latin typeface="+mn-lt"/>
            </a:endParaRPr>
          </a:p>
        </p:txBody>
      </p:sp>
      <p:sp>
        <p:nvSpPr>
          <p:cNvPr id="2" name="CasellaDiTesto 1"/>
          <p:cNvSpPr txBox="1"/>
          <p:nvPr/>
        </p:nvSpPr>
        <p:spPr>
          <a:xfrm>
            <a:off x="1" y="5529976"/>
            <a:ext cx="9143998" cy="1015663"/>
          </a:xfrm>
          <a:prstGeom prst="rect">
            <a:avLst/>
          </a:prstGeom>
          <a:noFill/>
        </p:spPr>
        <p:txBody>
          <a:bodyPr wrap="square" rtlCol="0">
            <a:spAutoFit/>
          </a:bodyPr>
          <a:lstStyle/>
          <a:p>
            <a:pPr algn="ctr"/>
            <a:r>
              <a:rPr lang="it-IT" dirty="0" smtClean="0"/>
              <a:t> </a:t>
            </a:r>
            <a:r>
              <a:rPr lang="it-IT" sz="2400" b="1" dirty="0"/>
              <a:t>IPROMO</a:t>
            </a:r>
            <a:r>
              <a:rPr lang="it-IT" b="1" dirty="0"/>
              <a:t> </a:t>
            </a:r>
            <a:endParaRPr lang="it-IT" dirty="0"/>
          </a:p>
          <a:p>
            <a:pPr algn="ctr"/>
            <a:r>
              <a:rPr lang="en-US" b="1" dirty="0"/>
              <a:t> </a:t>
            </a:r>
            <a:r>
              <a:rPr lang="en-US" b="1" i="1" dirty="0"/>
              <a:t>Landscape approach for enhancing mountain resilience</a:t>
            </a:r>
          </a:p>
          <a:p>
            <a:pPr algn="ctr"/>
            <a:r>
              <a:rPr lang="en-US" b="1" dirty="0" err="1" smtClean="0"/>
              <a:t>Pieve</a:t>
            </a:r>
            <a:r>
              <a:rPr lang="en-US" b="1" dirty="0" smtClean="0"/>
              <a:t> </a:t>
            </a:r>
            <a:r>
              <a:rPr lang="en-US" b="1" dirty="0" err="1"/>
              <a:t>Tesino</a:t>
            </a:r>
            <a:r>
              <a:rPr lang="en-US" b="1" dirty="0"/>
              <a:t> </a:t>
            </a:r>
            <a:r>
              <a:rPr lang="en-US" b="1" dirty="0" smtClean="0"/>
              <a:t>/Ormea 02-18 July 2019</a:t>
            </a:r>
            <a:endParaRPr lang="it-IT"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521503"/>
            <a:ext cx="9143999" cy="3008473"/>
          </a:xfrm>
          <a:prstGeom prst="rect">
            <a:avLst/>
          </a:prstGeom>
        </p:spPr>
      </p:pic>
    </p:spTree>
    <p:extLst>
      <p:ext uri="{BB962C8B-B14F-4D97-AF65-F5344CB8AC3E}">
        <p14:creationId xmlns:p14="http://schemas.microsoft.com/office/powerpoint/2010/main" val="2637002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206753"/>
            <a:ext cx="9144000" cy="95410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it-IT" sz="2800" b="1" dirty="0" smtClean="0">
              <a:latin typeface="+mn-lt"/>
            </a:endParaRPr>
          </a:p>
          <a:p>
            <a:pPr algn="ctr">
              <a:lnSpc>
                <a:spcPct val="100000"/>
              </a:lnSpc>
            </a:pPr>
            <a:r>
              <a:rPr lang="it-IT" sz="2800" b="1" dirty="0" smtClean="0">
                <a:latin typeface="+mn-lt"/>
              </a:rPr>
              <a:t>Presentation of a project you are working on	2/3</a:t>
            </a:r>
            <a:endParaRPr lang="it-IT" sz="2800" b="1" dirty="0">
              <a:latin typeface="+mn-lt"/>
            </a:endParaRPr>
          </a:p>
        </p:txBody>
      </p:sp>
      <p:sp>
        <p:nvSpPr>
          <p:cNvPr id="3" name="Segnaposto contenuto 2"/>
          <p:cNvSpPr>
            <a:spLocks noGrp="1"/>
          </p:cNvSpPr>
          <p:nvPr>
            <p:ph idx="1"/>
          </p:nvPr>
        </p:nvSpPr>
        <p:spPr>
          <a:xfrm>
            <a:off x="628650" y="747354"/>
            <a:ext cx="7886700" cy="5429609"/>
          </a:xfrm>
        </p:spPr>
        <p:txBody>
          <a:bodyPr>
            <a:normAutofit/>
          </a:bodyPr>
          <a:lstStyle/>
          <a:p>
            <a:pPr marL="0" indent="0">
              <a:buNone/>
            </a:pPr>
            <a:r>
              <a:rPr lang="en-US" dirty="0" smtClean="0"/>
              <a:t>“Central Asia Regional Travel Fund” Program </a:t>
            </a:r>
          </a:p>
          <a:p>
            <a:pPr marL="0" indent="0">
              <a:buNone/>
            </a:pPr>
            <a:r>
              <a:rPr lang="en-US" dirty="0" smtClean="0"/>
              <a:t>The Program provides </a:t>
            </a:r>
            <a:r>
              <a:rPr lang="en-US" dirty="0"/>
              <a:t>local NGOs from Kyrgyzstan and Tajikistan, especially on a grass root level, to have the first person voices, experiences and insights of local communities in the policies and forums that concern biocultural diversity at a global level. </a:t>
            </a:r>
            <a:endParaRPr lang="it-IT" dirty="0"/>
          </a:p>
        </p:txBody>
      </p:sp>
    </p:spTree>
    <p:extLst>
      <p:ext uri="{BB962C8B-B14F-4D97-AF65-F5344CB8AC3E}">
        <p14:creationId xmlns:p14="http://schemas.microsoft.com/office/powerpoint/2010/main" val="1645160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05.png"/>
          <p:cNvPicPr/>
          <p:nvPr/>
        </p:nvPicPr>
        <p:blipFill>
          <a:blip r:embed="rId2"/>
          <a:srcRect l="25722" t="21983" r="28053" b="23056"/>
          <a:stretch>
            <a:fillRect/>
          </a:stretch>
        </p:blipFill>
        <p:spPr>
          <a:xfrm>
            <a:off x="0" y="0"/>
            <a:ext cx="6374295" cy="3949148"/>
          </a:xfrm>
          <a:prstGeom prst="rect">
            <a:avLst/>
          </a:prstGeom>
          <a:ln/>
        </p:spPr>
      </p:pic>
      <p:pic>
        <p:nvPicPr>
          <p:cNvPr id="6" name="Picture 2" descr="L10404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939" y="3273287"/>
            <a:ext cx="6467061" cy="35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703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2225"/>
            <a:ext cx="5837790" cy="3891860"/>
          </a:xfrm>
        </p:spPr>
      </p:pic>
      <p:pic>
        <p:nvPicPr>
          <p:cNvPr id="7" name="image11.jpg"/>
          <p:cNvPicPr/>
          <p:nvPr/>
        </p:nvPicPr>
        <p:blipFill>
          <a:blip r:embed="rId3"/>
          <a:srcRect/>
          <a:stretch>
            <a:fillRect/>
          </a:stretch>
        </p:blipFill>
        <p:spPr>
          <a:xfrm>
            <a:off x="5208104" y="-92765"/>
            <a:ext cx="5942965" cy="3962400"/>
          </a:xfrm>
          <a:prstGeom prst="rect">
            <a:avLst/>
          </a:prstGeom>
          <a:ln/>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 y="3786942"/>
            <a:ext cx="5837791" cy="388806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0255" y="3786942"/>
            <a:ext cx="6465922" cy="4310615"/>
          </a:xfrm>
          <a:prstGeom prst="rect">
            <a:avLst/>
          </a:prstGeom>
        </p:spPr>
      </p:pic>
    </p:spTree>
    <p:extLst>
      <p:ext uri="{BB962C8B-B14F-4D97-AF65-F5344CB8AC3E}">
        <p14:creationId xmlns:p14="http://schemas.microsoft.com/office/powerpoint/2010/main" val="1155245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smtClean="0">
                <a:latin typeface="+mn-lt"/>
              </a:rPr>
              <a:t>Presentation of a </a:t>
            </a:r>
            <a:r>
              <a:rPr lang="it-IT" sz="2800" b="1" dirty="0" err="1" smtClean="0">
                <a:latin typeface="+mn-lt"/>
              </a:rPr>
              <a:t>project</a:t>
            </a:r>
            <a:r>
              <a:rPr lang="it-IT" sz="2800" b="1" dirty="0" smtClean="0">
                <a:latin typeface="+mn-lt"/>
              </a:rPr>
              <a:t> </a:t>
            </a:r>
            <a:r>
              <a:rPr lang="it-IT" sz="2800" b="1" dirty="0" err="1" smtClean="0">
                <a:latin typeface="+mn-lt"/>
              </a:rPr>
              <a:t>you</a:t>
            </a:r>
            <a:r>
              <a:rPr lang="it-IT" sz="2800" b="1" dirty="0" smtClean="0">
                <a:latin typeface="+mn-lt"/>
              </a:rPr>
              <a:t> are </a:t>
            </a:r>
            <a:r>
              <a:rPr lang="it-IT" sz="2800" b="1" dirty="0" err="1" smtClean="0">
                <a:latin typeface="+mn-lt"/>
              </a:rPr>
              <a:t>working</a:t>
            </a:r>
            <a:r>
              <a:rPr lang="it-IT" sz="2800" b="1" dirty="0" smtClean="0">
                <a:latin typeface="+mn-lt"/>
              </a:rPr>
              <a:t> on	3/3</a:t>
            </a:r>
            <a:endParaRPr lang="it-IT" sz="2800" b="1" dirty="0">
              <a:latin typeface="+mn-lt"/>
            </a:endParaRPr>
          </a:p>
        </p:txBody>
      </p:sp>
      <p:sp>
        <p:nvSpPr>
          <p:cNvPr id="2" name="Заголовок 1"/>
          <p:cNvSpPr>
            <a:spLocks noGrp="1"/>
          </p:cNvSpPr>
          <p:nvPr>
            <p:ph type="title"/>
          </p:nvPr>
        </p:nvSpPr>
        <p:spPr/>
        <p:txBody>
          <a:bodyPr/>
          <a:lstStyle/>
          <a:p>
            <a:endParaRPr lang="ru-RU"/>
          </a:p>
        </p:txBody>
      </p:sp>
      <p:sp>
        <p:nvSpPr>
          <p:cNvPr id="3" name="Segnaposto contenuto 2"/>
          <p:cNvSpPr>
            <a:spLocks noGrp="1"/>
          </p:cNvSpPr>
          <p:nvPr>
            <p:ph idx="1"/>
          </p:nvPr>
        </p:nvSpPr>
        <p:spPr/>
        <p:txBody>
          <a:bodyPr>
            <a:normAutofit fontScale="70000" lnSpcReduction="20000"/>
          </a:bodyPr>
          <a:lstStyle/>
          <a:p>
            <a:pPr marL="0" lvl="0" indent="0">
              <a:buNone/>
            </a:pPr>
            <a:r>
              <a:rPr lang="en-US" b="1" i="1" dirty="0" smtClean="0"/>
              <a:t>“</a:t>
            </a:r>
            <a:r>
              <a:rPr lang="en-US" b="1" i="1" dirty="0"/>
              <a:t>I</a:t>
            </a:r>
            <a:r>
              <a:rPr lang="ky-KG" b="1" i="1" dirty="0" smtClean="0"/>
              <a:t>mprov</a:t>
            </a:r>
            <a:r>
              <a:rPr lang="en-US" b="1" i="1" dirty="0" smtClean="0"/>
              <a:t>e</a:t>
            </a:r>
            <a:r>
              <a:rPr lang="ky-KG" b="1" i="1" dirty="0" smtClean="0"/>
              <a:t>ment</a:t>
            </a:r>
            <a:r>
              <a:rPr lang="en-US" b="1" i="1" dirty="0" smtClean="0"/>
              <a:t> </a:t>
            </a:r>
            <a:r>
              <a:rPr lang="en-US" b="1" i="1" dirty="0"/>
              <a:t>of</a:t>
            </a:r>
            <a:r>
              <a:rPr lang="ky-KG" b="1" i="1" dirty="0"/>
              <a:t> the economic well-being </a:t>
            </a:r>
            <a:r>
              <a:rPr lang="ky-KG" b="1" i="1" dirty="0" smtClean="0"/>
              <a:t>and empowerment </a:t>
            </a:r>
            <a:r>
              <a:rPr lang="ky-KG" b="1" i="1" dirty="0"/>
              <a:t>of women and youth in Chon-Alai </a:t>
            </a:r>
            <a:r>
              <a:rPr lang="en-US" b="1" i="1" dirty="0"/>
              <a:t>district” Project </a:t>
            </a:r>
            <a:r>
              <a:rPr lang="en-US" i="1" dirty="0"/>
              <a:t>funded by </a:t>
            </a:r>
            <a:r>
              <a:rPr lang="en-US" i="1" dirty="0" smtClean="0"/>
              <a:t>SDC/</a:t>
            </a:r>
            <a:r>
              <a:rPr lang="en-US" i="1" dirty="0" err="1" smtClean="0"/>
              <a:t>Helvetas</a:t>
            </a:r>
            <a:r>
              <a:rPr lang="en-US" i="1" dirty="0" smtClean="0"/>
              <a:t> </a:t>
            </a:r>
            <a:r>
              <a:rPr lang="en-US" i="1" dirty="0"/>
              <a:t>Swiss </a:t>
            </a:r>
            <a:r>
              <a:rPr lang="en-US" i="1" dirty="0" err="1"/>
              <a:t>Intercooperation</a:t>
            </a:r>
            <a:r>
              <a:rPr lang="en-US" i="1" dirty="0"/>
              <a:t> in </a:t>
            </a:r>
            <a:r>
              <a:rPr lang="en-US" i="1" dirty="0" smtClean="0"/>
              <a:t>Kyrgyzstan </a:t>
            </a:r>
          </a:p>
          <a:p>
            <a:r>
              <a:rPr lang="en-US" b="1" i="1" dirty="0" smtClean="0"/>
              <a:t>Location </a:t>
            </a:r>
            <a:r>
              <a:rPr lang="en-US" b="1" i="1" dirty="0" smtClean="0"/>
              <a:t>– the highest </a:t>
            </a:r>
            <a:r>
              <a:rPr lang="en-US" b="1" i="1" dirty="0" smtClean="0"/>
              <a:t>Peak in </a:t>
            </a:r>
            <a:r>
              <a:rPr lang="en-US" b="1" i="1" dirty="0" smtClean="0"/>
              <a:t>Central Asia </a:t>
            </a:r>
          </a:p>
          <a:p>
            <a:r>
              <a:rPr lang="en-US" b="1" i="1" dirty="0" smtClean="0"/>
              <a:t>E</a:t>
            </a:r>
            <a:r>
              <a:rPr lang="en-US" b="1" i="1" dirty="0" smtClean="0"/>
              <a:t>levation 7,134 m </a:t>
            </a:r>
            <a:endParaRPr lang="ru-RU" b="1" dirty="0"/>
          </a:p>
          <a:p>
            <a:r>
              <a:rPr lang="en-US" b="1" i="1" dirty="0"/>
              <a:t>ISDS Social Venture – T.E.R.M.E. ART </a:t>
            </a:r>
            <a:endParaRPr lang="en-US" b="1" i="1" dirty="0" smtClean="0"/>
          </a:p>
          <a:p>
            <a:r>
              <a:rPr lang="en-US" i="1" dirty="0" smtClean="0"/>
              <a:t>T.E.R.M.E</a:t>
            </a:r>
            <a:r>
              <a:rPr lang="en-US" i="1" dirty="0"/>
              <a:t>. ART – Traditional Ethnic Rural Modern Excellence Art </a:t>
            </a:r>
            <a:endParaRPr lang="en-US" i="1" dirty="0" smtClean="0"/>
          </a:p>
          <a:p>
            <a:r>
              <a:rPr lang="en-US" i="1" dirty="0" err="1" smtClean="0"/>
              <a:t>Finanilst</a:t>
            </a:r>
            <a:r>
              <a:rPr lang="en-US" i="1" dirty="0" smtClean="0"/>
              <a:t> of British Council Creative Industries Program</a:t>
            </a:r>
            <a:endParaRPr lang="ru-RU" dirty="0"/>
          </a:p>
          <a:p>
            <a:pPr marL="0" indent="0">
              <a:buNone/>
            </a:pPr>
            <a:r>
              <a:rPr lang="ky-KG" dirty="0" smtClean="0"/>
              <a:t> </a:t>
            </a:r>
            <a:endParaRPr lang="ru-RU" dirty="0"/>
          </a:p>
          <a:p>
            <a:endParaRPr lang="it-IT" dirty="0"/>
          </a:p>
        </p:txBody>
      </p:sp>
      <p:sp>
        <p:nvSpPr>
          <p:cNvPr id="4" name="Текст 3"/>
          <p:cNvSpPr>
            <a:spLocks noGrp="1"/>
          </p:cNvSpPr>
          <p:nvPr>
            <p:ph type="body" sz="half" idx="2"/>
          </p:nvPr>
        </p:nvSpPr>
        <p:spPr/>
        <p:txBody>
          <a:bodyPr/>
          <a:lstStyle/>
          <a:p>
            <a:endParaRPr lang="ru-RU" dirty="0"/>
          </a:p>
        </p:txBody>
      </p:sp>
      <p:pic>
        <p:nvPicPr>
          <p:cNvPr id="6" name="Picture 2" descr="leninpeak.jpg (800Ã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70" y="457200"/>
            <a:ext cx="4018161" cy="540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10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pic>
        <p:nvPicPr>
          <p:cNvPr id="9" name="Рисунок 8"/>
          <p:cNvPicPr/>
          <p:nvPr/>
        </p:nvPicPr>
        <p:blipFill>
          <a:blip r:embed="rId2">
            <a:extLst>
              <a:ext uri="{28A0092B-C50C-407E-A947-70E740481C1C}">
                <a14:useLocalDpi xmlns:a14="http://schemas.microsoft.com/office/drawing/2010/main" val="0"/>
              </a:ext>
            </a:extLst>
          </a:blip>
          <a:stretch>
            <a:fillRect/>
          </a:stretch>
        </p:blipFill>
        <p:spPr>
          <a:xfrm>
            <a:off x="628650" y="365126"/>
            <a:ext cx="8515350" cy="3963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C:\Users\Anara\Desktop\Коллекция Нургули.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024" y="4329113"/>
            <a:ext cx="8521976" cy="2263844"/>
          </a:xfrm>
          <a:prstGeom prst="rect">
            <a:avLst/>
          </a:prstGeom>
          <a:noFill/>
          <a:ln>
            <a:noFill/>
          </a:ln>
        </p:spPr>
      </p:pic>
    </p:spTree>
    <p:extLst>
      <p:ext uri="{BB962C8B-B14F-4D97-AF65-F5344CB8AC3E}">
        <p14:creationId xmlns:p14="http://schemas.microsoft.com/office/powerpoint/2010/main" val="2803440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84313"/>
            <a:ext cx="8126896" cy="1404730"/>
          </a:xfrm>
        </p:spPr>
        <p:txBody>
          <a:bodyPr/>
          <a:lstStyle/>
          <a:p>
            <a:r>
              <a:rPr lang="en-US" dirty="0" smtClean="0"/>
              <a:t>Thank for your attention!</a:t>
            </a:r>
            <a:endParaRPr lang="en-US" dirty="0"/>
          </a:p>
        </p:txBody>
      </p:sp>
      <p:sp>
        <p:nvSpPr>
          <p:cNvPr id="3" name="Sottotitolo 2"/>
          <p:cNvSpPr>
            <a:spLocks noGrp="1"/>
          </p:cNvSpPr>
          <p:nvPr>
            <p:ph type="subTitle" idx="1"/>
          </p:nvPr>
        </p:nvSpPr>
        <p:spPr/>
        <p:txBody>
          <a:bodyPr/>
          <a:lstStyle/>
          <a:p>
            <a:endParaRPr lang="it-IT" dirty="0"/>
          </a:p>
        </p:txBody>
      </p:sp>
      <p:pic>
        <p:nvPicPr>
          <p:cNvPr id="4" name="Content Placeholder 3" descr="\\AINURA-PC\Share Docs\Documents\photos BUTAN_SALBURUN\_VIV6769.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7747" b="21856"/>
          <a:stretch/>
        </p:blipFill>
        <p:spPr bwMode="auto">
          <a:xfrm>
            <a:off x="0" y="1789044"/>
            <a:ext cx="9236765" cy="401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86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smtClean="0">
                <a:latin typeface="+mn-lt"/>
              </a:rPr>
              <a:t>Education</a:t>
            </a:r>
            <a:endParaRPr lang="it-IT" sz="2800" b="1" dirty="0">
              <a:latin typeface="+mn-lt"/>
            </a:endParaRPr>
          </a:p>
        </p:txBody>
      </p:sp>
      <p:sp>
        <p:nvSpPr>
          <p:cNvPr id="4" name="Segnaposto contenuto 3"/>
          <p:cNvSpPr>
            <a:spLocks noGrp="1"/>
          </p:cNvSpPr>
          <p:nvPr>
            <p:ph sz="half" idx="1"/>
          </p:nvPr>
        </p:nvSpPr>
        <p:spPr>
          <a:xfrm>
            <a:off x="685798" y="528358"/>
            <a:ext cx="7829552" cy="2652164"/>
          </a:xfrm>
        </p:spPr>
        <p:txBody>
          <a:bodyPr>
            <a:normAutofit fontScale="70000" lnSpcReduction="20000"/>
          </a:bodyPr>
          <a:lstStyle/>
          <a:p>
            <a:r>
              <a:rPr lang="it-IT" dirty="0" smtClean="0"/>
              <a:t>MSW,  Concentration on Community &amp; Organization Development Fulbright Fellowship, USA</a:t>
            </a:r>
          </a:p>
          <a:p>
            <a:endParaRPr lang="it-IT" dirty="0" smtClean="0"/>
          </a:p>
          <a:p>
            <a:pPr marL="0" indent="0">
              <a:buNone/>
            </a:pPr>
            <a:endParaRPr lang="it-IT" dirty="0" smtClean="0"/>
          </a:p>
          <a:p>
            <a:endParaRPr lang="it-IT" dirty="0" smtClean="0"/>
          </a:p>
          <a:p>
            <a:r>
              <a:rPr lang="it-IT" dirty="0" smtClean="0"/>
              <a:t>MBA, Academy of Management, Kyrgyzstan </a:t>
            </a:r>
          </a:p>
          <a:p>
            <a:endParaRPr lang="it-IT" dirty="0" smtClean="0"/>
          </a:p>
          <a:p>
            <a:r>
              <a:rPr lang="it-IT" dirty="0" smtClean="0"/>
              <a:t>BA in Economics                                                    </a:t>
            </a:r>
            <a:endParaRPr lang="it-IT" dirty="0"/>
          </a:p>
        </p:txBody>
      </p:sp>
      <p:sp>
        <p:nvSpPr>
          <p:cNvPr id="5" name="Segnaposto contenuto 4"/>
          <p:cNvSpPr>
            <a:spLocks noGrp="1"/>
          </p:cNvSpPr>
          <p:nvPr>
            <p:ph sz="half" idx="2"/>
          </p:nvPr>
        </p:nvSpPr>
        <p:spPr>
          <a:xfrm>
            <a:off x="685797" y="4019488"/>
            <a:ext cx="7941367" cy="2838512"/>
          </a:xfrm>
        </p:spPr>
        <p:txBody>
          <a:bodyPr>
            <a:normAutofit fontScale="70000" lnSpcReduction="20000"/>
          </a:bodyPr>
          <a:lstStyle/>
          <a:p>
            <a:r>
              <a:rPr lang="it-IT" dirty="0" smtClean="0"/>
              <a:t>Co-Founder &amp; Executive director of </a:t>
            </a:r>
            <a:r>
              <a:rPr lang="it-IT" dirty="0" smtClean="0"/>
              <a:t>ISDS</a:t>
            </a:r>
          </a:p>
          <a:p>
            <a:r>
              <a:rPr lang="it-IT" dirty="0" smtClean="0"/>
              <a:t>Community </a:t>
            </a:r>
            <a:r>
              <a:rPr lang="it-IT" dirty="0"/>
              <a:t>Development Practitioner</a:t>
            </a:r>
          </a:p>
          <a:p>
            <a:r>
              <a:rPr lang="en-US" dirty="0" smtClean="0"/>
              <a:t>Consultant</a:t>
            </a:r>
            <a:r>
              <a:rPr lang="en-US" dirty="0" smtClean="0"/>
              <a:t>, International </a:t>
            </a:r>
            <a:r>
              <a:rPr lang="en-US" dirty="0" err="1" smtClean="0"/>
              <a:t>Programmes</a:t>
            </a:r>
            <a:r>
              <a:rPr lang="en-US" dirty="0" smtClean="0"/>
              <a:t> Evaluation  </a:t>
            </a:r>
            <a:endParaRPr lang="ru-RU" dirty="0"/>
          </a:p>
          <a:p>
            <a:r>
              <a:rPr lang="it-IT" dirty="0" smtClean="0"/>
              <a:t>Manager, </a:t>
            </a:r>
            <a:r>
              <a:rPr lang="it-IT" dirty="0" smtClean="0"/>
              <a:t>‘UN </a:t>
            </a:r>
            <a:r>
              <a:rPr lang="it-IT" dirty="0" smtClean="0"/>
              <a:t>as </a:t>
            </a:r>
            <a:r>
              <a:rPr lang="it-IT" dirty="0" smtClean="0"/>
              <a:t>One’ </a:t>
            </a:r>
            <a:r>
              <a:rPr lang="it-IT" dirty="0" smtClean="0"/>
              <a:t>Project  </a:t>
            </a:r>
          </a:p>
          <a:p>
            <a:endParaRPr lang="it-IT" dirty="0" smtClean="0"/>
          </a:p>
          <a:p>
            <a:r>
              <a:rPr lang="it-IT" dirty="0" smtClean="0"/>
              <a:t>Researcher </a:t>
            </a:r>
          </a:p>
        </p:txBody>
      </p:sp>
      <p:sp>
        <p:nvSpPr>
          <p:cNvPr id="8" name="Titolo 1"/>
          <p:cNvSpPr txBox="1">
            <a:spLocks/>
          </p:cNvSpPr>
          <p:nvPr/>
        </p:nvSpPr>
        <p:spPr>
          <a:xfrm>
            <a:off x="0" y="2937180"/>
            <a:ext cx="9143998" cy="95410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it-IT" sz="2800" b="1" dirty="0" smtClean="0">
              <a:latin typeface="+mn-lt"/>
            </a:endParaRPr>
          </a:p>
          <a:p>
            <a:pPr algn="ctr">
              <a:lnSpc>
                <a:spcPct val="100000"/>
              </a:lnSpc>
            </a:pPr>
            <a:r>
              <a:rPr lang="it-IT" sz="2800" b="1" dirty="0" smtClean="0">
                <a:latin typeface="+mn-lt"/>
              </a:rPr>
              <a:t>Employment </a:t>
            </a:r>
            <a:r>
              <a:rPr lang="it-IT" sz="2800" b="1" dirty="0">
                <a:latin typeface="+mn-lt"/>
              </a:rPr>
              <a:t>and main </a:t>
            </a:r>
            <a:r>
              <a:rPr lang="it-IT" sz="2800" b="1" dirty="0" smtClean="0">
                <a:latin typeface="+mn-lt"/>
              </a:rPr>
              <a:t>activities</a:t>
            </a:r>
            <a:endParaRPr lang="it-IT" sz="2800" b="1" dirty="0">
              <a:latin typeface="+mn-lt"/>
            </a:endParaRPr>
          </a:p>
        </p:txBody>
      </p:sp>
      <p:pic>
        <p:nvPicPr>
          <p:cNvPr id="7" name="Рисунок 6"/>
          <p:cNvPicPr/>
          <p:nvPr/>
        </p:nvPicPr>
        <p:blipFill>
          <a:blip r:embed="rId2"/>
          <a:stretch>
            <a:fillRect/>
          </a:stretch>
        </p:blipFill>
        <p:spPr>
          <a:xfrm>
            <a:off x="5686425" y="805776"/>
            <a:ext cx="2828925" cy="444446"/>
          </a:xfrm>
          <a:prstGeom prst="rect">
            <a:avLst/>
          </a:prstGeom>
        </p:spPr>
      </p:pic>
      <p:sp>
        <p:nvSpPr>
          <p:cNvPr id="10" name="Блок-схема: процесс 9"/>
          <p:cNvSpPr/>
          <p:nvPr/>
        </p:nvSpPr>
        <p:spPr>
          <a:xfrm>
            <a:off x="5686425" y="1239083"/>
            <a:ext cx="2828925" cy="642868"/>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US" sz="1400" dirty="0"/>
              <a:t>School of Social Work </a:t>
            </a:r>
            <a:endParaRPr lang="ru-RU" sz="1400" dirty="0"/>
          </a:p>
          <a:p>
            <a:pPr algn="ctr">
              <a:lnSpc>
                <a:spcPct val="107000"/>
              </a:lnSpc>
              <a:spcAft>
                <a:spcPts val="800"/>
              </a:spcAft>
            </a:pPr>
            <a:r>
              <a:rPr lang="en-US" sz="1400" dirty="0"/>
              <a:t>Organization &amp; Community Leadership</a:t>
            </a:r>
            <a:endParaRPr lang="ru-RU" sz="1400" dirty="0"/>
          </a:p>
        </p:txBody>
      </p:sp>
      <p:pic>
        <p:nvPicPr>
          <p:cNvPr id="11" name="Рисунок 10" descr="https://lh3.googleusercontent.com/-LmE5TeoLzy0/AAAAAAAAAAI/AAAAAAAAAC4/9rOVNsRMByc/s46-c-k-no/photo.jpg"/>
          <p:cNvPicPr/>
          <p:nvPr/>
        </p:nvPicPr>
        <p:blipFill>
          <a:blip r:embed="rId3">
            <a:extLst>
              <a:ext uri="{28A0092B-C50C-407E-A947-70E740481C1C}">
                <a14:useLocalDpi xmlns:a14="http://schemas.microsoft.com/office/drawing/2010/main" val="0"/>
              </a:ext>
            </a:extLst>
          </a:blip>
          <a:srcRect/>
          <a:stretch>
            <a:fillRect/>
          </a:stretch>
        </p:blipFill>
        <p:spPr bwMode="auto">
          <a:xfrm>
            <a:off x="5686425" y="2040254"/>
            <a:ext cx="438150" cy="438150"/>
          </a:xfrm>
          <a:prstGeom prst="rect">
            <a:avLst/>
          </a:prstGeom>
          <a:noFill/>
          <a:ln>
            <a:noFill/>
          </a:ln>
        </p:spPr>
      </p:pic>
      <p:sp>
        <p:nvSpPr>
          <p:cNvPr id="12" name="Прямоугольник 11"/>
          <p:cNvSpPr/>
          <p:nvPr/>
        </p:nvSpPr>
        <p:spPr>
          <a:xfrm>
            <a:off x="6153398" y="2040254"/>
            <a:ext cx="2361952" cy="4381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dirty="0" smtClean="0">
                <a:solidFill>
                  <a:schemeClr val="tx1"/>
                </a:solidFill>
                <a:effectLst/>
                <a:ea typeface="Calibri" panose="020F0502020204030204" pitchFamily="34" charset="0"/>
                <a:cs typeface="Times New Roman" panose="02020603050405020304" pitchFamily="18" charset="0"/>
              </a:rPr>
              <a:t>Academy of Management under the KR President </a:t>
            </a:r>
            <a:endParaRPr lang="ru-RU" sz="1100" dirty="0">
              <a:solidFill>
                <a:schemeClr val="tx1"/>
              </a:solidFill>
              <a:effectLst/>
              <a:ea typeface="Calibri" panose="020F0502020204030204" pitchFamily="34" charset="0"/>
              <a:cs typeface="Times New Roman" panose="02020603050405020304" pitchFamily="18" charset="0"/>
            </a:endParaRPr>
          </a:p>
        </p:txBody>
      </p:sp>
      <p:pic>
        <p:nvPicPr>
          <p:cNvPr id="13" name="Рисунок 12" descr="http://bestvuz.biz/images/vuz/KNU/1.jpg"/>
          <p:cNvPicPr/>
          <p:nvPr/>
        </p:nvPicPr>
        <p:blipFill>
          <a:blip r:embed="rId4">
            <a:extLst>
              <a:ext uri="{28A0092B-C50C-407E-A947-70E740481C1C}">
                <a14:useLocalDpi xmlns:a14="http://schemas.microsoft.com/office/drawing/2010/main" val="0"/>
              </a:ext>
            </a:extLst>
          </a:blip>
          <a:srcRect/>
          <a:stretch>
            <a:fillRect/>
          </a:stretch>
        </p:blipFill>
        <p:spPr bwMode="auto">
          <a:xfrm>
            <a:off x="3002568" y="2316758"/>
            <a:ext cx="1497995" cy="1038702"/>
          </a:xfrm>
          <a:prstGeom prst="rect">
            <a:avLst/>
          </a:prstGeom>
          <a:noFill/>
          <a:ln>
            <a:noFill/>
          </a:ln>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8448" y="3774161"/>
            <a:ext cx="911851" cy="916017"/>
          </a:xfrm>
          <a:prstGeom prst="rect">
            <a:avLst/>
          </a:prstGeom>
        </p:spPr>
      </p:pic>
      <p:pic>
        <p:nvPicPr>
          <p:cNvPr id="14" name="Рисунок 13" descr="The KonTerra Group"/>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24575" y="4690178"/>
            <a:ext cx="1703507" cy="392864"/>
          </a:xfrm>
          <a:prstGeom prst="rect">
            <a:avLst/>
          </a:prstGeom>
          <a:noFill/>
          <a:ln>
            <a:noFill/>
          </a:ln>
        </p:spPr>
      </p:pic>
      <p:pic>
        <p:nvPicPr>
          <p:cNvPr id="15" name="Picture 1" descr="http://go.wfp.org/image/image_gallery?uuid=988e94c2-3be0-40c0-b28b-13bd90d020f5&amp;groupId=10502&amp;t=1257763695356"/>
          <p:cNvPicPr/>
          <p:nvPr/>
        </p:nvPicPr>
        <p:blipFill>
          <a:blip r:embed="rId7" cstate="print"/>
          <a:srcRect/>
          <a:stretch>
            <a:fillRect/>
          </a:stretch>
        </p:blipFill>
        <p:spPr bwMode="auto">
          <a:xfrm>
            <a:off x="8232067" y="4615515"/>
            <a:ext cx="739655" cy="630702"/>
          </a:xfrm>
          <a:prstGeom prst="rect">
            <a:avLst/>
          </a:prstGeom>
          <a:noFill/>
          <a:ln w="9525">
            <a:noFill/>
            <a:miter lim="800000"/>
            <a:headEnd/>
            <a:tailEnd/>
          </a:ln>
        </p:spPr>
      </p:pic>
      <p:pic>
        <p:nvPicPr>
          <p:cNvPr id="18" name="Рисунок 17" descr="image"/>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199653" y="5162140"/>
            <a:ext cx="639919" cy="782587"/>
          </a:xfrm>
          <a:prstGeom prst="rect">
            <a:avLst/>
          </a:prstGeom>
          <a:noFill/>
          <a:ln>
            <a:noFill/>
          </a:ln>
        </p:spPr>
      </p:pic>
      <p:pic>
        <p:nvPicPr>
          <p:cNvPr id="20" name="Рисунок 19" descr="thumbnail"/>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78325" y="5160570"/>
            <a:ext cx="748987" cy="877114"/>
          </a:xfrm>
          <a:prstGeom prst="rect">
            <a:avLst/>
          </a:prstGeom>
          <a:noFill/>
          <a:ln>
            <a:noFill/>
          </a:ln>
        </p:spPr>
      </p:pic>
      <p:pic>
        <p:nvPicPr>
          <p:cNvPr id="21" name="Рисунок 20" descr="http://ba.one.un.org/content/dam/unct/bih/agencies/bunicef.gif"/>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6281" y="5180622"/>
            <a:ext cx="1472553" cy="355071"/>
          </a:xfrm>
          <a:prstGeom prst="rect">
            <a:avLst/>
          </a:prstGeom>
          <a:noFill/>
          <a:ln>
            <a:noFill/>
          </a:ln>
        </p:spPr>
      </p:pic>
      <p:pic>
        <p:nvPicPr>
          <p:cNvPr id="22" name="Рисунок 21" descr="http://ba.one.un.org/content/dam/unct/bih/agencies/bunwomen.png"/>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945479" y="5553433"/>
            <a:ext cx="1296464" cy="537590"/>
          </a:xfrm>
          <a:prstGeom prst="rect">
            <a:avLst/>
          </a:prstGeom>
          <a:noFill/>
          <a:ln>
            <a:noFill/>
          </a:ln>
        </p:spPr>
      </p:pic>
      <p:pic>
        <p:nvPicPr>
          <p:cNvPr id="23" name="Рисунок 22" descr="http://cerc.msu.edu/images/cerc_left.jpg"/>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134902" y="5781383"/>
            <a:ext cx="2992550" cy="730557"/>
          </a:xfrm>
          <a:prstGeom prst="rect">
            <a:avLst/>
          </a:prstGeom>
          <a:noFill/>
          <a:ln>
            <a:noFill/>
          </a:ln>
        </p:spPr>
      </p:pic>
    </p:spTree>
    <p:extLst>
      <p:ext uri="{BB962C8B-B14F-4D97-AF65-F5344CB8AC3E}">
        <p14:creationId xmlns:p14="http://schemas.microsoft.com/office/powerpoint/2010/main" val="2177194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257300"/>
            <a:ext cx="6115050" cy="628650"/>
          </a:xfrm>
        </p:spPr>
        <p:txBody>
          <a:bodyPr>
            <a:noAutofit/>
          </a:bodyPr>
          <a:lstStyle/>
          <a:p>
            <a:pPr algn="l">
              <a:lnSpc>
                <a:spcPct val="100000"/>
              </a:lnSpc>
            </a:pPr>
            <a:endParaRPr lang="en-US" sz="2100" b="1" dirty="0">
              <a:solidFill>
                <a:schemeClr val="accent6">
                  <a:lumMod val="50000"/>
                </a:schemeClr>
              </a:solidFill>
            </a:endParaRPr>
          </a:p>
        </p:txBody>
      </p:sp>
      <p:sp>
        <p:nvSpPr>
          <p:cNvPr id="3" name="Content Placeholder 2"/>
          <p:cNvSpPr>
            <a:spLocks noGrp="1"/>
          </p:cNvSpPr>
          <p:nvPr>
            <p:ph idx="1"/>
          </p:nvPr>
        </p:nvSpPr>
        <p:spPr>
          <a:xfrm>
            <a:off x="1485900" y="2114550"/>
            <a:ext cx="6229350" cy="685800"/>
          </a:xfrm>
        </p:spPr>
        <p:txBody>
          <a:bodyPr>
            <a:normAutofit fontScale="85000" lnSpcReduction="20000"/>
          </a:bodyPr>
          <a:lstStyle/>
          <a:p>
            <a:pPr marL="0" indent="0" algn="just">
              <a:buNone/>
            </a:pPr>
            <a:endParaRPr lang="ky-KG" sz="6000" dirty="0">
              <a:solidFill>
                <a:schemeClr val="accent6">
                  <a:lumMod val="75000"/>
                </a:schemeClr>
              </a:solidFill>
              <a:latin typeface="Century Gothic" panose="020B0502020202020204" pitchFamily="34" charset="0"/>
            </a:endParaRPr>
          </a:p>
          <a:p>
            <a:pPr marL="0" indent="0">
              <a:buNone/>
            </a:pPr>
            <a:endParaRPr lang="ru-RU" sz="1500" dirty="0">
              <a:solidFill>
                <a:schemeClr val="accent6">
                  <a:lumMod val="50000"/>
                </a:schemeClr>
              </a:solidFill>
            </a:endParaRPr>
          </a:p>
          <a:p>
            <a:pPr>
              <a:buFontTx/>
              <a:buChar char="-"/>
            </a:pPr>
            <a:endParaRPr lang="ru-RU" sz="1500" dirty="0">
              <a:solidFill>
                <a:schemeClr val="accent6">
                  <a:lumMod val="50000"/>
                </a:schemeClr>
              </a:solidFill>
            </a:endParaRPr>
          </a:p>
          <a:p>
            <a:pPr marL="0" indent="0">
              <a:buNone/>
            </a:pPr>
            <a:endParaRPr lang="ru-RU" sz="1500" dirty="0">
              <a:solidFill>
                <a:schemeClr val="accent6">
                  <a:lumMod val="50000"/>
                </a:schemeClr>
              </a:solidFill>
            </a:endParaRPr>
          </a:p>
          <a:p>
            <a:pPr marL="0" indent="0">
              <a:buNone/>
            </a:pPr>
            <a:endParaRPr lang="en-US" sz="1500" dirty="0">
              <a:solidFill>
                <a:schemeClr val="accent6">
                  <a:lumMod val="50000"/>
                </a:schemeClr>
              </a:solidFill>
            </a:endParaRPr>
          </a:p>
          <a:p>
            <a:pPr marL="0" indent="0">
              <a:buNone/>
            </a:pPr>
            <a:endParaRPr lang="en-US" sz="1800" dirty="0">
              <a:solidFill>
                <a:schemeClr val="accent6">
                  <a:lumMod val="50000"/>
                </a:schemeClr>
              </a:solidFill>
            </a:endParaRPr>
          </a:p>
          <a:p>
            <a:pPr marL="0" indent="0">
              <a:buNone/>
            </a:pPr>
            <a:endParaRPr lang="en-US" sz="1800" dirty="0">
              <a:solidFill>
                <a:schemeClr val="accent6">
                  <a:lumMod val="50000"/>
                </a:schemeClr>
              </a:solidFill>
            </a:endParaRPr>
          </a:p>
        </p:txBody>
      </p:sp>
      <p:sp>
        <p:nvSpPr>
          <p:cNvPr id="14" name="Content Placeholder 2"/>
          <p:cNvSpPr txBox="1">
            <a:spLocks/>
          </p:cNvSpPr>
          <p:nvPr/>
        </p:nvSpPr>
        <p:spPr>
          <a:xfrm>
            <a:off x="1689605" y="1388269"/>
            <a:ext cx="6343650" cy="85725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ru-RU" sz="1500" dirty="0">
              <a:solidFill>
                <a:schemeClr val="accent6">
                  <a:lumMod val="50000"/>
                </a:schemeClr>
              </a:solidFill>
            </a:endParaRPr>
          </a:p>
          <a:p>
            <a:pPr>
              <a:buFontTx/>
              <a:buChar char="-"/>
            </a:pPr>
            <a:endParaRPr lang="ru-RU" sz="1500" dirty="0">
              <a:solidFill>
                <a:schemeClr val="accent6">
                  <a:lumMod val="50000"/>
                </a:schemeClr>
              </a:solidFill>
            </a:endParaRPr>
          </a:p>
          <a:p>
            <a:pPr marL="0" indent="0">
              <a:buNone/>
            </a:pPr>
            <a:endParaRPr lang="ru-RU" sz="1500" b="1" dirty="0">
              <a:solidFill>
                <a:schemeClr val="accent6">
                  <a:lumMod val="50000"/>
                </a:schemeClr>
              </a:solidFill>
            </a:endParaRPr>
          </a:p>
          <a:p>
            <a:pPr marL="0" indent="0">
              <a:buNone/>
            </a:pPr>
            <a:endParaRPr lang="en-US" sz="1500" b="1" dirty="0">
              <a:solidFill>
                <a:schemeClr val="accent6">
                  <a:lumMod val="50000"/>
                </a:schemeClr>
              </a:solidFill>
            </a:endParaRPr>
          </a:p>
          <a:p>
            <a:pPr marL="0" indent="0">
              <a:buNone/>
            </a:pPr>
            <a:endParaRPr lang="en-US" sz="1800" b="1" dirty="0">
              <a:solidFill>
                <a:schemeClr val="accent6">
                  <a:lumMod val="50000"/>
                </a:schemeClr>
              </a:solidFill>
            </a:endParaRPr>
          </a:p>
        </p:txBody>
      </p:sp>
      <p:pic>
        <p:nvPicPr>
          <p:cNvPr id="1030" name="Picture 6" descr="ÐÐ°ÑÑÐ¸Ð½ÐºÐ¸ Ð¿Ð¾ Ð·Ð°Ð¿ÑÐ¾ÑÑ ÐºÐ°ÑÑÐ° ÐºÑÑÐ³ÑÐ·ÑÑÐ°Ð½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51" y="857250"/>
            <a:ext cx="893444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41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8"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smtClean="0">
                <a:latin typeface="+mn-lt"/>
              </a:rPr>
              <a:t>Other personal interests </a:t>
            </a:r>
            <a:endParaRPr lang="it-IT" sz="2800" b="1" dirty="0">
              <a:latin typeface="+mn-lt"/>
            </a:endParaRPr>
          </a:p>
        </p:txBody>
      </p:sp>
      <p:sp>
        <p:nvSpPr>
          <p:cNvPr id="2" name="Segnaposto contenuto 1"/>
          <p:cNvSpPr>
            <a:spLocks noGrp="1"/>
          </p:cNvSpPr>
          <p:nvPr>
            <p:ph idx="1"/>
          </p:nvPr>
        </p:nvSpPr>
        <p:spPr/>
        <p:txBody>
          <a:bodyPr>
            <a:normAutofit/>
          </a:bodyPr>
          <a:lstStyle/>
          <a:p>
            <a:pPr marL="0" indent="0">
              <a:buNone/>
            </a:pPr>
            <a:r>
              <a:rPr lang="it-IT" smtClean="0"/>
              <a:t>Volunteer activities:</a:t>
            </a:r>
          </a:p>
          <a:p>
            <a:pPr>
              <a:buFont typeface="Wingdings" panose="05000000000000000000" pitchFamily="2" charset="2"/>
              <a:buChar char="v"/>
            </a:pPr>
            <a:r>
              <a:rPr lang="it-IT" smtClean="0"/>
              <a:t>Fulbright Association</a:t>
            </a:r>
          </a:p>
          <a:p>
            <a:pPr>
              <a:buFont typeface="Wingdings" panose="05000000000000000000" pitchFamily="2" charset="2"/>
              <a:buChar char="v"/>
            </a:pPr>
            <a:r>
              <a:rPr lang="it-IT" smtClean="0"/>
              <a:t>Serve </a:t>
            </a:r>
            <a:r>
              <a:rPr lang="it-IT" dirty="0" smtClean="0"/>
              <a:t>on the boards </a:t>
            </a:r>
            <a:r>
              <a:rPr lang="it-IT" smtClean="0"/>
              <a:t>of directors for several NGOs</a:t>
            </a:r>
          </a:p>
          <a:p>
            <a:pPr>
              <a:buFont typeface="Wingdings" panose="05000000000000000000" pitchFamily="2" charset="2"/>
              <a:buChar char="v"/>
            </a:pPr>
            <a:r>
              <a:rPr lang="it-IT" smtClean="0"/>
              <a:t>Member of Mountain Partnership Global Steering Committeee representing Central Asia region</a:t>
            </a:r>
            <a:endParaRPr lang="it-IT" dirty="0" smtClean="0"/>
          </a:p>
          <a:p>
            <a:pPr marL="0" indent="0">
              <a:buNone/>
            </a:pPr>
            <a:endParaRPr lang="it-IT" dirty="0"/>
          </a:p>
          <a:p>
            <a:pPr marL="0" indent="0">
              <a:buNone/>
            </a:pPr>
            <a:r>
              <a:rPr lang="it-IT" dirty="0" smtClean="0"/>
              <a:t>Hobbies – travelling, writing short stories</a:t>
            </a:r>
          </a:p>
          <a:p>
            <a:pPr marL="0" indent="0">
              <a:buNone/>
            </a:pPr>
            <a:endParaRPr lang="it-IT" dirty="0"/>
          </a:p>
        </p:txBody>
      </p:sp>
    </p:spTree>
    <p:extLst>
      <p:ext uri="{BB962C8B-B14F-4D97-AF65-F5344CB8AC3E}">
        <p14:creationId xmlns:p14="http://schemas.microsoft.com/office/powerpoint/2010/main" val="3305907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13252" y="-28786"/>
            <a:ext cx="9157252"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smtClean="0">
                <a:latin typeface="+mn-lt"/>
              </a:rPr>
              <a:t>Presentation of a </a:t>
            </a:r>
            <a:r>
              <a:rPr lang="it-IT" sz="2800" b="1" dirty="0" err="1" smtClean="0">
                <a:latin typeface="+mn-lt"/>
              </a:rPr>
              <a:t>project</a:t>
            </a:r>
            <a:r>
              <a:rPr lang="it-IT" sz="2800" b="1" dirty="0" smtClean="0">
                <a:latin typeface="+mn-lt"/>
              </a:rPr>
              <a:t> </a:t>
            </a:r>
            <a:r>
              <a:rPr lang="it-IT" sz="2800" b="1" dirty="0" err="1" smtClean="0">
                <a:latin typeface="+mn-lt"/>
              </a:rPr>
              <a:t>you</a:t>
            </a:r>
            <a:r>
              <a:rPr lang="it-IT" sz="2800" b="1" dirty="0" smtClean="0">
                <a:latin typeface="+mn-lt"/>
              </a:rPr>
              <a:t> are </a:t>
            </a:r>
            <a:r>
              <a:rPr lang="it-IT" sz="2800" b="1" dirty="0" err="1" smtClean="0">
                <a:latin typeface="+mn-lt"/>
              </a:rPr>
              <a:t>working</a:t>
            </a:r>
            <a:r>
              <a:rPr lang="it-IT" sz="2800" b="1" dirty="0" smtClean="0">
                <a:latin typeface="+mn-lt"/>
              </a:rPr>
              <a:t> on	1/3</a:t>
            </a:r>
            <a:endParaRPr lang="it-IT" sz="2800" b="1" dirty="0">
              <a:latin typeface="+mn-lt"/>
            </a:endParaRPr>
          </a:p>
        </p:txBody>
      </p:sp>
      <p:sp>
        <p:nvSpPr>
          <p:cNvPr id="3" name="Segnaposto contenuto 2"/>
          <p:cNvSpPr>
            <a:spLocks noGrp="1"/>
          </p:cNvSpPr>
          <p:nvPr>
            <p:ph idx="1"/>
          </p:nvPr>
        </p:nvSpPr>
        <p:spPr>
          <a:xfrm>
            <a:off x="0" y="940904"/>
            <a:ext cx="8309113" cy="5353879"/>
          </a:xfrm>
        </p:spPr>
        <p:txBody>
          <a:bodyPr>
            <a:normAutofit fontScale="77500" lnSpcReduction="20000"/>
          </a:bodyPr>
          <a:lstStyle/>
          <a:p>
            <a:pPr marL="0" indent="0">
              <a:buNone/>
            </a:pPr>
            <a:r>
              <a:rPr lang="en-US" b="1" dirty="0" smtClean="0"/>
              <a:t>“Promotion of Biocultural diversity in the Northern and Inner Tien Shan”  Program (2012-2020) </a:t>
            </a:r>
            <a:endParaRPr lang="ru-RU" b="1" dirty="0" smtClean="0"/>
          </a:p>
          <a:p>
            <a:pPr>
              <a:buFont typeface="Wingdings" panose="05000000000000000000" pitchFamily="2" charset="2"/>
              <a:buChar char="Ø"/>
            </a:pPr>
            <a:r>
              <a:rPr lang="en-US" dirty="0" smtClean="0">
                <a:solidFill>
                  <a:srgbClr val="00B050"/>
                </a:solidFill>
              </a:rPr>
              <a:t>Local Initiatives Support Program</a:t>
            </a:r>
          </a:p>
          <a:p>
            <a:pPr>
              <a:buFont typeface="Wingdings" panose="05000000000000000000" pitchFamily="2" charset="2"/>
              <a:buChar char="Ø"/>
            </a:pPr>
            <a:r>
              <a:rPr lang="en-US" dirty="0" smtClean="0">
                <a:solidFill>
                  <a:srgbClr val="00B050"/>
                </a:solidFill>
              </a:rPr>
              <a:t>Supported over 120 local initiatives </a:t>
            </a:r>
          </a:p>
          <a:p>
            <a:r>
              <a:rPr lang="en-US" dirty="0" smtClean="0"/>
              <a:t>Community–based </a:t>
            </a:r>
            <a:r>
              <a:rPr lang="en-US" dirty="0"/>
              <a:t>pasture conservation approach based on traditional knowledge and practice has been developed and piloted in </a:t>
            </a:r>
            <a:r>
              <a:rPr lang="en-US" dirty="0" err="1"/>
              <a:t>Cholpon</a:t>
            </a:r>
            <a:r>
              <a:rPr lang="en-US" dirty="0"/>
              <a:t> rural municipality (</a:t>
            </a:r>
            <a:r>
              <a:rPr lang="en-US" dirty="0" err="1"/>
              <a:t>Cholpon</a:t>
            </a:r>
            <a:r>
              <a:rPr lang="en-US" dirty="0"/>
              <a:t> pasture users association) in </a:t>
            </a:r>
            <a:r>
              <a:rPr lang="en-US" dirty="0" err="1"/>
              <a:t>Kochkor</a:t>
            </a:r>
            <a:r>
              <a:rPr lang="en-US" dirty="0"/>
              <a:t> district of </a:t>
            </a:r>
            <a:r>
              <a:rPr lang="en-US" dirty="0" err="1"/>
              <a:t>Naryn</a:t>
            </a:r>
            <a:r>
              <a:rPr lang="en-US" dirty="0"/>
              <a:t> province. Currently this experience is being multiplied in 3 other municipalities in </a:t>
            </a:r>
            <a:r>
              <a:rPr lang="en-US" dirty="0" err="1"/>
              <a:t>Naryn</a:t>
            </a:r>
            <a:r>
              <a:rPr lang="en-US" dirty="0"/>
              <a:t> and </a:t>
            </a:r>
            <a:r>
              <a:rPr lang="en-US" dirty="0" err="1"/>
              <a:t>Chuy</a:t>
            </a:r>
            <a:r>
              <a:rPr lang="en-US" dirty="0"/>
              <a:t> provinces</a:t>
            </a:r>
            <a:r>
              <a:rPr lang="en-US" dirty="0" smtClean="0"/>
              <a:t>.</a:t>
            </a:r>
            <a:endParaRPr lang="ru-RU" dirty="0"/>
          </a:p>
          <a:p>
            <a:pPr marL="0" indent="0">
              <a:buNone/>
            </a:pPr>
            <a:r>
              <a:rPr lang="en-US" u="sng" dirty="0">
                <a:hlinkClick r:id="rId2"/>
              </a:rPr>
              <a:t>https://satoyama-initiative.org/traditional-knowledge-for-climate-resilience-collaborative-strategies-to-mitigate-vulnerability-and-enhance-adaptation-of-pastoralism-to-climate-change/?fbclid=IwAR0Z4H7kt3xv1xjsKWB8G8mYIbVx2RbmxcUPYqbsYBbB-_</a:t>
            </a:r>
            <a:r>
              <a:rPr lang="en-US" u="sng" dirty="0" smtClean="0">
                <a:hlinkClick r:id="rId2"/>
              </a:rPr>
              <a:t>o_oSW-HxRLRpM</a:t>
            </a:r>
            <a:endParaRPr lang="en-US" dirty="0" smtClean="0"/>
          </a:p>
          <a:p>
            <a:r>
              <a:rPr lang="en-US" dirty="0" smtClean="0"/>
              <a:t>Place-based Education - 20 </a:t>
            </a:r>
            <a:r>
              <a:rPr lang="en-US" dirty="0"/>
              <a:t>preschool orchards, ethnobotanical gardens and micro-reserves created to conserve and protect local agrobiodiversity (local apple and apricot trees) and seed banks (local varieties of potato, tomatoes and pepper).</a:t>
            </a:r>
            <a:endParaRPr lang="it-IT" dirty="0"/>
          </a:p>
          <a:p>
            <a:pPr marL="0" indent="0">
              <a:buNone/>
            </a:pPr>
            <a:endParaRPr lang="en-US" dirty="0"/>
          </a:p>
        </p:txBody>
      </p:sp>
      <p:pic>
        <p:nvPicPr>
          <p:cNvPr id="7" name="Picture 2" descr="C:\Users\user\Pictures\the-christensen-fund-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1" y="1098543"/>
            <a:ext cx="18859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76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31" y="1"/>
            <a:ext cx="8789269" cy="3498574"/>
          </a:xfrm>
          <a:prstGeom prst="rect">
            <a:avLst/>
          </a:prstGeom>
        </p:spPr>
      </p:pic>
      <p:pic>
        <p:nvPicPr>
          <p:cNvPr id="5"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81099" y="3498575"/>
            <a:ext cx="6238927" cy="415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761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617" y="251791"/>
            <a:ext cx="4220065" cy="1908480"/>
          </a:xfrm>
        </p:spPr>
        <p:txBody>
          <a:bodyPr>
            <a:normAutofit/>
          </a:bodyPr>
          <a:lstStyle/>
          <a:p>
            <a:r>
              <a:rPr lang="en-US" dirty="0" smtClean="0"/>
              <a:t>Work with local schools (Place-based Education) </a:t>
            </a:r>
            <a:endParaRPr lang="ru-RU" dirty="0"/>
          </a:p>
        </p:txBody>
      </p:sp>
      <p:pic>
        <p:nvPicPr>
          <p:cNvPr id="4" name="Picture 4" descr="_UHK5034"/>
          <p:cNvPicPr>
            <a:picLocks noGrp="1" noChangeAspect="1" noChangeArrowheads="1"/>
          </p:cNvPicPr>
          <p:nvPr>
            <p:ph idx="1"/>
          </p:nvPr>
        </p:nvPicPr>
        <p:blipFill>
          <a:blip r:embed="rId2" cstate="print"/>
          <a:srcRect/>
          <a:stretch>
            <a:fillRect/>
          </a:stretch>
        </p:blipFill>
        <p:spPr bwMode="auto">
          <a:xfrm rot="21119103">
            <a:off x="510050" y="2423553"/>
            <a:ext cx="4054074" cy="2702716"/>
          </a:xfrm>
          <a:prstGeom prst="rect">
            <a:avLst/>
          </a:prstGeom>
          <a:noFill/>
        </p:spPr>
      </p:pic>
      <p:pic>
        <p:nvPicPr>
          <p:cNvPr id="5" name="Picture 2" descr="D:\Динара\ЛЭС\Foto LES 2009\MAKCAT\son col\IMG_0254.jpg"/>
          <p:cNvPicPr>
            <a:picLocks noChangeAspect="1" noChangeArrowheads="1"/>
          </p:cNvPicPr>
          <p:nvPr/>
        </p:nvPicPr>
        <p:blipFill>
          <a:blip r:embed="rId3" cstate="print"/>
          <a:stretch>
            <a:fillRect/>
          </a:stretch>
        </p:blipFill>
        <p:spPr bwMode="auto">
          <a:xfrm>
            <a:off x="5856710" y="995209"/>
            <a:ext cx="2818015" cy="2113511"/>
          </a:xfrm>
          <a:prstGeom prst="rect">
            <a:avLst/>
          </a:prstGeom>
          <a:noFill/>
        </p:spPr>
      </p:pic>
      <p:pic>
        <p:nvPicPr>
          <p:cNvPr id="6" name="Picture 2" descr="\\Taalimserver\архив\АРХИВ ФОТО обновленный\Обновленный АРХИВ фотографий\Фото 2011\летняя школа_2011_Ашуу_фото\Холистический семинар-2\DSC_4977.JPG"/>
          <p:cNvPicPr>
            <a:picLocks noChangeAspect="1" noChangeArrowheads="1"/>
          </p:cNvPicPr>
          <p:nvPr/>
        </p:nvPicPr>
        <p:blipFill>
          <a:blip r:embed="rId4" cstate="print"/>
          <a:srcRect/>
          <a:stretch>
            <a:fillRect/>
          </a:stretch>
        </p:blipFill>
        <p:spPr bwMode="auto">
          <a:xfrm>
            <a:off x="4818633" y="3195204"/>
            <a:ext cx="4067771" cy="2680855"/>
          </a:xfrm>
          <a:prstGeom prst="rect">
            <a:avLst/>
          </a:prstGeom>
          <a:noFill/>
        </p:spPr>
      </p:pic>
    </p:spTree>
    <p:extLst>
      <p:ext uri="{BB962C8B-B14F-4D97-AF65-F5344CB8AC3E}">
        <p14:creationId xmlns:p14="http://schemas.microsoft.com/office/powerpoint/2010/main" val="3683130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Festivals, theatres, actions, etc.</a:t>
            </a:r>
            <a:endParaRPr lang="ru-RU"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657" y="2301586"/>
            <a:ext cx="3874997" cy="2583332"/>
          </a:xfrm>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b="30909"/>
          <a:stretch/>
        </p:blipFill>
        <p:spPr>
          <a:xfrm>
            <a:off x="4135445" y="2935432"/>
            <a:ext cx="4985585" cy="2296391"/>
          </a:xfrm>
          <a:prstGeom prst="rect">
            <a:avLst/>
          </a:prstGeom>
        </p:spPr>
      </p:pic>
    </p:spTree>
    <p:extLst>
      <p:ext uri="{BB962C8B-B14F-4D97-AF65-F5344CB8AC3E}">
        <p14:creationId xmlns:p14="http://schemas.microsoft.com/office/powerpoint/2010/main" val="3345503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86330"/>
          </a:xfrm>
          <a:prstGeom prst="rect">
            <a:avLst/>
          </a:prstGeom>
        </p:spPr>
      </p:pic>
    </p:spTree>
    <p:extLst>
      <p:ext uri="{BB962C8B-B14F-4D97-AF65-F5344CB8AC3E}">
        <p14:creationId xmlns:p14="http://schemas.microsoft.com/office/powerpoint/2010/main" val="4125477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spAutoFit/>
      </a:bodyPr>
      <a:lstStyle>
        <a:defPPr algn="ctr">
          <a:lnSpc>
            <a:spcPct val="100000"/>
          </a:lnSpc>
          <a:defRPr sz="2800" b="1" dirty="0" err="1" smtClean="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4786</TotalTime>
  <Words>467</Words>
  <Application>Microsoft Office PowerPoint</Application>
  <PresentationFormat>Экран (4:3)</PresentationFormat>
  <Paragraphs>66</Paragraphs>
  <Slides>15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Calibri Light</vt:lpstr>
      <vt:lpstr>Century Gothic</vt:lpstr>
      <vt:lpstr>Times New Roman</vt:lpstr>
      <vt:lpstr>Wingdings</vt:lpstr>
      <vt:lpstr>Tema di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Work with local schools (Place-based Education) </vt:lpstr>
      <vt:lpstr>Festivals, theatres, actions, etc.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in the Alps</dc:title>
  <dc:creator>Bassignana Mauro</dc:creator>
  <cp:lastModifiedBy>Anara A</cp:lastModifiedBy>
  <cp:revision>118</cp:revision>
  <dcterms:created xsi:type="dcterms:W3CDTF">2014-07-05T09:11:12Z</dcterms:created>
  <dcterms:modified xsi:type="dcterms:W3CDTF">2019-07-04T09:19:11Z</dcterms:modified>
</cp:coreProperties>
</file>