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97" r:id="rId2"/>
    <p:sldId id="279" r:id="rId3"/>
    <p:sldId id="299" r:id="rId4"/>
    <p:sldId id="288" r:id="rId5"/>
    <p:sldId id="293" r:id="rId6"/>
    <p:sldId id="294" r:id="rId7"/>
    <p:sldId id="301" r:id="rId8"/>
    <p:sldId id="295" r:id="rId9"/>
    <p:sldId id="298" r:id="rId10"/>
    <p:sldId id="300" r:id="rId11"/>
    <p:sldId id="296" r:id="rId1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720">
          <p15:clr>
            <a:srgbClr val="A4A3A4"/>
          </p15:clr>
        </p15:guide>
        <p15:guide id="2" pos="28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99"/>
    <a:srgbClr val="9900CC"/>
    <a:srgbClr val="FFFC88"/>
    <a:srgbClr val="E3FF83"/>
    <a:srgbClr val="00CC00"/>
    <a:srgbClr val="FF6600"/>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p:scale>
          <a:sx n="81" d="100"/>
          <a:sy n="81" d="100"/>
        </p:scale>
        <p:origin x="-996" y="210"/>
      </p:cViewPr>
      <p:guideLst>
        <p:guide orient="horz" pos="2720"/>
        <p:guide pos="284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70A46D-7C23-A74C-A927-950A7F23F9EF}" type="datetimeFigureOut">
              <a:rPr lang="it-IT" smtClean="0"/>
              <a:t>20/06/2019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1AC88D-BAEE-204A-9505-52122518187D}" type="slidenum">
              <a:rPr lang="it-IT" smtClean="0"/>
              <a:t>‹N°›</a:t>
            </a:fld>
            <a:endParaRPr lang="it-IT"/>
          </a:p>
        </p:txBody>
      </p:sp>
    </p:spTree>
    <p:extLst>
      <p:ext uri="{BB962C8B-B14F-4D97-AF65-F5344CB8AC3E}">
        <p14:creationId xmlns:p14="http://schemas.microsoft.com/office/powerpoint/2010/main" val="12402009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DE7BF72-1CFC-4EE4-AD29-9ECF34C8F35B}" type="datetimeFigureOut">
              <a:rPr lang="it-IT" smtClean="0"/>
              <a:t>20/06/2019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B15D428-8962-4FC5-ACFE-B2FD27EF9F56}" type="slidenum">
              <a:rPr lang="it-IT" smtClean="0"/>
              <a:t>‹N°›</a:t>
            </a:fld>
            <a:endParaRPr lang="it-IT"/>
          </a:p>
        </p:txBody>
      </p:sp>
    </p:spTree>
    <p:extLst>
      <p:ext uri="{BB962C8B-B14F-4D97-AF65-F5344CB8AC3E}">
        <p14:creationId xmlns:p14="http://schemas.microsoft.com/office/powerpoint/2010/main" val="1497097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DE7BF72-1CFC-4EE4-AD29-9ECF34C8F35B}" type="datetimeFigureOut">
              <a:rPr lang="it-IT" smtClean="0"/>
              <a:t>20/06/2019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B15D428-8962-4FC5-ACFE-B2FD27EF9F56}" type="slidenum">
              <a:rPr lang="it-IT" smtClean="0"/>
              <a:t>‹N°›</a:t>
            </a:fld>
            <a:endParaRPr lang="it-IT"/>
          </a:p>
        </p:txBody>
      </p:sp>
    </p:spTree>
    <p:extLst>
      <p:ext uri="{BB962C8B-B14F-4D97-AF65-F5344CB8AC3E}">
        <p14:creationId xmlns:p14="http://schemas.microsoft.com/office/powerpoint/2010/main" val="3427607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DE7BF72-1CFC-4EE4-AD29-9ECF34C8F35B}" type="datetimeFigureOut">
              <a:rPr lang="it-IT" smtClean="0"/>
              <a:t>20/06/2019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B15D428-8962-4FC5-ACFE-B2FD27EF9F56}" type="slidenum">
              <a:rPr lang="it-IT" smtClean="0"/>
              <a:t>‹N°›</a:t>
            </a:fld>
            <a:endParaRPr lang="it-IT"/>
          </a:p>
        </p:txBody>
      </p:sp>
    </p:spTree>
    <p:extLst>
      <p:ext uri="{BB962C8B-B14F-4D97-AF65-F5344CB8AC3E}">
        <p14:creationId xmlns:p14="http://schemas.microsoft.com/office/powerpoint/2010/main" val="3970885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DE7BF72-1CFC-4EE4-AD29-9ECF34C8F35B}" type="datetimeFigureOut">
              <a:rPr lang="it-IT" smtClean="0"/>
              <a:t>20/06/2019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B15D428-8962-4FC5-ACFE-B2FD27EF9F56}" type="slidenum">
              <a:rPr lang="it-IT" smtClean="0"/>
              <a:t>‹N°›</a:t>
            </a:fld>
            <a:endParaRPr lang="it-IT"/>
          </a:p>
        </p:txBody>
      </p:sp>
    </p:spTree>
    <p:extLst>
      <p:ext uri="{BB962C8B-B14F-4D97-AF65-F5344CB8AC3E}">
        <p14:creationId xmlns:p14="http://schemas.microsoft.com/office/powerpoint/2010/main" val="731106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3DE7BF72-1CFC-4EE4-AD29-9ECF34C8F35B}" type="datetimeFigureOut">
              <a:rPr lang="it-IT" smtClean="0"/>
              <a:t>20/06/2019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B15D428-8962-4FC5-ACFE-B2FD27EF9F56}" type="slidenum">
              <a:rPr lang="it-IT" smtClean="0"/>
              <a:t>‹N°›</a:t>
            </a:fld>
            <a:endParaRPr lang="it-IT"/>
          </a:p>
        </p:txBody>
      </p:sp>
    </p:spTree>
    <p:extLst>
      <p:ext uri="{BB962C8B-B14F-4D97-AF65-F5344CB8AC3E}">
        <p14:creationId xmlns:p14="http://schemas.microsoft.com/office/powerpoint/2010/main" val="1320182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3DE7BF72-1CFC-4EE4-AD29-9ECF34C8F35B}" type="datetimeFigureOut">
              <a:rPr lang="it-IT" smtClean="0"/>
              <a:t>20/06/2019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B15D428-8962-4FC5-ACFE-B2FD27EF9F56}" type="slidenum">
              <a:rPr lang="it-IT" smtClean="0"/>
              <a:t>‹N°›</a:t>
            </a:fld>
            <a:endParaRPr lang="it-IT"/>
          </a:p>
        </p:txBody>
      </p:sp>
    </p:spTree>
    <p:extLst>
      <p:ext uri="{BB962C8B-B14F-4D97-AF65-F5344CB8AC3E}">
        <p14:creationId xmlns:p14="http://schemas.microsoft.com/office/powerpoint/2010/main" val="2145188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3DE7BF72-1CFC-4EE4-AD29-9ECF34C8F35B}" type="datetimeFigureOut">
              <a:rPr lang="it-IT" smtClean="0"/>
              <a:t>20/06/2019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AB15D428-8962-4FC5-ACFE-B2FD27EF9F56}" type="slidenum">
              <a:rPr lang="it-IT" smtClean="0"/>
              <a:t>‹N°›</a:t>
            </a:fld>
            <a:endParaRPr lang="it-IT"/>
          </a:p>
        </p:txBody>
      </p:sp>
    </p:spTree>
    <p:extLst>
      <p:ext uri="{BB962C8B-B14F-4D97-AF65-F5344CB8AC3E}">
        <p14:creationId xmlns:p14="http://schemas.microsoft.com/office/powerpoint/2010/main" val="4011411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3DE7BF72-1CFC-4EE4-AD29-9ECF34C8F35B}" type="datetimeFigureOut">
              <a:rPr lang="it-IT" smtClean="0"/>
              <a:t>20/06/2019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AB15D428-8962-4FC5-ACFE-B2FD27EF9F56}" type="slidenum">
              <a:rPr lang="it-IT" smtClean="0"/>
              <a:t>‹N°›</a:t>
            </a:fld>
            <a:endParaRPr lang="it-IT"/>
          </a:p>
        </p:txBody>
      </p:sp>
    </p:spTree>
    <p:extLst>
      <p:ext uri="{BB962C8B-B14F-4D97-AF65-F5344CB8AC3E}">
        <p14:creationId xmlns:p14="http://schemas.microsoft.com/office/powerpoint/2010/main" val="1800167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E7BF72-1CFC-4EE4-AD29-9ECF34C8F35B}" type="datetimeFigureOut">
              <a:rPr lang="it-IT" smtClean="0"/>
              <a:t>20/06/2019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AB15D428-8962-4FC5-ACFE-B2FD27EF9F56}" type="slidenum">
              <a:rPr lang="it-IT" smtClean="0"/>
              <a:t>‹N°›</a:t>
            </a:fld>
            <a:endParaRPr lang="it-IT"/>
          </a:p>
        </p:txBody>
      </p:sp>
    </p:spTree>
    <p:extLst>
      <p:ext uri="{BB962C8B-B14F-4D97-AF65-F5344CB8AC3E}">
        <p14:creationId xmlns:p14="http://schemas.microsoft.com/office/powerpoint/2010/main" val="2075481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3DE7BF72-1CFC-4EE4-AD29-9ECF34C8F35B}" type="datetimeFigureOut">
              <a:rPr lang="it-IT" smtClean="0"/>
              <a:t>20/06/2019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B15D428-8962-4FC5-ACFE-B2FD27EF9F56}" type="slidenum">
              <a:rPr lang="it-IT" smtClean="0"/>
              <a:t>‹N°›</a:t>
            </a:fld>
            <a:endParaRPr lang="it-IT"/>
          </a:p>
        </p:txBody>
      </p:sp>
    </p:spTree>
    <p:extLst>
      <p:ext uri="{BB962C8B-B14F-4D97-AF65-F5344CB8AC3E}">
        <p14:creationId xmlns:p14="http://schemas.microsoft.com/office/powerpoint/2010/main" val="2227251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3DE7BF72-1CFC-4EE4-AD29-9ECF34C8F35B}" type="datetimeFigureOut">
              <a:rPr lang="it-IT" smtClean="0"/>
              <a:t>20/06/2019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B15D428-8962-4FC5-ACFE-B2FD27EF9F56}" type="slidenum">
              <a:rPr lang="it-IT" smtClean="0"/>
              <a:t>‹N°›</a:t>
            </a:fld>
            <a:endParaRPr lang="it-IT"/>
          </a:p>
        </p:txBody>
      </p:sp>
    </p:spTree>
    <p:extLst>
      <p:ext uri="{BB962C8B-B14F-4D97-AF65-F5344CB8AC3E}">
        <p14:creationId xmlns:p14="http://schemas.microsoft.com/office/powerpoint/2010/main" val="1807348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C88">
            <a:alpha val="22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E7BF72-1CFC-4EE4-AD29-9ECF34C8F35B}" type="datetimeFigureOut">
              <a:rPr lang="it-IT" smtClean="0"/>
              <a:t>20/06/2019</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5D428-8962-4FC5-ACFE-B2FD27EF9F56}" type="slidenum">
              <a:rPr lang="it-IT" smtClean="0"/>
              <a:t>‹N°›</a:t>
            </a:fld>
            <a:endParaRPr lang="it-IT"/>
          </a:p>
        </p:txBody>
      </p:sp>
    </p:spTree>
    <p:extLst>
      <p:ext uri="{BB962C8B-B14F-4D97-AF65-F5344CB8AC3E}">
        <p14:creationId xmlns:p14="http://schemas.microsoft.com/office/powerpoint/2010/main" val="188100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olo 1"/>
          <p:cNvSpPr txBox="1">
            <a:spLocks/>
          </p:cNvSpPr>
          <p:nvPr/>
        </p:nvSpPr>
        <p:spPr>
          <a:xfrm>
            <a:off x="0" y="816380"/>
            <a:ext cx="9143999" cy="2092881"/>
          </a:xfrm>
          <a:prstGeom prst="rect">
            <a:avLst/>
          </a:prstGeom>
        </p:spPr>
        <p:txBody>
          <a:bodyPr vert="horz" wrap="square" lIns="91440" tIns="45720" rIns="91440" bIns="45720" rtlCol="0"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it-IT" sz="3200" b="1" dirty="0">
                <a:latin typeface="+mn-lt"/>
              </a:rPr>
              <a:t>Personal Presentation</a:t>
            </a:r>
          </a:p>
          <a:p>
            <a:pPr algn="ctr"/>
            <a:r>
              <a:rPr lang="en-GB" sz="2000" b="1" dirty="0">
                <a:solidFill>
                  <a:srgbClr val="FFFF00"/>
                </a:solidFill>
              </a:rPr>
              <a:t>Consultant  </a:t>
            </a:r>
            <a:r>
              <a:rPr lang="en-GB" sz="2000" b="1" dirty="0" err="1">
                <a:solidFill>
                  <a:srgbClr val="FFFF00"/>
                </a:solidFill>
              </a:rPr>
              <a:t>extensionist</a:t>
            </a:r>
            <a:r>
              <a:rPr lang="en-GB" sz="2000" b="1" dirty="0">
                <a:solidFill>
                  <a:srgbClr val="FFFF00"/>
                </a:solidFill>
              </a:rPr>
              <a:t>  and community development to the </a:t>
            </a:r>
            <a:endParaRPr lang="fr-FR" sz="2000" b="1" dirty="0">
              <a:solidFill>
                <a:srgbClr val="FFFF00"/>
              </a:solidFill>
            </a:endParaRPr>
          </a:p>
          <a:p>
            <a:pPr algn="ctr"/>
            <a:r>
              <a:rPr lang="fr-FR" sz="2000" b="1" dirty="0">
                <a:solidFill>
                  <a:srgbClr val="FFFF00"/>
                </a:solidFill>
              </a:rPr>
              <a:t>FAO/GCP/MOR/050/SWI Project-FAO-</a:t>
            </a:r>
            <a:r>
              <a:rPr lang="fr-FR" sz="2000" b="1" dirty="0" err="1">
                <a:solidFill>
                  <a:srgbClr val="FFFF00"/>
                </a:solidFill>
              </a:rPr>
              <a:t>Morocco</a:t>
            </a:r>
            <a:endParaRPr lang="fr-FR" sz="2000" b="1" dirty="0">
              <a:solidFill>
                <a:srgbClr val="FFFF00"/>
              </a:solidFill>
            </a:endParaRPr>
          </a:p>
          <a:p>
            <a:pPr algn="ctr"/>
            <a:r>
              <a:rPr lang="fr-FR" sz="2000" b="1" dirty="0">
                <a:solidFill>
                  <a:srgbClr val="FFFF00"/>
                </a:solidFill>
              </a:rPr>
              <a:t>E-mail: </a:t>
            </a:r>
            <a:r>
              <a:rPr lang="fr-FR" sz="2000" b="1" dirty="0" err="1">
                <a:solidFill>
                  <a:srgbClr val="FFFF00"/>
                </a:solidFill>
              </a:rPr>
              <a:t>chkirnifao@gmail,com</a:t>
            </a:r>
            <a:endParaRPr lang="fr-FR" sz="2000" b="1" dirty="0">
              <a:solidFill>
                <a:srgbClr val="FFFF00"/>
              </a:solidFill>
            </a:endParaRPr>
          </a:p>
          <a:p>
            <a:pPr algn="ctr">
              <a:lnSpc>
                <a:spcPct val="100000"/>
              </a:lnSpc>
            </a:pPr>
            <a:endParaRPr lang="it-IT" sz="2000" dirty="0">
              <a:latin typeface="+mn-lt"/>
            </a:endParaRPr>
          </a:p>
          <a:p>
            <a:pPr algn="ctr">
              <a:lnSpc>
                <a:spcPct val="100000"/>
              </a:lnSpc>
            </a:pPr>
            <a:r>
              <a:rPr lang="it-IT" sz="2400" b="1" dirty="0">
                <a:latin typeface="+mn-lt"/>
              </a:rPr>
              <a:t>Chkirni Malika</a:t>
            </a:r>
            <a:endParaRPr lang="it-IT" sz="2000" b="1" dirty="0">
              <a:latin typeface="+mn-lt"/>
            </a:endParaRPr>
          </a:p>
        </p:txBody>
      </p:sp>
      <p:sp>
        <p:nvSpPr>
          <p:cNvPr id="6" name="CasellaDiTesto 1"/>
          <p:cNvSpPr txBox="1"/>
          <p:nvPr/>
        </p:nvSpPr>
        <p:spPr>
          <a:xfrm>
            <a:off x="1" y="5529976"/>
            <a:ext cx="9143998" cy="1015663"/>
          </a:xfrm>
          <a:prstGeom prst="rect">
            <a:avLst/>
          </a:prstGeom>
          <a:noFill/>
        </p:spPr>
        <p:txBody>
          <a:bodyPr wrap="square" rtlCol="0">
            <a:spAutoFit/>
          </a:bodyPr>
          <a:lstStyle/>
          <a:p>
            <a:pPr algn="ctr"/>
            <a:r>
              <a:rPr lang="it-IT" dirty="0"/>
              <a:t> </a:t>
            </a:r>
            <a:r>
              <a:rPr lang="it-IT" sz="2400" b="1" dirty="0">
                <a:solidFill>
                  <a:srgbClr val="000099"/>
                </a:solidFill>
              </a:rPr>
              <a:t>IPROMO</a:t>
            </a:r>
            <a:r>
              <a:rPr lang="it-IT" b="1" dirty="0">
                <a:solidFill>
                  <a:srgbClr val="000099"/>
                </a:solidFill>
              </a:rPr>
              <a:t> </a:t>
            </a:r>
            <a:endParaRPr lang="it-IT" dirty="0">
              <a:solidFill>
                <a:srgbClr val="000099"/>
              </a:solidFill>
            </a:endParaRPr>
          </a:p>
          <a:p>
            <a:pPr algn="ctr"/>
            <a:r>
              <a:rPr lang="en-US" b="1" dirty="0">
                <a:solidFill>
                  <a:srgbClr val="000099"/>
                </a:solidFill>
              </a:rPr>
              <a:t> </a:t>
            </a:r>
            <a:r>
              <a:rPr lang="en-US" b="1" i="1" dirty="0">
                <a:solidFill>
                  <a:srgbClr val="000099"/>
                </a:solidFill>
              </a:rPr>
              <a:t>Landscape approach for enhancing mountain resilience</a:t>
            </a:r>
          </a:p>
          <a:p>
            <a:pPr algn="ctr"/>
            <a:r>
              <a:rPr lang="en-US" b="1" dirty="0" err="1">
                <a:solidFill>
                  <a:srgbClr val="000099"/>
                </a:solidFill>
              </a:rPr>
              <a:t>Pieve</a:t>
            </a:r>
            <a:r>
              <a:rPr lang="en-US" b="1" dirty="0">
                <a:solidFill>
                  <a:srgbClr val="000099"/>
                </a:solidFill>
              </a:rPr>
              <a:t> </a:t>
            </a:r>
            <a:r>
              <a:rPr lang="en-US" b="1" dirty="0" err="1">
                <a:solidFill>
                  <a:srgbClr val="000099"/>
                </a:solidFill>
              </a:rPr>
              <a:t>Tesino</a:t>
            </a:r>
            <a:r>
              <a:rPr lang="en-US" b="1" dirty="0">
                <a:solidFill>
                  <a:srgbClr val="000099"/>
                </a:solidFill>
              </a:rPr>
              <a:t> /Ormea 02-18 July 2019</a:t>
            </a:r>
            <a:endParaRPr lang="it-IT" dirty="0">
              <a:solidFill>
                <a:srgbClr val="000099"/>
              </a:solidFill>
            </a:endParaRPr>
          </a:p>
        </p:txBody>
      </p:sp>
    </p:spTree>
    <p:extLst>
      <p:ext uri="{BB962C8B-B14F-4D97-AF65-F5344CB8AC3E}">
        <p14:creationId xmlns:p14="http://schemas.microsoft.com/office/powerpoint/2010/main" val="2874760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5573" y="805716"/>
            <a:ext cx="5162550" cy="5419237"/>
          </a:xfrm>
        </p:spPr>
        <p:txBody>
          <a:bodyPr>
            <a:normAutofit fontScale="77500" lnSpcReduction="20000"/>
          </a:bodyPr>
          <a:lstStyle/>
          <a:p>
            <a:pPr marL="0" indent="0" algn="just">
              <a:buNone/>
            </a:pPr>
            <a:r>
              <a:rPr lang="en-US" dirty="0"/>
              <a:t>Much of the Project's time was patiently devoted to sensitizing the communities concerned through continuous contacts in the field, interactions through participatory workshops and information exchange trips to other parts of the country. In addition, there are also the Income Generating </a:t>
            </a:r>
            <a:r>
              <a:rPr lang="en-US" dirty="0" smtClean="0"/>
              <a:t>Activities </a:t>
            </a:r>
            <a:r>
              <a:rPr lang="en-US" dirty="0"/>
              <a:t>which have been promoted and applauded and which generated a very tangible impact, motivating and stimulating the targeted population to build trust, appreciate the credibility of the team, cooperate and collaborate in the implementation of conservation and protection actions on of the soil through the </a:t>
            </a:r>
            <a:r>
              <a:rPr lang="en-US" dirty="0" smtClean="0"/>
              <a:t>reconstitution vegetation </a:t>
            </a:r>
            <a:r>
              <a:rPr lang="en-US" dirty="0"/>
              <a:t>and the </a:t>
            </a:r>
            <a:r>
              <a:rPr lang="en-US" dirty="0" smtClean="0"/>
              <a:t>Treatment of </a:t>
            </a:r>
            <a:r>
              <a:rPr lang="en-US" dirty="0"/>
              <a:t>ravines. Their confidence increased when they perceived the results well in practice</a:t>
            </a:r>
            <a:endParaRPr lang="fr-FR" dirty="0"/>
          </a:p>
        </p:txBody>
      </p:sp>
      <p:pic>
        <p:nvPicPr>
          <p:cNvPr id="4" name="Image 3" descr="C:\Users\Dell\Desktop\Base donné photo Projet MIDELT\Photos Projet FAO-Midelt\Parcelle Agro-forestie-rsPasto-agricole ,Arboriculture\IMG_842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39653" y="0"/>
            <a:ext cx="3140224" cy="2250831"/>
          </a:xfrm>
          <a:prstGeom prst="rect">
            <a:avLst/>
          </a:prstGeom>
          <a:noFill/>
          <a:ln>
            <a:noFill/>
          </a:ln>
        </p:spPr>
      </p:pic>
      <p:pic>
        <p:nvPicPr>
          <p:cNvPr id="6" name="Image 5" descr="C:\Users\Dell\Desktop\Base donné photo Projet MIDELT\Photos Projet FAO-Midelt\Parcelle Forestiers (boi de feu)\DSCN902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3880" y="2063262"/>
            <a:ext cx="3140224" cy="2492730"/>
          </a:xfrm>
          <a:prstGeom prst="rect">
            <a:avLst/>
          </a:prstGeom>
          <a:noFill/>
          <a:ln>
            <a:noFill/>
          </a:ln>
        </p:spPr>
      </p:pic>
      <p:sp>
        <p:nvSpPr>
          <p:cNvPr id="7" name="Rectangle 6"/>
          <p:cNvSpPr/>
          <p:nvPr/>
        </p:nvSpPr>
        <p:spPr>
          <a:xfrm rot="699025">
            <a:off x="4836550" y="329446"/>
            <a:ext cx="1482249" cy="577081"/>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defRPr/>
            </a:pPr>
            <a:r>
              <a:rPr lang="en-US" sz="1050" dirty="0" smtClean="0">
                <a:solidFill>
                  <a:schemeClr val="tx1"/>
                </a:solidFill>
              </a:rPr>
              <a:t>Ago-</a:t>
            </a:r>
            <a:r>
              <a:rPr lang="en-US" sz="1050" dirty="0" err="1" smtClean="0">
                <a:solidFill>
                  <a:schemeClr val="tx1"/>
                </a:solidFill>
              </a:rPr>
              <a:t>Forestory</a:t>
            </a:r>
            <a:r>
              <a:rPr lang="en-US" sz="1050" dirty="0" smtClean="0">
                <a:solidFill>
                  <a:schemeClr val="tx1"/>
                </a:solidFill>
              </a:rPr>
              <a:t> Development  and Banks protection </a:t>
            </a:r>
            <a:endParaRPr lang="fr-FR" sz="1050" dirty="0">
              <a:solidFill>
                <a:schemeClr val="tx1"/>
              </a:solidFill>
            </a:endParaRPr>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9654" y="4268607"/>
            <a:ext cx="3140224" cy="239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rot="536643">
            <a:off x="5029652" y="5418591"/>
            <a:ext cx="1359487" cy="738664"/>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en-US" altLang="fr-FR" sz="1050" dirty="0">
                <a:solidFill>
                  <a:schemeClr val="tx1"/>
                </a:solidFill>
              </a:rPr>
              <a:t>treatment of ravines against water erosion in the framework of the project</a:t>
            </a:r>
            <a:endParaRPr lang="fr-FR" sz="1050" dirty="0">
              <a:solidFill>
                <a:schemeClr val="tx1"/>
              </a:solidFill>
            </a:endParaRPr>
          </a:p>
        </p:txBody>
      </p:sp>
    </p:spTree>
    <p:extLst>
      <p:ext uri="{BB962C8B-B14F-4D97-AF65-F5344CB8AC3E}">
        <p14:creationId xmlns:p14="http://schemas.microsoft.com/office/powerpoint/2010/main" val="285475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6" name="Picture 3" descr="C:\Users\Dell\Desktop\977EPQLD\IMG_6844.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454834" y="2072688"/>
            <a:ext cx="5577840" cy="418545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Pensées 1"/>
          <p:cNvSpPr/>
          <p:nvPr/>
        </p:nvSpPr>
        <p:spPr>
          <a:xfrm rot="20857013">
            <a:off x="3591228" y="1814843"/>
            <a:ext cx="4550356" cy="2827501"/>
          </a:xfrm>
          <a:prstGeom prst="cloudCallout">
            <a:avLst>
              <a:gd name="adj1" fmla="val -88933"/>
              <a:gd name="adj2" fmla="val 5241"/>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r>
              <a:rPr lang="en-US" sz="2400" b="1" dirty="0">
                <a:solidFill>
                  <a:srgbClr val="9900CC"/>
                </a:solidFill>
              </a:rPr>
              <a:t>Thank for your attention!</a:t>
            </a:r>
          </a:p>
          <a:p>
            <a:pPr algn="ctr">
              <a:defRPr/>
            </a:pPr>
            <a:r>
              <a:rPr lang="en-US" sz="2400" b="1" dirty="0">
                <a:solidFill>
                  <a:srgbClr val="9900CC"/>
                </a:solidFill>
              </a:rPr>
              <a:t> Merci </a:t>
            </a:r>
          </a:p>
          <a:p>
            <a:pPr algn="ctr">
              <a:defRPr/>
            </a:pPr>
            <a:r>
              <a:rPr lang="en-US" sz="2400" b="1" dirty="0">
                <a:solidFill>
                  <a:srgbClr val="9900CC"/>
                </a:solidFill>
              </a:rPr>
              <a:t> </a:t>
            </a:r>
            <a:r>
              <a:rPr lang="ar-MA" sz="2400" b="1" dirty="0">
                <a:solidFill>
                  <a:srgbClr val="9900CC"/>
                </a:solidFill>
              </a:rPr>
              <a:t>شكرا </a:t>
            </a:r>
            <a:r>
              <a:rPr lang="en-US" sz="2400" b="1" dirty="0">
                <a:solidFill>
                  <a:srgbClr val="FF0000"/>
                </a:solidFill>
              </a:rPr>
              <a:t/>
            </a:r>
            <a:br>
              <a:rPr lang="en-US" sz="2400" b="1" dirty="0">
                <a:solidFill>
                  <a:srgbClr val="FF0000"/>
                </a:solidFill>
              </a:rPr>
            </a:br>
            <a:endParaRPr lang="fr-FR" b="1" dirty="0">
              <a:solidFill>
                <a:srgbClr val="FF0000"/>
              </a:solidFill>
            </a:endParaRPr>
          </a:p>
        </p:txBody>
      </p:sp>
    </p:spTree>
    <p:extLst>
      <p:ext uri="{BB962C8B-B14F-4D97-AF65-F5344CB8AC3E}">
        <p14:creationId xmlns:p14="http://schemas.microsoft.com/office/powerpoint/2010/main" val="294882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2000"/>
          </a:schemeClr>
        </a:solidFill>
        <a:effectLst/>
      </p:bgPr>
    </p:bg>
    <p:spTree>
      <p:nvGrpSpPr>
        <p:cNvPr id="1" name=""/>
        <p:cNvGrpSpPr/>
        <p:nvPr/>
      </p:nvGrpSpPr>
      <p:grpSpPr>
        <a:xfrm>
          <a:off x="0" y="0"/>
          <a:ext cx="0" cy="0"/>
          <a:chOff x="0" y="0"/>
          <a:chExt cx="0" cy="0"/>
        </a:xfrm>
      </p:grpSpPr>
      <p:sp>
        <p:nvSpPr>
          <p:cNvPr id="19" name="Titolo 1"/>
          <p:cNvSpPr txBox="1">
            <a:spLocks/>
          </p:cNvSpPr>
          <p:nvPr/>
        </p:nvSpPr>
        <p:spPr>
          <a:xfrm>
            <a:off x="0" y="0"/>
            <a:ext cx="9144000" cy="52322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it-IT" sz="2800" b="1" dirty="0" err="1">
                <a:latin typeface="+mn-lt"/>
              </a:rPr>
              <a:t>Education</a:t>
            </a:r>
            <a:endParaRPr lang="it-IT" sz="2800" b="1" dirty="0">
              <a:latin typeface="+mn-lt"/>
            </a:endParaRPr>
          </a:p>
        </p:txBody>
      </p:sp>
      <p:sp>
        <p:nvSpPr>
          <p:cNvPr id="4" name="Segnaposto contenuto 3"/>
          <p:cNvSpPr>
            <a:spLocks noGrp="1"/>
          </p:cNvSpPr>
          <p:nvPr>
            <p:ph sz="half" idx="1"/>
          </p:nvPr>
        </p:nvSpPr>
        <p:spPr>
          <a:xfrm>
            <a:off x="685798" y="528358"/>
            <a:ext cx="7829552" cy="2663729"/>
          </a:xfrm>
        </p:spPr>
        <p:txBody>
          <a:bodyPr>
            <a:normAutofit/>
          </a:bodyPr>
          <a:lstStyle/>
          <a:p>
            <a:pPr marL="0" indent="0" algn="just">
              <a:lnSpc>
                <a:spcPct val="110000"/>
              </a:lnSpc>
              <a:buNone/>
            </a:pPr>
            <a:r>
              <a:rPr lang="fr-FR" sz="2000" dirty="0">
                <a:solidFill>
                  <a:schemeClr val="dk1"/>
                </a:solidFill>
              </a:rPr>
              <a:t>I have a </a:t>
            </a:r>
            <a:r>
              <a:rPr lang="fr-FR" sz="2000" dirty="0" err="1">
                <a:solidFill>
                  <a:schemeClr val="dk1"/>
                </a:solidFill>
              </a:rPr>
              <a:t>diploma</a:t>
            </a:r>
            <a:r>
              <a:rPr lang="fr-FR" sz="2000" dirty="0">
                <a:solidFill>
                  <a:schemeClr val="dk1"/>
                </a:solidFill>
              </a:rPr>
              <a:t> in </a:t>
            </a:r>
            <a:r>
              <a:rPr lang="fr-FR" sz="2000" dirty="0" err="1">
                <a:solidFill>
                  <a:schemeClr val="dk1"/>
                </a:solidFill>
              </a:rPr>
              <a:t>Geography</a:t>
            </a:r>
            <a:r>
              <a:rPr lang="fr-FR" sz="2000" dirty="0">
                <a:solidFill>
                  <a:schemeClr val="dk1"/>
                </a:solidFill>
              </a:rPr>
              <a:t> </a:t>
            </a:r>
          </a:p>
        </p:txBody>
      </p:sp>
      <p:sp>
        <p:nvSpPr>
          <p:cNvPr id="5" name="Segnaposto contenuto 4"/>
          <p:cNvSpPr>
            <a:spLocks noGrp="1"/>
          </p:cNvSpPr>
          <p:nvPr>
            <p:ph sz="half" idx="2"/>
          </p:nvPr>
        </p:nvSpPr>
        <p:spPr>
          <a:xfrm>
            <a:off x="527904" y="2014842"/>
            <a:ext cx="8088191" cy="4151496"/>
          </a:xfrm>
        </p:spPr>
        <p:style>
          <a:lnRef idx="1">
            <a:schemeClr val="accent6"/>
          </a:lnRef>
          <a:fillRef idx="2">
            <a:schemeClr val="accent6"/>
          </a:fillRef>
          <a:effectRef idx="1">
            <a:schemeClr val="accent6"/>
          </a:effectRef>
          <a:fontRef idx="minor">
            <a:schemeClr val="dk1"/>
          </a:fontRef>
        </p:style>
        <p:txBody>
          <a:bodyPr>
            <a:noAutofit/>
          </a:bodyPr>
          <a:lstStyle/>
          <a:p>
            <a:pPr marL="0" indent="0" algn="just">
              <a:buNone/>
            </a:pPr>
            <a:r>
              <a:rPr lang="en-US" sz="2000" dirty="0"/>
              <a:t>I work since 9 years with the Food and Agriculture Organization of the United Nations (FAO) </a:t>
            </a:r>
            <a:r>
              <a:rPr lang="en-US" sz="2000" dirty="0" smtClean="0"/>
              <a:t>Morocco:</a:t>
            </a:r>
            <a:endParaRPr lang="en-US" sz="2000" dirty="0"/>
          </a:p>
          <a:p>
            <a:pPr algn="just">
              <a:buFont typeface="Wingdings" pitchFamily="2" charset="2"/>
              <a:buChar char="q"/>
            </a:pPr>
            <a:r>
              <a:rPr lang="en-US" sz="2000" dirty="0" smtClean="0"/>
              <a:t>Support </a:t>
            </a:r>
            <a:r>
              <a:rPr lang="en-US" sz="2000" dirty="0"/>
              <a:t>in project against poverty and </a:t>
            </a:r>
            <a:r>
              <a:rPr lang="en-US" sz="2000" dirty="0" smtClean="0"/>
              <a:t>erosion</a:t>
            </a:r>
          </a:p>
          <a:p>
            <a:pPr algn="just">
              <a:buFont typeface="Wingdings" pitchFamily="2" charset="2"/>
              <a:buChar char="q"/>
            </a:pPr>
            <a:r>
              <a:rPr lang="en-US" sz="2000" dirty="0" smtClean="0"/>
              <a:t>Knowledge </a:t>
            </a:r>
            <a:r>
              <a:rPr lang="en-US" sz="2000" dirty="0"/>
              <a:t>of the watershed management approach on the new generation </a:t>
            </a:r>
            <a:endParaRPr lang="en-US" sz="2000" dirty="0" smtClean="0"/>
          </a:p>
          <a:p>
            <a:pPr algn="just">
              <a:buFont typeface="Wingdings" pitchFamily="2" charset="2"/>
              <a:buChar char="q"/>
            </a:pPr>
            <a:r>
              <a:rPr lang="en-US" sz="2000" dirty="0"/>
              <a:t>Knowledge of participatory rural diagnostic techniques, participatory approach tools and, gender, participatory planning and </a:t>
            </a:r>
            <a:r>
              <a:rPr lang="en-US" sz="2000" dirty="0" smtClean="0"/>
              <a:t>concerted</a:t>
            </a:r>
          </a:p>
          <a:p>
            <a:pPr algn="just">
              <a:buFont typeface="Wingdings" pitchFamily="2" charset="2"/>
              <a:buChar char="q"/>
            </a:pPr>
            <a:r>
              <a:rPr lang="en-US" sz="2000" dirty="0"/>
              <a:t>Participation in the execution and field monitoring of the </a:t>
            </a:r>
            <a:r>
              <a:rPr lang="en-US" sz="2000" dirty="0" err="1"/>
              <a:t>programme</a:t>
            </a:r>
            <a:r>
              <a:rPr lang="en-US" sz="2000" dirty="0"/>
              <a:t> of the matrix of the Watershed Management Project for the Control of Erosion Support  communities in the identification, planning and implementation of </a:t>
            </a:r>
            <a:r>
              <a:rPr lang="en-US" sz="2000" dirty="0" smtClean="0"/>
              <a:t>interventions</a:t>
            </a:r>
          </a:p>
          <a:p>
            <a:pPr algn="just">
              <a:buFont typeface="Wingdings" pitchFamily="2" charset="2"/>
              <a:buChar char="q"/>
            </a:pPr>
            <a:r>
              <a:rPr lang="en-US" sz="2000" dirty="0" smtClean="0"/>
              <a:t>Assistance </a:t>
            </a:r>
            <a:r>
              <a:rPr lang="en-US" sz="2000" dirty="0"/>
              <a:t>in the administrative and logistical management of projects</a:t>
            </a:r>
          </a:p>
          <a:p>
            <a:pPr marL="0" indent="0" algn="just">
              <a:buNone/>
            </a:pPr>
            <a:endParaRPr lang="fr-FR" sz="2000" dirty="0"/>
          </a:p>
          <a:p>
            <a:pPr marL="0" indent="0" algn="just">
              <a:buNone/>
            </a:pPr>
            <a:endParaRPr lang="it-IT" sz="2000" dirty="0"/>
          </a:p>
        </p:txBody>
      </p:sp>
      <p:sp>
        <p:nvSpPr>
          <p:cNvPr id="8" name="Titolo 1"/>
          <p:cNvSpPr txBox="1">
            <a:spLocks/>
          </p:cNvSpPr>
          <p:nvPr/>
        </p:nvSpPr>
        <p:spPr>
          <a:xfrm>
            <a:off x="0" y="1083548"/>
            <a:ext cx="9144000" cy="52322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it-IT" sz="2800" b="1" dirty="0" err="1">
                <a:latin typeface="+mn-lt"/>
              </a:rPr>
              <a:t>Employment</a:t>
            </a:r>
            <a:r>
              <a:rPr lang="it-IT" sz="2800" b="1" dirty="0">
                <a:latin typeface="+mn-lt"/>
              </a:rPr>
              <a:t> and </a:t>
            </a:r>
            <a:r>
              <a:rPr lang="it-IT" sz="2800" b="1" dirty="0" err="1">
                <a:latin typeface="+mn-lt"/>
              </a:rPr>
              <a:t>main</a:t>
            </a:r>
            <a:r>
              <a:rPr lang="it-IT" sz="2800" b="1" dirty="0">
                <a:latin typeface="+mn-lt"/>
              </a:rPr>
              <a:t> </a:t>
            </a:r>
            <a:r>
              <a:rPr lang="it-IT" sz="2800" b="1" dirty="0" err="1">
                <a:latin typeface="+mn-lt"/>
              </a:rPr>
              <a:t>activities</a:t>
            </a:r>
            <a:endParaRPr lang="it-IT" sz="2800" b="1" dirty="0">
              <a:latin typeface="+mn-lt"/>
            </a:endParaRPr>
          </a:p>
        </p:txBody>
      </p:sp>
    </p:spTree>
    <p:extLst>
      <p:ext uri="{BB962C8B-B14F-4D97-AF65-F5344CB8AC3E}">
        <p14:creationId xmlns:p14="http://schemas.microsoft.com/office/powerpoint/2010/main" val="2177194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ABA3C6-B1CC-4669-94E0-A33396DB6BD3}"/>
              </a:ext>
            </a:extLst>
          </p:cNvPr>
          <p:cNvSpPr>
            <a:spLocks noGrp="1"/>
          </p:cNvSpPr>
          <p:nvPr>
            <p:ph type="title"/>
          </p:nvPr>
        </p:nvSpPr>
        <p:spPr/>
        <p:txBody>
          <a:bodyPr/>
          <a:lstStyle/>
          <a:p>
            <a:r>
              <a:rPr lang="en-US" dirty="0"/>
              <a:t>What I experienced</a:t>
            </a:r>
            <a:endParaRPr lang="x-none" dirty="0"/>
          </a:p>
        </p:txBody>
      </p:sp>
      <p:sp>
        <p:nvSpPr>
          <p:cNvPr id="3" name="Content Placeholder 2">
            <a:extLst>
              <a:ext uri="{FF2B5EF4-FFF2-40B4-BE49-F238E27FC236}">
                <a16:creationId xmlns="" xmlns:a16="http://schemas.microsoft.com/office/drawing/2014/main" id="{A57618F3-F568-4F4A-941B-E05CF2BDBF6A}"/>
              </a:ext>
            </a:extLst>
          </p:cNvPr>
          <p:cNvSpPr>
            <a:spLocks noGrp="1"/>
          </p:cNvSpPr>
          <p:nvPr>
            <p:ph sz="half" idx="1"/>
          </p:nvPr>
        </p:nvSpPr>
        <p:spPr>
          <a:xfrm>
            <a:off x="628650" y="1825625"/>
            <a:ext cx="7538806" cy="4351338"/>
          </a:xfrm>
        </p:spPr>
        <p:txBody>
          <a:bodyPr/>
          <a:lstStyle/>
          <a:p>
            <a:r>
              <a:rPr lang="en-US" dirty="0"/>
              <a:t>Collaborate with foreign experts</a:t>
            </a:r>
          </a:p>
          <a:p>
            <a:r>
              <a:rPr lang="en-US" dirty="0"/>
              <a:t>Collaboration of different actors of civil society (traditional institutions, associations, cooperatives, forestry services, agricultural services…)</a:t>
            </a:r>
          </a:p>
          <a:p>
            <a:r>
              <a:rPr lang="en-US" dirty="0"/>
              <a:t>Documentation with </a:t>
            </a:r>
            <a:r>
              <a:rPr lang="en-US" dirty="0" err="1"/>
              <a:t>wocat</a:t>
            </a:r>
            <a:endParaRPr lang="x-none" dirty="0"/>
          </a:p>
        </p:txBody>
      </p:sp>
    </p:spTree>
    <p:extLst>
      <p:ext uri="{BB962C8B-B14F-4D97-AF65-F5344CB8AC3E}">
        <p14:creationId xmlns:p14="http://schemas.microsoft.com/office/powerpoint/2010/main" val="4118566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2000"/>
          </a:schemeClr>
        </a:solidFill>
        <a:effectLst/>
      </p:bgPr>
    </p:bg>
    <p:spTree>
      <p:nvGrpSpPr>
        <p:cNvPr id="1" name=""/>
        <p:cNvGrpSpPr/>
        <p:nvPr/>
      </p:nvGrpSpPr>
      <p:grpSpPr>
        <a:xfrm>
          <a:off x="0" y="0"/>
          <a:ext cx="0" cy="0"/>
          <a:chOff x="0" y="0"/>
          <a:chExt cx="0" cy="0"/>
        </a:xfrm>
      </p:grpSpPr>
      <p:sp>
        <p:nvSpPr>
          <p:cNvPr id="8" name="Titolo 1"/>
          <p:cNvSpPr txBox="1">
            <a:spLocks/>
          </p:cNvSpPr>
          <p:nvPr/>
        </p:nvSpPr>
        <p:spPr>
          <a:xfrm>
            <a:off x="0" y="8690"/>
            <a:ext cx="9144000" cy="52322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it-IT" sz="2800" b="1" dirty="0" err="1">
                <a:latin typeface="+mn-lt"/>
              </a:rPr>
              <a:t>Other</a:t>
            </a:r>
            <a:r>
              <a:rPr lang="it-IT" sz="2800" b="1" dirty="0">
                <a:latin typeface="+mn-lt"/>
              </a:rPr>
              <a:t> </a:t>
            </a:r>
            <a:r>
              <a:rPr lang="it-IT" sz="2800" b="1" dirty="0" err="1">
                <a:latin typeface="+mn-lt"/>
              </a:rPr>
              <a:t>interests</a:t>
            </a:r>
            <a:r>
              <a:rPr lang="it-IT" sz="2800" b="1" dirty="0">
                <a:latin typeface="+mn-lt"/>
              </a:rPr>
              <a:t> (</a:t>
            </a:r>
            <a:r>
              <a:rPr lang="it-IT" sz="2800" b="1" dirty="0" err="1">
                <a:latin typeface="+mn-lt"/>
              </a:rPr>
              <a:t>volunteer</a:t>
            </a:r>
            <a:r>
              <a:rPr lang="it-IT" sz="2800" b="1" dirty="0">
                <a:latin typeface="+mn-lt"/>
              </a:rPr>
              <a:t> work, hobbies etc.)</a:t>
            </a:r>
          </a:p>
        </p:txBody>
      </p:sp>
      <p:sp>
        <p:nvSpPr>
          <p:cNvPr id="2" name="Segnaposto contenuto 1"/>
          <p:cNvSpPr>
            <a:spLocks noGrp="1"/>
          </p:cNvSpPr>
          <p:nvPr>
            <p:ph idx="1"/>
          </p:nvPr>
        </p:nvSpPr>
        <p:spPr>
          <a:xfrm>
            <a:off x="679939" y="1708394"/>
            <a:ext cx="7819292" cy="2441575"/>
          </a:xfrm>
        </p:spPr>
        <p:txBody>
          <a:bodyPr>
            <a:normAutofit/>
          </a:bodyPr>
          <a:lstStyle/>
          <a:p>
            <a:pPr marL="0" indent="0" algn="just">
              <a:buNone/>
            </a:pPr>
            <a:r>
              <a:rPr lang="en-US" b="1" dirty="0"/>
              <a:t>i</a:t>
            </a:r>
            <a:r>
              <a:rPr lang="en-US" b="1" dirty="0" smtClean="0"/>
              <a:t>t </a:t>
            </a:r>
            <a:r>
              <a:rPr lang="en-US" b="1" dirty="0"/>
              <a:t>was mainly because I enjoy helping people,</a:t>
            </a:r>
          </a:p>
          <a:p>
            <a:pPr marL="0" indent="0" algn="just">
              <a:buNone/>
            </a:pPr>
            <a:r>
              <a:rPr lang="en-US" b="1" dirty="0"/>
              <a:t> I am very passionate about development issues, such as </a:t>
            </a:r>
            <a:r>
              <a:rPr lang="fr-FR" b="1" dirty="0"/>
              <a:t> </a:t>
            </a:r>
            <a:r>
              <a:rPr lang="fr-FR" b="1" dirty="0" err="1" smtClean="0"/>
              <a:t>helping</a:t>
            </a:r>
            <a:r>
              <a:rPr lang="fr-FR" b="1" dirty="0"/>
              <a:t> </a:t>
            </a:r>
            <a:r>
              <a:rPr lang="fr-FR" b="1" dirty="0" smtClean="0"/>
              <a:t>to</a:t>
            </a:r>
            <a:r>
              <a:rPr lang="fr-FR" b="1" dirty="0"/>
              <a:t> </a:t>
            </a:r>
            <a:r>
              <a:rPr lang="fr-FR" b="1" dirty="0" err="1"/>
              <a:t>improve</a:t>
            </a:r>
            <a:r>
              <a:rPr lang="fr-FR" b="1" dirty="0"/>
              <a:t> and conserve the </a:t>
            </a:r>
            <a:r>
              <a:rPr lang="fr-FR" b="1" dirty="0" err="1"/>
              <a:t>natural</a:t>
            </a:r>
            <a:r>
              <a:rPr lang="fr-FR" b="1" dirty="0"/>
              <a:t> </a:t>
            </a:r>
            <a:r>
              <a:rPr lang="fr-FR" b="1" dirty="0" err="1"/>
              <a:t>resources</a:t>
            </a:r>
            <a:r>
              <a:rPr lang="fr-FR" b="1" dirty="0"/>
              <a:t>, </a:t>
            </a:r>
            <a:r>
              <a:rPr lang="en-US" b="1" dirty="0"/>
              <a:t>environmental protection and many others</a:t>
            </a:r>
            <a:endParaRPr lang="it-IT" b="1" dirty="0"/>
          </a:p>
        </p:txBody>
      </p:sp>
    </p:spTree>
    <p:extLst>
      <p:ext uri="{BB962C8B-B14F-4D97-AF65-F5344CB8AC3E}">
        <p14:creationId xmlns:p14="http://schemas.microsoft.com/office/powerpoint/2010/main" val="3305907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ous-titre 2"/>
          <p:cNvSpPr>
            <a:spLocks noGrp="1"/>
          </p:cNvSpPr>
          <p:nvPr>
            <p:ph type="subTitle" idx="1"/>
          </p:nvPr>
        </p:nvSpPr>
        <p:spPr>
          <a:xfrm>
            <a:off x="971550" y="2565400"/>
            <a:ext cx="6858000" cy="2376488"/>
          </a:xfrm>
        </p:spPr>
        <p:txBody>
          <a:bodyPr>
            <a:normAutofit lnSpcReduction="10000"/>
          </a:bodyPr>
          <a:lstStyle/>
          <a:p>
            <a:pPr eaLnBrk="1" hangingPunct="1">
              <a:buFont typeface="Arial" panose="020B0604020202020204" pitchFamily="34" charset="0"/>
              <a:buNone/>
              <a:defRPr/>
            </a:pPr>
            <a:endParaRPr lang="fr-FR" altLang="en-US" b="1" dirty="0"/>
          </a:p>
          <a:p>
            <a:pPr eaLnBrk="1" hangingPunct="1">
              <a:buFont typeface="Arial" panose="020B0604020202020204" pitchFamily="34" charset="0"/>
              <a:buNone/>
              <a:defRPr/>
            </a:pPr>
            <a:r>
              <a:rPr lang="en-US" altLang="en-US" b="1" dirty="0">
                <a:solidFill>
                  <a:srgbClr val="006600"/>
                </a:solidFill>
              </a:rPr>
              <a:t>Project supporting the development of </a:t>
            </a:r>
            <a:r>
              <a:rPr lang="en-US" altLang="en-US" b="1" dirty="0" err="1">
                <a:solidFill>
                  <a:srgbClr val="006600"/>
                </a:solidFill>
              </a:rPr>
              <a:t>Oued</a:t>
            </a:r>
            <a:r>
              <a:rPr lang="en-US" altLang="en-US" b="1" dirty="0">
                <a:solidFill>
                  <a:srgbClr val="006600"/>
                </a:solidFill>
              </a:rPr>
              <a:t> </a:t>
            </a:r>
            <a:r>
              <a:rPr lang="en-US" altLang="en-US" b="1" dirty="0" err="1">
                <a:solidFill>
                  <a:srgbClr val="006600"/>
                </a:solidFill>
              </a:rPr>
              <a:t>Outat</a:t>
            </a:r>
            <a:r>
              <a:rPr lang="en-US" altLang="en-US" b="1" dirty="0">
                <a:solidFill>
                  <a:srgbClr val="006600"/>
                </a:solidFill>
              </a:rPr>
              <a:t> and </a:t>
            </a:r>
            <a:r>
              <a:rPr lang="en-US" altLang="en-US" b="1" dirty="0" err="1">
                <a:solidFill>
                  <a:srgbClr val="006600"/>
                </a:solidFill>
              </a:rPr>
              <a:t>Oued</a:t>
            </a:r>
            <a:r>
              <a:rPr lang="en-US" altLang="en-US" b="1" dirty="0">
                <a:solidFill>
                  <a:srgbClr val="006600"/>
                </a:solidFill>
              </a:rPr>
              <a:t> </a:t>
            </a:r>
            <a:r>
              <a:rPr lang="en-US" altLang="en-US" b="1" dirty="0" err="1">
                <a:solidFill>
                  <a:srgbClr val="006600"/>
                </a:solidFill>
              </a:rPr>
              <a:t>Ansguemir</a:t>
            </a:r>
            <a:r>
              <a:rPr lang="en-US" altLang="en-US" b="1" dirty="0">
                <a:solidFill>
                  <a:srgbClr val="006600"/>
                </a:solidFill>
              </a:rPr>
              <a:t> watersheds </a:t>
            </a:r>
          </a:p>
          <a:p>
            <a:pPr eaLnBrk="1" hangingPunct="1">
              <a:buFont typeface="Arial" panose="020B0604020202020204" pitchFamily="34" charset="0"/>
              <a:buNone/>
              <a:defRPr/>
            </a:pPr>
            <a:r>
              <a:rPr lang="en-US" altLang="en-US" b="1" dirty="0">
                <a:solidFill>
                  <a:srgbClr val="006600"/>
                </a:solidFill>
              </a:rPr>
              <a:t>(2010/2019)</a:t>
            </a:r>
          </a:p>
          <a:p>
            <a:pPr eaLnBrk="1" hangingPunct="1">
              <a:buFont typeface="Arial" panose="020B0604020202020204" pitchFamily="34" charset="0"/>
              <a:buNone/>
              <a:defRPr/>
            </a:pPr>
            <a:r>
              <a:rPr lang="en-US" altLang="en-US" b="1" dirty="0">
                <a:solidFill>
                  <a:srgbClr val="006600"/>
                </a:solidFill>
              </a:rPr>
              <a:t>(</a:t>
            </a:r>
            <a:r>
              <a:rPr lang="en-US" altLang="en-US" b="1" dirty="0" err="1">
                <a:solidFill>
                  <a:srgbClr val="006600"/>
                </a:solidFill>
              </a:rPr>
              <a:t>Midelt</a:t>
            </a:r>
            <a:r>
              <a:rPr lang="en-US" altLang="en-US" b="1" dirty="0">
                <a:solidFill>
                  <a:srgbClr val="006600"/>
                </a:solidFill>
              </a:rPr>
              <a:t> province)</a:t>
            </a:r>
          </a:p>
          <a:p>
            <a:pPr eaLnBrk="1" hangingPunct="1">
              <a:buFont typeface="Arial" panose="020B0604020202020204" pitchFamily="34" charset="0"/>
              <a:buNone/>
              <a:defRPr/>
            </a:pPr>
            <a:r>
              <a:rPr lang="en-US" altLang="en-US" b="1" dirty="0">
                <a:solidFill>
                  <a:srgbClr val="006600"/>
                </a:solidFill>
              </a:rPr>
              <a:t>Morocco</a:t>
            </a:r>
          </a:p>
          <a:p>
            <a:pPr eaLnBrk="1" hangingPunct="1">
              <a:buFont typeface="Arial" panose="020B0604020202020204" pitchFamily="34" charset="0"/>
              <a:buNone/>
              <a:defRPr/>
            </a:pPr>
            <a:endParaRPr lang="fr-FR" altLang="en-US" b="1" dirty="0">
              <a:solidFill>
                <a:srgbClr val="FF0000"/>
              </a:solidFill>
              <a:latin typeface="Times New Roman" panose="02020603050405020304" pitchFamily="18" charset="0"/>
              <a:cs typeface="Times New Roman" panose="02020603050405020304" pitchFamily="18" charset="0"/>
            </a:endParaRPr>
          </a:p>
        </p:txBody>
      </p:sp>
      <p:pic>
        <p:nvPicPr>
          <p:cNvPr id="26627" name="Image 4" descr="HC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375" y="327025"/>
            <a:ext cx="134302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41313" y="1085850"/>
            <a:ext cx="2089150" cy="758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HIGH COMMISSIONER FOR</a:t>
            </a:r>
          </a:p>
          <a:p>
            <a:pPr algn="ctr">
              <a:defRPr/>
            </a:pPr>
            <a:r>
              <a:rPr lang="en-US" sz="1000" b="1" dirty="0">
                <a:solidFill>
                  <a:schemeClr val="tx1"/>
                </a:solidFill>
              </a:rPr>
              <a:t>WATERS AND FORESTS AND</a:t>
            </a:r>
          </a:p>
          <a:p>
            <a:pPr algn="ctr">
              <a:defRPr/>
            </a:pPr>
            <a:r>
              <a:rPr lang="en-US" sz="1000" b="1" dirty="0">
                <a:solidFill>
                  <a:schemeClr val="tx1"/>
                </a:solidFill>
              </a:rPr>
              <a:t>FIGHT AGAINST DESERTIFICATION</a:t>
            </a:r>
          </a:p>
        </p:txBody>
      </p:sp>
      <p:sp>
        <p:nvSpPr>
          <p:cNvPr id="3" name="Rectangle 2"/>
          <p:cNvSpPr/>
          <p:nvPr/>
        </p:nvSpPr>
        <p:spPr>
          <a:xfrm>
            <a:off x="0" y="0"/>
            <a:ext cx="27717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b="1" cap="all" dirty="0">
                <a:solidFill>
                  <a:schemeClr val="tx1"/>
                </a:solidFill>
              </a:rPr>
              <a:t>Kingdom of </a:t>
            </a:r>
            <a:r>
              <a:rPr lang="fr-FR" sz="1400" b="1" cap="all" dirty="0" err="1">
                <a:solidFill>
                  <a:schemeClr val="tx1"/>
                </a:solidFill>
              </a:rPr>
              <a:t>Morocco</a:t>
            </a:r>
            <a:endParaRPr lang="fr-FR" sz="1400" b="1" cap="all" dirty="0">
              <a:solidFill>
                <a:schemeClr val="tx1"/>
              </a:solidFill>
            </a:endParaRPr>
          </a:p>
        </p:txBody>
      </p:sp>
      <p:pic>
        <p:nvPicPr>
          <p:cNvPr id="26630"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94300" y="153988"/>
            <a:ext cx="3709988"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0930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ous-titre 2"/>
          <p:cNvSpPr txBox="1">
            <a:spLocks/>
          </p:cNvSpPr>
          <p:nvPr/>
        </p:nvSpPr>
        <p:spPr bwMode="auto">
          <a:xfrm>
            <a:off x="5894388" y="1255713"/>
            <a:ext cx="3128962"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itchFamily="34" charset="0"/>
              </a:defRPr>
            </a:lvl9pPr>
          </a:lstStyle>
          <a:p>
            <a:pPr algn="just" eaLnBrk="1" hangingPunct="1">
              <a:lnSpc>
                <a:spcPct val="107000"/>
              </a:lnSpc>
              <a:buFont typeface="Arial" panose="020B0604020202020204" pitchFamily="34" charset="0"/>
              <a:buNone/>
              <a:defRPr/>
            </a:pPr>
            <a:endParaRPr lang="fr-FR" altLang="fr-FR" sz="900" b="1">
              <a:solidFill>
                <a:srgbClr val="0070C0"/>
              </a:solidFill>
              <a:latin typeface="Times New Roman" panose="02020603050405020304" pitchFamily="18" charset="0"/>
              <a:ea typeface="Calibri" pitchFamily="34" charset="0"/>
              <a:cs typeface="Arial" panose="020B0604020202020204" pitchFamily="34" charset="0"/>
            </a:endParaRPr>
          </a:p>
          <a:p>
            <a:pPr algn="just" eaLnBrk="1" hangingPunct="1">
              <a:lnSpc>
                <a:spcPct val="100000"/>
              </a:lnSpc>
              <a:spcBef>
                <a:spcPct val="0"/>
              </a:spcBef>
              <a:buFont typeface="Arial" panose="020B0604020202020204" pitchFamily="34" charset="0"/>
              <a:buNone/>
              <a:defRPr/>
            </a:pPr>
            <a:endParaRPr lang="fr-FR" altLang="fr-FR" sz="900">
              <a:solidFill>
                <a:srgbClr val="0070C0"/>
              </a:solidFill>
              <a:ea typeface="Calibri" pitchFamily="34" charset="0"/>
              <a:cs typeface="Arial" panose="020B0604020202020204" pitchFamily="34" charset="0"/>
            </a:endParaRPr>
          </a:p>
          <a:p>
            <a:pPr algn="just" eaLnBrk="1" hangingPunct="1">
              <a:lnSpc>
                <a:spcPct val="115000"/>
              </a:lnSpc>
              <a:buFont typeface="Arial" panose="020B0604020202020204" pitchFamily="34" charset="0"/>
              <a:buNone/>
              <a:defRPr/>
            </a:pPr>
            <a:endParaRPr lang="fr-FR" altLang="fr-FR" sz="1050" b="1">
              <a:latin typeface="Times New Roman" panose="02020603050405020304" pitchFamily="18" charset="0"/>
              <a:ea typeface="Calibri" pitchFamily="34" charset="0"/>
              <a:cs typeface="Times New Roman" panose="02020603050405020304" pitchFamily="18" charset="0"/>
            </a:endParaRPr>
          </a:p>
          <a:p>
            <a:pPr algn="just" eaLnBrk="1" hangingPunct="1">
              <a:lnSpc>
                <a:spcPct val="115000"/>
              </a:lnSpc>
              <a:buFont typeface="Arial" panose="020B0604020202020204" pitchFamily="34" charset="0"/>
              <a:buNone/>
              <a:defRPr/>
            </a:pPr>
            <a:endParaRPr lang="fr-FR" altLang="fr-FR" sz="1050">
              <a:latin typeface="Times New Roman" panose="02020603050405020304" pitchFamily="18" charset="0"/>
              <a:ea typeface="Calibri" pitchFamily="34" charset="0"/>
              <a:cs typeface="Arial" panose="020B0604020202020204" pitchFamily="34" charset="0"/>
            </a:endParaRPr>
          </a:p>
          <a:p>
            <a:pPr algn="just" eaLnBrk="1" hangingPunct="1">
              <a:lnSpc>
                <a:spcPct val="115000"/>
              </a:lnSpc>
              <a:buFont typeface="Arial" panose="020B0604020202020204" pitchFamily="34" charset="0"/>
              <a:buNone/>
              <a:defRPr/>
            </a:pPr>
            <a:r>
              <a:rPr lang="fr-FR" altLang="fr-FR" sz="1050">
                <a:latin typeface="Times New Roman" panose="02020603050405020304" pitchFamily="18" charset="0"/>
                <a:cs typeface="Times New Roman" panose="02020603050405020304" pitchFamily="18" charset="0"/>
              </a:rPr>
              <a:t> </a:t>
            </a:r>
            <a:endParaRPr lang="fr-FR" altLang="fr-FR" sz="1050">
              <a:latin typeface="Times New Roman" panose="02020603050405020304" pitchFamily="18" charset="0"/>
            </a:endParaRPr>
          </a:p>
        </p:txBody>
      </p:sp>
      <p:pic>
        <p:nvPicPr>
          <p:cNvPr id="28675" name="Image 2" descr="C:\Users\AzdadM\Desktop\Resultat-cartographie-FAOGCPMOR046SWI\SituationANSO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1488" y="917575"/>
            <a:ext cx="2297112" cy="323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necteur droit avec flèche 7"/>
          <p:cNvCxnSpPr>
            <a:cxnSpLocks/>
          </p:cNvCxnSpPr>
          <p:nvPr/>
        </p:nvCxnSpPr>
        <p:spPr>
          <a:xfrm flipV="1">
            <a:off x="7854950" y="1884363"/>
            <a:ext cx="374650" cy="244475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8677"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4863" y="4122738"/>
            <a:ext cx="3259137"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ZoneTexte 13"/>
          <p:cNvSpPr txBox="1"/>
          <p:nvPr/>
        </p:nvSpPr>
        <p:spPr>
          <a:xfrm>
            <a:off x="0" y="-1588"/>
            <a:ext cx="9144000" cy="369888"/>
          </a:xfrm>
          <a:prstGeom prst="rect">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anchor="ctr"/>
          <a:lstStyle>
            <a:defPPr>
              <a:defRPr lang="fr-FR"/>
            </a:defPPr>
            <a:lvl1pPr algn="ctr" eaLnBrk="1" hangingPunct="1">
              <a:defRPr b="1">
                <a:solidFill>
                  <a:prstClr val="black"/>
                </a:solidFill>
                <a:latin typeface="Times New Roman" panose="02020603050405020304" pitchFamily="18" charset="0"/>
                <a:cs typeface="Times New Roman" panose="02020603050405020304" pitchFamily="18" charset="0"/>
              </a:defRPr>
            </a:lvl1pPr>
          </a:lstStyle>
          <a:p>
            <a:pPr>
              <a:defRPr/>
            </a:pPr>
            <a:r>
              <a:rPr lang="en-US" dirty="0"/>
              <a:t>GENERAL PRESENTATION OF THE PROJECTS AREA</a:t>
            </a:r>
          </a:p>
        </p:txBody>
      </p:sp>
      <p:sp>
        <p:nvSpPr>
          <p:cNvPr id="6" name="Rectangle 5"/>
          <p:cNvSpPr/>
          <p:nvPr/>
        </p:nvSpPr>
        <p:spPr>
          <a:xfrm>
            <a:off x="55563" y="361950"/>
            <a:ext cx="6102350" cy="6463308"/>
          </a:xfrm>
          <a:prstGeom prst="rect">
            <a:avLst/>
          </a:prstGeom>
        </p:spPr>
        <p:txBody>
          <a:bodyPr>
            <a:spAutoFit/>
          </a:bodyPr>
          <a:lstStyle/>
          <a:p>
            <a:pPr>
              <a:defRPr/>
            </a:pPr>
            <a:r>
              <a:rPr lang="en-US" dirty="0"/>
              <a:t>The concerned area of action is part of the Upper </a:t>
            </a:r>
            <a:r>
              <a:rPr lang="en-US" dirty="0" err="1"/>
              <a:t>Moulouya</a:t>
            </a:r>
            <a:r>
              <a:rPr lang="en-US" dirty="0"/>
              <a:t> basin (157 900ha) in the Province of </a:t>
            </a:r>
            <a:r>
              <a:rPr lang="en-US" dirty="0" err="1"/>
              <a:t>Midelt</a:t>
            </a:r>
            <a:r>
              <a:rPr lang="en-US" dirty="0"/>
              <a:t>:</a:t>
            </a:r>
          </a:p>
          <a:p>
            <a:pPr>
              <a:defRPr/>
            </a:pPr>
            <a:endParaRPr lang="en-US" dirty="0"/>
          </a:p>
          <a:p>
            <a:pPr marL="285750" indent="-285750">
              <a:buFont typeface="Wingdings" panose="05000000000000000000" pitchFamily="2" charset="2"/>
              <a:buChar char="ü"/>
              <a:defRPr/>
            </a:pPr>
            <a:r>
              <a:rPr lang="en-US" dirty="0" err="1"/>
              <a:t>Oued</a:t>
            </a:r>
            <a:r>
              <a:rPr lang="en-US" dirty="0"/>
              <a:t> </a:t>
            </a:r>
            <a:r>
              <a:rPr lang="en-US" dirty="0" err="1"/>
              <a:t>Outat</a:t>
            </a:r>
            <a:r>
              <a:rPr lang="en-US" dirty="0"/>
              <a:t> Watershed: Rural Commune (RC) of </a:t>
            </a:r>
            <a:r>
              <a:rPr lang="en-US" dirty="0" err="1"/>
              <a:t>Ait</a:t>
            </a:r>
            <a:r>
              <a:rPr lang="en-US" dirty="0"/>
              <a:t> </a:t>
            </a:r>
            <a:r>
              <a:rPr lang="en-US" dirty="0" err="1"/>
              <a:t>Izdeg</a:t>
            </a:r>
            <a:r>
              <a:rPr lang="en-US" dirty="0"/>
              <a:t>, </a:t>
            </a:r>
            <a:r>
              <a:rPr lang="en-US" dirty="0" err="1"/>
              <a:t>Ait</a:t>
            </a:r>
            <a:r>
              <a:rPr lang="en-US" dirty="0"/>
              <a:t> </a:t>
            </a:r>
            <a:r>
              <a:rPr lang="en-US" dirty="0" err="1"/>
              <a:t>Ayach</a:t>
            </a:r>
            <a:r>
              <a:rPr lang="en-US" dirty="0"/>
              <a:t>, </a:t>
            </a:r>
            <a:r>
              <a:rPr lang="en-US" dirty="0" err="1"/>
              <a:t>Mibladen</a:t>
            </a:r>
            <a:r>
              <a:rPr lang="en-US" dirty="0"/>
              <a:t> and </a:t>
            </a:r>
            <a:r>
              <a:rPr lang="en-US" dirty="0" err="1"/>
              <a:t>Amerside</a:t>
            </a:r>
            <a:endParaRPr lang="en-US" dirty="0"/>
          </a:p>
          <a:p>
            <a:pPr marL="285750" indent="-285750">
              <a:buFont typeface="Wingdings" panose="05000000000000000000" pitchFamily="2" charset="2"/>
              <a:buChar char="ü"/>
              <a:defRPr/>
            </a:pPr>
            <a:r>
              <a:rPr lang="en-US" dirty="0" err="1"/>
              <a:t>Anseguemir</a:t>
            </a:r>
            <a:r>
              <a:rPr lang="en-US" dirty="0"/>
              <a:t> watershed: RC of </a:t>
            </a:r>
            <a:r>
              <a:rPr lang="en-US" dirty="0" err="1"/>
              <a:t>Ait</a:t>
            </a:r>
            <a:r>
              <a:rPr lang="en-US" dirty="0"/>
              <a:t> </a:t>
            </a:r>
            <a:r>
              <a:rPr lang="en-US" dirty="0" err="1"/>
              <a:t>Ayache</a:t>
            </a:r>
            <a:r>
              <a:rPr lang="en-US" dirty="0"/>
              <a:t>, </a:t>
            </a:r>
            <a:r>
              <a:rPr lang="en-US" dirty="0" err="1"/>
              <a:t>Tounfit</a:t>
            </a:r>
            <a:r>
              <a:rPr lang="en-US" dirty="0"/>
              <a:t>, </a:t>
            </a:r>
            <a:r>
              <a:rPr lang="en-US" dirty="0" err="1"/>
              <a:t>Agoudim</a:t>
            </a:r>
            <a:r>
              <a:rPr lang="en-US" dirty="0"/>
              <a:t>.</a:t>
            </a:r>
          </a:p>
          <a:p>
            <a:pPr>
              <a:defRPr/>
            </a:pPr>
            <a:endParaRPr lang="en-US" dirty="0"/>
          </a:p>
          <a:p>
            <a:pPr marL="285750" indent="-285750">
              <a:buFont typeface="Courier New" panose="02070309020205020404" pitchFamily="49" charset="0"/>
              <a:buChar char="-"/>
              <a:defRPr/>
            </a:pPr>
            <a:r>
              <a:rPr lang="en-US" dirty="0" err="1"/>
              <a:t>Oued</a:t>
            </a:r>
            <a:r>
              <a:rPr lang="en-US" dirty="0"/>
              <a:t> </a:t>
            </a:r>
            <a:r>
              <a:rPr lang="en-US" dirty="0" err="1"/>
              <a:t>Outat</a:t>
            </a:r>
            <a:r>
              <a:rPr lang="en-US" dirty="0"/>
              <a:t> watershed :    51 900 ha 33% </a:t>
            </a:r>
          </a:p>
          <a:p>
            <a:pPr marL="285750" indent="-285750">
              <a:buFont typeface="Courier New" panose="02070309020205020404" pitchFamily="49" charset="0"/>
              <a:buChar char="-"/>
              <a:defRPr/>
            </a:pPr>
            <a:r>
              <a:rPr lang="en-US" dirty="0" err="1"/>
              <a:t>Anseguemir</a:t>
            </a:r>
            <a:r>
              <a:rPr lang="en-US" dirty="0"/>
              <a:t> watershed: 106 000 ha 67%</a:t>
            </a:r>
          </a:p>
          <a:p>
            <a:pPr>
              <a:defRPr/>
            </a:pPr>
            <a:endParaRPr lang="en-US" dirty="0"/>
          </a:p>
          <a:p>
            <a:pPr>
              <a:defRPr/>
            </a:pPr>
            <a:r>
              <a:rPr lang="en-US" dirty="0"/>
              <a:t>Rural population: approximately 23 600 inhabitants divided in 3200 households with an average of 7.4 inhabitants / household: </a:t>
            </a:r>
          </a:p>
          <a:p>
            <a:pPr marL="285750" indent="-285750">
              <a:buFont typeface="Courier New" panose="02070309020205020404" pitchFamily="49" charset="0"/>
              <a:buChar char="-"/>
              <a:defRPr/>
            </a:pPr>
            <a:r>
              <a:rPr lang="en-US" dirty="0" err="1"/>
              <a:t>Oued</a:t>
            </a:r>
            <a:r>
              <a:rPr lang="en-US" dirty="0"/>
              <a:t> </a:t>
            </a:r>
            <a:r>
              <a:rPr lang="en-US" dirty="0" err="1"/>
              <a:t>Outat</a:t>
            </a:r>
            <a:r>
              <a:rPr lang="en-US" dirty="0"/>
              <a:t> watershed: 5,800 inhabitants and 1,020 households, i.e. 5.7 inhabitants / household;</a:t>
            </a:r>
          </a:p>
          <a:p>
            <a:pPr marL="285750" indent="-285750">
              <a:buFont typeface="Courier New" panose="02070309020205020404" pitchFamily="49" charset="0"/>
              <a:buChar char="-"/>
              <a:defRPr/>
            </a:pPr>
            <a:r>
              <a:rPr lang="en-US" dirty="0" err="1"/>
              <a:t>Oued</a:t>
            </a:r>
            <a:r>
              <a:rPr lang="en-US" dirty="0"/>
              <a:t> </a:t>
            </a:r>
            <a:r>
              <a:rPr lang="en-US" dirty="0" err="1"/>
              <a:t>Anseguemir</a:t>
            </a:r>
            <a:r>
              <a:rPr lang="en-US" dirty="0"/>
              <a:t> watershed: 17,800 inhabitants and 2,170 households, i.e. 8.2 inhabitants / household.</a:t>
            </a:r>
          </a:p>
          <a:p>
            <a:pPr>
              <a:defRPr/>
            </a:pPr>
            <a:endParaRPr lang="en-US" dirty="0"/>
          </a:p>
          <a:p>
            <a:pPr>
              <a:defRPr/>
            </a:pPr>
            <a:r>
              <a:rPr lang="en-US" dirty="0"/>
              <a:t>Land use: </a:t>
            </a:r>
          </a:p>
          <a:p>
            <a:pPr marL="285750" indent="-285750">
              <a:buFont typeface="Courier New" panose="02070309020205020404" pitchFamily="49" charset="0"/>
              <a:buChar char="-"/>
              <a:defRPr/>
            </a:pPr>
            <a:r>
              <a:rPr lang="en-US" dirty="0"/>
              <a:t>Forests, steppe &amp; matorral: 145,000 ha (92% of the total). The 2/3 clear and degraded;</a:t>
            </a:r>
          </a:p>
          <a:p>
            <a:pPr marL="285750" indent="-285750">
              <a:buFont typeface="Courier New" panose="02070309020205020404" pitchFamily="49" charset="0"/>
              <a:buChar char="-"/>
              <a:defRPr/>
            </a:pPr>
            <a:r>
              <a:rPr lang="en-US" dirty="0"/>
              <a:t>Cropland: 13,000 ha (8% of the total). The 40% of irrigated crops.</a:t>
            </a:r>
          </a:p>
        </p:txBody>
      </p:sp>
    </p:spTree>
    <p:extLst>
      <p:ext uri="{BB962C8B-B14F-4D97-AF65-F5344CB8AC3E}">
        <p14:creationId xmlns:p14="http://schemas.microsoft.com/office/powerpoint/2010/main" val="722328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986954"/>
          </a:xfrm>
          <a:prstGeom prst="rect">
            <a:avLst/>
          </a:prstGeom>
        </p:spPr>
      </p:pic>
    </p:spTree>
    <p:extLst>
      <p:ext uri="{BB962C8B-B14F-4D97-AF65-F5344CB8AC3E}">
        <p14:creationId xmlns:p14="http://schemas.microsoft.com/office/powerpoint/2010/main" val="2386834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1"/>
          <p:cNvSpPr>
            <a:spLocks noChangeArrowheads="1"/>
          </p:cNvSpPr>
          <p:nvPr/>
        </p:nvSpPr>
        <p:spPr bwMode="auto">
          <a:xfrm>
            <a:off x="2924175" y="4697413"/>
            <a:ext cx="2286000" cy="2603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fr-FR" sz="11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fr-FR" sz="1100" dirty="0"/>
          </a:p>
        </p:txBody>
      </p:sp>
      <p:sp>
        <p:nvSpPr>
          <p:cNvPr id="11" name="Rectangle 10"/>
          <p:cNvSpPr/>
          <p:nvPr/>
        </p:nvSpPr>
        <p:spPr>
          <a:xfrm>
            <a:off x="107950" y="594214"/>
            <a:ext cx="8785225" cy="5601533"/>
          </a:xfrm>
          <a:prstGeom prst="rect">
            <a:avLst/>
          </a:prstGeom>
        </p:spPr>
        <p:txBody>
          <a:bodyPr>
            <a:spAutoFit/>
          </a:bodyPr>
          <a:lstStyle/>
          <a:p>
            <a:pPr algn="just">
              <a:defRPr/>
            </a:pPr>
            <a:endParaRPr lang="fr-FR" b="1"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defRPr/>
            </a:pPr>
            <a:r>
              <a:rPr lang="en-US" sz="2000" dirty="0"/>
              <a:t>Analysis of the problems, identification of the solutions and implementation of the taken actions jointly and multidisciplinary (technical services, populations, project team);</a:t>
            </a:r>
          </a:p>
          <a:p>
            <a:pPr algn="just">
              <a:defRPr/>
            </a:pPr>
            <a:endParaRPr lang="en-US" sz="2000" dirty="0"/>
          </a:p>
          <a:p>
            <a:pPr marL="342900" indent="-342900" algn="just">
              <a:buFont typeface="Wingdings" panose="05000000000000000000" pitchFamily="2" charset="2"/>
              <a:buChar char="§"/>
              <a:defRPr/>
            </a:pPr>
            <a:r>
              <a:rPr lang="en-US" sz="2000" dirty="0"/>
              <a:t>Combination of biophysical actions (protection of natural resources) and socio-economic actions (development of sectors);</a:t>
            </a:r>
          </a:p>
          <a:p>
            <a:pPr algn="just">
              <a:defRPr/>
            </a:pPr>
            <a:endParaRPr lang="en-US" sz="2000" dirty="0"/>
          </a:p>
          <a:p>
            <a:pPr marL="342900" indent="-342900" algn="just">
              <a:buFont typeface="Wingdings" panose="05000000000000000000" pitchFamily="2" charset="2"/>
              <a:buChar char="§"/>
              <a:defRPr/>
            </a:pPr>
            <a:r>
              <a:rPr lang="en-US" sz="2000" dirty="0"/>
              <a:t>Integration of actions in space: micro-watersheds as a concentration place for actions;</a:t>
            </a:r>
          </a:p>
          <a:p>
            <a:pPr algn="just">
              <a:defRPr/>
            </a:pPr>
            <a:endParaRPr lang="en-US" sz="2000" dirty="0"/>
          </a:p>
          <a:p>
            <a:pPr marL="342900" indent="-342900" algn="just">
              <a:buFont typeface="Wingdings" panose="05000000000000000000" pitchFamily="2" charset="2"/>
              <a:buChar char="§"/>
              <a:defRPr/>
            </a:pPr>
            <a:r>
              <a:rPr lang="en-US" sz="2000" dirty="0"/>
              <a:t>Integration of actions over time: short, medium and long-term actions;</a:t>
            </a:r>
          </a:p>
          <a:p>
            <a:pPr algn="just">
              <a:defRPr/>
            </a:pPr>
            <a:endParaRPr lang="en-US" sz="2000" dirty="0"/>
          </a:p>
          <a:p>
            <a:pPr marL="342900" indent="-342900" algn="just">
              <a:buFont typeface="Wingdings" panose="05000000000000000000" pitchFamily="2" charset="2"/>
              <a:buChar char="§"/>
              <a:defRPr/>
            </a:pPr>
            <a:r>
              <a:rPr lang="en-US" sz="2000" dirty="0"/>
              <a:t>Action research to test and demonstrate new ideas, combining traditional know-how and innovative technical solutions from outside;</a:t>
            </a:r>
          </a:p>
          <a:p>
            <a:pPr algn="just">
              <a:defRPr/>
            </a:pPr>
            <a:endParaRPr lang="en-US" sz="2000" dirty="0"/>
          </a:p>
          <a:p>
            <a:pPr marL="342900" indent="-342900" algn="just">
              <a:buFont typeface="Wingdings" panose="05000000000000000000" pitchFamily="2" charset="2"/>
              <a:buChar char="§"/>
              <a:defRPr/>
            </a:pPr>
            <a:r>
              <a:rPr lang="en-US" sz="2000" dirty="0"/>
              <a:t>Negotiation process and joint planning leading to the formulation of the watershed co-management plan.</a:t>
            </a:r>
          </a:p>
        </p:txBody>
      </p:sp>
      <p:sp>
        <p:nvSpPr>
          <p:cNvPr id="4" name="ZoneTexte 3"/>
          <p:cNvSpPr txBox="1"/>
          <p:nvPr/>
        </p:nvSpPr>
        <p:spPr>
          <a:xfrm>
            <a:off x="0" y="-1588"/>
            <a:ext cx="9144000" cy="369888"/>
          </a:xfrm>
          <a:prstGeom prst="rect">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anchor="ctr"/>
          <a:lstStyle>
            <a:defPPr>
              <a:defRPr lang="fr-FR"/>
            </a:defPPr>
            <a:lvl1pPr algn="ctr" eaLnBrk="1" hangingPunct="1">
              <a:defRPr b="1">
                <a:solidFill>
                  <a:prstClr val="black"/>
                </a:solidFill>
                <a:latin typeface="Times New Roman" panose="02020603050405020304" pitchFamily="18" charset="0"/>
                <a:cs typeface="Times New Roman" panose="02020603050405020304" pitchFamily="18" charset="0"/>
              </a:defRPr>
            </a:lvl1pPr>
          </a:lstStyle>
          <a:p>
            <a:pPr>
              <a:defRPr/>
            </a:pPr>
            <a:r>
              <a:rPr lang="en-US" dirty="0">
                <a:ln w="22225">
                  <a:solidFill>
                    <a:schemeClr val="accent2"/>
                  </a:solidFill>
                  <a:prstDash val="solid"/>
                </a:ln>
                <a:solidFill>
                  <a:srgbClr val="002060"/>
                </a:solidFill>
              </a:rPr>
              <a:t>The strategy and the approach adopted in the project</a:t>
            </a:r>
            <a:endParaRPr lang="fr-FR" dirty="0">
              <a:ln w="22225">
                <a:solidFill>
                  <a:schemeClr val="accent2"/>
                </a:solidFill>
                <a:prstDash val="solid"/>
              </a:ln>
              <a:solidFill>
                <a:srgbClr val="002060"/>
              </a:solidFill>
            </a:endParaRPr>
          </a:p>
        </p:txBody>
      </p:sp>
    </p:spTree>
    <p:extLst>
      <p:ext uri="{BB962C8B-B14F-4D97-AF65-F5344CB8AC3E}">
        <p14:creationId xmlns:p14="http://schemas.microsoft.com/office/powerpoint/2010/main" val="3462599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C04BC0-3691-4096-8D16-F81D1BFA4DBF}"/>
              </a:ext>
            </a:extLst>
          </p:cNvPr>
          <p:cNvSpPr>
            <a:spLocks noGrp="1"/>
          </p:cNvSpPr>
          <p:nvPr>
            <p:ph type="title"/>
          </p:nvPr>
        </p:nvSpPr>
        <p:spPr/>
        <p:txBody>
          <a:bodyPr/>
          <a:lstStyle/>
          <a:p>
            <a:r>
              <a:rPr lang="en-US" dirty="0"/>
              <a:t>Example of one activity: </a:t>
            </a:r>
            <a:r>
              <a:rPr lang="en-US" dirty="0" err="1"/>
              <a:t>Sylvopastoralism</a:t>
            </a:r>
            <a:r>
              <a:rPr lang="en-US" dirty="0"/>
              <a:t> in </a:t>
            </a:r>
            <a:r>
              <a:rPr lang="en-US" dirty="0" err="1"/>
              <a:t>Tatiouine</a:t>
            </a:r>
            <a:endParaRPr lang="x-none" dirty="0"/>
          </a:p>
        </p:txBody>
      </p:sp>
      <p:sp>
        <p:nvSpPr>
          <p:cNvPr id="3" name="Content Placeholder 2">
            <a:extLst>
              <a:ext uri="{FF2B5EF4-FFF2-40B4-BE49-F238E27FC236}">
                <a16:creationId xmlns="" xmlns:a16="http://schemas.microsoft.com/office/drawing/2014/main" id="{156C652F-41AD-4930-B586-EC50615965AE}"/>
              </a:ext>
            </a:extLst>
          </p:cNvPr>
          <p:cNvSpPr>
            <a:spLocks noGrp="1"/>
          </p:cNvSpPr>
          <p:nvPr>
            <p:ph idx="1"/>
          </p:nvPr>
        </p:nvSpPr>
        <p:spPr/>
        <p:txBody>
          <a:bodyPr>
            <a:normAutofit/>
          </a:bodyPr>
          <a:lstStyle/>
          <a:p>
            <a:pPr marL="0" indent="0" algn="just">
              <a:buNone/>
            </a:pPr>
            <a:r>
              <a:rPr lang="en-US" dirty="0" smtClean="0"/>
              <a:t>The </a:t>
            </a:r>
            <a:r>
              <a:rPr lang="en-US" dirty="0"/>
              <a:t>"small action" approach adopted in the </a:t>
            </a:r>
            <a:r>
              <a:rPr lang="en-US" dirty="0" err="1"/>
              <a:t>Midelt</a:t>
            </a:r>
            <a:r>
              <a:rPr lang="en-US" dirty="0"/>
              <a:t> FAO-Projects is a fundamental bottom-up approach that focuses on small equity securities and combines human and environmental value characteristics. It is based on good practices derived from the empirical </a:t>
            </a:r>
            <a:r>
              <a:rPr lang="en-US" dirty="0" err="1" smtClean="0"/>
              <a:t>kno</a:t>
            </a:r>
            <a:r>
              <a:rPr lang="en-US" dirty="0" smtClean="0"/>
              <a:t> </a:t>
            </a:r>
            <a:r>
              <a:rPr lang="en-US" dirty="0"/>
              <a:t>of the rural populations concerned. These actions, although small, find their strength through their duplication capabilities </a:t>
            </a:r>
            <a:r>
              <a:rPr lang="en-US" b="1" i="1" dirty="0">
                <a:solidFill>
                  <a:srgbClr val="FF0000"/>
                </a:solidFill>
              </a:rPr>
              <a:t>(oil stain). </a:t>
            </a:r>
            <a:r>
              <a:rPr lang="en-US" dirty="0"/>
              <a:t>The identification of these actions was based on the principle of Research-Action. </a:t>
            </a:r>
            <a:endParaRPr lang="x-none" dirty="0"/>
          </a:p>
        </p:txBody>
      </p:sp>
    </p:spTree>
    <p:extLst>
      <p:ext uri="{BB962C8B-B14F-4D97-AF65-F5344CB8AC3E}">
        <p14:creationId xmlns:p14="http://schemas.microsoft.com/office/powerpoint/2010/main" val="914832891"/>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91440" tIns="45720" rIns="91440" bIns="45720" rtlCol="0" anchor="ctr">
        <a:spAutoFit/>
      </a:bodyPr>
      <a:lstStyle>
        <a:defPPr algn="ctr">
          <a:lnSpc>
            <a:spcPct val="100000"/>
          </a:lnSpc>
          <a:defRPr sz="2800" b="1" dirty="0" err="1" smtClean="0">
            <a:latin typeface="+mn-lt"/>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74</TotalTime>
  <Words>721</Words>
  <Application>Microsoft Office PowerPoint</Application>
  <PresentationFormat>Affichage à l'écran (4:3)</PresentationFormat>
  <Paragraphs>77</Paragraphs>
  <Slides>11</Slides>
  <Notes>0</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Tema di Office</vt:lpstr>
      <vt:lpstr>Présentation PowerPoint</vt:lpstr>
      <vt:lpstr>Présentation PowerPoint</vt:lpstr>
      <vt:lpstr>What I experienced</vt:lpstr>
      <vt:lpstr>Présentation PowerPoint</vt:lpstr>
      <vt:lpstr>Présentation PowerPoint</vt:lpstr>
      <vt:lpstr>Présentation PowerPoint</vt:lpstr>
      <vt:lpstr>Présentation PowerPoint</vt:lpstr>
      <vt:lpstr>Présentation PowerPoint</vt:lpstr>
      <vt:lpstr>Example of one activity: Sylvopastoralism in Tatiouine</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Agriculture in the Alps</dc:title>
  <dc:creator>Bassignana Mauro</dc:creator>
  <cp:lastModifiedBy>H.OURBA.FAO</cp:lastModifiedBy>
  <cp:revision>103</cp:revision>
  <dcterms:created xsi:type="dcterms:W3CDTF">2014-07-05T09:11:12Z</dcterms:created>
  <dcterms:modified xsi:type="dcterms:W3CDTF">2019-06-20T19:52:39Z</dcterms:modified>
</cp:coreProperties>
</file>